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sldIdLst>
    <p:sldId id="262" r:id="rId2"/>
    <p:sldId id="367" r:id="rId3"/>
    <p:sldId id="818" r:id="rId4"/>
    <p:sldId id="315" r:id="rId5"/>
    <p:sldId id="807" r:id="rId6"/>
    <p:sldId id="360" r:id="rId7"/>
    <p:sldId id="810" r:id="rId8"/>
    <p:sldId id="359" r:id="rId9"/>
    <p:sldId id="811" r:id="rId10"/>
    <p:sldId id="812" r:id="rId11"/>
    <p:sldId id="814" r:id="rId12"/>
    <p:sldId id="815" r:id="rId13"/>
    <p:sldId id="259" r:id="rId14"/>
    <p:sldId id="317" r:id="rId15"/>
    <p:sldId id="816" r:id="rId16"/>
    <p:sldId id="817" r:id="rId17"/>
    <p:sldId id="819" r:id="rId18"/>
    <p:sldId id="822" r:id="rId19"/>
    <p:sldId id="820" r:id="rId20"/>
    <p:sldId id="823" r:id="rId21"/>
    <p:sldId id="824" r:id="rId22"/>
    <p:sldId id="821" r:id="rId23"/>
    <p:sldId id="825" r:id="rId24"/>
    <p:sldId id="827" r:id="rId25"/>
    <p:sldId id="341" r:id="rId26"/>
    <p:sldId id="256"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ino Buzatu" initials="PB" lastIdx="1" clrIdx="0">
    <p:extLst>
      <p:ext uri="{19B8F6BF-5375-455C-9EA6-DF929625EA0E}">
        <p15:presenceInfo xmlns:p15="http://schemas.microsoft.com/office/powerpoint/2012/main" userId="S-1-5-21-1957018583-3496150323-203233889-1002" providerId="AD"/>
      </p:ext>
    </p:extLst>
  </p:cmAuthor>
  <p:cmAuthor id="2" name="Buzatu, Petrino" initials="BP" lastIdx="1" clrIdx="1">
    <p:extLst>
      <p:ext uri="{19B8F6BF-5375-455C-9EA6-DF929625EA0E}">
        <p15:presenceInfo xmlns:p15="http://schemas.microsoft.com/office/powerpoint/2012/main" userId="S::v-buzatp@Alcoa.com::dd82cdd3-ba37-4aeb-bc81-bc34b6e7b4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3" autoAdjust="0"/>
    <p:restoredTop sz="94407" autoAdjust="0"/>
  </p:normalViewPr>
  <p:slideViewPr>
    <p:cSldViewPr snapToGrid="0" snapToObjects="1">
      <p:cViewPr varScale="1">
        <p:scale>
          <a:sx n="70" d="100"/>
          <a:sy n="70" d="100"/>
        </p:scale>
        <p:origin x="576" y="56"/>
      </p:cViewPr>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00" d="100"/>
        <a:sy n="100" d="100"/>
      </p:scale>
      <p:origin x="0" y="-23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ACCFA-F310-4680-9EE8-8438DBF3CDD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fr-CA"/>
        </a:p>
      </dgm:t>
    </dgm:pt>
    <dgm:pt modelId="{9ECD06A3-17E9-429E-A7A8-47FE1CC29E1D}">
      <dgm:prSet phldrT="[Texte]" custT="1"/>
      <dgm:spPr>
        <a:solidFill>
          <a:schemeClr val="accent1"/>
        </a:solidFill>
        <a:ln>
          <a:solidFill>
            <a:schemeClr val="accent1"/>
          </a:solidFill>
        </a:ln>
      </dgm:spPr>
      <dgm:t>
        <a:bodyPr/>
        <a:lstStyle/>
        <a:p>
          <a:r>
            <a:rPr lang="fr-CA" sz="1800" b="1" dirty="0">
              <a:solidFill>
                <a:schemeClr val="bg1"/>
              </a:solidFill>
              <a:latin typeface="Univers Condensed Light" panose="020B0306020202040204"/>
              <a:cs typeface="Arial" panose="020B0604020202020204" pitchFamily="34" charset="0"/>
            </a:rPr>
            <a:t>Identifier les besoins du client </a:t>
          </a:r>
          <a:r>
            <a:rPr lang="fr-CA" sz="1800" b="0" dirty="0">
              <a:solidFill>
                <a:schemeClr val="bg1"/>
              </a:solidFill>
              <a:latin typeface="Univers Condensed Light" panose="020B0306020202040204"/>
              <a:cs typeface="Arial" panose="020B0604020202020204" pitchFamily="34" charset="0"/>
            </a:rPr>
            <a:t>(le problème à    résoudre)</a:t>
          </a:r>
        </a:p>
      </dgm:t>
    </dgm:pt>
    <dgm:pt modelId="{8A29EE65-A105-41CB-B8B2-8507F87AB761}" type="parTrans" cxnId="{89E8E1DB-7A06-4F85-AA09-878ED3F690F2}">
      <dgm:prSet/>
      <dgm:spPr/>
      <dgm:t>
        <a:bodyPr/>
        <a:lstStyle/>
        <a:p>
          <a:endParaRPr lang="fr-CA"/>
        </a:p>
      </dgm:t>
    </dgm:pt>
    <dgm:pt modelId="{D8B2EE2B-BC33-43A9-BFEC-1FE675475434}" type="sibTrans" cxnId="{89E8E1DB-7A06-4F85-AA09-878ED3F690F2}">
      <dgm:prSet/>
      <dgm:spPr>
        <a:solidFill>
          <a:schemeClr val="accent2">
            <a:lumMod val="60000"/>
            <a:lumOff val="40000"/>
          </a:schemeClr>
        </a:solidFill>
        <a:ln>
          <a:solidFill>
            <a:schemeClr val="accent2">
              <a:lumMod val="75000"/>
            </a:schemeClr>
          </a:solidFill>
        </a:ln>
      </dgm:spPr>
      <dgm:t>
        <a:bodyPr/>
        <a:lstStyle/>
        <a:p>
          <a:endParaRPr lang="fr-CA" dirty="0"/>
        </a:p>
      </dgm:t>
    </dgm:pt>
    <dgm:pt modelId="{08E1FEB1-0D27-4C37-8795-FB5EB67EA53B}">
      <dgm:prSet phldrT="[Texte]" custT="1">
        <dgm:style>
          <a:lnRef idx="2">
            <a:schemeClr val="accent1"/>
          </a:lnRef>
          <a:fillRef idx="1">
            <a:schemeClr val="lt1"/>
          </a:fillRef>
          <a:effectRef idx="0">
            <a:schemeClr val="accent1"/>
          </a:effectRef>
          <a:fontRef idx="minor">
            <a:schemeClr val="dk1"/>
          </a:fontRef>
        </dgm:style>
      </dgm:prSet>
      <dgm:spPr>
        <a:solidFill>
          <a:schemeClr val="accent1"/>
        </a:solidFill>
      </dgm:spPr>
      <dgm:t>
        <a:bodyPr/>
        <a:lstStyle/>
        <a:p>
          <a:r>
            <a:rPr lang="fr-CA" sz="1800" b="1" dirty="0">
              <a:solidFill>
                <a:schemeClr val="bg1"/>
              </a:solidFill>
              <a:latin typeface="Univers Condensed Light" panose="020B0306020202040204"/>
              <a:cs typeface="Arial" panose="020B0604020202020204" pitchFamily="34" charset="0"/>
            </a:rPr>
            <a:t>Définir les critères et les objectifs</a:t>
          </a:r>
          <a:endParaRPr lang="fr-CA" sz="1800" b="1" dirty="0">
            <a:solidFill>
              <a:schemeClr val="bg1"/>
            </a:solidFill>
            <a:latin typeface="Univers Condensed Light" panose="020B0306020202040204"/>
          </a:endParaRPr>
        </a:p>
      </dgm:t>
    </dgm:pt>
    <dgm:pt modelId="{4B8777DB-518E-42E2-88AA-6C5D3AF16BF0}" type="parTrans" cxnId="{041872E6-B794-405E-B724-C99F745BB225}">
      <dgm:prSet/>
      <dgm:spPr/>
      <dgm:t>
        <a:bodyPr/>
        <a:lstStyle/>
        <a:p>
          <a:endParaRPr lang="fr-CA"/>
        </a:p>
      </dgm:t>
    </dgm:pt>
    <dgm:pt modelId="{1372A630-9C1D-4742-B17E-46A7AD5D296C}" type="sibTrans" cxnId="{041872E6-B794-405E-B724-C99F745BB225}">
      <dgm:prSet/>
      <dgm:spPr>
        <a:solidFill>
          <a:schemeClr val="accent2">
            <a:lumMod val="60000"/>
            <a:lumOff val="40000"/>
          </a:schemeClr>
        </a:solidFill>
        <a:ln>
          <a:solidFill>
            <a:schemeClr val="accent2">
              <a:lumMod val="75000"/>
            </a:schemeClr>
          </a:solidFill>
        </a:ln>
      </dgm:spPr>
      <dgm:t>
        <a:bodyPr/>
        <a:lstStyle/>
        <a:p>
          <a:endParaRPr lang="fr-CA" dirty="0"/>
        </a:p>
      </dgm:t>
    </dgm:pt>
    <dgm:pt modelId="{F4A17759-75A9-4DF4-8C0A-0F15E73FBDF4}">
      <dgm:prSet phldrT="[Texte]" custT="1"/>
      <dgm:spPr>
        <a:solidFill>
          <a:schemeClr val="accent1"/>
        </a:solidFill>
        <a:ln>
          <a:solidFill>
            <a:schemeClr val="accent1"/>
          </a:solidFill>
        </a:ln>
      </dgm:spPr>
      <dgm:t>
        <a:bodyPr/>
        <a:lstStyle/>
        <a:p>
          <a:pPr>
            <a:buFont typeface="Arial" panose="020B0604020202020204" pitchFamily="34" charset="0"/>
            <a:buNone/>
          </a:pPr>
          <a:r>
            <a:rPr lang="fr-CA" sz="1800" b="1" dirty="0">
              <a:solidFill>
                <a:schemeClr val="bg1"/>
              </a:solidFill>
              <a:latin typeface="Univers Condensed Light" panose="020B0306020202040204"/>
              <a:cs typeface="Arial" panose="020B0604020202020204" pitchFamily="34" charset="0"/>
            </a:rPr>
            <a:t>Collecte des données </a:t>
          </a:r>
          <a:endParaRPr lang="fr-CA" sz="1800" b="1" dirty="0">
            <a:solidFill>
              <a:schemeClr val="bg1"/>
            </a:solidFill>
            <a:latin typeface="Univers Condensed Light" panose="020B0306020202040204"/>
          </a:endParaRPr>
        </a:p>
      </dgm:t>
    </dgm:pt>
    <dgm:pt modelId="{569B5E6A-195F-447F-BB9A-F8F4C674EB2C}" type="parTrans" cxnId="{578EC2AD-711A-4E17-AD88-4DFC6154372D}">
      <dgm:prSet/>
      <dgm:spPr/>
      <dgm:t>
        <a:bodyPr/>
        <a:lstStyle/>
        <a:p>
          <a:endParaRPr lang="fr-CA"/>
        </a:p>
      </dgm:t>
    </dgm:pt>
    <dgm:pt modelId="{0546A0E1-A528-42EB-A5F0-E2D9854F8EF2}" type="sibTrans" cxnId="{578EC2AD-711A-4E17-AD88-4DFC6154372D}">
      <dgm:prSet/>
      <dgm:spPr>
        <a:solidFill>
          <a:schemeClr val="accent2">
            <a:lumMod val="60000"/>
            <a:lumOff val="40000"/>
          </a:schemeClr>
        </a:solidFill>
        <a:ln>
          <a:solidFill>
            <a:schemeClr val="accent2">
              <a:lumMod val="75000"/>
            </a:schemeClr>
          </a:solidFill>
        </a:ln>
      </dgm:spPr>
      <dgm:t>
        <a:bodyPr/>
        <a:lstStyle/>
        <a:p>
          <a:endParaRPr lang="fr-CA" dirty="0"/>
        </a:p>
      </dgm:t>
    </dgm:pt>
    <dgm:pt modelId="{FE8D3EE6-EB36-46A0-88EB-5CCF77795F49}">
      <dgm:prSet phldrT="[Texte]" custT="1"/>
      <dgm:spPr>
        <a:solidFill>
          <a:schemeClr val="accent1"/>
        </a:solidFill>
        <a:ln>
          <a:solidFill>
            <a:schemeClr val="accent1"/>
          </a:solidFill>
        </a:ln>
      </dgm:spPr>
      <dgm:t>
        <a:bodyPr/>
        <a:lstStyle/>
        <a:p>
          <a:pPr>
            <a:buFont typeface="Arial" panose="020B0604020202020204" pitchFamily="34" charset="0"/>
            <a:buNone/>
          </a:pPr>
          <a:r>
            <a:rPr lang="fr-CA" sz="1800" b="1" dirty="0">
              <a:solidFill>
                <a:schemeClr val="bg1"/>
              </a:solidFill>
              <a:latin typeface="Univers Condensed Light" panose="020B0306020202040204"/>
              <a:cs typeface="Arial" panose="020B0604020202020204" pitchFamily="34" charset="0"/>
            </a:rPr>
            <a:t>Génération des idées</a:t>
          </a:r>
          <a:endParaRPr lang="fr-CA" sz="1800" b="1" dirty="0">
            <a:solidFill>
              <a:schemeClr val="bg1"/>
            </a:solidFill>
            <a:latin typeface="Univers Condensed Light" panose="020B0306020202040204"/>
          </a:endParaRPr>
        </a:p>
      </dgm:t>
    </dgm:pt>
    <dgm:pt modelId="{2759D28D-62D6-495B-A89B-5C4B0A760D7A}" type="parTrans" cxnId="{C893AA92-29D7-492E-8450-37DEE64EDAEF}">
      <dgm:prSet/>
      <dgm:spPr/>
      <dgm:t>
        <a:bodyPr/>
        <a:lstStyle/>
        <a:p>
          <a:endParaRPr lang="fr-CA"/>
        </a:p>
      </dgm:t>
    </dgm:pt>
    <dgm:pt modelId="{67AAFDA1-2CF6-4E1E-AF78-858F090692B5}" type="sibTrans" cxnId="{C893AA92-29D7-492E-8450-37DEE64EDAEF}">
      <dgm:prSet/>
      <dgm:spPr>
        <a:solidFill>
          <a:schemeClr val="accent2">
            <a:lumMod val="60000"/>
            <a:lumOff val="40000"/>
          </a:schemeClr>
        </a:solidFill>
        <a:ln>
          <a:solidFill>
            <a:schemeClr val="accent2">
              <a:lumMod val="75000"/>
            </a:schemeClr>
          </a:solidFill>
        </a:ln>
      </dgm:spPr>
      <dgm:t>
        <a:bodyPr/>
        <a:lstStyle/>
        <a:p>
          <a:endParaRPr lang="fr-CA" dirty="0"/>
        </a:p>
      </dgm:t>
    </dgm:pt>
    <dgm:pt modelId="{E5CCEEE4-5A7D-4FEB-8B82-F13276416551}">
      <dgm:prSet phldrT="[Texte]" custT="1"/>
      <dgm:spPr>
        <a:solidFill>
          <a:schemeClr val="accent1"/>
        </a:solidFill>
        <a:ln>
          <a:solidFill>
            <a:schemeClr val="accent1"/>
          </a:solidFill>
        </a:ln>
      </dgm:spPr>
      <dgm:t>
        <a:bodyPr/>
        <a:lstStyle/>
        <a:p>
          <a:r>
            <a:rPr lang="fr-CA" sz="1800" b="1" dirty="0">
              <a:solidFill>
                <a:schemeClr val="bg1"/>
              </a:solidFill>
              <a:latin typeface="Univers Condensed Light" panose="020B0306020202040204"/>
              <a:cs typeface="Arial" panose="020B0604020202020204" pitchFamily="34" charset="0"/>
            </a:rPr>
            <a:t>Analyser les solutions </a:t>
          </a:r>
          <a:endParaRPr lang="fr-CA" sz="1800" b="1" dirty="0">
            <a:solidFill>
              <a:schemeClr val="bg1"/>
            </a:solidFill>
            <a:latin typeface="Univers Condensed Light" panose="020B0306020202040204"/>
          </a:endParaRPr>
        </a:p>
      </dgm:t>
    </dgm:pt>
    <dgm:pt modelId="{16839604-9AE3-4F76-9100-FD9E0853BF2D}" type="parTrans" cxnId="{E6A278CF-3B8D-4B0D-8E15-8F772E51F9AF}">
      <dgm:prSet/>
      <dgm:spPr/>
      <dgm:t>
        <a:bodyPr/>
        <a:lstStyle/>
        <a:p>
          <a:endParaRPr lang="fr-CA"/>
        </a:p>
      </dgm:t>
    </dgm:pt>
    <dgm:pt modelId="{AD88A7DE-1B5F-4B7A-A2B7-A9D0BF8B1718}" type="sibTrans" cxnId="{E6A278CF-3B8D-4B0D-8E15-8F772E51F9AF}">
      <dgm:prSet/>
      <dgm:spPr>
        <a:solidFill>
          <a:schemeClr val="accent2">
            <a:lumMod val="60000"/>
            <a:lumOff val="40000"/>
          </a:schemeClr>
        </a:solidFill>
        <a:ln>
          <a:solidFill>
            <a:schemeClr val="accent2">
              <a:lumMod val="75000"/>
            </a:schemeClr>
          </a:solidFill>
        </a:ln>
      </dgm:spPr>
      <dgm:t>
        <a:bodyPr/>
        <a:lstStyle/>
        <a:p>
          <a:endParaRPr lang="fr-CA" dirty="0"/>
        </a:p>
      </dgm:t>
    </dgm:pt>
    <dgm:pt modelId="{7012A009-4CEC-40AF-BA61-91BF9A1CAFF0}">
      <dgm:prSet custT="1"/>
      <dgm:spPr>
        <a:solidFill>
          <a:schemeClr val="accent1"/>
        </a:solidFill>
        <a:ln>
          <a:solidFill>
            <a:schemeClr val="accent1"/>
          </a:solidFill>
        </a:ln>
      </dgm:spPr>
      <dgm:t>
        <a:bodyPr/>
        <a:lstStyle/>
        <a:p>
          <a:r>
            <a:rPr lang="fr-CA" sz="1800" b="1" dirty="0">
              <a:solidFill>
                <a:schemeClr val="bg1"/>
              </a:solidFill>
              <a:latin typeface="Univers Condensed Light" panose="020B0306020202040204"/>
              <a:cs typeface="Arial" panose="020B0604020202020204" pitchFamily="34" charset="0"/>
            </a:rPr>
            <a:t>Conception préliminaire </a:t>
          </a:r>
          <a:endParaRPr lang="fr-CA" sz="1800" b="1" dirty="0">
            <a:solidFill>
              <a:schemeClr val="bg1"/>
            </a:solidFill>
            <a:latin typeface="Univers Condensed Light" panose="020B0306020202040204"/>
          </a:endParaRPr>
        </a:p>
      </dgm:t>
    </dgm:pt>
    <dgm:pt modelId="{74D0085B-0453-420C-80EF-9E57DF098030}" type="parTrans" cxnId="{801A3422-9ACC-44F9-A8D7-DC29EE536FD8}">
      <dgm:prSet/>
      <dgm:spPr/>
      <dgm:t>
        <a:bodyPr/>
        <a:lstStyle/>
        <a:p>
          <a:endParaRPr lang="fr-CA"/>
        </a:p>
      </dgm:t>
    </dgm:pt>
    <dgm:pt modelId="{BC720F65-D2CC-442E-B1F1-719296DB6DD3}" type="sibTrans" cxnId="{801A3422-9ACC-44F9-A8D7-DC29EE536FD8}">
      <dgm:prSet/>
      <dgm:spPr>
        <a:solidFill>
          <a:schemeClr val="accent2">
            <a:lumMod val="60000"/>
            <a:lumOff val="40000"/>
          </a:schemeClr>
        </a:solidFill>
        <a:ln>
          <a:solidFill>
            <a:schemeClr val="accent2">
              <a:lumMod val="75000"/>
            </a:schemeClr>
          </a:solidFill>
        </a:ln>
      </dgm:spPr>
      <dgm:t>
        <a:bodyPr/>
        <a:lstStyle/>
        <a:p>
          <a:endParaRPr lang="fr-CA" dirty="0"/>
        </a:p>
      </dgm:t>
    </dgm:pt>
    <dgm:pt modelId="{8DD6F77D-C204-464E-BBAD-DA35506206EB}">
      <dgm:prSet custT="1"/>
      <dgm:spPr>
        <a:solidFill>
          <a:schemeClr val="accent1"/>
        </a:solidFill>
        <a:ln>
          <a:solidFill>
            <a:schemeClr val="accent1"/>
          </a:solidFill>
        </a:ln>
      </dgm:spPr>
      <dgm:t>
        <a:bodyPr/>
        <a:lstStyle/>
        <a:p>
          <a:r>
            <a:rPr lang="fr-CA" sz="1800" b="1" dirty="0">
              <a:solidFill>
                <a:schemeClr val="bg1"/>
              </a:solidFill>
              <a:latin typeface="Univers Condensed Light" panose="020B0306020202040204"/>
              <a:cs typeface="Arial" panose="020B0604020202020204" pitchFamily="34" charset="0"/>
            </a:rPr>
            <a:t>Développement  et tests des modèles </a:t>
          </a:r>
          <a:r>
            <a:rPr lang="fr-CA" sz="1800" b="0" dirty="0">
              <a:solidFill>
                <a:schemeClr val="bg1"/>
              </a:solidFill>
              <a:latin typeface="Univers Condensed Light" panose="020B0306020202040204"/>
              <a:cs typeface="Arial" panose="020B0604020202020204" pitchFamily="34" charset="0"/>
            </a:rPr>
            <a:t>(prototypes) </a:t>
          </a:r>
        </a:p>
      </dgm:t>
    </dgm:pt>
    <dgm:pt modelId="{B8DF37A9-B590-4E88-A2CF-4D8EA21E6883}" type="parTrans" cxnId="{57324CCC-8F40-41CF-85DD-C623CB5B1202}">
      <dgm:prSet/>
      <dgm:spPr/>
      <dgm:t>
        <a:bodyPr/>
        <a:lstStyle/>
        <a:p>
          <a:endParaRPr lang="fr-CA"/>
        </a:p>
      </dgm:t>
    </dgm:pt>
    <dgm:pt modelId="{61E018DD-3FA8-490C-981F-778EE6E7B054}" type="sibTrans" cxnId="{57324CCC-8F40-41CF-85DD-C623CB5B1202}">
      <dgm:prSet/>
      <dgm:spPr>
        <a:solidFill>
          <a:schemeClr val="accent2">
            <a:lumMod val="60000"/>
            <a:lumOff val="40000"/>
          </a:schemeClr>
        </a:solidFill>
        <a:ln>
          <a:solidFill>
            <a:schemeClr val="accent2">
              <a:lumMod val="75000"/>
            </a:schemeClr>
          </a:solidFill>
        </a:ln>
      </dgm:spPr>
      <dgm:t>
        <a:bodyPr/>
        <a:lstStyle/>
        <a:p>
          <a:endParaRPr lang="fr-CA" dirty="0"/>
        </a:p>
      </dgm:t>
    </dgm:pt>
    <dgm:pt modelId="{039F93CB-460C-4EEE-8832-8CA0DF6C67B3}">
      <dgm:prSet custT="1"/>
      <dgm:spPr>
        <a:solidFill>
          <a:schemeClr val="accent1"/>
        </a:solidFill>
        <a:ln>
          <a:solidFill>
            <a:schemeClr val="accent1"/>
          </a:solidFill>
        </a:ln>
      </dgm:spPr>
      <dgm:t>
        <a:bodyPr/>
        <a:lstStyle/>
        <a:p>
          <a:pPr algn="ctr"/>
          <a:r>
            <a:rPr lang="fr-CA" sz="1800" b="1" dirty="0">
              <a:solidFill>
                <a:schemeClr val="bg1"/>
              </a:solidFill>
              <a:latin typeface="Univers Condensed Light" panose="020B0306020202040204"/>
              <a:cs typeface="Arial" panose="020B0604020202020204" pitchFamily="34" charset="0"/>
            </a:rPr>
            <a:t>Itérations</a:t>
          </a:r>
          <a:r>
            <a:rPr lang="fr-CA" sz="1800" b="0" dirty="0">
              <a:solidFill>
                <a:schemeClr val="bg1"/>
              </a:solidFill>
              <a:latin typeface="Univers Condensed Light" panose="020B0306020202040204"/>
              <a:cs typeface="Arial" panose="020B0604020202020204" pitchFamily="34" charset="0"/>
            </a:rPr>
            <a:t> (optimiser le concept préliminaire)</a:t>
          </a:r>
        </a:p>
      </dgm:t>
    </dgm:pt>
    <dgm:pt modelId="{B0E91D1B-AD3C-4D95-8028-300BD13297FC}" type="parTrans" cxnId="{5E2A47A8-553A-412B-A486-FCE4135EC094}">
      <dgm:prSet/>
      <dgm:spPr/>
      <dgm:t>
        <a:bodyPr/>
        <a:lstStyle/>
        <a:p>
          <a:endParaRPr lang="fr-CA"/>
        </a:p>
      </dgm:t>
    </dgm:pt>
    <dgm:pt modelId="{7B7A27D0-E335-4100-BE18-7796DD221161}" type="sibTrans" cxnId="{5E2A47A8-553A-412B-A486-FCE4135EC094}">
      <dgm:prSet/>
      <dgm:spPr>
        <a:solidFill>
          <a:schemeClr val="accent2">
            <a:lumMod val="60000"/>
            <a:lumOff val="40000"/>
          </a:schemeClr>
        </a:solidFill>
        <a:ln>
          <a:solidFill>
            <a:schemeClr val="accent2">
              <a:lumMod val="75000"/>
            </a:schemeClr>
          </a:solidFill>
        </a:ln>
      </dgm:spPr>
      <dgm:t>
        <a:bodyPr/>
        <a:lstStyle/>
        <a:p>
          <a:endParaRPr lang="fr-CA" dirty="0"/>
        </a:p>
      </dgm:t>
    </dgm:pt>
    <dgm:pt modelId="{935B1DC2-DB82-4ADA-BC58-D2BAC2E8AA1C}">
      <dgm:prSet custT="1"/>
      <dgm:spPr>
        <a:solidFill>
          <a:schemeClr val="accent1"/>
        </a:solidFill>
        <a:ln>
          <a:solidFill>
            <a:schemeClr val="accent1"/>
          </a:solidFill>
        </a:ln>
      </dgm:spPr>
      <dgm:t>
        <a:bodyPr/>
        <a:lstStyle/>
        <a:p>
          <a:r>
            <a:rPr lang="fr-CA" sz="1800" b="1" dirty="0">
              <a:solidFill>
                <a:schemeClr val="bg1"/>
              </a:solidFill>
              <a:latin typeface="Univers Condensed Light" panose="020B0306020202040204"/>
              <a:cs typeface="Arial" panose="020B0604020202020204" pitchFamily="34" charset="0"/>
            </a:rPr>
            <a:t>Conception détaillée </a:t>
          </a:r>
          <a:r>
            <a:rPr lang="fr-CA" sz="1800" b="0" dirty="0">
              <a:solidFill>
                <a:schemeClr val="bg1"/>
              </a:solidFill>
              <a:latin typeface="Univers Condensed Light" panose="020B0306020202040204"/>
              <a:cs typeface="Arial" panose="020B0604020202020204" pitchFamily="34" charset="0"/>
            </a:rPr>
            <a:t>(ajouter les détails pour la fabrication)</a:t>
          </a:r>
        </a:p>
      </dgm:t>
    </dgm:pt>
    <dgm:pt modelId="{2BC562C9-0B1E-42AD-8A73-5B308F194D17}" type="parTrans" cxnId="{8A3E2983-1644-4198-914C-8CB63BEB64C2}">
      <dgm:prSet/>
      <dgm:spPr/>
      <dgm:t>
        <a:bodyPr/>
        <a:lstStyle/>
        <a:p>
          <a:endParaRPr lang="fr-CA"/>
        </a:p>
      </dgm:t>
    </dgm:pt>
    <dgm:pt modelId="{524571DE-9D46-41DB-9E89-055475179AF4}" type="sibTrans" cxnId="{8A3E2983-1644-4198-914C-8CB63BEB64C2}">
      <dgm:prSet/>
      <dgm:spPr>
        <a:solidFill>
          <a:schemeClr val="accent2">
            <a:lumMod val="60000"/>
            <a:lumOff val="40000"/>
          </a:schemeClr>
        </a:solidFill>
        <a:ln>
          <a:solidFill>
            <a:schemeClr val="accent2">
              <a:lumMod val="75000"/>
            </a:schemeClr>
          </a:solidFill>
        </a:ln>
      </dgm:spPr>
      <dgm:t>
        <a:bodyPr/>
        <a:lstStyle/>
        <a:p>
          <a:endParaRPr lang="fr-CA" dirty="0"/>
        </a:p>
      </dgm:t>
    </dgm:pt>
    <dgm:pt modelId="{73D9DFBE-9ED7-44C8-8A68-13F0C5322E67}">
      <dgm:prSet custT="1"/>
      <dgm:spPr>
        <a:solidFill>
          <a:schemeClr val="accent1"/>
        </a:solidFill>
        <a:ln>
          <a:solidFill>
            <a:schemeClr val="accent1"/>
          </a:solidFill>
        </a:ln>
      </dgm:spPr>
      <dgm:t>
        <a:bodyPr/>
        <a:lstStyle/>
        <a:p>
          <a:r>
            <a:rPr lang="fr-CA" sz="1800" b="1" dirty="0">
              <a:solidFill>
                <a:schemeClr val="bg1"/>
              </a:solidFill>
              <a:latin typeface="Univers Condensed Light" panose="020B0306020202040204"/>
              <a:cs typeface="Arial" panose="020B0604020202020204" pitchFamily="34" charset="0"/>
            </a:rPr>
            <a:t>Revue, synthèse et communiquer les résultats </a:t>
          </a:r>
        </a:p>
      </dgm:t>
    </dgm:pt>
    <dgm:pt modelId="{3381EE78-C32A-400E-87B6-1E0D419CEE7F}" type="parTrans" cxnId="{C7838DB9-659A-4F44-95EB-04BF58DDACBF}">
      <dgm:prSet/>
      <dgm:spPr/>
      <dgm:t>
        <a:bodyPr/>
        <a:lstStyle/>
        <a:p>
          <a:endParaRPr lang="fr-CA"/>
        </a:p>
      </dgm:t>
    </dgm:pt>
    <dgm:pt modelId="{AE186FD8-023D-4D4E-BDA1-41E4C31720C9}" type="sibTrans" cxnId="{C7838DB9-659A-4F44-95EB-04BF58DDACBF}">
      <dgm:prSet/>
      <dgm:spPr/>
      <dgm:t>
        <a:bodyPr/>
        <a:lstStyle/>
        <a:p>
          <a:endParaRPr lang="fr-CA"/>
        </a:p>
      </dgm:t>
    </dgm:pt>
    <dgm:pt modelId="{59BDCFB0-DD45-42F1-B515-7A54F97AF7BD}" type="pres">
      <dgm:prSet presAssocID="{EF3ACCFA-F310-4680-9EE8-8438DBF3CDD7}" presName="diagram" presStyleCnt="0">
        <dgm:presLayoutVars>
          <dgm:dir/>
          <dgm:resizeHandles val="exact"/>
        </dgm:presLayoutVars>
      </dgm:prSet>
      <dgm:spPr/>
    </dgm:pt>
    <dgm:pt modelId="{6F6A310F-5A55-4FE4-82A9-1AC78F3C8430}" type="pres">
      <dgm:prSet presAssocID="{9ECD06A3-17E9-429E-A7A8-47FE1CC29E1D}" presName="node" presStyleLbl="node1" presStyleIdx="0" presStyleCnt="10" custScaleX="85829" custScaleY="121067" custLinFactNeighborX="-35246" custLinFactNeighborY="1340">
        <dgm:presLayoutVars>
          <dgm:bulletEnabled val="1"/>
        </dgm:presLayoutVars>
      </dgm:prSet>
      <dgm:spPr/>
    </dgm:pt>
    <dgm:pt modelId="{F5E19E3F-1F94-4B88-B29F-57B2980EBB30}" type="pres">
      <dgm:prSet presAssocID="{D8B2EE2B-BC33-43A9-BFEC-1FE675475434}" presName="sibTrans" presStyleLbl="sibTrans2D1" presStyleIdx="0" presStyleCnt="9" custAng="21553874" custScaleX="165786" custLinFactNeighborX="2161" custLinFactNeighborY="3569"/>
      <dgm:spPr/>
    </dgm:pt>
    <dgm:pt modelId="{6CFEF7F3-4E4D-48C9-8166-0A32A2F7E031}" type="pres">
      <dgm:prSet presAssocID="{D8B2EE2B-BC33-43A9-BFEC-1FE675475434}" presName="connectorText" presStyleLbl="sibTrans2D1" presStyleIdx="0" presStyleCnt="9"/>
      <dgm:spPr/>
    </dgm:pt>
    <dgm:pt modelId="{274D90C2-85E7-43D4-8138-99194BB1E1BF}" type="pres">
      <dgm:prSet presAssocID="{08E1FEB1-0D27-4C37-8795-FB5EB67EA53B}" presName="node" presStyleLbl="node1" presStyleIdx="1" presStyleCnt="10" custScaleX="85443" custScaleY="126413" custLinFactNeighborX="1504" custLinFactNeighborY="4185">
        <dgm:presLayoutVars>
          <dgm:bulletEnabled val="1"/>
        </dgm:presLayoutVars>
      </dgm:prSet>
      <dgm:spPr/>
    </dgm:pt>
    <dgm:pt modelId="{CE22429D-A3A6-4474-9376-988D6E213EA1}" type="pres">
      <dgm:prSet presAssocID="{1372A630-9C1D-4742-B17E-46A7AD5D296C}" presName="sibTrans" presStyleLbl="sibTrans2D1" presStyleIdx="1" presStyleCnt="9" custAng="131622" custScaleX="161658" custLinFactNeighborX="11185" custLinFactNeighborY="1329"/>
      <dgm:spPr/>
    </dgm:pt>
    <dgm:pt modelId="{90828EB4-E325-420A-B9CF-F6C7622BD2B6}" type="pres">
      <dgm:prSet presAssocID="{1372A630-9C1D-4742-B17E-46A7AD5D296C}" presName="connectorText" presStyleLbl="sibTrans2D1" presStyleIdx="1" presStyleCnt="9"/>
      <dgm:spPr/>
    </dgm:pt>
    <dgm:pt modelId="{08B1F2D6-E087-4FB2-8F7F-E60C31B59458}" type="pres">
      <dgm:prSet presAssocID="{F4A17759-75A9-4DF4-8C0A-0F15E73FBDF4}" presName="node" presStyleLbl="node1" presStyleIdx="2" presStyleCnt="10" custScaleX="85430" custScaleY="114996" custLinFactNeighborX="5368" custLinFactNeighborY="-4070">
        <dgm:presLayoutVars>
          <dgm:bulletEnabled val="1"/>
        </dgm:presLayoutVars>
      </dgm:prSet>
      <dgm:spPr/>
    </dgm:pt>
    <dgm:pt modelId="{F27A3F2F-33D0-43E2-8209-616AC53182C1}" type="pres">
      <dgm:prSet presAssocID="{0546A0E1-A528-42EB-A5F0-E2D9854F8EF2}" presName="sibTrans" presStyleLbl="sibTrans2D1" presStyleIdx="2" presStyleCnt="9" custScaleX="168399" custLinFactNeighborX="2456" custLinFactNeighborY="2189"/>
      <dgm:spPr/>
    </dgm:pt>
    <dgm:pt modelId="{520DCEF9-9588-4899-98CE-DBC97EB1D2E0}" type="pres">
      <dgm:prSet presAssocID="{0546A0E1-A528-42EB-A5F0-E2D9854F8EF2}" presName="connectorText" presStyleLbl="sibTrans2D1" presStyleIdx="2" presStyleCnt="9"/>
      <dgm:spPr/>
    </dgm:pt>
    <dgm:pt modelId="{0066924D-A65B-4331-A7CD-C71245CE1A4B}" type="pres">
      <dgm:prSet presAssocID="{FE8D3EE6-EB36-46A0-88EB-5CCF77795F49}" presName="node" presStyleLbl="node1" presStyleIdx="3" presStyleCnt="10" custScaleY="113795" custLinFactNeighborX="9031" custLinFactNeighborY="-3691">
        <dgm:presLayoutVars>
          <dgm:bulletEnabled val="1"/>
        </dgm:presLayoutVars>
      </dgm:prSet>
      <dgm:spPr/>
    </dgm:pt>
    <dgm:pt modelId="{3F135D4B-822F-4376-A8F8-C675360C562C}" type="pres">
      <dgm:prSet presAssocID="{67AAFDA1-2CF6-4E1E-AF78-858F090692B5}" presName="sibTrans" presStyleLbl="sibTrans2D1" presStyleIdx="3" presStyleCnt="9" custScaleX="180842" custLinFactNeighborX="3785" custLinFactNeighborY="6367"/>
      <dgm:spPr/>
    </dgm:pt>
    <dgm:pt modelId="{75F545E0-1B6A-4754-9DB7-76A44C962769}" type="pres">
      <dgm:prSet presAssocID="{67AAFDA1-2CF6-4E1E-AF78-858F090692B5}" presName="connectorText" presStyleLbl="sibTrans2D1" presStyleIdx="3" presStyleCnt="9"/>
      <dgm:spPr/>
    </dgm:pt>
    <dgm:pt modelId="{BDF08C9B-1320-472E-BFA7-27235591D3AB}" type="pres">
      <dgm:prSet presAssocID="{E5CCEEE4-5A7D-4FEB-8B82-F13276416551}" presName="node" presStyleLbl="node1" presStyleIdx="4" presStyleCnt="10" custLinFactNeighborX="9033" custLinFactNeighborY="-11080">
        <dgm:presLayoutVars>
          <dgm:bulletEnabled val="1"/>
        </dgm:presLayoutVars>
      </dgm:prSet>
      <dgm:spPr/>
    </dgm:pt>
    <dgm:pt modelId="{9DD0D4D0-E939-43FE-876A-056BE3118B12}" type="pres">
      <dgm:prSet presAssocID="{AD88A7DE-1B5F-4B7A-A2B7-A9D0BF8B1718}" presName="sibTrans" presStyleLbl="sibTrans2D1" presStyleIdx="4" presStyleCnt="9" custScaleX="166882" custScaleY="94686" custLinFactNeighborX="-1930" custLinFactNeighborY="7801"/>
      <dgm:spPr/>
    </dgm:pt>
    <dgm:pt modelId="{096B1ECC-D434-4AFB-8454-C282424FB7DD}" type="pres">
      <dgm:prSet presAssocID="{AD88A7DE-1B5F-4B7A-A2B7-A9D0BF8B1718}" presName="connectorText" presStyleLbl="sibTrans2D1" presStyleIdx="4" presStyleCnt="9"/>
      <dgm:spPr/>
    </dgm:pt>
    <dgm:pt modelId="{30F147F6-58AE-4E02-B2FD-96D7D51161A2}" type="pres">
      <dgm:prSet presAssocID="{7012A009-4CEC-40AF-BA61-91BF9A1CAFF0}" presName="node" presStyleLbl="node1" presStyleIdx="5" presStyleCnt="10" custScaleX="86300" custLinFactNeighborX="11983" custLinFactNeighborY="-8397">
        <dgm:presLayoutVars>
          <dgm:bulletEnabled val="1"/>
        </dgm:presLayoutVars>
      </dgm:prSet>
      <dgm:spPr/>
    </dgm:pt>
    <dgm:pt modelId="{9243EAD2-70FD-4D77-BC23-42C964171A06}" type="pres">
      <dgm:prSet presAssocID="{BC720F65-D2CC-442E-B1F1-719296DB6DD3}" presName="sibTrans" presStyleLbl="sibTrans2D1" presStyleIdx="5" presStyleCnt="9" custScaleX="164980" custScaleY="106792" custLinFactNeighborX="-3982" custLinFactNeighborY="566"/>
      <dgm:spPr/>
    </dgm:pt>
    <dgm:pt modelId="{99410A46-ADAE-4EB4-A3DF-84FB59A11BFF}" type="pres">
      <dgm:prSet presAssocID="{BC720F65-D2CC-442E-B1F1-719296DB6DD3}" presName="connectorText" presStyleLbl="sibTrans2D1" presStyleIdx="5" presStyleCnt="9"/>
      <dgm:spPr/>
    </dgm:pt>
    <dgm:pt modelId="{7B0013C2-D087-409D-A1CF-09E76C7CDCD8}" type="pres">
      <dgm:prSet presAssocID="{8DD6F77D-C204-464E-BBAD-DA35506206EB}" presName="node" presStyleLbl="node1" presStyleIdx="6" presStyleCnt="10" custLinFactNeighborX="25417" custLinFactNeighborY="-8397">
        <dgm:presLayoutVars>
          <dgm:bulletEnabled val="1"/>
        </dgm:presLayoutVars>
      </dgm:prSet>
      <dgm:spPr/>
    </dgm:pt>
    <dgm:pt modelId="{1FE0F451-238B-4173-ABDD-55143DF5C305}" type="pres">
      <dgm:prSet presAssocID="{61E018DD-3FA8-490C-981F-778EE6E7B054}" presName="sibTrans" presStyleLbl="sibTrans2D1" presStyleIdx="6" presStyleCnt="9" custScaleX="162869"/>
      <dgm:spPr/>
    </dgm:pt>
    <dgm:pt modelId="{BDC08E74-F42B-4A16-8912-2BC0525360D3}" type="pres">
      <dgm:prSet presAssocID="{61E018DD-3FA8-490C-981F-778EE6E7B054}" presName="connectorText" presStyleLbl="sibTrans2D1" presStyleIdx="6" presStyleCnt="9"/>
      <dgm:spPr/>
    </dgm:pt>
    <dgm:pt modelId="{96802085-7E66-4BE9-9372-D1DB3E672D0C}" type="pres">
      <dgm:prSet presAssocID="{039F93CB-460C-4EEE-8832-8CA0DF6C67B3}" presName="node" presStyleLbl="node1" presStyleIdx="7" presStyleCnt="10" custScaleX="107036" custLinFactX="-16099" custLinFactY="-75064" custLinFactNeighborX="-100000" custLinFactNeighborY="-100000">
        <dgm:presLayoutVars>
          <dgm:bulletEnabled val="1"/>
        </dgm:presLayoutVars>
      </dgm:prSet>
      <dgm:spPr/>
    </dgm:pt>
    <dgm:pt modelId="{7C5A9E4C-6923-4D53-8491-A4685380AB2E}" type="pres">
      <dgm:prSet presAssocID="{7B7A27D0-E335-4100-BE18-7796DD221161}" presName="sibTrans" presStyleLbl="sibTrans2D1" presStyleIdx="7" presStyleCnt="9" custAng="100027" custScaleX="180314" custScaleY="90943" custLinFactNeighborX="-3882" custLinFactNeighborY="10660"/>
      <dgm:spPr/>
    </dgm:pt>
    <dgm:pt modelId="{7497FC20-D50B-4EAC-B548-DAC330BAAD21}" type="pres">
      <dgm:prSet presAssocID="{7B7A27D0-E335-4100-BE18-7796DD221161}" presName="connectorText" presStyleLbl="sibTrans2D1" presStyleIdx="7" presStyleCnt="9"/>
      <dgm:spPr/>
    </dgm:pt>
    <dgm:pt modelId="{AC75D08B-B4ED-43D9-88DF-EEDAAF7215BD}" type="pres">
      <dgm:prSet presAssocID="{935B1DC2-DB82-4ADA-BC58-D2BAC2E8AA1C}" presName="node" presStyleLbl="node1" presStyleIdx="8" presStyleCnt="10" custLinFactX="-100000" custLinFactNeighborX="-151166" custLinFactNeighborY="-13059">
        <dgm:presLayoutVars>
          <dgm:bulletEnabled val="1"/>
        </dgm:presLayoutVars>
      </dgm:prSet>
      <dgm:spPr/>
    </dgm:pt>
    <dgm:pt modelId="{2CB13EDE-C0F1-4201-9247-F6536F97B397}" type="pres">
      <dgm:prSet presAssocID="{524571DE-9D46-41DB-9E89-055475179AF4}" presName="sibTrans" presStyleLbl="sibTrans2D1" presStyleIdx="8" presStyleCnt="9" custScaleX="167619" custLinFactNeighborX="5366" custLinFactNeighborY="3184"/>
      <dgm:spPr/>
    </dgm:pt>
    <dgm:pt modelId="{5AF0D181-F620-4184-84FC-645DE25AFAB2}" type="pres">
      <dgm:prSet presAssocID="{524571DE-9D46-41DB-9E89-055475179AF4}" presName="connectorText" presStyleLbl="sibTrans2D1" presStyleIdx="8" presStyleCnt="9"/>
      <dgm:spPr/>
    </dgm:pt>
    <dgm:pt modelId="{F341ABF9-F4DA-47CF-9BB7-63C8524B8E08}" type="pres">
      <dgm:prSet presAssocID="{73D9DFBE-9ED7-44C8-8A68-13F0C5322E67}" presName="node" presStyleLbl="node1" presStyleIdx="9" presStyleCnt="10" custScaleX="112499" custLinFactX="-100000" custLinFactNeighborX="-120607" custLinFactNeighborY="-12458">
        <dgm:presLayoutVars>
          <dgm:bulletEnabled val="1"/>
        </dgm:presLayoutVars>
      </dgm:prSet>
      <dgm:spPr/>
    </dgm:pt>
  </dgm:ptLst>
  <dgm:cxnLst>
    <dgm:cxn modelId="{EC8EB304-0B30-479A-90D3-79206F1BDCF8}" type="presOf" srcId="{F4A17759-75A9-4DF4-8C0A-0F15E73FBDF4}" destId="{08B1F2D6-E087-4FB2-8F7F-E60C31B59458}" srcOrd="0" destOrd="0" presId="urn:microsoft.com/office/officeart/2005/8/layout/process5"/>
    <dgm:cxn modelId="{09C46A05-4A78-4400-8507-F6CA7C59FA0A}" type="presOf" srcId="{7B7A27D0-E335-4100-BE18-7796DD221161}" destId="{7C5A9E4C-6923-4D53-8491-A4685380AB2E}" srcOrd="0" destOrd="0" presId="urn:microsoft.com/office/officeart/2005/8/layout/process5"/>
    <dgm:cxn modelId="{A7BA9C05-4073-4570-971F-C8C0D91473DA}" type="presOf" srcId="{08E1FEB1-0D27-4C37-8795-FB5EB67EA53B}" destId="{274D90C2-85E7-43D4-8138-99194BB1E1BF}" srcOrd="0" destOrd="0" presId="urn:microsoft.com/office/officeart/2005/8/layout/process5"/>
    <dgm:cxn modelId="{279BE008-6ECD-4EFD-8B59-958A40B3FCB4}" type="presOf" srcId="{8DD6F77D-C204-464E-BBAD-DA35506206EB}" destId="{7B0013C2-D087-409D-A1CF-09E76C7CDCD8}" srcOrd="0" destOrd="0" presId="urn:microsoft.com/office/officeart/2005/8/layout/process5"/>
    <dgm:cxn modelId="{1CDC030C-6B4C-4F75-8BB5-185834553489}" type="presOf" srcId="{FE8D3EE6-EB36-46A0-88EB-5CCF77795F49}" destId="{0066924D-A65B-4331-A7CD-C71245CE1A4B}" srcOrd="0" destOrd="0" presId="urn:microsoft.com/office/officeart/2005/8/layout/process5"/>
    <dgm:cxn modelId="{0E9CD00D-2E41-4F21-A009-90B20FCFFFDB}" type="presOf" srcId="{67AAFDA1-2CF6-4E1E-AF78-858F090692B5}" destId="{75F545E0-1B6A-4754-9DB7-76A44C962769}" srcOrd="1" destOrd="0" presId="urn:microsoft.com/office/officeart/2005/8/layout/process5"/>
    <dgm:cxn modelId="{2C39CA1C-13E0-4B48-9148-E952DC60B075}" type="presOf" srcId="{BC720F65-D2CC-442E-B1F1-719296DB6DD3}" destId="{9243EAD2-70FD-4D77-BC23-42C964171A06}" srcOrd="0" destOrd="0" presId="urn:microsoft.com/office/officeart/2005/8/layout/process5"/>
    <dgm:cxn modelId="{801A3422-9ACC-44F9-A8D7-DC29EE536FD8}" srcId="{EF3ACCFA-F310-4680-9EE8-8438DBF3CDD7}" destId="{7012A009-4CEC-40AF-BA61-91BF9A1CAFF0}" srcOrd="5" destOrd="0" parTransId="{74D0085B-0453-420C-80EF-9E57DF098030}" sibTransId="{BC720F65-D2CC-442E-B1F1-719296DB6DD3}"/>
    <dgm:cxn modelId="{9D8B8A27-AB6A-4363-8FFD-35DC1DB98CD1}" type="presOf" srcId="{9ECD06A3-17E9-429E-A7A8-47FE1CC29E1D}" destId="{6F6A310F-5A55-4FE4-82A9-1AC78F3C8430}" srcOrd="0" destOrd="0" presId="urn:microsoft.com/office/officeart/2005/8/layout/process5"/>
    <dgm:cxn modelId="{44FDB428-8CBD-49D3-BCBE-3B25E7137B61}" type="presOf" srcId="{67AAFDA1-2CF6-4E1E-AF78-858F090692B5}" destId="{3F135D4B-822F-4376-A8F8-C675360C562C}" srcOrd="0" destOrd="0" presId="urn:microsoft.com/office/officeart/2005/8/layout/process5"/>
    <dgm:cxn modelId="{56686C29-D7E3-4840-8400-E7B546078AA8}" type="presOf" srcId="{1372A630-9C1D-4742-B17E-46A7AD5D296C}" destId="{CE22429D-A3A6-4474-9376-988D6E213EA1}" srcOrd="0" destOrd="0" presId="urn:microsoft.com/office/officeart/2005/8/layout/process5"/>
    <dgm:cxn modelId="{B533C143-F676-4494-8C80-770E7F6FFAD3}" type="presOf" srcId="{0546A0E1-A528-42EB-A5F0-E2D9854F8EF2}" destId="{F27A3F2F-33D0-43E2-8209-616AC53182C1}" srcOrd="0" destOrd="0" presId="urn:microsoft.com/office/officeart/2005/8/layout/process5"/>
    <dgm:cxn modelId="{09423847-B210-46C6-B98E-C4808F44781A}" type="presOf" srcId="{1372A630-9C1D-4742-B17E-46A7AD5D296C}" destId="{90828EB4-E325-420A-B9CF-F6C7622BD2B6}" srcOrd="1" destOrd="0" presId="urn:microsoft.com/office/officeart/2005/8/layout/process5"/>
    <dgm:cxn modelId="{93AFF66B-15DD-4B6A-8855-5EE27C3337C3}" type="presOf" srcId="{D8B2EE2B-BC33-43A9-BFEC-1FE675475434}" destId="{F5E19E3F-1F94-4B88-B29F-57B2980EBB30}" srcOrd="0" destOrd="0" presId="urn:microsoft.com/office/officeart/2005/8/layout/process5"/>
    <dgm:cxn modelId="{89689E74-8E05-4EC0-9601-CABFE754A0B4}" type="presOf" srcId="{7012A009-4CEC-40AF-BA61-91BF9A1CAFF0}" destId="{30F147F6-58AE-4E02-B2FD-96D7D51161A2}" srcOrd="0" destOrd="0" presId="urn:microsoft.com/office/officeart/2005/8/layout/process5"/>
    <dgm:cxn modelId="{8A3E2983-1644-4198-914C-8CB63BEB64C2}" srcId="{EF3ACCFA-F310-4680-9EE8-8438DBF3CDD7}" destId="{935B1DC2-DB82-4ADA-BC58-D2BAC2E8AA1C}" srcOrd="8" destOrd="0" parTransId="{2BC562C9-0B1E-42AD-8A73-5B308F194D17}" sibTransId="{524571DE-9D46-41DB-9E89-055475179AF4}"/>
    <dgm:cxn modelId="{29236892-6F39-429B-B9BF-E0817DDB0F0C}" type="presOf" srcId="{0546A0E1-A528-42EB-A5F0-E2D9854F8EF2}" destId="{520DCEF9-9588-4899-98CE-DBC97EB1D2E0}" srcOrd="1" destOrd="0" presId="urn:microsoft.com/office/officeart/2005/8/layout/process5"/>
    <dgm:cxn modelId="{2E225192-445A-43E7-91D7-C7229DB22917}" type="presOf" srcId="{73D9DFBE-9ED7-44C8-8A68-13F0C5322E67}" destId="{F341ABF9-F4DA-47CF-9BB7-63C8524B8E08}" srcOrd="0" destOrd="0" presId="urn:microsoft.com/office/officeart/2005/8/layout/process5"/>
    <dgm:cxn modelId="{C893AA92-29D7-492E-8450-37DEE64EDAEF}" srcId="{EF3ACCFA-F310-4680-9EE8-8438DBF3CDD7}" destId="{FE8D3EE6-EB36-46A0-88EB-5CCF77795F49}" srcOrd="3" destOrd="0" parTransId="{2759D28D-62D6-495B-A89B-5C4B0A760D7A}" sibTransId="{67AAFDA1-2CF6-4E1E-AF78-858F090692B5}"/>
    <dgm:cxn modelId="{98561FA4-1FE5-4BD5-873E-112DF59E1EE3}" type="presOf" srcId="{AD88A7DE-1B5F-4B7A-A2B7-A9D0BF8B1718}" destId="{096B1ECC-D434-4AFB-8454-C282424FB7DD}" srcOrd="1" destOrd="0" presId="urn:microsoft.com/office/officeart/2005/8/layout/process5"/>
    <dgm:cxn modelId="{5E2A47A8-553A-412B-A486-FCE4135EC094}" srcId="{EF3ACCFA-F310-4680-9EE8-8438DBF3CDD7}" destId="{039F93CB-460C-4EEE-8832-8CA0DF6C67B3}" srcOrd="7" destOrd="0" parTransId="{B0E91D1B-AD3C-4D95-8028-300BD13297FC}" sibTransId="{7B7A27D0-E335-4100-BE18-7796DD221161}"/>
    <dgm:cxn modelId="{F7E86AAC-CE54-48A3-A871-F32F6991A0AB}" type="presOf" srcId="{EF3ACCFA-F310-4680-9EE8-8438DBF3CDD7}" destId="{59BDCFB0-DD45-42F1-B515-7A54F97AF7BD}" srcOrd="0" destOrd="0" presId="urn:microsoft.com/office/officeart/2005/8/layout/process5"/>
    <dgm:cxn modelId="{578EC2AD-711A-4E17-AD88-4DFC6154372D}" srcId="{EF3ACCFA-F310-4680-9EE8-8438DBF3CDD7}" destId="{F4A17759-75A9-4DF4-8C0A-0F15E73FBDF4}" srcOrd="2" destOrd="0" parTransId="{569B5E6A-195F-447F-BB9A-F8F4C674EB2C}" sibTransId="{0546A0E1-A528-42EB-A5F0-E2D9854F8EF2}"/>
    <dgm:cxn modelId="{C7838DB9-659A-4F44-95EB-04BF58DDACBF}" srcId="{EF3ACCFA-F310-4680-9EE8-8438DBF3CDD7}" destId="{73D9DFBE-9ED7-44C8-8A68-13F0C5322E67}" srcOrd="9" destOrd="0" parTransId="{3381EE78-C32A-400E-87B6-1E0D419CEE7F}" sibTransId="{AE186FD8-023D-4D4E-BDA1-41E4C31720C9}"/>
    <dgm:cxn modelId="{B460F0B9-145A-42AF-8499-D82E89FBE57F}" type="presOf" srcId="{524571DE-9D46-41DB-9E89-055475179AF4}" destId="{2CB13EDE-C0F1-4201-9247-F6536F97B397}" srcOrd="0" destOrd="0" presId="urn:microsoft.com/office/officeart/2005/8/layout/process5"/>
    <dgm:cxn modelId="{1117D6BA-4606-4F5C-AA54-359F5AA83DB8}" type="presOf" srcId="{7B7A27D0-E335-4100-BE18-7796DD221161}" destId="{7497FC20-D50B-4EAC-B548-DAC330BAAD21}" srcOrd="1" destOrd="0" presId="urn:microsoft.com/office/officeart/2005/8/layout/process5"/>
    <dgm:cxn modelId="{8A07B7C7-B837-4DFE-B5E1-9842A80E61C6}" type="presOf" srcId="{61E018DD-3FA8-490C-981F-778EE6E7B054}" destId="{BDC08E74-F42B-4A16-8912-2BC0525360D3}" srcOrd="1" destOrd="0" presId="urn:microsoft.com/office/officeart/2005/8/layout/process5"/>
    <dgm:cxn modelId="{E56FCFCB-B4D8-4D82-ACAE-2C592A3785E6}" type="presOf" srcId="{E5CCEEE4-5A7D-4FEB-8B82-F13276416551}" destId="{BDF08C9B-1320-472E-BFA7-27235591D3AB}" srcOrd="0" destOrd="0" presId="urn:microsoft.com/office/officeart/2005/8/layout/process5"/>
    <dgm:cxn modelId="{57324CCC-8F40-41CF-85DD-C623CB5B1202}" srcId="{EF3ACCFA-F310-4680-9EE8-8438DBF3CDD7}" destId="{8DD6F77D-C204-464E-BBAD-DA35506206EB}" srcOrd="6" destOrd="0" parTransId="{B8DF37A9-B590-4E88-A2CF-4D8EA21E6883}" sibTransId="{61E018DD-3FA8-490C-981F-778EE6E7B054}"/>
    <dgm:cxn modelId="{E6A278CF-3B8D-4B0D-8E15-8F772E51F9AF}" srcId="{EF3ACCFA-F310-4680-9EE8-8438DBF3CDD7}" destId="{E5CCEEE4-5A7D-4FEB-8B82-F13276416551}" srcOrd="4" destOrd="0" parTransId="{16839604-9AE3-4F76-9100-FD9E0853BF2D}" sibTransId="{AD88A7DE-1B5F-4B7A-A2B7-A9D0BF8B1718}"/>
    <dgm:cxn modelId="{FBED80D0-DA57-4DEF-B0DA-20F8C5D76D14}" type="presOf" srcId="{AD88A7DE-1B5F-4B7A-A2B7-A9D0BF8B1718}" destId="{9DD0D4D0-E939-43FE-876A-056BE3118B12}" srcOrd="0" destOrd="0" presId="urn:microsoft.com/office/officeart/2005/8/layout/process5"/>
    <dgm:cxn modelId="{80D68AD2-A71F-4831-A025-8115F899B8ED}" type="presOf" srcId="{61E018DD-3FA8-490C-981F-778EE6E7B054}" destId="{1FE0F451-238B-4173-ABDD-55143DF5C305}" srcOrd="0" destOrd="0" presId="urn:microsoft.com/office/officeart/2005/8/layout/process5"/>
    <dgm:cxn modelId="{89E8E1DB-7A06-4F85-AA09-878ED3F690F2}" srcId="{EF3ACCFA-F310-4680-9EE8-8438DBF3CDD7}" destId="{9ECD06A3-17E9-429E-A7A8-47FE1CC29E1D}" srcOrd="0" destOrd="0" parTransId="{8A29EE65-A105-41CB-B8B2-8507F87AB761}" sibTransId="{D8B2EE2B-BC33-43A9-BFEC-1FE675475434}"/>
    <dgm:cxn modelId="{041872E6-B794-405E-B724-C99F745BB225}" srcId="{EF3ACCFA-F310-4680-9EE8-8438DBF3CDD7}" destId="{08E1FEB1-0D27-4C37-8795-FB5EB67EA53B}" srcOrd="1" destOrd="0" parTransId="{4B8777DB-518E-42E2-88AA-6C5D3AF16BF0}" sibTransId="{1372A630-9C1D-4742-B17E-46A7AD5D296C}"/>
    <dgm:cxn modelId="{160734EC-6110-4EFF-AE73-52BDB73C6C61}" type="presOf" srcId="{BC720F65-D2CC-442E-B1F1-719296DB6DD3}" destId="{99410A46-ADAE-4EB4-A3DF-84FB59A11BFF}" srcOrd="1" destOrd="0" presId="urn:microsoft.com/office/officeart/2005/8/layout/process5"/>
    <dgm:cxn modelId="{EBE790EE-AF8A-41B4-9922-58F2128A4103}" type="presOf" srcId="{524571DE-9D46-41DB-9E89-055475179AF4}" destId="{5AF0D181-F620-4184-84FC-645DE25AFAB2}" srcOrd="1" destOrd="0" presId="urn:microsoft.com/office/officeart/2005/8/layout/process5"/>
    <dgm:cxn modelId="{3A6C2CF6-A426-467E-B988-723305A93002}" type="presOf" srcId="{D8B2EE2B-BC33-43A9-BFEC-1FE675475434}" destId="{6CFEF7F3-4E4D-48C9-8166-0A32A2F7E031}" srcOrd="1" destOrd="0" presId="urn:microsoft.com/office/officeart/2005/8/layout/process5"/>
    <dgm:cxn modelId="{39DBA1F7-3F30-4879-9465-EB781B26EA06}" type="presOf" srcId="{039F93CB-460C-4EEE-8832-8CA0DF6C67B3}" destId="{96802085-7E66-4BE9-9372-D1DB3E672D0C}" srcOrd="0" destOrd="0" presId="urn:microsoft.com/office/officeart/2005/8/layout/process5"/>
    <dgm:cxn modelId="{C67008FB-321D-4895-965A-F2E6CDCE8C54}" type="presOf" srcId="{935B1DC2-DB82-4ADA-BC58-D2BAC2E8AA1C}" destId="{AC75D08B-B4ED-43D9-88DF-EEDAAF7215BD}" srcOrd="0" destOrd="0" presId="urn:microsoft.com/office/officeart/2005/8/layout/process5"/>
    <dgm:cxn modelId="{A3A59BDE-4FF2-45F1-A5FF-2A847C9643FF}" type="presParOf" srcId="{59BDCFB0-DD45-42F1-B515-7A54F97AF7BD}" destId="{6F6A310F-5A55-4FE4-82A9-1AC78F3C8430}" srcOrd="0" destOrd="0" presId="urn:microsoft.com/office/officeart/2005/8/layout/process5"/>
    <dgm:cxn modelId="{35F5C81D-66DF-413A-8CA5-F22B19EB19F9}" type="presParOf" srcId="{59BDCFB0-DD45-42F1-B515-7A54F97AF7BD}" destId="{F5E19E3F-1F94-4B88-B29F-57B2980EBB30}" srcOrd="1" destOrd="0" presId="urn:microsoft.com/office/officeart/2005/8/layout/process5"/>
    <dgm:cxn modelId="{DC34EE75-1140-4CF3-84FF-FB36EEC2F623}" type="presParOf" srcId="{F5E19E3F-1F94-4B88-B29F-57B2980EBB30}" destId="{6CFEF7F3-4E4D-48C9-8166-0A32A2F7E031}" srcOrd="0" destOrd="0" presId="urn:microsoft.com/office/officeart/2005/8/layout/process5"/>
    <dgm:cxn modelId="{1BAB25F2-DBDB-4117-A3F7-89F59EE2E92F}" type="presParOf" srcId="{59BDCFB0-DD45-42F1-B515-7A54F97AF7BD}" destId="{274D90C2-85E7-43D4-8138-99194BB1E1BF}" srcOrd="2" destOrd="0" presId="urn:microsoft.com/office/officeart/2005/8/layout/process5"/>
    <dgm:cxn modelId="{1F37EB77-CE17-4A6B-AF8B-C7547E0F1837}" type="presParOf" srcId="{59BDCFB0-DD45-42F1-B515-7A54F97AF7BD}" destId="{CE22429D-A3A6-4474-9376-988D6E213EA1}" srcOrd="3" destOrd="0" presId="urn:microsoft.com/office/officeart/2005/8/layout/process5"/>
    <dgm:cxn modelId="{5E96A55C-C9DD-49AD-A615-F19676835A74}" type="presParOf" srcId="{CE22429D-A3A6-4474-9376-988D6E213EA1}" destId="{90828EB4-E325-420A-B9CF-F6C7622BD2B6}" srcOrd="0" destOrd="0" presId="urn:microsoft.com/office/officeart/2005/8/layout/process5"/>
    <dgm:cxn modelId="{79629FB7-59F0-46D3-9C73-1DB6B523F95F}" type="presParOf" srcId="{59BDCFB0-DD45-42F1-B515-7A54F97AF7BD}" destId="{08B1F2D6-E087-4FB2-8F7F-E60C31B59458}" srcOrd="4" destOrd="0" presId="urn:microsoft.com/office/officeart/2005/8/layout/process5"/>
    <dgm:cxn modelId="{D5EF001E-7F03-48A4-AC22-579CBFC34811}" type="presParOf" srcId="{59BDCFB0-DD45-42F1-B515-7A54F97AF7BD}" destId="{F27A3F2F-33D0-43E2-8209-616AC53182C1}" srcOrd="5" destOrd="0" presId="urn:microsoft.com/office/officeart/2005/8/layout/process5"/>
    <dgm:cxn modelId="{411B6CE7-9FAA-4C83-AA87-72BD44979B83}" type="presParOf" srcId="{F27A3F2F-33D0-43E2-8209-616AC53182C1}" destId="{520DCEF9-9588-4899-98CE-DBC97EB1D2E0}" srcOrd="0" destOrd="0" presId="urn:microsoft.com/office/officeart/2005/8/layout/process5"/>
    <dgm:cxn modelId="{71C9FB47-94C4-41F7-A9FB-4E9ADC0829EB}" type="presParOf" srcId="{59BDCFB0-DD45-42F1-B515-7A54F97AF7BD}" destId="{0066924D-A65B-4331-A7CD-C71245CE1A4B}" srcOrd="6" destOrd="0" presId="urn:microsoft.com/office/officeart/2005/8/layout/process5"/>
    <dgm:cxn modelId="{D233AE74-6E0E-4E8C-87E8-B00374933306}" type="presParOf" srcId="{59BDCFB0-DD45-42F1-B515-7A54F97AF7BD}" destId="{3F135D4B-822F-4376-A8F8-C675360C562C}" srcOrd="7" destOrd="0" presId="urn:microsoft.com/office/officeart/2005/8/layout/process5"/>
    <dgm:cxn modelId="{2F0CFC59-3669-4B83-970A-8B1A1845CBF1}" type="presParOf" srcId="{3F135D4B-822F-4376-A8F8-C675360C562C}" destId="{75F545E0-1B6A-4754-9DB7-76A44C962769}" srcOrd="0" destOrd="0" presId="urn:microsoft.com/office/officeart/2005/8/layout/process5"/>
    <dgm:cxn modelId="{CFBB0CE9-B392-49C6-842E-60A65E63FD08}" type="presParOf" srcId="{59BDCFB0-DD45-42F1-B515-7A54F97AF7BD}" destId="{BDF08C9B-1320-472E-BFA7-27235591D3AB}" srcOrd="8" destOrd="0" presId="urn:microsoft.com/office/officeart/2005/8/layout/process5"/>
    <dgm:cxn modelId="{B9C2D38E-1F11-496A-A3BA-2771ECD03528}" type="presParOf" srcId="{59BDCFB0-DD45-42F1-B515-7A54F97AF7BD}" destId="{9DD0D4D0-E939-43FE-876A-056BE3118B12}" srcOrd="9" destOrd="0" presId="urn:microsoft.com/office/officeart/2005/8/layout/process5"/>
    <dgm:cxn modelId="{261E6E66-7753-4401-8282-0BD0E2CB915A}" type="presParOf" srcId="{9DD0D4D0-E939-43FE-876A-056BE3118B12}" destId="{096B1ECC-D434-4AFB-8454-C282424FB7DD}" srcOrd="0" destOrd="0" presId="urn:microsoft.com/office/officeart/2005/8/layout/process5"/>
    <dgm:cxn modelId="{1F03EF27-B15D-45F8-BF2A-5779F94C7052}" type="presParOf" srcId="{59BDCFB0-DD45-42F1-B515-7A54F97AF7BD}" destId="{30F147F6-58AE-4E02-B2FD-96D7D51161A2}" srcOrd="10" destOrd="0" presId="urn:microsoft.com/office/officeart/2005/8/layout/process5"/>
    <dgm:cxn modelId="{B2E8712D-FA96-474A-BC37-8DC9C0602CC8}" type="presParOf" srcId="{59BDCFB0-DD45-42F1-B515-7A54F97AF7BD}" destId="{9243EAD2-70FD-4D77-BC23-42C964171A06}" srcOrd="11" destOrd="0" presId="urn:microsoft.com/office/officeart/2005/8/layout/process5"/>
    <dgm:cxn modelId="{D02C3D31-9F7F-4040-B8CB-F19140F7944A}" type="presParOf" srcId="{9243EAD2-70FD-4D77-BC23-42C964171A06}" destId="{99410A46-ADAE-4EB4-A3DF-84FB59A11BFF}" srcOrd="0" destOrd="0" presId="urn:microsoft.com/office/officeart/2005/8/layout/process5"/>
    <dgm:cxn modelId="{CC4CE419-FB6C-4FE6-BC60-6A19F3D4B3E2}" type="presParOf" srcId="{59BDCFB0-DD45-42F1-B515-7A54F97AF7BD}" destId="{7B0013C2-D087-409D-A1CF-09E76C7CDCD8}" srcOrd="12" destOrd="0" presId="urn:microsoft.com/office/officeart/2005/8/layout/process5"/>
    <dgm:cxn modelId="{6A2FB492-A0AF-4E6E-9082-6E0622524653}" type="presParOf" srcId="{59BDCFB0-DD45-42F1-B515-7A54F97AF7BD}" destId="{1FE0F451-238B-4173-ABDD-55143DF5C305}" srcOrd="13" destOrd="0" presId="urn:microsoft.com/office/officeart/2005/8/layout/process5"/>
    <dgm:cxn modelId="{18641298-9A89-4A34-AAE6-186A693B4ED8}" type="presParOf" srcId="{1FE0F451-238B-4173-ABDD-55143DF5C305}" destId="{BDC08E74-F42B-4A16-8912-2BC0525360D3}" srcOrd="0" destOrd="0" presId="urn:microsoft.com/office/officeart/2005/8/layout/process5"/>
    <dgm:cxn modelId="{AA3BA822-EF69-4C1B-96BD-8DCBCEF6F4B5}" type="presParOf" srcId="{59BDCFB0-DD45-42F1-B515-7A54F97AF7BD}" destId="{96802085-7E66-4BE9-9372-D1DB3E672D0C}" srcOrd="14" destOrd="0" presId="urn:microsoft.com/office/officeart/2005/8/layout/process5"/>
    <dgm:cxn modelId="{AF22C6B4-CA1A-4792-91E1-826BE40C0C31}" type="presParOf" srcId="{59BDCFB0-DD45-42F1-B515-7A54F97AF7BD}" destId="{7C5A9E4C-6923-4D53-8491-A4685380AB2E}" srcOrd="15" destOrd="0" presId="urn:microsoft.com/office/officeart/2005/8/layout/process5"/>
    <dgm:cxn modelId="{0E06CFAE-8F7F-4AF3-9999-D3B340960AA0}" type="presParOf" srcId="{7C5A9E4C-6923-4D53-8491-A4685380AB2E}" destId="{7497FC20-D50B-4EAC-B548-DAC330BAAD21}" srcOrd="0" destOrd="0" presId="urn:microsoft.com/office/officeart/2005/8/layout/process5"/>
    <dgm:cxn modelId="{A24B192C-D370-49AE-9ED7-31AD3A071962}" type="presParOf" srcId="{59BDCFB0-DD45-42F1-B515-7A54F97AF7BD}" destId="{AC75D08B-B4ED-43D9-88DF-EEDAAF7215BD}" srcOrd="16" destOrd="0" presId="urn:microsoft.com/office/officeart/2005/8/layout/process5"/>
    <dgm:cxn modelId="{BEE1BF07-A16D-46E6-8304-69EF1143129F}" type="presParOf" srcId="{59BDCFB0-DD45-42F1-B515-7A54F97AF7BD}" destId="{2CB13EDE-C0F1-4201-9247-F6536F97B397}" srcOrd="17" destOrd="0" presId="urn:microsoft.com/office/officeart/2005/8/layout/process5"/>
    <dgm:cxn modelId="{48676C15-BE95-47A4-B13A-BABA1B2887DA}" type="presParOf" srcId="{2CB13EDE-C0F1-4201-9247-F6536F97B397}" destId="{5AF0D181-F620-4184-84FC-645DE25AFAB2}" srcOrd="0" destOrd="0" presId="urn:microsoft.com/office/officeart/2005/8/layout/process5"/>
    <dgm:cxn modelId="{65986E70-9EDD-4417-8423-CD415E17E41D}" type="presParOf" srcId="{59BDCFB0-DD45-42F1-B515-7A54F97AF7BD}" destId="{F341ABF9-F4DA-47CF-9BB7-63C8524B8E08}" srcOrd="1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A310F-5A55-4FE4-82A9-1AC78F3C8430}">
      <dsp:nvSpPr>
        <dsp:cNvPr id="0" name=""/>
        <dsp:cNvSpPr/>
      </dsp:nvSpPr>
      <dsp:spPr>
        <a:xfrm>
          <a:off x="0" y="71068"/>
          <a:ext cx="1629644" cy="1379227"/>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kern="1200" dirty="0">
              <a:solidFill>
                <a:schemeClr val="bg1"/>
              </a:solidFill>
              <a:latin typeface="Univers Condensed Light" panose="020B0306020202040204"/>
              <a:cs typeface="Arial" panose="020B0604020202020204" pitchFamily="34" charset="0"/>
            </a:rPr>
            <a:t>Identifier les besoins du client </a:t>
          </a:r>
          <a:r>
            <a:rPr lang="fr-CA" sz="1800" b="0" kern="1200" dirty="0">
              <a:solidFill>
                <a:schemeClr val="bg1"/>
              </a:solidFill>
              <a:latin typeface="Univers Condensed Light" panose="020B0306020202040204"/>
              <a:cs typeface="Arial" panose="020B0604020202020204" pitchFamily="34" charset="0"/>
            </a:rPr>
            <a:t>(le problème à    résoudre)</a:t>
          </a:r>
        </a:p>
      </dsp:txBody>
      <dsp:txXfrm>
        <a:off x="40396" y="111464"/>
        <a:ext cx="1548852" cy="1298435"/>
      </dsp:txXfrm>
    </dsp:sp>
    <dsp:sp modelId="{F5E19E3F-1F94-4B88-B29F-57B2980EBB30}">
      <dsp:nvSpPr>
        <dsp:cNvPr id="0" name=""/>
        <dsp:cNvSpPr/>
      </dsp:nvSpPr>
      <dsp:spPr>
        <a:xfrm rot="21600000">
          <a:off x="1674708" y="558118"/>
          <a:ext cx="693739" cy="470880"/>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CA" sz="2000" kern="1200" dirty="0"/>
        </a:p>
      </dsp:txBody>
      <dsp:txXfrm rot="-21600000">
        <a:off x="1674708" y="652294"/>
        <a:ext cx="552475" cy="282528"/>
      </dsp:txXfrm>
    </dsp:sp>
    <dsp:sp modelId="{274D90C2-85E7-43D4-8138-99194BB1E1BF}">
      <dsp:nvSpPr>
        <dsp:cNvPr id="0" name=""/>
        <dsp:cNvSpPr/>
      </dsp:nvSpPr>
      <dsp:spPr>
        <a:xfrm>
          <a:off x="2419110" y="73027"/>
          <a:ext cx="1622315" cy="1440130"/>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kern="1200" dirty="0">
              <a:solidFill>
                <a:schemeClr val="bg1"/>
              </a:solidFill>
              <a:latin typeface="Univers Condensed Light" panose="020B0306020202040204"/>
              <a:cs typeface="Arial" panose="020B0604020202020204" pitchFamily="34" charset="0"/>
            </a:rPr>
            <a:t>Définir les critères et les objectifs</a:t>
          </a:r>
          <a:endParaRPr lang="fr-CA" sz="1800" b="1" kern="1200" dirty="0">
            <a:solidFill>
              <a:schemeClr val="bg1"/>
            </a:solidFill>
            <a:latin typeface="Univers Condensed Light" panose="020B0306020202040204"/>
          </a:endParaRPr>
        </a:p>
      </dsp:txBody>
      <dsp:txXfrm>
        <a:off x="2461290" y="115207"/>
        <a:ext cx="1537955" cy="1355770"/>
      </dsp:txXfrm>
    </dsp:sp>
    <dsp:sp modelId="{CE22429D-A3A6-4474-9376-988D6E213EA1}">
      <dsp:nvSpPr>
        <dsp:cNvPr id="0" name=""/>
        <dsp:cNvSpPr/>
      </dsp:nvSpPr>
      <dsp:spPr>
        <a:xfrm rot="21600000">
          <a:off x="4137716" y="517365"/>
          <a:ext cx="714099" cy="470880"/>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CA" sz="2000" kern="1200" dirty="0"/>
        </a:p>
      </dsp:txBody>
      <dsp:txXfrm rot="-21600000">
        <a:off x="4137716" y="611541"/>
        <a:ext cx="572835" cy="282528"/>
      </dsp:txXfrm>
    </dsp:sp>
    <dsp:sp modelId="{08B1F2D6-E087-4FB2-8F7F-E60C31B59458}">
      <dsp:nvSpPr>
        <dsp:cNvPr id="0" name=""/>
        <dsp:cNvSpPr/>
      </dsp:nvSpPr>
      <dsp:spPr>
        <a:xfrm>
          <a:off x="4874276" y="44017"/>
          <a:ext cx="1622068" cy="1310064"/>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fr-CA" sz="1800" b="1" kern="1200" dirty="0">
              <a:solidFill>
                <a:schemeClr val="bg1"/>
              </a:solidFill>
              <a:latin typeface="Univers Condensed Light" panose="020B0306020202040204"/>
              <a:cs typeface="Arial" panose="020B0604020202020204" pitchFamily="34" charset="0"/>
            </a:rPr>
            <a:t>Collecte des données </a:t>
          </a:r>
          <a:endParaRPr lang="fr-CA" sz="1800" b="1" kern="1200" dirty="0">
            <a:solidFill>
              <a:schemeClr val="bg1"/>
            </a:solidFill>
            <a:latin typeface="Univers Condensed Light" panose="020B0306020202040204"/>
          </a:endParaRPr>
        </a:p>
      </dsp:txBody>
      <dsp:txXfrm>
        <a:off x="4912646" y="82387"/>
        <a:ext cx="1545328" cy="1233324"/>
      </dsp:txXfrm>
    </dsp:sp>
    <dsp:sp modelId="{F27A3F2F-33D0-43E2-8209-616AC53182C1}">
      <dsp:nvSpPr>
        <dsp:cNvPr id="0" name=""/>
        <dsp:cNvSpPr/>
      </dsp:nvSpPr>
      <dsp:spPr>
        <a:xfrm rot="5732">
          <a:off x="6539254" y="475940"/>
          <a:ext cx="739926" cy="470880"/>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CA" sz="2000" kern="1200" dirty="0"/>
        </a:p>
      </dsp:txBody>
      <dsp:txXfrm>
        <a:off x="6539254" y="569998"/>
        <a:ext cx="598662" cy="282528"/>
      </dsp:txXfrm>
    </dsp:sp>
    <dsp:sp modelId="{0066924D-A65B-4331-A7CD-C71245CE1A4B}">
      <dsp:nvSpPr>
        <dsp:cNvPr id="0" name=""/>
        <dsp:cNvSpPr/>
      </dsp:nvSpPr>
      <dsp:spPr>
        <a:xfrm>
          <a:off x="7325378" y="55176"/>
          <a:ext cx="1898710" cy="1296382"/>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fr-CA" sz="1800" b="1" kern="1200" dirty="0">
              <a:solidFill>
                <a:schemeClr val="bg1"/>
              </a:solidFill>
              <a:latin typeface="Univers Condensed Light" panose="020B0306020202040204"/>
              <a:cs typeface="Arial" panose="020B0604020202020204" pitchFamily="34" charset="0"/>
            </a:rPr>
            <a:t>Génération des idées</a:t>
          </a:r>
          <a:endParaRPr lang="fr-CA" sz="1800" b="1" kern="1200" dirty="0">
            <a:solidFill>
              <a:schemeClr val="bg1"/>
            </a:solidFill>
            <a:latin typeface="Univers Condensed Light" panose="020B0306020202040204"/>
          </a:endParaRPr>
        </a:p>
      </dsp:txBody>
      <dsp:txXfrm>
        <a:off x="7363348" y="93146"/>
        <a:ext cx="1822770" cy="1220442"/>
      </dsp:txXfrm>
    </dsp:sp>
    <dsp:sp modelId="{3F135D4B-822F-4376-A8F8-C675360C562C}">
      <dsp:nvSpPr>
        <dsp:cNvPr id="0" name=""/>
        <dsp:cNvSpPr/>
      </dsp:nvSpPr>
      <dsp:spPr>
        <a:xfrm rot="5399934">
          <a:off x="7931670" y="1508482"/>
          <a:ext cx="716144" cy="470880"/>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endParaRPr lang="fr-CA" sz="4100" kern="1200" dirty="0"/>
        </a:p>
      </dsp:txBody>
      <dsp:txXfrm rot="-5400000">
        <a:off x="8148477" y="1385850"/>
        <a:ext cx="282528" cy="574880"/>
      </dsp:txXfrm>
    </dsp:sp>
    <dsp:sp modelId="{BDF08C9B-1320-472E-BFA7-27235591D3AB}">
      <dsp:nvSpPr>
        <dsp:cNvPr id="0" name=""/>
        <dsp:cNvSpPr/>
      </dsp:nvSpPr>
      <dsp:spPr>
        <a:xfrm>
          <a:off x="7325416" y="2098739"/>
          <a:ext cx="1898710" cy="1139226"/>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kern="1200" dirty="0">
              <a:solidFill>
                <a:schemeClr val="bg1"/>
              </a:solidFill>
              <a:latin typeface="Univers Condensed Light" panose="020B0306020202040204"/>
              <a:cs typeface="Arial" panose="020B0604020202020204" pitchFamily="34" charset="0"/>
            </a:rPr>
            <a:t>Analyser les solutions </a:t>
          </a:r>
          <a:endParaRPr lang="fr-CA" sz="1800" b="1" kern="1200" dirty="0">
            <a:solidFill>
              <a:schemeClr val="bg1"/>
            </a:solidFill>
            <a:latin typeface="Univers Condensed Light" panose="020B0306020202040204"/>
          </a:endParaRPr>
        </a:p>
      </dsp:txBody>
      <dsp:txXfrm>
        <a:off x="7358783" y="2132106"/>
        <a:ext cx="1831976" cy="1072492"/>
      </dsp:txXfrm>
    </dsp:sp>
    <dsp:sp modelId="{9DD0D4D0-E939-43FE-876A-056BE3118B12}">
      <dsp:nvSpPr>
        <dsp:cNvPr id="0" name=""/>
        <dsp:cNvSpPr/>
      </dsp:nvSpPr>
      <dsp:spPr>
        <a:xfrm rot="10757498">
          <a:off x="6665910" y="2498113"/>
          <a:ext cx="622250" cy="445857"/>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fr-CA" sz="1900" kern="1200" dirty="0"/>
        </a:p>
      </dsp:txBody>
      <dsp:txXfrm rot="10800000">
        <a:off x="6799662" y="2586457"/>
        <a:ext cx="488493" cy="267515"/>
      </dsp:txXfrm>
    </dsp:sp>
    <dsp:sp modelId="{30F147F6-58AE-4E02-B2FD-96D7D51161A2}">
      <dsp:nvSpPr>
        <dsp:cNvPr id="0" name=""/>
        <dsp:cNvSpPr/>
      </dsp:nvSpPr>
      <dsp:spPr>
        <a:xfrm>
          <a:off x="4983357" y="2129304"/>
          <a:ext cx="1638587" cy="1139226"/>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kern="1200" dirty="0">
              <a:solidFill>
                <a:schemeClr val="bg1"/>
              </a:solidFill>
              <a:latin typeface="Univers Condensed Light" panose="020B0306020202040204"/>
              <a:cs typeface="Arial" panose="020B0604020202020204" pitchFamily="34" charset="0"/>
            </a:rPr>
            <a:t>Conception préliminaire </a:t>
          </a:r>
          <a:endParaRPr lang="fr-CA" sz="1800" b="1" kern="1200" dirty="0">
            <a:solidFill>
              <a:schemeClr val="bg1"/>
            </a:solidFill>
            <a:latin typeface="Univers Condensed Light" panose="020B0306020202040204"/>
          </a:endParaRPr>
        </a:p>
      </dsp:txBody>
      <dsp:txXfrm>
        <a:off x="5016724" y="2162671"/>
        <a:ext cx="1571853" cy="1072492"/>
      </dsp:txXfrm>
    </dsp:sp>
    <dsp:sp modelId="{9243EAD2-70FD-4D77-BC23-42C964171A06}">
      <dsp:nvSpPr>
        <dsp:cNvPr id="0" name=""/>
        <dsp:cNvSpPr/>
      </dsp:nvSpPr>
      <dsp:spPr>
        <a:xfrm rot="10800000">
          <a:off x="4507545" y="2450152"/>
          <a:ext cx="441054" cy="502862"/>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fr-CA" sz="2100" kern="1200" dirty="0"/>
        </a:p>
      </dsp:txBody>
      <dsp:txXfrm rot="10800000">
        <a:off x="4639861" y="2550724"/>
        <a:ext cx="308738" cy="301718"/>
      </dsp:txXfrm>
    </dsp:sp>
    <dsp:sp modelId="{7B0013C2-D087-409D-A1CF-09E76C7CDCD8}">
      <dsp:nvSpPr>
        <dsp:cNvPr id="0" name=""/>
        <dsp:cNvSpPr/>
      </dsp:nvSpPr>
      <dsp:spPr>
        <a:xfrm>
          <a:off x="2580235" y="2129304"/>
          <a:ext cx="1898710" cy="1139226"/>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kern="1200" dirty="0">
              <a:solidFill>
                <a:schemeClr val="bg1"/>
              </a:solidFill>
              <a:latin typeface="Univers Condensed Light" panose="020B0306020202040204"/>
              <a:cs typeface="Arial" panose="020B0604020202020204" pitchFamily="34" charset="0"/>
            </a:rPr>
            <a:t>Développement  et tests des modèles </a:t>
          </a:r>
          <a:r>
            <a:rPr lang="fr-CA" sz="1800" b="0" kern="1200" dirty="0">
              <a:solidFill>
                <a:schemeClr val="bg1"/>
              </a:solidFill>
              <a:latin typeface="Univers Condensed Light" panose="020B0306020202040204"/>
              <a:cs typeface="Arial" panose="020B0604020202020204" pitchFamily="34" charset="0"/>
            </a:rPr>
            <a:t>(prototypes) </a:t>
          </a:r>
        </a:p>
      </dsp:txBody>
      <dsp:txXfrm>
        <a:off x="2613602" y="2162671"/>
        <a:ext cx="1831976" cy="1072492"/>
      </dsp:txXfrm>
    </dsp:sp>
    <dsp:sp modelId="{1FE0F451-238B-4173-ABDD-55143DF5C305}">
      <dsp:nvSpPr>
        <dsp:cNvPr id="0" name=""/>
        <dsp:cNvSpPr/>
      </dsp:nvSpPr>
      <dsp:spPr>
        <a:xfrm rot="10800005">
          <a:off x="2077999" y="2463476"/>
          <a:ext cx="472977" cy="470880"/>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CA" sz="2000" kern="1200" dirty="0"/>
        </a:p>
      </dsp:txBody>
      <dsp:txXfrm rot="10800000">
        <a:off x="2219263" y="2557652"/>
        <a:ext cx="331713" cy="282528"/>
      </dsp:txXfrm>
    </dsp:sp>
    <dsp:sp modelId="{96802085-7E66-4BE9-9372-D1DB3E672D0C}">
      <dsp:nvSpPr>
        <dsp:cNvPr id="0" name=""/>
        <dsp:cNvSpPr/>
      </dsp:nvSpPr>
      <dsp:spPr>
        <a:xfrm>
          <a:off x="0" y="2129301"/>
          <a:ext cx="2032303" cy="1139226"/>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kern="1200" dirty="0">
              <a:solidFill>
                <a:schemeClr val="bg1"/>
              </a:solidFill>
              <a:latin typeface="Univers Condensed Light" panose="020B0306020202040204"/>
              <a:cs typeface="Arial" panose="020B0604020202020204" pitchFamily="34" charset="0"/>
            </a:rPr>
            <a:t>Itérations</a:t>
          </a:r>
          <a:r>
            <a:rPr lang="fr-CA" sz="1800" b="0" kern="1200" dirty="0">
              <a:solidFill>
                <a:schemeClr val="bg1"/>
              </a:solidFill>
              <a:latin typeface="Univers Condensed Light" panose="020B0306020202040204"/>
              <a:cs typeface="Arial" panose="020B0604020202020204" pitchFamily="34" charset="0"/>
            </a:rPr>
            <a:t> (optimiser le concept préliminaire)</a:t>
          </a:r>
        </a:p>
      </dsp:txBody>
      <dsp:txXfrm>
        <a:off x="33367" y="2162668"/>
        <a:ext cx="1965569" cy="1072492"/>
      </dsp:txXfrm>
    </dsp:sp>
    <dsp:sp modelId="{7C5A9E4C-6923-4D53-8491-A4685380AB2E}">
      <dsp:nvSpPr>
        <dsp:cNvPr id="0" name=""/>
        <dsp:cNvSpPr/>
      </dsp:nvSpPr>
      <dsp:spPr>
        <a:xfrm rot="5400000">
          <a:off x="690489" y="3447199"/>
          <a:ext cx="675345" cy="428232"/>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fr-CA" sz="3900" kern="1200" dirty="0"/>
        </a:p>
      </dsp:txBody>
      <dsp:txXfrm rot="-5400000">
        <a:off x="899691" y="3323643"/>
        <a:ext cx="256940" cy="546875"/>
      </dsp:txXfrm>
    </dsp:sp>
    <dsp:sp modelId="{AC75D08B-B4ED-43D9-88DF-EEDAAF7215BD}">
      <dsp:nvSpPr>
        <dsp:cNvPr id="0" name=""/>
        <dsp:cNvSpPr/>
      </dsp:nvSpPr>
      <dsp:spPr>
        <a:xfrm>
          <a:off x="120512" y="3974904"/>
          <a:ext cx="1898710" cy="1139226"/>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kern="1200" dirty="0">
              <a:solidFill>
                <a:schemeClr val="bg1"/>
              </a:solidFill>
              <a:latin typeface="Univers Condensed Light" panose="020B0306020202040204"/>
              <a:cs typeface="Arial" panose="020B0604020202020204" pitchFamily="34" charset="0"/>
            </a:rPr>
            <a:t>Conception détaillée </a:t>
          </a:r>
          <a:r>
            <a:rPr lang="fr-CA" sz="1800" b="0" kern="1200" dirty="0">
              <a:solidFill>
                <a:schemeClr val="bg1"/>
              </a:solidFill>
              <a:latin typeface="Univers Condensed Light" panose="020B0306020202040204"/>
              <a:cs typeface="Arial" panose="020B0604020202020204" pitchFamily="34" charset="0"/>
            </a:rPr>
            <a:t>(ajouter les détails pour la fabrication)</a:t>
          </a:r>
        </a:p>
      </dsp:txBody>
      <dsp:txXfrm>
        <a:off x="153879" y="4008271"/>
        <a:ext cx="1831976" cy="1072492"/>
      </dsp:txXfrm>
    </dsp:sp>
    <dsp:sp modelId="{2CB13EDE-C0F1-4201-9247-F6536F97B397}">
      <dsp:nvSpPr>
        <dsp:cNvPr id="0" name=""/>
        <dsp:cNvSpPr/>
      </dsp:nvSpPr>
      <dsp:spPr>
        <a:xfrm rot="7011">
          <a:off x="2111996" y="4327332"/>
          <a:ext cx="1190176" cy="470880"/>
        </a:xfrm>
        <a:prstGeom prst="rightArrow">
          <a:avLst>
            <a:gd name="adj1" fmla="val 60000"/>
            <a:gd name="adj2" fmla="val 50000"/>
          </a:avLst>
        </a:prstGeom>
        <a:solidFill>
          <a:schemeClr val="accent2">
            <a:lumMod val="60000"/>
            <a:lumOff val="40000"/>
          </a:schemeClr>
        </a:solidFill>
        <a:ln>
          <a:solidFill>
            <a:schemeClr val="accent2">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CA" sz="2000" kern="1200" dirty="0"/>
        </a:p>
      </dsp:txBody>
      <dsp:txXfrm>
        <a:off x="2111996" y="4421364"/>
        <a:ext cx="1048912" cy="282528"/>
      </dsp:txXfrm>
    </dsp:sp>
    <dsp:sp modelId="{F341ABF9-F4DA-47CF-9BB7-63C8524B8E08}">
      <dsp:nvSpPr>
        <dsp:cNvPr id="0" name=""/>
        <dsp:cNvSpPr/>
      </dsp:nvSpPr>
      <dsp:spPr>
        <a:xfrm>
          <a:off x="3358934" y="3981751"/>
          <a:ext cx="2136030" cy="1139226"/>
        </a:xfrm>
        <a:prstGeom prst="roundRect">
          <a:avLst>
            <a:gd name="adj" fmla="val 10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kern="1200" dirty="0">
              <a:solidFill>
                <a:schemeClr val="bg1"/>
              </a:solidFill>
              <a:latin typeface="Univers Condensed Light" panose="020B0306020202040204"/>
              <a:cs typeface="Arial" panose="020B0604020202020204" pitchFamily="34" charset="0"/>
            </a:rPr>
            <a:t>Revue, synthèse et communiquer les résultats </a:t>
          </a:r>
        </a:p>
      </dsp:txBody>
      <dsp:txXfrm>
        <a:off x="3392301" y="4015118"/>
        <a:ext cx="2069296" cy="10724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AD79F-04A4-5346-A3ED-EDBE6BC3531C}" type="datetimeFigureOut">
              <a:rPr lang="fr-FR" smtClean="0"/>
              <a:t>25/07/2024</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71B6E-AC55-304E-9344-CF3AAC291903}" type="slidenum">
              <a:rPr lang="fr-FR" smtClean="0"/>
              <a:t>‹N°›</a:t>
            </a:fld>
            <a:endParaRPr lang="fr-FR"/>
          </a:p>
        </p:txBody>
      </p:sp>
    </p:spTree>
    <p:extLst>
      <p:ext uri="{BB962C8B-B14F-4D97-AF65-F5344CB8AC3E}">
        <p14:creationId xmlns:p14="http://schemas.microsoft.com/office/powerpoint/2010/main" val="320661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6C71B6E-AC55-304E-9344-CF3AAC291903}" type="slidenum">
              <a:rPr lang="fr-FR" smtClean="0"/>
              <a:t>7</a:t>
            </a:fld>
            <a:endParaRPr lang="fr-FR"/>
          </a:p>
        </p:txBody>
      </p:sp>
    </p:spTree>
    <p:extLst>
      <p:ext uri="{BB962C8B-B14F-4D97-AF65-F5344CB8AC3E}">
        <p14:creationId xmlns:p14="http://schemas.microsoft.com/office/powerpoint/2010/main" val="1791894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6C71B6E-AC55-304E-9344-CF3AAC291903}" type="slidenum">
              <a:rPr lang="fr-FR" smtClean="0"/>
              <a:t>18</a:t>
            </a:fld>
            <a:endParaRPr lang="fr-FR"/>
          </a:p>
        </p:txBody>
      </p:sp>
    </p:spTree>
    <p:extLst>
      <p:ext uri="{BB962C8B-B14F-4D97-AF65-F5344CB8AC3E}">
        <p14:creationId xmlns:p14="http://schemas.microsoft.com/office/powerpoint/2010/main" val="3918543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6C71B6E-AC55-304E-9344-CF3AAC291903}" type="slidenum">
              <a:rPr lang="fr-FR" smtClean="0"/>
              <a:t>19</a:t>
            </a:fld>
            <a:endParaRPr lang="fr-FR"/>
          </a:p>
        </p:txBody>
      </p:sp>
    </p:spTree>
    <p:extLst>
      <p:ext uri="{BB962C8B-B14F-4D97-AF65-F5344CB8AC3E}">
        <p14:creationId xmlns:p14="http://schemas.microsoft.com/office/powerpoint/2010/main" val="1968986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6C71B6E-AC55-304E-9344-CF3AAC291903}" type="slidenum">
              <a:rPr lang="fr-FR" smtClean="0"/>
              <a:t>20</a:t>
            </a:fld>
            <a:endParaRPr lang="fr-FR"/>
          </a:p>
        </p:txBody>
      </p:sp>
    </p:spTree>
    <p:extLst>
      <p:ext uri="{BB962C8B-B14F-4D97-AF65-F5344CB8AC3E}">
        <p14:creationId xmlns:p14="http://schemas.microsoft.com/office/powerpoint/2010/main" val="3499594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6C71B6E-AC55-304E-9344-CF3AAC291903}" type="slidenum">
              <a:rPr lang="fr-FR" smtClean="0"/>
              <a:t>21</a:t>
            </a:fld>
            <a:endParaRPr lang="fr-FR"/>
          </a:p>
        </p:txBody>
      </p:sp>
    </p:spTree>
    <p:extLst>
      <p:ext uri="{BB962C8B-B14F-4D97-AF65-F5344CB8AC3E}">
        <p14:creationId xmlns:p14="http://schemas.microsoft.com/office/powerpoint/2010/main" val="4039397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6C71B6E-AC55-304E-9344-CF3AAC291903}" type="slidenum">
              <a:rPr lang="fr-FR" smtClean="0"/>
              <a:t>22</a:t>
            </a:fld>
            <a:endParaRPr lang="fr-FR"/>
          </a:p>
        </p:txBody>
      </p:sp>
    </p:spTree>
    <p:extLst>
      <p:ext uri="{BB962C8B-B14F-4D97-AF65-F5344CB8AC3E}">
        <p14:creationId xmlns:p14="http://schemas.microsoft.com/office/powerpoint/2010/main" val="2157278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6C71B6E-AC55-304E-9344-CF3AAC291903}" type="slidenum">
              <a:rPr lang="fr-FR" smtClean="0"/>
              <a:t>25</a:t>
            </a:fld>
            <a:endParaRPr lang="fr-FR"/>
          </a:p>
        </p:txBody>
      </p:sp>
    </p:spTree>
    <p:extLst>
      <p:ext uri="{BB962C8B-B14F-4D97-AF65-F5344CB8AC3E}">
        <p14:creationId xmlns:p14="http://schemas.microsoft.com/office/powerpoint/2010/main" val="55775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complexité de la pièce élimine d'opérations dans l'étape finale d’assemblage et même temps demande d’investissements et coûts élevés en amont dans les premières étape de fabrication.</a:t>
            </a:r>
          </a:p>
        </p:txBody>
      </p:sp>
      <p:sp>
        <p:nvSpPr>
          <p:cNvPr id="4" name="Espace réservé du numéro de diapositive 3"/>
          <p:cNvSpPr>
            <a:spLocks noGrp="1"/>
          </p:cNvSpPr>
          <p:nvPr>
            <p:ph type="sldNum" sz="quarter" idx="5"/>
          </p:nvPr>
        </p:nvSpPr>
        <p:spPr/>
        <p:txBody>
          <a:bodyPr/>
          <a:lstStyle/>
          <a:p>
            <a:fld id="{E6C71B6E-AC55-304E-9344-CF3AAC291903}" type="slidenum">
              <a:rPr lang="fr-FR" smtClean="0"/>
              <a:t>8</a:t>
            </a:fld>
            <a:endParaRPr lang="fr-FR"/>
          </a:p>
        </p:txBody>
      </p:sp>
    </p:spTree>
    <p:extLst>
      <p:ext uri="{BB962C8B-B14F-4D97-AF65-F5344CB8AC3E}">
        <p14:creationId xmlns:p14="http://schemas.microsoft.com/office/powerpoint/2010/main" val="127594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6C71B6E-AC55-304E-9344-CF3AAC291903}" type="slidenum">
              <a:rPr lang="fr-FR" smtClean="0"/>
              <a:t>9</a:t>
            </a:fld>
            <a:endParaRPr lang="fr-FR"/>
          </a:p>
        </p:txBody>
      </p:sp>
    </p:spTree>
    <p:extLst>
      <p:ext uri="{BB962C8B-B14F-4D97-AF65-F5344CB8AC3E}">
        <p14:creationId xmlns:p14="http://schemas.microsoft.com/office/powerpoint/2010/main" val="86915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survie d’un entreprise dans le contexte actuel de compétition forte et mondialisation dépende du développement de nouveaux produits ou produits améliorés.</a:t>
            </a:r>
          </a:p>
          <a:p>
            <a:r>
              <a:rPr lang="fr-CA" dirty="0"/>
              <a:t>Une processus de développement du produit (voir image source  site du Ministère de l'Économie, </a:t>
            </a:r>
          </a:p>
          <a:p>
            <a:r>
              <a:rPr lang="fr-CA" dirty="0"/>
              <a:t>de la Science et de l'Innovation (MESI)) implique toutes les fonctions de l’entreprise et   a partir de la deuxième étape </a:t>
            </a:r>
          </a:p>
          <a:p>
            <a:r>
              <a:rPr lang="fr-CA" dirty="0"/>
              <a:t>Les fonctions de R-D et celle d’approvisionnement sont indispensable dans le processus.</a:t>
            </a:r>
          </a:p>
          <a:p>
            <a:r>
              <a:rPr lang="fr-CA" dirty="0"/>
              <a:t>On a connu des compagnies (Startups) avec des bonnes idées de produits et même temps avec une manque d’ expérience en développement </a:t>
            </a:r>
          </a:p>
          <a:p>
            <a:r>
              <a:rPr lang="fr-CA" dirty="0"/>
              <a:t>du produit et manquants des ceux deux fonctions essentiels, faisant appel et sous-contrat  au tiers ces fonctions.</a:t>
            </a:r>
          </a:p>
          <a:p>
            <a:endParaRPr lang="fr-CA" dirty="0"/>
          </a:p>
        </p:txBody>
      </p:sp>
      <p:sp>
        <p:nvSpPr>
          <p:cNvPr id="4" name="Espace réservé du numéro de diapositive 3"/>
          <p:cNvSpPr>
            <a:spLocks noGrp="1"/>
          </p:cNvSpPr>
          <p:nvPr>
            <p:ph type="sldNum" sz="quarter" idx="5"/>
          </p:nvPr>
        </p:nvSpPr>
        <p:spPr/>
        <p:txBody>
          <a:bodyPr/>
          <a:lstStyle/>
          <a:p>
            <a:fld id="{E6C71B6E-AC55-304E-9344-CF3AAC291903}" type="slidenum">
              <a:rPr lang="fr-FR" smtClean="0"/>
              <a:t>10</a:t>
            </a:fld>
            <a:endParaRPr lang="fr-FR"/>
          </a:p>
        </p:txBody>
      </p:sp>
    </p:spTree>
    <p:extLst>
      <p:ext uri="{BB962C8B-B14F-4D97-AF65-F5344CB8AC3E}">
        <p14:creationId xmlns:p14="http://schemas.microsoft.com/office/powerpoint/2010/main" val="267417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 processus n’est pas linéaire , il y a des itérations a chaque étape. Le processus d’ingénierie parfois il commence avec des esquisses d’une idée ,dessinées sur le planche d’atelier.</a:t>
            </a:r>
          </a:p>
          <a:p>
            <a:endParaRPr lang="fr-CA" dirty="0"/>
          </a:p>
        </p:txBody>
      </p:sp>
      <p:sp>
        <p:nvSpPr>
          <p:cNvPr id="4" name="Espace réservé du numéro de diapositive 3"/>
          <p:cNvSpPr>
            <a:spLocks noGrp="1"/>
          </p:cNvSpPr>
          <p:nvPr>
            <p:ph type="sldNum" sz="quarter" idx="5"/>
          </p:nvPr>
        </p:nvSpPr>
        <p:spPr/>
        <p:txBody>
          <a:bodyPr/>
          <a:lstStyle/>
          <a:p>
            <a:fld id="{E6C71B6E-AC55-304E-9344-CF3AAC291903}" type="slidenum">
              <a:rPr lang="fr-FR" smtClean="0"/>
              <a:t>11</a:t>
            </a:fld>
            <a:endParaRPr lang="fr-FR"/>
          </a:p>
        </p:txBody>
      </p:sp>
    </p:spTree>
    <p:extLst>
      <p:ext uri="{BB962C8B-B14F-4D97-AF65-F5344CB8AC3E}">
        <p14:creationId xmlns:p14="http://schemas.microsoft.com/office/powerpoint/2010/main" val="311112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6C71B6E-AC55-304E-9344-CF3AAC291903}" type="slidenum">
              <a:rPr lang="fr-FR" smtClean="0"/>
              <a:t>12</a:t>
            </a:fld>
            <a:endParaRPr lang="fr-FR"/>
          </a:p>
        </p:txBody>
      </p:sp>
    </p:spTree>
    <p:extLst>
      <p:ext uri="{BB962C8B-B14F-4D97-AF65-F5344CB8AC3E}">
        <p14:creationId xmlns:p14="http://schemas.microsoft.com/office/powerpoint/2010/main" val="49215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6C71B6E-AC55-304E-9344-CF3AAC291903}" type="slidenum">
              <a:rPr lang="fr-FR" smtClean="0"/>
              <a:t>14</a:t>
            </a:fld>
            <a:endParaRPr lang="fr-FR"/>
          </a:p>
        </p:txBody>
      </p:sp>
    </p:spTree>
    <p:extLst>
      <p:ext uri="{BB962C8B-B14F-4D97-AF65-F5344CB8AC3E}">
        <p14:creationId xmlns:p14="http://schemas.microsoft.com/office/powerpoint/2010/main" val="274619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Toutes les informations nécessaire au projet sont accumulés au tour de la maquette virtuelle </a:t>
            </a:r>
          </a:p>
        </p:txBody>
      </p:sp>
      <p:sp>
        <p:nvSpPr>
          <p:cNvPr id="4" name="Espace réservé du numéro de diapositive 3"/>
          <p:cNvSpPr>
            <a:spLocks noGrp="1"/>
          </p:cNvSpPr>
          <p:nvPr>
            <p:ph type="sldNum" sz="quarter" idx="5"/>
          </p:nvPr>
        </p:nvSpPr>
        <p:spPr/>
        <p:txBody>
          <a:bodyPr/>
          <a:lstStyle/>
          <a:p>
            <a:fld id="{E6C71B6E-AC55-304E-9344-CF3AAC291903}" type="slidenum">
              <a:rPr lang="fr-FR" smtClean="0"/>
              <a:t>16</a:t>
            </a:fld>
            <a:endParaRPr lang="fr-FR"/>
          </a:p>
        </p:txBody>
      </p:sp>
    </p:spTree>
    <p:extLst>
      <p:ext uri="{BB962C8B-B14F-4D97-AF65-F5344CB8AC3E}">
        <p14:creationId xmlns:p14="http://schemas.microsoft.com/office/powerpoint/2010/main" val="329726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6C71B6E-AC55-304E-9344-CF3AAC291903}" type="slidenum">
              <a:rPr lang="fr-FR" smtClean="0"/>
              <a:t>17</a:t>
            </a:fld>
            <a:endParaRPr lang="fr-FR"/>
          </a:p>
        </p:txBody>
      </p:sp>
    </p:spTree>
    <p:extLst>
      <p:ext uri="{BB962C8B-B14F-4D97-AF65-F5344CB8AC3E}">
        <p14:creationId xmlns:p14="http://schemas.microsoft.com/office/powerpoint/2010/main" val="4261417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D3ACCC0-C65D-0742-839D-C09B5E30D4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C6A23252-335E-2148-A85B-02145ED00550}"/>
              </a:ext>
            </a:extLst>
          </p:cNvPr>
          <p:cNvSpPr>
            <a:spLocks noGrp="1"/>
          </p:cNvSpPr>
          <p:nvPr>
            <p:ph type="ctrTitle" hasCustomPrompt="1"/>
          </p:nvPr>
        </p:nvSpPr>
        <p:spPr>
          <a:xfrm>
            <a:off x="1093156" y="3890354"/>
            <a:ext cx="4242932" cy="1569015"/>
          </a:xfrm>
        </p:spPr>
        <p:txBody>
          <a:bodyPr lIns="0" tIns="0" rIns="0" bIns="0" anchor="t">
            <a:normAutofit/>
          </a:bodyPr>
          <a:lstStyle>
            <a:lvl1pPr algn="l">
              <a:defRPr sz="4000" b="0" i="0">
                <a:solidFill>
                  <a:schemeClr val="tx1"/>
                </a:solidFill>
                <a:latin typeface="Univers Condensed" panose="020B0506020202050204" pitchFamily="34" charset="0"/>
              </a:defRPr>
            </a:lvl1pPr>
          </a:lstStyle>
          <a:p>
            <a:r>
              <a:rPr lang="fr-CA" dirty="0"/>
              <a:t>MODIFIER LE </a:t>
            </a:r>
            <a:br>
              <a:rPr lang="fr-CA" dirty="0"/>
            </a:br>
            <a:r>
              <a:rPr lang="fr-CA" dirty="0"/>
              <a:t>STYLE DU TITRE</a:t>
            </a:r>
            <a:endParaRPr lang="fr-FR" dirty="0"/>
          </a:p>
        </p:txBody>
      </p:sp>
      <p:sp>
        <p:nvSpPr>
          <p:cNvPr id="4" name="Espace réservé de la date 3">
            <a:extLst>
              <a:ext uri="{FF2B5EF4-FFF2-40B4-BE49-F238E27FC236}">
                <a16:creationId xmlns:a16="http://schemas.microsoft.com/office/drawing/2014/main" id="{741338D4-CFE8-6F45-B125-02208C4F1439}"/>
              </a:ext>
            </a:extLst>
          </p:cNvPr>
          <p:cNvSpPr>
            <a:spLocks noGrp="1"/>
          </p:cNvSpPr>
          <p:nvPr>
            <p:ph type="dt" sz="half" idx="10"/>
          </p:nvPr>
        </p:nvSpPr>
        <p:spPr>
          <a:xfrm>
            <a:off x="8571194" y="782267"/>
            <a:ext cx="2743200" cy="365125"/>
          </a:xfrm>
        </p:spPr>
        <p:txBody>
          <a:bodyPr/>
          <a:lstStyle>
            <a:lvl1pPr algn="r">
              <a:defRPr b="0" i="0">
                <a:solidFill>
                  <a:schemeClr val="bg1"/>
                </a:solidFill>
                <a:latin typeface="Univers Condensed Light" panose="020B0306020202040204" pitchFamily="34" charset="0"/>
              </a:defRPr>
            </a:lvl1pPr>
          </a:lstStyle>
          <a:p>
            <a:fld id="{ACBD074D-61BE-074E-9335-1C77C0C132C7}" type="datetime1">
              <a:rPr lang="fr-CA" smtClean="0"/>
              <a:t>2024-07-25</a:t>
            </a:fld>
            <a:endParaRPr lang="fr-FR" dirty="0"/>
          </a:p>
        </p:txBody>
      </p:sp>
      <p:pic>
        <p:nvPicPr>
          <p:cNvPr id="9" name="Image 8">
            <a:extLst>
              <a:ext uri="{FF2B5EF4-FFF2-40B4-BE49-F238E27FC236}">
                <a16:creationId xmlns:a16="http://schemas.microsoft.com/office/drawing/2014/main" id="{98C58334-7BFE-5B40-870C-D6AE554051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3325" y="1794897"/>
            <a:ext cx="1882818" cy="1569015"/>
          </a:xfrm>
          <a:prstGeom prst="rect">
            <a:avLst/>
          </a:prstGeom>
        </p:spPr>
      </p:pic>
    </p:spTree>
    <p:extLst>
      <p:ext uri="{BB962C8B-B14F-4D97-AF65-F5344CB8AC3E}">
        <p14:creationId xmlns:p14="http://schemas.microsoft.com/office/powerpoint/2010/main" val="145388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7EA353BC-F036-164F-A0D0-4008868F48FD}"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4834502"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6517712" y="1681163"/>
            <a:ext cx="4855921"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cxnSp>
        <p:nvCxnSpPr>
          <p:cNvPr id="12" name="Connecteur droit 11">
            <a:extLst>
              <a:ext uri="{FF2B5EF4-FFF2-40B4-BE49-F238E27FC236}">
                <a16:creationId xmlns:a16="http://schemas.microsoft.com/office/drawing/2014/main" id="{BC3F537B-88F2-794F-87AB-E5E1B8C615F2}"/>
              </a:ext>
            </a:extLst>
          </p:cNvPr>
          <p:cNvCxnSpPr>
            <a:cxnSpLocks/>
          </p:cNvCxnSpPr>
          <p:nvPr userDrawn="1"/>
        </p:nvCxnSpPr>
        <p:spPr>
          <a:xfrm flipV="1">
            <a:off x="6092868" y="1696667"/>
            <a:ext cx="0" cy="4025754"/>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B79B7EA8-5CD5-6C44-9203-014E37721A8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287832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7"/>
            <a:ext cx="9821449" cy="1177121"/>
          </a:xfrm>
        </p:spPr>
        <p:txBody>
          <a:bodyPr/>
          <a:lstStyle>
            <a:lvl1pPr>
              <a:defRPr b="0" i="0">
                <a:solidFill>
                  <a:schemeClr val="accent1"/>
                </a:solidFill>
                <a:latin typeface="Univers Condensed Light" panose="020B0306020202040204" pitchFamily="34" charset="0"/>
              </a:defRPr>
            </a:lvl1pPr>
          </a:lstStyle>
          <a:p>
            <a:r>
              <a:rPr lang="fr-CA" dirty="0"/>
              <a:t>MODIFIER LE STYLE DU TITRE</a:t>
            </a:r>
            <a:endParaRPr lang="fr-FR" dirty="0"/>
          </a:p>
        </p:txBody>
      </p:sp>
      <p:sp>
        <p:nvSpPr>
          <p:cNvPr id="3" name="Espace réservé du contenu 2">
            <a:extLst>
              <a:ext uri="{FF2B5EF4-FFF2-40B4-BE49-F238E27FC236}">
                <a16:creationId xmlns:a16="http://schemas.microsoft.com/office/drawing/2014/main" id="{D31AC519-0FF4-2C47-A1DF-3B437A8E7FD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61C51333-E0EF-B64C-AF13-5A2F4B023AB8}"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02F56093-0B37-7A44-B520-FC71B0BCB40D}"/>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60853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E5DBB-7011-E340-B4D3-3C1206A40A8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B9DB32F-F724-924E-A326-04C2000AAF42}"/>
              </a:ext>
            </a:extLst>
          </p:cNvPr>
          <p:cNvSpPr>
            <a:spLocks noGrp="1"/>
          </p:cNvSpPr>
          <p:nvPr>
            <p:ph type="dt" sz="half" idx="10"/>
          </p:nvPr>
        </p:nvSpPr>
        <p:spPr/>
        <p:txBody>
          <a:bodyPr/>
          <a:lstStyle/>
          <a:p>
            <a:fld id="{7BE7FFBC-1320-E84E-B9DF-8D6CBD8D6C83}" type="datetime1">
              <a:rPr lang="fr-CA" smtClean="0"/>
              <a:t>2024-07-25</a:t>
            </a:fld>
            <a:endParaRPr lang="fr-FR"/>
          </a:p>
        </p:txBody>
      </p:sp>
      <p:sp>
        <p:nvSpPr>
          <p:cNvPr id="4" name="Espace réservé du pied de page 3">
            <a:extLst>
              <a:ext uri="{FF2B5EF4-FFF2-40B4-BE49-F238E27FC236}">
                <a16:creationId xmlns:a16="http://schemas.microsoft.com/office/drawing/2014/main" id="{002554ED-4516-1A4E-9663-9F9E9615FF9A}"/>
              </a:ext>
            </a:extLst>
          </p:cNvPr>
          <p:cNvSpPr>
            <a:spLocks noGrp="1"/>
          </p:cNvSpPr>
          <p:nvPr>
            <p:ph type="ftr" sz="quarter" idx="11"/>
          </p:nvPr>
        </p:nvSpPr>
        <p:spPr>
          <a:xfrm>
            <a:off x="9167262" y="6356350"/>
            <a:ext cx="1567543" cy="365125"/>
          </a:xfrm>
        </p:spPr>
        <p:txBody>
          <a:bodyPr lIns="0" tIns="0" rIns="0"/>
          <a:lstStyle>
            <a:lvl1pPr algn="r">
              <a:defRPr sz="1000"/>
            </a:lvl1pPr>
          </a:lstStyle>
          <a:p>
            <a:r>
              <a:rPr lang="fr-FR"/>
              <a:t>ALU-COMPÉTENCES</a:t>
            </a:r>
            <a:endParaRPr lang="fr-FR" dirty="0"/>
          </a:p>
        </p:txBody>
      </p:sp>
      <p:sp>
        <p:nvSpPr>
          <p:cNvPr id="5" name="Espace réservé du numéro de diapositive 4">
            <a:extLst>
              <a:ext uri="{FF2B5EF4-FFF2-40B4-BE49-F238E27FC236}">
                <a16:creationId xmlns:a16="http://schemas.microsoft.com/office/drawing/2014/main" id="{C9C4AA1B-0BC1-4F41-9A04-9BEEF67A8075}"/>
              </a:ext>
            </a:extLst>
          </p:cNvPr>
          <p:cNvSpPr>
            <a:spLocks noGrp="1"/>
          </p:cNvSpPr>
          <p:nvPr>
            <p:ph type="sldNum" sz="quarter" idx="12"/>
          </p:nvPr>
        </p:nvSpPr>
        <p:spPr>
          <a:xfrm>
            <a:off x="10734805" y="6356350"/>
            <a:ext cx="450929" cy="365125"/>
          </a:xfrm>
        </p:spPr>
        <p:txBody>
          <a:bodyPr/>
          <a:lstStyle/>
          <a:p>
            <a:fld id="{82B63C5F-247B-BE4F-ACBC-7BDD67617F3E}" type="slidenum">
              <a:rPr lang="fr-FR" smtClean="0"/>
              <a:t>‹N°›</a:t>
            </a:fld>
            <a:endParaRPr lang="fr-FR"/>
          </a:p>
        </p:txBody>
      </p:sp>
      <p:pic>
        <p:nvPicPr>
          <p:cNvPr id="6" name="Image 5">
            <a:extLst>
              <a:ext uri="{FF2B5EF4-FFF2-40B4-BE49-F238E27FC236}">
                <a16:creationId xmlns:a16="http://schemas.microsoft.com/office/drawing/2014/main" id="{0ED367A1-3852-CC40-BE66-9532F17E770E}"/>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319096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E1E9DF-01F9-7F45-87F6-D5DCCCAFB69C}"/>
              </a:ext>
            </a:extLst>
          </p:cNvPr>
          <p:cNvSpPr>
            <a:spLocks noGrp="1"/>
          </p:cNvSpPr>
          <p:nvPr>
            <p:ph type="dt" sz="half" idx="10"/>
          </p:nvPr>
        </p:nvSpPr>
        <p:spPr/>
        <p:txBody>
          <a:bodyPr/>
          <a:lstStyle/>
          <a:p>
            <a:fld id="{2374B964-E42C-5942-9DE8-C00BFEF0AE2F}" type="datetime1">
              <a:rPr lang="fr-CA" smtClean="0"/>
              <a:t>2024-07-25</a:t>
            </a:fld>
            <a:endParaRPr lang="fr-FR"/>
          </a:p>
        </p:txBody>
      </p:sp>
      <p:sp>
        <p:nvSpPr>
          <p:cNvPr id="3" name="Espace réservé du pied de page 2">
            <a:extLst>
              <a:ext uri="{FF2B5EF4-FFF2-40B4-BE49-F238E27FC236}">
                <a16:creationId xmlns:a16="http://schemas.microsoft.com/office/drawing/2014/main" id="{BE58F0DA-0180-8F40-B25C-D6ED59B7FF8B}"/>
              </a:ext>
            </a:extLst>
          </p:cNvPr>
          <p:cNvSpPr>
            <a:spLocks noGrp="1"/>
          </p:cNvSpPr>
          <p:nvPr>
            <p:ph type="ftr" sz="quarter" idx="11"/>
          </p:nvPr>
        </p:nvSpPr>
        <p:spPr/>
        <p:txBody>
          <a:bodyPr/>
          <a:lstStyle/>
          <a:p>
            <a:r>
              <a:rPr lang="fr-FR"/>
              <a:t>ALU-COMPÉTENCES</a:t>
            </a:r>
          </a:p>
        </p:txBody>
      </p:sp>
      <p:sp>
        <p:nvSpPr>
          <p:cNvPr id="4" name="Espace réservé du numéro de diapositive 3">
            <a:extLst>
              <a:ext uri="{FF2B5EF4-FFF2-40B4-BE49-F238E27FC236}">
                <a16:creationId xmlns:a16="http://schemas.microsoft.com/office/drawing/2014/main" id="{DD97702D-1024-C544-AABC-F7808C319E19}"/>
              </a:ext>
            </a:extLst>
          </p:cNvPr>
          <p:cNvSpPr>
            <a:spLocks noGrp="1"/>
          </p:cNvSpPr>
          <p:nvPr>
            <p:ph type="sldNum" sz="quarter" idx="12"/>
          </p:nvPr>
        </p:nvSpPr>
        <p:spPr/>
        <p:txBody>
          <a:bodyPr/>
          <a:lstStyle/>
          <a:p>
            <a:fld id="{82B63C5F-247B-BE4F-ACBC-7BDD67617F3E}" type="slidenum">
              <a:rPr lang="fr-FR" smtClean="0"/>
              <a:t>‹N°›</a:t>
            </a:fld>
            <a:endParaRPr lang="fr-FR"/>
          </a:p>
        </p:txBody>
      </p:sp>
      <p:pic>
        <p:nvPicPr>
          <p:cNvPr id="5" name="Image 4">
            <a:extLst>
              <a:ext uri="{FF2B5EF4-FFF2-40B4-BE49-F238E27FC236}">
                <a16:creationId xmlns:a16="http://schemas.microsoft.com/office/drawing/2014/main" id="{702217F6-A8CB-D749-9C66-CBD361A89232}"/>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4233347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87601C-DE0B-3643-A648-4AADECB51663}"/>
              </a:ext>
            </a:extLst>
          </p:cNvPr>
          <p:cNvSpPr>
            <a:spLocks noGrp="1"/>
          </p:cNvSpPr>
          <p:nvPr>
            <p:ph type="title"/>
          </p:nvPr>
        </p:nvSpPr>
        <p:spPr>
          <a:xfrm>
            <a:off x="838200" y="538358"/>
            <a:ext cx="3932237" cy="1271392"/>
          </a:xfrm>
        </p:spPr>
        <p:txBody>
          <a:bodyPr anchor="b"/>
          <a:lstStyle>
            <a:lvl1pPr>
              <a:defRPr sz="3200"/>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1A55EED1-ED74-9547-B415-544D159C03B3}"/>
              </a:ext>
            </a:extLst>
          </p:cNvPr>
          <p:cNvSpPr>
            <a:spLocks noGrp="1"/>
          </p:cNvSpPr>
          <p:nvPr>
            <p:ph idx="1"/>
          </p:nvPr>
        </p:nvSpPr>
        <p:spPr>
          <a:xfrm>
            <a:off x="5183188" y="2049462"/>
            <a:ext cx="6172200" cy="3811588"/>
          </a:xfrm>
        </p:spPr>
        <p:txBody>
          <a:bodyPr/>
          <a:lstStyle>
            <a:lvl1pPr>
              <a:defRPr sz="2400"/>
            </a:lvl1pPr>
            <a:lvl2pPr>
              <a:defRPr sz="1800">
                <a:solidFill>
                  <a:schemeClr val="tx1">
                    <a:lumMod val="50000"/>
                    <a:lumOff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p:txBody>
      </p:sp>
      <p:sp>
        <p:nvSpPr>
          <p:cNvPr id="4" name="Espace réservé du texte 3">
            <a:extLst>
              <a:ext uri="{FF2B5EF4-FFF2-40B4-BE49-F238E27FC236}">
                <a16:creationId xmlns:a16="http://schemas.microsoft.com/office/drawing/2014/main" id="{156C9FB3-B36B-DD4F-987F-C0086E3E4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ACDC0FE-A4DC-C24C-9854-0D10A928411A}"/>
              </a:ext>
            </a:extLst>
          </p:cNvPr>
          <p:cNvSpPr>
            <a:spLocks noGrp="1"/>
          </p:cNvSpPr>
          <p:nvPr>
            <p:ph type="dt" sz="half" idx="10"/>
          </p:nvPr>
        </p:nvSpPr>
        <p:spPr/>
        <p:txBody>
          <a:bodyPr/>
          <a:lstStyle/>
          <a:p>
            <a:fld id="{B1D87AD3-391B-3444-BA0C-1AD8621F0A15}" type="datetime1">
              <a:rPr lang="fr-CA" smtClean="0"/>
              <a:t>2024-07-25</a:t>
            </a:fld>
            <a:endParaRPr lang="fr-FR"/>
          </a:p>
        </p:txBody>
      </p:sp>
      <p:sp>
        <p:nvSpPr>
          <p:cNvPr id="6" name="Espace réservé du pied de page 5">
            <a:extLst>
              <a:ext uri="{FF2B5EF4-FFF2-40B4-BE49-F238E27FC236}">
                <a16:creationId xmlns:a16="http://schemas.microsoft.com/office/drawing/2014/main" id="{B16AE2BC-4E58-244A-A799-A94358A064FD}"/>
              </a:ext>
            </a:extLst>
          </p:cNvPr>
          <p:cNvSpPr>
            <a:spLocks noGrp="1"/>
          </p:cNvSpPr>
          <p:nvPr>
            <p:ph type="ftr" sz="quarter" idx="11"/>
          </p:nvPr>
        </p:nvSpPr>
        <p:spPr/>
        <p:txBody>
          <a:bodyPr/>
          <a:lstStyle/>
          <a:p>
            <a:r>
              <a:rPr lang="fr-FR"/>
              <a:t>ALU-COMPÉTENCES</a:t>
            </a:r>
          </a:p>
        </p:txBody>
      </p:sp>
      <p:sp>
        <p:nvSpPr>
          <p:cNvPr id="7" name="Espace réservé du numéro de diapositive 6">
            <a:extLst>
              <a:ext uri="{FF2B5EF4-FFF2-40B4-BE49-F238E27FC236}">
                <a16:creationId xmlns:a16="http://schemas.microsoft.com/office/drawing/2014/main" id="{207D588B-8009-584E-9D14-116A674DBF37}"/>
              </a:ext>
            </a:extLst>
          </p:cNvPr>
          <p:cNvSpPr>
            <a:spLocks noGrp="1"/>
          </p:cNvSpPr>
          <p:nvPr>
            <p:ph type="sldNum" sz="quarter" idx="12"/>
          </p:nvPr>
        </p:nvSpPr>
        <p:spPr/>
        <p:txBody>
          <a:bodyPr/>
          <a:lstStyle/>
          <a:p>
            <a:fld id="{82B63C5F-247B-BE4F-ACBC-7BDD67617F3E}" type="slidenum">
              <a:rPr lang="fr-FR" smtClean="0"/>
              <a:t>‹N°›</a:t>
            </a:fld>
            <a:endParaRPr lang="fr-FR"/>
          </a:p>
        </p:txBody>
      </p:sp>
      <p:pic>
        <p:nvPicPr>
          <p:cNvPr id="8" name="Image 7">
            <a:extLst>
              <a:ext uri="{FF2B5EF4-FFF2-40B4-BE49-F238E27FC236}">
                <a16:creationId xmlns:a16="http://schemas.microsoft.com/office/drawing/2014/main" id="{458373AF-3EBA-5F41-B9C9-5E5812245C88}"/>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3997805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7A6D958-F017-2141-A0EE-C9E024D55043}"/>
              </a:ext>
            </a:extLst>
          </p:cNvPr>
          <p:cNvSpPr>
            <a:spLocks noGrp="1"/>
          </p:cNvSpPr>
          <p:nvPr>
            <p:ph type="pic" idx="1"/>
          </p:nvPr>
        </p:nvSpPr>
        <p:spPr>
          <a:xfrm>
            <a:off x="5183188" y="1"/>
            <a:ext cx="6172200"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5" name="Espace réservé de la date 4">
            <a:extLst>
              <a:ext uri="{FF2B5EF4-FFF2-40B4-BE49-F238E27FC236}">
                <a16:creationId xmlns:a16="http://schemas.microsoft.com/office/drawing/2014/main" id="{CAF3F121-A669-DB46-921E-0CF6D0952CAF}"/>
              </a:ext>
            </a:extLst>
          </p:cNvPr>
          <p:cNvSpPr>
            <a:spLocks noGrp="1"/>
          </p:cNvSpPr>
          <p:nvPr>
            <p:ph type="dt" sz="half" idx="10"/>
          </p:nvPr>
        </p:nvSpPr>
        <p:spPr/>
        <p:txBody>
          <a:bodyPr/>
          <a:lstStyle/>
          <a:p>
            <a:fld id="{81063783-8153-2B4F-A5C4-88E8A06AEFC3}" type="datetime1">
              <a:rPr lang="fr-CA" smtClean="0"/>
              <a:t>2024-07-25</a:t>
            </a:fld>
            <a:endParaRPr lang="fr-FR"/>
          </a:p>
        </p:txBody>
      </p:sp>
      <p:sp>
        <p:nvSpPr>
          <p:cNvPr id="6" name="Espace réservé du pied de page 5">
            <a:extLst>
              <a:ext uri="{FF2B5EF4-FFF2-40B4-BE49-F238E27FC236}">
                <a16:creationId xmlns:a16="http://schemas.microsoft.com/office/drawing/2014/main" id="{7A2216F8-5E6E-C548-8138-7BB69D0B9BCB}"/>
              </a:ext>
            </a:extLst>
          </p:cNvPr>
          <p:cNvSpPr>
            <a:spLocks noGrp="1"/>
          </p:cNvSpPr>
          <p:nvPr>
            <p:ph type="ftr" sz="quarter" idx="11"/>
          </p:nvPr>
        </p:nvSpPr>
        <p:spPr/>
        <p:txBody>
          <a:bodyPr/>
          <a:lstStyle/>
          <a:p>
            <a:r>
              <a:rPr lang="fr-FR"/>
              <a:t>ALU-COMPÉTENCES</a:t>
            </a:r>
          </a:p>
        </p:txBody>
      </p:sp>
      <p:sp>
        <p:nvSpPr>
          <p:cNvPr id="7" name="Espace réservé du numéro de diapositive 6">
            <a:extLst>
              <a:ext uri="{FF2B5EF4-FFF2-40B4-BE49-F238E27FC236}">
                <a16:creationId xmlns:a16="http://schemas.microsoft.com/office/drawing/2014/main" id="{06C60801-8D6B-204F-B3D3-638F9D2B068E}"/>
              </a:ext>
            </a:extLst>
          </p:cNvPr>
          <p:cNvSpPr>
            <a:spLocks noGrp="1"/>
          </p:cNvSpPr>
          <p:nvPr>
            <p:ph type="sldNum" sz="quarter" idx="12"/>
          </p:nvPr>
        </p:nvSpPr>
        <p:spPr/>
        <p:txBody>
          <a:bodyPr/>
          <a:lstStyle/>
          <a:p>
            <a:fld id="{82B63C5F-247B-BE4F-ACBC-7BDD67617F3E}" type="slidenum">
              <a:rPr lang="fr-FR" smtClean="0"/>
              <a:t>‹N°›</a:t>
            </a:fld>
            <a:endParaRPr lang="fr-FR"/>
          </a:p>
        </p:txBody>
      </p:sp>
      <p:sp>
        <p:nvSpPr>
          <p:cNvPr id="8" name="Titre 1">
            <a:extLst>
              <a:ext uri="{FF2B5EF4-FFF2-40B4-BE49-F238E27FC236}">
                <a16:creationId xmlns:a16="http://schemas.microsoft.com/office/drawing/2014/main" id="{E196B9EC-2EA2-6241-AF9A-3CB6BBAF6937}"/>
              </a:ext>
            </a:extLst>
          </p:cNvPr>
          <p:cNvSpPr>
            <a:spLocks noGrp="1"/>
          </p:cNvSpPr>
          <p:nvPr>
            <p:ph type="title"/>
          </p:nvPr>
        </p:nvSpPr>
        <p:spPr>
          <a:xfrm>
            <a:off x="838200" y="538358"/>
            <a:ext cx="3932237" cy="1271392"/>
          </a:xfrm>
        </p:spPr>
        <p:txBody>
          <a:bodyPr anchor="b"/>
          <a:lstStyle>
            <a:lvl1pPr>
              <a:defRPr sz="3200"/>
            </a:lvl1pPr>
          </a:lstStyle>
          <a:p>
            <a:r>
              <a:rPr lang="fr-FR"/>
              <a:t>Modifiez le style du titre</a:t>
            </a:r>
            <a:endParaRPr lang="fr-FR" dirty="0"/>
          </a:p>
        </p:txBody>
      </p:sp>
      <p:sp>
        <p:nvSpPr>
          <p:cNvPr id="9" name="Espace réservé du texte 3">
            <a:extLst>
              <a:ext uri="{FF2B5EF4-FFF2-40B4-BE49-F238E27FC236}">
                <a16:creationId xmlns:a16="http://schemas.microsoft.com/office/drawing/2014/main" id="{84AA4F01-856B-524B-8D0B-A853319D0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123597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75FAE54-81EA-9E4D-8C1E-6E6765193B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62"/>
            <a:ext cx="12192000" cy="6858000"/>
          </a:xfrm>
          <a:prstGeom prst="rect">
            <a:avLst/>
          </a:prstGeom>
        </p:spPr>
      </p:pic>
      <p:sp>
        <p:nvSpPr>
          <p:cNvPr id="2" name="Titre 1">
            <a:extLst>
              <a:ext uri="{FF2B5EF4-FFF2-40B4-BE49-F238E27FC236}">
                <a16:creationId xmlns:a16="http://schemas.microsoft.com/office/drawing/2014/main" id="{CC485A26-4BE3-8441-881B-C02E683DD48F}"/>
              </a:ext>
            </a:extLst>
          </p:cNvPr>
          <p:cNvSpPr>
            <a:spLocks noGrp="1"/>
          </p:cNvSpPr>
          <p:nvPr>
            <p:ph type="title" hasCustomPrompt="1"/>
          </p:nvPr>
        </p:nvSpPr>
        <p:spPr>
          <a:xfrm>
            <a:off x="831850" y="768350"/>
            <a:ext cx="10515600" cy="2852737"/>
          </a:xfrm>
        </p:spPr>
        <p:txBody>
          <a:bodyPr lIns="0" tIns="0" rIns="0" bIns="0" anchor="b"/>
          <a:lstStyle>
            <a:lvl1pPr>
              <a:defRPr sz="6000">
                <a:solidFill>
                  <a:schemeClr val="tx1"/>
                </a:solidFill>
              </a:defRPr>
            </a:lvl1pPr>
          </a:lstStyle>
          <a:p>
            <a:r>
              <a:rPr lang="fr-CA" dirty="0"/>
              <a:t>MODIFIER LE STYLE DU TITRE</a:t>
            </a:r>
            <a:endParaRPr lang="fr-FR" dirty="0"/>
          </a:p>
        </p:txBody>
      </p:sp>
      <p:sp>
        <p:nvSpPr>
          <p:cNvPr id="3" name="Espace réservé du texte 2">
            <a:extLst>
              <a:ext uri="{FF2B5EF4-FFF2-40B4-BE49-F238E27FC236}">
                <a16:creationId xmlns:a16="http://schemas.microsoft.com/office/drawing/2014/main" id="{F1F41D0B-055D-4940-8136-FE30BAE9971A}"/>
              </a:ext>
            </a:extLst>
          </p:cNvPr>
          <p:cNvSpPr>
            <a:spLocks noGrp="1"/>
          </p:cNvSpPr>
          <p:nvPr>
            <p:ph type="body" idx="1"/>
          </p:nvPr>
        </p:nvSpPr>
        <p:spPr>
          <a:xfrm>
            <a:off x="931972" y="4013656"/>
            <a:ext cx="3677520" cy="1500187"/>
          </a:xfrm>
        </p:spPr>
        <p:txBody>
          <a:bodyPr lIns="0" tIns="0" rIns="0" bIns="0"/>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7A6F854-950F-914D-A65C-8F734EDCF1A2}"/>
              </a:ext>
            </a:extLst>
          </p:cNvPr>
          <p:cNvSpPr>
            <a:spLocks noGrp="1"/>
          </p:cNvSpPr>
          <p:nvPr>
            <p:ph type="dt" sz="half" idx="10"/>
          </p:nvPr>
        </p:nvSpPr>
        <p:spPr/>
        <p:txBody>
          <a:bodyPr/>
          <a:lstStyle/>
          <a:p>
            <a:fld id="{D3C094FE-8F74-7242-A8C0-61D5A29D0275}" type="datetime1">
              <a:rPr lang="fr-CA" smtClean="0"/>
              <a:t>2024-07-25</a:t>
            </a:fld>
            <a:endParaRPr lang="fr-FR"/>
          </a:p>
        </p:txBody>
      </p:sp>
      <p:sp>
        <p:nvSpPr>
          <p:cNvPr id="5" name="Espace réservé du pied de page 4">
            <a:extLst>
              <a:ext uri="{FF2B5EF4-FFF2-40B4-BE49-F238E27FC236}">
                <a16:creationId xmlns:a16="http://schemas.microsoft.com/office/drawing/2014/main" id="{BAAC405D-C2B5-0843-B015-9BEE359148C8}"/>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7FA09529-E96A-2349-B0C3-987B447E2E72}"/>
              </a:ext>
            </a:extLst>
          </p:cNvPr>
          <p:cNvSpPr>
            <a:spLocks noGrp="1"/>
          </p:cNvSpPr>
          <p:nvPr>
            <p:ph type="sldNum" sz="quarter" idx="12"/>
          </p:nvPr>
        </p:nvSpPr>
        <p:spPr/>
        <p:txBody>
          <a:bodyPr/>
          <a:lstStyle/>
          <a:p>
            <a:fld id="{82B63C5F-247B-BE4F-ACBC-7BDD67617F3E}" type="slidenum">
              <a:rPr lang="fr-FR" smtClean="0"/>
              <a:t>‹N°›</a:t>
            </a:fld>
            <a:endParaRPr lang="fr-FR"/>
          </a:p>
        </p:txBody>
      </p:sp>
      <p:cxnSp>
        <p:nvCxnSpPr>
          <p:cNvPr id="11" name="Connecteur droit 10">
            <a:extLst>
              <a:ext uri="{FF2B5EF4-FFF2-40B4-BE49-F238E27FC236}">
                <a16:creationId xmlns:a16="http://schemas.microsoft.com/office/drawing/2014/main" id="{42F025AC-A4F6-124F-BA13-23E7E7A541C6}"/>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395FB047-EA4C-514E-ABA8-CEFA81336B31}"/>
              </a:ext>
            </a:extLst>
          </p:cNvPr>
          <p:cNvCxnSpPr>
            <a:cxnSpLocks/>
          </p:cNvCxnSpPr>
          <p:nvPr userDrawn="1"/>
        </p:nvCxnSpPr>
        <p:spPr>
          <a:xfrm flipV="1">
            <a:off x="831850" y="3988931"/>
            <a:ext cx="0" cy="162272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54AC500B-E805-5C40-95C1-E07C8CB219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2465" y="591872"/>
            <a:ext cx="762609" cy="501650"/>
          </a:xfrm>
          <a:prstGeom prst="rect">
            <a:avLst/>
          </a:prstGeom>
        </p:spPr>
      </p:pic>
    </p:spTree>
    <p:extLst>
      <p:ext uri="{BB962C8B-B14F-4D97-AF65-F5344CB8AC3E}">
        <p14:creationId xmlns:p14="http://schemas.microsoft.com/office/powerpoint/2010/main" val="358853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re et contenu">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lvl1pPr>
              <a:defRPr>
                <a:solidFill>
                  <a:schemeClr val="bg1"/>
                </a:solidFill>
              </a:defRPr>
            </a:lvl1pPr>
          </a:lstStyle>
          <a:p>
            <a:fld id="{C85A5AAA-C609-1546-8328-0703B99F45B8}" type="datetime1">
              <a:rPr lang="fr-CA" smtClean="0"/>
              <a:t>2024-07-25</a:t>
            </a:fld>
            <a:endParaRPr lang="fr-FR" dirty="0"/>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lvl1pPr>
              <a:defRPr>
                <a:solidFill>
                  <a:schemeClr val="bg1"/>
                </a:solidFill>
              </a:defRPr>
            </a:lvl1pPr>
          </a:lstStyle>
          <a:p>
            <a:r>
              <a:rPr lang="fr-FR"/>
              <a:t>ALU-COMPÉTENCES</a:t>
            </a:r>
            <a:endParaRPr lang="fr-FR" dirty="0"/>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lvl1pPr>
              <a:defRPr>
                <a:solidFill>
                  <a:schemeClr val="bg1"/>
                </a:solidFill>
              </a:defRPr>
            </a:lvl1pPr>
          </a:lstStyle>
          <a:p>
            <a:fld id="{82B63C5F-247B-BE4F-ACBC-7BDD67617F3E}" type="slidenum">
              <a:rPr lang="fr-FR" smtClean="0"/>
              <a:pPr/>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solidFill>
                  <a:schemeClr val="bg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bg1"/>
                </a:solidFill>
                <a:latin typeface="Univers Condensed Light" panose="020B0306020202040204" pitchFamily="34" charset="0"/>
              </a:defRPr>
            </a:lvl1pPr>
          </a:lstStyle>
          <a:p>
            <a:r>
              <a:rPr lang="fr-CA" dirty="0"/>
              <a:t>MODIFIER LE STYLE DU TITRE</a:t>
            </a:r>
            <a:endParaRPr lang="fr-FR" dirty="0"/>
          </a:p>
        </p:txBody>
      </p:sp>
      <p:pic>
        <p:nvPicPr>
          <p:cNvPr id="2" name="Image 1">
            <a:extLst>
              <a:ext uri="{FF2B5EF4-FFF2-40B4-BE49-F238E27FC236}">
                <a16:creationId xmlns:a16="http://schemas.microsoft.com/office/drawing/2014/main" id="{A703705E-0664-DA4B-9831-5F02A9C011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465" y="591872"/>
            <a:ext cx="762609" cy="501650"/>
          </a:xfrm>
          <a:prstGeom prst="rect">
            <a:avLst/>
          </a:prstGeom>
        </p:spPr>
      </p:pic>
    </p:spTree>
    <p:extLst>
      <p:ext uri="{BB962C8B-B14F-4D97-AF65-F5344CB8AC3E}">
        <p14:creationId xmlns:p14="http://schemas.microsoft.com/office/powerpoint/2010/main" val="313916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re et contenu">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lvl1pPr>
              <a:defRPr>
                <a:solidFill>
                  <a:schemeClr val="bg1"/>
                </a:solidFill>
              </a:defRPr>
            </a:lvl1pPr>
          </a:lstStyle>
          <a:p>
            <a:fld id="{CBC98A73-89A8-2246-A126-1A5B409E4147}" type="datetime1">
              <a:rPr lang="fr-CA" smtClean="0"/>
              <a:t>2024-07-25</a:t>
            </a:fld>
            <a:endParaRPr lang="fr-FR" dirty="0"/>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lvl1pPr>
              <a:defRPr>
                <a:solidFill>
                  <a:schemeClr val="bg1"/>
                </a:solidFill>
              </a:defRPr>
            </a:lvl1pPr>
          </a:lstStyle>
          <a:p>
            <a:r>
              <a:rPr lang="fr-FR"/>
              <a:t>ALU-COMPÉTENCES</a:t>
            </a:r>
            <a:endParaRPr lang="fr-FR" dirty="0"/>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lvl1pPr>
              <a:defRPr>
                <a:solidFill>
                  <a:schemeClr val="bg1"/>
                </a:solidFill>
              </a:defRPr>
            </a:lvl1pPr>
          </a:lstStyle>
          <a:p>
            <a:fld id="{82B63C5F-247B-BE4F-ACBC-7BDD67617F3E}" type="slidenum">
              <a:rPr lang="fr-FR" smtClean="0"/>
              <a:pPr/>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solidFill>
                  <a:schemeClr val="bg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bg1"/>
                </a:solidFill>
                <a:latin typeface="Univers Condensed Light" panose="020B0306020202040204" pitchFamily="34" charset="0"/>
              </a:defRPr>
            </a:lvl1pPr>
          </a:lstStyle>
          <a:p>
            <a:r>
              <a:rPr lang="fr-CA" dirty="0"/>
              <a:t>MODIFIER LE STYLE DU TITRE</a:t>
            </a:r>
            <a:endParaRPr lang="fr-FR" dirty="0"/>
          </a:p>
        </p:txBody>
      </p:sp>
      <p:pic>
        <p:nvPicPr>
          <p:cNvPr id="12" name="Image 11">
            <a:extLst>
              <a:ext uri="{FF2B5EF4-FFF2-40B4-BE49-F238E27FC236}">
                <a16:creationId xmlns:a16="http://schemas.microsoft.com/office/drawing/2014/main" id="{E2229217-D99A-1940-B66E-5A118C350D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465" y="591872"/>
            <a:ext cx="762609" cy="501650"/>
          </a:xfrm>
          <a:prstGeom prst="rect">
            <a:avLst/>
          </a:prstGeom>
        </p:spPr>
      </p:pic>
    </p:spTree>
    <p:extLst>
      <p:ext uri="{BB962C8B-B14F-4D97-AF65-F5344CB8AC3E}">
        <p14:creationId xmlns:p14="http://schemas.microsoft.com/office/powerpoint/2010/main" val="10407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930B506C-8DE1-B040-80F3-39B2ECD04121}"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pic>
        <p:nvPicPr>
          <p:cNvPr id="8" name="Image 7">
            <a:extLst>
              <a:ext uri="{FF2B5EF4-FFF2-40B4-BE49-F238E27FC236}">
                <a16:creationId xmlns:a16="http://schemas.microsoft.com/office/drawing/2014/main" id="{007C1CAC-9D76-C045-B8F8-D9E69BBE3DE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10982462" y="513567"/>
            <a:ext cx="825761" cy="543192"/>
          </a:xfrm>
          <a:prstGeom prst="rect">
            <a:avLst/>
          </a:prstGeom>
        </p:spPr>
      </p:pic>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Tree>
    <p:extLst>
      <p:ext uri="{BB962C8B-B14F-4D97-AF65-F5344CB8AC3E}">
        <p14:creationId xmlns:p14="http://schemas.microsoft.com/office/powerpoint/2010/main" val="680939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C95A7-9F95-FF49-ACC2-40EA608B2247}"/>
              </a:ext>
            </a:extLst>
          </p:cNvPr>
          <p:cNvSpPr/>
          <p:nvPr userDrawn="1"/>
        </p:nvSpPr>
        <p:spPr>
          <a:xfrm>
            <a:off x="838200"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215D4DE-328B-364C-8A15-DA6F1CACE7D8}"/>
              </a:ext>
            </a:extLst>
          </p:cNvPr>
          <p:cNvSpPr/>
          <p:nvPr userDrawn="1"/>
        </p:nvSpPr>
        <p:spPr>
          <a:xfrm>
            <a:off x="6399756"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C996DD94-9E6A-2849-AEB4-60E093208044}"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pic>
        <p:nvPicPr>
          <p:cNvPr id="8" name="Image 7">
            <a:extLst>
              <a:ext uri="{FF2B5EF4-FFF2-40B4-BE49-F238E27FC236}">
                <a16:creationId xmlns:a16="http://schemas.microsoft.com/office/drawing/2014/main" id="{007C1CAC-9D76-C045-B8F8-D9E69BBE3DE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10982462" y="513567"/>
            <a:ext cx="825761" cy="543192"/>
          </a:xfrm>
          <a:prstGeom prst="rect">
            <a:avLst/>
          </a:prstGeom>
        </p:spPr>
      </p:pic>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7371048"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2">
            <a:extLst>
              <a:ext uri="{FF2B5EF4-FFF2-40B4-BE49-F238E27FC236}">
                <a16:creationId xmlns:a16="http://schemas.microsoft.com/office/drawing/2014/main" id="{0B65B035-F7A0-844F-A8C3-CB03CAC38D6F}"/>
              </a:ext>
            </a:extLst>
          </p:cNvPr>
          <p:cNvSpPr>
            <a:spLocks noGrp="1"/>
          </p:cNvSpPr>
          <p:nvPr>
            <p:ph type="body" idx="15"/>
          </p:nvPr>
        </p:nvSpPr>
        <p:spPr>
          <a:xfrm>
            <a:off x="6663847" y="3116306"/>
            <a:ext cx="447179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Triangle 6">
            <a:extLst>
              <a:ext uri="{FF2B5EF4-FFF2-40B4-BE49-F238E27FC236}">
                <a16:creationId xmlns:a16="http://schemas.microsoft.com/office/drawing/2014/main" id="{5F7D0C47-EDF4-9644-9523-C3EC43CEEC36}"/>
              </a:ext>
            </a:extLst>
          </p:cNvPr>
          <p:cNvSpPr/>
          <p:nvPr userDrawn="1"/>
        </p:nvSpPr>
        <p:spPr>
          <a:xfrm rot="10800000">
            <a:off x="8505173" y="1277655"/>
            <a:ext cx="857281" cy="7390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2">
            <a:extLst>
              <a:ext uri="{FF2B5EF4-FFF2-40B4-BE49-F238E27FC236}">
                <a16:creationId xmlns:a16="http://schemas.microsoft.com/office/drawing/2014/main" id="{50A165D2-E52A-0A4C-8534-176F6C4983F5}"/>
              </a:ext>
            </a:extLst>
          </p:cNvPr>
          <p:cNvSpPr>
            <a:spLocks noGrp="1"/>
          </p:cNvSpPr>
          <p:nvPr>
            <p:ph type="body" idx="16"/>
          </p:nvPr>
        </p:nvSpPr>
        <p:spPr>
          <a:xfrm>
            <a:off x="1822017"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8" name="Espace réservé du texte 2">
            <a:extLst>
              <a:ext uri="{FF2B5EF4-FFF2-40B4-BE49-F238E27FC236}">
                <a16:creationId xmlns:a16="http://schemas.microsoft.com/office/drawing/2014/main" id="{B594B824-439A-F145-86CF-54294110EDCA}"/>
              </a:ext>
            </a:extLst>
          </p:cNvPr>
          <p:cNvSpPr>
            <a:spLocks noGrp="1"/>
          </p:cNvSpPr>
          <p:nvPr>
            <p:ph type="body" idx="17"/>
          </p:nvPr>
        </p:nvSpPr>
        <p:spPr>
          <a:xfrm>
            <a:off x="1056361" y="3116306"/>
            <a:ext cx="451772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riangle 18">
            <a:extLst>
              <a:ext uri="{FF2B5EF4-FFF2-40B4-BE49-F238E27FC236}">
                <a16:creationId xmlns:a16="http://schemas.microsoft.com/office/drawing/2014/main" id="{B731E492-30B7-2942-969B-44A8F8F29DE2}"/>
              </a:ext>
            </a:extLst>
          </p:cNvPr>
          <p:cNvSpPr/>
          <p:nvPr userDrawn="1"/>
        </p:nvSpPr>
        <p:spPr>
          <a:xfrm rot="10800000">
            <a:off x="2956142" y="1277655"/>
            <a:ext cx="857281" cy="7390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8887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C95A7-9F95-FF49-ACC2-40EA608B2247}"/>
              </a:ext>
            </a:extLst>
          </p:cNvPr>
          <p:cNvSpPr/>
          <p:nvPr userDrawn="1"/>
        </p:nvSpPr>
        <p:spPr>
          <a:xfrm>
            <a:off x="838200"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215D4DE-328B-364C-8A15-DA6F1CACE7D8}"/>
              </a:ext>
            </a:extLst>
          </p:cNvPr>
          <p:cNvSpPr/>
          <p:nvPr userDrawn="1"/>
        </p:nvSpPr>
        <p:spPr>
          <a:xfrm>
            <a:off x="6399756"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lgn="l">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B6A6386E-FA55-0B49-A829-C4D6F87107C3}"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pic>
        <p:nvPicPr>
          <p:cNvPr id="8" name="Image 7">
            <a:extLst>
              <a:ext uri="{FF2B5EF4-FFF2-40B4-BE49-F238E27FC236}">
                <a16:creationId xmlns:a16="http://schemas.microsoft.com/office/drawing/2014/main" id="{007C1CAC-9D76-C045-B8F8-D9E69BBE3DE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10982462" y="513567"/>
            <a:ext cx="825761" cy="543192"/>
          </a:xfrm>
          <a:prstGeom prst="rect">
            <a:avLst/>
          </a:prstGeom>
        </p:spPr>
      </p:pic>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7371048"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2">
            <a:extLst>
              <a:ext uri="{FF2B5EF4-FFF2-40B4-BE49-F238E27FC236}">
                <a16:creationId xmlns:a16="http://schemas.microsoft.com/office/drawing/2014/main" id="{0B65B035-F7A0-844F-A8C3-CB03CAC38D6F}"/>
              </a:ext>
            </a:extLst>
          </p:cNvPr>
          <p:cNvSpPr>
            <a:spLocks noGrp="1"/>
          </p:cNvSpPr>
          <p:nvPr>
            <p:ph type="body" idx="15"/>
          </p:nvPr>
        </p:nvSpPr>
        <p:spPr>
          <a:xfrm>
            <a:off x="6663847" y="3116306"/>
            <a:ext cx="447179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Triangle 6">
            <a:extLst>
              <a:ext uri="{FF2B5EF4-FFF2-40B4-BE49-F238E27FC236}">
                <a16:creationId xmlns:a16="http://schemas.microsoft.com/office/drawing/2014/main" id="{5F7D0C47-EDF4-9644-9523-C3EC43CEEC36}"/>
              </a:ext>
            </a:extLst>
          </p:cNvPr>
          <p:cNvSpPr/>
          <p:nvPr userDrawn="1"/>
        </p:nvSpPr>
        <p:spPr>
          <a:xfrm rot="10800000">
            <a:off x="8611643" y="1380024"/>
            <a:ext cx="576197" cy="49672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_|_</a:t>
            </a:r>
          </a:p>
        </p:txBody>
      </p:sp>
      <p:sp>
        <p:nvSpPr>
          <p:cNvPr id="17" name="Espace réservé du texte 2">
            <a:extLst>
              <a:ext uri="{FF2B5EF4-FFF2-40B4-BE49-F238E27FC236}">
                <a16:creationId xmlns:a16="http://schemas.microsoft.com/office/drawing/2014/main" id="{50A165D2-E52A-0A4C-8534-176F6C4983F5}"/>
              </a:ext>
            </a:extLst>
          </p:cNvPr>
          <p:cNvSpPr>
            <a:spLocks noGrp="1"/>
          </p:cNvSpPr>
          <p:nvPr>
            <p:ph type="body" idx="16"/>
          </p:nvPr>
        </p:nvSpPr>
        <p:spPr>
          <a:xfrm>
            <a:off x="1822017"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8" name="Espace réservé du texte 2">
            <a:extLst>
              <a:ext uri="{FF2B5EF4-FFF2-40B4-BE49-F238E27FC236}">
                <a16:creationId xmlns:a16="http://schemas.microsoft.com/office/drawing/2014/main" id="{B594B824-439A-F145-86CF-54294110EDCA}"/>
              </a:ext>
            </a:extLst>
          </p:cNvPr>
          <p:cNvSpPr>
            <a:spLocks noGrp="1"/>
          </p:cNvSpPr>
          <p:nvPr>
            <p:ph type="body" idx="17"/>
          </p:nvPr>
        </p:nvSpPr>
        <p:spPr>
          <a:xfrm>
            <a:off x="1056361" y="3116306"/>
            <a:ext cx="451772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riangle 18">
            <a:extLst>
              <a:ext uri="{FF2B5EF4-FFF2-40B4-BE49-F238E27FC236}">
                <a16:creationId xmlns:a16="http://schemas.microsoft.com/office/drawing/2014/main" id="{B731E492-30B7-2942-969B-44A8F8F29DE2}"/>
              </a:ext>
            </a:extLst>
          </p:cNvPr>
          <p:cNvSpPr/>
          <p:nvPr userDrawn="1"/>
        </p:nvSpPr>
        <p:spPr>
          <a:xfrm rot="10800000">
            <a:off x="2956141" y="1322290"/>
            <a:ext cx="576197" cy="49672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632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ED94F288-C2B6-AD48-96B8-2B0B6A1B990A}"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7528149" y="1681163"/>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cxnSp>
        <p:nvCxnSpPr>
          <p:cNvPr id="12" name="Connecteur droit 11">
            <a:extLst>
              <a:ext uri="{FF2B5EF4-FFF2-40B4-BE49-F238E27FC236}">
                <a16:creationId xmlns:a16="http://schemas.microsoft.com/office/drawing/2014/main" id="{BC3F537B-88F2-794F-87AB-E5E1B8C615F2}"/>
              </a:ext>
            </a:extLst>
          </p:cNvPr>
          <p:cNvCxnSpPr>
            <a:cxnSpLocks/>
          </p:cNvCxnSpPr>
          <p:nvPr userDrawn="1"/>
        </p:nvCxnSpPr>
        <p:spPr>
          <a:xfrm flipV="1">
            <a:off x="6092868" y="1696667"/>
            <a:ext cx="0" cy="4025754"/>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Espace réservé du texte 2">
            <a:extLst>
              <a:ext uri="{FF2B5EF4-FFF2-40B4-BE49-F238E27FC236}">
                <a16:creationId xmlns:a16="http://schemas.microsoft.com/office/drawing/2014/main" id="{CF81FB56-C8DF-4149-9D62-10C91BC192BA}"/>
              </a:ext>
            </a:extLst>
          </p:cNvPr>
          <p:cNvSpPr>
            <a:spLocks noGrp="1"/>
          </p:cNvSpPr>
          <p:nvPr>
            <p:ph type="body" idx="14"/>
          </p:nvPr>
        </p:nvSpPr>
        <p:spPr>
          <a:xfrm>
            <a:off x="839788" y="2645668"/>
            <a:ext cx="4834502" cy="3076752"/>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2">
            <a:extLst>
              <a:ext uri="{FF2B5EF4-FFF2-40B4-BE49-F238E27FC236}">
                <a16:creationId xmlns:a16="http://schemas.microsoft.com/office/drawing/2014/main" id="{0B65B035-F7A0-844F-A8C3-CB03CAC38D6F}"/>
              </a:ext>
            </a:extLst>
          </p:cNvPr>
          <p:cNvSpPr>
            <a:spLocks noGrp="1"/>
          </p:cNvSpPr>
          <p:nvPr>
            <p:ph type="body" idx="15"/>
          </p:nvPr>
        </p:nvSpPr>
        <p:spPr>
          <a:xfrm>
            <a:off x="6517712" y="2645667"/>
            <a:ext cx="4855921" cy="3076753"/>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5" name="Espace réservé du texte 2">
            <a:extLst>
              <a:ext uri="{FF2B5EF4-FFF2-40B4-BE49-F238E27FC236}">
                <a16:creationId xmlns:a16="http://schemas.microsoft.com/office/drawing/2014/main" id="{31FC9D24-432A-A74E-A0A5-091D7661378F}"/>
              </a:ext>
            </a:extLst>
          </p:cNvPr>
          <p:cNvSpPr>
            <a:spLocks noGrp="1"/>
          </p:cNvSpPr>
          <p:nvPr>
            <p:ph type="body" idx="16"/>
          </p:nvPr>
        </p:nvSpPr>
        <p:spPr>
          <a:xfrm>
            <a:off x="1841333" y="1681163"/>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pic>
        <p:nvPicPr>
          <p:cNvPr id="17" name="Image 16">
            <a:extLst>
              <a:ext uri="{FF2B5EF4-FFF2-40B4-BE49-F238E27FC236}">
                <a16:creationId xmlns:a16="http://schemas.microsoft.com/office/drawing/2014/main" id="{E4413C52-968B-8649-96C9-33D5794859E5}"/>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247572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4FA4DDF9-A9CF-C14B-81A8-3614B598F79C}" type="datetime1">
              <a:rPr lang="fr-CA" smtClean="0"/>
              <a:t>2024-07-25</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pic>
        <p:nvPicPr>
          <p:cNvPr id="12" name="Image 11">
            <a:extLst>
              <a:ext uri="{FF2B5EF4-FFF2-40B4-BE49-F238E27FC236}">
                <a16:creationId xmlns:a16="http://schemas.microsoft.com/office/drawing/2014/main" id="{B65EDFE5-2417-4B43-8977-E21C6A2B4E65}"/>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68553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025DB3E-96BA-F649-9361-4CBAFE5D0CFE}"/>
              </a:ext>
            </a:extLst>
          </p:cNvPr>
          <p:cNvSpPr>
            <a:spLocks noGrp="1"/>
          </p:cNvSpPr>
          <p:nvPr>
            <p:ph type="title"/>
          </p:nvPr>
        </p:nvSpPr>
        <p:spPr>
          <a:xfrm>
            <a:off x="838200" y="513567"/>
            <a:ext cx="9896605" cy="1177121"/>
          </a:xfrm>
          <a:prstGeom prst="rect">
            <a:avLst/>
          </a:prstGeom>
        </p:spPr>
        <p:txBody>
          <a:bodyPr vert="horz" lIns="0" tIns="0" rIns="0" bIns="0" rtlCol="0" anchor="t">
            <a:normAutofit/>
          </a:bodyPr>
          <a:lstStyle/>
          <a:p>
            <a:r>
              <a:rPr lang="fr-CA" dirty="0"/>
              <a:t>MODIFIER LE STYLE DU TITRE</a:t>
            </a:r>
            <a:endParaRPr lang="fr-FR" dirty="0"/>
          </a:p>
        </p:txBody>
      </p:sp>
      <p:sp>
        <p:nvSpPr>
          <p:cNvPr id="3" name="Espace réservé du texte 2">
            <a:extLst>
              <a:ext uri="{FF2B5EF4-FFF2-40B4-BE49-F238E27FC236}">
                <a16:creationId xmlns:a16="http://schemas.microsoft.com/office/drawing/2014/main" id="{A536AE04-C6AA-2D40-9AF7-5A85C0688360}"/>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a:extLst>
              <a:ext uri="{FF2B5EF4-FFF2-40B4-BE49-F238E27FC236}">
                <a16:creationId xmlns:a16="http://schemas.microsoft.com/office/drawing/2014/main" id="{BF0172DD-8208-ED41-876D-CC58E0CAE6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Univers Condensed Light" panose="020B0306020202040204" pitchFamily="34" charset="0"/>
              </a:defRPr>
            </a:lvl1pPr>
          </a:lstStyle>
          <a:p>
            <a:fld id="{E41D533B-F757-4341-9F49-F79E143FE4D6}" type="datetime1">
              <a:rPr lang="fr-CA" smtClean="0"/>
              <a:t>2024-07-25</a:t>
            </a:fld>
            <a:endParaRPr lang="fr-FR"/>
          </a:p>
        </p:txBody>
      </p:sp>
      <p:sp>
        <p:nvSpPr>
          <p:cNvPr id="5" name="Espace réservé du pied de page 4">
            <a:extLst>
              <a:ext uri="{FF2B5EF4-FFF2-40B4-BE49-F238E27FC236}">
                <a16:creationId xmlns:a16="http://schemas.microsoft.com/office/drawing/2014/main" id="{06971A4D-0AD9-064F-B043-346263532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Univers Condensed Light" panose="020B0306020202040204" pitchFamily="34" charset="0"/>
              </a:defRPr>
            </a:lvl1pPr>
          </a:lstStyle>
          <a:p>
            <a:r>
              <a:rPr lang="fr-FR"/>
              <a:t>ALU-COMPÉTENCES</a:t>
            </a:r>
            <a:endParaRPr lang="fr-FR" dirty="0"/>
          </a:p>
        </p:txBody>
      </p:sp>
      <p:sp>
        <p:nvSpPr>
          <p:cNvPr id="6" name="Espace réservé du numéro de diapositive 5">
            <a:extLst>
              <a:ext uri="{FF2B5EF4-FFF2-40B4-BE49-F238E27FC236}">
                <a16:creationId xmlns:a16="http://schemas.microsoft.com/office/drawing/2014/main" id="{63BABB3F-F220-D849-928A-D836963E0A1A}"/>
              </a:ext>
            </a:extLst>
          </p:cNvPr>
          <p:cNvSpPr>
            <a:spLocks noGrp="1"/>
          </p:cNvSpPr>
          <p:nvPr>
            <p:ph type="sldNum" sz="quarter" idx="4"/>
          </p:nvPr>
        </p:nvSpPr>
        <p:spPr>
          <a:xfrm>
            <a:off x="8610599" y="6356350"/>
            <a:ext cx="2575135" cy="365125"/>
          </a:xfrm>
          <a:prstGeom prst="rect">
            <a:avLst/>
          </a:prstGeom>
        </p:spPr>
        <p:txBody>
          <a:bodyPr vert="horz" lIns="91440" tIns="45720" rIns="91440" bIns="45720" rtlCol="0" anchor="ctr"/>
          <a:lstStyle>
            <a:lvl1pPr algn="r">
              <a:defRPr sz="1200" b="0" i="0">
                <a:solidFill>
                  <a:schemeClr val="accent2"/>
                </a:solidFill>
                <a:latin typeface="Univers Condensed Light" panose="020B0306020202040204" pitchFamily="34" charset="0"/>
              </a:defRPr>
            </a:lvl1pPr>
          </a:lstStyle>
          <a:p>
            <a:fld id="{82B63C5F-247B-BE4F-ACBC-7BDD67617F3E}" type="slidenum">
              <a:rPr lang="fr-FR" smtClean="0"/>
              <a:pPr/>
              <a:t>‹N°›</a:t>
            </a:fld>
            <a:endParaRPr lang="fr-FR"/>
          </a:p>
        </p:txBody>
      </p:sp>
      <p:cxnSp>
        <p:nvCxnSpPr>
          <p:cNvPr id="8" name="Connecteur droit 7">
            <a:extLst>
              <a:ext uri="{FF2B5EF4-FFF2-40B4-BE49-F238E27FC236}">
                <a16:creationId xmlns:a16="http://schemas.microsoft.com/office/drawing/2014/main" id="{53CB125F-1831-744A-AC8D-D030A10E2F3F}"/>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679180"/>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7" r:id="rId3"/>
    <p:sldLayoutId id="2147483666" r:id="rId4"/>
    <p:sldLayoutId id="2147483663" r:id="rId5"/>
    <p:sldLayoutId id="2147483664" r:id="rId6"/>
    <p:sldLayoutId id="2147483670" r:id="rId7"/>
    <p:sldLayoutId id="2147483665" r:id="rId8"/>
    <p:sldLayoutId id="2147483661" r:id="rId9"/>
    <p:sldLayoutId id="2147483662" r:id="rId10"/>
    <p:sldLayoutId id="2147483650" r:id="rId11"/>
    <p:sldLayoutId id="2147483654" r:id="rId12"/>
    <p:sldLayoutId id="2147483655" r:id="rId13"/>
    <p:sldLayoutId id="2147483656" r:id="rId14"/>
    <p:sldLayoutId id="2147483657" r:id="rId15"/>
  </p:sldLayoutIdLst>
  <p:hf hdr="0" dt="0"/>
  <p:txStyles>
    <p:title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Light" panose="020B03060202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Univers Condensed Light" panose="020B03060202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Light" panose="020B03060202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2" Type="http://schemas.openxmlformats.org/officeDocument/2006/relationships/hyperlink" Target="https://www.dawsonindustrialdesign.com/alejandrinahz"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7.jpeg"/><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jpeg"/><Relationship Id="rId3" Type="http://schemas.openxmlformats.org/officeDocument/2006/relationships/image" Target="../media/image59.png"/><Relationship Id="rId7" Type="http://schemas.openxmlformats.org/officeDocument/2006/relationships/image" Target="../media/image63.jpeg"/><Relationship Id="rId12" Type="http://schemas.openxmlformats.org/officeDocument/2006/relationships/image" Target="../media/image68.jpeg"/><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emf"/><Relationship Id="rId4" Type="http://schemas.openxmlformats.org/officeDocument/2006/relationships/image" Target="../media/image60.jpeg"/><Relationship Id="rId9" Type="http://schemas.openxmlformats.org/officeDocument/2006/relationships/image" Target="../media/image65.emf"/></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1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19.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18" Type="http://schemas.openxmlformats.org/officeDocument/2006/relationships/image" Target="../media/image106.png"/><Relationship Id="rId3" Type="http://schemas.openxmlformats.org/officeDocument/2006/relationships/image" Target="../media/image91.png"/><Relationship Id="rId21" Type="http://schemas.openxmlformats.org/officeDocument/2006/relationships/image" Target="../media/image109.png"/><Relationship Id="rId7" Type="http://schemas.openxmlformats.org/officeDocument/2006/relationships/image" Target="../media/image95.png"/><Relationship Id="rId12" Type="http://schemas.openxmlformats.org/officeDocument/2006/relationships/image" Target="../media/image100.png"/><Relationship Id="rId17" Type="http://schemas.openxmlformats.org/officeDocument/2006/relationships/image" Target="../media/image105.png"/><Relationship Id="rId25" Type="http://schemas.openxmlformats.org/officeDocument/2006/relationships/image" Target="../media/image113.png"/><Relationship Id="rId2" Type="http://schemas.openxmlformats.org/officeDocument/2006/relationships/notesSlide" Target="../notesSlides/notesSlide11.xml"/><Relationship Id="rId16" Type="http://schemas.openxmlformats.org/officeDocument/2006/relationships/image" Target="../media/image104.png"/><Relationship Id="rId20" Type="http://schemas.openxmlformats.org/officeDocument/2006/relationships/image" Target="../media/image108.png"/><Relationship Id="rId1" Type="http://schemas.openxmlformats.org/officeDocument/2006/relationships/slideLayout" Target="../slideLayouts/slideLayout3.xml"/><Relationship Id="rId6" Type="http://schemas.openxmlformats.org/officeDocument/2006/relationships/image" Target="../media/image94.png"/><Relationship Id="rId11" Type="http://schemas.openxmlformats.org/officeDocument/2006/relationships/image" Target="../media/image99.png"/><Relationship Id="rId24" Type="http://schemas.openxmlformats.org/officeDocument/2006/relationships/image" Target="../media/image112.png"/><Relationship Id="rId5" Type="http://schemas.openxmlformats.org/officeDocument/2006/relationships/image" Target="../media/image93.png"/><Relationship Id="rId15" Type="http://schemas.openxmlformats.org/officeDocument/2006/relationships/image" Target="../media/image103.png"/><Relationship Id="rId23" Type="http://schemas.openxmlformats.org/officeDocument/2006/relationships/image" Target="../media/image111.emf"/><Relationship Id="rId10" Type="http://schemas.openxmlformats.org/officeDocument/2006/relationships/image" Target="../media/image98.png"/><Relationship Id="rId19" Type="http://schemas.openxmlformats.org/officeDocument/2006/relationships/image" Target="../media/image107.png"/><Relationship Id="rId4" Type="http://schemas.openxmlformats.org/officeDocument/2006/relationships/image" Target="../media/image92.png"/><Relationship Id="rId9" Type="http://schemas.openxmlformats.org/officeDocument/2006/relationships/image" Target="../media/image97.png"/><Relationship Id="rId14" Type="http://schemas.openxmlformats.org/officeDocument/2006/relationships/image" Target="../media/image102.png"/><Relationship Id="rId22" Type="http://schemas.openxmlformats.org/officeDocument/2006/relationships/image" Target="../media/image1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18" Type="http://schemas.openxmlformats.org/officeDocument/2006/relationships/image" Target="../media/image129.png"/><Relationship Id="rId3" Type="http://schemas.openxmlformats.org/officeDocument/2006/relationships/image" Target="../media/image114.png"/><Relationship Id="rId21" Type="http://schemas.openxmlformats.org/officeDocument/2006/relationships/image" Target="../media/image132.png"/><Relationship Id="rId7" Type="http://schemas.openxmlformats.org/officeDocument/2006/relationships/image" Target="../media/image118.png"/><Relationship Id="rId12" Type="http://schemas.openxmlformats.org/officeDocument/2006/relationships/image" Target="../media/image123.png"/><Relationship Id="rId17" Type="http://schemas.openxmlformats.org/officeDocument/2006/relationships/image" Target="../media/image128.png"/><Relationship Id="rId2" Type="http://schemas.openxmlformats.org/officeDocument/2006/relationships/notesSlide" Target="../notesSlides/notesSlide12.xml"/><Relationship Id="rId16" Type="http://schemas.openxmlformats.org/officeDocument/2006/relationships/image" Target="../media/image127.png"/><Relationship Id="rId20" Type="http://schemas.openxmlformats.org/officeDocument/2006/relationships/image" Target="../media/image131.png"/><Relationship Id="rId1" Type="http://schemas.openxmlformats.org/officeDocument/2006/relationships/slideLayout" Target="../slideLayouts/slideLayout3.xml"/><Relationship Id="rId6" Type="http://schemas.openxmlformats.org/officeDocument/2006/relationships/image" Target="../media/image117.png"/><Relationship Id="rId11" Type="http://schemas.openxmlformats.org/officeDocument/2006/relationships/image" Target="../media/image122.jpeg"/><Relationship Id="rId5" Type="http://schemas.openxmlformats.org/officeDocument/2006/relationships/image" Target="../media/image116.png"/><Relationship Id="rId15" Type="http://schemas.openxmlformats.org/officeDocument/2006/relationships/image" Target="../media/image126.png"/><Relationship Id="rId10" Type="http://schemas.openxmlformats.org/officeDocument/2006/relationships/image" Target="../media/image121.png"/><Relationship Id="rId19" Type="http://schemas.openxmlformats.org/officeDocument/2006/relationships/image" Target="../media/image130.pn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5.png"/><Relationship Id="rId22" Type="http://schemas.openxmlformats.org/officeDocument/2006/relationships/image" Target="../media/image133.png"/></Relationships>
</file>

<file path=ppt/slides/_rels/slide21.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7.png"/><Relationship Id="rId5" Type="http://schemas.openxmlformats.org/officeDocument/2006/relationships/image" Target="../media/image136.png"/><Relationship Id="rId10" Type="http://schemas.openxmlformats.org/officeDocument/2006/relationships/image" Target="../media/image141.png"/><Relationship Id="rId4" Type="http://schemas.openxmlformats.org/officeDocument/2006/relationships/image" Target="../media/image135.png"/><Relationship Id="rId9" Type="http://schemas.openxmlformats.org/officeDocument/2006/relationships/image" Target="../media/image140.png"/></Relationships>
</file>

<file path=ppt/slides/_rels/slide22.xml.rels><?xml version="1.0" encoding="UTF-8" standalone="yes"?>
<Relationships xmlns="http://schemas.openxmlformats.org/package/2006/relationships"><Relationship Id="rId8" Type="http://schemas.openxmlformats.org/officeDocument/2006/relationships/image" Target="../media/image147.jpeg"/><Relationship Id="rId13" Type="http://schemas.openxmlformats.org/officeDocument/2006/relationships/image" Target="../media/image152.png"/><Relationship Id="rId18" Type="http://schemas.openxmlformats.org/officeDocument/2006/relationships/image" Target="../media/image157.jpeg"/><Relationship Id="rId3" Type="http://schemas.openxmlformats.org/officeDocument/2006/relationships/image" Target="../media/image142.png"/><Relationship Id="rId7" Type="http://schemas.openxmlformats.org/officeDocument/2006/relationships/image" Target="../media/image146.jpeg"/><Relationship Id="rId12" Type="http://schemas.openxmlformats.org/officeDocument/2006/relationships/image" Target="../media/image151.png"/><Relationship Id="rId17" Type="http://schemas.openxmlformats.org/officeDocument/2006/relationships/image" Target="../media/image156.png"/><Relationship Id="rId2" Type="http://schemas.openxmlformats.org/officeDocument/2006/relationships/notesSlide" Target="../notesSlides/notesSlide14.xml"/><Relationship Id="rId16" Type="http://schemas.openxmlformats.org/officeDocument/2006/relationships/image" Target="../media/image155.png"/><Relationship Id="rId1" Type="http://schemas.openxmlformats.org/officeDocument/2006/relationships/slideLayout" Target="../slideLayouts/slideLayout3.xml"/><Relationship Id="rId6" Type="http://schemas.openxmlformats.org/officeDocument/2006/relationships/image" Target="../media/image145.jpeg"/><Relationship Id="rId11" Type="http://schemas.openxmlformats.org/officeDocument/2006/relationships/image" Target="../media/image150.jpeg"/><Relationship Id="rId5" Type="http://schemas.openxmlformats.org/officeDocument/2006/relationships/image" Target="../media/image144.jpeg"/><Relationship Id="rId15" Type="http://schemas.openxmlformats.org/officeDocument/2006/relationships/image" Target="../media/image154.png"/><Relationship Id="rId10" Type="http://schemas.openxmlformats.org/officeDocument/2006/relationships/image" Target="../media/image149.jpeg"/><Relationship Id="rId19" Type="http://schemas.openxmlformats.org/officeDocument/2006/relationships/image" Target="../media/image158.jpeg"/><Relationship Id="rId4" Type="http://schemas.openxmlformats.org/officeDocument/2006/relationships/image" Target="../media/image143.png"/><Relationship Id="rId9" Type="http://schemas.openxmlformats.org/officeDocument/2006/relationships/image" Target="../media/image148.jpeg"/><Relationship Id="rId14" Type="http://schemas.openxmlformats.org/officeDocument/2006/relationships/image" Target="../media/image1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s://www.dawsonindustrialdesign.com/alejandrinahz" TargetMode="Externa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165.jpeg"/><Relationship Id="rId3" Type="http://schemas.openxmlformats.org/officeDocument/2006/relationships/image" Target="../media/image160.png"/><Relationship Id="rId7" Type="http://schemas.openxmlformats.org/officeDocument/2006/relationships/image" Target="../media/image164.jpeg"/><Relationship Id="rId2" Type="http://schemas.openxmlformats.org/officeDocument/2006/relationships/image" Target="../media/image159.jpeg"/><Relationship Id="rId1" Type="http://schemas.openxmlformats.org/officeDocument/2006/relationships/slideLayout" Target="../slideLayouts/slideLayout12.xml"/><Relationship Id="rId6" Type="http://schemas.openxmlformats.org/officeDocument/2006/relationships/image" Target="../media/image163.emf"/><Relationship Id="rId5" Type="http://schemas.openxmlformats.org/officeDocument/2006/relationships/image" Target="../media/image162.svg"/><Relationship Id="rId4" Type="http://schemas.openxmlformats.org/officeDocument/2006/relationships/image" Target="../media/image161.png"/><Relationship Id="rId9" Type="http://schemas.openxmlformats.org/officeDocument/2006/relationships/image" Target="../media/image16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hyperlink" Target="http://www.google.ca/url?url=http://www.loganrawmaterials.com/rsi-prime-scrap/specification-manual&amp;rct=j&amp;frm=1&amp;q=&amp;esrc=s&amp;sa=U&amp;ei=jGw2Ve_KB8_woASBqoDAAQ&amp;ved=0CBcQ9QEwAQ&amp;usg=AFQjCNHE8ASzImYhZU4UvNUEBAJFqyTkKA" TargetMode="External"/><Relationship Id="rId18" Type="http://schemas.openxmlformats.org/officeDocument/2006/relationships/image" Target="../media/image25.jpeg"/><Relationship Id="rId3" Type="http://schemas.openxmlformats.org/officeDocument/2006/relationships/notesSlide" Target="../notesSlides/notesSlide1.xml"/><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4.jpeg"/><Relationship Id="rId2" Type="http://schemas.openxmlformats.org/officeDocument/2006/relationships/slideLayout" Target="../slideLayouts/slideLayout3.xml"/><Relationship Id="rId16" Type="http://schemas.openxmlformats.org/officeDocument/2006/relationships/image" Target="../media/image23.jpeg"/><Relationship Id="rId1" Type="http://schemas.openxmlformats.org/officeDocument/2006/relationships/tags" Target="../tags/tag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hyperlink" Target="http://www.google.ca/url?url=http://www.aluxswiss.com/en/aluminium&amp;rct=j&amp;frm=1&amp;q=&amp;esrc=s&amp;sa=U&amp;ei=8202VdS-CojkoATSiYCQBQ&amp;ved=0CDkQ9QEwEg&amp;usg=AFQjCNFgonAUh1H6oE6gtr6-JxKXvyJtWw" TargetMode="External"/><Relationship Id="rId10" Type="http://schemas.openxmlformats.org/officeDocument/2006/relationships/image" Target="../media/image19.png"/><Relationship Id="rId19" Type="http://schemas.openxmlformats.org/officeDocument/2006/relationships/image" Target="../media/image26.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17" Type="http://schemas.openxmlformats.org/officeDocument/2006/relationships/image" Target="../media/image41.jpeg"/><Relationship Id="rId2" Type="http://schemas.openxmlformats.org/officeDocument/2006/relationships/notesSlide" Target="../notesSlides/notesSlide2.xml"/><Relationship Id="rId16" Type="http://schemas.openxmlformats.org/officeDocument/2006/relationships/image" Target="../media/image40.emf"/><Relationship Id="rId1" Type="http://schemas.openxmlformats.org/officeDocument/2006/relationships/slideLayout" Target="../slideLayouts/slideLayout3.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 Id="rId1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7353" y="3532909"/>
            <a:ext cx="4760220" cy="2488585"/>
          </a:xfrm>
        </p:spPr>
        <p:txBody>
          <a:bodyPr>
            <a:noAutofit/>
          </a:bodyPr>
          <a:lstStyle/>
          <a:p>
            <a:r>
              <a:rPr lang="fr-CA" dirty="0"/>
              <a:t>Développement d’un produit en aluminium</a:t>
            </a:r>
            <a:br>
              <a:rPr lang="fr-CA" dirty="0"/>
            </a:br>
            <a:r>
              <a:rPr lang="fr-CA" sz="2600" dirty="0"/>
              <a:t>De l’idée à la fabrication en série</a:t>
            </a:r>
            <a:br>
              <a:rPr lang="fr-CA" dirty="0"/>
            </a:br>
            <a:endParaRPr lang="fr-CA" dirty="0"/>
          </a:p>
        </p:txBody>
      </p:sp>
      <p:sp>
        <p:nvSpPr>
          <p:cNvPr id="3" name="ZoneTexte 2">
            <a:extLst>
              <a:ext uri="{FF2B5EF4-FFF2-40B4-BE49-F238E27FC236}">
                <a16:creationId xmlns:a16="http://schemas.microsoft.com/office/drawing/2014/main" id="{541B79B7-B15B-4E01-A033-864DFDBB3EF6}"/>
              </a:ext>
            </a:extLst>
          </p:cNvPr>
          <p:cNvSpPr txBox="1"/>
          <p:nvPr/>
        </p:nvSpPr>
        <p:spPr>
          <a:xfrm>
            <a:off x="684617" y="5067387"/>
            <a:ext cx="3999128" cy="369332"/>
          </a:xfrm>
          <a:prstGeom prst="rect">
            <a:avLst/>
          </a:prstGeom>
          <a:noFill/>
        </p:spPr>
        <p:txBody>
          <a:bodyPr wrap="square" rtlCol="0">
            <a:spAutoFit/>
          </a:bodyPr>
          <a:lstStyle/>
          <a:p>
            <a:r>
              <a:rPr lang="fr-CA" b="1" dirty="0">
                <a:solidFill>
                  <a:schemeClr val="accent1"/>
                </a:solidFill>
                <a:latin typeface="Univers Condensed Light"/>
              </a:rPr>
              <a:t>Étude de cas projet </a:t>
            </a:r>
            <a:r>
              <a:rPr lang="fr-CA" b="1" dirty="0" err="1">
                <a:solidFill>
                  <a:schemeClr val="accent1"/>
                </a:solidFill>
                <a:latin typeface="Univers Condensed Light"/>
              </a:rPr>
              <a:t>Cart</a:t>
            </a:r>
            <a:r>
              <a:rPr lang="fr-CA" b="1" dirty="0">
                <a:solidFill>
                  <a:schemeClr val="accent1"/>
                </a:solidFill>
                <a:latin typeface="Univers Condensed Light"/>
              </a:rPr>
              <a:t> / </a:t>
            </a:r>
            <a:r>
              <a:rPr lang="fr-CA" b="1" dirty="0" err="1">
                <a:solidFill>
                  <a:schemeClr val="accent1"/>
                </a:solidFill>
                <a:latin typeface="Univers Condensed Light"/>
              </a:rPr>
              <a:t>Bed</a:t>
            </a:r>
            <a:endParaRPr lang="fr-CA" b="1" dirty="0">
              <a:solidFill>
                <a:schemeClr val="accent1"/>
              </a:solidFill>
              <a:latin typeface="Univers Condensed Light"/>
            </a:endParaRPr>
          </a:p>
        </p:txBody>
      </p:sp>
      <p:sp>
        <p:nvSpPr>
          <p:cNvPr id="4" name="Titre 1">
            <a:extLst>
              <a:ext uri="{FF2B5EF4-FFF2-40B4-BE49-F238E27FC236}">
                <a16:creationId xmlns:a16="http://schemas.microsoft.com/office/drawing/2014/main" id="{1C98AB1D-1421-48B6-AF81-80BDA7BF2505}"/>
              </a:ext>
            </a:extLst>
          </p:cNvPr>
          <p:cNvSpPr txBox="1">
            <a:spLocks/>
          </p:cNvSpPr>
          <p:nvPr/>
        </p:nvSpPr>
        <p:spPr>
          <a:xfrm>
            <a:off x="531181" y="-986446"/>
            <a:ext cx="10803569" cy="834045"/>
          </a:xfrm>
          <a:prstGeom prst="rect">
            <a:avLst/>
          </a:prstGeom>
        </p:spPr>
        <p:txBody>
          <a:bodyPr vert="horz" lIns="0" tIns="0" rIns="0" bIns="0" rtlCol="0" anchor="t">
            <a:normAutofit fontScale="97500"/>
          </a:bodyPr>
          <a:lstStyle>
            <a:lvl1pPr algn="l" defTabSz="914400" rtl="0" eaLnBrk="1" latinLnBrk="0" hangingPunct="1">
              <a:lnSpc>
                <a:spcPct val="90000"/>
              </a:lnSpc>
              <a:spcBef>
                <a:spcPct val="0"/>
              </a:spcBef>
              <a:buNone/>
              <a:defRPr sz="4000" b="0" i="0" kern="1200">
                <a:solidFill>
                  <a:schemeClr val="tx1"/>
                </a:solidFill>
                <a:latin typeface="Univers Condensed" panose="020B0506020202050204" pitchFamily="34" charset="0"/>
                <a:ea typeface="+mj-ea"/>
                <a:cs typeface="+mj-cs"/>
              </a:defRPr>
            </a:lvl1pPr>
          </a:lstStyle>
          <a:p>
            <a:r>
              <a:rPr lang="fr-CA" sz="1600" dirty="0"/>
              <a:t>Conception d’un produit de l’idée au prototype</a:t>
            </a:r>
            <a:br>
              <a:rPr lang="fr-CA" sz="1600" dirty="0"/>
            </a:br>
            <a:r>
              <a:rPr lang="fr-CA" sz="1600" dirty="0"/>
              <a:t>Cas d’étude projet </a:t>
            </a:r>
            <a:r>
              <a:rPr lang="fr-CA" sz="1600" dirty="0" err="1"/>
              <a:t>Cart</a:t>
            </a:r>
            <a:r>
              <a:rPr lang="fr-CA" sz="1600" dirty="0"/>
              <a:t> / </a:t>
            </a:r>
            <a:r>
              <a:rPr lang="fr-CA" sz="1600" dirty="0" err="1"/>
              <a:t>Bed</a:t>
            </a:r>
            <a:endParaRPr lang="fr-CA" sz="1600" dirty="0"/>
          </a:p>
        </p:txBody>
      </p:sp>
    </p:spTree>
    <p:extLst>
      <p:ext uri="{BB962C8B-B14F-4D97-AF65-F5344CB8AC3E}">
        <p14:creationId xmlns:p14="http://schemas.microsoft.com/office/powerpoint/2010/main" val="195824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10</a:t>
            </a:fld>
            <a:endParaRPr lang="fr-FR" dirty="0"/>
          </a:p>
        </p:txBody>
      </p:sp>
      <p:sp>
        <p:nvSpPr>
          <p:cNvPr id="5" name="Titre 4"/>
          <p:cNvSpPr>
            <a:spLocks noGrp="1"/>
          </p:cNvSpPr>
          <p:nvPr>
            <p:ph type="title"/>
          </p:nvPr>
        </p:nvSpPr>
        <p:spPr>
          <a:xfrm>
            <a:off x="382246" y="454182"/>
            <a:ext cx="4940817" cy="926926"/>
          </a:xfrm>
        </p:spPr>
        <p:txBody>
          <a:bodyPr>
            <a:noAutofit/>
          </a:bodyPr>
          <a:lstStyle/>
          <a:p>
            <a:r>
              <a:rPr lang="fr-CA" sz="2800" dirty="0"/>
              <a:t>5. </a:t>
            </a:r>
            <a:r>
              <a:rPr lang="fr-FR" sz="2800" dirty="0"/>
              <a:t>Développement du produit</a:t>
            </a:r>
            <a:br>
              <a:rPr lang="fr-FR" sz="2800" dirty="0"/>
            </a:br>
            <a:br>
              <a:rPr lang="fr-FR" sz="2800" dirty="0"/>
            </a:br>
            <a:br>
              <a:rPr lang="fr-CA" sz="2800" dirty="0"/>
            </a:br>
            <a:br>
              <a:rPr lang="fr-CA" sz="2800" dirty="0"/>
            </a:br>
            <a:br>
              <a:rPr lang="fr-CA" sz="2800" dirty="0"/>
            </a:br>
            <a:endParaRPr lang="fr-CA" sz="2800" dirty="0"/>
          </a:p>
        </p:txBody>
      </p:sp>
      <p:pic>
        <p:nvPicPr>
          <p:cNvPr id="4" name="Image 3">
            <a:extLst>
              <a:ext uri="{FF2B5EF4-FFF2-40B4-BE49-F238E27FC236}">
                <a16:creationId xmlns:a16="http://schemas.microsoft.com/office/drawing/2014/main" id="{356E9895-AFDD-40BC-B0EE-3FF393A639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909" y="1614315"/>
            <a:ext cx="7805294" cy="3737948"/>
          </a:xfrm>
          <a:prstGeom prst="rect">
            <a:avLst/>
          </a:prstGeom>
        </p:spPr>
      </p:pic>
      <p:pic>
        <p:nvPicPr>
          <p:cNvPr id="20" name="Picture 4" descr="Cycle de vie produit détaille">
            <a:extLst>
              <a:ext uri="{FF2B5EF4-FFF2-40B4-BE49-F238E27FC236}">
                <a16:creationId xmlns:a16="http://schemas.microsoft.com/office/drawing/2014/main" id="{8FDBB496-9659-45DD-BD0F-E62B39E74D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1209" y="1032335"/>
            <a:ext cx="1377023" cy="50670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4BDC1F2-8193-424D-AD2C-B89B10218FFB}"/>
              </a:ext>
            </a:extLst>
          </p:cNvPr>
          <p:cNvSpPr/>
          <p:nvPr/>
        </p:nvSpPr>
        <p:spPr>
          <a:xfrm rot="5400000">
            <a:off x="8001464" y="3459526"/>
            <a:ext cx="5279756" cy="246221"/>
          </a:xfrm>
          <a:prstGeom prst="rect">
            <a:avLst/>
          </a:prstGeom>
        </p:spPr>
        <p:txBody>
          <a:bodyPr wrap="square">
            <a:spAutoFit/>
          </a:bodyPr>
          <a:lstStyle/>
          <a:p>
            <a:r>
              <a:rPr lang="fr-CA" sz="1000" i="1" dirty="0">
                <a:solidFill>
                  <a:schemeClr val="accent1"/>
                </a:solidFill>
                <a:latin typeface="Univers Condensed Light" panose="020B0306020202040204"/>
              </a:rPr>
              <a:t>https://www.blogplm.com/2018/11/05/exemple-detaille-du-cycle-de-vie-d-un-produit-industriel/</a:t>
            </a:r>
          </a:p>
        </p:txBody>
      </p:sp>
      <p:sp>
        <p:nvSpPr>
          <p:cNvPr id="7" name="Rectangle 6">
            <a:extLst>
              <a:ext uri="{FF2B5EF4-FFF2-40B4-BE49-F238E27FC236}">
                <a16:creationId xmlns:a16="http://schemas.microsoft.com/office/drawing/2014/main" id="{7B599807-663D-4F37-AC52-ED2BB7F8EEB7}"/>
              </a:ext>
            </a:extLst>
          </p:cNvPr>
          <p:cNvSpPr/>
          <p:nvPr/>
        </p:nvSpPr>
        <p:spPr>
          <a:xfrm>
            <a:off x="647909" y="3085587"/>
            <a:ext cx="7805294" cy="99504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547138" y="5354941"/>
            <a:ext cx="6471092" cy="246221"/>
          </a:xfrm>
          <a:prstGeom prst="rect">
            <a:avLst/>
          </a:prstGeom>
        </p:spPr>
        <p:txBody>
          <a:bodyPr wrap="square">
            <a:spAutoFit/>
          </a:bodyPr>
          <a:lstStyle/>
          <a:p>
            <a:r>
              <a:rPr lang="fr-CA" sz="1000" i="1" dirty="0">
                <a:solidFill>
                  <a:schemeClr val="accent1"/>
                </a:solidFill>
                <a:latin typeface="Univers Condensed Light" panose="020B0306020202040204"/>
              </a:rPr>
              <a:t>Source :   https://www.economie.gouv.qc.ca/fileadmin/contenu/formations/mpa/materiel_pedagogique/mpdp_manuel_formation.pdf</a:t>
            </a:r>
          </a:p>
        </p:txBody>
      </p:sp>
    </p:spTree>
    <p:extLst>
      <p:ext uri="{BB962C8B-B14F-4D97-AF65-F5344CB8AC3E}">
        <p14:creationId xmlns:p14="http://schemas.microsoft.com/office/powerpoint/2010/main" val="262303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11</a:t>
            </a:fld>
            <a:endParaRPr lang="fr-FR" dirty="0"/>
          </a:p>
        </p:txBody>
      </p:sp>
      <p:graphicFrame>
        <p:nvGraphicFramePr>
          <p:cNvPr id="15" name="Diagramme 14">
            <a:extLst>
              <a:ext uri="{FF2B5EF4-FFF2-40B4-BE49-F238E27FC236}">
                <a16:creationId xmlns:a16="http://schemas.microsoft.com/office/drawing/2014/main" id="{2C94B17E-EDB3-477E-9C7B-B6D79E3543EB}"/>
              </a:ext>
            </a:extLst>
          </p:cNvPr>
          <p:cNvGraphicFramePr/>
          <p:nvPr>
            <p:extLst>
              <p:ext uri="{D42A27DB-BD31-4B8C-83A1-F6EECF244321}">
                <p14:modId xmlns:p14="http://schemas.microsoft.com/office/powerpoint/2010/main" val="843179379"/>
              </p:ext>
            </p:extLst>
          </p:nvPr>
        </p:nvGraphicFramePr>
        <p:xfrm>
          <a:off x="1244184" y="1162479"/>
          <a:ext cx="9685079" cy="5288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re 4">
            <a:extLst>
              <a:ext uri="{FF2B5EF4-FFF2-40B4-BE49-F238E27FC236}">
                <a16:creationId xmlns:a16="http://schemas.microsoft.com/office/drawing/2014/main" id="{E5D040E3-0DCA-4D08-92E1-524FBEF09B98}"/>
              </a:ext>
            </a:extLst>
          </p:cNvPr>
          <p:cNvSpPr txBox="1">
            <a:spLocks/>
          </p:cNvSpPr>
          <p:nvPr/>
        </p:nvSpPr>
        <p:spPr>
          <a:xfrm>
            <a:off x="325595" y="407266"/>
            <a:ext cx="7649172" cy="7552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bg1"/>
                </a:solidFill>
                <a:latin typeface="Univers Condensed Light" panose="020B0306020202040204" pitchFamily="34" charset="0"/>
                <a:ea typeface="+mj-ea"/>
                <a:cs typeface="+mj-cs"/>
              </a:defRPr>
            </a:lvl1pPr>
          </a:lstStyle>
          <a:p>
            <a:r>
              <a:rPr lang="fr-CA" sz="2800" dirty="0"/>
              <a:t>6. </a:t>
            </a:r>
            <a:r>
              <a:rPr lang="fr-FR" sz="2800" dirty="0"/>
              <a:t>Conception en ingénierie, étapes principales</a:t>
            </a:r>
            <a:endParaRPr lang="fr-CA" sz="2800" dirty="0"/>
          </a:p>
        </p:txBody>
      </p:sp>
    </p:spTree>
    <p:extLst>
      <p:ext uri="{BB962C8B-B14F-4D97-AF65-F5344CB8AC3E}">
        <p14:creationId xmlns:p14="http://schemas.microsoft.com/office/powerpoint/2010/main" val="2415997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ACA8E702-AF5A-4D39-8787-826DC2EF22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66976" y="3397658"/>
            <a:ext cx="752675" cy="940250"/>
          </a:xfrm>
          <a:prstGeom prst="rect">
            <a:avLst/>
          </a:prstGeom>
        </p:spPr>
      </p:pic>
      <p:pic>
        <p:nvPicPr>
          <p:cNvPr id="13" name="Image 12">
            <a:extLst>
              <a:ext uri="{FF2B5EF4-FFF2-40B4-BE49-F238E27FC236}">
                <a16:creationId xmlns:a16="http://schemas.microsoft.com/office/drawing/2014/main" id="{E37A45A4-BC1E-46B9-86A6-CB2B039C39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3165" y="3654914"/>
            <a:ext cx="1807024" cy="1742130"/>
          </a:xfrm>
          <a:prstGeom prst="rect">
            <a:avLst/>
          </a:prstGeom>
        </p:spPr>
      </p:pic>
      <p:pic>
        <p:nvPicPr>
          <p:cNvPr id="10" name="Image 9">
            <a:extLst>
              <a:ext uri="{FF2B5EF4-FFF2-40B4-BE49-F238E27FC236}">
                <a16:creationId xmlns:a16="http://schemas.microsoft.com/office/drawing/2014/main" id="{CED56E29-D507-4F7C-A9CA-DF534176AB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4562" y="4098941"/>
            <a:ext cx="1614591" cy="1074371"/>
          </a:xfrm>
          <a:prstGeom prst="rect">
            <a:avLst/>
          </a:prstGeom>
        </p:spPr>
      </p:pic>
      <p:pic>
        <p:nvPicPr>
          <p:cNvPr id="6" name="Image 5">
            <a:extLst>
              <a:ext uri="{FF2B5EF4-FFF2-40B4-BE49-F238E27FC236}">
                <a16:creationId xmlns:a16="http://schemas.microsoft.com/office/drawing/2014/main" id="{551B8C0B-56B4-4383-BAD7-AF6382438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8004" y="1251291"/>
            <a:ext cx="2006401" cy="1128600"/>
          </a:xfrm>
          <a:prstGeom prst="rect">
            <a:avLst/>
          </a:prstGeom>
        </p:spPr>
      </p:pic>
      <p:pic>
        <p:nvPicPr>
          <p:cNvPr id="67" name="Image 66">
            <a:extLst>
              <a:ext uri="{FF2B5EF4-FFF2-40B4-BE49-F238E27FC236}">
                <a16:creationId xmlns:a16="http://schemas.microsoft.com/office/drawing/2014/main" id="{861E63D4-00F2-49F9-A8D2-C706BF2FD8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06432" y="2095133"/>
            <a:ext cx="1209805" cy="692827"/>
          </a:xfrm>
          <a:prstGeom prst="rect">
            <a:avLst/>
          </a:prstGeom>
        </p:spPr>
      </p:pic>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12</a:t>
            </a:fld>
            <a:endParaRPr lang="fr-FR" dirty="0"/>
          </a:p>
        </p:txBody>
      </p:sp>
      <p:sp>
        <p:nvSpPr>
          <p:cNvPr id="5" name="Titre 4"/>
          <p:cNvSpPr>
            <a:spLocks noGrp="1"/>
          </p:cNvSpPr>
          <p:nvPr>
            <p:ph type="title"/>
          </p:nvPr>
        </p:nvSpPr>
        <p:spPr>
          <a:xfrm>
            <a:off x="368904" y="404630"/>
            <a:ext cx="4271688" cy="573024"/>
          </a:xfrm>
        </p:spPr>
        <p:txBody>
          <a:bodyPr>
            <a:noAutofit/>
          </a:bodyPr>
          <a:lstStyle/>
          <a:p>
            <a:r>
              <a:rPr lang="fr-CA" sz="2800" dirty="0"/>
              <a:t>7. </a:t>
            </a:r>
            <a:r>
              <a:rPr lang="fr-FR" sz="2800" dirty="0"/>
              <a:t>Conception en ingénierie</a:t>
            </a:r>
            <a:br>
              <a:rPr lang="fr-FR" sz="2800" dirty="0"/>
            </a:br>
            <a:r>
              <a:rPr lang="fr-FR" sz="2800" dirty="0"/>
              <a:t>Outils principaux</a:t>
            </a:r>
            <a:endParaRPr lang="fr-CA" sz="2800" dirty="0"/>
          </a:p>
        </p:txBody>
      </p:sp>
      <p:sp>
        <p:nvSpPr>
          <p:cNvPr id="7" name="Forme libre : forme 6">
            <a:extLst>
              <a:ext uri="{FF2B5EF4-FFF2-40B4-BE49-F238E27FC236}">
                <a16:creationId xmlns:a16="http://schemas.microsoft.com/office/drawing/2014/main" id="{F0DA78CE-AA99-4DE2-93BB-2436D1B34540}"/>
              </a:ext>
            </a:extLst>
          </p:cNvPr>
          <p:cNvSpPr/>
          <p:nvPr/>
        </p:nvSpPr>
        <p:spPr>
          <a:xfrm>
            <a:off x="4454456" y="309522"/>
            <a:ext cx="1939715" cy="897197"/>
          </a:xfrm>
          <a:custGeom>
            <a:avLst/>
            <a:gdLst>
              <a:gd name="connsiteX0" fmla="*/ 0 w 1619317"/>
              <a:gd name="connsiteY0" fmla="*/ 108026 h 1080262"/>
              <a:gd name="connsiteX1" fmla="*/ 108026 w 1619317"/>
              <a:gd name="connsiteY1" fmla="*/ 0 h 1080262"/>
              <a:gd name="connsiteX2" fmla="*/ 1511291 w 1619317"/>
              <a:gd name="connsiteY2" fmla="*/ 0 h 1080262"/>
              <a:gd name="connsiteX3" fmla="*/ 1619317 w 1619317"/>
              <a:gd name="connsiteY3" fmla="*/ 108026 h 1080262"/>
              <a:gd name="connsiteX4" fmla="*/ 1619317 w 1619317"/>
              <a:gd name="connsiteY4" fmla="*/ 972236 h 1080262"/>
              <a:gd name="connsiteX5" fmla="*/ 1511291 w 1619317"/>
              <a:gd name="connsiteY5" fmla="*/ 1080262 h 1080262"/>
              <a:gd name="connsiteX6" fmla="*/ 108026 w 1619317"/>
              <a:gd name="connsiteY6" fmla="*/ 1080262 h 1080262"/>
              <a:gd name="connsiteX7" fmla="*/ 0 w 1619317"/>
              <a:gd name="connsiteY7" fmla="*/ 972236 h 1080262"/>
              <a:gd name="connsiteX8" fmla="*/ 0 w 1619317"/>
              <a:gd name="connsiteY8" fmla="*/ 108026 h 108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317" h="1080262">
                <a:moveTo>
                  <a:pt x="0" y="108026"/>
                </a:moveTo>
                <a:cubicBezTo>
                  <a:pt x="0" y="48365"/>
                  <a:pt x="48365" y="0"/>
                  <a:pt x="108026" y="0"/>
                </a:cubicBezTo>
                <a:lnTo>
                  <a:pt x="1511291" y="0"/>
                </a:lnTo>
                <a:cubicBezTo>
                  <a:pt x="1570952" y="0"/>
                  <a:pt x="1619317" y="48365"/>
                  <a:pt x="1619317" y="108026"/>
                </a:cubicBezTo>
                <a:lnTo>
                  <a:pt x="1619317" y="972236"/>
                </a:lnTo>
                <a:cubicBezTo>
                  <a:pt x="1619317" y="1031897"/>
                  <a:pt x="1570952" y="1080262"/>
                  <a:pt x="1511291" y="1080262"/>
                </a:cubicBezTo>
                <a:lnTo>
                  <a:pt x="108026" y="1080262"/>
                </a:lnTo>
                <a:cubicBezTo>
                  <a:pt x="48365" y="1080262"/>
                  <a:pt x="0" y="1031897"/>
                  <a:pt x="0" y="972236"/>
                </a:cubicBezTo>
                <a:lnTo>
                  <a:pt x="0" y="108026"/>
                </a:lnTo>
                <a:close/>
              </a:path>
            </a:pathLst>
          </a:custGeom>
          <a:solidFill>
            <a:schemeClr val="accent1"/>
          </a:solidFill>
          <a:ln w="38100">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7360" tIns="77360" rIns="77360" bIns="77360" numCol="1" spcCol="1270" anchor="ctr" anchorCtr="0">
            <a:noAutofit/>
          </a:bodyPr>
          <a:lstStyle/>
          <a:p>
            <a:pPr marL="0" lvl="0" indent="0" algn="ctr" defTabSz="533400">
              <a:lnSpc>
                <a:spcPct val="90000"/>
              </a:lnSpc>
              <a:spcBef>
                <a:spcPct val="0"/>
              </a:spcBef>
              <a:spcAft>
                <a:spcPct val="35000"/>
              </a:spcAft>
              <a:buNone/>
            </a:pPr>
            <a:r>
              <a:rPr lang="fr-CA" sz="1200" b="1" kern="1200" dirty="0">
                <a:solidFill>
                  <a:schemeClr val="bg1"/>
                </a:solidFill>
                <a:cs typeface="Arial" panose="020B0604020202020204" pitchFamily="34" charset="0"/>
              </a:rPr>
              <a:t>Cahier des charges</a:t>
            </a:r>
          </a:p>
          <a:p>
            <a:pPr marL="0" lvl="0" indent="0" algn="ctr" defTabSz="533400">
              <a:lnSpc>
                <a:spcPct val="90000"/>
              </a:lnSpc>
              <a:spcBef>
                <a:spcPct val="0"/>
              </a:spcBef>
              <a:spcAft>
                <a:spcPct val="35000"/>
              </a:spcAft>
              <a:buNone/>
            </a:pPr>
            <a:r>
              <a:rPr lang="fr-CA" sz="1200" b="1" dirty="0">
                <a:solidFill>
                  <a:schemeClr val="bg1"/>
                </a:solidFill>
                <a:cs typeface="Arial" panose="020B0604020202020204" pitchFamily="34" charset="0"/>
              </a:rPr>
              <a:t>(fonctionnalité, forme, contraintes, durée de vie, sécurité etc.)</a:t>
            </a:r>
            <a:r>
              <a:rPr lang="fr-CA" sz="1200" b="1" kern="1200" dirty="0">
                <a:solidFill>
                  <a:schemeClr val="bg1"/>
                </a:solidFill>
                <a:cs typeface="Arial" panose="020B0604020202020204" pitchFamily="34" charset="0"/>
              </a:rPr>
              <a:t> </a:t>
            </a:r>
          </a:p>
        </p:txBody>
      </p:sp>
      <p:sp>
        <p:nvSpPr>
          <p:cNvPr id="9" name="Forme libre : forme 8">
            <a:extLst>
              <a:ext uri="{FF2B5EF4-FFF2-40B4-BE49-F238E27FC236}">
                <a16:creationId xmlns:a16="http://schemas.microsoft.com/office/drawing/2014/main" id="{2403A040-BA86-4784-A3FF-E601BF128627}"/>
              </a:ext>
            </a:extLst>
          </p:cNvPr>
          <p:cNvSpPr/>
          <p:nvPr/>
        </p:nvSpPr>
        <p:spPr>
          <a:xfrm>
            <a:off x="4068941" y="1447394"/>
            <a:ext cx="2213732" cy="766442"/>
          </a:xfrm>
          <a:custGeom>
            <a:avLst/>
            <a:gdLst>
              <a:gd name="connsiteX0" fmla="*/ 0 w 1270657"/>
              <a:gd name="connsiteY0" fmla="*/ 112796 h 1127963"/>
              <a:gd name="connsiteX1" fmla="*/ 112796 w 1270657"/>
              <a:gd name="connsiteY1" fmla="*/ 0 h 1127963"/>
              <a:gd name="connsiteX2" fmla="*/ 1157861 w 1270657"/>
              <a:gd name="connsiteY2" fmla="*/ 0 h 1127963"/>
              <a:gd name="connsiteX3" fmla="*/ 1270657 w 1270657"/>
              <a:gd name="connsiteY3" fmla="*/ 112796 h 1127963"/>
              <a:gd name="connsiteX4" fmla="*/ 1270657 w 1270657"/>
              <a:gd name="connsiteY4" fmla="*/ 1015167 h 1127963"/>
              <a:gd name="connsiteX5" fmla="*/ 1157861 w 1270657"/>
              <a:gd name="connsiteY5" fmla="*/ 1127963 h 1127963"/>
              <a:gd name="connsiteX6" fmla="*/ 112796 w 1270657"/>
              <a:gd name="connsiteY6" fmla="*/ 1127963 h 1127963"/>
              <a:gd name="connsiteX7" fmla="*/ 0 w 1270657"/>
              <a:gd name="connsiteY7" fmla="*/ 1015167 h 1127963"/>
              <a:gd name="connsiteX8" fmla="*/ 0 w 1270657"/>
              <a:gd name="connsiteY8" fmla="*/ 112796 h 112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57" h="1127963">
                <a:moveTo>
                  <a:pt x="0" y="112796"/>
                </a:moveTo>
                <a:cubicBezTo>
                  <a:pt x="0" y="50500"/>
                  <a:pt x="50500" y="0"/>
                  <a:pt x="112796" y="0"/>
                </a:cubicBezTo>
                <a:lnTo>
                  <a:pt x="1157861" y="0"/>
                </a:lnTo>
                <a:cubicBezTo>
                  <a:pt x="1220157" y="0"/>
                  <a:pt x="1270657" y="50500"/>
                  <a:pt x="1270657" y="112796"/>
                </a:cubicBezTo>
                <a:lnTo>
                  <a:pt x="1270657" y="1015167"/>
                </a:lnTo>
                <a:cubicBezTo>
                  <a:pt x="1270657" y="1077463"/>
                  <a:pt x="1220157" y="1127963"/>
                  <a:pt x="1157861" y="1127963"/>
                </a:cubicBezTo>
                <a:lnTo>
                  <a:pt x="112796" y="1127963"/>
                </a:lnTo>
                <a:cubicBezTo>
                  <a:pt x="50500" y="1127963"/>
                  <a:pt x="0" y="1077463"/>
                  <a:pt x="0" y="1015167"/>
                </a:cubicBezTo>
                <a:lnTo>
                  <a:pt x="0" y="112796"/>
                </a:lnTo>
                <a:close/>
              </a:path>
            </a:pathLst>
          </a:custGeom>
          <a:solidFill>
            <a:schemeClr val="accent2"/>
          </a:solidFill>
          <a:ln w="57150">
            <a:solidFill>
              <a:schemeClr val="accent2"/>
            </a:solidFill>
          </a:ln>
        </p:spPr>
        <p:style>
          <a:lnRef idx="2">
            <a:schemeClr val="accent1"/>
          </a:lnRef>
          <a:fillRef idx="1">
            <a:schemeClr val="lt1"/>
          </a:fillRef>
          <a:effectRef idx="0">
            <a:schemeClr val="accent1"/>
          </a:effectRef>
          <a:fontRef idx="minor">
            <a:schemeClr val="dk1"/>
          </a:fontRef>
        </p:style>
        <p:txBody>
          <a:bodyPr spcFirstLastPara="0" vert="horz" wrap="square" lIns="78757" tIns="78757" rIns="78757" bIns="78757" numCol="1" spcCol="1270" anchor="ctr" anchorCtr="0">
            <a:noAutofit/>
          </a:bodyPr>
          <a:lstStyle/>
          <a:p>
            <a:pPr marL="0" lvl="0" indent="0" algn="ctr" defTabSz="533400">
              <a:lnSpc>
                <a:spcPct val="90000"/>
              </a:lnSpc>
              <a:spcBef>
                <a:spcPct val="0"/>
              </a:spcBef>
              <a:spcAft>
                <a:spcPct val="35000"/>
              </a:spcAft>
              <a:buNone/>
            </a:pPr>
            <a:r>
              <a:rPr lang="fr-CA" sz="1200" b="1" kern="1200" dirty="0">
                <a:solidFill>
                  <a:schemeClr val="bg1"/>
                </a:solidFill>
              </a:rPr>
              <a:t>DAO</a:t>
            </a:r>
          </a:p>
          <a:p>
            <a:pPr marL="0" lvl="0" indent="0" algn="ctr" defTabSz="533400">
              <a:lnSpc>
                <a:spcPct val="90000"/>
              </a:lnSpc>
              <a:spcBef>
                <a:spcPct val="0"/>
              </a:spcBef>
              <a:spcAft>
                <a:spcPct val="35000"/>
              </a:spcAft>
              <a:buNone/>
            </a:pPr>
            <a:r>
              <a:rPr lang="fr-CA" sz="1200" b="1" kern="1200" dirty="0">
                <a:solidFill>
                  <a:schemeClr val="bg1"/>
                </a:solidFill>
              </a:rPr>
              <a:t>(design assisté par ordinateur)</a:t>
            </a:r>
          </a:p>
          <a:p>
            <a:pPr marL="0" lvl="0" indent="0" algn="ctr" defTabSz="533400">
              <a:lnSpc>
                <a:spcPct val="90000"/>
              </a:lnSpc>
              <a:spcBef>
                <a:spcPct val="0"/>
              </a:spcBef>
              <a:spcAft>
                <a:spcPct val="35000"/>
              </a:spcAft>
              <a:buNone/>
            </a:pPr>
            <a:r>
              <a:rPr lang="fr-CA" sz="1200" b="1" dirty="0">
                <a:solidFill>
                  <a:schemeClr val="bg1"/>
                </a:solidFill>
              </a:rPr>
              <a:t>s</a:t>
            </a:r>
            <a:r>
              <a:rPr lang="fr-CA" sz="1200" b="1" kern="1200" dirty="0">
                <a:solidFill>
                  <a:schemeClr val="bg1"/>
                </a:solidFill>
              </a:rPr>
              <a:t>ystem </a:t>
            </a:r>
          </a:p>
        </p:txBody>
      </p:sp>
      <p:sp>
        <p:nvSpPr>
          <p:cNvPr id="12" name="Forme libre : forme 11">
            <a:extLst>
              <a:ext uri="{FF2B5EF4-FFF2-40B4-BE49-F238E27FC236}">
                <a16:creationId xmlns:a16="http://schemas.microsoft.com/office/drawing/2014/main" id="{24087BEE-5325-4421-89AF-1E5AA410B6ED}"/>
              </a:ext>
            </a:extLst>
          </p:cNvPr>
          <p:cNvSpPr/>
          <p:nvPr/>
        </p:nvSpPr>
        <p:spPr>
          <a:xfrm>
            <a:off x="5092107" y="2499350"/>
            <a:ext cx="1220111" cy="873252"/>
          </a:xfrm>
          <a:custGeom>
            <a:avLst/>
            <a:gdLst>
              <a:gd name="connsiteX0" fmla="*/ 0 w 1270464"/>
              <a:gd name="connsiteY0" fmla="*/ 102609 h 1026091"/>
              <a:gd name="connsiteX1" fmla="*/ 102609 w 1270464"/>
              <a:gd name="connsiteY1" fmla="*/ 0 h 1026091"/>
              <a:gd name="connsiteX2" fmla="*/ 1167855 w 1270464"/>
              <a:gd name="connsiteY2" fmla="*/ 0 h 1026091"/>
              <a:gd name="connsiteX3" fmla="*/ 1270464 w 1270464"/>
              <a:gd name="connsiteY3" fmla="*/ 102609 h 1026091"/>
              <a:gd name="connsiteX4" fmla="*/ 1270464 w 1270464"/>
              <a:gd name="connsiteY4" fmla="*/ 923482 h 1026091"/>
              <a:gd name="connsiteX5" fmla="*/ 1167855 w 1270464"/>
              <a:gd name="connsiteY5" fmla="*/ 1026091 h 1026091"/>
              <a:gd name="connsiteX6" fmla="*/ 102609 w 1270464"/>
              <a:gd name="connsiteY6" fmla="*/ 1026091 h 1026091"/>
              <a:gd name="connsiteX7" fmla="*/ 0 w 1270464"/>
              <a:gd name="connsiteY7" fmla="*/ 923482 h 1026091"/>
              <a:gd name="connsiteX8" fmla="*/ 0 w 1270464"/>
              <a:gd name="connsiteY8" fmla="*/ 102609 h 102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464" h="1026091">
                <a:moveTo>
                  <a:pt x="0" y="102609"/>
                </a:moveTo>
                <a:cubicBezTo>
                  <a:pt x="0" y="45940"/>
                  <a:pt x="45940" y="0"/>
                  <a:pt x="102609" y="0"/>
                </a:cubicBezTo>
                <a:lnTo>
                  <a:pt x="1167855" y="0"/>
                </a:lnTo>
                <a:cubicBezTo>
                  <a:pt x="1224524" y="0"/>
                  <a:pt x="1270464" y="45940"/>
                  <a:pt x="1270464" y="102609"/>
                </a:cubicBezTo>
                <a:lnTo>
                  <a:pt x="1270464" y="923482"/>
                </a:lnTo>
                <a:cubicBezTo>
                  <a:pt x="1270464" y="980151"/>
                  <a:pt x="1224524" y="1026091"/>
                  <a:pt x="1167855" y="1026091"/>
                </a:cubicBezTo>
                <a:lnTo>
                  <a:pt x="102609" y="1026091"/>
                </a:lnTo>
                <a:cubicBezTo>
                  <a:pt x="45940" y="1026091"/>
                  <a:pt x="0" y="980151"/>
                  <a:pt x="0" y="923482"/>
                </a:cubicBezTo>
                <a:lnTo>
                  <a:pt x="0" y="102609"/>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773" tIns="75773" rIns="75773" bIns="75773"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CA" sz="1600" b="1" kern="1200" dirty="0">
                <a:solidFill>
                  <a:schemeClr val="bg1"/>
                </a:solidFill>
                <a:latin typeface="Univers Condensed Light" panose="020B0306020202040204"/>
                <a:cs typeface="Arial" panose="020B0604020202020204" pitchFamily="34" charset="0"/>
              </a:rPr>
              <a:t>Maquette virtuelle</a:t>
            </a:r>
            <a:endParaRPr lang="fr-CA" sz="1600" b="1" kern="1200" dirty="0">
              <a:solidFill>
                <a:schemeClr val="bg1"/>
              </a:solidFill>
              <a:latin typeface="Univers Condensed Light" panose="020B0306020202040204"/>
            </a:endParaRPr>
          </a:p>
        </p:txBody>
      </p:sp>
      <p:sp>
        <p:nvSpPr>
          <p:cNvPr id="14" name="Forme libre : forme 13">
            <a:extLst>
              <a:ext uri="{FF2B5EF4-FFF2-40B4-BE49-F238E27FC236}">
                <a16:creationId xmlns:a16="http://schemas.microsoft.com/office/drawing/2014/main" id="{B1AF0F1B-CD6E-4961-B753-04C69EAD1409}"/>
              </a:ext>
            </a:extLst>
          </p:cNvPr>
          <p:cNvSpPr/>
          <p:nvPr/>
        </p:nvSpPr>
        <p:spPr>
          <a:xfrm>
            <a:off x="2661851" y="4124451"/>
            <a:ext cx="1392854" cy="1008454"/>
          </a:xfrm>
          <a:custGeom>
            <a:avLst/>
            <a:gdLst>
              <a:gd name="connsiteX0" fmla="*/ 0 w 1487140"/>
              <a:gd name="connsiteY0" fmla="*/ 101538 h 1015375"/>
              <a:gd name="connsiteX1" fmla="*/ 101538 w 1487140"/>
              <a:gd name="connsiteY1" fmla="*/ 0 h 1015375"/>
              <a:gd name="connsiteX2" fmla="*/ 1385603 w 1487140"/>
              <a:gd name="connsiteY2" fmla="*/ 0 h 1015375"/>
              <a:gd name="connsiteX3" fmla="*/ 1487141 w 1487140"/>
              <a:gd name="connsiteY3" fmla="*/ 101538 h 1015375"/>
              <a:gd name="connsiteX4" fmla="*/ 1487140 w 1487140"/>
              <a:gd name="connsiteY4" fmla="*/ 913838 h 1015375"/>
              <a:gd name="connsiteX5" fmla="*/ 1385602 w 1487140"/>
              <a:gd name="connsiteY5" fmla="*/ 1015376 h 1015375"/>
              <a:gd name="connsiteX6" fmla="*/ 101538 w 1487140"/>
              <a:gd name="connsiteY6" fmla="*/ 1015375 h 1015375"/>
              <a:gd name="connsiteX7" fmla="*/ 0 w 1487140"/>
              <a:gd name="connsiteY7" fmla="*/ 913837 h 1015375"/>
              <a:gd name="connsiteX8" fmla="*/ 0 w 1487140"/>
              <a:gd name="connsiteY8" fmla="*/ 101538 h 101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40" h="1015375">
                <a:moveTo>
                  <a:pt x="0" y="101538"/>
                </a:moveTo>
                <a:cubicBezTo>
                  <a:pt x="0" y="45460"/>
                  <a:pt x="45460" y="0"/>
                  <a:pt x="101538" y="0"/>
                </a:cubicBezTo>
                <a:lnTo>
                  <a:pt x="1385603" y="0"/>
                </a:lnTo>
                <a:cubicBezTo>
                  <a:pt x="1441681" y="0"/>
                  <a:pt x="1487141" y="45460"/>
                  <a:pt x="1487141" y="101538"/>
                </a:cubicBezTo>
                <a:cubicBezTo>
                  <a:pt x="1487141" y="372305"/>
                  <a:pt x="1487140" y="643071"/>
                  <a:pt x="1487140" y="913838"/>
                </a:cubicBezTo>
                <a:cubicBezTo>
                  <a:pt x="1487140" y="969916"/>
                  <a:pt x="1441680" y="1015376"/>
                  <a:pt x="1385602" y="1015376"/>
                </a:cubicBezTo>
                <a:lnTo>
                  <a:pt x="101538" y="1015375"/>
                </a:lnTo>
                <a:cubicBezTo>
                  <a:pt x="45460" y="1015375"/>
                  <a:pt x="0" y="969915"/>
                  <a:pt x="0" y="913837"/>
                </a:cubicBezTo>
                <a:lnTo>
                  <a:pt x="0" y="101538"/>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459" tIns="75459" rIns="75459" bIns="75459"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CA" sz="1400" b="1" kern="1200" dirty="0">
                <a:solidFill>
                  <a:schemeClr val="bg1"/>
                </a:solidFill>
                <a:latin typeface="Univers Condensed Light" panose="020B0306020202040204"/>
                <a:cs typeface="Arial" panose="020B0604020202020204" pitchFamily="34" charset="0"/>
              </a:rPr>
              <a:t>Géométrie</a:t>
            </a:r>
          </a:p>
          <a:p>
            <a:pPr marL="0" lvl="0" indent="0" algn="ctr" defTabSz="533400">
              <a:lnSpc>
                <a:spcPct val="90000"/>
              </a:lnSpc>
              <a:spcBef>
                <a:spcPct val="0"/>
              </a:spcBef>
              <a:spcAft>
                <a:spcPct val="35000"/>
              </a:spcAft>
              <a:buFont typeface="Arial" panose="020B0604020202020204" pitchFamily="34" charset="0"/>
              <a:buNone/>
            </a:pPr>
            <a:r>
              <a:rPr lang="fr-CA" sz="1400" dirty="0">
                <a:solidFill>
                  <a:schemeClr val="bg1"/>
                </a:solidFill>
                <a:latin typeface="Univers Condensed Light" panose="020B0306020202040204"/>
                <a:cs typeface="Arial" panose="020B0604020202020204" pitchFamily="34" charset="0"/>
              </a:rPr>
              <a:t>(dimensions/ </a:t>
            </a:r>
          </a:p>
          <a:p>
            <a:pPr marL="0" lvl="0" indent="0" algn="ctr" defTabSz="533400">
              <a:lnSpc>
                <a:spcPct val="90000"/>
              </a:lnSpc>
              <a:spcBef>
                <a:spcPct val="0"/>
              </a:spcBef>
              <a:spcAft>
                <a:spcPct val="35000"/>
              </a:spcAft>
              <a:buFont typeface="Arial" panose="020B0604020202020204" pitchFamily="34" charset="0"/>
              <a:buNone/>
            </a:pPr>
            <a:r>
              <a:rPr lang="fr-CA" sz="1400" dirty="0">
                <a:solidFill>
                  <a:schemeClr val="bg1"/>
                </a:solidFill>
                <a:latin typeface="Univers Condensed Light" panose="020B0306020202040204"/>
                <a:cs typeface="Arial" panose="020B0604020202020204" pitchFamily="34" charset="0"/>
              </a:rPr>
              <a:t>tolérances)</a:t>
            </a:r>
            <a:endParaRPr lang="fr-CA" sz="1400" kern="1200" dirty="0">
              <a:solidFill>
                <a:schemeClr val="bg1"/>
              </a:solidFill>
              <a:latin typeface="Univers Condensed Light" panose="020B0306020202040204"/>
            </a:endParaRPr>
          </a:p>
        </p:txBody>
      </p:sp>
      <p:sp>
        <p:nvSpPr>
          <p:cNvPr id="21" name="Forme libre : forme 20">
            <a:extLst>
              <a:ext uri="{FF2B5EF4-FFF2-40B4-BE49-F238E27FC236}">
                <a16:creationId xmlns:a16="http://schemas.microsoft.com/office/drawing/2014/main" id="{67C05AD5-4089-4CE0-A9BA-A9116C7CCA9F}"/>
              </a:ext>
            </a:extLst>
          </p:cNvPr>
          <p:cNvSpPr/>
          <p:nvPr/>
        </p:nvSpPr>
        <p:spPr>
          <a:xfrm>
            <a:off x="2650920" y="3217114"/>
            <a:ext cx="1359036" cy="755214"/>
          </a:xfrm>
          <a:custGeom>
            <a:avLst/>
            <a:gdLst>
              <a:gd name="connsiteX0" fmla="*/ 0 w 1487140"/>
              <a:gd name="connsiteY0" fmla="*/ 89228 h 892284"/>
              <a:gd name="connsiteX1" fmla="*/ 89228 w 1487140"/>
              <a:gd name="connsiteY1" fmla="*/ 0 h 892284"/>
              <a:gd name="connsiteX2" fmla="*/ 1397912 w 1487140"/>
              <a:gd name="connsiteY2" fmla="*/ 0 h 892284"/>
              <a:gd name="connsiteX3" fmla="*/ 1487140 w 1487140"/>
              <a:gd name="connsiteY3" fmla="*/ 89228 h 892284"/>
              <a:gd name="connsiteX4" fmla="*/ 1487140 w 1487140"/>
              <a:gd name="connsiteY4" fmla="*/ 803056 h 892284"/>
              <a:gd name="connsiteX5" fmla="*/ 1397912 w 1487140"/>
              <a:gd name="connsiteY5" fmla="*/ 892284 h 892284"/>
              <a:gd name="connsiteX6" fmla="*/ 89228 w 1487140"/>
              <a:gd name="connsiteY6" fmla="*/ 892284 h 892284"/>
              <a:gd name="connsiteX7" fmla="*/ 0 w 1487140"/>
              <a:gd name="connsiteY7" fmla="*/ 803056 h 892284"/>
              <a:gd name="connsiteX8" fmla="*/ 0 w 1487140"/>
              <a:gd name="connsiteY8" fmla="*/ 89228 h 89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40" h="892284">
                <a:moveTo>
                  <a:pt x="0" y="89228"/>
                </a:moveTo>
                <a:cubicBezTo>
                  <a:pt x="0" y="39949"/>
                  <a:pt x="39949" y="0"/>
                  <a:pt x="89228" y="0"/>
                </a:cubicBezTo>
                <a:lnTo>
                  <a:pt x="1397912" y="0"/>
                </a:lnTo>
                <a:cubicBezTo>
                  <a:pt x="1447191" y="0"/>
                  <a:pt x="1487140" y="39949"/>
                  <a:pt x="1487140" y="89228"/>
                </a:cubicBezTo>
                <a:lnTo>
                  <a:pt x="1487140" y="803056"/>
                </a:lnTo>
                <a:cubicBezTo>
                  <a:pt x="1487140" y="852335"/>
                  <a:pt x="1447191" y="892284"/>
                  <a:pt x="1397912" y="892284"/>
                </a:cubicBezTo>
                <a:lnTo>
                  <a:pt x="89228" y="892284"/>
                </a:lnTo>
                <a:cubicBezTo>
                  <a:pt x="39949" y="892284"/>
                  <a:pt x="0" y="852335"/>
                  <a:pt x="0" y="803056"/>
                </a:cubicBezTo>
                <a:lnTo>
                  <a:pt x="0" y="89228"/>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854" tIns="71854" rIns="71854" bIns="71854" numCol="1" spcCol="1270" anchor="ctr" anchorCtr="0">
            <a:noAutofit/>
          </a:bodyPr>
          <a:lstStyle/>
          <a:p>
            <a:pPr marL="0" lvl="0" indent="0" algn="ctr" defTabSz="533400">
              <a:lnSpc>
                <a:spcPct val="90000"/>
              </a:lnSpc>
              <a:spcBef>
                <a:spcPct val="0"/>
              </a:spcBef>
              <a:spcAft>
                <a:spcPct val="35000"/>
              </a:spcAft>
              <a:buNone/>
            </a:pPr>
            <a:r>
              <a:rPr lang="fr-CA" sz="1400" b="1" kern="1200" dirty="0">
                <a:solidFill>
                  <a:schemeClr val="bg1"/>
                </a:solidFill>
                <a:latin typeface="Univers Condensed Light" panose="020B0306020202040204"/>
                <a:cs typeface="Arial" panose="020B0604020202020204" pitchFamily="34" charset="0"/>
              </a:rPr>
              <a:t>Fonctionnalité </a:t>
            </a:r>
            <a:r>
              <a:rPr lang="fr-CA" sz="1400" kern="1200" dirty="0">
                <a:solidFill>
                  <a:schemeClr val="bg1"/>
                </a:solidFill>
                <a:latin typeface="Univers Condensed Light" panose="020B0306020202040204"/>
                <a:cs typeface="Arial" panose="020B0604020202020204" pitchFamily="34" charset="0"/>
              </a:rPr>
              <a:t>(étude dynamique)</a:t>
            </a:r>
          </a:p>
        </p:txBody>
      </p:sp>
      <p:sp>
        <p:nvSpPr>
          <p:cNvPr id="26" name="Forme libre : forme 25">
            <a:extLst>
              <a:ext uri="{FF2B5EF4-FFF2-40B4-BE49-F238E27FC236}">
                <a16:creationId xmlns:a16="http://schemas.microsoft.com/office/drawing/2014/main" id="{0F4587AB-21E8-4DB8-8553-6AA76EB2E640}"/>
              </a:ext>
            </a:extLst>
          </p:cNvPr>
          <p:cNvSpPr/>
          <p:nvPr/>
        </p:nvSpPr>
        <p:spPr>
          <a:xfrm rot="18921748">
            <a:off x="3950234" y="3305349"/>
            <a:ext cx="1188341" cy="99254"/>
          </a:xfrm>
          <a:custGeom>
            <a:avLst/>
            <a:gdLst>
              <a:gd name="connsiteX0" fmla="*/ 0 w 487366"/>
              <a:gd name="connsiteY0" fmla="*/ 73046 h 365229"/>
              <a:gd name="connsiteX1" fmla="*/ 304752 w 487366"/>
              <a:gd name="connsiteY1" fmla="*/ 73046 h 365229"/>
              <a:gd name="connsiteX2" fmla="*/ 304752 w 487366"/>
              <a:gd name="connsiteY2" fmla="*/ 0 h 365229"/>
              <a:gd name="connsiteX3" fmla="*/ 487366 w 487366"/>
              <a:gd name="connsiteY3" fmla="*/ 182615 h 365229"/>
              <a:gd name="connsiteX4" fmla="*/ 304752 w 487366"/>
              <a:gd name="connsiteY4" fmla="*/ 365229 h 365229"/>
              <a:gd name="connsiteX5" fmla="*/ 304752 w 487366"/>
              <a:gd name="connsiteY5" fmla="*/ 292183 h 365229"/>
              <a:gd name="connsiteX6" fmla="*/ 0 w 487366"/>
              <a:gd name="connsiteY6" fmla="*/ 292183 h 365229"/>
              <a:gd name="connsiteX7" fmla="*/ 0 w 487366"/>
              <a:gd name="connsiteY7" fmla="*/ 73046 h 36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366" h="365229">
                <a:moveTo>
                  <a:pt x="487366" y="292183"/>
                </a:moveTo>
                <a:lnTo>
                  <a:pt x="182614" y="292183"/>
                </a:lnTo>
                <a:lnTo>
                  <a:pt x="182614" y="365229"/>
                </a:lnTo>
                <a:lnTo>
                  <a:pt x="0" y="182614"/>
                </a:lnTo>
                <a:lnTo>
                  <a:pt x="182614" y="0"/>
                </a:lnTo>
                <a:lnTo>
                  <a:pt x="182614" y="73046"/>
                </a:lnTo>
                <a:lnTo>
                  <a:pt x="487366" y="73046"/>
                </a:lnTo>
                <a:lnTo>
                  <a:pt x="487366" y="292183"/>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9568" tIns="73046" rIns="0" bIns="73046"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27" name="Forme libre : forme 26">
            <a:extLst>
              <a:ext uri="{FF2B5EF4-FFF2-40B4-BE49-F238E27FC236}">
                <a16:creationId xmlns:a16="http://schemas.microsoft.com/office/drawing/2014/main" id="{A07732EF-D417-421D-8F84-D89E709166D9}"/>
              </a:ext>
            </a:extLst>
          </p:cNvPr>
          <p:cNvSpPr/>
          <p:nvPr/>
        </p:nvSpPr>
        <p:spPr>
          <a:xfrm>
            <a:off x="7023910" y="2424547"/>
            <a:ext cx="1922908" cy="846700"/>
          </a:xfrm>
          <a:custGeom>
            <a:avLst/>
            <a:gdLst>
              <a:gd name="connsiteX0" fmla="*/ 0 w 1487140"/>
              <a:gd name="connsiteY0" fmla="*/ 89228 h 892284"/>
              <a:gd name="connsiteX1" fmla="*/ 89228 w 1487140"/>
              <a:gd name="connsiteY1" fmla="*/ 0 h 892284"/>
              <a:gd name="connsiteX2" fmla="*/ 1397912 w 1487140"/>
              <a:gd name="connsiteY2" fmla="*/ 0 h 892284"/>
              <a:gd name="connsiteX3" fmla="*/ 1487140 w 1487140"/>
              <a:gd name="connsiteY3" fmla="*/ 89228 h 892284"/>
              <a:gd name="connsiteX4" fmla="*/ 1487140 w 1487140"/>
              <a:gd name="connsiteY4" fmla="*/ 803056 h 892284"/>
              <a:gd name="connsiteX5" fmla="*/ 1397912 w 1487140"/>
              <a:gd name="connsiteY5" fmla="*/ 892284 h 892284"/>
              <a:gd name="connsiteX6" fmla="*/ 89228 w 1487140"/>
              <a:gd name="connsiteY6" fmla="*/ 892284 h 892284"/>
              <a:gd name="connsiteX7" fmla="*/ 0 w 1487140"/>
              <a:gd name="connsiteY7" fmla="*/ 803056 h 892284"/>
              <a:gd name="connsiteX8" fmla="*/ 0 w 1487140"/>
              <a:gd name="connsiteY8" fmla="*/ 89228 h 89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40" h="892284">
                <a:moveTo>
                  <a:pt x="0" y="89228"/>
                </a:moveTo>
                <a:cubicBezTo>
                  <a:pt x="0" y="39949"/>
                  <a:pt x="39949" y="0"/>
                  <a:pt x="89228" y="0"/>
                </a:cubicBezTo>
                <a:lnTo>
                  <a:pt x="1397912" y="0"/>
                </a:lnTo>
                <a:cubicBezTo>
                  <a:pt x="1447191" y="0"/>
                  <a:pt x="1487140" y="39949"/>
                  <a:pt x="1487140" y="89228"/>
                </a:cubicBezTo>
                <a:lnTo>
                  <a:pt x="1487140" y="803056"/>
                </a:lnTo>
                <a:cubicBezTo>
                  <a:pt x="1487140" y="852335"/>
                  <a:pt x="1447191" y="892284"/>
                  <a:pt x="1397912" y="892284"/>
                </a:cubicBezTo>
                <a:lnTo>
                  <a:pt x="89228" y="892284"/>
                </a:lnTo>
                <a:cubicBezTo>
                  <a:pt x="39949" y="892284"/>
                  <a:pt x="0" y="852335"/>
                  <a:pt x="0" y="803056"/>
                </a:cubicBezTo>
                <a:lnTo>
                  <a:pt x="0" y="89228"/>
                </a:lnTo>
                <a:close/>
              </a:path>
            </a:pathLst>
          </a:custGeom>
          <a:solidFill>
            <a:schemeClr val="accent2"/>
          </a:solidFill>
          <a:ln w="5715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854" tIns="71854" rIns="71854" bIns="71854" numCol="1" spcCol="1270" anchor="ctr" anchorCtr="0">
            <a:noAutofit/>
          </a:bodyPr>
          <a:lstStyle/>
          <a:p>
            <a:pPr marL="0" lvl="0" indent="0" algn="ctr" defTabSz="533400">
              <a:lnSpc>
                <a:spcPct val="90000"/>
              </a:lnSpc>
              <a:spcBef>
                <a:spcPct val="0"/>
              </a:spcBef>
              <a:spcAft>
                <a:spcPct val="35000"/>
              </a:spcAft>
              <a:buNone/>
            </a:pPr>
            <a:r>
              <a:rPr lang="fr-CA" sz="1200" b="1" kern="1200" dirty="0">
                <a:solidFill>
                  <a:schemeClr val="bg1"/>
                </a:solidFill>
                <a:cs typeface="Arial" panose="020B0604020202020204" pitchFamily="34" charset="0"/>
              </a:rPr>
              <a:t>AEF</a:t>
            </a:r>
          </a:p>
          <a:p>
            <a:pPr lvl="0" algn="ctr" defTabSz="533400">
              <a:lnSpc>
                <a:spcPct val="90000"/>
              </a:lnSpc>
              <a:spcBef>
                <a:spcPct val="0"/>
              </a:spcBef>
              <a:spcAft>
                <a:spcPct val="35000"/>
              </a:spcAft>
            </a:pPr>
            <a:r>
              <a:rPr lang="fr-CA" sz="1200" b="1" dirty="0">
                <a:solidFill>
                  <a:schemeClr val="bg1"/>
                </a:solidFill>
                <a:cs typeface="Arial" panose="020B0604020202020204" pitchFamily="34" charset="0"/>
              </a:rPr>
              <a:t>(analyse des éléments finis)</a:t>
            </a:r>
            <a:endParaRPr lang="fr-CA" sz="1200" b="1" kern="1200" dirty="0">
              <a:solidFill>
                <a:schemeClr val="bg1"/>
              </a:solidFill>
              <a:cs typeface="Arial" panose="020B0604020202020204" pitchFamily="34" charset="0"/>
            </a:endParaRPr>
          </a:p>
          <a:p>
            <a:pPr marL="0" lvl="0" indent="0" algn="ctr" defTabSz="533400">
              <a:lnSpc>
                <a:spcPct val="90000"/>
              </a:lnSpc>
              <a:spcBef>
                <a:spcPct val="0"/>
              </a:spcBef>
              <a:spcAft>
                <a:spcPct val="35000"/>
              </a:spcAft>
              <a:buNone/>
            </a:pPr>
            <a:r>
              <a:rPr lang="fr-CA" sz="1200" b="1" dirty="0">
                <a:solidFill>
                  <a:schemeClr val="bg1"/>
                </a:solidFill>
                <a:cs typeface="Arial" panose="020B0604020202020204" pitchFamily="34" charset="0"/>
              </a:rPr>
              <a:t>system</a:t>
            </a:r>
            <a:endParaRPr lang="fr-CA" sz="1200" b="1" kern="1200" dirty="0">
              <a:solidFill>
                <a:schemeClr val="bg1"/>
              </a:solidFill>
            </a:endParaRPr>
          </a:p>
        </p:txBody>
      </p:sp>
      <p:sp>
        <p:nvSpPr>
          <p:cNvPr id="31" name="Forme libre : forme 30">
            <a:extLst>
              <a:ext uri="{FF2B5EF4-FFF2-40B4-BE49-F238E27FC236}">
                <a16:creationId xmlns:a16="http://schemas.microsoft.com/office/drawing/2014/main" id="{0641C7F4-9E56-4CC1-87E4-557F0955B02C}"/>
              </a:ext>
            </a:extLst>
          </p:cNvPr>
          <p:cNvSpPr/>
          <p:nvPr/>
        </p:nvSpPr>
        <p:spPr>
          <a:xfrm rot="19741431">
            <a:off x="6754538" y="786612"/>
            <a:ext cx="762833" cy="223504"/>
          </a:xfrm>
          <a:custGeom>
            <a:avLst/>
            <a:gdLst>
              <a:gd name="connsiteX0" fmla="*/ 0 w 1591776"/>
              <a:gd name="connsiteY0" fmla="*/ 89228 h 892284"/>
              <a:gd name="connsiteX1" fmla="*/ 89228 w 1591776"/>
              <a:gd name="connsiteY1" fmla="*/ 0 h 892284"/>
              <a:gd name="connsiteX2" fmla="*/ 1502548 w 1591776"/>
              <a:gd name="connsiteY2" fmla="*/ 0 h 892284"/>
              <a:gd name="connsiteX3" fmla="*/ 1591776 w 1591776"/>
              <a:gd name="connsiteY3" fmla="*/ 89228 h 892284"/>
              <a:gd name="connsiteX4" fmla="*/ 1591776 w 1591776"/>
              <a:gd name="connsiteY4" fmla="*/ 803056 h 892284"/>
              <a:gd name="connsiteX5" fmla="*/ 1502548 w 1591776"/>
              <a:gd name="connsiteY5" fmla="*/ 892284 h 892284"/>
              <a:gd name="connsiteX6" fmla="*/ 89228 w 1591776"/>
              <a:gd name="connsiteY6" fmla="*/ 892284 h 892284"/>
              <a:gd name="connsiteX7" fmla="*/ 0 w 1591776"/>
              <a:gd name="connsiteY7" fmla="*/ 803056 h 892284"/>
              <a:gd name="connsiteX8" fmla="*/ 0 w 1591776"/>
              <a:gd name="connsiteY8" fmla="*/ 89228 h 89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776" h="892284">
                <a:moveTo>
                  <a:pt x="0" y="89228"/>
                </a:moveTo>
                <a:cubicBezTo>
                  <a:pt x="0" y="39949"/>
                  <a:pt x="39949" y="0"/>
                  <a:pt x="89228" y="0"/>
                </a:cubicBezTo>
                <a:lnTo>
                  <a:pt x="1502548" y="0"/>
                </a:lnTo>
                <a:cubicBezTo>
                  <a:pt x="1551827" y="0"/>
                  <a:pt x="1591776" y="39949"/>
                  <a:pt x="1591776" y="89228"/>
                </a:cubicBezTo>
                <a:lnTo>
                  <a:pt x="1591776" y="803056"/>
                </a:lnTo>
                <a:cubicBezTo>
                  <a:pt x="1591776" y="852335"/>
                  <a:pt x="1551827" y="892284"/>
                  <a:pt x="1502548" y="892284"/>
                </a:cubicBezTo>
                <a:lnTo>
                  <a:pt x="89228" y="892284"/>
                </a:lnTo>
                <a:cubicBezTo>
                  <a:pt x="39949" y="892284"/>
                  <a:pt x="0" y="852335"/>
                  <a:pt x="0" y="803056"/>
                </a:cubicBezTo>
                <a:lnTo>
                  <a:pt x="0" y="89228"/>
                </a:lnTo>
                <a:close/>
              </a:path>
            </a:pathLst>
          </a:custGeom>
          <a:solidFill>
            <a:schemeClr val="bg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854" tIns="71854" rIns="71854" bIns="71854" numCol="1" spcCol="1270" anchor="ctr" anchorCtr="0">
            <a:noAutofit/>
          </a:bodyPr>
          <a:lstStyle/>
          <a:p>
            <a:pPr marL="0" lvl="0" indent="0" algn="ctr" defTabSz="533400">
              <a:lnSpc>
                <a:spcPct val="90000"/>
              </a:lnSpc>
              <a:spcBef>
                <a:spcPct val="0"/>
              </a:spcBef>
              <a:spcAft>
                <a:spcPct val="35000"/>
              </a:spcAft>
              <a:buNone/>
            </a:pPr>
            <a:r>
              <a:rPr lang="fr-CA" sz="1300" kern="1200" dirty="0">
                <a:solidFill>
                  <a:schemeClr val="tx1"/>
                </a:solidFill>
                <a:latin typeface="Univers Condensed Light" panose="020B0306020202040204"/>
                <a:cs typeface="Arial" panose="020B0604020202020204" pitchFamily="34" charset="0"/>
              </a:rPr>
              <a:t>Itérations</a:t>
            </a:r>
          </a:p>
        </p:txBody>
      </p:sp>
      <p:sp>
        <p:nvSpPr>
          <p:cNvPr id="32" name="Forme libre : forme 31">
            <a:extLst>
              <a:ext uri="{FF2B5EF4-FFF2-40B4-BE49-F238E27FC236}">
                <a16:creationId xmlns:a16="http://schemas.microsoft.com/office/drawing/2014/main" id="{6FA0E3DB-C966-4468-ADCB-6C461C0CA30D}"/>
              </a:ext>
            </a:extLst>
          </p:cNvPr>
          <p:cNvSpPr/>
          <p:nvPr/>
        </p:nvSpPr>
        <p:spPr>
          <a:xfrm rot="2519100">
            <a:off x="4565223" y="3295463"/>
            <a:ext cx="117169" cy="1194795"/>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36" name="Forme libre : forme 35">
            <a:extLst>
              <a:ext uri="{FF2B5EF4-FFF2-40B4-BE49-F238E27FC236}">
                <a16:creationId xmlns:a16="http://schemas.microsoft.com/office/drawing/2014/main" id="{D2B2F94B-C234-402A-B737-36BCFD3E74F4}"/>
              </a:ext>
            </a:extLst>
          </p:cNvPr>
          <p:cNvSpPr/>
          <p:nvPr/>
        </p:nvSpPr>
        <p:spPr>
          <a:xfrm>
            <a:off x="5484994" y="2186611"/>
            <a:ext cx="124171" cy="314417"/>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37" name="Forme libre : forme 36">
            <a:extLst>
              <a:ext uri="{FF2B5EF4-FFF2-40B4-BE49-F238E27FC236}">
                <a16:creationId xmlns:a16="http://schemas.microsoft.com/office/drawing/2014/main" id="{D64F8E71-6626-4FBD-87BF-DC620D023A6B}"/>
              </a:ext>
            </a:extLst>
          </p:cNvPr>
          <p:cNvSpPr/>
          <p:nvPr/>
        </p:nvSpPr>
        <p:spPr>
          <a:xfrm>
            <a:off x="5352996" y="1149920"/>
            <a:ext cx="124171" cy="314417"/>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38" name="Forme libre : forme 37">
            <a:extLst>
              <a:ext uri="{FF2B5EF4-FFF2-40B4-BE49-F238E27FC236}">
                <a16:creationId xmlns:a16="http://schemas.microsoft.com/office/drawing/2014/main" id="{4668175D-C00B-43A7-BD84-16A68C1EEA9B}"/>
              </a:ext>
            </a:extLst>
          </p:cNvPr>
          <p:cNvSpPr/>
          <p:nvPr/>
        </p:nvSpPr>
        <p:spPr>
          <a:xfrm rot="16200000">
            <a:off x="6689859" y="2573623"/>
            <a:ext cx="96348" cy="644898"/>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39" name="Forme libre : forme 38">
            <a:extLst>
              <a:ext uri="{FF2B5EF4-FFF2-40B4-BE49-F238E27FC236}">
                <a16:creationId xmlns:a16="http://schemas.microsoft.com/office/drawing/2014/main" id="{D1E0F172-948A-4556-A683-C43DA8E3ABB0}"/>
              </a:ext>
            </a:extLst>
          </p:cNvPr>
          <p:cNvSpPr/>
          <p:nvPr/>
        </p:nvSpPr>
        <p:spPr>
          <a:xfrm>
            <a:off x="7165744" y="1432059"/>
            <a:ext cx="1209805" cy="650883"/>
          </a:xfrm>
          <a:custGeom>
            <a:avLst/>
            <a:gdLst>
              <a:gd name="connsiteX0" fmla="*/ 0 w 1487140"/>
              <a:gd name="connsiteY0" fmla="*/ 89228 h 892284"/>
              <a:gd name="connsiteX1" fmla="*/ 89228 w 1487140"/>
              <a:gd name="connsiteY1" fmla="*/ 0 h 892284"/>
              <a:gd name="connsiteX2" fmla="*/ 1397912 w 1487140"/>
              <a:gd name="connsiteY2" fmla="*/ 0 h 892284"/>
              <a:gd name="connsiteX3" fmla="*/ 1487140 w 1487140"/>
              <a:gd name="connsiteY3" fmla="*/ 89228 h 892284"/>
              <a:gd name="connsiteX4" fmla="*/ 1487140 w 1487140"/>
              <a:gd name="connsiteY4" fmla="*/ 803056 h 892284"/>
              <a:gd name="connsiteX5" fmla="*/ 1397912 w 1487140"/>
              <a:gd name="connsiteY5" fmla="*/ 892284 h 892284"/>
              <a:gd name="connsiteX6" fmla="*/ 89228 w 1487140"/>
              <a:gd name="connsiteY6" fmla="*/ 892284 h 892284"/>
              <a:gd name="connsiteX7" fmla="*/ 0 w 1487140"/>
              <a:gd name="connsiteY7" fmla="*/ 803056 h 892284"/>
              <a:gd name="connsiteX8" fmla="*/ 0 w 1487140"/>
              <a:gd name="connsiteY8" fmla="*/ 89228 h 89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40" h="892284">
                <a:moveTo>
                  <a:pt x="0" y="89228"/>
                </a:moveTo>
                <a:cubicBezTo>
                  <a:pt x="0" y="39949"/>
                  <a:pt x="39949" y="0"/>
                  <a:pt x="89228" y="0"/>
                </a:cubicBezTo>
                <a:lnTo>
                  <a:pt x="1397912" y="0"/>
                </a:lnTo>
                <a:cubicBezTo>
                  <a:pt x="1447191" y="0"/>
                  <a:pt x="1487140" y="39949"/>
                  <a:pt x="1487140" y="89228"/>
                </a:cubicBezTo>
                <a:lnTo>
                  <a:pt x="1487140" y="803056"/>
                </a:lnTo>
                <a:cubicBezTo>
                  <a:pt x="1487140" y="852335"/>
                  <a:pt x="1447191" y="892284"/>
                  <a:pt x="1397912" y="892284"/>
                </a:cubicBezTo>
                <a:lnTo>
                  <a:pt x="89228" y="892284"/>
                </a:lnTo>
                <a:cubicBezTo>
                  <a:pt x="39949" y="892284"/>
                  <a:pt x="0" y="852335"/>
                  <a:pt x="0" y="803056"/>
                </a:cubicBezTo>
                <a:lnTo>
                  <a:pt x="0" y="89228"/>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854" tIns="71854" rIns="71854" bIns="71854" numCol="1" spcCol="1270" anchor="ctr" anchorCtr="0">
            <a:noAutofit/>
          </a:bodyPr>
          <a:lstStyle/>
          <a:p>
            <a:pPr marL="0" lvl="0" indent="0" algn="ctr" defTabSz="533400">
              <a:lnSpc>
                <a:spcPct val="90000"/>
              </a:lnSpc>
              <a:spcBef>
                <a:spcPct val="0"/>
              </a:spcBef>
              <a:spcAft>
                <a:spcPct val="35000"/>
              </a:spcAft>
              <a:buNone/>
            </a:pPr>
            <a:r>
              <a:rPr lang="fr-CA" sz="1200" b="1" dirty="0">
                <a:solidFill>
                  <a:schemeClr val="bg1"/>
                </a:solidFill>
                <a:cs typeface="Arial" panose="020B0604020202020204" pitchFamily="34" charset="0"/>
              </a:rPr>
              <a:t>Optimisation topologique et dimensionnel</a:t>
            </a:r>
            <a:endParaRPr lang="fr-CA" sz="1200" b="1" kern="1200" dirty="0">
              <a:solidFill>
                <a:schemeClr val="bg1"/>
              </a:solidFill>
              <a:cs typeface="Arial" panose="020B0604020202020204" pitchFamily="34" charset="0"/>
            </a:endParaRPr>
          </a:p>
        </p:txBody>
      </p:sp>
      <p:sp>
        <p:nvSpPr>
          <p:cNvPr id="40" name="Forme libre : forme 39">
            <a:extLst>
              <a:ext uri="{FF2B5EF4-FFF2-40B4-BE49-F238E27FC236}">
                <a16:creationId xmlns:a16="http://schemas.microsoft.com/office/drawing/2014/main" id="{79C24006-4A07-4B44-9C77-00E55E88E700}"/>
              </a:ext>
            </a:extLst>
          </p:cNvPr>
          <p:cNvSpPr/>
          <p:nvPr/>
        </p:nvSpPr>
        <p:spPr>
          <a:xfrm rot="17409845">
            <a:off x="6653598" y="3210034"/>
            <a:ext cx="97878" cy="571572"/>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41" name="Forme libre : forme 40">
            <a:extLst>
              <a:ext uri="{FF2B5EF4-FFF2-40B4-BE49-F238E27FC236}">
                <a16:creationId xmlns:a16="http://schemas.microsoft.com/office/drawing/2014/main" id="{9FCB6012-CB02-4719-9445-C8504737FBCF}"/>
              </a:ext>
            </a:extLst>
          </p:cNvPr>
          <p:cNvSpPr/>
          <p:nvPr/>
        </p:nvSpPr>
        <p:spPr>
          <a:xfrm>
            <a:off x="7782438" y="521032"/>
            <a:ext cx="2576252" cy="766442"/>
          </a:xfrm>
          <a:custGeom>
            <a:avLst/>
            <a:gdLst>
              <a:gd name="connsiteX0" fmla="*/ 0 w 1487140"/>
              <a:gd name="connsiteY0" fmla="*/ 89228 h 892284"/>
              <a:gd name="connsiteX1" fmla="*/ 89228 w 1487140"/>
              <a:gd name="connsiteY1" fmla="*/ 0 h 892284"/>
              <a:gd name="connsiteX2" fmla="*/ 1397912 w 1487140"/>
              <a:gd name="connsiteY2" fmla="*/ 0 h 892284"/>
              <a:gd name="connsiteX3" fmla="*/ 1487140 w 1487140"/>
              <a:gd name="connsiteY3" fmla="*/ 89228 h 892284"/>
              <a:gd name="connsiteX4" fmla="*/ 1487140 w 1487140"/>
              <a:gd name="connsiteY4" fmla="*/ 803056 h 892284"/>
              <a:gd name="connsiteX5" fmla="*/ 1397912 w 1487140"/>
              <a:gd name="connsiteY5" fmla="*/ 892284 h 892284"/>
              <a:gd name="connsiteX6" fmla="*/ 89228 w 1487140"/>
              <a:gd name="connsiteY6" fmla="*/ 892284 h 892284"/>
              <a:gd name="connsiteX7" fmla="*/ 0 w 1487140"/>
              <a:gd name="connsiteY7" fmla="*/ 803056 h 892284"/>
              <a:gd name="connsiteX8" fmla="*/ 0 w 1487140"/>
              <a:gd name="connsiteY8" fmla="*/ 89228 h 89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40" h="892284">
                <a:moveTo>
                  <a:pt x="0" y="89228"/>
                </a:moveTo>
                <a:cubicBezTo>
                  <a:pt x="0" y="39949"/>
                  <a:pt x="39949" y="0"/>
                  <a:pt x="89228" y="0"/>
                </a:cubicBezTo>
                <a:lnTo>
                  <a:pt x="1397912" y="0"/>
                </a:lnTo>
                <a:cubicBezTo>
                  <a:pt x="1447191" y="0"/>
                  <a:pt x="1487140" y="39949"/>
                  <a:pt x="1487140" y="89228"/>
                </a:cubicBezTo>
                <a:lnTo>
                  <a:pt x="1487140" y="803056"/>
                </a:lnTo>
                <a:cubicBezTo>
                  <a:pt x="1487140" y="852335"/>
                  <a:pt x="1447191" y="892284"/>
                  <a:pt x="1397912" y="892284"/>
                </a:cubicBezTo>
                <a:lnTo>
                  <a:pt x="89228" y="892284"/>
                </a:lnTo>
                <a:cubicBezTo>
                  <a:pt x="39949" y="892284"/>
                  <a:pt x="0" y="852335"/>
                  <a:pt x="0" y="803056"/>
                </a:cubicBezTo>
                <a:lnTo>
                  <a:pt x="0" y="89228"/>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854" tIns="71854" rIns="71854" bIns="71854" numCol="1" spcCol="1270" anchor="ctr" anchorCtr="0">
            <a:noAutofit/>
          </a:bodyPr>
          <a:lstStyle/>
          <a:p>
            <a:pPr marL="0" lvl="0" indent="0" algn="ctr" defTabSz="533400">
              <a:lnSpc>
                <a:spcPct val="90000"/>
              </a:lnSpc>
              <a:spcBef>
                <a:spcPct val="0"/>
              </a:spcBef>
              <a:spcAft>
                <a:spcPct val="35000"/>
              </a:spcAft>
              <a:buNone/>
            </a:pPr>
            <a:r>
              <a:rPr lang="fr-CA" sz="1200" b="1" dirty="0">
                <a:solidFill>
                  <a:schemeClr val="bg1"/>
                </a:solidFill>
                <a:cs typeface="Arial" panose="020B0604020202020204" pitchFamily="34" charset="0"/>
              </a:rPr>
              <a:t>Analyse contraintes / déformations, transfert chaleur, vibrations etc. </a:t>
            </a:r>
            <a:endParaRPr lang="fr-CA" sz="1200" b="1" kern="1200" dirty="0">
              <a:solidFill>
                <a:schemeClr val="bg1"/>
              </a:solidFill>
              <a:cs typeface="Arial" panose="020B0604020202020204" pitchFamily="34" charset="0"/>
            </a:endParaRPr>
          </a:p>
        </p:txBody>
      </p:sp>
      <p:sp>
        <p:nvSpPr>
          <p:cNvPr id="42" name="Forme libre : forme 41">
            <a:extLst>
              <a:ext uri="{FF2B5EF4-FFF2-40B4-BE49-F238E27FC236}">
                <a16:creationId xmlns:a16="http://schemas.microsoft.com/office/drawing/2014/main" id="{EC32F571-B815-48C3-854C-8707D72FB40A}"/>
              </a:ext>
            </a:extLst>
          </p:cNvPr>
          <p:cNvSpPr/>
          <p:nvPr/>
        </p:nvSpPr>
        <p:spPr>
          <a:xfrm rot="5400000">
            <a:off x="6618881" y="1487237"/>
            <a:ext cx="98340" cy="868228"/>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51" name="Forme libre : forme 50">
            <a:extLst>
              <a:ext uri="{FF2B5EF4-FFF2-40B4-BE49-F238E27FC236}">
                <a16:creationId xmlns:a16="http://schemas.microsoft.com/office/drawing/2014/main" id="{F3DD1AD0-97F6-4EA3-AADF-CD4681C0B6E2}"/>
              </a:ext>
            </a:extLst>
          </p:cNvPr>
          <p:cNvSpPr/>
          <p:nvPr/>
        </p:nvSpPr>
        <p:spPr>
          <a:xfrm rot="3574352">
            <a:off x="7020468" y="491644"/>
            <a:ext cx="143231" cy="1440576"/>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56" name="Forme libre : forme 55">
            <a:extLst>
              <a:ext uri="{FF2B5EF4-FFF2-40B4-BE49-F238E27FC236}">
                <a16:creationId xmlns:a16="http://schemas.microsoft.com/office/drawing/2014/main" id="{AD2B78FB-37CB-424E-8E74-43709BBEC8A1}"/>
              </a:ext>
            </a:extLst>
          </p:cNvPr>
          <p:cNvSpPr/>
          <p:nvPr/>
        </p:nvSpPr>
        <p:spPr>
          <a:xfrm flipH="1" flipV="1">
            <a:off x="8587875" y="1416148"/>
            <a:ext cx="112103" cy="847072"/>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57" name="Forme libre : forme 56">
            <a:extLst>
              <a:ext uri="{FF2B5EF4-FFF2-40B4-BE49-F238E27FC236}">
                <a16:creationId xmlns:a16="http://schemas.microsoft.com/office/drawing/2014/main" id="{1A98FE9D-568D-4430-8009-389AE8D83921}"/>
              </a:ext>
            </a:extLst>
          </p:cNvPr>
          <p:cNvSpPr/>
          <p:nvPr/>
        </p:nvSpPr>
        <p:spPr>
          <a:xfrm rot="10800000">
            <a:off x="7672942" y="2130318"/>
            <a:ext cx="112102" cy="246198"/>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60" name="Forme libre : forme 59">
            <a:extLst>
              <a:ext uri="{FF2B5EF4-FFF2-40B4-BE49-F238E27FC236}">
                <a16:creationId xmlns:a16="http://schemas.microsoft.com/office/drawing/2014/main" id="{00D57191-55F8-4E44-BBE4-ECF1B00D2E08}"/>
              </a:ext>
            </a:extLst>
          </p:cNvPr>
          <p:cNvSpPr/>
          <p:nvPr/>
        </p:nvSpPr>
        <p:spPr>
          <a:xfrm>
            <a:off x="7018676" y="3427669"/>
            <a:ext cx="1945450" cy="550187"/>
          </a:xfrm>
          <a:custGeom>
            <a:avLst/>
            <a:gdLst>
              <a:gd name="connsiteX0" fmla="*/ 0 w 1487140"/>
              <a:gd name="connsiteY0" fmla="*/ 89228 h 892284"/>
              <a:gd name="connsiteX1" fmla="*/ 89228 w 1487140"/>
              <a:gd name="connsiteY1" fmla="*/ 0 h 892284"/>
              <a:gd name="connsiteX2" fmla="*/ 1397912 w 1487140"/>
              <a:gd name="connsiteY2" fmla="*/ 0 h 892284"/>
              <a:gd name="connsiteX3" fmla="*/ 1487140 w 1487140"/>
              <a:gd name="connsiteY3" fmla="*/ 89228 h 892284"/>
              <a:gd name="connsiteX4" fmla="*/ 1487140 w 1487140"/>
              <a:gd name="connsiteY4" fmla="*/ 803056 h 892284"/>
              <a:gd name="connsiteX5" fmla="*/ 1397912 w 1487140"/>
              <a:gd name="connsiteY5" fmla="*/ 892284 h 892284"/>
              <a:gd name="connsiteX6" fmla="*/ 89228 w 1487140"/>
              <a:gd name="connsiteY6" fmla="*/ 892284 h 892284"/>
              <a:gd name="connsiteX7" fmla="*/ 0 w 1487140"/>
              <a:gd name="connsiteY7" fmla="*/ 803056 h 892284"/>
              <a:gd name="connsiteX8" fmla="*/ 0 w 1487140"/>
              <a:gd name="connsiteY8" fmla="*/ 89228 h 89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40" h="892284">
                <a:moveTo>
                  <a:pt x="0" y="89228"/>
                </a:moveTo>
                <a:cubicBezTo>
                  <a:pt x="0" y="39949"/>
                  <a:pt x="39949" y="0"/>
                  <a:pt x="89228" y="0"/>
                </a:cubicBezTo>
                <a:lnTo>
                  <a:pt x="1397912" y="0"/>
                </a:lnTo>
                <a:cubicBezTo>
                  <a:pt x="1447191" y="0"/>
                  <a:pt x="1487140" y="39949"/>
                  <a:pt x="1487140" y="89228"/>
                </a:cubicBezTo>
                <a:lnTo>
                  <a:pt x="1487140" y="803056"/>
                </a:lnTo>
                <a:cubicBezTo>
                  <a:pt x="1487140" y="852335"/>
                  <a:pt x="1447191" y="892284"/>
                  <a:pt x="1397912" y="892284"/>
                </a:cubicBezTo>
                <a:lnTo>
                  <a:pt x="89228" y="892284"/>
                </a:lnTo>
                <a:cubicBezTo>
                  <a:pt x="39949" y="892284"/>
                  <a:pt x="0" y="852335"/>
                  <a:pt x="0" y="803056"/>
                </a:cubicBezTo>
                <a:lnTo>
                  <a:pt x="0" y="89228"/>
                </a:lnTo>
                <a:close/>
              </a:path>
            </a:pathLst>
          </a:custGeom>
          <a:solidFill>
            <a:schemeClr val="accent2"/>
          </a:solidFill>
          <a:ln w="5715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854" tIns="71854" rIns="71854" bIns="71854" numCol="1" spcCol="1270" anchor="ctr" anchorCtr="0">
            <a:noAutofit/>
          </a:bodyPr>
          <a:lstStyle/>
          <a:p>
            <a:pPr marL="0" lvl="0" indent="0" algn="ctr" defTabSz="533400">
              <a:lnSpc>
                <a:spcPct val="90000"/>
              </a:lnSpc>
              <a:spcBef>
                <a:spcPct val="0"/>
              </a:spcBef>
              <a:spcAft>
                <a:spcPct val="35000"/>
              </a:spcAft>
              <a:buNone/>
            </a:pPr>
            <a:r>
              <a:rPr lang="fr-CA" sz="1200" b="1" dirty="0">
                <a:solidFill>
                  <a:schemeClr val="bg1"/>
                </a:solidFill>
                <a:cs typeface="Arial" panose="020B0604020202020204" pitchFamily="34" charset="0"/>
              </a:rPr>
              <a:t>Fabrication additive</a:t>
            </a:r>
          </a:p>
          <a:p>
            <a:pPr marL="0" lvl="0" indent="0" algn="ctr" defTabSz="533400">
              <a:lnSpc>
                <a:spcPct val="90000"/>
              </a:lnSpc>
              <a:spcBef>
                <a:spcPct val="0"/>
              </a:spcBef>
              <a:spcAft>
                <a:spcPct val="35000"/>
              </a:spcAft>
              <a:buNone/>
            </a:pPr>
            <a:r>
              <a:rPr lang="fr-CA" sz="1200" b="1" dirty="0">
                <a:solidFill>
                  <a:schemeClr val="bg1"/>
                </a:solidFill>
                <a:cs typeface="Arial" panose="020B0604020202020204" pitchFamily="34" charset="0"/>
              </a:rPr>
              <a:t>(imprimante 3D)</a:t>
            </a:r>
            <a:endParaRPr lang="fr-CA" sz="1200" b="1" kern="1200" dirty="0">
              <a:solidFill>
                <a:schemeClr val="bg1"/>
              </a:solidFill>
            </a:endParaRPr>
          </a:p>
        </p:txBody>
      </p:sp>
      <p:sp>
        <p:nvSpPr>
          <p:cNvPr id="61" name="Forme libre : forme 60">
            <a:extLst>
              <a:ext uri="{FF2B5EF4-FFF2-40B4-BE49-F238E27FC236}">
                <a16:creationId xmlns:a16="http://schemas.microsoft.com/office/drawing/2014/main" id="{367081AA-0D8F-48FF-ABEB-6B5223D3FA7E}"/>
              </a:ext>
            </a:extLst>
          </p:cNvPr>
          <p:cNvSpPr/>
          <p:nvPr/>
        </p:nvSpPr>
        <p:spPr>
          <a:xfrm>
            <a:off x="9409851" y="3544101"/>
            <a:ext cx="1058245" cy="504104"/>
          </a:xfrm>
          <a:custGeom>
            <a:avLst/>
            <a:gdLst>
              <a:gd name="connsiteX0" fmla="*/ 0 w 1270464"/>
              <a:gd name="connsiteY0" fmla="*/ 102609 h 1026091"/>
              <a:gd name="connsiteX1" fmla="*/ 102609 w 1270464"/>
              <a:gd name="connsiteY1" fmla="*/ 0 h 1026091"/>
              <a:gd name="connsiteX2" fmla="*/ 1167855 w 1270464"/>
              <a:gd name="connsiteY2" fmla="*/ 0 h 1026091"/>
              <a:gd name="connsiteX3" fmla="*/ 1270464 w 1270464"/>
              <a:gd name="connsiteY3" fmla="*/ 102609 h 1026091"/>
              <a:gd name="connsiteX4" fmla="*/ 1270464 w 1270464"/>
              <a:gd name="connsiteY4" fmla="*/ 923482 h 1026091"/>
              <a:gd name="connsiteX5" fmla="*/ 1167855 w 1270464"/>
              <a:gd name="connsiteY5" fmla="*/ 1026091 h 1026091"/>
              <a:gd name="connsiteX6" fmla="*/ 102609 w 1270464"/>
              <a:gd name="connsiteY6" fmla="*/ 1026091 h 1026091"/>
              <a:gd name="connsiteX7" fmla="*/ 0 w 1270464"/>
              <a:gd name="connsiteY7" fmla="*/ 923482 h 1026091"/>
              <a:gd name="connsiteX8" fmla="*/ 0 w 1270464"/>
              <a:gd name="connsiteY8" fmla="*/ 102609 h 102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464" h="1026091">
                <a:moveTo>
                  <a:pt x="0" y="102609"/>
                </a:moveTo>
                <a:cubicBezTo>
                  <a:pt x="0" y="45940"/>
                  <a:pt x="45940" y="0"/>
                  <a:pt x="102609" y="0"/>
                </a:cubicBezTo>
                <a:lnTo>
                  <a:pt x="1167855" y="0"/>
                </a:lnTo>
                <a:cubicBezTo>
                  <a:pt x="1224524" y="0"/>
                  <a:pt x="1270464" y="45940"/>
                  <a:pt x="1270464" y="102609"/>
                </a:cubicBezTo>
                <a:lnTo>
                  <a:pt x="1270464" y="923482"/>
                </a:lnTo>
                <a:cubicBezTo>
                  <a:pt x="1270464" y="980151"/>
                  <a:pt x="1224524" y="1026091"/>
                  <a:pt x="1167855" y="1026091"/>
                </a:cubicBezTo>
                <a:lnTo>
                  <a:pt x="102609" y="1026091"/>
                </a:lnTo>
                <a:cubicBezTo>
                  <a:pt x="45940" y="1026091"/>
                  <a:pt x="0" y="980151"/>
                  <a:pt x="0" y="923482"/>
                </a:cubicBezTo>
                <a:lnTo>
                  <a:pt x="0" y="102609"/>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773" tIns="75773" rIns="75773" bIns="75773"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CA" sz="1200" b="1" kern="1200" dirty="0">
                <a:solidFill>
                  <a:schemeClr val="bg1"/>
                </a:solidFill>
                <a:cs typeface="Arial" panose="020B0604020202020204" pitchFamily="34" charset="0"/>
              </a:rPr>
              <a:t>Prototype ou maquette</a:t>
            </a:r>
            <a:endParaRPr lang="fr-CA" sz="1200" b="1" kern="1200" dirty="0">
              <a:solidFill>
                <a:schemeClr val="bg1"/>
              </a:solidFill>
            </a:endParaRPr>
          </a:p>
        </p:txBody>
      </p:sp>
      <p:sp>
        <p:nvSpPr>
          <p:cNvPr id="62" name="Forme libre : forme 61">
            <a:extLst>
              <a:ext uri="{FF2B5EF4-FFF2-40B4-BE49-F238E27FC236}">
                <a16:creationId xmlns:a16="http://schemas.microsoft.com/office/drawing/2014/main" id="{DA3A81FD-6AD5-4F11-85CC-6E6221CF5311}"/>
              </a:ext>
            </a:extLst>
          </p:cNvPr>
          <p:cNvSpPr/>
          <p:nvPr/>
        </p:nvSpPr>
        <p:spPr>
          <a:xfrm rot="16200000">
            <a:off x="9144195" y="3529446"/>
            <a:ext cx="113328" cy="510849"/>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63" name="Forme libre : forme 62">
            <a:extLst>
              <a:ext uri="{FF2B5EF4-FFF2-40B4-BE49-F238E27FC236}">
                <a16:creationId xmlns:a16="http://schemas.microsoft.com/office/drawing/2014/main" id="{AA916243-2D40-4A84-9B28-C24F38AB336C}"/>
              </a:ext>
            </a:extLst>
          </p:cNvPr>
          <p:cNvSpPr/>
          <p:nvPr/>
        </p:nvSpPr>
        <p:spPr>
          <a:xfrm rot="7990901">
            <a:off x="3750243" y="2638092"/>
            <a:ext cx="1372928" cy="90606"/>
          </a:xfrm>
          <a:custGeom>
            <a:avLst/>
            <a:gdLst>
              <a:gd name="connsiteX0" fmla="*/ 0 w 487366"/>
              <a:gd name="connsiteY0" fmla="*/ 73046 h 365229"/>
              <a:gd name="connsiteX1" fmla="*/ 304752 w 487366"/>
              <a:gd name="connsiteY1" fmla="*/ 73046 h 365229"/>
              <a:gd name="connsiteX2" fmla="*/ 304752 w 487366"/>
              <a:gd name="connsiteY2" fmla="*/ 0 h 365229"/>
              <a:gd name="connsiteX3" fmla="*/ 487366 w 487366"/>
              <a:gd name="connsiteY3" fmla="*/ 182615 h 365229"/>
              <a:gd name="connsiteX4" fmla="*/ 304752 w 487366"/>
              <a:gd name="connsiteY4" fmla="*/ 365229 h 365229"/>
              <a:gd name="connsiteX5" fmla="*/ 304752 w 487366"/>
              <a:gd name="connsiteY5" fmla="*/ 292183 h 365229"/>
              <a:gd name="connsiteX6" fmla="*/ 0 w 487366"/>
              <a:gd name="connsiteY6" fmla="*/ 292183 h 365229"/>
              <a:gd name="connsiteX7" fmla="*/ 0 w 487366"/>
              <a:gd name="connsiteY7" fmla="*/ 73046 h 36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366" h="365229">
                <a:moveTo>
                  <a:pt x="487366" y="292183"/>
                </a:moveTo>
                <a:lnTo>
                  <a:pt x="182614" y="292183"/>
                </a:lnTo>
                <a:lnTo>
                  <a:pt x="182614" y="365229"/>
                </a:lnTo>
                <a:lnTo>
                  <a:pt x="0" y="182614"/>
                </a:lnTo>
                <a:lnTo>
                  <a:pt x="182614" y="0"/>
                </a:lnTo>
                <a:lnTo>
                  <a:pt x="182614" y="73046"/>
                </a:lnTo>
                <a:lnTo>
                  <a:pt x="487366" y="73046"/>
                </a:lnTo>
                <a:lnTo>
                  <a:pt x="487366" y="292183"/>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9568" tIns="73046" rIns="0" bIns="73046"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64" name="Forme libre : forme 63">
            <a:extLst>
              <a:ext uri="{FF2B5EF4-FFF2-40B4-BE49-F238E27FC236}">
                <a16:creationId xmlns:a16="http://schemas.microsoft.com/office/drawing/2014/main" id="{1919D6B6-1044-4F36-AE5C-F20DA58F83E8}"/>
              </a:ext>
            </a:extLst>
          </p:cNvPr>
          <p:cNvSpPr/>
          <p:nvPr/>
        </p:nvSpPr>
        <p:spPr>
          <a:xfrm>
            <a:off x="4473516" y="4389675"/>
            <a:ext cx="974043" cy="643837"/>
          </a:xfrm>
          <a:custGeom>
            <a:avLst/>
            <a:gdLst>
              <a:gd name="connsiteX0" fmla="*/ 0 w 1487140"/>
              <a:gd name="connsiteY0" fmla="*/ 101538 h 1015375"/>
              <a:gd name="connsiteX1" fmla="*/ 101538 w 1487140"/>
              <a:gd name="connsiteY1" fmla="*/ 0 h 1015375"/>
              <a:gd name="connsiteX2" fmla="*/ 1385603 w 1487140"/>
              <a:gd name="connsiteY2" fmla="*/ 0 h 1015375"/>
              <a:gd name="connsiteX3" fmla="*/ 1487141 w 1487140"/>
              <a:gd name="connsiteY3" fmla="*/ 101538 h 1015375"/>
              <a:gd name="connsiteX4" fmla="*/ 1487140 w 1487140"/>
              <a:gd name="connsiteY4" fmla="*/ 913838 h 1015375"/>
              <a:gd name="connsiteX5" fmla="*/ 1385602 w 1487140"/>
              <a:gd name="connsiteY5" fmla="*/ 1015376 h 1015375"/>
              <a:gd name="connsiteX6" fmla="*/ 101538 w 1487140"/>
              <a:gd name="connsiteY6" fmla="*/ 1015375 h 1015375"/>
              <a:gd name="connsiteX7" fmla="*/ 0 w 1487140"/>
              <a:gd name="connsiteY7" fmla="*/ 913837 h 1015375"/>
              <a:gd name="connsiteX8" fmla="*/ 0 w 1487140"/>
              <a:gd name="connsiteY8" fmla="*/ 101538 h 101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40" h="1015375">
                <a:moveTo>
                  <a:pt x="0" y="101538"/>
                </a:moveTo>
                <a:cubicBezTo>
                  <a:pt x="0" y="45460"/>
                  <a:pt x="45460" y="0"/>
                  <a:pt x="101538" y="0"/>
                </a:cubicBezTo>
                <a:lnTo>
                  <a:pt x="1385603" y="0"/>
                </a:lnTo>
                <a:cubicBezTo>
                  <a:pt x="1441681" y="0"/>
                  <a:pt x="1487141" y="45460"/>
                  <a:pt x="1487141" y="101538"/>
                </a:cubicBezTo>
                <a:cubicBezTo>
                  <a:pt x="1487141" y="372305"/>
                  <a:pt x="1487140" y="643071"/>
                  <a:pt x="1487140" y="913838"/>
                </a:cubicBezTo>
                <a:cubicBezTo>
                  <a:pt x="1487140" y="969916"/>
                  <a:pt x="1441680" y="1015376"/>
                  <a:pt x="1385602" y="1015376"/>
                </a:cubicBezTo>
                <a:lnTo>
                  <a:pt x="101538" y="1015375"/>
                </a:lnTo>
                <a:cubicBezTo>
                  <a:pt x="45460" y="1015375"/>
                  <a:pt x="0" y="969915"/>
                  <a:pt x="0" y="913837"/>
                </a:cubicBezTo>
                <a:lnTo>
                  <a:pt x="0" y="101538"/>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459" tIns="75459" rIns="75459" bIns="75459"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CA" sz="1200" b="1" kern="1200" dirty="0">
                <a:solidFill>
                  <a:schemeClr val="bg1"/>
                </a:solidFill>
              </a:rPr>
              <a:t>Dessins fabrication </a:t>
            </a:r>
          </a:p>
        </p:txBody>
      </p:sp>
      <p:sp>
        <p:nvSpPr>
          <p:cNvPr id="65" name="Forme libre : forme 64">
            <a:extLst>
              <a:ext uri="{FF2B5EF4-FFF2-40B4-BE49-F238E27FC236}">
                <a16:creationId xmlns:a16="http://schemas.microsoft.com/office/drawing/2014/main" id="{16FBBBA6-4382-4EF3-9DCE-55D468FF4826}"/>
              </a:ext>
            </a:extLst>
          </p:cNvPr>
          <p:cNvSpPr/>
          <p:nvPr/>
        </p:nvSpPr>
        <p:spPr>
          <a:xfrm>
            <a:off x="5629368" y="5562007"/>
            <a:ext cx="1123997" cy="783566"/>
          </a:xfrm>
          <a:custGeom>
            <a:avLst/>
            <a:gdLst>
              <a:gd name="connsiteX0" fmla="*/ 0 w 1270464"/>
              <a:gd name="connsiteY0" fmla="*/ 102609 h 1026091"/>
              <a:gd name="connsiteX1" fmla="*/ 102609 w 1270464"/>
              <a:gd name="connsiteY1" fmla="*/ 0 h 1026091"/>
              <a:gd name="connsiteX2" fmla="*/ 1167855 w 1270464"/>
              <a:gd name="connsiteY2" fmla="*/ 0 h 1026091"/>
              <a:gd name="connsiteX3" fmla="*/ 1270464 w 1270464"/>
              <a:gd name="connsiteY3" fmla="*/ 102609 h 1026091"/>
              <a:gd name="connsiteX4" fmla="*/ 1270464 w 1270464"/>
              <a:gd name="connsiteY4" fmla="*/ 923482 h 1026091"/>
              <a:gd name="connsiteX5" fmla="*/ 1167855 w 1270464"/>
              <a:gd name="connsiteY5" fmla="*/ 1026091 h 1026091"/>
              <a:gd name="connsiteX6" fmla="*/ 102609 w 1270464"/>
              <a:gd name="connsiteY6" fmla="*/ 1026091 h 1026091"/>
              <a:gd name="connsiteX7" fmla="*/ 0 w 1270464"/>
              <a:gd name="connsiteY7" fmla="*/ 923482 h 1026091"/>
              <a:gd name="connsiteX8" fmla="*/ 0 w 1270464"/>
              <a:gd name="connsiteY8" fmla="*/ 102609 h 102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464" h="1026091">
                <a:moveTo>
                  <a:pt x="0" y="102609"/>
                </a:moveTo>
                <a:cubicBezTo>
                  <a:pt x="0" y="45940"/>
                  <a:pt x="45940" y="0"/>
                  <a:pt x="102609" y="0"/>
                </a:cubicBezTo>
                <a:lnTo>
                  <a:pt x="1167855" y="0"/>
                </a:lnTo>
                <a:cubicBezTo>
                  <a:pt x="1224524" y="0"/>
                  <a:pt x="1270464" y="45940"/>
                  <a:pt x="1270464" y="102609"/>
                </a:cubicBezTo>
                <a:lnTo>
                  <a:pt x="1270464" y="923482"/>
                </a:lnTo>
                <a:cubicBezTo>
                  <a:pt x="1270464" y="980151"/>
                  <a:pt x="1224524" y="1026091"/>
                  <a:pt x="1167855" y="1026091"/>
                </a:cubicBezTo>
                <a:lnTo>
                  <a:pt x="102609" y="1026091"/>
                </a:lnTo>
                <a:cubicBezTo>
                  <a:pt x="45940" y="1026091"/>
                  <a:pt x="0" y="980151"/>
                  <a:pt x="0" y="923482"/>
                </a:cubicBezTo>
                <a:lnTo>
                  <a:pt x="0" y="102609"/>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773" tIns="75773" rIns="75773" bIns="75773"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CA" sz="1200" b="1" kern="1200" dirty="0">
                <a:solidFill>
                  <a:schemeClr val="bg1"/>
                </a:solidFill>
                <a:cs typeface="Arial" panose="020B0604020202020204" pitchFamily="34" charset="0"/>
              </a:rPr>
              <a:t>Prototype ou production série ou tests</a:t>
            </a:r>
            <a:endParaRPr lang="fr-CA" sz="1200" b="1" kern="1200" dirty="0">
              <a:solidFill>
                <a:schemeClr val="bg1"/>
              </a:solidFill>
            </a:endParaRPr>
          </a:p>
        </p:txBody>
      </p:sp>
      <p:sp>
        <p:nvSpPr>
          <p:cNvPr id="68" name="Forme libre : forme 67">
            <a:extLst>
              <a:ext uri="{FF2B5EF4-FFF2-40B4-BE49-F238E27FC236}">
                <a16:creationId xmlns:a16="http://schemas.microsoft.com/office/drawing/2014/main" id="{A86E8A56-A9B1-40FD-A426-5A6AF6B77E5B}"/>
              </a:ext>
            </a:extLst>
          </p:cNvPr>
          <p:cNvSpPr/>
          <p:nvPr/>
        </p:nvSpPr>
        <p:spPr>
          <a:xfrm rot="16200000" flipH="1">
            <a:off x="4226519" y="4546799"/>
            <a:ext cx="111723" cy="455350"/>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69" name="Forme libre : forme 68">
            <a:extLst>
              <a:ext uri="{FF2B5EF4-FFF2-40B4-BE49-F238E27FC236}">
                <a16:creationId xmlns:a16="http://schemas.microsoft.com/office/drawing/2014/main" id="{E80A56C7-B5E1-4FE8-96BC-38A4FB6C7A9D}"/>
              </a:ext>
            </a:extLst>
          </p:cNvPr>
          <p:cNvSpPr/>
          <p:nvPr/>
        </p:nvSpPr>
        <p:spPr>
          <a:xfrm rot="16200000">
            <a:off x="4624685" y="5266072"/>
            <a:ext cx="109151" cy="1821146"/>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70" name="Forme libre : forme 69">
            <a:extLst>
              <a:ext uri="{FF2B5EF4-FFF2-40B4-BE49-F238E27FC236}">
                <a16:creationId xmlns:a16="http://schemas.microsoft.com/office/drawing/2014/main" id="{0023413C-4A43-404B-9323-B30A284FDB42}"/>
              </a:ext>
            </a:extLst>
          </p:cNvPr>
          <p:cNvSpPr/>
          <p:nvPr/>
        </p:nvSpPr>
        <p:spPr>
          <a:xfrm>
            <a:off x="6095999" y="3459967"/>
            <a:ext cx="106108" cy="783566"/>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71" name="Forme libre : forme 70">
            <a:extLst>
              <a:ext uri="{FF2B5EF4-FFF2-40B4-BE49-F238E27FC236}">
                <a16:creationId xmlns:a16="http://schemas.microsoft.com/office/drawing/2014/main" id="{B646EC1E-793F-46E6-81D3-2F3C04CCA82D}"/>
              </a:ext>
            </a:extLst>
          </p:cNvPr>
          <p:cNvSpPr/>
          <p:nvPr/>
        </p:nvSpPr>
        <p:spPr>
          <a:xfrm>
            <a:off x="2724536" y="5247798"/>
            <a:ext cx="124171" cy="643087"/>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72" name="Forme libre : forme 71">
            <a:extLst>
              <a:ext uri="{FF2B5EF4-FFF2-40B4-BE49-F238E27FC236}">
                <a16:creationId xmlns:a16="http://schemas.microsoft.com/office/drawing/2014/main" id="{1469AEFE-637F-4352-B8CA-D93F1A495CB2}"/>
              </a:ext>
            </a:extLst>
          </p:cNvPr>
          <p:cNvSpPr/>
          <p:nvPr/>
        </p:nvSpPr>
        <p:spPr>
          <a:xfrm>
            <a:off x="2399790" y="5943103"/>
            <a:ext cx="1154674" cy="432877"/>
          </a:xfrm>
          <a:custGeom>
            <a:avLst/>
            <a:gdLst>
              <a:gd name="connsiteX0" fmla="*/ 0 w 1270464"/>
              <a:gd name="connsiteY0" fmla="*/ 102609 h 1026091"/>
              <a:gd name="connsiteX1" fmla="*/ 102609 w 1270464"/>
              <a:gd name="connsiteY1" fmla="*/ 0 h 1026091"/>
              <a:gd name="connsiteX2" fmla="*/ 1167855 w 1270464"/>
              <a:gd name="connsiteY2" fmla="*/ 0 h 1026091"/>
              <a:gd name="connsiteX3" fmla="*/ 1270464 w 1270464"/>
              <a:gd name="connsiteY3" fmla="*/ 102609 h 1026091"/>
              <a:gd name="connsiteX4" fmla="*/ 1270464 w 1270464"/>
              <a:gd name="connsiteY4" fmla="*/ 923482 h 1026091"/>
              <a:gd name="connsiteX5" fmla="*/ 1167855 w 1270464"/>
              <a:gd name="connsiteY5" fmla="*/ 1026091 h 1026091"/>
              <a:gd name="connsiteX6" fmla="*/ 102609 w 1270464"/>
              <a:gd name="connsiteY6" fmla="*/ 1026091 h 1026091"/>
              <a:gd name="connsiteX7" fmla="*/ 0 w 1270464"/>
              <a:gd name="connsiteY7" fmla="*/ 923482 h 1026091"/>
              <a:gd name="connsiteX8" fmla="*/ 0 w 1270464"/>
              <a:gd name="connsiteY8" fmla="*/ 102609 h 102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464" h="1026091">
                <a:moveTo>
                  <a:pt x="0" y="102609"/>
                </a:moveTo>
                <a:cubicBezTo>
                  <a:pt x="0" y="45940"/>
                  <a:pt x="45940" y="0"/>
                  <a:pt x="102609" y="0"/>
                </a:cubicBezTo>
                <a:lnTo>
                  <a:pt x="1167855" y="0"/>
                </a:lnTo>
                <a:cubicBezTo>
                  <a:pt x="1224524" y="0"/>
                  <a:pt x="1270464" y="45940"/>
                  <a:pt x="1270464" y="102609"/>
                </a:cubicBezTo>
                <a:lnTo>
                  <a:pt x="1270464" y="923482"/>
                </a:lnTo>
                <a:cubicBezTo>
                  <a:pt x="1270464" y="980151"/>
                  <a:pt x="1224524" y="1026091"/>
                  <a:pt x="1167855" y="1026091"/>
                </a:cubicBezTo>
                <a:lnTo>
                  <a:pt x="102609" y="1026091"/>
                </a:lnTo>
                <a:cubicBezTo>
                  <a:pt x="45940" y="1026091"/>
                  <a:pt x="0" y="980151"/>
                  <a:pt x="0" y="923482"/>
                </a:cubicBezTo>
                <a:lnTo>
                  <a:pt x="0" y="102609"/>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773" tIns="75773" rIns="75773" bIns="75773"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CA" sz="1200" b="1" kern="1200" dirty="0">
                <a:solidFill>
                  <a:schemeClr val="bg1"/>
                </a:solidFill>
                <a:cs typeface="Arial" panose="020B0604020202020204" pitchFamily="34" charset="0"/>
              </a:rPr>
              <a:t>Patrons de découpage</a:t>
            </a:r>
            <a:endParaRPr lang="fr-CA" sz="1200" b="1" kern="1200" dirty="0">
              <a:solidFill>
                <a:schemeClr val="bg1"/>
              </a:solidFill>
            </a:endParaRPr>
          </a:p>
        </p:txBody>
      </p:sp>
      <p:sp>
        <p:nvSpPr>
          <p:cNvPr id="73" name="Forme libre : forme 72">
            <a:extLst>
              <a:ext uri="{FF2B5EF4-FFF2-40B4-BE49-F238E27FC236}">
                <a16:creationId xmlns:a16="http://schemas.microsoft.com/office/drawing/2014/main" id="{EC142940-05F7-4E39-87C7-E3C51B8F235E}"/>
              </a:ext>
            </a:extLst>
          </p:cNvPr>
          <p:cNvSpPr/>
          <p:nvPr/>
        </p:nvSpPr>
        <p:spPr>
          <a:xfrm>
            <a:off x="3581884" y="5458009"/>
            <a:ext cx="1154674" cy="432877"/>
          </a:xfrm>
          <a:custGeom>
            <a:avLst/>
            <a:gdLst>
              <a:gd name="connsiteX0" fmla="*/ 0 w 1270464"/>
              <a:gd name="connsiteY0" fmla="*/ 102609 h 1026091"/>
              <a:gd name="connsiteX1" fmla="*/ 102609 w 1270464"/>
              <a:gd name="connsiteY1" fmla="*/ 0 h 1026091"/>
              <a:gd name="connsiteX2" fmla="*/ 1167855 w 1270464"/>
              <a:gd name="connsiteY2" fmla="*/ 0 h 1026091"/>
              <a:gd name="connsiteX3" fmla="*/ 1270464 w 1270464"/>
              <a:gd name="connsiteY3" fmla="*/ 102609 h 1026091"/>
              <a:gd name="connsiteX4" fmla="*/ 1270464 w 1270464"/>
              <a:gd name="connsiteY4" fmla="*/ 923482 h 1026091"/>
              <a:gd name="connsiteX5" fmla="*/ 1167855 w 1270464"/>
              <a:gd name="connsiteY5" fmla="*/ 1026091 h 1026091"/>
              <a:gd name="connsiteX6" fmla="*/ 102609 w 1270464"/>
              <a:gd name="connsiteY6" fmla="*/ 1026091 h 1026091"/>
              <a:gd name="connsiteX7" fmla="*/ 0 w 1270464"/>
              <a:gd name="connsiteY7" fmla="*/ 923482 h 1026091"/>
              <a:gd name="connsiteX8" fmla="*/ 0 w 1270464"/>
              <a:gd name="connsiteY8" fmla="*/ 102609 h 102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464" h="1026091">
                <a:moveTo>
                  <a:pt x="0" y="102609"/>
                </a:moveTo>
                <a:cubicBezTo>
                  <a:pt x="0" y="45940"/>
                  <a:pt x="45940" y="0"/>
                  <a:pt x="102609" y="0"/>
                </a:cubicBezTo>
                <a:lnTo>
                  <a:pt x="1167855" y="0"/>
                </a:lnTo>
                <a:cubicBezTo>
                  <a:pt x="1224524" y="0"/>
                  <a:pt x="1270464" y="45940"/>
                  <a:pt x="1270464" y="102609"/>
                </a:cubicBezTo>
                <a:lnTo>
                  <a:pt x="1270464" y="923482"/>
                </a:lnTo>
                <a:cubicBezTo>
                  <a:pt x="1270464" y="980151"/>
                  <a:pt x="1224524" y="1026091"/>
                  <a:pt x="1167855" y="1026091"/>
                </a:cubicBezTo>
                <a:lnTo>
                  <a:pt x="102609" y="1026091"/>
                </a:lnTo>
                <a:cubicBezTo>
                  <a:pt x="45940" y="1026091"/>
                  <a:pt x="0" y="980151"/>
                  <a:pt x="0" y="923482"/>
                </a:cubicBezTo>
                <a:lnTo>
                  <a:pt x="0" y="102609"/>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773" tIns="75773" rIns="75773" bIns="75773"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CA" sz="1200" b="1" kern="1200" dirty="0">
                <a:solidFill>
                  <a:schemeClr val="bg1"/>
                </a:solidFill>
                <a:cs typeface="Arial" panose="020B0604020202020204" pitchFamily="34" charset="0"/>
              </a:rPr>
              <a:t>Model 3d usinage CNC</a:t>
            </a:r>
            <a:endParaRPr lang="fr-CA" sz="1200" b="1" kern="1200" dirty="0">
              <a:solidFill>
                <a:schemeClr val="bg1"/>
              </a:solidFill>
            </a:endParaRPr>
          </a:p>
        </p:txBody>
      </p:sp>
      <p:sp>
        <p:nvSpPr>
          <p:cNvPr id="74" name="Forme libre : forme 73">
            <a:extLst>
              <a:ext uri="{FF2B5EF4-FFF2-40B4-BE49-F238E27FC236}">
                <a16:creationId xmlns:a16="http://schemas.microsoft.com/office/drawing/2014/main" id="{A820C592-F53D-43FE-B6C7-BA59A38D0B74}"/>
              </a:ext>
            </a:extLst>
          </p:cNvPr>
          <p:cNvSpPr/>
          <p:nvPr/>
        </p:nvSpPr>
        <p:spPr>
          <a:xfrm>
            <a:off x="3674296" y="5173312"/>
            <a:ext cx="124171" cy="221143"/>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75" name="Forme libre : forme 74">
            <a:extLst>
              <a:ext uri="{FF2B5EF4-FFF2-40B4-BE49-F238E27FC236}">
                <a16:creationId xmlns:a16="http://schemas.microsoft.com/office/drawing/2014/main" id="{866032D4-D621-4BBD-AE5A-EFE0201E99FC}"/>
              </a:ext>
            </a:extLst>
          </p:cNvPr>
          <p:cNvSpPr/>
          <p:nvPr/>
        </p:nvSpPr>
        <p:spPr>
          <a:xfrm rot="18141722">
            <a:off x="5282082" y="4989079"/>
            <a:ext cx="115512" cy="665129"/>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77" name="Forme libre : forme 76">
            <a:extLst>
              <a:ext uri="{FF2B5EF4-FFF2-40B4-BE49-F238E27FC236}">
                <a16:creationId xmlns:a16="http://schemas.microsoft.com/office/drawing/2014/main" id="{598245E8-6CCF-4C6C-9622-7AA9F17F1826}"/>
              </a:ext>
            </a:extLst>
          </p:cNvPr>
          <p:cNvSpPr/>
          <p:nvPr/>
        </p:nvSpPr>
        <p:spPr>
          <a:xfrm>
            <a:off x="6350288" y="1634546"/>
            <a:ext cx="732735" cy="168689"/>
          </a:xfrm>
          <a:custGeom>
            <a:avLst/>
            <a:gdLst>
              <a:gd name="connsiteX0" fmla="*/ 0 w 1591776"/>
              <a:gd name="connsiteY0" fmla="*/ 89228 h 892284"/>
              <a:gd name="connsiteX1" fmla="*/ 89228 w 1591776"/>
              <a:gd name="connsiteY1" fmla="*/ 0 h 892284"/>
              <a:gd name="connsiteX2" fmla="*/ 1502548 w 1591776"/>
              <a:gd name="connsiteY2" fmla="*/ 0 h 892284"/>
              <a:gd name="connsiteX3" fmla="*/ 1591776 w 1591776"/>
              <a:gd name="connsiteY3" fmla="*/ 89228 h 892284"/>
              <a:gd name="connsiteX4" fmla="*/ 1591776 w 1591776"/>
              <a:gd name="connsiteY4" fmla="*/ 803056 h 892284"/>
              <a:gd name="connsiteX5" fmla="*/ 1502548 w 1591776"/>
              <a:gd name="connsiteY5" fmla="*/ 892284 h 892284"/>
              <a:gd name="connsiteX6" fmla="*/ 89228 w 1591776"/>
              <a:gd name="connsiteY6" fmla="*/ 892284 h 892284"/>
              <a:gd name="connsiteX7" fmla="*/ 0 w 1591776"/>
              <a:gd name="connsiteY7" fmla="*/ 803056 h 892284"/>
              <a:gd name="connsiteX8" fmla="*/ 0 w 1591776"/>
              <a:gd name="connsiteY8" fmla="*/ 89228 h 89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776" h="892284">
                <a:moveTo>
                  <a:pt x="0" y="89228"/>
                </a:moveTo>
                <a:cubicBezTo>
                  <a:pt x="0" y="39949"/>
                  <a:pt x="39949" y="0"/>
                  <a:pt x="89228" y="0"/>
                </a:cubicBezTo>
                <a:lnTo>
                  <a:pt x="1502548" y="0"/>
                </a:lnTo>
                <a:cubicBezTo>
                  <a:pt x="1551827" y="0"/>
                  <a:pt x="1591776" y="39949"/>
                  <a:pt x="1591776" y="89228"/>
                </a:cubicBezTo>
                <a:lnTo>
                  <a:pt x="1591776" y="803056"/>
                </a:lnTo>
                <a:cubicBezTo>
                  <a:pt x="1591776" y="852335"/>
                  <a:pt x="1551827" y="892284"/>
                  <a:pt x="1502548" y="892284"/>
                </a:cubicBezTo>
                <a:lnTo>
                  <a:pt x="89228" y="892284"/>
                </a:lnTo>
                <a:cubicBezTo>
                  <a:pt x="39949" y="892284"/>
                  <a:pt x="0" y="852335"/>
                  <a:pt x="0" y="803056"/>
                </a:cubicBezTo>
                <a:lnTo>
                  <a:pt x="0" y="89228"/>
                </a:lnTo>
                <a:close/>
              </a:path>
            </a:pathLst>
          </a:custGeom>
          <a:solidFill>
            <a:schemeClr val="bg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854" tIns="71854" rIns="71854" bIns="71854" numCol="1" spcCol="1270" anchor="ctr" anchorCtr="0">
            <a:noAutofit/>
          </a:bodyPr>
          <a:lstStyle/>
          <a:p>
            <a:pPr marL="0" lvl="0" indent="0" algn="ctr" defTabSz="533400">
              <a:lnSpc>
                <a:spcPct val="90000"/>
              </a:lnSpc>
              <a:spcBef>
                <a:spcPct val="0"/>
              </a:spcBef>
              <a:spcAft>
                <a:spcPct val="35000"/>
              </a:spcAft>
              <a:buNone/>
            </a:pPr>
            <a:r>
              <a:rPr lang="fr-CA" sz="1200" kern="1200" dirty="0">
                <a:solidFill>
                  <a:schemeClr val="tx1"/>
                </a:solidFill>
                <a:latin typeface="Univers Condensed Light" panose="020B0306020202040204"/>
                <a:cs typeface="Arial" panose="020B0604020202020204" pitchFamily="34" charset="0"/>
              </a:rPr>
              <a:t>Itérations</a:t>
            </a:r>
          </a:p>
        </p:txBody>
      </p:sp>
      <p:sp>
        <p:nvSpPr>
          <p:cNvPr id="78" name="Forme libre : forme 77">
            <a:extLst>
              <a:ext uri="{FF2B5EF4-FFF2-40B4-BE49-F238E27FC236}">
                <a16:creationId xmlns:a16="http://schemas.microsoft.com/office/drawing/2014/main" id="{5BEF3790-9EA9-49E4-AE25-043DD7314652}"/>
              </a:ext>
            </a:extLst>
          </p:cNvPr>
          <p:cNvSpPr/>
          <p:nvPr/>
        </p:nvSpPr>
        <p:spPr>
          <a:xfrm rot="18967151">
            <a:off x="3773572" y="2573768"/>
            <a:ext cx="732735" cy="168689"/>
          </a:xfrm>
          <a:custGeom>
            <a:avLst/>
            <a:gdLst>
              <a:gd name="connsiteX0" fmla="*/ 0 w 1591776"/>
              <a:gd name="connsiteY0" fmla="*/ 89228 h 892284"/>
              <a:gd name="connsiteX1" fmla="*/ 89228 w 1591776"/>
              <a:gd name="connsiteY1" fmla="*/ 0 h 892284"/>
              <a:gd name="connsiteX2" fmla="*/ 1502548 w 1591776"/>
              <a:gd name="connsiteY2" fmla="*/ 0 h 892284"/>
              <a:gd name="connsiteX3" fmla="*/ 1591776 w 1591776"/>
              <a:gd name="connsiteY3" fmla="*/ 89228 h 892284"/>
              <a:gd name="connsiteX4" fmla="*/ 1591776 w 1591776"/>
              <a:gd name="connsiteY4" fmla="*/ 803056 h 892284"/>
              <a:gd name="connsiteX5" fmla="*/ 1502548 w 1591776"/>
              <a:gd name="connsiteY5" fmla="*/ 892284 h 892284"/>
              <a:gd name="connsiteX6" fmla="*/ 89228 w 1591776"/>
              <a:gd name="connsiteY6" fmla="*/ 892284 h 892284"/>
              <a:gd name="connsiteX7" fmla="*/ 0 w 1591776"/>
              <a:gd name="connsiteY7" fmla="*/ 803056 h 892284"/>
              <a:gd name="connsiteX8" fmla="*/ 0 w 1591776"/>
              <a:gd name="connsiteY8" fmla="*/ 89228 h 89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776" h="892284">
                <a:moveTo>
                  <a:pt x="0" y="89228"/>
                </a:moveTo>
                <a:cubicBezTo>
                  <a:pt x="0" y="39949"/>
                  <a:pt x="39949" y="0"/>
                  <a:pt x="89228" y="0"/>
                </a:cubicBezTo>
                <a:lnTo>
                  <a:pt x="1502548" y="0"/>
                </a:lnTo>
                <a:cubicBezTo>
                  <a:pt x="1551827" y="0"/>
                  <a:pt x="1591776" y="39949"/>
                  <a:pt x="1591776" y="89228"/>
                </a:cubicBezTo>
                <a:lnTo>
                  <a:pt x="1591776" y="803056"/>
                </a:lnTo>
                <a:cubicBezTo>
                  <a:pt x="1591776" y="852335"/>
                  <a:pt x="1551827" y="892284"/>
                  <a:pt x="1502548" y="892284"/>
                </a:cubicBezTo>
                <a:lnTo>
                  <a:pt x="89228" y="892284"/>
                </a:lnTo>
                <a:cubicBezTo>
                  <a:pt x="39949" y="892284"/>
                  <a:pt x="0" y="852335"/>
                  <a:pt x="0" y="803056"/>
                </a:cubicBezTo>
                <a:lnTo>
                  <a:pt x="0" y="89228"/>
                </a:lnTo>
                <a:close/>
              </a:path>
            </a:pathLst>
          </a:custGeom>
          <a:solidFill>
            <a:schemeClr val="bg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854" tIns="71854" rIns="71854" bIns="71854" numCol="1" spcCol="1270" anchor="ctr" anchorCtr="0">
            <a:noAutofit/>
          </a:bodyPr>
          <a:lstStyle/>
          <a:p>
            <a:pPr marL="0" lvl="0" indent="0" algn="ctr" defTabSz="533400">
              <a:lnSpc>
                <a:spcPct val="90000"/>
              </a:lnSpc>
              <a:spcBef>
                <a:spcPct val="0"/>
              </a:spcBef>
              <a:spcAft>
                <a:spcPct val="35000"/>
              </a:spcAft>
              <a:buNone/>
            </a:pPr>
            <a:r>
              <a:rPr lang="fr-CA" sz="1200" kern="1200" dirty="0">
                <a:solidFill>
                  <a:schemeClr val="tx1"/>
                </a:solidFill>
                <a:latin typeface="Univers Condensed Light" panose="020B0306020202040204"/>
                <a:cs typeface="Arial" panose="020B0604020202020204" pitchFamily="34" charset="0"/>
              </a:rPr>
              <a:t>Itérations</a:t>
            </a:r>
          </a:p>
        </p:txBody>
      </p:sp>
      <p:sp>
        <p:nvSpPr>
          <p:cNvPr id="80" name="Forme libre : forme 79">
            <a:extLst>
              <a:ext uri="{FF2B5EF4-FFF2-40B4-BE49-F238E27FC236}">
                <a16:creationId xmlns:a16="http://schemas.microsoft.com/office/drawing/2014/main" id="{24C3C90D-4783-4B41-B723-DAFF6AC5F352}"/>
              </a:ext>
            </a:extLst>
          </p:cNvPr>
          <p:cNvSpPr/>
          <p:nvPr/>
        </p:nvSpPr>
        <p:spPr>
          <a:xfrm>
            <a:off x="5722738" y="4294815"/>
            <a:ext cx="1993960" cy="783566"/>
          </a:xfrm>
          <a:custGeom>
            <a:avLst/>
            <a:gdLst>
              <a:gd name="connsiteX0" fmla="*/ 0 w 1270464"/>
              <a:gd name="connsiteY0" fmla="*/ 102609 h 1026091"/>
              <a:gd name="connsiteX1" fmla="*/ 102609 w 1270464"/>
              <a:gd name="connsiteY1" fmla="*/ 0 h 1026091"/>
              <a:gd name="connsiteX2" fmla="*/ 1167855 w 1270464"/>
              <a:gd name="connsiteY2" fmla="*/ 0 h 1026091"/>
              <a:gd name="connsiteX3" fmla="*/ 1270464 w 1270464"/>
              <a:gd name="connsiteY3" fmla="*/ 102609 h 1026091"/>
              <a:gd name="connsiteX4" fmla="*/ 1270464 w 1270464"/>
              <a:gd name="connsiteY4" fmla="*/ 923482 h 1026091"/>
              <a:gd name="connsiteX5" fmla="*/ 1167855 w 1270464"/>
              <a:gd name="connsiteY5" fmla="*/ 1026091 h 1026091"/>
              <a:gd name="connsiteX6" fmla="*/ 102609 w 1270464"/>
              <a:gd name="connsiteY6" fmla="*/ 1026091 h 1026091"/>
              <a:gd name="connsiteX7" fmla="*/ 0 w 1270464"/>
              <a:gd name="connsiteY7" fmla="*/ 923482 h 1026091"/>
              <a:gd name="connsiteX8" fmla="*/ 0 w 1270464"/>
              <a:gd name="connsiteY8" fmla="*/ 102609 h 102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464" h="1026091">
                <a:moveTo>
                  <a:pt x="0" y="102609"/>
                </a:moveTo>
                <a:cubicBezTo>
                  <a:pt x="0" y="45940"/>
                  <a:pt x="45940" y="0"/>
                  <a:pt x="102609" y="0"/>
                </a:cubicBezTo>
                <a:lnTo>
                  <a:pt x="1167855" y="0"/>
                </a:lnTo>
                <a:cubicBezTo>
                  <a:pt x="1224524" y="0"/>
                  <a:pt x="1270464" y="45940"/>
                  <a:pt x="1270464" y="102609"/>
                </a:cubicBezTo>
                <a:lnTo>
                  <a:pt x="1270464" y="923482"/>
                </a:lnTo>
                <a:cubicBezTo>
                  <a:pt x="1270464" y="980151"/>
                  <a:pt x="1224524" y="1026091"/>
                  <a:pt x="1167855" y="1026091"/>
                </a:cubicBezTo>
                <a:lnTo>
                  <a:pt x="102609" y="1026091"/>
                </a:lnTo>
                <a:cubicBezTo>
                  <a:pt x="45940" y="1026091"/>
                  <a:pt x="0" y="980151"/>
                  <a:pt x="0" y="923482"/>
                </a:cubicBezTo>
                <a:lnTo>
                  <a:pt x="0" y="102609"/>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773" tIns="75773" rIns="75773" bIns="75773"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CA" sz="1200" b="1" kern="1200" dirty="0">
                <a:solidFill>
                  <a:schemeClr val="bg1"/>
                </a:solidFill>
                <a:cs typeface="Arial" panose="020B0604020202020204" pitchFamily="34" charset="0"/>
              </a:rPr>
              <a:t>Nomenclateur (liste de composantes et  matériels) et coûts de fabrication </a:t>
            </a:r>
            <a:endParaRPr lang="fr-CA" sz="1200" b="1" kern="1200" dirty="0">
              <a:solidFill>
                <a:schemeClr val="bg1"/>
              </a:solidFill>
            </a:endParaRPr>
          </a:p>
        </p:txBody>
      </p:sp>
      <p:sp>
        <p:nvSpPr>
          <p:cNvPr id="81" name="Forme libre : forme 80">
            <a:extLst>
              <a:ext uri="{FF2B5EF4-FFF2-40B4-BE49-F238E27FC236}">
                <a16:creationId xmlns:a16="http://schemas.microsoft.com/office/drawing/2014/main" id="{150B9139-22FC-4A2B-9465-753E022DF5F5}"/>
              </a:ext>
            </a:extLst>
          </p:cNvPr>
          <p:cNvSpPr/>
          <p:nvPr/>
        </p:nvSpPr>
        <p:spPr>
          <a:xfrm flipH="1">
            <a:off x="6478272" y="5141768"/>
            <a:ext cx="134323" cy="371354"/>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sp>
        <p:nvSpPr>
          <p:cNvPr id="82" name="Forme libre : forme 81">
            <a:extLst>
              <a:ext uri="{FF2B5EF4-FFF2-40B4-BE49-F238E27FC236}">
                <a16:creationId xmlns:a16="http://schemas.microsoft.com/office/drawing/2014/main" id="{5FD6D865-439C-4781-8EAC-AC7FBEDD4FC2}"/>
              </a:ext>
            </a:extLst>
          </p:cNvPr>
          <p:cNvSpPr/>
          <p:nvPr/>
        </p:nvSpPr>
        <p:spPr>
          <a:xfrm rot="16200000" flipH="1">
            <a:off x="5150923" y="5285407"/>
            <a:ext cx="96477" cy="775967"/>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bg1"/>
          </a:solidFill>
          <a:ln>
            <a:solidFill>
              <a:schemeClr val="bg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solidFill>
                <a:schemeClr val="tx1"/>
              </a:solidFill>
              <a:latin typeface="Univers Condensed Light" panose="020B0306020202040204"/>
            </a:endParaRPr>
          </a:p>
        </p:txBody>
      </p:sp>
      <p:pic>
        <p:nvPicPr>
          <p:cNvPr id="66" name="Image 65" descr="Une image contenant bâtiment, intérieur, train, chaise&#10;&#10;Description générée automatiquement">
            <a:extLst>
              <a:ext uri="{FF2B5EF4-FFF2-40B4-BE49-F238E27FC236}">
                <a16:creationId xmlns:a16="http://schemas.microsoft.com/office/drawing/2014/main" id="{29B6A354-CAB8-445A-8F5E-800D78659C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64603" y="5513122"/>
            <a:ext cx="1751666" cy="1164301"/>
          </a:xfrm>
          <a:prstGeom prst="rect">
            <a:avLst/>
          </a:prstGeom>
        </p:spPr>
      </p:pic>
      <p:sp>
        <p:nvSpPr>
          <p:cNvPr id="52" name="Forme libre : forme 6">
            <a:extLst>
              <a:ext uri="{FF2B5EF4-FFF2-40B4-BE49-F238E27FC236}">
                <a16:creationId xmlns:a16="http://schemas.microsoft.com/office/drawing/2014/main" id="{F0DA78CE-AA99-4DE2-93BB-2436D1B34540}"/>
              </a:ext>
            </a:extLst>
          </p:cNvPr>
          <p:cNvSpPr/>
          <p:nvPr/>
        </p:nvSpPr>
        <p:spPr>
          <a:xfrm>
            <a:off x="4454456" y="354243"/>
            <a:ext cx="1939715" cy="897197"/>
          </a:xfrm>
          <a:custGeom>
            <a:avLst/>
            <a:gdLst>
              <a:gd name="connsiteX0" fmla="*/ 0 w 1619317"/>
              <a:gd name="connsiteY0" fmla="*/ 108026 h 1080262"/>
              <a:gd name="connsiteX1" fmla="*/ 108026 w 1619317"/>
              <a:gd name="connsiteY1" fmla="*/ 0 h 1080262"/>
              <a:gd name="connsiteX2" fmla="*/ 1511291 w 1619317"/>
              <a:gd name="connsiteY2" fmla="*/ 0 h 1080262"/>
              <a:gd name="connsiteX3" fmla="*/ 1619317 w 1619317"/>
              <a:gd name="connsiteY3" fmla="*/ 108026 h 1080262"/>
              <a:gd name="connsiteX4" fmla="*/ 1619317 w 1619317"/>
              <a:gd name="connsiteY4" fmla="*/ 972236 h 1080262"/>
              <a:gd name="connsiteX5" fmla="*/ 1511291 w 1619317"/>
              <a:gd name="connsiteY5" fmla="*/ 1080262 h 1080262"/>
              <a:gd name="connsiteX6" fmla="*/ 108026 w 1619317"/>
              <a:gd name="connsiteY6" fmla="*/ 1080262 h 1080262"/>
              <a:gd name="connsiteX7" fmla="*/ 0 w 1619317"/>
              <a:gd name="connsiteY7" fmla="*/ 972236 h 1080262"/>
              <a:gd name="connsiteX8" fmla="*/ 0 w 1619317"/>
              <a:gd name="connsiteY8" fmla="*/ 108026 h 108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317" h="1080262">
                <a:moveTo>
                  <a:pt x="0" y="108026"/>
                </a:moveTo>
                <a:cubicBezTo>
                  <a:pt x="0" y="48365"/>
                  <a:pt x="48365" y="0"/>
                  <a:pt x="108026" y="0"/>
                </a:cubicBezTo>
                <a:lnTo>
                  <a:pt x="1511291" y="0"/>
                </a:lnTo>
                <a:cubicBezTo>
                  <a:pt x="1570952" y="0"/>
                  <a:pt x="1619317" y="48365"/>
                  <a:pt x="1619317" y="108026"/>
                </a:cubicBezTo>
                <a:lnTo>
                  <a:pt x="1619317" y="972236"/>
                </a:lnTo>
                <a:cubicBezTo>
                  <a:pt x="1619317" y="1031897"/>
                  <a:pt x="1570952" y="1080262"/>
                  <a:pt x="1511291" y="1080262"/>
                </a:cubicBezTo>
                <a:lnTo>
                  <a:pt x="108026" y="1080262"/>
                </a:lnTo>
                <a:cubicBezTo>
                  <a:pt x="48365" y="1080262"/>
                  <a:pt x="0" y="1031897"/>
                  <a:pt x="0" y="972236"/>
                </a:cubicBezTo>
                <a:lnTo>
                  <a:pt x="0" y="108026"/>
                </a:lnTo>
                <a:close/>
              </a:path>
            </a:pathLst>
          </a:custGeom>
          <a:solidFill>
            <a:schemeClr val="accent1"/>
          </a:solidFill>
          <a:ln w="38100">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7360" tIns="77360" rIns="77360" bIns="77360" numCol="1" spcCol="1270" anchor="ctr" anchorCtr="0">
            <a:noAutofit/>
          </a:bodyPr>
          <a:lstStyle/>
          <a:p>
            <a:pPr marL="0" lvl="0" indent="0" algn="ctr" defTabSz="533400">
              <a:lnSpc>
                <a:spcPct val="90000"/>
              </a:lnSpc>
              <a:spcBef>
                <a:spcPct val="0"/>
              </a:spcBef>
              <a:spcAft>
                <a:spcPct val="35000"/>
              </a:spcAft>
              <a:buNone/>
            </a:pPr>
            <a:r>
              <a:rPr lang="fr-CA" sz="1400" b="1" kern="1200" dirty="0">
                <a:solidFill>
                  <a:schemeClr val="bg1"/>
                </a:solidFill>
                <a:latin typeface="Univers Condensed Light" panose="020B0306020202040204"/>
                <a:cs typeface="Arial" panose="020B0604020202020204" pitchFamily="34" charset="0"/>
              </a:rPr>
              <a:t>Cahier des charges</a:t>
            </a:r>
          </a:p>
          <a:p>
            <a:pPr marL="0" lvl="0" indent="0" algn="ctr" defTabSz="533400">
              <a:lnSpc>
                <a:spcPct val="90000"/>
              </a:lnSpc>
              <a:spcBef>
                <a:spcPct val="0"/>
              </a:spcBef>
              <a:spcAft>
                <a:spcPct val="35000"/>
              </a:spcAft>
              <a:buNone/>
            </a:pPr>
            <a:r>
              <a:rPr lang="fr-CA" sz="1400" dirty="0">
                <a:solidFill>
                  <a:schemeClr val="bg1"/>
                </a:solidFill>
                <a:latin typeface="Univers Condensed Light" panose="020B0306020202040204"/>
                <a:cs typeface="Arial" panose="020B0604020202020204" pitchFamily="34" charset="0"/>
              </a:rPr>
              <a:t>(fonctionnalité, forme, contraintes, durée de vie, sécurité, etc.)</a:t>
            </a:r>
            <a:r>
              <a:rPr lang="fr-CA" sz="1400" kern="1200" dirty="0">
                <a:solidFill>
                  <a:schemeClr val="bg1"/>
                </a:solidFill>
                <a:latin typeface="Univers Condensed Light" panose="020B0306020202040204"/>
                <a:cs typeface="Arial" panose="020B0604020202020204" pitchFamily="34" charset="0"/>
              </a:rPr>
              <a:t> </a:t>
            </a:r>
          </a:p>
        </p:txBody>
      </p:sp>
      <p:sp>
        <p:nvSpPr>
          <p:cNvPr id="53" name="Forme libre : forme 8">
            <a:extLst>
              <a:ext uri="{FF2B5EF4-FFF2-40B4-BE49-F238E27FC236}">
                <a16:creationId xmlns:a16="http://schemas.microsoft.com/office/drawing/2014/main" id="{2403A040-BA86-4784-A3FF-E601BF128627}"/>
              </a:ext>
            </a:extLst>
          </p:cNvPr>
          <p:cNvSpPr/>
          <p:nvPr/>
        </p:nvSpPr>
        <p:spPr>
          <a:xfrm>
            <a:off x="4068941" y="1492115"/>
            <a:ext cx="2213732" cy="766442"/>
          </a:xfrm>
          <a:custGeom>
            <a:avLst/>
            <a:gdLst>
              <a:gd name="connsiteX0" fmla="*/ 0 w 1270657"/>
              <a:gd name="connsiteY0" fmla="*/ 112796 h 1127963"/>
              <a:gd name="connsiteX1" fmla="*/ 112796 w 1270657"/>
              <a:gd name="connsiteY1" fmla="*/ 0 h 1127963"/>
              <a:gd name="connsiteX2" fmla="*/ 1157861 w 1270657"/>
              <a:gd name="connsiteY2" fmla="*/ 0 h 1127963"/>
              <a:gd name="connsiteX3" fmla="*/ 1270657 w 1270657"/>
              <a:gd name="connsiteY3" fmla="*/ 112796 h 1127963"/>
              <a:gd name="connsiteX4" fmla="*/ 1270657 w 1270657"/>
              <a:gd name="connsiteY4" fmla="*/ 1015167 h 1127963"/>
              <a:gd name="connsiteX5" fmla="*/ 1157861 w 1270657"/>
              <a:gd name="connsiteY5" fmla="*/ 1127963 h 1127963"/>
              <a:gd name="connsiteX6" fmla="*/ 112796 w 1270657"/>
              <a:gd name="connsiteY6" fmla="*/ 1127963 h 1127963"/>
              <a:gd name="connsiteX7" fmla="*/ 0 w 1270657"/>
              <a:gd name="connsiteY7" fmla="*/ 1015167 h 1127963"/>
              <a:gd name="connsiteX8" fmla="*/ 0 w 1270657"/>
              <a:gd name="connsiteY8" fmla="*/ 112796 h 112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57" h="1127963">
                <a:moveTo>
                  <a:pt x="0" y="112796"/>
                </a:moveTo>
                <a:cubicBezTo>
                  <a:pt x="0" y="50500"/>
                  <a:pt x="50500" y="0"/>
                  <a:pt x="112796" y="0"/>
                </a:cubicBezTo>
                <a:lnTo>
                  <a:pt x="1157861" y="0"/>
                </a:lnTo>
                <a:cubicBezTo>
                  <a:pt x="1220157" y="0"/>
                  <a:pt x="1270657" y="50500"/>
                  <a:pt x="1270657" y="112796"/>
                </a:cubicBezTo>
                <a:lnTo>
                  <a:pt x="1270657" y="1015167"/>
                </a:lnTo>
                <a:cubicBezTo>
                  <a:pt x="1270657" y="1077463"/>
                  <a:pt x="1220157" y="1127963"/>
                  <a:pt x="1157861" y="1127963"/>
                </a:cubicBezTo>
                <a:lnTo>
                  <a:pt x="112796" y="1127963"/>
                </a:lnTo>
                <a:cubicBezTo>
                  <a:pt x="50500" y="1127963"/>
                  <a:pt x="0" y="1077463"/>
                  <a:pt x="0" y="1015167"/>
                </a:cubicBezTo>
                <a:lnTo>
                  <a:pt x="0" y="112796"/>
                </a:lnTo>
                <a:close/>
              </a:path>
            </a:pathLst>
          </a:custGeom>
          <a:solidFill>
            <a:schemeClr val="accent2"/>
          </a:solidFill>
          <a:ln w="57150">
            <a:solidFill>
              <a:schemeClr val="accent2"/>
            </a:solidFill>
          </a:ln>
        </p:spPr>
        <p:style>
          <a:lnRef idx="2">
            <a:schemeClr val="accent1"/>
          </a:lnRef>
          <a:fillRef idx="1">
            <a:schemeClr val="lt1"/>
          </a:fillRef>
          <a:effectRef idx="0">
            <a:schemeClr val="accent1"/>
          </a:effectRef>
          <a:fontRef idx="minor">
            <a:schemeClr val="dk1"/>
          </a:fontRef>
        </p:style>
        <p:txBody>
          <a:bodyPr spcFirstLastPara="0" vert="horz" wrap="square" lIns="78757" tIns="78757" rIns="78757" bIns="78757" numCol="1" spcCol="1270" anchor="ctr" anchorCtr="0">
            <a:noAutofit/>
          </a:bodyPr>
          <a:lstStyle/>
          <a:p>
            <a:pPr marL="0" lvl="0" indent="0" algn="ctr" defTabSz="533400">
              <a:lnSpc>
                <a:spcPct val="90000"/>
              </a:lnSpc>
              <a:spcBef>
                <a:spcPct val="0"/>
              </a:spcBef>
              <a:spcAft>
                <a:spcPct val="35000"/>
              </a:spcAft>
              <a:buNone/>
            </a:pPr>
            <a:r>
              <a:rPr lang="fr-CA" sz="1400" b="1" kern="1200" dirty="0">
                <a:solidFill>
                  <a:schemeClr val="bg1"/>
                </a:solidFill>
                <a:latin typeface="Univers Condensed Light" panose="020B0306020202040204"/>
              </a:rPr>
              <a:t>DAO</a:t>
            </a:r>
          </a:p>
          <a:p>
            <a:pPr marL="0" lvl="0" indent="0" algn="ctr" defTabSz="533400">
              <a:lnSpc>
                <a:spcPct val="90000"/>
              </a:lnSpc>
              <a:spcBef>
                <a:spcPct val="0"/>
              </a:spcBef>
              <a:spcAft>
                <a:spcPct val="35000"/>
              </a:spcAft>
              <a:buNone/>
            </a:pPr>
            <a:r>
              <a:rPr lang="fr-CA" sz="1400" kern="1200" dirty="0">
                <a:solidFill>
                  <a:schemeClr val="bg1"/>
                </a:solidFill>
                <a:latin typeface="Univers Condensed Light" panose="020B0306020202040204"/>
              </a:rPr>
              <a:t>(design assisté par ordinateur)</a:t>
            </a:r>
          </a:p>
          <a:p>
            <a:pPr marL="0" lvl="0" indent="0" algn="ctr" defTabSz="533400">
              <a:lnSpc>
                <a:spcPct val="90000"/>
              </a:lnSpc>
              <a:spcBef>
                <a:spcPct val="0"/>
              </a:spcBef>
              <a:spcAft>
                <a:spcPct val="35000"/>
              </a:spcAft>
              <a:buNone/>
            </a:pPr>
            <a:r>
              <a:rPr lang="fr-CA" sz="1400" b="1" dirty="0">
                <a:solidFill>
                  <a:schemeClr val="bg1"/>
                </a:solidFill>
                <a:latin typeface="Univers Condensed Light" panose="020B0306020202040204"/>
              </a:rPr>
              <a:t>s</a:t>
            </a:r>
            <a:r>
              <a:rPr lang="fr-CA" sz="1400" b="1" kern="1200" dirty="0">
                <a:solidFill>
                  <a:schemeClr val="bg1"/>
                </a:solidFill>
                <a:latin typeface="Univers Condensed Light" panose="020B0306020202040204"/>
              </a:rPr>
              <a:t>ystem </a:t>
            </a:r>
          </a:p>
        </p:txBody>
      </p:sp>
      <p:sp>
        <p:nvSpPr>
          <p:cNvPr id="54" name="Forme libre : forme 26">
            <a:extLst>
              <a:ext uri="{FF2B5EF4-FFF2-40B4-BE49-F238E27FC236}">
                <a16:creationId xmlns:a16="http://schemas.microsoft.com/office/drawing/2014/main" id="{A07732EF-D417-421D-8F84-D89E709166D9}"/>
              </a:ext>
            </a:extLst>
          </p:cNvPr>
          <p:cNvSpPr/>
          <p:nvPr/>
        </p:nvSpPr>
        <p:spPr>
          <a:xfrm>
            <a:off x="7023910" y="2469268"/>
            <a:ext cx="1922908" cy="846700"/>
          </a:xfrm>
          <a:custGeom>
            <a:avLst/>
            <a:gdLst>
              <a:gd name="connsiteX0" fmla="*/ 0 w 1487140"/>
              <a:gd name="connsiteY0" fmla="*/ 89228 h 892284"/>
              <a:gd name="connsiteX1" fmla="*/ 89228 w 1487140"/>
              <a:gd name="connsiteY1" fmla="*/ 0 h 892284"/>
              <a:gd name="connsiteX2" fmla="*/ 1397912 w 1487140"/>
              <a:gd name="connsiteY2" fmla="*/ 0 h 892284"/>
              <a:gd name="connsiteX3" fmla="*/ 1487140 w 1487140"/>
              <a:gd name="connsiteY3" fmla="*/ 89228 h 892284"/>
              <a:gd name="connsiteX4" fmla="*/ 1487140 w 1487140"/>
              <a:gd name="connsiteY4" fmla="*/ 803056 h 892284"/>
              <a:gd name="connsiteX5" fmla="*/ 1397912 w 1487140"/>
              <a:gd name="connsiteY5" fmla="*/ 892284 h 892284"/>
              <a:gd name="connsiteX6" fmla="*/ 89228 w 1487140"/>
              <a:gd name="connsiteY6" fmla="*/ 892284 h 892284"/>
              <a:gd name="connsiteX7" fmla="*/ 0 w 1487140"/>
              <a:gd name="connsiteY7" fmla="*/ 803056 h 892284"/>
              <a:gd name="connsiteX8" fmla="*/ 0 w 1487140"/>
              <a:gd name="connsiteY8" fmla="*/ 89228 h 89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40" h="892284">
                <a:moveTo>
                  <a:pt x="0" y="89228"/>
                </a:moveTo>
                <a:cubicBezTo>
                  <a:pt x="0" y="39949"/>
                  <a:pt x="39949" y="0"/>
                  <a:pt x="89228" y="0"/>
                </a:cubicBezTo>
                <a:lnTo>
                  <a:pt x="1397912" y="0"/>
                </a:lnTo>
                <a:cubicBezTo>
                  <a:pt x="1447191" y="0"/>
                  <a:pt x="1487140" y="39949"/>
                  <a:pt x="1487140" y="89228"/>
                </a:cubicBezTo>
                <a:lnTo>
                  <a:pt x="1487140" y="803056"/>
                </a:lnTo>
                <a:cubicBezTo>
                  <a:pt x="1487140" y="852335"/>
                  <a:pt x="1447191" y="892284"/>
                  <a:pt x="1397912" y="892284"/>
                </a:cubicBezTo>
                <a:lnTo>
                  <a:pt x="89228" y="892284"/>
                </a:lnTo>
                <a:cubicBezTo>
                  <a:pt x="39949" y="892284"/>
                  <a:pt x="0" y="852335"/>
                  <a:pt x="0" y="803056"/>
                </a:cubicBezTo>
                <a:lnTo>
                  <a:pt x="0" y="89228"/>
                </a:lnTo>
                <a:close/>
              </a:path>
            </a:pathLst>
          </a:custGeom>
          <a:solidFill>
            <a:schemeClr val="accent2"/>
          </a:solidFill>
          <a:ln w="5715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854" tIns="71854" rIns="71854" bIns="71854" numCol="1" spcCol="1270" anchor="ctr" anchorCtr="0">
            <a:noAutofit/>
          </a:bodyPr>
          <a:lstStyle/>
          <a:p>
            <a:pPr marL="0" lvl="0" indent="0" algn="ctr" defTabSz="533400">
              <a:lnSpc>
                <a:spcPct val="90000"/>
              </a:lnSpc>
              <a:spcBef>
                <a:spcPct val="0"/>
              </a:spcBef>
              <a:spcAft>
                <a:spcPct val="35000"/>
              </a:spcAft>
              <a:buNone/>
            </a:pPr>
            <a:r>
              <a:rPr lang="fr-CA" sz="1400" b="1" kern="1200" dirty="0">
                <a:solidFill>
                  <a:schemeClr val="bg1"/>
                </a:solidFill>
                <a:latin typeface="Univers Condensed Light" panose="020B0306020202040204"/>
                <a:cs typeface="Arial" panose="020B0604020202020204" pitchFamily="34" charset="0"/>
              </a:rPr>
              <a:t>AEF</a:t>
            </a:r>
          </a:p>
          <a:p>
            <a:pPr lvl="0" algn="ctr" defTabSz="533400">
              <a:lnSpc>
                <a:spcPct val="90000"/>
              </a:lnSpc>
              <a:spcBef>
                <a:spcPct val="0"/>
              </a:spcBef>
              <a:spcAft>
                <a:spcPct val="35000"/>
              </a:spcAft>
            </a:pPr>
            <a:r>
              <a:rPr lang="fr-CA" sz="1400" dirty="0">
                <a:solidFill>
                  <a:schemeClr val="bg1"/>
                </a:solidFill>
                <a:latin typeface="Univers Condensed Light" panose="020B0306020202040204"/>
                <a:cs typeface="Arial" panose="020B0604020202020204" pitchFamily="34" charset="0"/>
              </a:rPr>
              <a:t>(analyse des éléments finis)</a:t>
            </a:r>
            <a:endParaRPr lang="fr-CA" sz="1400" kern="1200" dirty="0">
              <a:solidFill>
                <a:schemeClr val="bg1"/>
              </a:solidFill>
              <a:latin typeface="Univers Condensed Light" panose="020B0306020202040204"/>
              <a:cs typeface="Arial" panose="020B0604020202020204" pitchFamily="34" charset="0"/>
            </a:endParaRPr>
          </a:p>
          <a:p>
            <a:pPr marL="0" lvl="0" indent="0" algn="ctr" defTabSz="533400">
              <a:lnSpc>
                <a:spcPct val="90000"/>
              </a:lnSpc>
              <a:spcBef>
                <a:spcPct val="0"/>
              </a:spcBef>
              <a:spcAft>
                <a:spcPct val="35000"/>
              </a:spcAft>
              <a:buNone/>
            </a:pPr>
            <a:r>
              <a:rPr lang="fr-CA" sz="1400" b="1" dirty="0">
                <a:solidFill>
                  <a:schemeClr val="bg1"/>
                </a:solidFill>
                <a:latin typeface="Univers Condensed Light" panose="020B0306020202040204"/>
                <a:cs typeface="Arial" panose="020B0604020202020204" pitchFamily="34" charset="0"/>
              </a:rPr>
              <a:t>system</a:t>
            </a:r>
            <a:endParaRPr lang="fr-CA" sz="1400" b="1" kern="1200" dirty="0">
              <a:solidFill>
                <a:schemeClr val="bg1"/>
              </a:solidFill>
              <a:latin typeface="Univers Condensed Light" panose="020B0306020202040204"/>
            </a:endParaRPr>
          </a:p>
        </p:txBody>
      </p:sp>
      <p:sp>
        <p:nvSpPr>
          <p:cNvPr id="55" name="Forme libre : forme 38">
            <a:extLst>
              <a:ext uri="{FF2B5EF4-FFF2-40B4-BE49-F238E27FC236}">
                <a16:creationId xmlns:a16="http://schemas.microsoft.com/office/drawing/2014/main" id="{D1E0F172-948A-4556-A683-C43DA8E3ABB0}"/>
              </a:ext>
            </a:extLst>
          </p:cNvPr>
          <p:cNvSpPr/>
          <p:nvPr/>
        </p:nvSpPr>
        <p:spPr>
          <a:xfrm>
            <a:off x="7165744" y="1476780"/>
            <a:ext cx="1209805" cy="650883"/>
          </a:xfrm>
          <a:custGeom>
            <a:avLst/>
            <a:gdLst>
              <a:gd name="connsiteX0" fmla="*/ 0 w 1487140"/>
              <a:gd name="connsiteY0" fmla="*/ 89228 h 892284"/>
              <a:gd name="connsiteX1" fmla="*/ 89228 w 1487140"/>
              <a:gd name="connsiteY1" fmla="*/ 0 h 892284"/>
              <a:gd name="connsiteX2" fmla="*/ 1397912 w 1487140"/>
              <a:gd name="connsiteY2" fmla="*/ 0 h 892284"/>
              <a:gd name="connsiteX3" fmla="*/ 1487140 w 1487140"/>
              <a:gd name="connsiteY3" fmla="*/ 89228 h 892284"/>
              <a:gd name="connsiteX4" fmla="*/ 1487140 w 1487140"/>
              <a:gd name="connsiteY4" fmla="*/ 803056 h 892284"/>
              <a:gd name="connsiteX5" fmla="*/ 1397912 w 1487140"/>
              <a:gd name="connsiteY5" fmla="*/ 892284 h 892284"/>
              <a:gd name="connsiteX6" fmla="*/ 89228 w 1487140"/>
              <a:gd name="connsiteY6" fmla="*/ 892284 h 892284"/>
              <a:gd name="connsiteX7" fmla="*/ 0 w 1487140"/>
              <a:gd name="connsiteY7" fmla="*/ 803056 h 892284"/>
              <a:gd name="connsiteX8" fmla="*/ 0 w 1487140"/>
              <a:gd name="connsiteY8" fmla="*/ 89228 h 89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40" h="892284">
                <a:moveTo>
                  <a:pt x="0" y="89228"/>
                </a:moveTo>
                <a:cubicBezTo>
                  <a:pt x="0" y="39949"/>
                  <a:pt x="39949" y="0"/>
                  <a:pt x="89228" y="0"/>
                </a:cubicBezTo>
                <a:lnTo>
                  <a:pt x="1397912" y="0"/>
                </a:lnTo>
                <a:cubicBezTo>
                  <a:pt x="1447191" y="0"/>
                  <a:pt x="1487140" y="39949"/>
                  <a:pt x="1487140" y="89228"/>
                </a:cubicBezTo>
                <a:lnTo>
                  <a:pt x="1487140" y="803056"/>
                </a:lnTo>
                <a:cubicBezTo>
                  <a:pt x="1487140" y="852335"/>
                  <a:pt x="1447191" y="892284"/>
                  <a:pt x="1397912" y="892284"/>
                </a:cubicBezTo>
                <a:lnTo>
                  <a:pt x="89228" y="892284"/>
                </a:lnTo>
                <a:cubicBezTo>
                  <a:pt x="39949" y="892284"/>
                  <a:pt x="0" y="852335"/>
                  <a:pt x="0" y="803056"/>
                </a:cubicBezTo>
                <a:lnTo>
                  <a:pt x="0" y="89228"/>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854" tIns="71854" rIns="71854" bIns="71854" numCol="1" spcCol="1270" anchor="ctr" anchorCtr="0">
            <a:noAutofit/>
          </a:bodyPr>
          <a:lstStyle/>
          <a:p>
            <a:pPr marL="0" lvl="0" indent="0" algn="ctr" defTabSz="533400">
              <a:lnSpc>
                <a:spcPct val="90000"/>
              </a:lnSpc>
              <a:spcBef>
                <a:spcPct val="0"/>
              </a:spcBef>
              <a:spcAft>
                <a:spcPct val="35000"/>
              </a:spcAft>
              <a:buNone/>
            </a:pPr>
            <a:r>
              <a:rPr lang="fr-CA" sz="1400" b="1" dirty="0">
                <a:solidFill>
                  <a:schemeClr val="bg1"/>
                </a:solidFill>
                <a:latin typeface="Univers Condensed Light" panose="020B0306020202040204"/>
                <a:cs typeface="Arial" panose="020B0604020202020204" pitchFamily="34" charset="0"/>
              </a:rPr>
              <a:t>Optimisation topologique et dimensionnel</a:t>
            </a:r>
            <a:endParaRPr lang="fr-CA" sz="1400" b="1" kern="1200" dirty="0">
              <a:solidFill>
                <a:schemeClr val="bg1"/>
              </a:solidFill>
              <a:latin typeface="Univers Condensed Light" panose="020B0306020202040204"/>
              <a:cs typeface="Arial" panose="020B0604020202020204" pitchFamily="34" charset="0"/>
            </a:endParaRPr>
          </a:p>
        </p:txBody>
      </p:sp>
      <p:sp>
        <p:nvSpPr>
          <p:cNvPr id="58" name="Forme libre : forme 40">
            <a:extLst>
              <a:ext uri="{FF2B5EF4-FFF2-40B4-BE49-F238E27FC236}">
                <a16:creationId xmlns:a16="http://schemas.microsoft.com/office/drawing/2014/main" id="{9FCB6012-CB02-4719-9445-C8504737FBCF}"/>
              </a:ext>
            </a:extLst>
          </p:cNvPr>
          <p:cNvSpPr/>
          <p:nvPr/>
        </p:nvSpPr>
        <p:spPr>
          <a:xfrm>
            <a:off x="7782438" y="565753"/>
            <a:ext cx="2576252" cy="766442"/>
          </a:xfrm>
          <a:custGeom>
            <a:avLst/>
            <a:gdLst>
              <a:gd name="connsiteX0" fmla="*/ 0 w 1487140"/>
              <a:gd name="connsiteY0" fmla="*/ 89228 h 892284"/>
              <a:gd name="connsiteX1" fmla="*/ 89228 w 1487140"/>
              <a:gd name="connsiteY1" fmla="*/ 0 h 892284"/>
              <a:gd name="connsiteX2" fmla="*/ 1397912 w 1487140"/>
              <a:gd name="connsiteY2" fmla="*/ 0 h 892284"/>
              <a:gd name="connsiteX3" fmla="*/ 1487140 w 1487140"/>
              <a:gd name="connsiteY3" fmla="*/ 89228 h 892284"/>
              <a:gd name="connsiteX4" fmla="*/ 1487140 w 1487140"/>
              <a:gd name="connsiteY4" fmla="*/ 803056 h 892284"/>
              <a:gd name="connsiteX5" fmla="*/ 1397912 w 1487140"/>
              <a:gd name="connsiteY5" fmla="*/ 892284 h 892284"/>
              <a:gd name="connsiteX6" fmla="*/ 89228 w 1487140"/>
              <a:gd name="connsiteY6" fmla="*/ 892284 h 892284"/>
              <a:gd name="connsiteX7" fmla="*/ 0 w 1487140"/>
              <a:gd name="connsiteY7" fmla="*/ 803056 h 892284"/>
              <a:gd name="connsiteX8" fmla="*/ 0 w 1487140"/>
              <a:gd name="connsiteY8" fmla="*/ 89228 h 89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40" h="892284">
                <a:moveTo>
                  <a:pt x="0" y="89228"/>
                </a:moveTo>
                <a:cubicBezTo>
                  <a:pt x="0" y="39949"/>
                  <a:pt x="39949" y="0"/>
                  <a:pt x="89228" y="0"/>
                </a:cubicBezTo>
                <a:lnTo>
                  <a:pt x="1397912" y="0"/>
                </a:lnTo>
                <a:cubicBezTo>
                  <a:pt x="1447191" y="0"/>
                  <a:pt x="1487140" y="39949"/>
                  <a:pt x="1487140" y="89228"/>
                </a:cubicBezTo>
                <a:lnTo>
                  <a:pt x="1487140" y="803056"/>
                </a:lnTo>
                <a:cubicBezTo>
                  <a:pt x="1487140" y="852335"/>
                  <a:pt x="1447191" y="892284"/>
                  <a:pt x="1397912" y="892284"/>
                </a:cubicBezTo>
                <a:lnTo>
                  <a:pt x="89228" y="892284"/>
                </a:lnTo>
                <a:cubicBezTo>
                  <a:pt x="39949" y="892284"/>
                  <a:pt x="0" y="852335"/>
                  <a:pt x="0" y="803056"/>
                </a:cubicBezTo>
                <a:lnTo>
                  <a:pt x="0" y="89228"/>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854" tIns="71854" rIns="71854" bIns="71854" numCol="1" spcCol="1270" anchor="ctr" anchorCtr="0">
            <a:noAutofit/>
          </a:bodyPr>
          <a:lstStyle/>
          <a:p>
            <a:pPr marL="0" lvl="0" indent="0" algn="ctr" defTabSz="533400">
              <a:lnSpc>
                <a:spcPct val="90000"/>
              </a:lnSpc>
              <a:spcBef>
                <a:spcPct val="0"/>
              </a:spcBef>
              <a:spcAft>
                <a:spcPct val="35000"/>
              </a:spcAft>
              <a:buNone/>
            </a:pPr>
            <a:r>
              <a:rPr lang="fr-CA" sz="1400" b="1" dirty="0">
                <a:solidFill>
                  <a:schemeClr val="bg1"/>
                </a:solidFill>
                <a:latin typeface="Univers Condensed Light" panose="020B0306020202040204"/>
                <a:cs typeface="Arial" panose="020B0604020202020204" pitchFamily="34" charset="0"/>
              </a:rPr>
              <a:t>Analyse contraintes / déformations, transfert chaleur, vibrations, etc. </a:t>
            </a:r>
            <a:endParaRPr lang="fr-CA" sz="1400" b="1" kern="1200" dirty="0">
              <a:solidFill>
                <a:schemeClr val="bg1"/>
              </a:solidFill>
              <a:latin typeface="Univers Condensed Light" panose="020B0306020202040204"/>
              <a:cs typeface="Arial" panose="020B0604020202020204" pitchFamily="34" charset="0"/>
            </a:endParaRPr>
          </a:p>
        </p:txBody>
      </p:sp>
      <p:sp>
        <p:nvSpPr>
          <p:cNvPr id="59" name="Forme libre : forme 47">
            <a:extLst>
              <a:ext uri="{FF2B5EF4-FFF2-40B4-BE49-F238E27FC236}">
                <a16:creationId xmlns:a16="http://schemas.microsoft.com/office/drawing/2014/main" id="{7C213A72-7CA8-4E03-BF7C-FDBAEB22C3C5}"/>
              </a:ext>
            </a:extLst>
          </p:cNvPr>
          <p:cNvSpPr/>
          <p:nvPr/>
        </p:nvSpPr>
        <p:spPr>
          <a:xfrm>
            <a:off x="10669746" y="1556133"/>
            <a:ext cx="1343149" cy="366177"/>
          </a:xfrm>
          <a:custGeom>
            <a:avLst/>
            <a:gdLst>
              <a:gd name="connsiteX0" fmla="*/ 0 w 1487140"/>
              <a:gd name="connsiteY0" fmla="*/ 89228 h 892284"/>
              <a:gd name="connsiteX1" fmla="*/ 89228 w 1487140"/>
              <a:gd name="connsiteY1" fmla="*/ 0 h 892284"/>
              <a:gd name="connsiteX2" fmla="*/ 1397912 w 1487140"/>
              <a:gd name="connsiteY2" fmla="*/ 0 h 892284"/>
              <a:gd name="connsiteX3" fmla="*/ 1487140 w 1487140"/>
              <a:gd name="connsiteY3" fmla="*/ 89228 h 892284"/>
              <a:gd name="connsiteX4" fmla="*/ 1487140 w 1487140"/>
              <a:gd name="connsiteY4" fmla="*/ 803056 h 892284"/>
              <a:gd name="connsiteX5" fmla="*/ 1397912 w 1487140"/>
              <a:gd name="connsiteY5" fmla="*/ 892284 h 892284"/>
              <a:gd name="connsiteX6" fmla="*/ 89228 w 1487140"/>
              <a:gd name="connsiteY6" fmla="*/ 892284 h 892284"/>
              <a:gd name="connsiteX7" fmla="*/ 0 w 1487140"/>
              <a:gd name="connsiteY7" fmla="*/ 803056 h 892284"/>
              <a:gd name="connsiteX8" fmla="*/ 0 w 1487140"/>
              <a:gd name="connsiteY8" fmla="*/ 89228 h 89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40" h="892284">
                <a:moveTo>
                  <a:pt x="0" y="89228"/>
                </a:moveTo>
                <a:cubicBezTo>
                  <a:pt x="0" y="39949"/>
                  <a:pt x="39949" y="0"/>
                  <a:pt x="89228" y="0"/>
                </a:cubicBezTo>
                <a:lnTo>
                  <a:pt x="1397912" y="0"/>
                </a:lnTo>
                <a:cubicBezTo>
                  <a:pt x="1447191" y="0"/>
                  <a:pt x="1487140" y="39949"/>
                  <a:pt x="1487140" y="89228"/>
                </a:cubicBezTo>
                <a:lnTo>
                  <a:pt x="1487140" y="803056"/>
                </a:lnTo>
                <a:cubicBezTo>
                  <a:pt x="1487140" y="852335"/>
                  <a:pt x="1447191" y="892284"/>
                  <a:pt x="1397912" y="892284"/>
                </a:cubicBezTo>
                <a:lnTo>
                  <a:pt x="89228" y="892284"/>
                </a:lnTo>
                <a:cubicBezTo>
                  <a:pt x="39949" y="892284"/>
                  <a:pt x="0" y="852335"/>
                  <a:pt x="0" y="803056"/>
                </a:cubicBezTo>
                <a:lnTo>
                  <a:pt x="0" y="89228"/>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854" tIns="71854" rIns="71854" bIns="71854" numCol="1" spcCol="1270" anchor="ctr" anchorCtr="0">
            <a:noAutofit/>
          </a:bodyPr>
          <a:lstStyle/>
          <a:p>
            <a:pPr marL="0" lvl="0" indent="0" algn="ctr" defTabSz="533400">
              <a:lnSpc>
                <a:spcPct val="90000"/>
              </a:lnSpc>
              <a:spcBef>
                <a:spcPct val="0"/>
              </a:spcBef>
              <a:spcAft>
                <a:spcPct val="35000"/>
              </a:spcAft>
              <a:buNone/>
            </a:pPr>
            <a:r>
              <a:rPr lang="fr-CA" sz="1050" b="1" kern="1200" dirty="0">
                <a:solidFill>
                  <a:schemeClr val="bg1"/>
                </a:solidFill>
                <a:latin typeface="Univers Condensed Light" panose="020B0306020202040204"/>
                <a:cs typeface="Arial" panose="020B0604020202020204" pitchFamily="34" charset="0"/>
              </a:rPr>
              <a:t>Résultants/ </a:t>
            </a:r>
          </a:p>
          <a:p>
            <a:pPr marL="0" lvl="0" indent="0" algn="ctr" defTabSz="533400">
              <a:lnSpc>
                <a:spcPct val="90000"/>
              </a:lnSpc>
              <a:spcBef>
                <a:spcPct val="0"/>
              </a:spcBef>
              <a:spcAft>
                <a:spcPct val="35000"/>
              </a:spcAft>
              <a:buNone/>
            </a:pPr>
            <a:r>
              <a:rPr lang="fr-CA" sz="1050" b="1" kern="1200" dirty="0">
                <a:solidFill>
                  <a:schemeClr val="bg1"/>
                </a:solidFill>
                <a:latin typeface="Univers Condensed Light" panose="020B0306020202040204"/>
                <a:cs typeface="Arial" panose="020B0604020202020204" pitchFamily="34" charset="0"/>
              </a:rPr>
              <a:t>données d’entrée</a:t>
            </a:r>
          </a:p>
        </p:txBody>
      </p:sp>
      <p:sp>
        <p:nvSpPr>
          <p:cNvPr id="76" name="Forme libre : forme 48">
            <a:extLst>
              <a:ext uri="{FF2B5EF4-FFF2-40B4-BE49-F238E27FC236}">
                <a16:creationId xmlns:a16="http://schemas.microsoft.com/office/drawing/2014/main" id="{9D09461F-BAE9-4724-A587-6D9D81DCE159}"/>
              </a:ext>
            </a:extLst>
          </p:cNvPr>
          <p:cNvSpPr/>
          <p:nvPr/>
        </p:nvSpPr>
        <p:spPr>
          <a:xfrm>
            <a:off x="10669745" y="2139753"/>
            <a:ext cx="1343149" cy="361275"/>
          </a:xfrm>
          <a:custGeom>
            <a:avLst/>
            <a:gdLst>
              <a:gd name="connsiteX0" fmla="*/ 0 w 1487140"/>
              <a:gd name="connsiteY0" fmla="*/ 89228 h 892284"/>
              <a:gd name="connsiteX1" fmla="*/ 89228 w 1487140"/>
              <a:gd name="connsiteY1" fmla="*/ 0 h 892284"/>
              <a:gd name="connsiteX2" fmla="*/ 1397912 w 1487140"/>
              <a:gd name="connsiteY2" fmla="*/ 0 h 892284"/>
              <a:gd name="connsiteX3" fmla="*/ 1487140 w 1487140"/>
              <a:gd name="connsiteY3" fmla="*/ 89228 h 892284"/>
              <a:gd name="connsiteX4" fmla="*/ 1487140 w 1487140"/>
              <a:gd name="connsiteY4" fmla="*/ 803056 h 892284"/>
              <a:gd name="connsiteX5" fmla="*/ 1397912 w 1487140"/>
              <a:gd name="connsiteY5" fmla="*/ 892284 h 892284"/>
              <a:gd name="connsiteX6" fmla="*/ 89228 w 1487140"/>
              <a:gd name="connsiteY6" fmla="*/ 892284 h 892284"/>
              <a:gd name="connsiteX7" fmla="*/ 0 w 1487140"/>
              <a:gd name="connsiteY7" fmla="*/ 803056 h 892284"/>
              <a:gd name="connsiteX8" fmla="*/ 0 w 1487140"/>
              <a:gd name="connsiteY8" fmla="*/ 89228 h 89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40" h="892284">
                <a:moveTo>
                  <a:pt x="0" y="89228"/>
                </a:moveTo>
                <a:cubicBezTo>
                  <a:pt x="0" y="39949"/>
                  <a:pt x="39949" y="0"/>
                  <a:pt x="89228" y="0"/>
                </a:cubicBezTo>
                <a:lnTo>
                  <a:pt x="1397912" y="0"/>
                </a:lnTo>
                <a:cubicBezTo>
                  <a:pt x="1447191" y="0"/>
                  <a:pt x="1487140" y="39949"/>
                  <a:pt x="1487140" y="89228"/>
                </a:cubicBezTo>
                <a:lnTo>
                  <a:pt x="1487140" y="803056"/>
                </a:lnTo>
                <a:cubicBezTo>
                  <a:pt x="1487140" y="852335"/>
                  <a:pt x="1447191" y="892284"/>
                  <a:pt x="1397912" y="892284"/>
                </a:cubicBezTo>
                <a:lnTo>
                  <a:pt x="89228" y="892284"/>
                </a:lnTo>
                <a:cubicBezTo>
                  <a:pt x="39949" y="892284"/>
                  <a:pt x="0" y="852335"/>
                  <a:pt x="0" y="803056"/>
                </a:cubicBezTo>
                <a:lnTo>
                  <a:pt x="0" y="89228"/>
                </a:lnTo>
                <a:close/>
              </a:path>
            </a:pathLst>
          </a:custGeom>
          <a:solidFill>
            <a:schemeClr val="accent2"/>
          </a:solidFill>
          <a:ln w="5715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854" tIns="71854" rIns="71854" bIns="71854" numCol="1" spcCol="1270" anchor="ctr" anchorCtr="0">
            <a:noAutofit/>
          </a:bodyPr>
          <a:lstStyle/>
          <a:p>
            <a:pPr marL="0" lvl="0" indent="0" algn="ctr" defTabSz="533400">
              <a:lnSpc>
                <a:spcPct val="90000"/>
              </a:lnSpc>
              <a:spcBef>
                <a:spcPct val="0"/>
              </a:spcBef>
              <a:spcAft>
                <a:spcPct val="35000"/>
              </a:spcAft>
              <a:buNone/>
            </a:pPr>
            <a:r>
              <a:rPr lang="fr-CA" sz="1050" b="1" kern="1200" dirty="0">
                <a:solidFill>
                  <a:schemeClr val="bg1"/>
                </a:solidFill>
                <a:latin typeface="Univers Condensed Light" panose="020B0306020202040204"/>
                <a:cs typeface="Arial" panose="020B0604020202020204" pitchFamily="34" charset="0"/>
              </a:rPr>
              <a:t>Outil d’ingénierie</a:t>
            </a:r>
            <a:endParaRPr lang="fr-CA" sz="1050" b="1" kern="1200" dirty="0">
              <a:solidFill>
                <a:schemeClr val="bg1"/>
              </a:solidFill>
              <a:latin typeface="Univers Condensed Light" panose="020B0306020202040204"/>
            </a:endParaRPr>
          </a:p>
        </p:txBody>
      </p:sp>
      <p:sp>
        <p:nvSpPr>
          <p:cNvPr id="79" name="Forme libre : forme 49">
            <a:extLst>
              <a:ext uri="{FF2B5EF4-FFF2-40B4-BE49-F238E27FC236}">
                <a16:creationId xmlns:a16="http://schemas.microsoft.com/office/drawing/2014/main" id="{2BB77458-1863-4104-A6FF-0703B41031CF}"/>
              </a:ext>
            </a:extLst>
          </p:cNvPr>
          <p:cNvSpPr/>
          <p:nvPr/>
        </p:nvSpPr>
        <p:spPr>
          <a:xfrm>
            <a:off x="10674005" y="2718471"/>
            <a:ext cx="1338890" cy="359598"/>
          </a:xfrm>
          <a:custGeom>
            <a:avLst/>
            <a:gdLst>
              <a:gd name="connsiteX0" fmla="*/ 0 w 1619317"/>
              <a:gd name="connsiteY0" fmla="*/ 108026 h 1080262"/>
              <a:gd name="connsiteX1" fmla="*/ 108026 w 1619317"/>
              <a:gd name="connsiteY1" fmla="*/ 0 h 1080262"/>
              <a:gd name="connsiteX2" fmla="*/ 1511291 w 1619317"/>
              <a:gd name="connsiteY2" fmla="*/ 0 h 1080262"/>
              <a:gd name="connsiteX3" fmla="*/ 1619317 w 1619317"/>
              <a:gd name="connsiteY3" fmla="*/ 108026 h 1080262"/>
              <a:gd name="connsiteX4" fmla="*/ 1619317 w 1619317"/>
              <a:gd name="connsiteY4" fmla="*/ 972236 h 1080262"/>
              <a:gd name="connsiteX5" fmla="*/ 1511291 w 1619317"/>
              <a:gd name="connsiteY5" fmla="*/ 1080262 h 1080262"/>
              <a:gd name="connsiteX6" fmla="*/ 108026 w 1619317"/>
              <a:gd name="connsiteY6" fmla="*/ 1080262 h 1080262"/>
              <a:gd name="connsiteX7" fmla="*/ 0 w 1619317"/>
              <a:gd name="connsiteY7" fmla="*/ 972236 h 1080262"/>
              <a:gd name="connsiteX8" fmla="*/ 0 w 1619317"/>
              <a:gd name="connsiteY8" fmla="*/ 108026 h 108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317" h="1080262">
                <a:moveTo>
                  <a:pt x="0" y="108026"/>
                </a:moveTo>
                <a:cubicBezTo>
                  <a:pt x="0" y="48365"/>
                  <a:pt x="48365" y="0"/>
                  <a:pt x="108026" y="0"/>
                </a:cubicBezTo>
                <a:lnTo>
                  <a:pt x="1511291" y="0"/>
                </a:lnTo>
                <a:cubicBezTo>
                  <a:pt x="1570952" y="0"/>
                  <a:pt x="1619317" y="48365"/>
                  <a:pt x="1619317" y="108026"/>
                </a:cubicBezTo>
                <a:lnTo>
                  <a:pt x="1619317" y="972236"/>
                </a:lnTo>
                <a:cubicBezTo>
                  <a:pt x="1619317" y="1031897"/>
                  <a:pt x="1570952" y="1080262"/>
                  <a:pt x="1511291" y="1080262"/>
                </a:cubicBezTo>
                <a:lnTo>
                  <a:pt x="108026" y="1080262"/>
                </a:lnTo>
                <a:cubicBezTo>
                  <a:pt x="48365" y="1080262"/>
                  <a:pt x="0" y="1031897"/>
                  <a:pt x="0" y="972236"/>
                </a:cubicBezTo>
                <a:lnTo>
                  <a:pt x="0" y="108026"/>
                </a:lnTo>
                <a:close/>
              </a:path>
            </a:pathLst>
          </a:custGeom>
          <a:solidFill>
            <a:schemeClr val="accent1"/>
          </a:solidFill>
          <a:ln w="57150">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7360" tIns="77360" rIns="77360" bIns="77360" numCol="1" spcCol="1270" anchor="ctr" anchorCtr="0">
            <a:noAutofit/>
          </a:bodyPr>
          <a:lstStyle/>
          <a:p>
            <a:pPr lvl="0" algn="ctr" defTabSz="533400">
              <a:lnSpc>
                <a:spcPct val="90000"/>
              </a:lnSpc>
              <a:spcBef>
                <a:spcPct val="0"/>
              </a:spcBef>
              <a:spcAft>
                <a:spcPct val="35000"/>
              </a:spcAft>
            </a:pPr>
            <a:r>
              <a:rPr lang="fr-CA" sz="1050" b="1" dirty="0">
                <a:solidFill>
                  <a:schemeClr val="bg1"/>
                </a:solidFill>
                <a:latin typeface="Univers Condensed Light" panose="020B0306020202040204"/>
                <a:cs typeface="Arial" panose="020B0604020202020204" pitchFamily="34" charset="0"/>
              </a:rPr>
              <a:t>Données d’entrée</a:t>
            </a:r>
          </a:p>
        </p:txBody>
      </p:sp>
      <p:sp>
        <p:nvSpPr>
          <p:cNvPr id="83" name="Forme libre : forme 59">
            <a:extLst>
              <a:ext uri="{FF2B5EF4-FFF2-40B4-BE49-F238E27FC236}">
                <a16:creationId xmlns:a16="http://schemas.microsoft.com/office/drawing/2014/main" id="{00D57191-55F8-4E44-BBE4-ECF1B00D2E08}"/>
              </a:ext>
            </a:extLst>
          </p:cNvPr>
          <p:cNvSpPr/>
          <p:nvPr/>
        </p:nvSpPr>
        <p:spPr>
          <a:xfrm>
            <a:off x="7018676" y="3472390"/>
            <a:ext cx="1945450" cy="550187"/>
          </a:xfrm>
          <a:custGeom>
            <a:avLst/>
            <a:gdLst>
              <a:gd name="connsiteX0" fmla="*/ 0 w 1487140"/>
              <a:gd name="connsiteY0" fmla="*/ 89228 h 892284"/>
              <a:gd name="connsiteX1" fmla="*/ 89228 w 1487140"/>
              <a:gd name="connsiteY1" fmla="*/ 0 h 892284"/>
              <a:gd name="connsiteX2" fmla="*/ 1397912 w 1487140"/>
              <a:gd name="connsiteY2" fmla="*/ 0 h 892284"/>
              <a:gd name="connsiteX3" fmla="*/ 1487140 w 1487140"/>
              <a:gd name="connsiteY3" fmla="*/ 89228 h 892284"/>
              <a:gd name="connsiteX4" fmla="*/ 1487140 w 1487140"/>
              <a:gd name="connsiteY4" fmla="*/ 803056 h 892284"/>
              <a:gd name="connsiteX5" fmla="*/ 1397912 w 1487140"/>
              <a:gd name="connsiteY5" fmla="*/ 892284 h 892284"/>
              <a:gd name="connsiteX6" fmla="*/ 89228 w 1487140"/>
              <a:gd name="connsiteY6" fmla="*/ 892284 h 892284"/>
              <a:gd name="connsiteX7" fmla="*/ 0 w 1487140"/>
              <a:gd name="connsiteY7" fmla="*/ 803056 h 892284"/>
              <a:gd name="connsiteX8" fmla="*/ 0 w 1487140"/>
              <a:gd name="connsiteY8" fmla="*/ 89228 h 89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40" h="892284">
                <a:moveTo>
                  <a:pt x="0" y="89228"/>
                </a:moveTo>
                <a:cubicBezTo>
                  <a:pt x="0" y="39949"/>
                  <a:pt x="39949" y="0"/>
                  <a:pt x="89228" y="0"/>
                </a:cubicBezTo>
                <a:lnTo>
                  <a:pt x="1397912" y="0"/>
                </a:lnTo>
                <a:cubicBezTo>
                  <a:pt x="1447191" y="0"/>
                  <a:pt x="1487140" y="39949"/>
                  <a:pt x="1487140" y="89228"/>
                </a:cubicBezTo>
                <a:lnTo>
                  <a:pt x="1487140" y="803056"/>
                </a:lnTo>
                <a:cubicBezTo>
                  <a:pt x="1487140" y="852335"/>
                  <a:pt x="1447191" y="892284"/>
                  <a:pt x="1397912" y="892284"/>
                </a:cubicBezTo>
                <a:lnTo>
                  <a:pt x="89228" y="892284"/>
                </a:lnTo>
                <a:cubicBezTo>
                  <a:pt x="39949" y="892284"/>
                  <a:pt x="0" y="852335"/>
                  <a:pt x="0" y="803056"/>
                </a:cubicBezTo>
                <a:lnTo>
                  <a:pt x="0" y="89228"/>
                </a:lnTo>
                <a:close/>
              </a:path>
            </a:pathLst>
          </a:custGeom>
          <a:solidFill>
            <a:schemeClr val="accent2"/>
          </a:solidFill>
          <a:ln w="5715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854" tIns="71854" rIns="71854" bIns="71854" numCol="1" spcCol="1270" anchor="ctr" anchorCtr="0">
            <a:noAutofit/>
          </a:bodyPr>
          <a:lstStyle/>
          <a:p>
            <a:pPr marL="0" lvl="0" indent="0" algn="ctr" defTabSz="533400">
              <a:lnSpc>
                <a:spcPct val="90000"/>
              </a:lnSpc>
              <a:spcBef>
                <a:spcPct val="0"/>
              </a:spcBef>
              <a:spcAft>
                <a:spcPct val="35000"/>
              </a:spcAft>
              <a:buNone/>
            </a:pPr>
            <a:r>
              <a:rPr lang="fr-CA" sz="1400" b="1" dirty="0">
                <a:solidFill>
                  <a:schemeClr val="bg1"/>
                </a:solidFill>
                <a:latin typeface="Univers Condensed Light" panose="020B0306020202040204"/>
                <a:cs typeface="Arial" panose="020B0604020202020204" pitchFamily="34" charset="0"/>
              </a:rPr>
              <a:t>Fabrication additive</a:t>
            </a:r>
          </a:p>
          <a:p>
            <a:pPr marL="0" lvl="0" indent="0" algn="ctr" defTabSz="533400">
              <a:lnSpc>
                <a:spcPct val="90000"/>
              </a:lnSpc>
              <a:spcBef>
                <a:spcPct val="0"/>
              </a:spcBef>
              <a:spcAft>
                <a:spcPct val="35000"/>
              </a:spcAft>
              <a:buNone/>
            </a:pPr>
            <a:r>
              <a:rPr lang="fr-CA" sz="1400" dirty="0">
                <a:solidFill>
                  <a:schemeClr val="bg1"/>
                </a:solidFill>
                <a:latin typeface="Univers Condensed Light" panose="020B0306020202040204"/>
                <a:cs typeface="Arial" panose="020B0604020202020204" pitchFamily="34" charset="0"/>
              </a:rPr>
              <a:t>(imprimante 3D)</a:t>
            </a:r>
            <a:endParaRPr lang="fr-CA" sz="1400" kern="1200" dirty="0">
              <a:solidFill>
                <a:schemeClr val="bg1"/>
              </a:solidFill>
              <a:latin typeface="Univers Condensed Light" panose="020B0306020202040204"/>
            </a:endParaRPr>
          </a:p>
        </p:txBody>
      </p:sp>
      <p:sp>
        <p:nvSpPr>
          <p:cNvPr id="84" name="Forme libre : forme 60">
            <a:extLst>
              <a:ext uri="{FF2B5EF4-FFF2-40B4-BE49-F238E27FC236}">
                <a16:creationId xmlns:a16="http://schemas.microsoft.com/office/drawing/2014/main" id="{367081AA-0D8F-48FF-ABEB-6B5223D3FA7E}"/>
              </a:ext>
            </a:extLst>
          </p:cNvPr>
          <p:cNvSpPr/>
          <p:nvPr/>
        </p:nvSpPr>
        <p:spPr>
          <a:xfrm>
            <a:off x="9409851" y="3588822"/>
            <a:ext cx="1058245" cy="504104"/>
          </a:xfrm>
          <a:custGeom>
            <a:avLst/>
            <a:gdLst>
              <a:gd name="connsiteX0" fmla="*/ 0 w 1270464"/>
              <a:gd name="connsiteY0" fmla="*/ 102609 h 1026091"/>
              <a:gd name="connsiteX1" fmla="*/ 102609 w 1270464"/>
              <a:gd name="connsiteY1" fmla="*/ 0 h 1026091"/>
              <a:gd name="connsiteX2" fmla="*/ 1167855 w 1270464"/>
              <a:gd name="connsiteY2" fmla="*/ 0 h 1026091"/>
              <a:gd name="connsiteX3" fmla="*/ 1270464 w 1270464"/>
              <a:gd name="connsiteY3" fmla="*/ 102609 h 1026091"/>
              <a:gd name="connsiteX4" fmla="*/ 1270464 w 1270464"/>
              <a:gd name="connsiteY4" fmla="*/ 923482 h 1026091"/>
              <a:gd name="connsiteX5" fmla="*/ 1167855 w 1270464"/>
              <a:gd name="connsiteY5" fmla="*/ 1026091 h 1026091"/>
              <a:gd name="connsiteX6" fmla="*/ 102609 w 1270464"/>
              <a:gd name="connsiteY6" fmla="*/ 1026091 h 1026091"/>
              <a:gd name="connsiteX7" fmla="*/ 0 w 1270464"/>
              <a:gd name="connsiteY7" fmla="*/ 923482 h 1026091"/>
              <a:gd name="connsiteX8" fmla="*/ 0 w 1270464"/>
              <a:gd name="connsiteY8" fmla="*/ 102609 h 102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464" h="1026091">
                <a:moveTo>
                  <a:pt x="0" y="102609"/>
                </a:moveTo>
                <a:cubicBezTo>
                  <a:pt x="0" y="45940"/>
                  <a:pt x="45940" y="0"/>
                  <a:pt x="102609" y="0"/>
                </a:cubicBezTo>
                <a:lnTo>
                  <a:pt x="1167855" y="0"/>
                </a:lnTo>
                <a:cubicBezTo>
                  <a:pt x="1224524" y="0"/>
                  <a:pt x="1270464" y="45940"/>
                  <a:pt x="1270464" y="102609"/>
                </a:cubicBezTo>
                <a:lnTo>
                  <a:pt x="1270464" y="923482"/>
                </a:lnTo>
                <a:cubicBezTo>
                  <a:pt x="1270464" y="980151"/>
                  <a:pt x="1224524" y="1026091"/>
                  <a:pt x="1167855" y="1026091"/>
                </a:cubicBezTo>
                <a:lnTo>
                  <a:pt x="102609" y="1026091"/>
                </a:lnTo>
                <a:cubicBezTo>
                  <a:pt x="45940" y="1026091"/>
                  <a:pt x="0" y="980151"/>
                  <a:pt x="0" y="923482"/>
                </a:cubicBezTo>
                <a:lnTo>
                  <a:pt x="0" y="102609"/>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773" tIns="75773" rIns="75773" bIns="75773"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CA" sz="1400" b="1" kern="1200" dirty="0">
                <a:solidFill>
                  <a:schemeClr val="bg1"/>
                </a:solidFill>
                <a:latin typeface="Univers Condensed Light" panose="020B0306020202040204"/>
                <a:cs typeface="Arial" panose="020B0604020202020204" pitchFamily="34" charset="0"/>
              </a:rPr>
              <a:t>Prototype ou maquette</a:t>
            </a:r>
            <a:endParaRPr lang="fr-CA" sz="1400" b="1" kern="1200" dirty="0">
              <a:solidFill>
                <a:schemeClr val="bg1"/>
              </a:solidFill>
              <a:latin typeface="Univers Condensed Light" panose="020B0306020202040204"/>
            </a:endParaRPr>
          </a:p>
        </p:txBody>
      </p:sp>
      <p:sp>
        <p:nvSpPr>
          <p:cNvPr id="85" name="Forme libre : forme 63">
            <a:extLst>
              <a:ext uri="{FF2B5EF4-FFF2-40B4-BE49-F238E27FC236}">
                <a16:creationId xmlns:a16="http://schemas.microsoft.com/office/drawing/2014/main" id="{1919D6B6-1044-4F36-AE5C-F20DA58F83E8}"/>
              </a:ext>
            </a:extLst>
          </p:cNvPr>
          <p:cNvSpPr/>
          <p:nvPr/>
        </p:nvSpPr>
        <p:spPr>
          <a:xfrm>
            <a:off x="4473516" y="4434396"/>
            <a:ext cx="974043" cy="643837"/>
          </a:xfrm>
          <a:custGeom>
            <a:avLst/>
            <a:gdLst>
              <a:gd name="connsiteX0" fmla="*/ 0 w 1487140"/>
              <a:gd name="connsiteY0" fmla="*/ 101538 h 1015375"/>
              <a:gd name="connsiteX1" fmla="*/ 101538 w 1487140"/>
              <a:gd name="connsiteY1" fmla="*/ 0 h 1015375"/>
              <a:gd name="connsiteX2" fmla="*/ 1385603 w 1487140"/>
              <a:gd name="connsiteY2" fmla="*/ 0 h 1015375"/>
              <a:gd name="connsiteX3" fmla="*/ 1487141 w 1487140"/>
              <a:gd name="connsiteY3" fmla="*/ 101538 h 1015375"/>
              <a:gd name="connsiteX4" fmla="*/ 1487140 w 1487140"/>
              <a:gd name="connsiteY4" fmla="*/ 913838 h 1015375"/>
              <a:gd name="connsiteX5" fmla="*/ 1385602 w 1487140"/>
              <a:gd name="connsiteY5" fmla="*/ 1015376 h 1015375"/>
              <a:gd name="connsiteX6" fmla="*/ 101538 w 1487140"/>
              <a:gd name="connsiteY6" fmla="*/ 1015375 h 1015375"/>
              <a:gd name="connsiteX7" fmla="*/ 0 w 1487140"/>
              <a:gd name="connsiteY7" fmla="*/ 913837 h 1015375"/>
              <a:gd name="connsiteX8" fmla="*/ 0 w 1487140"/>
              <a:gd name="connsiteY8" fmla="*/ 101538 h 101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140" h="1015375">
                <a:moveTo>
                  <a:pt x="0" y="101538"/>
                </a:moveTo>
                <a:cubicBezTo>
                  <a:pt x="0" y="45460"/>
                  <a:pt x="45460" y="0"/>
                  <a:pt x="101538" y="0"/>
                </a:cubicBezTo>
                <a:lnTo>
                  <a:pt x="1385603" y="0"/>
                </a:lnTo>
                <a:cubicBezTo>
                  <a:pt x="1441681" y="0"/>
                  <a:pt x="1487141" y="45460"/>
                  <a:pt x="1487141" y="101538"/>
                </a:cubicBezTo>
                <a:cubicBezTo>
                  <a:pt x="1487141" y="372305"/>
                  <a:pt x="1487140" y="643071"/>
                  <a:pt x="1487140" y="913838"/>
                </a:cubicBezTo>
                <a:cubicBezTo>
                  <a:pt x="1487140" y="969916"/>
                  <a:pt x="1441680" y="1015376"/>
                  <a:pt x="1385602" y="1015376"/>
                </a:cubicBezTo>
                <a:lnTo>
                  <a:pt x="101538" y="1015375"/>
                </a:lnTo>
                <a:cubicBezTo>
                  <a:pt x="45460" y="1015375"/>
                  <a:pt x="0" y="969915"/>
                  <a:pt x="0" y="913837"/>
                </a:cubicBezTo>
                <a:lnTo>
                  <a:pt x="0" y="101538"/>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459" tIns="75459" rIns="75459" bIns="75459"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CA" sz="1400" b="1" kern="1200" dirty="0">
                <a:solidFill>
                  <a:schemeClr val="bg1"/>
                </a:solidFill>
                <a:latin typeface="Univers Condensed Light" panose="020B0306020202040204"/>
              </a:rPr>
              <a:t>Dessins fabrication </a:t>
            </a:r>
          </a:p>
        </p:txBody>
      </p:sp>
      <p:sp>
        <p:nvSpPr>
          <p:cNvPr id="86" name="Forme libre : forme 64">
            <a:extLst>
              <a:ext uri="{FF2B5EF4-FFF2-40B4-BE49-F238E27FC236}">
                <a16:creationId xmlns:a16="http://schemas.microsoft.com/office/drawing/2014/main" id="{16FBBBA6-4382-4EF3-9DCE-55D468FF4826}"/>
              </a:ext>
            </a:extLst>
          </p:cNvPr>
          <p:cNvSpPr/>
          <p:nvPr/>
        </p:nvSpPr>
        <p:spPr>
          <a:xfrm>
            <a:off x="5629368" y="5606728"/>
            <a:ext cx="1123997" cy="783566"/>
          </a:xfrm>
          <a:custGeom>
            <a:avLst/>
            <a:gdLst>
              <a:gd name="connsiteX0" fmla="*/ 0 w 1270464"/>
              <a:gd name="connsiteY0" fmla="*/ 102609 h 1026091"/>
              <a:gd name="connsiteX1" fmla="*/ 102609 w 1270464"/>
              <a:gd name="connsiteY1" fmla="*/ 0 h 1026091"/>
              <a:gd name="connsiteX2" fmla="*/ 1167855 w 1270464"/>
              <a:gd name="connsiteY2" fmla="*/ 0 h 1026091"/>
              <a:gd name="connsiteX3" fmla="*/ 1270464 w 1270464"/>
              <a:gd name="connsiteY3" fmla="*/ 102609 h 1026091"/>
              <a:gd name="connsiteX4" fmla="*/ 1270464 w 1270464"/>
              <a:gd name="connsiteY4" fmla="*/ 923482 h 1026091"/>
              <a:gd name="connsiteX5" fmla="*/ 1167855 w 1270464"/>
              <a:gd name="connsiteY5" fmla="*/ 1026091 h 1026091"/>
              <a:gd name="connsiteX6" fmla="*/ 102609 w 1270464"/>
              <a:gd name="connsiteY6" fmla="*/ 1026091 h 1026091"/>
              <a:gd name="connsiteX7" fmla="*/ 0 w 1270464"/>
              <a:gd name="connsiteY7" fmla="*/ 923482 h 1026091"/>
              <a:gd name="connsiteX8" fmla="*/ 0 w 1270464"/>
              <a:gd name="connsiteY8" fmla="*/ 102609 h 102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464" h="1026091">
                <a:moveTo>
                  <a:pt x="0" y="102609"/>
                </a:moveTo>
                <a:cubicBezTo>
                  <a:pt x="0" y="45940"/>
                  <a:pt x="45940" y="0"/>
                  <a:pt x="102609" y="0"/>
                </a:cubicBezTo>
                <a:lnTo>
                  <a:pt x="1167855" y="0"/>
                </a:lnTo>
                <a:cubicBezTo>
                  <a:pt x="1224524" y="0"/>
                  <a:pt x="1270464" y="45940"/>
                  <a:pt x="1270464" y="102609"/>
                </a:cubicBezTo>
                <a:lnTo>
                  <a:pt x="1270464" y="923482"/>
                </a:lnTo>
                <a:cubicBezTo>
                  <a:pt x="1270464" y="980151"/>
                  <a:pt x="1224524" y="1026091"/>
                  <a:pt x="1167855" y="1026091"/>
                </a:cubicBezTo>
                <a:lnTo>
                  <a:pt x="102609" y="1026091"/>
                </a:lnTo>
                <a:cubicBezTo>
                  <a:pt x="45940" y="1026091"/>
                  <a:pt x="0" y="980151"/>
                  <a:pt x="0" y="923482"/>
                </a:cubicBezTo>
                <a:lnTo>
                  <a:pt x="0" y="102609"/>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773" tIns="75773" rIns="75773" bIns="75773"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CA" sz="1400" b="1" kern="1200" dirty="0">
                <a:solidFill>
                  <a:schemeClr val="bg1"/>
                </a:solidFill>
                <a:latin typeface="Univers Condensed Light" panose="020B0306020202040204"/>
                <a:cs typeface="Arial" panose="020B0604020202020204" pitchFamily="34" charset="0"/>
              </a:rPr>
              <a:t>Prototype ou production série ou tests</a:t>
            </a:r>
            <a:endParaRPr lang="fr-CA" sz="1400" b="1" kern="1200" dirty="0">
              <a:solidFill>
                <a:schemeClr val="bg1"/>
              </a:solidFill>
              <a:latin typeface="Univers Condensed Light" panose="020B0306020202040204"/>
            </a:endParaRPr>
          </a:p>
        </p:txBody>
      </p:sp>
      <p:sp>
        <p:nvSpPr>
          <p:cNvPr id="87" name="Forme libre : forme 71">
            <a:extLst>
              <a:ext uri="{FF2B5EF4-FFF2-40B4-BE49-F238E27FC236}">
                <a16:creationId xmlns:a16="http://schemas.microsoft.com/office/drawing/2014/main" id="{1469AEFE-637F-4352-B8CA-D93F1A495CB2}"/>
              </a:ext>
            </a:extLst>
          </p:cNvPr>
          <p:cNvSpPr/>
          <p:nvPr/>
        </p:nvSpPr>
        <p:spPr>
          <a:xfrm>
            <a:off x="2399790" y="5987824"/>
            <a:ext cx="1154674" cy="432877"/>
          </a:xfrm>
          <a:custGeom>
            <a:avLst/>
            <a:gdLst>
              <a:gd name="connsiteX0" fmla="*/ 0 w 1270464"/>
              <a:gd name="connsiteY0" fmla="*/ 102609 h 1026091"/>
              <a:gd name="connsiteX1" fmla="*/ 102609 w 1270464"/>
              <a:gd name="connsiteY1" fmla="*/ 0 h 1026091"/>
              <a:gd name="connsiteX2" fmla="*/ 1167855 w 1270464"/>
              <a:gd name="connsiteY2" fmla="*/ 0 h 1026091"/>
              <a:gd name="connsiteX3" fmla="*/ 1270464 w 1270464"/>
              <a:gd name="connsiteY3" fmla="*/ 102609 h 1026091"/>
              <a:gd name="connsiteX4" fmla="*/ 1270464 w 1270464"/>
              <a:gd name="connsiteY4" fmla="*/ 923482 h 1026091"/>
              <a:gd name="connsiteX5" fmla="*/ 1167855 w 1270464"/>
              <a:gd name="connsiteY5" fmla="*/ 1026091 h 1026091"/>
              <a:gd name="connsiteX6" fmla="*/ 102609 w 1270464"/>
              <a:gd name="connsiteY6" fmla="*/ 1026091 h 1026091"/>
              <a:gd name="connsiteX7" fmla="*/ 0 w 1270464"/>
              <a:gd name="connsiteY7" fmla="*/ 923482 h 1026091"/>
              <a:gd name="connsiteX8" fmla="*/ 0 w 1270464"/>
              <a:gd name="connsiteY8" fmla="*/ 102609 h 102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464" h="1026091">
                <a:moveTo>
                  <a:pt x="0" y="102609"/>
                </a:moveTo>
                <a:cubicBezTo>
                  <a:pt x="0" y="45940"/>
                  <a:pt x="45940" y="0"/>
                  <a:pt x="102609" y="0"/>
                </a:cubicBezTo>
                <a:lnTo>
                  <a:pt x="1167855" y="0"/>
                </a:lnTo>
                <a:cubicBezTo>
                  <a:pt x="1224524" y="0"/>
                  <a:pt x="1270464" y="45940"/>
                  <a:pt x="1270464" y="102609"/>
                </a:cubicBezTo>
                <a:lnTo>
                  <a:pt x="1270464" y="923482"/>
                </a:lnTo>
                <a:cubicBezTo>
                  <a:pt x="1270464" y="980151"/>
                  <a:pt x="1224524" y="1026091"/>
                  <a:pt x="1167855" y="1026091"/>
                </a:cubicBezTo>
                <a:lnTo>
                  <a:pt x="102609" y="1026091"/>
                </a:lnTo>
                <a:cubicBezTo>
                  <a:pt x="45940" y="1026091"/>
                  <a:pt x="0" y="980151"/>
                  <a:pt x="0" y="923482"/>
                </a:cubicBezTo>
                <a:lnTo>
                  <a:pt x="0" y="102609"/>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773" tIns="75773" rIns="75773" bIns="75773"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CA" sz="1400" b="1" kern="1200" dirty="0">
                <a:solidFill>
                  <a:schemeClr val="bg1"/>
                </a:solidFill>
                <a:latin typeface="Univers Condensed Light" panose="020B0306020202040204"/>
                <a:cs typeface="Arial" panose="020B0604020202020204" pitchFamily="34" charset="0"/>
              </a:rPr>
              <a:t>Patrons de découpage</a:t>
            </a:r>
            <a:endParaRPr lang="fr-CA" sz="1400" b="1" kern="1200" dirty="0">
              <a:solidFill>
                <a:schemeClr val="bg1"/>
              </a:solidFill>
              <a:latin typeface="Univers Condensed Light" panose="020B0306020202040204"/>
            </a:endParaRPr>
          </a:p>
        </p:txBody>
      </p:sp>
      <p:sp>
        <p:nvSpPr>
          <p:cNvPr id="88" name="Forme libre : forme 72">
            <a:extLst>
              <a:ext uri="{FF2B5EF4-FFF2-40B4-BE49-F238E27FC236}">
                <a16:creationId xmlns:a16="http://schemas.microsoft.com/office/drawing/2014/main" id="{EC142940-05F7-4E39-87C7-E3C51B8F235E}"/>
              </a:ext>
            </a:extLst>
          </p:cNvPr>
          <p:cNvSpPr/>
          <p:nvPr/>
        </p:nvSpPr>
        <p:spPr>
          <a:xfrm>
            <a:off x="3581884" y="5502730"/>
            <a:ext cx="1154674" cy="432877"/>
          </a:xfrm>
          <a:custGeom>
            <a:avLst/>
            <a:gdLst>
              <a:gd name="connsiteX0" fmla="*/ 0 w 1270464"/>
              <a:gd name="connsiteY0" fmla="*/ 102609 h 1026091"/>
              <a:gd name="connsiteX1" fmla="*/ 102609 w 1270464"/>
              <a:gd name="connsiteY1" fmla="*/ 0 h 1026091"/>
              <a:gd name="connsiteX2" fmla="*/ 1167855 w 1270464"/>
              <a:gd name="connsiteY2" fmla="*/ 0 h 1026091"/>
              <a:gd name="connsiteX3" fmla="*/ 1270464 w 1270464"/>
              <a:gd name="connsiteY3" fmla="*/ 102609 h 1026091"/>
              <a:gd name="connsiteX4" fmla="*/ 1270464 w 1270464"/>
              <a:gd name="connsiteY4" fmla="*/ 923482 h 1026091"/>
              <a:gd name="connsiteX5" fmla="*/ 1167855 w 1270464"/>
              <a:gd name="connsiteY5" fmla="*/ 1026091 h 1026091"/>
              <a:gd name="connsiteX6" fmla="*/ 102609 w 1270464"/>
              <a:gd name="connsiteY6" fmla="*/ 1026091 h 1026091"/>
              <a:gd name="connsiteX7" fmla="*/ 0 w 1270464"/>
              <a:gd name="connsiteY7" fmla="*/ 923482 h 1026091"/>
              <a:gd name="connsiteX8" fmla="*/ 0 w 1270464"/>
              <a:gd name="connsiteY8" fmla="*/ 102609 h 102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464" h="1026091">
                <a:moveTo>
                  <a:pt x="0" y="102609"/>
                </a:moveTo>
                <a:cubicBezTo>
                  <a:pt x="0" y="45940"/>
                  <a:pt x="45940" y="0"/>
                  <a:pt x="102609" y="0"/>
                </a:cubicBezTo>
                <a:lnTo>
                  <a:pt x="1167855" y="0"/>
                </a:lnTo>
                <a:cubicBezTo>
                  <a:pt x="1224524" y="0"/>
                  <a:pt x="1270464" y="45940"/>
                  <a:pt x="1270464" y="102609"/>
                </a:cubicBezTo>
                <a:lnTo>
                  <a:pt x="1270464" y="923482"/>
                </a:lnTo>
                <a:cubicBezTo>
                  <a:pt x="1270464" y="980151"/>
                  <a:pt x="1224524" y="1026091"/>
                  <a:pt x="1167855" y="1026091"/>
                </a:cubicBezTo>
                <a:lnTo>
                  <a:pt x="102609" y="1026091"/>
                </a:lnTo>
                <a:cubicBezTo>
                  <a:pt x="45940" y="1026091"/>
                  <a:pt x="0" y="980151"/>
                  <a:pt x="0" y="923482"/>
                </a:cubicBezTo>
                <a:lnTo>
                  <a:pt x="0" y="102609"/>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773" tIns="75773" rIns="75773" bIns="75773"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CA" sz="1400" b="1" kern="1200" dirty="0">
                <a:solidFill>
                  <a:schemeClr val="bg1"/>
                </a:solidFill>
                <a:latin typeface="Univers Condensed Light" panose="020B0306020202040204"/>
                <a:cs typeface="Arial" panose="020B0604020202020204" pitchFamily="34" charset="0"/>
              </a:rPr>
              <a:t>Modèle 3D usinage CNC</a:t>
            </a:r>
            <a:endParaRPr lang="fr-CA" sz="1400" b="1" kern="1200" dirty="0">
              <a:solidFill>
                <a:schemeClr val="bg1"/>
              </a:solidFill>
              <a:latin typeface="Univers Condensed Light" panose="020B0306020202040204"/>
            </a:endParaRPr>
          </a:p>
        </p:txBody>
      </p:sp>
      <p:sp>
        <p:nvSpPr>
          <p:cNvPr id="89" name="Forme libre : forme 79">
            <a:extLst>
              <a:ext uri="{FF2B5EF4-FFF2-40B4-BE49-F238E27FC236}">
                <a16:creationId xmlns:a16="http://schemas.microsoft.com/office/drawing/2014/main" id="{24C3C90D-4783-4B41-B723-DAFF6AC5F352}"/>
              </a:ext>
            </a:extLst>
          </p:cNvPr>
          <p:cNvSpPr/>
          <p:nvPr/>
        </p:nvSpPr>
        <p:spPr>
          <a:xfrm>
            <a:off x="5722738" y="4339536"/>
            <a:ext cx="1993960" cy="783566"/>
          </a:xfrm>
          <a:custGeom>
            <a:avLst/>
            <a:gdLst>
              <a:gd name="connsiteX0" fmla="*/ 0 w 1270464"/>
              <a:gd name="connsiteY0" fmla="*/ 102609 h 1026091"/>
              <a:gd name="connsiteX1" fmla="*/ 102609 w 1270464"/>
              <a:gd name="connsiteY1" fmla="*/ 0 h 1026091"/>
              <a:gd name="connsiteX2" fmla="*/ 1167855 w 1270464"/>
              <a:gd name="connsiteY2" fmla="*/ 0 h 1026091"/>
              <a:gd name="connsiteX3" fmla="*/ 1270464 w 1270464"/>
              <a:gd name="connsiteY3" fmla="*/ 102609 h 1026091"/>
              <a:gd name="connsiteX4" fmla="*/ 1270464 w 1270464"/>
              <a:gd name="connsiteY4" fmla="*/ 923482 h 1026091"/>
              <a:gd name="connsiteX5" fmla="*/ 1167855 w 1270464"/>
              <a:gd name="connsiteY5" fmla="*/ 1026091 h 1026091"/>
              <a:gd name="connsiteX6" fmla="*/ 102609 w 1270464"/>
              <a:gd name="connsiteY6" fmla="*/ 1026091 h 1026091"/>
              <a:gd name="connsiteX7" fmla="*/ 0 w 1270464"/>
              <a:gd name="connsiteY7" fmla="*/ 923482 h 1026091"/>
              <a:gd name="connsiteX8" fmla="*/ 0 w 1270464"/>
              <a:gd name="connsiteY8" fmla="*/ 102609 h 102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464" h="1026091">
                <a:moveTo>
                  <a:pt x="0" y="102609"/>
                </a:moveTo>
                <a:cubicBezTo>
                  <a:pt x="0" y="45940"/>
                  <a:pt x="45940" y="0"/>
                  <a:pt x="102609" y="0"/>
                </a:cubicBezTo>
                <a:lnTo>
                  <a:pt x="1167855" y="0"/>
                </a:lnTo>
                <a:cubicBezTo>
                  <a:pt x="1224524" y="0"/>
                  <a:pt x="1270464" y="45940"/>
                  <a:pt x="1270464" y="102609"/>
                </a:cubicBezTo>
                <a:lnTo>
                  <a:pt x="1270464" y="923482"/>
                </a:lnTo>
                <a:cubicBezTo>
                  <a:pt x="1270464" y="980151"/>
                  <a:pt x="1224524" y="1026091"/>
                  <a:pt x="1167855" y="1026091"/>
                </a:cubicBezTo>
                <a:lnTo>
                  <a:pt x="102609" y="1026091"/>
                </a:lnTo>
                <a:cubicBezTo>
                  <a:pt x="45940" y="1026091"/>
                  <a:pt x="0" y="980151"/>
                  <a:pt x="0" y="923482"/>
                </a:cubicBezTo>
                <a:lnTo>
                  <a:pt x="0" y="102609"/>
                </a:lnTo>
                <a:close/>
              </a:path>
            </a:pathLst>
          </a:custGeom>
          <a:solidFill>
            <a:srgbClr val="00B050"/>
          </a:solidFill>
          <a:ln w="57150">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5773" tIns="75773" rIns="75773" bIns="75773"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fr-CA" sz="1400" b="1" kern="1200" dirty="0">
                <a:solidFill>
                  <a:schemeClr val="bg1"/>
                </a:solidFill>
                <a:latin typeface="Univers Condensed Light" panose="020B0306020202040204"/>
                <a:cs typeface="Arial" panose="020B0604020202020204" pitchFamily="34" charset="0"/>
              </a:rPr>
              <a:t>Nomenclateur</a:t>
            </a:r>
            <a:r>
              <a:rPr lang="fr-CA" sz="1400" kern="1200" dirty="0">
                <a:solidFill>
                  <a:schemeClr val="bg1"/>
                </a:solidFill>
                <a:latin typeface="Univers Condensed Light" panose="020B0306020202040204"/>
                <a:cs typeface="Arial" panose="020B0604020202020204" pitchFamily="34" charset="0"/>
              </a:rPr>
              <a:t> (liste de composantes et matériaux) </a:t>
            </a:r>
            <a:r>
              <a:rPr lang="fr-CA" sz="1400" b="1" kern="1200" dirty="0">
                <a:solidFill>
                  <a:schemeClr val="bg1"/>
                </a:solidFill>
                <a:latin typeface="Univers Condensed Light" panose="020B0306020202040204"/>
                <a:cs typeface="Arial" panose="020B0604020202020204" pitchFamily="34" charset="0"/>
              </a:rPr>
              <a:t>et coûts de fabrication </a:t>
            </a:r>
            <a:endParaRPr lang="fr-CA" sz="1400" b="1" kern="1200" dirty="0">
              <a:solidFill>
                <a:schemeClr val="bg1"/>
              </a:solidFill>
              <a:latin typeface="Univers Condensed Light" panose="020B0306020202040204"/>
            </a:endParaRPr>
          </a:p>
        </p:txBody>
      </p:sp>
    </p:spTree>
    <p:extLst>
      <p:ext uri="{BB962C8B-B14F-4D97-AF65-F5344CB8AC3E}">
        <p14:creationId xmlns:p14="http://schemas.microsoft.com/office/powerpoint/2010/main" val="319245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13</a:t>
            </a:fld>
            <a:endParaRPr lang="fr-FR" dirty="0"/>
          </a:p>
        </p:txBody>
      </p:sp>
      <p:sp>
        <p:nvSpPr>
          <p:cNvPr id="4" name="Espace réservé du texte 3"/>
          <p:cNvSpPr>
            <a:spLocks noGrp="1"/>
          </p:cNvSpPr>
          <p:nvPr>
            <p:ph type="body" idx="1"/>
          </p:nvPr>
        </p:nvSpPr>
        <p:spPr>
          <a:xfrm>
            <a:off x="533400" y="1050925"/>
            <a:ext cx="11263859" cy="5003799"/>
          </a:xfrm>
        </p:spPr>
        <p:txBody>
          <a:bodyPr>
            <a:noAutofit/>
          </a:bodyPr>
          <a:lstStyle/>
          <a:p>
            <a:pPr defTabSz="1219170"/>
            <a:r>
              <a:rPr lang="fr-CA" altLang="en-US" sz="2000" b="1" dirty="0">
                <a:ea typeface="Calibri" panose="020F0502020204030204" pitchFamily="34" charset="0"/>
                <a:cs typeface="Calibri" panose="020F0502020204030204" pitchFamily="34" charset="0"/>
              </a:rPr>
              <a:t>20 mai 2020 </a:t>
            </a:r>
            <a:r>
              <a:rPr lang="fr-CA" altLang="en-US" sz="2000" dirty="0">
                <a:ea typeface="Calibri" panose="020F0502020204030204" pitchFamily="34" charset="0"/>
                <a:cs typeface="Calibri" panose="020F0502020204030204" pitchFamily="34" charset="0"/>
              </a:rPr>
              <a:t>- L’étudiante en design industriel au Collège Dawson, </a:t>
            </a:r>
            <a:r>
              <a:rPr lang="fr-CA" sz="2000" dirty="0">
                <a:cs typeface="Calibri" panose="020F0502020204030204" pitchFamily="34" charset="0"/>
              </a:rPr>
              <a:t>Alejandrina Hernandez </a:t>
            </a:r>
            <a:r>
              <a:rPr lang="fr-CA" sz="2000" dirty="0" err="1">
                <a:cs typeface="Calibri" panose="020F0502020204030204" pitchFamily="34" charset="0"/>
              </a:rPr>
              <a:t>Zavarce</a:t>
            </a:r>
            <a:r>
              <a:rPr lang="fr-CA" sz="2000" dirty="0">
                <a:cs typeface="Calibri" panose="020F0502020204030204" pitchFamily="34" charset="0"/>
              </a:rPr>
              <a:t>,</a:t>
            </a:r>
            <a:r>
              <a:rPr lang="fr-CA" altLang="en-US" sz="2000" dirty="0">
                <a:ea typeface="Calibri" panose="020F0502020204030204" pitchFamily="34" charset="0"/>
                <a:cs typeface="Calibri" panose="020F0502020204030204" pitchFamily="34" charset="0"/>
              </a:rPr>
              <a:t> a initié un projet ayant pour objectif de développer un chariot pour le transport des bagages avec une deuxième fonction : de le transformer en lit. Elle a participé au concours </a:t>
            </a:r>
            <a:r>
              <a:rPr lang="fr-CA" sz="2000" dirty="0"/>
              <a:t>« </a:t>
            </a:r>
            <a:r>
              <a:rPr lang="fr-CA" sz="2000" dirty="0" err="1"/>
              <a:t>Aluminum</a:t>
            </a:r>
            <a:r>
              <a:rPr lang="fr-CA" sz="2000" dirty="0"/>
              <a:t> Design </a:t>
            </a:r>
            <a:r>
              <a:rPr lang="fr-CA" sz="2000" dirty="0" err="1"/>
              <a:t>Competition</a:t>
            </a:r>
            <a:r>
              <a:rPr lang="fr-CA" sz="2000" dirty="0"/>
              <a:t>, Bonnell </a:t>
            </a:r>
            <a:r>
              <a:rPr lang="fr-CA" sz="2000" dirty="0" err="1"/>
              <a:t>Sustainable</a:t>
            </a:r>
            <a:r>
              <a:rPr lang="fr-CA" sz="2000" dirty="0"/>
              <a:t> Design </a:t>
            </a:r>
            <a:r>
              <a:rPr lang="fr-CA" sz="2000" dirty="0" err="1"/>
              <a:t>Category</a:t>
            </a:r>
            <a:r>
              <a:rPr lang="fr-CA" sz="2000" dirty="0"/>
              <a:t> »  par « </a:t>
            </a:r>
            <a:r>
              <a:rPr lang="fr-CA" sz="2000" dirty="0" err="1"/>
              <a:t>Aluminum</a:t>
            </a:r>
            <a:r>
              <a:rPr lang="fr-CA" sz="2000" dirty="0"/>
              <a:t> </a:t>
            </a:r>
            <a:r>
              <a:rPr lang="fr-CA" sz="2000" dirty="0" err="1"/>
              <a:t>Extruders</a:t>
            </a:r>
            <a:r>
              <a:rPr lang="fr-CA" sz="2000" dirty="0"/>
              <a:t> Council» aux É-U, Chicago, Illinois 20 mai 2020 et elle a obtenu le premier prix . </a:t>
            </a:r>
          </a:p>
          <a:p>
            <a:pPr defTabSz="1219170"/>
            <a:r>
              <a:rPr lang="fr-CA" dirty="0">
                <a:solidFill>
                  <a:schemeClr val="accent1"/>
                </a:solidFill>
              </a:rPr>
              <a:t>Source : Alejandrina Hernandez Zavarce  et Dawson </a:t>
            </a:r>
            <a:r>
              <a:rPr lang="fr-CA" dirty="0" err="1">
                <a:solidFill>
                  <a:schemeClr val="accent1"/>
                </a:solidFill>
              </a:rPr>
              <a:t>Industrial</a:t>
            </a:r>
            <a:r>
              <a:rPr lang="fr-CA" dirty="0">
                <a:solidFill>
                  <a:schemeClr val="accent1"/>
                </a:solidFill>
              </a:rPr>
              <a:t> Design </a:t>
            </a:r>
            <a:r>
              <a:rPr lang="fr-CA" dirty="0" err="1">
                <a:solidFill>
                  <a:schemeClr val="accent1"/>
                </a:solidFill>
              </a:rPr>
              <a:t>College</a:t>
            </a:r>
            <a:r>
              <a:rPr lang="fr-CA" dirty="0">
                <a:solidFill>
                  <a:schemeClr val="accent1"/>
                </a:solidFill>
              </a:rPr>
              <a:t> ( </a:t>
            </a:r>
            <a:r>
              <a:rPr lang="fr-CA" dirty="0">
                <a:solidFill>
                  <a:schemeClr val="accent1"/>
                </a:solidFill>
                <a:hlinkClick r:id="rId2"/>
              </a:rPr>
              <a:t>https://www.dawsonindustrialdesign.com/alejandrinahz</a:t>
            </a:r>
            <a:r>
              <a:rPr lang="fr-CA" dirty="0">
                <a:solidFill>
                  <a:schemeClr val="accent1"/>
                </a:solidFill>
              </a:rPr>
              <a:t>).</a:t>
            </a:r>
          </a:p>
          <a:p>
            <a:pPr marL="285750" indent="-285750" defTabSz="1219170">
              <a:buFont typeface="Courier New" panose="02070309020205020404" pitchFamily="49" charset="0"/>
              <a:buChar char="o"/>
            </a:pPr>
            <a:r>
              <a:rPr lang="fr-CA" sz="1800" b="1" dirty="0">
                <a:solidFill>
                  <a:schemeClr val="accent2"/>
                </a:solidFill>
              </a:rPr>
              <a:t>Septembre 2020 </a:t>
            </a:r>
            <a:r>
              <a:rPr lang="fr-CA" sz="1800" dirty="0"/>
              <a:t>-  L’étudiante a approché l’équipe d’AluQuébec afin d’avoir de l’assistance technique pour le développement de ce produit;</a:t>
            </a:r>
          </a:p>
          <a:p>
            <a:pPr marL="285750" indent="-285750" defTabSz="1219170">
              <a:buFont typeface="Courier New" panose="02070309020205020404" pitchFamily="49" charset="0"/>
              <a:buChar char="o"/>
            </a:pPr>
            <a:r>
              <a:rPr lang="fr-CA" sz="1800" b="1" dirty="0">
                <a:solidFill>
                  <a:schemeClr val="accent2"/>
                </a:solidFill>
              </a:rPr>
              <a:t>Novembre 2020 </a:t>
            </a:r>
            <a:r>
              <a:rPr lang="fr-CA" sz="1800" dirty="0"/>
              <a:t>- Le projet avance du concept initial, au CAD. Aussi, dessins de fabrication du prototype;</a:t>
            </a:r>
          </a:p>
          <a:p>
            <a:pPr marL="285750" indent="-285750" defTabSz="1219170">
              <a:buFont typeface="Courier New" panose="02070309020205020404" pitchFamily="49" charset="0"/>
              <a:buChar char="o"/>
            </a:pPr>
            <a:r>
              <a:rPr lang="fr-CA" sz="1800" b="1" dirty="0">
                <a:solidFill>
                  <a:schemeClr val="accent2"/>
                </a:solidFill>
              </a:rPr>
              <a:t>Janvier 2021 </a:t>
            </a:r>
            <a:r>
              <a:rPr lang="fr-CA" sz="1800" dirty="0"/>
              <a:t>- Les dessins sont finalisés;</a:t>
            </a:r>
          </a:p>
          <a:p>
            <a:pPr marL="285750" indent="-285750" defTabSz="1219170">
              <a:buFont typeface="Courier New" panose="02070309020205020404" pitchFamily="49" charset="0"/>
              <a:buChar char="o"/>
            </a:pPr>
            <a:r>
              <a:rPr lang="fr-CA" sz="1800" b="1" dirty="0">
                <a:solidFill>
                  <a:schemeClr val="accent2"/>
                </a:solidFill>
              </a:rPr>
              <a:t>Janvier 2021 </a:t>
            </a:r>
            <a:r>
              <a:rPr lang="fr-CA" sz="1800" dirty="0"/>
              <a:t>- Les demandes de soumissions sont envoyées aux fournisseurs locaux potentiels;</a:t>
            </a:r>
          </a:p>
          <a:p>
            <a:pPr marL="285750" indent="-285750" defTabSz="1219170">
              <a:buFont typeface="Courier New" panose="02070309020205020404" pitchFamily="49" charset="0"/>
              <a:buChar char="o"/>
            </a:pPr>
            <a:r>
              <a:rPr lang="fr-CA" sz="1800" b="1" dirty="0">
                <a:solidFill>
                  <a:schemeClr val="accent2"/>
                </a:solidFill>
              </a:rPr>
              <a:t>Janvier 2021 </a:t>
            </a:r>
            <a:r>
              <a:rPr lang="fr-CA" sz="1800" dirty="0"/>
              <a:t>- Les modifications sont apportées aux demandes de fournisseurs pour accommoder la fabrication du prototype;</a:t>
            </a:r>
          </a:p>
          <a:p>
            <a:pPr marL="285750" indent="-285750" defTabSz="1219170">
              <a:buFont typeface="Courier New" panose="02070309020205020404" pitchFamily="49" charset="0"/>
              <a:buChar char="o"/>
            </a:pPr>
            <a:r>
              <a:rPr lang="fr-CA" sz="1800" b="1" dirty="0">
                <a:solidFill>
                  <a:schemeClr val="accent2"/>
                </a:solidFill>
              </a:rPr>
              <a:t>Janvier et février 2021 </a:t>
            </a:r>
            <a:r>
              <a:rPr lang="fr-CA" sz="1800" dirty="0"/>
              <a:t>- Les soumissions sont reçues; </a:t>
            </a:r>
          </a:p>
          <a:p>
            <a:pPr marL="285750" indent="-285750" defTabSz="1219170">
              <a:buFont typeface="Courier New" panose="02070309020205020404" pitchFamily="49" charset="0"/>
              <a:buChar char="o"/>
            </a:pPr>
            <a:r>
              <a:rPr lang="fr-CA" sz="1800" b="1" dirty="0">
                <a:solidFill>
                  <a:schemeClr val="accent2"/>
                </a:solidFill>
              </a:rPr>
              <a:t>Mars-Juillet -2021 </a:t>
            </a:r>
            <a:r>
              <a:rPr lang="fr-CA" sz="1800" b="1" dirty="0"/>
              <a:t>- </a:t>
            </a:r>
            <a:r>
              <a:rPr lang="fr-CA" sz="1800" dirty="0"/>
              <a:t>Recherche faite par l’initiatrice du projet (</a:t>
            </a:r>
            <a:r>
              <a:rPr lang="fr-CA" sz="1800" dirty="0" err="1"/>
              <a:t>Alejandrina</a:t>
            </a:r>
            <a:r>
              <a:rPr lang="fr-CA" sz="1800" dirty="0"/>
              <a:t> H. Z.) : fournisseurs des composantes, conception des patrons de fabrication composantes en textile et réalisation du contrat de collaboration avec le fabricant du prototype;</a:t>
            </a:r>
          </a:p>
          <a:p>
            <a:pPr marL="285750" indent="-285750" defTabSz="1219170">
              <a:buFont typeface="Courier New" panose="02070309020205020404" pitchFamily="49" charset="0"/>
              <a:buChar char="o"/>
            </a:pPr>
            <a:r>
              <a:rPr lang="fr-CA" sz="1800" b="1" dirty="0">
                <a:solidFill>
                  <a:schemeClr val="accent2"/>
                </a:solidFill>
              </a:rPr>
              <a:t>Février 2021 </a:t>
            </a:r>
            <a:r>
              <a:rPr lang="fr-CA" sz="1800" dirty="0"/>
              <a:t>- Recherche d’aide financière pour la fabrication du prototype et premier lot de série;</a:t>
            </a:r>
          </a:p>
          <a:p>
            <a:pPr marL="285750" indent="-285750" defTabSz="1219170">
              <a:buFont typeface="Courier New" panose="02070309020205020404" pitchFamily="49" charset="0"/>
              <a:buChar char="o"/>
            </a:pPr>
            <a:r>
              <a:rPr lang="fr-CA" sz="1800" b="1" dirty="0">
                <a:solidFill>
                  <a:schemeClr val="accent2"/>
                </a:solidFill>
              </a:rPr>
              <a:t>Août 2021 </a:t>
            </a:r>
            <a:r>
              <a:rPr lang="fr-CA" sz="1800" dirty="0"/>
              <a:t>– Finalisation du prototype et test par l’entreprise SBB.</a:t>
            </a:r>
          </a:p>
        </p:txBody>
      </p:sp>
      <p:sp>
        <p:nvSpPr>
          <p:cNvPr id="5" name="Titre 4"/>
          <p:cNvSpPr>
            <a:spLocks noGrp="1"/>
          </p:cNvSpPr>
          <p:nvPr>
            <p:ph type="title"/>
          </p:nvPr>
        </p:nvSpPr>
        <p:spPr>
          <a:xfrm>
            <a:off x="589730" y="314325"/>
            <a:ext cx="4172770" cy="434975"/>
          </a:xfrm>
        </p:spPr>
        <p:txBody>
          <a:bodyPr>
            <a:noAutofit/>
          </a:bodyPr>
          <a:lstStyle/>
          <a:p>
            <a:r>
              <a:rPr lang="fr-CA" sz="2800" dirty="0"/>
              <a:t>8. Historique d’étude de cas</a:t>
            </a:r>
            <a:br>
              <a:rPr lang="fr-CA" sz="2800" dirty="0"/>
            </a:br>
            <a:endParaRPr lang="fr-CA" sz="2800" dirty="0"/>
          </a:p>
        </p:txBody>
      </p:sp>
    </p:spTree>
    <p:extLst>
      <p:ext uri="{BB962C8B-B14F-4D97-AF65-F5344CB8AC3E}">
        <p14:creationId xmlns:p14="http://schemas.microsoft.com/office/powerpoint/2010/main" val="403044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14</a:t>
            </a:fld>
            <a:endParaRPr lang="fr-FR" dirty="0"/>
          </a:p>
        </p:txBody>
      </p:sp>
      <p:sp>
        <p:nvSpPr>
          <p:cNvPr id="5" name="Titre 4"/>
          <p:cNvSpPr>
            <a:spLocks noGrp="1"/>
          </p:cNvSpPr>
          <p:nvPr>
            <p:ph type="title"/>
          </p:nvPr>
        </p:nvSpPr>
        <p:spPr>
          <a:xfrm>
            <a:off x="605832" y="366461"/>
            <a:ext cx="10980335" cy="404004"/>
          </a:xfrm>
        </p:spPr>
        <p:txBody>
          <a:bodyPr>
            <a:noAutofit/>
          </a:bodyPr>
          <a:lstStyle/>
          <a:p>
            <a:r>
              <a:rPr lang="fr-CA" sz="2800" dirty="0"/>
              <a:t>9. L’idée, identifier le besoin du client (le problème à résoudre ) = cahier des charges du projet</a:t>
            </a:r>
            <a:br>
              <a:rPr lang="fr-CA" sz="2800" dirty="0"/>
            </a:br>
            <a:endParaRPr lang="fr-CA" sz="2800" dirty="0"/>
          </a:p>
        </p:txBody>
      </p:sp>
      <p:sp>
        <p:nvSpPr>
          <p:cNvPr id="6" name="Rectangle 5">
            <a:extLst>
              <a:ext uri="{FF2B5EF4-FFF2-40B4-BE49-F238E27FC236}">
                <a16:creationId xmlns:a16="http://schemas.microsoft.com/office/drawing/2014/main" id="{82B320F7-EFCB-4903-933E-0AA34B8D30B9}"/>
              </a:ext>
            </a:extLst>
          </p:cNvPr>
          <p:cNvSpPr/>
          <p:nvPr/>
        </p:nvSpPr>
        <p:spPr>
          <a:xfrm>
            <a:off x="420720" y="1381142"/>
            <a:ext cx="3573414" cy="338554"/>
          </a:xfrm>
          <a:prstGeom prst="rect">
            <a:avLst/>
          </a:prstGeom>
        </p:spPr>
        <p:txBody>
          <a:bodyPr wrap="none">
            <a:spAutoFit/>
          </a:bodyPr>
          <a:lstStyle/>
          <a:p>
            <a:r>
              <a:rPr lang="fr-CA" sz="1600" b="1" dirty="0">
                <a:solidFill>
                  <a:schemeClr val="accent1">
                    <a:lumMod val="60000"/>
                    <a:lumOff val="40000"/>
                  </a:schemeClr>
                </a:solidFill>
                <a:latin typeface="Univers Condensed"/>
              </a:rPr>
              <a:t>Contexte et définition du problème</a:t>
            </a:r>
            <a:endParaRPr lang="fr-CA" sz="1600" b="1" i="0" dirty="0">
              <a:solidFill>
                <a:schemeClr val="accent1">
                  <a:lumMod val="60000"/>
                  <a:lumOff val="40000"/>
                </a:schemeClr>
              </a:solidFill>
              <a:effectLst/>
              <a:latin typeface="Univers Condensed"/>
            </a:endParaRPr>
          </a:p>
        </p:txBody>
      </p:sp>
      <p:sp>
        <p:nvSpPr>
          <p:cNvPr id="7" name="Rectangle 6">
            <a:extLst>
              <a:ext uri="{FF2B5EF4-FFF2-40B4-BE49-F238E27FC236}">
                <a16:creationId xmlns:a16="http://schemas.microsoft.com/office/drawing/2014/main" id="{2FD28753-C4A3-4248-9D28-E4E7FAF5799E}"/>
              </a:ext>
            </a:extLst>
          </p:cNvPr>
          <p:cNvSpPr/>
          <p:nvPr/>
        </p:nvSpPr>
        <p:spPr>
          <a:xfrm>
            <a:off x="420720" y="3115123"/>
            <a:ext cx="1887055" cy="338554"/>
          </a:xfrm>
          <a:prstGeom prst="rect">
            <a:avLst/>
          </a:prstGeom>
        </p:spPr>
        <p:txBody>
          <a:bodyPr wrap="none">
            <a:spAutoFit/>
          </a:bodyPr>
          <a:lstStyle/>
          <a:p>
            <a:r>
              <a:rPr lang="fr-CA" sz="1600" b="1" dirty="0">
                <a:solidFill>
                  <a:schemeClr val="accent1">
                    <a:lumMod val="60000"/>
                    <a:lumOff val="40000"/>
                  </a:schemeClr>
                </a:solidFill>
                <a:latin typeface="Univers Condensed"/>
              </a:rPr>
              <a:t>Objectif du projet</a:t>
            </a:r>
            <a:endParaRPr lang="fr-CA" sz="1600" b="1" i="0" dirty="0">
              <a:solidFill>
                <a:schemeClr val="accent1">
                  <a:lumMod val="60000"/>
                  <a:lumOff val="40000"/>
                </a:schemeClr>
              </a:solidFill>
              <a:effectLst/>
              <a:latin typeface="Univers Condensed"/>
            </a:endParaRPr>
          </a:p>
        </p:txBody>
      </p:sp>
      <p:sp>
        <p:nvSpPr>
          <p:cNvPr id="8" name="Rectangle 7">
            <a:extLst>
              <a:ext uri="{FF2B5EF4-FFF2-40B4-BE49-F238E27FC236}">
                <a16:creationId xmlns:a16="http://schemas.microsoft.com/office/drawing/2014/main" id="{B036CC59-1E50-4506-9ACD-27A380E45DFC}"/>
              </a:ext>
            </a:extLst>
          </p:cNvPr>
          <p:cNvSpPr/>
          <p:nvPr/>
        </p:nvSpPr>
        <p:spPr>
          <a:xfrm>
            <a:off x="420720" y="3935038"/>
            <a:ext cx="768159" cy="338554"/>
          </a:xfrm>
          <a:prstGeom prst="rect">
            <a:avLst/>
          </a:prstGeom>
        </p:spPr>
        <p:txBody>
          <a:bodyPr wrap="none">
            <a:spAutoFit/>
          </a:bodyPr>
          <a:lstStyle/>
          <a:p>
            <a:r>
              <a:rPr lang="fr-CA" sz="1600" b="1" dirty="0">
                <a:solidFill>
                  <a:schemeClr val="accent1">
                    <a:lumMod val="60000"/>
                    <a:lumOff val="40000"/>
                  </a:schemeClr>
                </a:solidFill>
                <a:latin typeface="Univers Condensed"/>
              </a:rPr>
              <a:t>Clients</a:t>
            </a:r>
            <a:endParaRPr lang="fr-CA" sz="1600" b="1" i="0" dirty="0">
              <a:solidFill>
                <a:schemeClr val="accent1">
                  <a:lumMod val="60000"/>
                  <a:lumOff val="40000"/>
                </a:schemeClr>
              </a:solidFill>
              <a:effectLst/>
              <a:latin typeface="Univers Condensed"/>
            </a:endParaRPr>
          </a:p>
        </p:txBody>
      </p:sp>
      <p:sp>
        <p:nvSpPr>
          <p:cNvPr id="10" name="Rectangle 9">
            <a:extLst>
              <a:ext uri="{FF2B5EF4-FFF2-40B4-BE49-F238E27FC236}">
                <a16:creationId xmlns:a16="http://schemas.microsoft.com/office/drawing/2014/main" id="{767856FB-C6CA-4ADB-9AE8-FA5E2EFCF50C}"/>
              </a:ext>
            </a:extLst>
          </p:cNvPr>
          <p:cNvSpPr/>
          <p:nvPr/>
        </p:nvSpPr>
        <p:spPr>
          <a:xfrm>
            <a:off x="420720" y="4678033"/>
            <a:ext cx="2193229" cy="338554"/>
          </a:xfrm>
          <a:prstGeom prst="rect">
            <a:avLst/>
          </a:prstGeom>
        </p:spPr>
        <p:txBody>
          <a:bodyPr wrap="none">
            <a:spAutoFit/>
          </a:bodyPr>
          <a:lstStyle/>
          <a:p>
            <a:r>
              <a:rPr lang="fr-CA" sz="1600" b="1" dirty="0">
                <a:solidFill>
                  <a:schemeClr val="accent1">
                    <a:lumMod val="60000"/>
                    <a:lumOff val="40000"/>
                  </a:schemeClr>
                </a:solidFill>
                <a:latin typeface="Univers Condensed"/>
              </a:rPr>
              <a:t>Description des besoins</a:t>
            </a:r>
            <a:endParaRPr lang="fr-CA" sz="1600" b="1" i="0" dirty="0">
              <a:solidFill>
                <a:schemeClr val="accent1">
                  <a:lumMod val="60000"/>
                  <a:lumOff val="40000"/>
                </a:schemeClr>
              </a:solidFill>
              <a:effectLst/>
              <a:latin typeface="Univers Condensed"/>
            </a:endParaRPr>
          </a:p>
        </p:txBody>
      </p:sp>
      <p:sp>
        <p:nvSpPr>
          <p:cNvPr id="11" name="Rectangle 10">
            <a:extLst>
              <a:ext uri="{FF2B5EF4-FFF2-40B4-BE49-F238E27FC236}">
                <a16:creationId xmlns:a16="http://schemas.microsoft.com/office/drawing/2014/main" id="{5425403C-2622-4B22-94F5-8BE94A29330E}"/>
              </a:ext>
            </a:extLst>
          </p:cNvPr>
          <p:cNvSpPr/>
          <p:nvPr/>
        </p:nvSpPr>
        <p:spPr>
          <a:xfrm>
            <a:off x="413241" y="5236119"/>
            <a:ext cx="2739853" cy="338554"/>
          </a:xfrm>
          <a:prstGeom prst="rect">
            <a:avLst/>
          </a:prstGeom>
        </p:spPr>
        <p:txBody>
          <a:bodyPr wrap="none">
            <a:spAutoFit/>
          </a:bodyPr>
          <a:lstStyle/>
          <a:p>
            <a:r>
              <a:rPr lang="fr-CA" sz="1600" b="1" dirty="0">
                <a:solidFill>
                  <a:schemeClr val="accent1">
                    <a:lumMod val="60000"/>
                    <a:lumOff val="40000"/>
                  </a:schemeClr>
                </a:solidFill>
                <a:latin typeface="Univers Condensed"/>
              </a:rPr>
              <a:t>Budget développement produit</a:t>
            </a:r>
            <a:endParaRPr lang="fr-CA" sz="1600" b="1" i="0" dirty="0">
              <a:solidFill>
                <a:schemeClr val="accent1">
                  <a:lumMod val="60000"/>
                  <a:lumOff val="40000"/>
                </a:schemeClr>
              </a:solidFill>
              <a:effectLst/>
              <a:latin typeface="Univers Condensed"/>
            </a:endParaRPr>
          </a:p>
        </p:txBody>
      </p:sp>
      <p:sp>
        <p:nvSpPr>
          <p:cNvPr id="12" name="Rectangle 11">
            <a:extLst>
              <a:ext uri="{FF2B5EF4-FFF2-40B4-BE49-F238E27FC236}">
                <a16:creationId xmlns:a16="http://schemas.microsoft.com/office/drawing/2014/main" id="{DFDE81AA-1682-41CC-97D6-56B830DC165D}"/>
              </a:ext>
            </a:extLst>
          </p:cNvPr>
          <p:cNvSpPr/>
          <p:nvPr/>
        </p:nvSpPr>
        <p:spPr>
          <a:xfrm>
            <a:off x="413241" y="5746245"/>
            <a:ext cx="1792478" cy="338554"/>
          </a:xfrm>
          <a:prstGeom prst="rect">
            <a:avLst/>
          </a:prstGeom>
        </p:spPr>
        <p:txBody>
          <a:bodyPr wrap="none">
            <a:spAutoFit/>
          </a:bodyPr>
          <a:lstStyle/>
          <a:p>
            <a:r>
              <a:rPr lang="fr-CA" sz="1600" b="1" dirty="0">
                <a:solidFill>
                  <a:schemeClr val="accent1">
                    <a:lumMod val="60000"/>
                    <a:lumOff val="40000"/>
                  </a:schemeClr>
                </a:solidFill>
                <a:latin typeface="Univers Condensed"/>
              </a:rPr>
              <a:t>Délais prototype</a:t>
            </a:r>
            <a:endParaRPr lang="fr-CA" sz="1600" b="1" i="0" dirty="0">
              <a:solidFill>
                <a:schemeClr val="accent1">
                  <a:lumMod val="60000"/>
                  <a:lumOff val="40000"/>
                </a:schemeClr>
              </a:solidFill>
              <a:effectLst/>
              <a:latin typeface="Univers Condensed"/>
            </a:endParaRPr>
          </a:p>
        </p:txBody>
      </p:sp>
      <p:sp>
        <p:nvSpPr>
          <p:cNvPr id="13" name="Rectangle 12">
            <a:extLst>
              <a:ext uri="{FF2B5EF4-FFF2-40B4-BE49-F238E27FC236}">
                <a16:creationId xmlns:a16="http://schemas.microsoft.com/office/drawing/2014/main" id="{021E1E19-B80B-4D1B-AC33-0E3E607F71D9}"/>
              </a:ext>
            </a:extLst>
          </p:cNvPr>
          <p:cNvSpPr/>
          <p:nvPr/>
        </p:nvSpPr>
        <p:spPr>
          <a:xfrm>
            <a:off x="23964" y="6398259"/>
            <a:ext cx="4774558" cy="400110"/>
          </a:xfrm>
          <a:prstGeom prst="rect">
            <a:avLst/>
          </a:prstGeom>
        </p:spPr>
        <p:txBody>
          <a:bodyPr wrap="square">
            <a:spAutoFit/>
          </a:bodyPr>
          <a:lstStyle/>
          <a:p>
            <a:r>
              <a:rPr lang="en-US" sz="1000" i="1" dirty="0">
                <a:solidFill>
                  <a:schemeClr val="bg1"/>
                </a:solidFill>
                <a:latin typeface="Univers Condensed Light" panose="020B0306020202040204"/>
              </a:rPr>
              <a:t>Source :  CART/BED FOR REFUGEES , Aluminum Extrusion Project, </a:t>
            </a:r>
            <a:r>
              <a:rPr lang="fr-CA" sz="1000" i="1" dirty="0">
                <a:solidFill>
                  <a:schemeClr val="bg1"/>
                </a:solidFill>
                <a:latin typeface="Univers Condensed Light" panose="020B0306020202040204"/>
              </a:rPr>
              <a:t>Final </a:t>
            </a:r>
            <a:r>
              <a:rPr lang="fr-CA" sz="1000" i="1" dirty="0" err="1">
                <a:solidFill>
                  <a:schemeClr val="bg1"/>
                </a:solidFill>
                <a:latin typeface="Univers Condensed Light" panose="020B0306020202040204"/>
              </a:rPr>
              <a:t>Presentation</a:t>
            </a:r>
            <a:r>
              <a:rPr lang="fr-CA" sz="1000" i="1" dirty="0">
                <a:solidFill>
                  <a:schemeClr val="bg1"/>
                </a:solidFill>
                <a:latin typeface="Univers Condensed Light" panose="020B0306020202040204"/>
              </a:rPr>
              <a:t> , March 12th , 2020 by: Alejandrina Hernandez Z</a:t>
            </a:r>
          </a:p>
        </p:txBody>
      </p:sp>
      <p:sp>
        <p:nvSpPr>
          <p:cNvPr id="14" name="Rectangle 13">
            <a:extLst>
              <a:ext uri="{FF2B5EF4-FFF2-40B4-BE49-F238E27FC236}">
                <a16:creationId xmlns:a16="http://schemas.microsoft.com/office/drawing/2014/main" id="{83D576F2-DB0B-4504-9D6E-B8FBBBFDDBD0}"/>
              </a:ext>
            </a:extLst>
          </p:cNvPr>
          <p:cNvSpPr/>
          <p:nvPr/>
        </p:nvSpPr>
        <p:spPr>
          <a:xfrm>
            <a:off x="4043912" y="910969"/>
            <a:ext cx="5399689" cy="1815882"/>
          </a:xfrm>
          <a:prstGeom prst="rect">
            <a:avLst/>
          </a:prstGeom>
        </p:spPr>
        <p:txBody>
          <a:bodyPr wrap="square">
            <a:spAutoFit/>
          </a:bodyPr>
          <a:lstStyle/>
          <a:p>
            <a:r>
              <a:rPr lang="fr-CA" sz="1400" dirty="0">
                <a:solidFill>
                  <a:schemeClr val="accent2"/>
                </a:solidFill>
                <a:latin typeface="Univers Condensed"/>
                <a:cs typeface="Calibri" panose="020F0502020204030204" pitchFamily="34" charset="0"/>
              </a:rPr>
              <a:t>Selon le UNHCR (</a:t>
            </a:r>
            <a:r>
              <a:rPr lang="fr-CA" sz="1400" dirty="0">
                <a:solidFill>
                  <a:schemeClr val="accent2"/>
                </a:solidFill>
                <a:latin typeface="Univers Condensed"/>
              </a:rPr>
              <a:t>Haut commissariat des Nations Unies pour les réfugiés)</a:t>
            </a:r>
            <a:r>
              <a:rPr lang="fr-CA" sz="1400" dirty="0">
                <a:solidFill>
                  <a:schemeClr val="accent2"/>
                </a:solidFill>
                <a:latin typeface="Univers Condensed"/>
                <a:cs typeface="Calibri" panose="020F0502020204030204" pitchFamily="34" charset="0"/>
              </a:rPr>
              <a:t> :</a:t>
            </a:r>
          </a:p>
          <a:p>
            <a:pPr marL="285750" indent="-285750">
              <a:buFont typeface="Courier New" panose="02070309020205020404" pitchFamily="49" charset="0"/>
              <a:buChar char="o"/>
            </a:pPr>
            <a:r>
              <a:rPr lang="fr-CA" sz="1400" dirty="0">
                <a:solidFill>
                  <a:schemeClr val="accent2"/>
                </a:solidFill>
                <a:latin typeface="Univers Condensed"/>
                <a:cs typeface="Calibri" panose="020F0502020204030204" pitchFamily="34" charset="0"/>
              </a:rPr>
              <a:t>Il y a </a:t>
            </a:r>
            <a:r>
              <a:rPr lang="fr-CA" sz="1400" b="1" dirty="0">
                <a:solidFill>
                  <a:schemeClr val="accent2"/>
                </a:solidFill>
                <a:latin typeface="Univers Condensed"/>
                <a:cs typeface="Calibri" panose="020F0502020204030204" pitchFamily="34" charset="0"/>
              </a:rPr>
              <a:t>20 360 562 </a:t>
            </a:r>
            <a:r>
              <a:rPr lang="fr-CA" sz="1400" dirty="0">
                <a:solidFill>
                  <a:schemeClr val="accent2"/>
                </a:solidFill>
                <a:latin typeface="Univers Condensed"/>
                <a:cs typeface="Calibri" panose="020F0502020204030204" pitchFamily="34" charset="0"/>
              </a:rPr>
              <a:t>réfugiés dans le monde et c'est un problème croissant.</a:t>
            </a:r>
          </a:p>
          <a:p>
            <a:pPr marL="285750" indent="-285750">
              <a:buFont typeface="Courier New" panose="02070309020205020404" pitchFamily="49" charset="0"/>
              <a:buChar char="o"/>
            </a:pPr>
            <a:r>
              <a:rPr lang="fr-CA" sz="1400" b="1" dirty="0">
                <a:solidFill>
                  <a:schemeClr val="accent2"/>
                </a:solidFill>
                <a:latin typeface="Univers Condensed"/>
                <a:cs typeface="Calibri" panose="020F0502020204030204" pitchFamily="34" charset="0"/>
              </a:rPr>
              <a:t>41 425 147 </a:t>
            </a:r>
            <a:r>
              <a:rPr lang="fr-CA" sz="1400" dirty="0">
                <a:solidFill>
                  <a:schemeClr val="accent2"/>
                </a:solidFill>
                <a:latin typeface="Univers Condensed"/>
                <a:cs typeface="Calibri" panose="020F0502020204030204" pitchFamily="34" charset="0"/>
              </a:rPr>
              <a:t>personnes déplacées qui ont dû migrer pour plusieurs raisons, soit des persécutions politiques, économiques, religieuses ou des catastrophes naturelles.</a:t>
            </a:r>
          </a:p>
          <a:p>
            <a:pPr marL="285750" indent="-285750">
              <a:buFont typeface="Courier New" panose="02070309020205020404" pitchFamily="49" charset="0"/>
              <a:buChar char="o"/>
            </a:pPr>
            <a:r>
              <a:rPr lang="fr-CA" sz="1400" b="1" dirty="0">
                <a:solidFill>
                  <a:schemeClr val="accent2"/>
                </a:solidFill>
                <a:latin typeface="Univers Condensed"/>
                <a:cs typeface="Calibri" panose="020F0502020204030204" pitchFamily="34" charset="0"/>
              </a:rPr>
              <a:t>3 503 284 </a:t>
            </a:r>
            <a:r>
              <a:rPr lang="fr-CA" sz="1400" dirty="0">
                <a:solidFill>
                  <a:schemeClr val="accent2"/>
                </a:solidFill>
                <a:latin typeface="Univers Condensed"/>
                <a:cs typeface="Calibri" panose="020F0502020204030204" pitchFamily="34" charset="0"/>
              </a:rPr>
              <a:t>demandeurs d'asile.</a:t>
            </a:r>
          </a:p>
        </p:txBody>
      </p:sp>
      <p:sp>
        <p:nvSpPr>
          <p:cNvPr id="16" name="Rectangle 15">
            <a:extLst>
              <a:ext uri="{FF2B5EF4-FFF2-40B4-BE49-F238E27FC236}">
                <a16:creationId xmlns:a16="http://schemas.microsoft.com/office/drawing/2014/main" id="{4A9E65E8-6E9F-4EED-8A3B-2A9A56B9F045}"/>
              </a:ext>
            </a:extLst>
          </p:cNvPr>
          <p:cNvSpPr/>
          <p:nvPr/>
        </p:nvSpPr>
        <p:spPr>
          <a:xfrm>
            <a:off x="9344158" y="1480620"/>
            <a:ext cx="2670767" cy="3108543"/>
          </a:xfrm>
          <a:prstGeom prst="rect">
            <a:avLst/>
          </a:prstGeom>
        </p:spPr>
        <p:txBody>
          <a:bodyPr wrap="square">
            <a:spAutoFit/>
          </a:bodyPr>
          <a:lstStyle/>
          <a:p>
            <a:pPr algn="ctr"/>
            <a:r>
              <a:rPr lang="fr-CA" sz="1400" dirty="0">
                <a:solidFill>
                  <a:schemeClr val="accent1"/>
                </a:solidFill>
                <a:latin typeface="Univers Condensed"/>
              </a:rPr>
              <a:t>Pour de nombreux réfugiés, il faut voyager de longues distances jusqu'à un endroit sûr. La plupart des réfugiés n'ont pas de moyen de transporter leurs possessions en parcourant de longues distances. De nombreux réfugiés n'ont pas de lit pour se reposer pendant leur voyage vers leur destination. Quelques-uns dorment avec des oreillers et couvertures sur le sol.</a:t>
            </a:r>
          </a:p>
        </p:txBody>
      </p:sp>
      <p:sp>
        <p:nvSpPr>
          <p:cNvPr id="26" name="Rectangle 25">
            <a:extLst>
              <a:ext uri="{FF2B5EF4-FFF2-40B4-BE49-F238E27FC236}">
                <a16:creationId xmlns:a16="http://schemas.microsoft.com/office/drawing/2014/main" id="{7D4D1DB7-C81D-4DD1-AB73-C7FBED79FADE}"/>
              </a:ext>
            </a:extLst>
          </p:cNvPr>
          <p:cNvSpPr/>
          <p:nvPr/>
        </p:nvSpPr>
        <p:spPr>
          <a:xfrm>
            <a:off x="2437234" y="2918903"/>
            <a:ext cx="5271175" cy="738664"/>
          </a:xfrm>
          <a:prstGeom prst="rect">
            <a:avLst/>
          </a:prstGeom>
        </p:spPr>
        <p:txBody>
          <a:bodyPr wrap="square">
            <a:spAutoFit/>
          </a:bodyPr>
          <a:lstStyle/>
          <a:p>
            <a:r>
              <a:rPr lang="fr-CA" sz="1400" dirty="0">
                <a:solidFill>
                  <a:schemeClr val="accent2"/>
                </a:solidFill>
                <a:latin typeface="Univers Condensed"/>
                <a:cs typeface="Calibri" panose="020F0502020204030204" pitchFamily="34" charset="0"/>
              </a:rPr>
              <a:t>Le but est de développer un produit destiné aux réfugiés. Un produit léger, durable et avec un coût et une empreinte environnementale réduits. </a:t>
            </a:r>
          </a:p>
        </p:txBody>
      </p:sp>
      <p:sp>
        <p:nvSpPr>
          <p:cNvPr id="27" name="Rectangle 26">
            <a:extLst>
              <a:ext uri="{FF2B5EF4-FFF2-40B4-BE49-F238E27FC236}">
                <a16:creationId xmlns:a16="http://schemas.microsoft.com/office/drawing/2014/main" id="{5DC49629-5FA7-4356-8CD3-32A2C91CEA3F}"/>
              </a:ext>
            </a:extLst>
          </p:cNvPr>
          <p:cNvSpPr/>
          <p:nvPr/>
        </p:nvSpPr>
        <p:spPr>
          <a:xfrm>
            <a:off x="1665930" y="3743507"/>
            <a:ext cx="7548769" cy="738664"/>
          </a:xfrm>
          <a:prstGeom prst="rect">
            <a:avLst/>
          </a:prstGeom>
        </p:spPr>
        <p:txBody>
          <a:bodyPr wrap="square">
            <a:spAutoFit/>
          </a:bodyPr>
          <a:lstStyle/>
          <a:p>
            <a:r>
              <a:rPr lang="fr-CA" sz="1400" dirty="0">
                <a:solidFill>
                  <a:schemeClr val="accent2"/>
                </a:solidFill>
                <a:latin typeface="Univers Condensed"/>
                <a:cs typeface="Calibri" panose="020F0502020204030204" pitchFamily="34" charset="0"/>
              </a:rPr>
              <a:t>Les clients potentiels sont les organisations à but non-lucratif liées aux activités d’aide pour les réfugiés qui pourraient supporter le coût de fabrication, de distribution. Les réfugiés partout dans le monde tireront bénéfice du projet. </a:t>
            </a:r>
          </a:p>
        </p:txBody>
      </p:sp>
      <p:sp>
        <p:nvSpPr>
          <p:cNvPr id="28" name="Rectangle 27">
            <a:extLst>
              <a:ext uri="{FF2B5EF4-FFF2-40B4-BE49-F238E27FC236}">
                <a16:creationId xmlns:a16="http://schemas.microsoft.com/office/drawing/2014/main" id="{6570C821-F1AE-4ADF-A083-7BD691FE3363}"/>
              </a:ext>
            </a:extLst>
          </p:cNvPr>
          <p:cNvSpPr/>
          <p:nvPr/>
        </p:nvSpPr>
        <p:spPr>
          <a:xfrm>
            <a:off x="4412124" y="4489340"/>
            <a:ext cx="5813009" cy="738664"/>
          </a:xfrm>
          <a:prstGeom prst="rect">
            <a:avLst/>
          </a:prstGeom>
        </p:spPr>
        <p:txBody>
          <a:bodyPr wrap="square">
            <a:spAutoFit/>
          </a:bodyPr>
          <a:lstStyle/>
          <a:p>
            <a:r>
              <a:rPr lang="fr-CA" sz="1400" dirty="0">
                <a:solidFill>
                  <a:schemeClr val="accent2"/>
                </a:solidFill>
                <a:latin typeface="Univers Condensed"/>
                <a:cs typeface="Calibri" panose="020F0502020204030204" pitchFamily="34" charset="0"/>
              </a:rPr>
              <a:t>Le produit doit avoir deux fonctions : transporter les objets personnels des réfugiés sur des terrains accidentés, une charge maximale de 100kg et, comme deuxième fonctionnalité, l’utiliser comme lit.</a:t>
            </a:r>
          </a:p>
        </p:txBody>
      </p:sp>
      <p:sp>
        <p:nvSpPr>
          <p:cNvPr id="21" name="Rectangle 20">
            <a:extLst>
              <a:ext uri="{FF2B5EF4-FFF2-40B4-BE49-F238E27FC236}">
                <a16:creationId xmlns:a16="http://schemas.microsoft.com/office/drawing/2014/main" id="{6663A4A5-EBD9-440B-9180-805B8E1B0996}"/>
              </a:ext>
            </a:extLst>
          </p:cNvPr>
          <p:cNvSpPr/>
          <p:nvPr/>
        </p:nvSpPr>
        <p:spPr>
          <a:xfrm>
            <a:off x="4412124" y="5190676"/>
            <a:ext cx="6379062" cy="523220"/>
          </a:xfrm>
          <a:prstGeom prst="rect">
            <a:avLst/>
          </a:prstGeom>
        </p:spPr>
        <p:txBody>
          <a:bodyPr wrap="square">
            <a:spAutoFit/>
          </a:bodyPr>
          <a:lstStyle/>
          <a:p>
            <a:r>
              <a:rPr lang="fr-CA" sz="1400" dirty="0">
                <a:solidFill>
                  <a:schemeClr val="accent2"/>
                </a:solidFill>
                <a:latin typeface="Univers Condensed"/>
                <a:cs typeface="Calibri" panose="020F0502020204030204" pitchFamily="34" charset="0"/>
              </a:rPr>
              <a:t>Le montant total : </a:t>
            </a:r>
            <a:r>
              <a:rPr lang="fr-CA" sz="1400" b="1" dirty="0">
                <a:solidFill>
                  <a:schemeClr val="accent2"/>
                </a:solidFill>
                <a:latin typeface="Univers Condensed"/>
                <a:cs typeface="Calibri" panose="020F0502020204030204" pitchFamily="34" charset="0"/>
              </a:rPr>
              <a:t>34 400 CAD</a:t>
            </a:r>
            <a:r>
              <a:rPr lang="fr-CA" sz="1400" dirty="0">
                <a:solidFill>
                  <a:schemeClr val="accent2"/>
                </a:solidFill>
                <a:latin typeface="Univers Condensed"/>
                <a:cs typeface="Calibri" panose="020F0502020204030204" pitchFamily="34" charset="0"/>
              </a:rPr>
              <a:t>, estimation dans l’exercice du projet sans but lucratif. </a:t>
            </a:r>
          </a:p>
        </p:txBody>
      </p:sp>
      <p:sp>
        <p:nvSpPr>
          <p:cNvPr id="22" name="Rectangle 21">
            <a:extLst>
              <a:ext uri="{FF2B5EF4-FFF2-40B4-BE49-F238E27FC236}">
                <a16:creationId xmlns:a16="http://schemas.microsoft.com/office/drawing/2014/main" id="{6738E8B5-6005-4F79-90CA-8DBDBD9C4457}"/>
              </a:ext>
            </a:extLst>
          </p:cNvPr>
          <p:cNvSpPr/>
          <p:nvPr/>
        </p:nvSpPr>
        <p:spPr>
          <a:xfrm>
            <a:off x="2225930" y="5761633"/>
            <a:ext cx="3635964" cy="307777"/>
          </a:xfrm>
          <a:prstGeom prst="rect">
            <a:avLst/>
          </a:prstGeom>
        </p:spPr>
        <p:txBody>
          <a:bodyPr wrap="square">
            <a:spAutoFit/>
          </a:bodyPr>
          <a:lstStyle/>
          <a:p>
            <a:r>
              <a:rPr lang="fr-CA" sz="1400" b="1" dirty="0">
                <a:solidFill>
                  <a:schemeClr val="accent2"/>
                </a:solidFill>
                <a:latin typeface="Univers Condensed"/>
                <a:cs typeface="Calibri" panose="020F0502020204030204" pitchFamily="34" charset="0"/>
              </a:rPr>
              <a:t>6 mois</a:t>
            </a:r>
          </a:p>
        </p:txBody>
      </p:sp>
      <p:pic>
        <p:nvPicPr>
          <p:cNvPr id="15" name="Image 14">
            <a:extLst>
              <a:ext uri="{FF2B5EF4-FFF2-40B4-BE49-F238E27FC236}">
                <a16:creationId xmlns:a16="http://schemas.microsoft.com/office/drawing/2014/main" id="{F455E9A4-5640-47B5-B7BF-DB5036E3B7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1065" y="5708320"/>
            <a:ext cx="5455172" cy="559083"/>
          </a:xfrm>
          <a:prstGeom prst="rect">
            <a:avLst/>
          </a:prstGeom>
        </p:spPr>
      </p:pic>
      <p:pic>
        <p:nvPicPr>
          <p:cNvPr id="17" name="Image 16">
            <a:extLst>
              <a:ext uri="{FF2B5EF4-FFF2-40B4-BE49-F238E27FC236}">
                <a16:creationId xmlns:a16="http://schemas.microsoft.com/office/drawing/2014/main" id="{073C9913-E8F5-4B20-BA90-2E06BF8F10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9789" y="1819053"/>
            <a:ext cx="1349525" cy="899683"/>
          </a:xfrm>
          <a:prstGeom prst="rect">
            <a:avLst/>
          </a:prstGeom>
        </p:spPr>
      </p:pic>
      <p:pic>
        <p:nvPicPr>
          <p:cNvPr id="19" name="Image 18">
            <a:extLst>
              <a:ext uri="{FF2B5EF4-FFF2-40B4-BE49-F238E27FC236}">
                <a16:creationId xmlns:a16="http://schemas.microsoft.com/office/drawing/2014/main" id="{7822E272-EE27-4CAB-BD82-FDB43CAEE6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845" y="1814162"/>
            <a:ext cx="1370381" cy="907654"/>
          </a:xfrm>
          <a:prstGeom prst="rect">
            <a:avLst/>
          </a:prstGeom>
        </p:spPr>
      </p:pic>
    </p:spTree>
    <p:extLst>
      <p:ext uri="{BB962C8B-B14F-4D97-AF65-F5344CB8AC3E}">
        <p14:creationId xmlns:p14="http://schemas.microsoft.com/office/powerpoint/2010/main" val="380939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15</a:t>
            </a:fld>
            <a:endParaRPr lang="fr-FR" dirty="0"/>
          </a:p>
        </p:txBody>
      </p:sp>
      <p:sp>
        <p:nvSpPr>
          <p:cNvPr id="5" name="Titre 4"/>
          <p:cNvSpPr>
            <a:spLocks noGrp="1"/>
          </p:cNvSpPr>
          <p:nvPr>
            <p:ph type="title"/>
          </p:nvPr>
        </p:nvSpPr>
        <p:spPr>
          <a:xfrm>
            <a:off x="589730" y="314325"/>
            <a:ext cx="5506270" cy="434975"/>
          </a:xfrm>
        </p:spPr>
        <p:txBody>
          <a:bodyPr>
            <a:noAutofit/>
          </a:bodyPr>
          <a:lstStyle/>
          <a:p>
            <a:r>
              <a:rPr lang="fr-CA" sz="2800" dirty="0"/>
              <a:t>10. </a:t>
            </a:r>
            <a:r>
              <a:rPr lang="fr-FR" sz="2800" dirty="0"/>
              <a:t>De l’idée, au design, jusqu’au concept</a:t>
            </a:r>
            <a:br>
              <a:rPr lang="fr-FR" sz="2800" dirty="0"/>
            </a:br>
            <a:br>
              <a:rPr lang="fr-CA" sz="2800" dirty="0"/>
            </a:br>
            <a:endParaRPr lang="fr-CA" sz="2800" dirty="0"/>
          </a:p>
        </p:txBody>
      </p:sp>
      <p:sp>
        <p:nvSpPr>
          <p:cNvPr id="11" name="Rectangle 10">
            <a:extLst>
              <a:ext uri="{FF2B5EF4-FFF2-40B4-BE49-F238E27FC236}">
                <a16:creationId xmlns:a16="http://schemas.microsoft.com/office/drawing/2014/main" id="{92ED38FA-C970-47B9-AD5C-2F357B009BBC}"/>
              </a:ext>
            </a:extLst>
          </p:cNvPr>
          <p:cNvSpPr/>
          <p:nvPr/>
        </p:nvSpPr>
        <p:spPr>
          <a:xfrm>
            <a:off x="1569758" y="780077"/>
            <a:ext cx="2372745" cy="523220"/>
          </a:xfrm>
          <a:prstGeom prst="rect">
            <a:avLst/>
          </a:prstGeom>
        </p:spPr>
        <p:txBody>
          <a:bodyPr wrap="square">
            <a:spAutoFit/>
          </a:bodyPr>
          <a:lstStyle/>
          <a:p>
            <a:r>
              <a:rPr lang="fr-CA" sz="1400" dirty="0">
                <a:solidFill>
                  <a:schemeClr val="accent1">
                    <a:lumMod val="60000"/>
                    <a:lumOff val="40000"/>
                  </a:schemeClr>
                </a:solidFill>
                <a:latin typeface="Univers Condensed Light" panose="020B0306020202040204"/>
              </a:rPr>
              <a:t>Recherche de produits similaires pour accomplir les deux fonctions</a:t>
            </a:r>
            <a:endParaRPr lang="fr-CA" sz="1400" b="0" i="0" dirty="0">
              <a:solidFill>
                <a:schemeClr val="accent1">
                  <a:lumMod val="60000"/>
                  <a:lumOff val="40000"/>
                </a:schemeClr>
              </a:solidFill>
              <a:effectLst/>
              <a:latin typeface="Univers Condensed Light" panose="020B0306020202040204"/>
            </a:endParaRPr>
          </a:p>
        </p:txBody>
      </p:sp>
      <p:sp>
        <p:nvSpPr>
          <p:cNvPr id="12" name="Rectangle 11">
            <a:extLst>
              <a:ext uri="{FF2B5EF4-FFF2-40B4-BE49-F238E27FC236}">
                <a16:creationId xmlns:a16="http://schemas.microsoft.com/office/drawing/2014/main" id="{4E9AE139-5AAD-49F3-BD1E-3C8807EAB53D}"/>
              </a:ext>
            </a:extLst>
          </p:cNvPr>
          <p:cNvSpPr/>
          <p:nvPr/>
        </p:nvSpPr>
        <p:spPr>
          <a:xfrm>
            <a:off x="449676" y="2138955"/>
            <a:ext cx="543739" cy="307777"/>
          </a:xfrm>
          <a:prstGeom prst="rect">
            <a:avLst/>
          </a:prstGeom>
        </p:spPr>
        <p:txBody>
          <a:bodyPr wrap="square">
            <a:spAutoFit/>
          </a:bodyPr>
          <a:lstStyle/>
          <a:p>
            <a:r>
              <a:rPr lang="fr-CA" sz="1400" dirty="0">
                <a:solidFill>
                  <a:schemeClr val="accent1">
                    <a:lumMod val="60000"/>
                    <a:lumOff val="40000"/>
                  </a:schemeClr>
                </a:solidFill>
                <a:latin typeface="Univers Condensed Light" panose="020B0306020202040204"/>
              </a:rPr>
              <a:t>I</a:t>
            </a:r>
            <a:r>
              <a:rPr lang="fr-CA" sz="1400" b="0" i="0" dirty="0">
                <a:solidFill>
                  <a:schemeClr val="accent1">
                    <a:lumMod val="60000"/>
                    <a:lumOff val="40000"/>
                  </a:schemeClr>
                </a:solidFill>
                <a:effectLst/>
                <a:latin typeface="Univers Condensed Light" panose="020B0306020202040204"/>
              </a:rPr>
              <a:t>dée</a:t>
            </a:r>
            <a:r>
              <a:rPr lang="fr-CA" sz="1400" dirty="0">
                <a:solidFill>
                  <a:schemeClr val="accent1">
                    <a:lumMod val="60000"/>
                    <a:lumOff val="40000"/>
                  </a:schemeClr>
                </a:solidFill>
                <a:latin typeface="Univers Condensed Light" panose="020B0306020202040204"/>
              </a:rPr>
              <a:t> </a:t>
            </a:r>
            <a:endParaRPr lang="fr-CA" sz="1400" b="0" i="0" dirty="0">
              <a:solidFill>
                <a:schemeClr val="accent1">
                  <a:lumMod val="60000"/>
                  <a:lumOff val="40000"/>
                </a:schemeClr>
              </a:solidFill>
              <a:effectLst/>
              <a:latin typeface="Univers Condensed Light" panose="020B0306020202040204"/>
            </a:endParaRPr>
          </a:p>
        </p:txBody>
      </p:sp>
      <p:sp>
        <p:nvSpPr>
          <p:cNvPr id="17" name="Rectangle 16">
            <a:extLst>
              <a:ext uri="{FF2B5EF4-FFF2-40B4-BE49-F238E27FC236}">
                <a16:creationId xmlns:a16="http://schemas.microsoft.com/office/drawing/2014/main" id="{E29E322E-D5D1-490B-B7EF-73EF991B9C21}"/>
              </a:ext>
            </a:extLst>
          </p:cNvPr>
          <p:cNvSpPr/>
          <p:nvPr/>
        </p:nvSpPr>
        <p:spPr>
          <a:xfrm>
            <a:off x="2397922" y="1237704"/>
            <a:ext cx="814751" cy="307777"/>
          </a:xfrm>
          <a:prstGeom prst="rect">
            <a:avLst/>
          </a:prstGeom>
        </p:spPr>
        <p:txBody>
          <a:bodyPr wrap="square">
            <a:spAutoFit/>
          </a:bodyPr>
          <a:lstStyle/>
          <a:p>
            <a:r>
              <a:rPr lang="fr-CA" sz="1400" dirty="0">
                <a:solidFill>
                  <a:srgbClr val="FFFF00"/>
                </a:solidFill>
                <a:latin typeface="Univers Condensed Light" panose="020B0306020202040204"/>
                <a:cs typeface="Calibri" panose="020F0502020204030204" pitchFamily="34" charset="0"/>
              </a:rPr>
              <a:t>Diable</a:t>
            </a:r>
          </a:p>
        </p:txBody>
      </p:sp>
      <p:sp>
        <p:nvSpPr>
          <p:cNvPr id="18" name="Rectangle 17">
            <a:extLst>
              <a:ext uri="{FF2B5EF4-FFF2-40B4-BE49-F238E27FC236}">
                <a16:creationId xmlns:a16="http://schemas.microsoft.com/office/drawing/2014/main" id="{538596A9-5289-4905-98EC-48EA361A234A}"/>
              </a:ext>
            </a:extLst>
          </p:cNvPr>
          <p:cNvSpPr/>
          <p:nvPr/>
        </p:nvSpPr>
        <p:spPr>
          <a:xfrm>
            <a:off x="2284884" y="4519904"/>
            <a:ext cx="1107587" cy="523220"/>
          </a:xfrm>
          <a:prstGeom prst="rect">
            <a:avLst/>
          </a:prstGeom>
        </p:spPr>
        <p:txBody>
          <a:bodyPr wrap="square">
            <a:spAutoFit/>
          </a:bodyPr>
          <a:lstStyle/>
          <a:p>
            <a:r>
              <a:rPr lang="fr-CA" sz="1400" dirty="0">
                <a:solidFill>
                  <a:srgbClr val="FFFF00"/>
                </a:solidFill>
                <a:latin typeface="Univers Condensed Light" panose="020B0306020202040204"/>
                <a:cs typeface="Calibri" panose="020F0502020204030204" pitchFamily="34" charset="0"/>
              </a:rPr>
              <a:t>Lit pliable</a:t>
            </a:r>
          </a:p>
          <a:p>
            <a:endParaRPr lang="fr-CA" sz="1400" dirty="0">
              <a:solidFill>
                <a:srgbClr val="FFC000"/>
              </a:solidFill>
              <a:latin typeface="Univers Condensed Light" panose="020B0306020202040204"/>
              <a:cs typeface="Calibri" panose="020F0502020204030204" pitchFamily="34" charset="0"/>
            </a:endParaRPr>
          </a:p>
        </p:txBody>
      </p:sp>
      <p:sp>
        <p:nvSpPr>
          <p:cNvPr id="19" name="Rectangle 18">
            <a:extLst>
              <a:ext uri="{FF2B5EF4-FFF2-40B4-BE49-F238E27FC236}">
                <a16:creationId xmlns:a16="http://schemas.microsoft.com/office/drawing/2014/main" id="{7843A50F-4F21-4C44-93EC-ACB3476CFD1B}"/>
              </a:ext>
            </a:extLst>
          </p:cNvPr>
          <p:cNvSpPr/>
          <p:nvPr/>
        </p:nvSpPr>
        <p:spPr>
          <a:xfrm>
            <a:off x="2463951" y="2605543"/>
            <a:ext cx="437457" cy="769441"/>
          </a:xfrm>
          <a:prstGeom prst="rect">
            <a:avLst/>
          </a:prstGeom>
        </p:spPr>
        <p:txBody>
          <a:bodyPr wrap="square">
            <a:spAutoFit/>
          </a:bodyPr>
          <a:lstStyle/>
          <a:p>
            <a:r>
              <a:rPr lang="fr-CA" sz="4400" dirty="0">
                <a:solidFill>
                  <a:srgbClr val="FFC000"/>
                </a:solidFill>
                <a:latin typeface="Calibri" panose="020F0502020204030204" pitchFamily="34" charset="0"/>
                <a:cs typeface="Calibri" panose="020F0502020204030204" pitchFamily="34" charset="0"/>
              </a:rPr>
              <a:t>+</a:t>
            </a:r>
          </a:p>
        </p:txBody>
      </p:sp>
      <p:sp>
        <p:nvSpPr>
          <p:cNvPr id="20" name="Forme libre : forme 19">
            <a:extLst>
              <a:ext uri="{FF2B5EF4-FFF2-40B4-BE49-F238E27FC236}">
                <a16:creationId xmlns:a16="http://schemas.microsoft.com/office/drawing/2014/main" id="{F0E40DC7-180E-4850-BA2D-674061377933}"/>
              </a:ext>
            </a:extLst>
          </p:cNvPr>
          <p:cNvSpPr/>
          <p:nvPr/>
        </p:nvSpPr>
        <p:spPr>
          <a:xfrm rot="16200000" flipH="1">
            <a:off x="1426389" y="2588982"/>
            <a:ext cx="307778" cy="574167"/>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rgbClr val="FFFF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21" name="Forme libre : forme 20">
            <a:extLst>
              <a:ext uri="{FF2B5EF4-FFF2-40B4-BE49-F238E27FC236}">
                <a16:creationId xmlns:a16="http://schemas.microsoft.com/office/drawing/2014/main" id="{AACFE6E1-3895-4966-BB63-5664934B0493}"/>
              </a:ext>
            </a:extLst>
          </p:cNvPr>
          <p:cNvSpPr/>
          <p:nvPr/>
        </p:nvSpPr>
        <p:spPr>
          <a:xfrm rot="16200000" flipH="1">
            <a:off x="3481846" y="2699658"/>
            <a:ext cx="307778" cy="574167"/>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rgbClr val="FFFF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22" name="Rectangle 21">
            <a:extLst>
              <a:ext uri="{FF2B5EF4-FFF2-40B4-BE49-F238E27FC236}">
                <a16:creationId xmlns:a16="http://schemas.microsoft.com/office/drawing/2014/main" id="{BF4A4F37-03AB-4AF8-88EA-DBC0F5A21F21}"/>
              </a:ext>
            </a:extLst>
          </p:cNvPr>
          <p:cNvSpPr/>
          <p:nvPr/>
        </p:nvSpPr>
        <p:spPr>
          <a:xfrm>
            <a:off x="5492992" y="877791"/>
            <a:ext cx="851556" cy="307777"/>
          </a:xfrm>
          <a:prstGeom prst="rect">
            <a:avLst/>
          </a:prstGeom>
        </p:spPr>
        <p:txBody>
          <a:bodyPr wrap="square">
            <a:spAutoFit/>
          </a:bodyPr>
          <a:lstStyle/>
          <a:p>
            <a:r>
              <a:rPr lang="fr-CA" sz="1400" dirty="0">
                <a:solidFill>
                  <a:schemeClr val="accent1">
                    <a:lumMod val="60000"/>
                    <a:lumOff val="40000"/>
                  </a:schemeClr>
                </a:solidFill>
                <a:latin typeface="Univers Condensed Light" panose="020B0306020202040204"/>
              </a:rPr>
              <a:t>Croquis</a:t>
            </a:r>
            <a:endParaRPr lang="fr-CA" sz="1400" b="0" i="0" dirty="0">
              <a:solidFill>
                <a:schemeClr val="accent1">
                  <a:lumMod val="60000"/>
                  <a:lumOff val="40000"/>
                </a:schemeClr>
              </a:solidFill>
              <a:effectLst/>
              <a:latin typeface="Univers Condensed Light" panose="020B0306020202040204"/>
            </a:endParaRPr>
          </a:p>
        </p:txBody>
      </p:sp>
      <p:sp>
        <p:nvSpPr>
          <p:cNvPr id="24" name="Rectangle 23">
            <a:extLst>
              <a:ext uri="{FF2B5EF4-FFF2-40B4-BE49-F238E27FC236}">
                <a16:creationId xmlns:a16="http://schemas.microsoft.com/office/drawing/2014/main" id="{43C58BEB-24B1-426A-BDA8-F66DA5B9F734}"/>
              </a:ext>
            </a:extLst>
          </p:cNvPr>
          <p:cNvSpPr/>
          <p:nvPr/>
        </p:nvSpPr>
        <p:spPr>
          <a:xfrm>
            <a:off x="100405" y="5996226"/>
            <a:ext cx="3124405" cy="861774"/>
          </a:xfrm>
          <a:prstGeom prst="rect">
            <a:avLst/>
          </a:prstGeom>
        </p:spPr>
        <p:txBody>
          <a:bodyPr wrap="square">
            <a:spAutoFit/>
          </a:bodyPr>
          <a:lstStyle/>
          <a:p>
            <a:endParaRPr lang="fr-CA" sz="1000" i="1" dirty="0">
              <a:solidFill>
                <a:schemeClr val="bg1">
                  <a:lumMod val="85000"/>
                </a:schemeClr>
              </a:solidFill>
              <a:latin typeface="Univers Condensed Light" panose="020B0306020202040204"/>
            </a:endParaRPr>
          </a:p>
          <a:p>
            <a:r>
              <a:rPr lang="en-US" sz="1000" i="1" dirty="0">
                <a:solidFill>
                  <a:schemeClr val="bg1">
                    <a:lumMod val="85000"/>
                  </a:schemeClr>
                </a:solidFill>
                <a:latin typeface="Univers Condensed Light" panose="020B0306020202040204"/>
              </a:rPr>
              <a:t>Source : CART/BED FOR REFUGEES </a:t>
            </a:r>
          </a:p>
          <a:p>
            <a:r>
              <a:rPr lang="fr-CA" sz="1000" i="1" dirty="0">
                <a:solidFill>
                  <a:schemeClr val="bg1">
                    <a:lumMod val="85000"/>
                  </a:schemeClr>
                </a:solidFill>
                <a:latin typeface="Univers Condensed Light" panose="020B0306020202040204"/>
              </a:rPr>
              <a:t>Esquisses et  photos de la maquette</a:t>
            </a:r>
          </a:p>
          <a:p>
            <a:r>
              <a:rPr lang="fr-CA" sz="1000" i="1" dirty="0">
                <a:solidFill>
                  <a:schemeClr val="bg1">
                    <a:lumMod val="85000"/>
                  </a:schemeClr>
                </a:solidFill>
                <a:latin typeface="Univers Condensed Light" panose="020B0306020202040204"/>
              </a:rPr>
              <a:t>Alejandrina Hernandez Z</a:t>
            </a:r>
          </a:p>
          <a:p>
            <a:r>
              <a:rPr lang="fr-CA" sz="1000" i="1" dirty="0">
                <a:solidFill>
                  <a:schemeClr val="bg1">
                    <a:lumMod val="85000"/>
                  </a:schemeClr>
                </a:solidFill>
                <a:latin typeface="Univers Condensed Light" panose="020B0306020202040204"/>
              </a:rPr>
              <a:t> </a:t>
            </a:r>
          </a:p>
        </p:txBody>
      </p:sp>
      <p:pic>
        <p:nvPicPr>
          <p:cNvPr id="13" name="Image 12">
            <a:extLst>
              <a:ext uri="{FF2B5EF4-FFF2-40B4-BE49-F238E27FC236}">
                <a16:creationId xmlns:a16="http://schemas.microsoft.com/office/drawing/2014/main" id="{23533C2C-FF12-45F9-8AED-972419677D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00220" y="1248319"/>
            <a:ext cx="3606703" cy="1937590"/>
          </a:xfrm>
          <a:prstGeom prst="rect">
            <a:avLst/>
          </a:prstGeom>
        </p:spPr>
      </p:pic>
      <p:sp>
        <p:nvSpPr>
          <p:cNvPr id="27" name="Rectangle 26">
            <a:extLst>
              <a:ext uri="{FF2B5EF4-FFF2-40B4-BE49-F238E27FC236}">
                <a16:creationId xmlns:a16="http://schemas.microsoft.com/office/drawing/2014/main" id="{0327E1CF-B661-4A15-878E-380BC3A77CB6}"/>
              </a:ext>
            </a:extLst>
          </p:cNvPr>
          <p:cNvSpPr/>
          <p:nvPr/>
        </p:nvSpPr>
        <p:spPr>
          <a:xfrm>
            <a:off x="5090476" y="3792434"/>
            <a:ext cx="2099484" cy="307777"/>
          </a:xfrm>
          <a:prstGeom prst="rect">
            <a:avLst/>
          </a:prstGeom>
        </p:spPr>
        <p:txBody>
          <a:bodyPr wrap="square">
            <a:spAutoFit/>
          </a:bodyPr>
          <a:lstStyle/>
          <a:p>
            <a:r>
              <a:rPr lang="fr-CA" sz="1400" dirty="0">
                <a:solidFill>
                  <a:schemeClr val="accent1">
                    <a:lumMod val="60000"/>
                    <a:lumOff val="40000"/>
                  </a:schemeClr>
                </a:solidFill>
                <a:latin typeface="Univers Condensed Light" panose="020B0306020202040204"/>
              </a:rPr>
              <a:t>Maquette </a:t>
            </a:r>
            <a:endParaRPr lang="fr-CA" sz="1400" b="0" i="0" dirty="0">
              <a:solidFill>
                <a:schemeClr val="accent1">
                  <a:lumMod val="60000"/>
                  <a:lumOff val="40000"/>
                </a:schemeClr>
              </a:solidFill>
              <a:effectLst/>
              <a:latin typeface="Univers Condensed Light" panose="020B0306020202040204"/>
            </a:endParaRPr>
          </a:p>
        </p:txBody>
      </p:sp>
      <p:sp>
        <p:nvSpPr>
          <p:cNvPr id="28" name="Forme libre : forme 27">
            <a:extLst>
              <a:ext uri="{FF2B5EF4-FFF2-40B4-BE49-F238E27FC236}">
                <a16:creationId xmlns:a16="http://schemas.microsoft.com/office/drawing/2014/main" id="{FCEEAE25-12D7-4098-80F8-91F49079B8DE}"/>
              </a:ext>
            </a:extLst>
          </p:cNvPr>
          <p:cNvSpPr/>
          <p:nvPr/>
        </p:nvSpPr>
        <p:spPr>
          <a:xfrm flipH="1">
            <a:off x="5359255" y="3359155"/>
            <a:ext cx="307778" cy="447816"/>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rgbClr val="FFFF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pic>
        <p:nvPicPr>
          <p:cNvPr id="23" name="Image 22">
            <a:extLst>
              <a:ext uri="{FF2B5EF4-FFF2-40B4-BE49-F238E27FC236}">
                <a16:creationId xmlns:a16="http://schemas.microsoft.com/office/drawing/2014/main" id="{6A6DF4FE-3D72-4F41-BD86-E968C056E0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1971" y="4194438"/>
            <a:ext cx="2414162" cy="2178426"/>
          </a:xfrm>
          <a:prstGeom prst="rect">
            <a:avLst/>
          </a:prstGeom>
        </p:spPr>
      </p:pic>
      <p:pic>
        <p:nvPicPr>
          <p:cNvPr id="26" name="Image 25">
            <a:extLst>
              <a:ext uri="{FF2B5EF4-FFF2-40B4-BE49-F238E27FC236}">
                <a16:creationId xmlns:a16="http://schemas.microsoft.com/office/drawing/2014/main" id="{1ED355F5-E124-41B1-88A5-68E087EEE1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8956" y="4200469"/>
            <a:ext cx="1394072" cy="1045554"/>
          </a:xfrm>
          <a:prstGeom prst="rect">
            <a:avLst/>
          </a:prstGeom>
        </p:spPr>
      </p:pic>
      <p:pic>
        <p:nvPicPr>
          <p:cNvPr id="30" name="Image 29">
            <a:extLst>
              <a:ext uri="{FF2B5EF4-FFF2-40B4-BE49-F238E27FC236}">
                <a16:creationId xmlns:a16="http://schemas.microsoft.com/office/drawing/2014/main" id="{2873552D-FF40-43F3-ACB1-5ABA266C0E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409143" y="5404241"/>
            <a:ext cx="979195" cy="734396"/>
          </a:xfrm>
          <a:prstGeom prst="rect">
            <a:avLst/>
          </a:prstGeom>
        </p:spPr>
      </p:pic>
      <p:pic>
        <p:nvPicPr>
          <p:cNvPr id="32" name="Image 31">
            <a:extLst>
              <a:ext uri="{FF2B5EF4-FFF2-40B4-BE49-F238E27FC236}">
                <a16:creationId xmlns:a16="http://schemas.microsoft.com/office/drawing/2014/main" id="{4542C469-6401-4A35-9DC6-DF82E66956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24276" y="4192219"/>
            <a:ext cx="1445737" cy="1084303"/>
          </a:xfrm>
          <a:prstGeom prst="rect">
            <a:avLst/>
          </a:prstGeom>
        </p:spPr>
      </p:pic>
      <p:pic>
        <p:nvPicPr>
          <p:cNvPr id="34" name="Image 33">
            <a:extLst>
              <a:ext uri="{FF2B5EF4-FFF2-40B4-BE49-F238E27FC236}">
                <a16:creationId xmlns:a16="http://schemas.microsoft.com/office/drawing/2014/main" id="{B1EC41C2-E163-446D-A530-F98A87F3F92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79895" y="5334864"/>
            <a:ext cx="1334497" cy="1000873"/>
          </a:xfrm>
          <a:prstGeom prst="rect">
            <a:avLst/>
          </a:prstGeom>
        </p:spPr>
      </p:pic>
      <p:sp>
        <p:nvSpPr>
          <p:cNvPr id="29" name="Forme libre : forme 28">
            <a:extLst>
              <a:ext uri="{FF2B5EF4-FFF2-40B4-BE49-F238E27FC236}">
                <a16:creationId xmlns:a16="http://schemas.microsoft.com/office/drawing/2014/main" id="{48D62C84-F63D-46CE-914F-CF76F179BBFF}"/>
              </a:ext>
            </a:extLst>
          </p:cNvPr>
          <p:cNvSpPr/>
          <p:nvPr/>
        </p:nvSpPr>
        <p:spPr>
          <a:xfrm rot="16200000" flipH="1">
            <a:off x="8694282" y="2849471"/>
            <a:ext cx="307778" cy="574167"/>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rgbClr val="FFFF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pic>
        <p:nvPicPr>
          <p:cNvPr id="31" name="Image 30">
            <a:extLst>
              <a:ext uri="{FF2B5EF4-FFF2-40B4-BE49-F238E27FC236}">
                <a16:creationId xmlns:a16="http://schemas.microsoft.com/office/drawing/2014/main" id="{812657E0-4E4D-4315-862F-B0DED872227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42423" y="2072044"/>
            <a:ext cx="1209806" cy="1457267"/>
          </a:xfrm>
          <a:prstGeom prst="rect">
            <a:avLst/>
          </a:prstGeom>
        </p:spPr>
      </p:pic>
      <p:pic>
        <p:nvPicPr>
          <p:cNvPr id="33" name="Image 32">
            <a:extLst>
              <a:ext uri="{FF2B5EF4-FFF2-40B4-BE49-F238E27FC236}">
                <a16:creationId xmlns:a16="http://schemas.microsoft.com/office/drawing/2014/main" id="{DD1D8C24-0299-494B-B7BE-AE2942E418F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20122" y="3709631"/>
            <a:ext cx="2622464" cy="781159"/>
          </a:xfrm>
          <a:prstGeom prst="rect">
            <a:avLst/>
          </a:prstGeom>
        </p:spPr>
      </p:pic>
      <p:sp>
        <p:nvSpPr>
          <p:cNvPr id="37" name="Rectangle 36">
            <a:extLst>
              <a:ext uri="{FF2B5EF4-FFF2-40B4-BE49-F238E27FC236}">
                <a16:creationId xmlns:a16="http://schemas.microsoft.com/office/drawing/2014/main" id="{EB496D2F-041A-462D-8545-E2D1A073EC47}"/>
              </a:ext>
            </a:extLst>
          </p:cNvPr>
          <p:cNvSpPr/>
          <p:nvPr/>
        </p:nvSpPr>
        <p:spPr>
          <a:xfrm>
            <a:off x="9442423" y="1300744"/>
            <a:ext cx="2817796" cy="523220"/>
          </a:xfrm>
          <a:prstGeom prst="rect">
            <a:avLst/>
          </a:prstGeom>
        </p:spPr>
        <p:txBody>
          <a:bodyPr wrap="square">
            <a:spAutoFit/>
          </a:bodyPr>
          <a:lstStyle/>
          <a:p>
            <a:r>
              <a:rPr lang="fr-CA" sz="1400" dirty="0">
                <a:solidFill>
                  <a:schemeClr val="accent1">
                    <a:lumMod val="60000"/>
                    <a:lumOff val="40000"/>
                  </a:schemeClr>
                </a:solidFill>
                <a:latin typeface="Univers Condensed Light" panose="020B0306020202040204"/>
              </a:rPr>
              <a:t>Concept : un seul produit pour les deux fonctions: chariot transport bagages + lit</a:t>
            </a:r>
            <a:endParaRPr lang="fr-CA" sz="1400" b="0" i="0" dirty="0">
              <a:solidFill>
                <a:schemeClr val="accent1">
                  <a:lumMod val="60000"/>
                  <a:lumOff val="40000"/>
                </a:schemeClr>
              </a:solidFill>
              <a:effectLst/>
              <a:latin typeface="Univers Condensed Light" panose="020B0306020202040204"/>
            </a:endParaRPr>
          </a:p>
        </p:txBody>
      </p:sp>
      <p:pic>
        <p:nvPicPr>
          <p:cNvPr id="38" name="Image 37">
            <a:extLst>
              <a:ext uri="{FF2B5EF4-FFF2-40B4-BE49-F238E27FC236}">
                <a16:creationId xmlns:a16="http://schemas.microsoft.com/office/drawing/2014/main" id="{D94768C2-0142-4DE0-9A6C-D752725F0DD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31354" y="2064004"/>
            <a:ext cx="1320260" cy="1457267"/>
          </a:xfrm>
          <a:prstGeom prst="rect">
            <a:avLst/>
          </a:prstGeom>
        </p:spPr>
      </p:pic>
      <p:pic>
        <p:nvPicPr>
          <p:cNvPr id="6" name="Image 5">
            <a:extLst>
              <a:ext uri="{FF2B5EF4-FFF2-40B4-BE49-F238E27FC236}">
                <a16:creationId xmlns:a16="http://schemas.microsoft.com/office/drawing/2014/main" id="{79040507-A463-474A-9102-7214ADAF6AE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110546" y="1576258"/>
            <a:ext cx="1200678" cy="1170421"/>
          </a:xfrm>
          <a:prstGeom prst="rect">
            <a:avLst/>
          </a:prstGeom>
        </p:spPr>
      </p:pic>
      <p:pic>
        <p:nvPicPr>
          <p:cNvPr id="8" name="Image 7">
            <a:extLst>
              <a:ext uri="{FF2B5EF4-FFF2-40B4-BE49-F238E27FC236}">
                <a16:creationId xmlns:a16="http://schemas.microsoft.com/office/drawing/2014/main" id="{D5EB2228-AB28-4506-B849-53ECFA3008F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32262" y="2513935"/>
            <a:ext cx="1136116" cy="757411"/>
          </a:xfrm>
          <a:prstGeom prst="rect">
            <a:avLst/>
          </a:prstGeom>
        </p:spPr>
      </p:pic>
      <p:pic>
        <p:nvPicPr>
          <p:cNvPr id="14" name="Image 13">
            <a:extLst>
              <a:ext uri="{FF2B5EF4-FFF2-40B4-BE49-F238E27FC236}">
                <a16:creationId xmlns:a16="http://schemas.microsoft.com/office/drawing/2014/main" id="{036B2A75-3178-4A47-A7CA-0D8E5F6281F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969317" y="3463797"/>
            <a:ext cx="1502769" cy="994553"/>
          </a:xfrm>
          <a:prstGeom prst="rect">
            <a:avLst/>
          </a:prstGeom>
        </p:spPr>
      </p:pic>
      <p:sp>
        <p:nvSpPr>
          <p:cNvPr id="35" name="Forme libre : forme 19">
            <a:extLst>
              <a:ext uri="{FF2B5EF4-FFF2-40B4-BE49-F238E27FC236}">
                <a16:creationId xmlns:a16="http://schemas.microsoft.com/office/drawing/2014/main" id="{F0E40DC7-180E-4850-BA2D-674061377933}"/>
              </a:ext>
            </a:extLst>
          </p:cNvPr>
          <p:cNvSpPr/>
          <p:nvPr/>
        </p:nvSpPr>
        <p:spPr>
          <a:xfrm rot="16200000" flipH="1">
            <a:off x="1426390" y="2588983"/>
            <a:ext cx="307778" cy="574167"/>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rgbClr val="FFFF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36" name="Forme libre : forme 20">
            <a:extLst>
              <a:ext uri="{FF2B5EF4-FFF2-40B4-BE49-F238E27FC236}">
                <a16:creationId xmlns:a16="http://schemas.microsoft.com/office/drawing/2014/main" id="{AACFE6E1-3895-4966-BB63-5664934B0493}"/>
              </a:ext>
            </a:extLst>
          </p:cNvPr>
          <p:cNvSpPr/>
          <p:nvPr/>
        </p:nvSpPr>
        <p:spPr>
          <a:xfrm rot="16200000" flipH="1">
            <a:off x="3481847" y="2699659"/>
            <a:ext cx="307778" cy="574167"/>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rgbClr val="FFFF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39" name="Forme libre : forme 27">
            <a:extLst>
              <a:ext uri="{FF2B5EF4-FFF2-40B4-BE49-F238E27FC236}">
                <a16:creationId xmlns:a16="http://schemas.microsoft.com/office/drawing/2014/main" id="{FCEEAE25-12D7-4098-80F8-91F49079B8DE}"/>
              </a:ext>
            </a:extLst>
          </p:cNvPr>
          <p:cNvSpPr/>
          <p:nvPr/>
        </p:nvSpPr>
        <p:spPr>
          <a:xfrm flipH="1">
            <a:off x="5359256" y="3359156"/>
            <a:ext cx="307778" cy="447816"/>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40" name="Forme libre : forme 28">
            <a:extLst>
              <a:ext uri="{FF2B5EF4-FFF2-40B4-BE49-F238E27FC236}">
                <a16:creationId xmlns:a16="http://schemas.microsoft.com/office/drawing/2014/main" id="{48D62C84-F63D-46CE-914F-CF76F179BBFF}"/>
              </a:ext>
            </a:extLst>
          </p:cNvPr>
          <p:cNvSpPr/>
          <p:nvPr/>
        </p:nvSpPr>
        <p:spPr>
          <a:xfrm rot="16200000" flipH="1">
            <a:off x="8694283" y="2849472"/>
            <a:ext cx="307778" cy="574167"/>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41" name="Forme libre : forme 19">
            <a:extLst>
              <a:ext uri="{FF2B5EF4-FFF2-40B4-BE49-F238E27FC236}">
                <a16:creationId xmlns:a16="http://schemas.microsoft.com/office/drawing/2014/main" id="{F0E40DC7-180E-4850-BA2D-674061377933}"/>
              </a:ext>
            </a:extLst>
          </p:cNvPr>
          <p:cNvSpPr/>
          <p:nvPr/>
        </p:nvSpPr>
        <p:spPr>
          <a:xfrm rot="16200000" flipH="1">
            <a:off x="1426391" y="2588984"/>
            <a:ext cx="307778" cy="574167"/>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42" name="Forme libre : forme 20">
            <a:extLst>
              <a:ext uri="{FF2B5EF4-FFF2-40B4-BE49-F238E27FC236}">
                <a16:creationId xmlns:a16="http://schemas.microsoft.com/office/drawing/2014/main" id="{AACFE6E1-3895-4966-BB63-5664934B0493}"/>
              </a:ext>
            </a:extLst>
          </p:cNvPr>
          <p:cNvSpPr/>
          <p:nvPr/>
        </p:nvSpPr>
        <p:spPr>
          <a:xfrm rot="16200000" flipH="1">
            <a:off x="3481848" y="2699660"/>
            <a:ext cx="307778" cy="574167"/>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Tree>
    <p:extLst>
      <p:ext uri="{BB962C8B-B14F-4D97-AF65-F5344CB8AC3E}">
        <p14:creationId xmlns:p14="http://schemas.microsoft.com/office/powerpoint/2010/main" val="94842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16</a:t>
            </a:fld>
            <a:endParaRPr lang="fr-FR" dirty="0"/>
          </a:p>
        </p:txBody>
      </p:sp>
      <p:sp>
        <p:nvSpPr>
          <p:cNvPr id="5" name="Titre 4"/>
          <p:cNvSpPr>
            <a:spLocks noGrp="1"/>
          </p:cNvSpPr>
          <p:nvPr>
            <p:ph type="title"/>
          </p:nvPr>
        </p:nvSpPr>
        <p:spPr>
          <a:xfrm>
            <a:off x="589727" y="314325"/>
            <a:ext cx="8614233" cy="682508"/>
          </a:xfrm>
        </p:spPr>
        <p:txBody>
          <a:bodyPr>
            <a:noAutofit/>
          </a:bodyPr>
          <a:lstStyle/>
          <a:p>
            <a:r>
              <a:rPr lang="fr-CA" sz="2400" dirty="0"/>
              <a:t>11. </a:t>
            </a:r>
            <a:r>
              <a:rPr lang="fr-FR" sz="2400" dirty="0"/>
              <a:t>Maquette virtuelle = source principale d’information dans un projet d’ingénierie</a:t>
            </a:r>
            <a:br>
              <a:rPr lang="fr-FR" sz="2400" dirty="0"/>
            </a:br>
            <a:br>
              <a:rPr lang="fr-CA" sz="2400" dirty="0"/>
            </a:br>
            <a:endParaRPr lang="fr-CA" sz="2400" dirty="0"/>
          </a:p>
        </p:txBody>
      </p:sp>
      <p:sp>
        <p:nvSpPr>
          <p:cNvPr id="11" name="Rectangle 10">
            <a:extLst>
              <a:ext uri="{FF2B5EF4-FFF2-40B4-BE49-F238E27FC236}">
                <a16:creationId xmlns:a16="http://schemas.microsoft.com/office/drawing/2014/main" id="{92ED38FA-C970-47B9-AD5C-2F357B009BBC}"/>
              </a:ext>
            </a:extLst>
          </p:cNvPr>
          <p:cNvSpPr/>
          <p:nvPr/>
        </p:nvSpPr>
        <p:spPr>
          <a:xfrm>
            <a:off x="325528" y="1118568"/>
            <a:ext cx="2817796" cy="338554"/>
          </a:xfrm>
          <a:prstGeom prst="rect">
            <a:avLst/>
          </a:prstGeom>
        </p:spPr>
        <p:txBody>
          <a:bodyPr wrap="square">
            <a:spAutoFit/>
          </a:bodyPr>
          <a:lstStyle/>
          <a:p>
            <a:r>
              <a:rPr lang="fr-CA" sz="1600" b="1" i="0" dirty="0">
                <a:solidFill>
                  <a:schemeClr val="accent1">
                    <a:lumMod val="60000"/>
                    <a:lumOff val="40000"/>
                  </a:schemeClr>
                </a:solidFill>
                <a:effectLst/>
                <a:latin typeface="Univers Condensed Light" panose="020B0306020202040204"/>
              </a:rPr>
              <a:t>Maquette virtuelle - Concept</a:t>
            </a:r>
          </a:p>
        </p:txBody>
      </p:sp>
      <p:sp>
        <p:nvSpPr>
          <p:cNvPr id="21" name="Forme libre : forme 20">
            <a:extLst>
              <a:ext uri="{FF2B5EF4-FFF2-40B4-BE49-F238E27FC236}">
                <a16:creationId xmlns:a16="http://schemas.microsoft.com/office/drawing/2014/main" id="{AACFE6E1-3895-4966-BB63-5664934B0493}"/>
              </a:ext>
            </a:extLst>
          </p:cNvPr>
          <p:cNvSpPr/>
          <p:nvPr/>
        </p:nvSpPr>
        <p:spPr>
          <a:xfrm rot="16200000" flipH="1">
            <a:off x="7093006" y="2751062"/>
            <a:ext cx="342697" cy="888890"/>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24" name="Rectangle 23">
            <a:extLst>
              <a:ext uri="{FF2B5EF4-FFF2-40B4-BE49-F238E27FC236}">
                <a16:creationId xmlns:a16="http://schemas.microsoft.com/office/drawing/2014/main" id="{43C58BEB-24B1-426A-BDA8-F66DA5B9F734}"/>
              </a:ext>
            </a:extLst>
          </p:cNvPr>
          <p:cNvSpPr/>
          <p:nvPr/>
        </p:nvSpPr>
        <p:spPr>
          <a:xfrm>
            <a:off x="138700" y="6015564"/>
            <a:ext cx="2252807" cy="861774"/>
          </a:xfrm>
          <a:prstGeom prst="rect">
            <a:avLst/>
          </a:prstGeom>
        </p:spPr>
        <p:txBody>
          <a:bodyPr wrap="square">
            <a:spAutoFit/>
          </a:bodyPr>
          <a:lstStyle/>
          <a:p>
            <a:endParaRPr lang="fr-CA" sz="1000" dirty="0">
              <a:solidFill>
                <a:schemeClr val="bg1">
                  <a:lumMod val="85000"/>
                </a:schemeClr>
              </a:solidFill>
              <a:latin typeface="Univers Condensed Light" panose="020B0306020202040204"/>
            </a:endParaRPr>
          </a:p>
          <a:p>
            <a:r>
              <a:rPr lang="en-US" sz="1000" dirty="0">
                <a:solidFill>
                  <a:schemeClr val="bg1">
                    <a:lumMod val="85000"/>
                  </a:schemeClr>
                </a:solidFill>
                <a:latin typeface="Univers Condensed Light" panose="020B0306020202040204"/>
              </a:rPr>
              <a:t>Source : CART/BED FOR REFUGEES </a:t>
            </a:r>
          </a:p>
          <a:p>
            <a:r>
              <a:rPr lang="fr-CA" sz="1000" dirty="0">
                <a:solidFill>
                  <a:schemeClr val="bg1">
                    <a:lumMod val="85000"/>
                  </a:schemeClr>
                </a:solidFill>
                <a:latin typeface="Univers Condensed Light" panose="020B0306020202040204"/>
              </a:rPr>
              <a:t>Présentation concept, calcul de coûts</a:t>
            </a:r>
          </a:p>
          <a:p>
            <a:r>
              <a:rPr lang="fr-CA" sz="1000" dirty="0">
                <a:solidFill>
                  <a:schemeClr val="bg1">
                    <a:lumMod val="85000"/>
                  </a:schemeClr>
                </a:solidFill>
                <a:latin typeface="Univers Condensed Light" panose="020B0306020202040204"/>
              </a:rPr>
              <a:t>Alejandrina Hernandez Z</a:t>
            </a:r>
          </a:p>
          <a:p>
            <a:r>
              <a:rPr lang="fr-CA" sz="1000" dirty="0">
                <a:solidFill>
                  <a:schemeClr val="bg1">
                    <a:lumMod val="85000"/>
                  </a:schemeClr>
                </a:solidFill>
                <a:latin typeface="Univers Condensed Light" panose="020B0306020202040204"/>
              </a:rPr>
              <a:t> </a:t>
            </a:r>
          </a:p>
        </p:txBody>
      </p:sp>
      <p:sp>
        <p:nvSpPr>
          <p:cNvPr id="27" name="Rectangle 26">
            <a:extLst>
              <a:ext uri="{FF2B5EF4-FFF2-40B4-BE49-F238E27FC236}">
                <a16:creationId xmlns:a16="http://schemas.microsoft.com/office/drawing/2014/main" id="{0327E1CF-B661-4A15-878E-380BC3A77CB6}"/>
              </a:ext>
            </a:extLst>
          </p:cNvPr>
          <p:cNvSpPr/>
          <p:nvPr/>
        </p:nvSpPr>
        <p:spPr>
          <a:xfrm>
            <a:off x="8447824" y="1224183"/>
            <a:ext cx="2789527" cy="738664"/>
          </a:xfrm>
          <a:prstGeom prst="rect">
            <a:avLst/>
          </a:prstGeom>
        </p:spPr>
        <p:txBody>
          <a:bodyPr wrap="square">
            <a:spAutoFit/>
          </a:bodyPr>
          <a:lstStyle/>
          <a:p>
            <a:pPr algn="ctr"/>
            <a:r>
              <a:rPr lang="fr-CA" sz="1400" dirty="0">
                <a:solidFill>
                  <a:schemeClr val="accent1">
                    <a:lumMod val="60000"/>
                    <a:lumOff val="40000"/>
                  </a:schemeClr>
                </a:solidFill>
                <a:latin typeface="Montserrat"/>
              </a:rPr>
              <a:t>Liste de matériaux et calcul préliminaire des coûts et du budget de développement  </a:t>
            </a:r>
            <a:endParaRPr lang="fr-CA" sz="1400" b="0" i="0" dirty="0">
              <a:solidFill>
                <a:schemeClr val="accent1">
                  <a:lumMod val="60000"/>
                  <a:lumOff val="40000"/>
                </a:schemeClr>
              </a:solidFill>
              <a:effectLst/>
              <a:latin typeface="Montserrat"/>
            </a:endParaRPr>
          </a:p>
        </p:txBody>
      </p:sp>
      <p:pic>
        <p:nvPicPr>
          <p:cNvPr id="7" name="Image 6">
            <a:extLst>
              <a:ext uri="{FF2B5EF4-FFF2-40B4-BE49-F238E27FC236}">
                <a16:creationId xmlns:a16="http://schemas.microsoft.com/office/drawing/2014/main" id="{0516411B-2911-46F9-B81F-76EE8DABE6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9240" y="2163634"/>
            <a:ext cx="3686697" cy="2023916"/>
          </a:xfrm>
          <a:prstGeom prst="rect">
            <a:avLst/>
          </a:prstGeom>
        </p:spPr>
      </p:pic>
      <p:pic>
        <p:nvPicPr>
          <p:cNvPr id="8" name="Image 7">
            <a:extLst>
              <a:ext uri="{FF2B5EF4-FFF2-40B4-BE49-F238E27FC236}">
                <a16:creationId xmlns:a16="http://schemas.microsoft.com/office/drawing/2014/main" id="{ACF56F09-749D-453E-8E4D-67BADE0347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7180" y="4221911"/>
            <a:ext cx="3270814" cy="2063845"/>
          </a:xfrm>
          <a:prstGeom prst="rect">
            <a:avLst/>
          </a:prstGeom>
        </p:spPr>
      </p:pic>
      <p:pic>
        <p:nvPicPr>
          <p:cNvPr id="9" name="Image 8">
            <a:extLst>
              <a:ext uri="{FF2B5EF4-FFF2-40B4-BE49-F238E27FC236}">
                <a16:creationId xmlns:a16="http://schemas.microsoft.com/office/drawing/2014/main" id="{29383567-04C0-466C-8347-58E8944D5E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3800" y="1589087"/>
            <a:ext cx="1093277" cy="1338143"/>
          </a:xfrm>
          <a:prstGeom prst="rect">
            <a:avLst/>
          </a:prstGeom>
        </p:spPr>
      </p:pic>
      <p:pic>
        <p:nvPicPr>
          <p:cNvPr id="10" name="Image 9">
            <a:extLst>
              <a:ext uri="{FF2B5EF4-FFF2-40B4-BE49-F238E27FC236}">
                <a16:creationId xmlns:a16="http://schemas.microsoft.com/office/drawing/2014/main" id="{232C735F-0677-4904-B5DC-011E41A600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6991" y="1831298"/>
            <a:ext cx="2549753" cy="853584"/>
          </a:xfrm>
          <a:prstGeom prst="rect">
            <a:avLst/>
          </a:prstGeom>
        </p:spPr>
      </p:pic>
      <p:sp>
        <p:nvSpPr>
          <p:cNvPr id="22" name="Rectangle 21">
            <a:extLst>
              <a:ext uri="{FF2B5EF4-FFF2-40B4-BE49-F238E27FC236}">
                <a16:creationId xmlns:a16="http://schemas.microsoft.com/office/drawing/2014/main" id="{62A489F3-C9CD-4176-AF75-E9E5CF10D765}"/>
              </a:ext>
            </a:extLst>
          </p:cNvPr>
          <p:cNvSpPr/>
          <p:nvPr/>
        </p:nvSpPr>
        <p:spPr>
          <a:xfrm>
            <a:off x="325528" y="3841881"/>
            <a:ext cx="2377905" cy="338554"/>
          </a:xfrm>
          <a:prstGeom prst="rect">
            <a:avLst/>
          </a:prstGeom>
        </p:spPr>
        <p:txBody>
          <a:bodyPr wrap="square">
            <a:spAutoFit/>
          </a:bodyPr>
          <a:lstStyle/>
          <a:p>
            <a:r>
              <a:rPr lang="fr-CA" sz="1600" b="1" dirty="0">
                <a:solidFill>
                  <a:schemeClr val="accent1">
                    <a:lumMod val="60000"/>
                    <a:lumOff val="40000"/>
                  </a:schemeClr>
                </a:solidFill>
                <a:latin typeface="Univers Condensed Light" panose="020B0306020202040204"/>
              </a:rPr>
              <a:t>Choix initial de matériaux</a:t>
            </a:r>
            <a:endParaRPr lang="fr-CA" sz="1600" b="1" i="0" dirty="0">
              <a:solidFill>
                <a:schemeClr val="accent1">
                  <a:lumMod val="60000"/>
                  <a:lumOff val="40000"/>
                </a:schemeClr>
              </a:solidFill>
              <a:effectLst/>
              <a:latin typeface="Univers Condensed Light" panose="020B0306020202040204"/>
            </a:endParaRPr>
          </a:p>
        </p:txBody>
      </p:sp>
      <p:sp>
        <p:nvSpPr>
          <p:cNvPr id="12" name="Rectangle 11">
            <a:extLst>
              <a:ext uri="{FF2B5EF4-FFF2-40B4-BE49-F238E27FC236}">
                <a16:creationId xmlns:a16="http://schemas.microsoft.com/office/drawing/2014/main" id="{B8D75517-CFBB-4D35-B153-78CEC92745E1}"/>
              </a:ext>
            </a:extLst>
          </p:cNvPr>
          <p:cNvSpPr/>
          <p:nvPr/>
        </p:nvSpPr>
        <p:spPr>
          <a:xfrm>
            <a:off x="325528" y="4211449"/>
            <a:ext cx="6096000" cy="2031325"/>
          </a:xfrm>
          <a:prstGeom prst="rect">
            <a:avLst/>
          </a:prstGeom>
        </p:spPr>
        <p:txBody>
          <a:bodyPr>
            <a:spAutoFit/>
          </a:bodyPr>
          <a:lstStyle/>
          <a:p>
            <a:r>
              <a:rPr lang="fr-CA" sz="1400" dirty="0">
                <a:solidFill>
                  <a:schemeClr val="bg1"/>
                </a:solidFill>
                <a:latin typeface="Univers Condensed Light" panose="020B0306020202040204"/>
              </a:rPr>
              <a:t>Choix préliminaire de matériaux pour les composantes principales :</a:t>
            </a:r>
          </a:p>
          <a:p>
            <a:pPr marL="171450" indent="-171450">
              <a:buFontTx/>
              <a:buChar char="-"/>
            </a:pPr>
            <a:r>
              <a:rPr lang="fr-CA" sz="1400" dirty="0">
                <a:solidFill>
                  <a:schemeClr val="bg1"/>
                </a:solidFill>
                <a:latin typeface="Univers Condensed Light" panose="020B0306020202040204"/>
              </a:rPr>
              <a:t>L’aluminium pour la structure, le choix est le résultat du critère de légèreté imposé par le critère de la conception;</a:t>
            </a:r>
          </a:p>
          <a:p>
            <a:pPr marL="171450" indent="-171450">
              <a:buFontTx/>
              <a:buChar char="-"/>
            </a:pPr>
            <a:r>
              <a:rPr lang="fr-CA" sz="1400" dirty="0">
                <a:solidFill>
                  <a:schemeClr val="bg1"/>
                </a:solidFill>
                <a:latin typeface="Univers Condensed Light" panose="020B0306020202040204"/>
              </a:rPr>
              <a:t>Les joints en plastique et les supports de la roue injectés à cause de la complexité, du coût de base de la production en grande série prévu;</a:t>
            </a:r>
          </a:p>
          <a:p>
            <a:pPr marL="171450" indent="-171450">
              <a:buFontTx/>
              <a:buChar char="-"/>
            </a:pPr>
            <a:r>
              <a:rPr lang="fr-CA" sz="1400" dirty="0">
                <a:solidFill>
                  <a:schemeClr val="bg1"/>
                </a:solidFill>
                <a:latin typeface="Univers Condensed Light" panose="020B0306020202040204"/>
              </a:rPr>
              <a:t>L’habillage en textile pour flexibilité, légèreté et pour le confort de l’utilisateur;</a:t>
            </a:r>
          </a:p>
          <a:p>
            <a:pPr marL="171450" indent="-171450">
              <a:buFontTx/>
              <a:buChar char="-"/>
            </a:pPr>
            <a:r>
              <a:rPr lang="fr-CA" sz="1400" dirty="0">
                <a:solidFill>
                  <a:schemeClr val="bg1"/>
                </a:solidFill>
                <a:latin typeface="Univers Condensed Light" panose="020B0306020202040204"/>
              </a:rPr>
              <a:t>Roues légères en plastique, critères de charge, coût réduit, produit « off-the-</a:t>
            </a:r>
            <a:r>
              <a:rPr lang="fr-CA" sz="1400" dirty="0" err="1">
                <a:solidFill>
                  <a:schemeClr val="bg1"/>
                </a:solidFill>
                <a:latin typeface="Univers Condensed Light" panose="020B0306020202040204"/>
              </a:rPr>
              <a:t>shelf</a:t>
            </a:r>
            <a:r>
              <a:rPr lang="fr-CA" sz="1400" dirty="0">
                <a:solidFill>
                  <a:schemeClr val="bg1"/>
                </a:solidFill>
                <a:latin typeface="Univers Condensed Light" panose="020B0306020202040204"/>
              </a:rPr>
              <a:t> »;</a:t>
            </a:r>
          </a:p>
          <a:p>
            <a:pPr marL="171450" indent="-171450">
              <a:buFontTx/>
              <a:buChar char="-"/>
            </a:pPr>
            <a:r>
              <a:rPr lang="fr-CA" sz="1400" dirty="0">
                <a:solidFill>
                  <a:schemeClr val="bg1"/>
                </a:solidFill>
                <a:latin typeface="Univers Condensed Light" panose="020B0306020202040204"/>
              </a:rPr>
              <a:t>Éléments d’assemblage : rivets, facile a installer, coût réduit, permanent, fonction pivot.</a:t>
            </a:r>
          </a:p>
          <a:p>
            <a:pPr marL="171450" indent="-171450">
              <a:buFontTx/>
              <a:buChar char="-"/>
            </a:pPr>
            <a:endParaRPr lang="fr-CA" sz="1400" dirty="0">
              <a:solidFill>
                <a:schemeClr val="bg1"/>
              </a:solidFill>
              <a:latin typeface="Univers Condensed Light" panose="020B0306020202040204"/>
            </a:endParaRPr>
          </a:p>
        </p:txBody>
      </p:sp>
      <p:sp>
        <p:nvSpPr>
          <p:cNvPr id="15" name="Rectangle 14">
            <a:extLst>
              <a:ext uri="{FF2B5EF4-FFF2-40B4-BE49-F238E27FC236}">
                <a16:creationId xmlns:a16="http://schemas.microsoft.com/office/drawing/2014/main" id="{EE79930A-BCDB-4A1E-838B-26C679F22F0D}"/>
              </a:ext>
            </a:extLst>
          </p:cNvPr>
          <p:cNvSpPr/>
          <p:nvPr/>
        </p:nvSpPr>
        <p:spPr>
          <a:xfrm>
            <a:off x="178737" y="2965133"/>
            <a:ext cx="6412943" cy="738664"/>
          </a:xfrm>
          <a:prstGeom prst="rect">
            <a:avLst/>
          </a:prstGeom>
        </p:spPr>
        <p:txBody>
          <a:bodyPr wrap="square">
            <a:spAutoFit/>
          </a:bodyPr>
          <a:lstStyle/>
          <a:p>
            <a:r>
              <a:rPr lang="fr-CA" sz="1400" dirty="0">
                <a:solidFill>
                  <a:schemeClr val="bg1"/>
                </a:solidFill>
                <a:latin typeface="Univers Condensed Light" panose="020B0306020202040204"/>
              </a:rPr>
              <a:t>Pour la première étape, la maquette virtuelle a été conçue pour respecter les fonctions du produit, la géométrie et les dimensions, l’aspect et voir comment il serait désigné à la production en grande série. </a:t>
            </a:r>
          </a:p>
        </p:txBody>
      </p:sp>
    </p:spTree>
    <p:extLst>
      <p:ext uri="{BB962C8B-B14F-4D97-AF65-F5344CB8AC3E}">
        <p14:creationId xmlns:p14="http://schemas.microsoft.com/office/powerpoint/2010/main" val="3979128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17</a:t>
            </a:fld>
            <a:endParaRPr lang="fr-FR" dirty="0"/>
          </a:p>
        </p:txBody>
      </p:sp>
      <p:sp>
        <p:nvSpPr>
          <p:cNvPr id="5" name="Titre 4"/>
          <p:cNvSpPr>
            <a:spLocks noGrp="1"/>
          </p:cNvSpPr>
          <p:nvPr>
            <p:ph type="title"/>
          </p:nvPr>
        </p:nvSpPr>
        <p:spPr>
          <a:xfrm>
            <a:off x="147729" y="212399"/>
            <a:ext cx="9868508" cy="624495"/>
          </a:xfrm>
        </p:spPr>
        <p:txBody>
          <a:bodyPr>
            <a:noAutofit/>
          </a:bodyPr>
          <a:lstStyle/>
          <a:p>
            <a:r>
              <a:rPr lang="fr-CA" sz="2400" dirty="0"/>
              <a:t>12. Transition du concept design vers un produit fabricable – réorganiser efficacement la maquette virtuelle</a:t>
            </a:r>
            <a:br>
              <a:rPr lang="fr-CA" sz="2400" dirty="0"/>
            </a:br>
            <a:br>
              <a:rPr lang="fr-FR" sz="2400" dirty="0"/>
            </a:br>
            <a:br>
              <a:rPr lang="fr-CA" sz="2400" dirty="0"/>
            </a:br>
            <a:endParaRPr lang="fr-CA" sz="2400" dirty="0"/>
          </a:p>
        </p:txBody>
      </p:sp>
      <p:sp>
        <p:nvSpPr>
          <p:cNvPr id="11" name="Rectangle 10">
            <a:extLst>
              <a:ext uri="{FF2B5EF4-FFF2-40B4-BE49-F238E27FC236}">
                <a16:creationId xmlns:a16="http://schemas.microsoft.com/office/drawing/2014/main" id="{92ED38FA-C970-47B9-AD5C-2F357B009BBC}"/>
              </a:ext>
            </a:extLst>
          </p:cNvPr>
          <p:cNvSpPr/>
          <p:nvPr/>
        </p:nvSpPr>
        <p:spPr>
          <a:xfrm>
            <a:off x="3825023" y="3017204"/>
            <a:ext cx="1972320" cy="738664"/>
          </a:xfrm>
          <a:prstGeom prst="rect">
            <a:avLst/>
          </a:prstGeom>
        </p:spPr>
        <p:txBody>
          <a:bodyPr wrap="square">
            <a:spAutoFit/>
          </a:bodyPr>
          <a:lstStyle/>
          <a:p>
            <a:pPr algn="ctr"/>
            <a:r>
              <a:rPr lang="fr-CA" sz="1400" b="0" i="0" dirty="0">
                <a:solidFill>
                  <a:schemeClr val="accent1">
                    <a:lumMod val="60000"/>
                    <a:lumOff val="40000"/>
                  </a:schemeClr>
                </a:solidFill>
                <a:effectLst/>
                <a:latin typeface="Montserrat"/>
              </a:rPr>
              <a:t>Maquette virtuelle, </a:t>
            </a:r>
          </a:p>
          <a:p>
            <a:pPr algn="ctr"/>
            <a:r>
              <a:rPr lang="fr-CA" sz="1400" b="0" i="0" dirty="0">
                <a:solidFill>
                  <a:schemeClr val="accent1">
                    <a:lumMod val="60000"/>
                    <a:lumOff val="40000"/>
                  </a:schemeClr>
                </a:solidFill>
                <a:effectLst/>
                <a:latin typeface="Montserrat"/>
              </a:rPr>
              <a:t>réorganiser l’arbre</a:t>
            </a:r>
          </a:p>
          <a:p>
            <a:pPr algn="ctr"/>
            <a:r>
              <a:rPr lang="fr-CA" sz="1400" b="0" i="0" dirty="0">
                <a:solidFill>
                  <a:schemeClr val="accent1">
                    <a:lumMod val="60000"/>
                    <a:lumOff val="40000"/>
                  </a:schemeClr>
                </a:solidFill>
                <a:effectLst/>
                <a:latin typeface="Montserrat"/>
              </a:rPr>
              <a:t> du modèle</a:t>
            </a:r>
          </a:p>
        </p:txBody>
      </p:sp>
      <p:sp>
        <p:nvSpPr>
          <p:cNvPr id="21" name="Forme libre : forme 20">
            <a:extLst>
              <a:ext uri="{FF2B5EF4-FFF2-40B4-BE49-F238E27FC236}">
                <a16:creationId xmlns:a16="http://schemas.microsoft.com/office/drawing/2014/main" id="{AACFE6E1-3895-4966-BB63-5664934B0493}"/>
              </a:ext>
            </a:extLst>
          </p:cNvPr>
          <p:cNvSpPr/>
          <p:nvPr/>
        </p:nvSpPr>
        <p:spPr>
          <a:xfrm rot="16200000" flipH="1">
            <a:off x="4670379" y="3358258"/>
            <a:ext cx="342697" cy="1514063"/>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24" name="Rectangle 23">
            <a:extLst>
              <a:ext uri="{FF2B5EF4-FFF2-40B4-BE49-F238E27FC236}">
                <a16:creationId xmlns:a16="http://schemas.microsoft.com/office/drawing/2014/main" id="{43C58BEB-24B1-426A-BDA8-F66DA5B9F734}"/>
              </a:ext>
            </a:extLst>
          </p:cNvPr>
          <p:cNvSpPr/>
          <p:nvPr/>
        </p:nvSpPr>
        <p:spPr>
          <a:xfrm>
            <a:off x="108719" y="6268374"/>
            <a:ext cx="2252807" cy="707886"/>
          </a:xfrm>
          <a:prstGeom prst="rect">
            <a:avLst/>
          </a:prstGeom>
        </p:spPr>
        <p:txBody>
          <a:bodyPr wrap="square">
            <a:spAutoFit/>
          </a:bodyPr>
          <a:lstStyle/>
          <a:p>
            <a:r>
              <a:rPr lang="en-US" sz="1000" dirty="0">
                <a:solidFill>
                  <a:schemeClr val="bg1"/>
                </a:solidFill>
              </a:rPr>
              <a:t>Source : CART/BED FOR REFUGEES </a:t>
            </a:r>
          </a:p>
          <a:p>
            <a:r>
              <a:rPr lang="fr-CA" sz="1000" dirty="0">
                <a:solidFill>
                  <a:schemeClr val="bg1"/>
                </a:solidFill>
              </a:rPr>
              <a:t>Modélisation 3D du concept réalisé par</a:t>
            </a:r>
          </a:p>
          <a:p>
            <a:r>
              <a:rPr lang="fr-CA" sz="1000" dirty="0">
                <a:solidFill>
                  <a:schemeClr val="bg1"/>
                </a:solidFill>
              </a:rPr>
              <a:t>Alejandrina Hernandez Z</a:t>
            </a:r>
          </a:p>
          <a:p>
            <a:r>
              <a:rPr lang="fr-CA" sz="1000" dirty="0">
                <a:solidFill>
                  <a:schemeClr val="bg1"/>
                </a:solidFill>
              </a:rPr>
              <a:t> </a:t>
            </a:r>
          </a:p>
        </p:txBody>
      </p:sp>
      <p:sp>
        <p:nvSpPr>
          <p:cNvPr id="15" name="Rectangle 14">
            <a:extLst>
              <a:ext uri="{FF2B5EF4-FFF2-40B4-BE49-F238E27FC236}">
                <a16:creationId xmlns:a16="http://schemas.microsoft.com/office/drawing/2014/main" id="{EE79930A-BCDB-4A1E-838B-26C679F22F0D}"/>
              </a:ext>
            </a:extLst>
          </p:cNvPr>
          <p:cNvSpPr/>
          <p:nvPr/>
        </p:nvSpPr>
        <p:spPr>
          <a:xfrm>
            <a:off x="312552" y="948238"/>
            <a:ext cx="8134830" cy="1384995"/>
          </a:xfrm>
          <a:prstGeom prst="rect">
            <a:avLst/>
          </a:prstGeom>
        </p:spPr>
        <p:txBody>
          <a:bodyPr wrap="square">
            <a:spAutoFit/>
          </a:bodyPr>
          <a:lstStyle/>
          <a:p>
            <a:r>
              <a:rPr lang="fr-CA" sz="1400" dirty="0">
                <a:solidFill>
                  <a:schemeClr val="accent1">
                    <a:lumMod val="60000"/>
                    <a:lumOff val="40000"/>
                  </a:schemeClr>
                </a:solidFill>
                <a:latin typeface="Univers Condensed Light" panose="020B0306020202040204"/>
              </a:rPr>
              <a:t>La maquette virtuelle du produit est bâtie avec des logiciels CAO (conception assistée par ordinateur) et la plupart de ces logiciels utilisent l’arbre d’historique pour gérer l’information.</a:t>
            </a:r>
          </a:p>
          <a:p>
            <a:r>
              <a:rPr lang="fr-CA" sz="1400" dirty="0">
                <a:solidFill>
                  <a:schemeClr val="accent1">
                    <a:lumMod val="60000"/>
                    <a:lumOff val="40000"/>
                  </a:schemeClr>
                </a:solidFill>
                <a:latin typeface="Univers Condensed Light" panose="020B0306020202040204"/>
              </a:rPr>
              <a:t>Dans la première étape de conception, les designers travaillent pour définir la géométrie. L’arbre est composé de pièces ajoutées au fur à mesure sans aucune hiérarchie par sous-assemblages nécessaires pour définir l’ordre d’assemblage et envisager les procédés de mise en forme, faciliter les simulations ou études dynamiques, concevoir les dessins de fabrication, instructions d’assemblage, etc.</a:t>
            </a:r>
          </a:p>
        </p:txBody>
      </p:sp>
      <p:pic>
        <p:nvPicPr>
          <p:cNvPr id="4" name="Image 3">
            <a:extLst>
              <a:ext uri="{FF2B5EF4-FFF2-40B4-BE49-F238E27FC236}">
                <a16:creationId xmlns:a16="http://schemas.microsoft.com/office/drawing/2014/main" id="{2A47F4A2-EE5E-4B7A-9445-60AF2EB338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8065" y="2482637"/>
            <a:ext cx="3532497" cy="2917639"/>
          </a:xfrm>
          <a:prstGeom prst="rect">
            <a:avLst/>
          </a:prstGeom>
        </p:spPr>
      </p:pic>
      <p:pic>
        <p:nvPicPr>
          <p:cNvPr id="6" name="Image 5">
            <a:extLst>
              <a:ext uri="{FF2B5EF4-FFF2-40B4-BE49-F238E27FC236}">
                <a16:creationId xmlns:a16="http://schemas.microsoft.com/office/drawing/2014/main" id="{3B88F0ED-E3FC-4A24-A2ED-D3CB728B59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706" y="2471888"/>
            <a:ext cx="3102529" cy="3145712"/>
          </a:xfrm>
          <a:prstGeom prst="rect">
            <a:avLst/>
          </a:prstGeom>
        </p:spPr>
      </p:pic>
      <p:sp>
        <p:nvSpPr>
          <p:cNvPr id="13" name="Rectangle 12">
            <a:extLst>
              <a:ext uri="{FF2B5EF4-FFF2-40B4-BE49-F238E27FC236}">
                <a16:creationId xmlns:a16="http://schemas.microsoft.com/office/drawing/2014/main" id="{7A0BDA19-A6E3-4860-AF25-EC94F2888A6A}"/>
              </a:ext>
            </a:extLst>
          </p:cNvPr>
          <p:cNvSpPr/>
          <p:nvPr/>
        </p:nvSpPr>
        <p:spPr>
          <a:xfrm>
            <a:off x="567803" y="2617884"/>
            <a:ext cx="842007" cy="290323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0" name="Rectangle 29">
            <a:extLst>
              <a:ext uri="{FF2B5EF4-FFF2-40B4-BE49-F238E27FC236}">
                <a16:creationId xmlns:a16="http://schemas.microsoft.com/office/drawing/2014/main" id="{AC7C01A3-3526-4CD8-922E-452A675D7A9F}"/>
              </a:ext>
            </a:extLst>
          </p:cNvPr>
          <p:cNvSpPr/>
          <p:nvPr/>
        </p:nvSpPr>
        <p:spPr>
          <a:xfrm>
            <a:off x="8161400" y="2595303"/>
            <a:ext cx="1513331" cy="1488559"/>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Rectangle 26">
            <a:extLst>
              <a:ext uri="{FF2B5EF4-FFF2-40B4-BE49-F238E27FC236}">
                <a16:creationId xmlns:a16="http://schemas.microsoft.com/office/drawing/2014/main" id="{A2A3A33E-0A44-4B06-B816-3A0E2AFDF3EB}"/>
              </a:ext>
            </a:extLst>
          </p:cNvPr>
          <p:cNvSpPr/>
          <p:nvPr/>
        </p:nvSpPr>
        <p:spPr>
          <a:xfrm>
            <a:off x="473410" y="5678105"/>
            <a:ext cx="4435085" cy="523220"/>
          </a:xfrm>
          <a:prstGeom prst="rect">
            <a:avLst/>
          </a:prstGeom>
        </p:spPr>
        <p:txBody>
          <a:bodyPr wrap="square">
            <a:spAutoFit/>
          </a:bodyPr>
          <a:lstStyle/>
          <a:p>
            <a:r>
              <a:rPr lang="fr-CA" sz="1400" dirty="0">
                <a:solidFill>
                  <a:schemeClr val="bg1"/>
                </a:solidFill>
                <a:latin typeface="Univers Condensed Light" panose="020B0306020202040204"/>
              </a:rPr>
              <a:t>Design initial avec un arbre composé de pièces sans aucune hiérarchie</a:t>
            </a:r>
          </a:p>
        </p:txBody>
      </p:sp>
      <p:sp>
        <p:nvSpPr>
          <p:cNvPr id="31" name="Rectangle 30">
            <a:extLst>
              <a:ext uri="{FF2B5EF4-FFF2-40B4-BE49-F238E27FC236}">
                <a16:creationId xmlns:a16="http://schemas.microsoft.com/office/drawing/2014/main" id="{849EF2E8-74B2-41C0-9AD4-98B8F3371C0E}"/>
              </a:ext>
            </a:extLst>
          </p:cNvPr>
          <p:cNvSpPr/>
          <p:nvPr/>
        </p:nvSpPr>
        <p:spPr>
          <a:xfrm>
            <a:off x="6778147" y="5622115"/>
            <a:ext cx="4435085" cy="523220"/>
          </a:xfrm>
          <a:prstGeom prst="rect">
            <a:avLst/>
          </a:prstGeom>
        </p:spPr>
        <p:txBody>
          <a:bodyPr wrap="square">
            <a:spAutoFit/>
          </a:bodyPr>
          <a:lstStyle/>
          <a:p>
            <a:r>
              <a:rPr lang="fr-CA" sz="1400" dirty="0">
                <a:solidFill>
                  <a:schemeClr val="bg1"/>
                </a:solidFill>
                <a:latin typeface="Univers Condensed Light" panose="020B0306020202040204"/>
              </a:rPr>
              <a:t>Même modèle avec un arbre réorganisé, composé sous-assemblages, respectant l’ordre réel d’assemblage</a:t>
            </a:r>
          </a:p>
        </p:txBody>
      </p:sp>
      <p:pic>
        <p:nvPicPr>
          <p:cNvPr id="8" name="Image 7">
            <a:extLst>
              <a:ext uri="{FF2B5EF4-FFF2-40B4-BE49-F238E27FC236}">
                <a16:creationId xmlns:a16="http://schemas.microsoft.com/office/drawing/2014/main" id="{D81E535D-AC7E-4EB8-BE0C-8038A5E9F6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95690" y="861263"/>
            <a:ext cx="843319" cy="1535455"/>
          </a:xfrm>
          <a:prstGeom prst="rect">
            <a:avLst/>
          </a:prstGeom>
        </p:spPr>
      </p:pic>
      <p:cxnSp>
        <p:nvCxnSpPr>
          <p:cNvPr id="22" name="Connecteur droit avec flèche 21">
            <a:extLst>
              <a:ext uri="{FF2B5EF4-FFF2-40B4-BE49-F238E27FC236}">
                <a16:creationId xmlns:a16="http://schemas.microsoft.com/office/drawing/2014/main" id="{B367BE9C-C834-4366-899C-1E138E118A9D}"/>
              </a:ext>
            </a:extLst>
          </p:cNvPr>
          <p:cNvCxnSpPr>
            <a:cxnSpLocks/>
          </p:cNvCxnSpPr>
          <p:nvPr/>
        </p:nvCxnSpPr>
        <p:spPr>
          <a:xfrm flipH="1">
            <a:off x="8500034" y="963031"/>
            <a:ext cx="525769" cy="2591022"/>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46" name="Image 45">
            <a:extLst>
              <a:ext uri="{FF2B5EF4-FFF2-40B4-BE49-F238E27FC236}">
                <a16:creationId xmlns:a16="http://schemas.microsoft.com/office/drawing/2014/main" id="{C4F32B56-0B28-4387-890D-0D81F73C48D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91690" y="3213221"/>
            <a:ext cx="881717" cy="2281268"/>
          </a:xfrm>
          <a:prstGeom prst="rect">
            <a:avLst/>
          </a:prstGeom>
        </p:spPr>
      </p:pic>
      <p:pic>
        <p:nvPicPr>
          <p:cNvPr id="53" name="Image 52">
            <a:extLst>
              <a:ext uri="{FF2B5EF4-FFF2-40B4-BE49-F238E27FC236}">
                <a16:creationId xmlns:a16="http://schemas.microsoft.com/office/drawing/2014/main" id="{9D769D5F-9C6A-4BD8-9BF3-EFEA0660FB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44313" y="1222587"/>
            <a:ext cx="910924" cy="624495"/>
          </a:xfrm>
          <a:prstGeom prst="rect">
            <a:avLst/>
          </a:prstGeom>
        </p:spPr>
      </p:pic>
      <p:cxnSp>
        <p:nvCxnSpPr>
          <p:cNvPr id="12" name="Connecteur droit avec flèche 11">
            <a:extLst>
              <a:ext uri="{FF2B5EF4-FFF2-40B4-BE49-F238E27FC236}">
                <a16:creationId xmlns:a16="http://schemas.microsoft.com/office/drawing/2014/main" id="{2030C392-B1A9-4994-9569-C58C3A64D02A}"/>
              </a:ext>
            </a:extLst>
          </p:cNvPr>
          <p:cNvCxnSpPr>
            <a:cxnSpLocks/>
          </p:cNvCxnSpPr>
          <p:nvPr/>
        </p:nvCxnSpPr>
        <p:spPr>
          <a:xfrm>
            <a:off x="7512024" y="3258447"/>
            <a:ext cx="778229" cy="344577"/>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58" name="Image 57">
            <a:extLst>
              <a:ext uri="{FF2B5EF4-FFF2-40B4-BE49-F238E27FC236}">
                <a16:creationId xmlns:a16="http://schemas.microsoft.com/office/drawing/2014/main" id="{B9C8F47B-5FBD-4F68-936C-F8296BDD665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34231" y="2250195"/>
            <a:ext cx="488417" cy="907997"/>
          </a:xfrm>
          <a:prstGeom prst="rect">
            <a:avLst/>
          </a:prstGeom>
        </p:spPr>
      </p:pic>
      <p:pic>
        <p:nvPicPr>
          <p:cNvPr id="67" name="Image 66">
            <a:extLst>
              <a:ext uri="{FF2B5EF4-FFF2-40B4-BE49-F238E27FC236}">
                <a16:creationId xmlns:a16="http://schemas.microsoft.com/office/drawing/2014/main" id="{7AE01982-BA40-4F59-8814-D30334264CD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74459" y="3414270"/>
            <a:ext cx="312573" cy="279566"/>
          </a:xfrm>
          <a:prstGeom prst="rect">
            <a:avLst/>
          </a:prstGeom>
        </p:spPr>
      </p:pic>
      <p:pic>
        <p:nvPicPr>
          <p:cNvPr id="69" name="Image 68">
            <a:extLst>
              <a:ext uri="{FF2B5EF4-FFF2-40B4-BE49-F238E27FC236}">
                <a16:creationId xmlns:a16="http://schemas.microsoft.com/office/drawing/2014/main" id="{24566CFE-0713-41B8-8232-922C3F5124D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75059" y="3808853"/>
            <a:ext cx="673538" cy="560288"/>
          </a:xfrm>
          <a:prstGeom prst="rect">
            <a:avLst/>
          </a:prstGeom>
        </p:spPr>
      </p:pic>
      <p:cxnSp>
        <p:nvCxnSpPr>
          <p:cNvPr id="70" name="Connecteur droit avec flèche 69">
            <a:extLst>
              <a:ext uri="{FF2B5EF4-FFF2-40B4-BE49-F238E27FC236}">
                <a16:creationId xmlns:a16="http://schemas.microsoft.com/office/drawing/2014/main" id="{221FC4A0-90C7-4AB0-9326-7B0649A6AB6A}"/>
              </a:ext>
            </a:extLst>
          </p:cNvPr>
          <p:cNvCxnSpPr>
            <a:cxnSpLocks/>
            <a:stCxn id="69" idx="0"/>
          </p:cNvCxnSpPr>
          <p:nvPr/>
        </p:nvCxnSpPr>
        <p:spPr>
          <a:xfrm flipV="1">
            <a:off x="6311828" y="3737360"/>
            <a:ext cx="633230" cy="71493"/>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266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18</a:t>
            </a:fld>
            <a:endParaRPr lang="fr-FR" dirty="0"/>
          </a:p>
        </p:txBody>
      </p:sp>
      <p:sp>
        <p:nvSpPr>
          <p:cNvPr id="21" name="Forme libre : forme 20">
            <a:extLst>
              <a:ext uri="{FF2B5EF4-FFF2-40B4-BE49-F238E27FC236}">
                <a16:creationId xmlns:a16="http://schemas.microsoft.com/office/drawing/2014/main" id="{AACFE6E1-3895-4966-BB63-5664934B0493}"/>
              </a:ext>
            </a:extLst>
          </p:cNvPr>
          <p:cNvSpPr/>
          <p:nvPr/>
        </p:nvSpPr>
        <p:spPr>
          <a:xfrm rot="16200000" flipH="1">
            <a:off x="6482643" y="4158589"/>
            <a:ext cx="342697" cy="888890"/>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24" name="Rectangle 23">
            <a:extLst>
              <a:ext uri="{FF2B5EF4-FFF2-40B4-BE49-F238E27FC236}">
                <a16:creationId xmlns:a16="http://schemas.microsoft.com/office/drawing/2014/main" id="{43C58BEB-24B1-426A-BDA8-F66DA5B9F734}"/>
              </a:ext>
            </a:extLst>
          </p:cNvPr>
          <p:cNvSpPr/>
          <p:nvPr/>
        </p:nvSpPr>
        <p:spPr>
          <a:xfrm>
            <a:off x="20372" y="6444476"/>
            <a:ext cx="2252807" cy="553998"/>
          </a:xfrm>
          <a:prstGeom prst="rect">
            <a:avLst/>
          </a:prstGeom>
        </p:spPr>
        <p:txBody>
          <a:bodyPr wrap="square">
            <a:spAutoFit/>
          </a:bodyPr>
          <a:lstStyle/>
          <a:p>
            <a:endParaRPr lang="fr-FR" sz="1000" dirty="0">
              <a:solidFill>
                <a:schemeClr val="bg1"/>
              </a:solidFill>
            </a:endParaRPr>
          </a:p>
          <a:p>
            <a:r>
              <a:rPr lang="fr-FR" sz="1000" dirty="0">
                <a:solidFill>
                  <a:schemeClr val="bg1"/>
                </a:solidFill>
              </a:rPr>
              <a:t>Source :   AluQuébec</a:t>
            </a:r>
          </a:p>
          <a:p>
            <a:r>
              <a:rPr lang="fr-FR" sz="1000" dirty="0">
                <a:solidFill>
                  <a:schemeClr val="bg1"/>
                </a:solidFill>
              </a:rPr>
              <a:t> </a:t>
            </a:r>
          </a:p>
        </p:txBody>
      </p:sp>
      <p:sp>
        <p:nvSpPr>
          <p:cNvPr id="15" name="Rectangle 14">
            <a:extLst>
              <a:ext uri="{FF2B5EF4-FFF2-40B4-BE49-F238E27FC236}">
                <a16:creationId xmlns:a16="http://schemas.microsoft.com/office/drawing/2014/main" id="{EE79930A-BCDB-4A1E-838B-26C679F22F0D}"/>
              </a:ext>
            </a:extLst>
          </p:cNvPr>
          <p:cNvSpPr/>
          <p:nvPr/>
        </p:nvSpPr>
        <p:spPr>
          <a:xfrm>
            <a:off x="529768" y="804389"/>
            <a:ext cx="6412943" cy="492443"/>
          </a:xfrm>
          <a:prstGeom prst="rect">
            <a:avLst/>
          </a:prstGeom>
        </p:spPr>
        <p:txBody>
          <a:bodyPr wrap="square">
            <a:spAutoFit/>
          </a:bodyPr>
          <a:lstStyle/>
          <a:p>
            <a:r>
              <a:rPr lang="fr-CA" sz="1300" dirty="0">
                <a:solidFill>
                  <a:schemeClr val="accent2"/>
                </a:solidFill>
                <a:latin typeface="Univers Condensed Light" panose="020B0306020202040204"/>
              </a:rPr>
              <a:t>La partie principale du produit est la </a:t>
            </a:r>
            <a:r>
              <a:rPr lang="fr-CA" sz="1300" b="1" dirty="0">
                <a:solidFill>
                  <a:schemeClr val="accent2"/>
                </a:solidFill>
                <a:latin typeface="Univers Condensed Light" panose="020B0306020202040204"/>
              </a:rPr>
              <a:t>structure. </a:t>
            </a:r>
          </a:p>
          <a:p>
            <a:r>
              <a:rPr lang="fr-CA" sz="1300" dirty="0">
                <a:solidFill>
                  <a:schemeClr val="accent2"/>
                </a:solidFill>
                <a:latin typeface="Univers Condensed Light" panose="020B0306020202040204"/>
              </a:rPr>
              <a:t>Il est fait d’aluminium pour exploiter l’avantage principal, la légèreté. </a:t>
            </a:r>
          </a:p>
        </p:txBody>
      </p:sp>
      <p:pic>
        <p:nvPicPr>
          <p:cNvPr id="18" name="Image 17">
            <a:extLst>
              <a:ext uri="{FF2B5EF4-FFF2-40B4-BE49-F238E27FC236}">
                <a16:creationId xmlns:a16="http://schemas.microsoft.com/office/drawing/2014/main" id="{37600474-3BF7-40DC-B049-3E2FA92F0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644" y="1339372"/>
            <a:ext cx="992265" cy="1275501"/>
          </a:xfrm>
          <a:prstGeom prst="rect">
            <a:avLst/>
          </a:prstGeom>
        </p:spPr>
      </p:pic>
      <p:sp>
        <p:nvSpPr>
          <p:cNvPr id="30" name="Rectangle 29">
            <a:extLst>
              <a:ext uri="{FF2B5EF4-FFF2-40B4-BE49-F238E27FC236}">
                <a16:creationId xmlns:a16="http://schemas.microsoft.com/office/drawing/2014/main" id="{AC7C01A3-3526-4CD8-922E-452A675D7A9F}"/>
              </a:ext>
            </a:extLst>
          </p:cNvPr>
          <p:cNvSpPr/>
          <p:nvPr/>
        </p:nvSpPr>
        <p:spPr>
          <a:xfrm>
            <a:off x="7425872" y="3919301"/>
            <a:ext cx="3480583" cy="136746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2" name="Image 21">
            <a:extLst>
              <a:ext uri="{FF2B5EF4-FFF2-40B4-BE49-F238E27FC236}">
                <a16:creationId xmlns:a16="http://schemas.microsoft.com/office/drawing/2014/main" id="{1D5FF8A7-225B-4D62-A600-ED83442C3D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4383" y="1312631"/>
            <a:ext cx="1961066" cy="1016478"/>
          </a:xfrm>
          <a:prstGeom prst="rect">
            <a:avLst/>
          </a:prstGeom>
        </p:spPr>
      </p:pic>
      <p:sp>
        <p:nvSpPr>
          <p:cNvPr id="27" name="Rectangle 26">
            <a:extLst>
              <a:ext uri="{FF2B5EF4-FFF2-40B4-BE49-F238E27FC236}">
                <a16:creationId xmlns:a16="http://schemas.microsoft.com/office/drawing/2014/main" id="{EE99CE03-B538-4DCC-B406-08E64BF4B846}"/>
              </a:ext>
            </a:extLst>
          </p:cNvPr>
          <p:cNvSpPr/>
          <p:nvPr/>
        </p:nvSpPr>
        <p:spPr>
          <a:xfrm>
            <a:off x="4182997" y="1294055"/>
            <a:ext cx="7756490" cy="1092607"/>
          </a:xfrm>
          <a:prstGeom prst="rect">
            <a:avLst/>
          </a:prstGeom>
        </p:spPr>
        <p:txBody>
          <a:bodyPr wrap="square">
            <a:spAutoFit/>
          </a:bodyPr>
          <a:lstStyle/>
          <a:p>
            <a:r>
              <a:rPr lang="fr-CA" sz="1300" dirty="0">
                <a:solidFill>
                  <a:schemeClr val="bg1"/>
                </a:solidFill>
                <a:latin typeface="Univers Condensed Light" panose="020B0306020202040204"/>
              </a:rPr>
              <a:t>Pour dimensionner et choisir l'alliage d’aluminium, on considère une charge maximale de 125 kg (le poids maximal à transporter ou supporter dans la fonction lit).</a:t>
            </a:r>
          </a:p>
          <a:p>
            <a:r>
              <a:rPr lang="fr-CA" sz="1300" dirty="0">
                <a:solidFill>
                  <a:schemeClr val="bg1"/>
                </a:solidFill>
                <a:latin typeface="Univers Condensed Light" panose="020B0306020202040204"/>
              </a:rPr>
              <a:t>Un dimension de tube appropriée à utiliser du point de vue confort et fonctionnalité est choisi : 1’’ diam. extérieur de tube.</a:t>
            </a:r>
          </a:p>
          <a:p>
            <a:r>
              <a:rPr lang="fr-CA" sz="1300" dirty="0">
                <a:solidFill>
                  <a:schemeClr val="bg1"/>
                </a:solidFill>
                <a:latin typeface="Univers Condensed Light" panose="020B0306020202040204"/>
              </a:rPr>
              <a:t>Un tube en alu de 1’’ diam, commercial disponible est 1’’ x .125’’ , avec une alliage 6061-T6  avec une bonne résistance à la traction ultime </a:t>
            </a:r>
            <a:r>
              <a:rPr lang="fr-CA" sz="1300" b="1" dirty="0">
                <a:solidFill>
                  <a:schemeClr val="bg1"/>
                </a:solidFill>
                <a:latin typeface="Univers Condensed Light" panose="020B0306020202040204"/>
              </a:rPr>
              <a:t>290 MPa </a:t>
            </a:r>
            <a:r>
              <a:rPr lang="fr-CA" sz="1300" dirty="0">
                <a:solidFill>
                  <a:schemeClr val="bg1"/>
                </a:solidFill>
                <a:latin typeface="Univers Condensed Light" panose="020B0306020202040204"/>
              </a:rPr>
              <a:t>(42Ksi), limite d’élasticité </a:t>
            </a:r>
            <a:r>
              <a:rPr lang="fr-CA" sz="1300" b="1" dirty="0">
                <a:solidFill>
                  <a:schemeClr val="bg1"/>
                </a:solidFill>
                <a:latin typeface="Univers Condensed Light" panose="020B0306020202040204"/>
              </a:rPr>
              <a:t>240 </a:t>
            </a:r>
            <a:r>
              <a:rPr lang="fr-CA" sz="1300" b="1" dirty="0" err="1">
                <a:solidFill>
                  <a:schemeClr val="bg1"/>
                </a:solidFill>
                <a:latin typeface="Univers Condensed Light" panose="020B0306020202040204"/>
              </a:rPr>
              <a:t>MPa</a:t>
            </a:r>
            <a:r>
              <a:rPr lang="fr-CA" sz="1300" dirty="0">
                <a:solidFill>
                  <a:schemeClr val="bg1"/>
                </a:solidFill>
                <a:latin typeface="Univers Condensed Light" panose="020B0306020202040204"/>
              </a:rPr>
              <a:t>, résistance à la corrosion et soudable.</a:t>
            </a:r>
          </a:p>
        </p:txBody>
      </p:sp>
      <p:sp>
        <p:nvSpPr>
          <p:cNvPr id="38" name="Rectangle 37">
            <a:extLst>
              <a:ext uri="{FF2B5EF4-FFF2-40B4-BE49-F238E27FC236}">
                <a16:creationId xmlns:a16="http://schemas.microsoft.com/office/drawing/2014/main" id="{8897C328-21FF-4714-97C6-E61DF0630B11}"/>
              </a:ext>
            </a:extLst>
          </p:cNvPr>
          <p:cNvSpPr/>
          <p:nvPr/>
        </p:nvSpPr>
        <p:spPr>
          <a:xfrm>
            <a:off x="1107028" y="4312717"/>
            <a:ext cx="4090429" cy="461665"/>
          </a:xfrm>
          <a:prstGeom prst="rect">
            <a:avLst/>
          </a:prstGeom>
        </p:spPr>
        <p:txBody>
          <a:bodyPr wrap="square">
            <a:spAutoFit/>
          </a:bodyPr>
          <a:lstStyle/>
          <a:p>
            <a:r>
              <a:rPr lang="fr-CA" sz="1200" dirty="0">
                <a:solidFill>
                  <a:schemeClr val="bg1"/>
                </a:solidFill>
                <a:latin typeface="Univers Condensed Light" panose="020B0306020202040204"/>
              </a:rPr>
              <a:t>Méthode de calcul analytique utilisant des formules et hypothèses  spécifiques à la discipline de résistance des matériaux. </a:t>
            </a:r>
          </a:p>
        </p:txBody>
      </p:sp>
      <p:pic>
        <p:nvPicPr>
          <p:cNvPr id="57" name="Image 56">
            <a:extLst>
              <a:ext uri="{FF2B5EF4-FFF2-40B4-BE49-F238E27FC236}">
                <a16:creationId xmlns:a16="http://schemas.microsoft.com/office/drawing/2014/main" id="{8A8895CE-E64D-41E8-8649-0A61433454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0711" y="3509783"/>
            <a:ext cx="1002400" cy="681407"/>
          </a:xfrm>
          <a:prstGeom prst="rect">
            <a:avLst/>
          </a:prstGeom>
        </p:spPr>
      </p:pic>
      <p:pic>
        <p:nvPicPr>
          <p:cNvPr id="62" name="Image 61">
            <a:extLst>
              <a:ext uri="{FF2B5EF4-FFF2-40B4-BE49-F238E27FC236}">
                <a16:creationId xmlns:a16="http://schemas.microsoft.com/office/drawing/2014/main" id="{F5CF9454-EFFF-4F04-B8CE-4F24CAA385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964" y="5677664"/>
            <a:ext cx="2038294" cy="892151"/>
          </a:xfrm>
          <a:prstGeom prst="rect">
            <a:avLst/>
          </a:prstGeom>
        </p:spPr>
      </p:pic>
      <p:pic>
        <p:nvPicPr>
          <p:cNvPr id="64" name="Image 63">
            <a:extLst>
              <a:ext uri="{FF2B5EF4-FFF2-40B4-BE49-F238E27FC236}">
                <a16:creationId xmlns:a16="http://schemas.microsoft.com/office/drawing/2014/main" id="{5D5CA9F8-EA70-4FBA-A25F-C56D32CF4BD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9359" y="3343942"/>
            <a:ext cx="2331892" cy="1026728"/>
          </a:xfrm>
          <a:prstGeom prst="rect">
            <a:avLst/>
          </a:prstGeom>
        </p:spPr>
      </p:pic>
      <p:cxnSp>
        <p:nvCxnSpPr>
          <p:cNvPr id="17" name="Connecteur droit avec flèche 16">
            <a:extLst>
              <a:ext uri="{FF2B5EF4-FFF2-40B4-BE49-F238E27FC236}">
                <a16:creationId xmlns:a16="http://schemas.microsoft.com/office/drawing/2014/main" id="{ECE0019C-9400-434D-A5C5-8B8C2B9396E7}"/>
              </a:ext>
            </a:extLst>
          </p:cNvPr>
          <p:cNvCxnSpPr>
            <a:cxnSpLocks/>
          </p:cNvCxnSpPr>
          <p:nvPr/>
        </p:nvCxnSpPr>
        <p:spPr>
          <a:xfrm>
            <a:off x="864690" y="2210794"/>
            <a:ext cx="139877" cy="142792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88" name="Image 87">
            <a:extLst>
              <a:ext uri="{FF2B5EF4-FFF2-40B4-BE49-F238E27FC236}">
                <a16:creationId xmlns:a16="http://schemas.microsoft.com/office/drawing/2014/main" id="{DED18929-158D-4302-9BA9-16533F1AE5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5220" y="5678688"/>
            <a:ext cx="2307190" cy="878929"/>
          </a:xfrm>
          <a:prstGeom prst="rect">
            <a:avLst/>
          </a:prstGeom>
        </p:spPr>
      </p:pic>
      <p:pic>
        <p:nvPicPr>
          <p:cNvPr id="91" name="Image 90">
            <a:extLst>
              <a:ext uri="{FF2B5EF4-FFF2-40B4-BE49-F238E27FC236}">
                <a16:creationId xmlns:a16="http://schemas.microsoft.com/office/drawing/2014/main" id="{EB462CFC-B70E-45D0-8E71-46BDC0FC984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81251" y="4801174"/>
            <a:ext cx="2005509" cy="728831"/>
          </a:xfrm>
          <a:prstGeom prst="rect">
            <a:avLst/>
          </a:prstGeom>
        </p:spPr>
      </p:pic>
      <p:pic>
        <p:nvPicPr>
          <p:cNvPr id="92" name="Image 91">
            <a:extLst>
              <a:ext uri="{FF2B5EF4-FFF2-40B4-BE49-F238E27FC236}">
                <a16:creationId xmlns:a16="http://schemas.microsoft.com/office/drawing/2014/main" id="{08548DB8-ECA5-4A9F-94A6-0F88A4CF27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9135" y="4801174"/>
            <a:ext cx="1871952" cy="687762"/>
          </a:xfrm>
          <a:prstGeom prst="rect">
            <a:avLst/>
          </a:prstGeom>
        </p:spPr>
      </p:pic>
      <p:sp>
        <p:nvSpPr>
          <p:cNvPr id="93" name="Rectangle 92">
            <a:extLst>
              <a:ext uri="{FF2B5EF4-FFF2-40B4-BE49-F238E27FC236}">
                <a16:creationId xmlns:a16="http://schemas.microsoft.com/office/drawing/2014/main" id="{A98A5435-263F-4A6A-986D-C2B8E30F6C15}"/>
              </a:ext>
            </a:extLst>
          </p:cNvPr>
          <p:cNvSpPr/>
          <p:nvPr/>
        </p:nvSpPr>
        <p:spPr>
          <a:xfrm>
            <a:off x="7425872" y="4018257"/>
            <a:ext cx="3617994" cy="1169551"/>
          </a:xfrm>
          <a:prstGeom prst="rect">
            <a:avLst/>
          </a:prstGeom>
        </p:spPr>
        <p:txBody>
          <a:bodyPr wrap="square">
            <a:spAutoFit/>
          </a:bodyPr>
          <a:lstStyle/>
          <a:p>
            <a:r>
              <a:rPr lang="fr-CA" sz="1400" dirty="0">
                <a:solidFill>
                  <a:schemeClr val="bg1"/>
                </a:solidFill>
                <a:latin typeface="Univers Condensed Light" panose="020B0306020202040204"/>
              </a:rPr>
              <a:t>Les valeurs de la résistance dans le domaine élastique calculées par les deux méthodes, sont inférieures à la limite de 240MPa, sont 215 MPa respectif 45 MPa confirment le choix dimensionnel et le type d’alliage.</a:t>
            </a:r>
          </a:p>
        </p:txBody>
      </p:sp>
      <p:pic>
        <p:nvPicPr>
          <p:cNvPr id="95" name="Image 94">
            <a:extLst>
              <a:ext uri="{FF2B5EF4-FFF2-40B4-BE49-F238E27FC236}">
                <a16:creationId xmlns:a16="http://schemas.microsoft.com/office/drawing/2014/main" id="{22D8D75F-5385-4A2F-B39B-97FCD431AA6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77799" y="3287787"/>
            <a:ext cx="2522272" cy="1026728"/>
          </a:xfrm>
          <a:prstGeom prst="rect">
            <a:avLst/>
          </a:prstGeom>
        </p:spPr>
      </p:pic>
      <p:cxnSp>
        <p:nvCxnSpPr>
          <p:cNvPr id="34" name="Connecteur droit avec flèche 33">
            <a:extLst>
              <a:ext uri="{FF2B5EF4-FFF2-40B4-BE49-F238E27FC236}">
                <a16:creationId xmlns:a16="http://schemas.microsoft.com/office/drawing/2014/main" id="{84965C79-F62F-41FE-B2D4-3DF0B523E128}"/>
              </a:ext>
            </a:extLst>
          </p:cNvPr>
          <p:cNvCxnSpPr>
            <a:cxnSpLocks/>
          </p:cNvCxnSpPr>
          <p:nvPr/>
        </p:nvCxnSpPr>
        <p:spPr>
          <a:xfrm>
            <a:off x="2924916" y="1961204"/>
            <a:ext cx="1216540" cy="154857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0" name="Titre 4">
            <a:extLst>
              <a:ext uri="{FF2B5EF4-FFF2-40B4-BE49-F238E27FC236}">
                <a16:creationId xmlns:a16="http://schemas.microsoft.com/office/drawing/2014/main" id="{0D716A28-35B7-45BE-AEB8-26EF9C5A12E0}"/>
              </a:ext>
            </a:extLst>
          </p:cNvPr>
          <p:cNvSpPr txBox="1">
            <a:spLocks/>
          </p:cNvSpPr>
          <p:nvPr/>
        </p:nvSpPr>
        <p:spPr>
          <a:xfrm>
            <a:off x="378700" y="213243"/>
            <a:ext cx="10261226" cy="5856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bg1"/>
                </a:solidFill>
                <a:latin typeface="Univers Condensed Light" panose="020B0306020202040204" pitchFamily="34" charset="0"/>
                <a:ea typeface="+mj-ea"/>
                <a:cs typeface="+mj-cs"/>
              </a:defRPr>
            </a:lvl1pPr>
          </a:lstStyle>
          <a:p>
            <a:r>
              <a:rPr lang="fr-CA" sz="2400" dirty="0"/>
              <a:t>13. Transition du concept design vers un produit fabricable – choix et dimensionnement du matériau principal</a:t>
            </a:r>
          </a:p>
        </p:txBody>
      </p:sp>
      <p:sp>
        <p:nvSpPr>
          <p:cNvPr id="33" name="Rectangle 32">
            <a:extLst>
              <a:ext uri="{FF2B5EF4-FFF2-40B4-BE49-F238E27FC236}">
                <a16:creationId xmlns:a16="http://schemas.microsoft.com/office/drawing/2014/main" id="{16F15D46-10A1-4308-8B7F-FF7F2A05BA8C}"/>
              </a:ext>
            </a:extLst>
          </p:cNvPr>
          <p:cNvSpPr/>
          <p:nvPr/>
        </p:nvSpPr>
        <p:spPr>
          <a:xfrm>
            <a:off x="1780919" y="2402322"/>
            <a:ext cx="3161983" cy="461665"/>
          </a:xfrm>
          <a:prstGeom prst="rect">
            <a:avLst/>
          </a:prstGeom>
        </p:spPr>
        <p:txBody>
          <a:bodyPr wrap="square">
            <a:spAutoFit/>
          </a:bodyPr>
          <a:lstStyle/>
          <a:p>
            <a:r>
              <a:rPr lang="fr-CA" sz="1200" dirty="0">
                <a:solidFill>
                  <a:schemeClr val="bg1"/>
                </a:solidFill>
                <a:latin typeface="Univers Condensed Light" panose="020B0306020202040204"/>
              </a:rPr>
              <a:t>125 kg charge maximale repartie sur 4 tubes dans  les deux cas d’utilisation du produit </a:t>
            </a:r>
          </a:p>
        </p:txBody>
      </p:sp>
      <p:sp>
        <p:nvSpPr>
          <p:cNvPr id="68" name="Rectangle 67">
            <a:extLst>
              <a:ext uri="{FF2B5EF4-FFF2-40B4-BE49-F238E27FC236}">
                <a16:creationId xmlns:a16="http://schemas.microsoft.com/office/drawing/2014/main" id="{FC49B2C3-9E8B-486C-96EE-F38C6F914C60}"/>
              </a:ext>
            </a:extLst>
          </p:cNvPr>
          <p:cNvSpPr/>
          <p:nvPr/>
        </p:nvSpPr>
        <p:spPr>
          <a:xfrm>
            <a:off x="1024569" y="2847694"/>
            <a:ext cx="3943534" cy="461665"/>
          </a:xfrm>
          <a:prstGeom prst="rect">
            <a:avLst/>
          </a:prstGeom>
        </p:spPr>
        <p:txBody>
          <a:bodyPr wrap="square">
            <a:spAutoFit/>
          </a:bodyPr>
          <a:lstStyle/>
          <a:p>
            <a:r>
              <a:rPr lang="fr-CA" sz="1200" b="1" dirty="0">
                <a:solidFill>
                  <a:schemeClr val="bg1"/>
                </a:solidFill>
                <a:latin typeface="Univers Condensed Light" panose="020B0306020202040204"/>
              </a:rPr>
              <a:t>Méthode AEF </a:t>
            </a:r>
            <a:r>
              <a:rPr lang="fr-CA" sz="1200" dirty="0">
                <a:solidFill>
                  <a:schemeClr val="bg1"/>
                </a:solidFill>
                <a:latin typeface="Univers Condensed Light" panose="020B0306020202040204"/>
              </a:rPr>
              <a:t>(Analyse d’Éléments Finis) utilisant un logiciel  spécialisé en simulations</a:t>
            </a:r>
          </a:p>
        </p:txBody>
      </p:sp>
    </p:spTree>
    <p:extLst>
      <p:ext uri="{BB962C8B-B14F-4D97-AF65-F5344CB8AC3E}">
        <p14:creationId xmlns:p14="http://schemas.microsoft.com/office/powerpoint/2010/main" val="122855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orme libre : forme 69">
            <a:extLst>
              <a:ext uri="{FF2B5EF4-FFF2-40B4-BE49-F238E27FC236}">
                <a16:creationId xmlns:a16="http://schemas.microsoft.com/office/drawing/2014/main" id="{10A2F7F7-B999-45AA-A211-04407236AE5D}"/>
              </a:ext>
            </a:extLst>
          </p:cNvPr>
          <p:cNvSpPr/>
          <p:nvPr/>
        </p:nvSpPr>
        <p:spPr>
          <a:xfrm rot="16200000" flipH="1">
            <a:off x="1429886" y="2183772"/>
            <a:ext cx="138849" cy="274903"/>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67" name="Forme libre : forme 66">
            <a:extLst>
              <a:ext uri="{FF2B5EF4-FFF2-40B4-BE49-F238E27FC236}">
                <a16:creationId xmlns:a16="http://schemas.microsoft.com/office/drawing/2014/main" id="{D2F18C7A-42A9-4A62-8CAA-6EA3EB80970C}"/>
              </a:ext>
            </a:extLst>
          </p:cNvPr>
          <p:cNvSpPr/>
          <p:nvPr/>
        </p:nvSpPr>
        <p:spPr>
          <a:xfrm rot="16200000" flipH="1">
            <a:off x="1354954" y="1286336"/>
            <a:ext cx="138849" cy="274903"/>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69" name="Forme libre : forme 68">
            <a:extLst>
              <a:ext uri="{FF2B5EF4-FFF2-40B4-BE49-F238E27FC236}">
                <a16:creationId xmlns:a16="http://schemas.microsoft.com/office/drawing/2014/main" id="{B78F6FF4-D9AF-40D7-8B6B-B1680D734747}"/>
              </a:ext>
            </a:extLst>
          </p:cNvPr>
          <p:cNvSpPr/>
          <p:nvPr/>
        </p:nvSpPr>
        <p:spPr>
          <a:xfrm rot="16200000" flipH="1">
            <a:off x="2606882" y="1296611"/>
            <a:ext cx="138849" cy="274903"/>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71" name="Forme libre : forme 70">
            <a:extLst>
              <a:ext uri="{FF2B5EF4-FFF2-40B4-BE49-F238E27FC236}">
                <a16:creationId xmlns:a16="http://schemas.microsoft.com/office/drawing/2014/main" id="{6A1C5A09-840A-4D5D-876F-601C4E8E532A}"/>
              </a:ext>
            </a:extLst>
          </p:cNvPr>
          <p:cNvSpPr/>
          <p:nvPr/>
        </p:nvSpPr>
        <p:spPr>
          <a:xfrm rot="16200000" flipH="1">
            <a:off x="2703595" y="2274975"/>
            <a:ext cx="138849" cy="274903"/>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2" name="Espace réservé du pied de page 1"/>
          <p:cNvSpPr>
            <a:spLocks noGrp="1"/>
          </p:cNvSpPr>
          <p:nvPr>
            <p:ph type="ftr" sz="quarter" idx="11"/>
          </p:nvPr>
        </p:nvSpPr>
        <p:spPr>
          <a:xfrm>
            <a:off x="4087010" y="6313117"/>
            <a:ext cx="4114800" cy="365125"/>
          </a:xfrm>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19</a:t>
            </a:fld>
            <a:endParaRPr lang="fr-FR" dirty="0"/>
          </a:p>
        </p:txBody>
      </p:sp>
      <p:sp>
        <p:nvSpPr>
          <p:cNvPr id="21" name="Forme libre : forme 20">
            <a:extLst>
              <a:ext uri="{FF2B5EF4-FFF2-40B4-BE49-F238E27FC236}">
                <a16:creationId xmlns:a16="http://schemas.microsoft.com/office/drawing/2014/main" id="{AACFE6E1-3895-4966-BB63-5664934B0493}"/>
              </a:ext>
            </a:extLst>
          </p:cNvPr>
          <p:cNvSpPr/>
          <p:nvPr/>
        </p:nvSpPr>
        <p:spPr>
          <a:xfrm rot="7790226" flipH="1">
            <a:off x="9529166" y="2894861"/>
            <a:ext cx="321097" cy="877000"/>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15" name="Rectangle 14">
            <a:extLst>
              <a:ext uri="{FF2B5EF4-FFF2-40B4-BE49-F238E27FC236}">
                <a16:creationId xmlns:a16="http://schemas.microsoft.com/office/drawing/2014/main" id="{EE79930A-BCDB-4A1E-838B-26C679F22F0D}"/>
              </a:ext>
            </a:extLst>
          </p:cNvPr>
          <p:cNvSpPr/>
          <p:nvPr/>
        </p:nvSpPr>
        <p:spPr>
          <a:xfrm>
            <a:off x="64348" y="590611"/>
            <a:ext cx="6412943" cy="261610"/>
          </a:xfrm>
          <a:prstGeom prst="rect">
            <a:avLst/>
          </a:prstGeom>
        </p:spPr>
        <p:txBody>
          <a:bodyPr wrap="square">
            <a:spAutoFit/>
          </a:bodyPr>
          <a:lstStyle/>
          <a:p>
            <a:r>
              <a:rPr lang="fr-CA" sz="1100" dirty="0">
                <a:solidFill>
                  <a:schemeClr val="accent2"/>
                </a:solidFill>
                <a:latin typeface="Univers Condensed Light" panose="020B0306020202040204"/>
              </a:rPr>
              <a:t>La structure est composée de cadres, de tubes, cintrés et soudés, 3 sous-assemblages.</a:t>
            </a:r>
          </a:p>
        </p:txBody>
      </p:sp>
      <p:sp>
        <p:nvSpPr>
          <p:cNvPr id="97" name="Titre 4">
            <a:extLst>
              <a:ext uri="{FF2B5EF4-FFF2-40B4-BE49-F238E27FC236}">
                <a16:creationId xmlns:a16="http://schemas.microsoft.com/office/drawing/2014/main" id="{40D7D775-FB12-4A69-BF58-8A18D85BBAA9}"/>
              </a:ext>
            </a:extLst>
          </p:cNvPr>
          <p:cNvSpPr txBox="1">
            <a:spLocks/>
          </p:cNvSpPr>
          <p:nvPr/>
        </p:nvSpPr>
        <p:spPr>
          <a:xfrm>
            <a:off x="261618" y="152526"/>
            <a:ext cx="10964424" cy="34488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bg1"/>
                </a:solidFill>
                <a:latin typeface="Univers Condensed Light" panose="020B0306020202040204" pitchFamily="34" charset="0"/>
                <a:ea typeface="+mj-ea"/>
                <a:cs typeface="+mj-cs"/>
              </a:defRPr>
            </a:lvl1pPr>
          </a:lstStyle>
          <a:p>
            <a:r>
              <a:rPr lang="fr-CA" sz="2400" dirty="0"/>
              <a:t>14. </a:t>
            </a:r>
            <a:r>
              <a:rPr lang="fr-FR" sz="2400" dirty="0"/>
              <a:t>Transition du concept design vers un produit fabricable – méthodes de fabrication (structure) </a:t>
            </a:r>
            <a:endParaRPr lang="fr-CA" sz="2400" dirty="0"/>
          </a:p>
        </p:txBody>
      </p:sp>
      <p:pic>
        <p:nvPicPr>
          <p:cNvPr id="112" name="Image 111">
            <a:extLst>
              <a:ext uri="{FF2B5EF4-FFF2-40B4-BE49-F238E27FC236}">
                <a16:creationId xmlns:a16="http://schemas.microsoft.com/office/drawing/2014/main" id="{F671139F-407A-4281-9912-29D32B1187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2750" y="3402746"/>
            <a:ext cx="877792" cy="669603"/>
          </a:xfrm>
          <a:prstGeom prst="rect">
            <a:avLst/>
          </a:prstGeom>
        </p:spPr>
      </p:pic>
      <p:pic>
        <p:nvPicPr>
          <p:cNvPr id="113" name="Image 112">
            <a:extLst>
              <a:ext uri="{FF2B5EF4-FFF2-40B4-BE49-F238E27FC236}">
                <a16:creationId xmlns:a16="http://schemas.microsoft.com/office/drawing/2014/main" id="{D094CF7D-91AD-4246-A8BB-06ED50CA43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7010" y="2102846"/>
            <a:ext cx="1052206" cy="519594"/>
          </a:xfrm>
          <a:prstGeom prst="rect">
            <a:avLst/>
          </a:prstGeom>
        </p:spPr>
      </p:pic>
      <p:pic>
        <p:nvPicPr>
          <p:cNvPr id="115" name="Image 114">
            <a:extLst>
              <a:ext uri="{FF2B5EF4-FFF2-40B4-BE49-F238E27FC236}">
                <a16:creationId xmlns:a16="http://schemas.microsoft.com/office/drawing/2014/main" id="{A7B59D01-A29E-458A-9C8B-7060DA9927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347" y="3433484"/>
            <a:ext cx="1058874" cy="632414"/>
          </a:xfrm>
          <a:prstGeom prst="rect">
            <a:avLst/>
          </a:prstGeom>
        </p:spPr>
      </p:pic>
      <p:pic>
        <p:nvPicPr>
          <p:cNvPr id="116" name="Image 115">
            <a:extLst>
              <a:ext uri="{FF2B5EF4-FFF2-40B4-BE49-F238E27FC236}">
                <a16:creationId xmlns:a16="http://schemas.microsoft.com/office/drawing/2014/main" id="{E30538A0-42DC-4149-9D5D-5068646EDED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4045" y="5397453"/>
            <a:ext cx="1665739" cy="1034322"/>
          </a:xfrm>
          <a:prstGeom prst="rect">
            <a:avLst/>
          </a:prstGeom>
        </p:spPr>
      </p:pic>
      <p:pic>
        <p:nvPicPr>
          <p:cNvPr id="118" name="Image 117">
            <a:extLst>
              <a:ext uri="{FF2B5EF4-FFF2-40B4-BE49-F238E27FC236}">
                <a16:creationId xmlns:a16="http://schemas.microsoft.com/office/drawing/2014/main" id="{40EB046B-712F-47B0-97C6-BE58238413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06520" y="1175368"/>
            <a:ext cx="1137630" cy="576806"/>
          </a:xfrm>
          <a:prstGeom prst="rect">
            <a:avLst/>
          </a:prstGeom>
        </p:spPr>
      </p:pic>
      <p:pic>
        <p:nvPicPr>
          <p:cNvPr id="119" name="Image 118">
            <a:extLst>
              <a:ext uri="{FF2B5EF4-FFF2-40B4-BE49-F238E27FC236}">
                <a16:creationId xmlns:a16="http://schemas.microsoft.com/office/drawing/2014/main" id="{954E5C68-0FFE-4144-8DA1-6B4B774024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05766" y="1901375"/>
            <a:ext cx="2619472" cy="1376812"/>
          </a:xfrm>
          <a:prstGeom prst="rect">
            <a:avLst/>
          </a:prstGeom>
        </p:spPr>
      </p:pic>
      <p:pic>
        <p:nvPicPr>
          <p:cNvPr id="120" name="Image 119">
            <a:extLst>
              <a:ext uri="{FF2B5EF4-FFF2-40B4-BE49-F238E27FC236}">
                <a16:creationId xmlns:a16="http://schemas.microsoft.com/office/drawing/2014/main" id="{DD7CD02C-5BD6-4970-BF63-90FA54DE802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31810" y="3413596"/>
            <a:ext cx="2268288" cy="1891425"/>
          </a:xfrm>
          <a:prstGeom prst="rect">
            <a:avLst/>
          </a:prstGeom>
        </p:spPr>
      </p:pic>
      <p:pic>
        <p:nvPicPr>
          <p:cNvPr id="123" name="Image 122">
            <a:extLst>
              <a:ext uri="{FF2B5EF4-FFF2-40B4-BE49-F238E27FC236}">
                <a16:creationId xmlns:a16="http://schemas.microsoft.com/office/drawing/2014/main" id="{0AD1B93D-AE3A-4FE0-A6C8-71D38CFC594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6287" y="4265980"/>
            <a:ext cx="587591" cy="446253"/>
          </a:xfrm>
          <a:prstGeom prst="rect">
            <a:avLst/>
          </a:prstGeom>
        </p:spPr>
      </p:pic>
      <p:pic>
        <p:nvPicPr>
          <p:cNvPr id="125" name="Image 124">
            <a:extLst>
              <a:ext uri="{FF2B5EF4-FFF2-40B4-BE49-F238E27FC236}">
                <a16:creationId xmlns:a16="http://schemas.microsoft.com/office/drawing/2014/main" id="{F4CAF78E-880A-4602-838F-6D5CA7957A5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00608" y="4272038"/>
            <a:ext cx="494473" cy="466508"/>
          </a:xfrm>
          <a:prstGeom prst="rect">
            <a:avLst/>
          </a:prstGeom>
        </p:spPr>
      </p:pic>
      <p:pic>
        <p:nvPicPr>
          <p:cNvPr id="127" name="Image 126">
            <a:extLst>
              <a:ext uri="{FF2B5EF4-FFF2-40B4-BE49-F238E27FC236}">
                <a16:creationId xmlns:a16="http://schemas.microsoft.com/office/drawing/2014/main" id="{C5D713DF-06EA-4709-92AA-A2BBEA41D7C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99719" y="3463663"/>
            <a:ext cx="877792" cy="644953"/>
          </a:xfrm>
          <a:prstGeom prst="rect">
            <a:avLst/>
          </a:prstGeom>
        </p:spPr>
      </p:pic>
      <p:pic>
        <p:nvPicPr>
          <p:cNvPr id="126" name="Image 125">
            <a:extLst>
              <a:ext uri="{FF2B5EF4-FFF2-40B4-BE49-F238E27FC236}">
                <a16:creationId xmlns:a16="http://schemas.microsoft.com/office/drawing/2014/main" id="{2156BB4A-C44C-422F-9267-19EB2BAFA12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137873" y="4178629"/>
            <a:ext cx="404009" cy="528501"/>
          </a:xfrm>
          <a:prstGeom prst="rect">
            <a:avLst/>
          </a:prstGeom>
        </p:spPr>
      </p:pic>
      <p:pic>
        <p:nvPicPr>
          <p:cNvPr id="128" name="Image 127">
            <a:extLst>
              <a:ext uri="{FF2B5EF4-FFF2-40B4-BE49-F238E27FC236}">
                <a16:creationId xmlns:a16="http://schemas.microsoft.com/office/drawing/2014/main" id="{9477135A-FB8A-4F35-93FE-DC4021D39AE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1336" y="2079824"/>
            <a:ext cx="1239913" cy="496615"/>
          </a:xfrm>
          <a:prstGeom prst="rect">
            <a:avLst/>
          </a:prstGeom>
        </p:spPr>
      </p:pic>
      <p:pic>
        <p:nvPicPr>
          <p:cNvPr id="129" name="Image 128">
            <a:extLst>
              <a:ext uri="{FF2B5EF4-FFF2-40B4-BE49-F238E27FC236}">
                <a16:creationId xmlns:a16="http://schemas.microsoft.com/office/drawing/2014/main" id="{68A379E4-6A1D-4CD8-AF8E-8E3EA09F6B9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626151" y="2111979"/>
            <a:ext cx="1052206" cy="466508"/>
          </a:xfrm>
          <a:prstGeom prst="rect">
            <a:avLst/>
          </a:prstGeom>
        </p:spPr>
      </p:pic>
      <p:pic>
        <p:nvPicPr>
          <p:cNvPr id="130" name="Image 129">
            <a:extLst>
              <a:ext uri="{FF2B5EF4-FFF2-40B4-BE49-F238E27FC236}">
                <a16:creationId xmlns:a16="http://schemas.microsoft.com/office/drawing/2014/main" id="{313D6D87-B1C1-48A7-9561-3B5EB35E5D43}"/>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820892" y="1833238"/>
            <a:ext cx="470356" cy="219706"/>
          </a:xfrm>
          <a:prstGeom prst="rect">
            <a:avLst/>
          </a:prstGeom>
        </p:spPr>
      </p:pic>
      <p:sp>
        <p:nvSpPr>
          <p:cNvPr id="132" name="Rectangle 131">
            <a:extLst>
              <a:ext uri="{FF2B5EF4-FFF2-40B4-BE49-F238E27FC236}">
                <a16:creationId xmlns:a16="http://schemas.microsoft.com/office/drawing/2014/main" id="{2A5F2A63-437B-485E-ADB3-665BA1929BFE}"/>
              </a:ext>
            </a:extLst>
          </p:cNvPr>
          <p:cNvSpPr/>
          <p:nvPr/>
        </p:nvSpPr>
        <p:spPr>
          <a:xfrm>
            <a:off x="42821" y="5632817"/>
            <a:ext cx="4232612" cy="1107996"/>
          </a:xfrm>
          <a:prstGeom prst="rect">
            <a:avLst/>
          </a:prstGeom>
        </p:spPr>
        <p:txBody>
          <a:bodyPr wrap="square">
            <a:spAutoFit/>
          </a:bodyPr>
          <a:lstStyle/>
          <a:p>
            <a:endParaRPr lang="fr-CA" sz="1100" dirty="0">
              <a:solidFill>
                <a:schemeClr val="bg1">
                  <a:lumMod val="65000"/>
                </a:schemeClr>
              </a:solidFill>
              <a:latin typeface="Univers Condensed Light" panose="020B0306020202040204"/>
            </a:endParaRPr>
          </a:p>
          <a:p>
            <a:r>
              <a:rPr lang="en-US" sz="1100" dirty="0">
                <a:solidFill>
                  <a:schemeClr val="bg1">
                    <a:lumMod val="65000"/>
                  </a:schemeClr>
                </a:solidFill>
                <a:latin typeface="Univers Condensed Light" panose="020B0306020202040204"/>
              </a:rPr>
              <a:t> Source :   CART/BED FOR REFUGEES </a:t>
            </a:r>
          </a:p>
          <a:p>
            <a:r>
              <a:rPr lang="fr-CA" sz="1100" dirty="0">
                <a:solidFill>
                  <a:schemeClr val="bg1">
                    <a:lumMod val="65000"/>
                  </a:schemeClr>
                </a:solidFill>
                <a:latin typeface="Univers Condensed Light" panose="020B0306020202040204"/>
              </a:rPr>
              <a:t>Présentation concept , maquette virtuelle, photos  fabrication prototype SBB</a:t>
            </a:r>
          </a:p>
          <a:p>
            <a:r>
              <a:rPr lang="fr-CA" sz="1100" dirty="0">
                <a:solidFill>
                  <a:schemeClr val="bg1">
                    <a:lumMod val="65000"/>
                  </a:schemeClr>
                </a:solidFill>
                <a:latin typeface="Univers Condensed Light" panose="020B0306020202040204"/>
              </a:rPr>
              <a:t>Alejandrina Hernandez Z</a:t>
            </a:r>
          </a:p>
          <a:p>
            <a:endParaRPr lang="fr-CA" sz="1100" dirty="0">
              <a:solidFill>
                <a:schemeClr val="bg1">
                  <a:lumMod val="65000"/>
                </a:schemeClr>
              </a:solidFill>
              <a:latin typeface="Univers Condensed Light" panose="020B0306020202040204"/>
            </a:endParaRPr>
          </a:p>
          <a:p>
            <a:r>
              <a:rPr lang="fr-CA" sz="1100" dirty="0">
                <a:solidFill>
                  <a:schemeClr val="bg1">
                    <a:lumMod val="65000"/>
                  </a:schemeClr>
                </a:solidFill>
                <a:latin typeface="Univers Condensed Light" panose="020B0306020202040204"/>
              </a:rPr>
              <a:t> </a:t>
            </a:r>
          </a:p>
        </p:txBody>
      </p:sp>
      <p:pic>
        <p:nvPicPr>
          <p:cNvPr id="133" name="Image 132">
            <a:extLst>
              <a:ext uri="{FF2B5EF4-FFF2-40B4-BE49-F238E27FC236}">
                <a16:creationId xmlns:a16="http://schemas.microsoft.com/office/drawing/2014/main" id="{35B414D8-F656-47E9-AB6F-59E30DDBB58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61917" y="1046019"/>
            <a:ext cx="1148247" cy="530270"/>
          </a:xfrm>
          <a:prstGeom prst="rect">
            <a:avLst/>
          </a:prstGeom>
        </p:spPr>
      </p:pic>
      <p:pic>
        <p:nvPicPr>
          <p:cNvPr id="134" name="Image 133">
            <a:extLst>
              <a:ext uri="{FF2B5EF4-FFF2-40B4-BE49-F238E27FC236}">
                <a16:creationId xmlns:a16="http://schemas.microsoft.com/office/drawing/2014/main" id="{CECE91F1-3837-4C0A-B8E0-E4A148E69CB5}"/>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538592" y="1112539"/>
            <a:ext cx="1049279" cy="504199"/>
          </a:xfrm>
          <a:prstGeom prst="rect">
            <a:avLst/>
          </a:prstGeom>
        </p:spPr>
      </p:pic>
      <p:pic>
        <p:nvPicPr>
          <p:cNvPr id="136" name="Image 135">
            <a:extLst>
              <a:ext uri="{FF2B5EF4-FFF2-40B4-BE49-F238E27FC236}">
                <a16:creationId xmlns:a16="http://schemas.microsoft.com/office/drawing/2014/main" id="{94026720-2630-40CE-A66E-6A9EF3F91142}"/>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867443" y="918244"/>
            <a:ext cx="344408" cy="195797"/>
          </a:xfrm>
          <a:prstGeom prst="rect">
            <a:avLst/>
          </a:prstGeom>
        </p:spPr>
      </p:pic>
      <p:pic>
        <p:nvPicPr>
          <p:cNvPr id="137" name="Image 136">
            <a:extLst>
              <a:ext uri="{FF2B5EF4-FFF2-40B4-BE49-F238E27FC236}">
                <a16:creationId xmlns:a16="http://schemas.microsoft.com/office/drawing/2014/main" id="{77052EFB-059F-4756-93EB-75CC6863F44B}"/>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015502" y="3413596"/>
            <a:ext cx="1278877" cy="628508"/>
          </a:xfrm>
          <a:prstGeom prst="rect">
            <a:avLst/>
          </a:prstGeom>
        </p:spPr>
      </p:pic>
      <p:pic>
        <p:nvPicPr>
          <p:cNvPr id="131" name="Image 130">
            <a:extLst>
              <a:ext uri="{FF2B5EF4-FFF2-40B4-BE49-F238E27FC236}">
                <a16:creationId xmlns:a16="http://schemas.microsoft.com/office/drawing/2014/main" id="{2C64F2E7-2C31-4C4B-8975-FFBE23D48136}"/>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210701" y="632817"/>
            <a:ext cx="1360249" cy="686541"/>
          </a:xfrm>
          <a:prstGeom prst="rect">
            <a:avLst/>
          </a:prstGeom>
        </p:spPr>
      </p:pic>
      <p:cxnSp>
        <p:nvCxnSpPr>
          <p:cNvPr id="34" name="Connecteur droit avec flèche 33">
            <a:extLst>
              <a:ext uri="{FF2B5EF4-FFF2-40B4-BE49-F238E27FC236}">
                <a16:creationId xmlns:a16="http://schemas.microsoft.com/office/drawing/2014/main" id="{84965C79-F62F-41FE-B2D4-3DF0B523E128}"/>
              </a:ext>
            </a:extLst>
          </p:cNvPr>
          <p:cNvCxnSpPr>
            <a:cxnSpLocks/>
          </p:cNvCxnSpPr>
          <p:nvPr/>
        </p:nvCxnSpPr>
        <p:spPr>
          <a:xfrm flipH="1">
            <a:off x="7557800" y="1364638"/>
            <a:ext cx="718145" cy="103678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ECE0019C-9400-434D-A5C5-8B8C2B9396E7}"/>
              </a:ext>
            </a:extLst>
          </p:cNvPr>
          <p:cNvCxnSpPr>
            <a:cxnSpLocks/>
          </p:cNvCxnSpPr>
          <p:nvPr/>
        </p:nvCxnSpPr>
        <p:spPr>
          <a:xfrm>
            <a:off x="7622683" y="2693308"/>
            <a:ext cx="582443" cy="78960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Connecteur droit avec flèche 142">
            <a:extLst>
              <a:ext uri="{FF2B5EF4-FFF2-40B4-BE49-F238E27FC236}">
                <a16:creationId xmlns:a16="http://schemas.microsoft.com/office/drawing/2014/main" id="{60741515-F079-4318-8AD4-A57185B14916}"/>
              </a:ext>
            </a:extLst>
          </p:cNvPr>
          <p:cNvCxnSpPr>
            <a:cxnSpLocks/>
          </p:cNvCxnSpPr>
          <p:nvPr/>
        </p:nvCxnSpPr>
        <p:spPr>
          <a:xfrm flipH="1">
            <a:off x="378530" y="3892943"/>
            <a:ext cx="241731" cy="52632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Connecteur droit avec flèche 146">
            <a:extLst>
              <a:ext uri="{FF2B5EF4-FFF2-40B4-BE49-F238E27FC236}">
                <a16:creationId xmlns:a16="http://schemas.microsoft.com/office/drawing/2014/main" id="{89D20A8E-3E39-4470-8083-1672CD9FA5FA}"/>
              </a:ext>
            </a:extLst>
          </p:cNvPr>
          <p:cNvCxnSpPr>
            <a:cxnSpLocks/>
          </p:cNvCxnSpPr>
          <p:nvPr/>
        </p:nvCxnSpPr>
        <p:spPr>
          <a:xfrm>
            <a:off x="2587871" y="3946561"/>
            <a:ext cx="157124" cy="48120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Connecteur droit avec flèche 151">
            <a:extLst>
              <a:ext uri="{FF2B5EF4-FFF2-40B4-BE49-F238E27FC236}">
                <a16:creationId xmlns:a16="http://schemas.microsoft.com/office/drawing/2014/main" id="{E46EA902-07E0-4BD7-8986-DA1EA6D589A2}"/>
              </a:ext>
            </a:extLst>
          </p:cNvPr>
          <p:cNvCxnSpPr>
            <a:cxnSpLocks/>
          </p:cNvCxnSpPr>
          <p:nvPr/>
        </p:nvCxnSpPr>
        <p:spPr>
          <a:xfrm>
            <a:off x="4179537" y="3892943"/>
            <a:ext cx="120408" cy="51000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Connecteur droit avec flèche 163">
            <a:extLst>
              <a:ext uri="{FF2B5EF4-FFF2-40B4-BE49-F238E27FC236}">
                <a16:creationId xmlns:a16="http://schemas.microsoft.com/office/drawing/2014/main" id="{A36255CE-4F54-4719-A288-0E031D0EA0DD}"/>
              </a:ext>
            </a:extLst>
          </p:cNvPr>
          <p:cNvCxnSpPr>
            <a:cxnSpLocks/>
          </p:cNvCxnSpPr>
          <p:nvPr/>
        </p:nvCxnSpPr>
        <p:spPr>
          <a:xfrm>
            <a:off x="3014798" y="1938589"/>
            <a:ext cx="110440" cy="41542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Connecteur droit avec flèche 156">
            <a:extLst>
              <a:ext uri="{FF2B5EF4-FFF2-40B4-BE49-F238E27FC236}">
                <a16:creationId xmlns:a16="http://schemas.microsoft.com/office/drawing/2014/main" id="{8DB98E94-3681-4654-ADD8-7BA0D5DB2EC3}"/>
              </a:ext>
            </a:extLst>
          </p:cNvPr>
          <p:cNvCxnSpPr>
            <a:cxnSpLocks/>
            <a:stCxn id="136" idx="2"/>
          </p:cNvCxnSpPr>
          <p:nvPr/>
        </p:nvCxnSpPr>
        <p:spPr>
          <a:xfrm>
            <a:off x="3039647" y="1114041"/>
            <a:ext cx="62974" cy="28396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8" name="Rectangle 177">
            <a:extLst>
              <a:ext uri="{FF2B5EF4-FFF2-40B4-BE49-F238E27FC236}">
                <a16:creationId xmlns:a16="http://schemas.microsoft.com/office/drawing/2014/main" id="{70FE8BA4-9A76-44E5-8AED-CD2D9C3A564F}"/>
              </a:ext>
            </a:extLst>
          </p:cNvPr>
          <p:cNvSpPr/>
          <p:nvPr/>
        </p:nvSpPr>
        <p:spPr>
          <a:xfrm>
            <a:off x="-22811" y="4748726"/>
            <a:ext cx="2582275" cy="1277273"/>
          </a:xfrm>
          <a:prstGeom prst="rect">
            <a:avLst/>
          </a:prstGeom>
        </p:spPr>
        <p:txBody>
          <a:bodyPr wrap="square">
            <a:spAutoFit/>
          </a:bodyPr>
          <a:lstStyle/>
          <a:p>
            <a:r>
              <a:rPr lang="fr-CA" sz="1100" dirty="0">
                <a:solidFill>
                  <a:schemeClr val="bg1"/>
                </a:solidFill>
                <a:latin typeface="Univers Condensed Light" panose="020B0306020202040204"/>
              </a:rPr>
              <a:t>Dans la version initiale, on avait prévu une opération d’écrasage (pour accommoder le rivetage) qui sera non-conforme pour le tube d’aluminium à cause d’élongation réduite d’aluminium, qui va produire la déchirure du matériau dans la zone écrasée.</a:t>
            </a:r>
          </a:p>
          <a:p>
            <a:endParaRPr lang="fr-CA" sz="1100" dirty="0">
              <a:solidFill>
                <a:schemeClr val="bg1"/>
              </a:solidFill>
              <a:latin typeface="Univers Condensed Light" panose="020B0306020202040204"/>
            </a:endParaRPr>
          </a:p>
        </p:txBody>
      </p:sp>
      <p:pic>
        <p:nvPicPr>
          <p:cNvPr id="179" name="Image 178">
            <a:extLst>
              <a:ext uri="{FF2B5EF4-FFF2-40B4-BE49-F238E27FC236}">
                <a16:creationId xmlns:a16="http://schemas.microsoft.com/office/drawing/2014/main" id="{5C0FBA05-00F2-4225-BB00-8D7AC432CBD8}"/>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4894305" y="617431"/>
            <a:ext cx="1681871" cy="1160068"/>
          </a:xfrm>
          <a:prstGeom prst="rect">
            <a:avLst/>
          </a:prstGeom>
        </p:spPr>
      </p:pic>
      <p:sp>
        <p:nvSpPr>
          <p:cNvPr id="183" name="Rectangle 182">
            <a:extLst>
              <a:ext uri="{FF2B5EF4-FFF2-40B4-BE49-F238E27FC236}">
                <a16:creationId xmlns:a16="http://schemas.microsoft.com/office/drawing/2014/main" id="{164716FD-DA83-4053-9501-3EE8EE265ABB}"/>
              </a:ext>
            </a:extLst>
          </p:cNvPr>
          <p:cNvSpPr/>
          <p:nvPr/>
        </p:nvSpPr>
        <p:spPr>
          <a:xfrm>
            <a:off x="931722" y="6414042"/>
            <a:ext cx="2114681" cy="430887"/>
          </a:xfrm>
          <a:prstGeom prst="rect">
            <a:avLst/>
          </a:prstGeom>
        </p:spPr>
        <p:txBody>
          <a:bodyPr wrap="none">
            <a:spAutoFit/>
          </a:bodyPr>
          <a:lstStyle/>
          <a:p>
            <a:r>
              <a:rPr lang="fr-CA" sz="1100" dirty="0">
                <a:solidFill>
                  <a:schemeClr val="bg1">
                    <a:lumMod val="65000"/>
                  </a:schemeClr>
                </a:solidFill>
                <a:latin typeface="Univers Condensed Light" panose="020B0306020202040204"/>
              </a:rPr>
              <a:t>Feuillard technique:</a:t>
            </a:r>
          </a:p>
          <a:p>
            <a:r>
              <a:rPr lang="fr-CA" sz="1100" dirty="0">
                <a:solidFill>
                  <a:schemeClr val="bg1">
                    <a:lumMod val="65000"/>
                  </a:schemeClr>
                </a:solidFill>
                <a:latin typeface="Univers Condensed Light" panose="020B0306020202040204"/>
              </a:rPr>
              <a:t>Le pliage et le cintrage de l’aluminium</a:t>
            </a:r>
            <a:endParaRPr lang="fr-FR" sz="1100" dirty="0">
              <a:solidFill>
                <a:schemeClr val="bg1">
                  <a:lumMod val="65000"/>
                </a:schemeClr>
              </a:solidFill>
              <a:latin typeface="Univers Condensed Light" panose="020B0306020202040204"/>
            </a:endParaRPr>
          </a:p>
        </p:txBody>
      </p:sp>
      <p:pic>
        <p:nvPicPr>
          <p:cNvPr id="184" name="Image 183">
            <a:extLst>
              <a:ext uri="{FF2B5EF4-FFF2-40B4-BE49-F238E27FC236}">
                <a16:creationId xmlns:a16="http://schemas.microsoft.com/office/drawing/2014/main" id="{6E938949-4F88-4A1B-ADC3-DD365BDFE5C8}"/>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2821" y="6407448"/>
            <a:ext cx="889326" cy="406704"/>
          </a:xfrm>
          <a:prstGeom prst="rect">
            <a:avLst/>
          </a:prstGeom>
        </p:spPr>
      </p:pic>
      <p:pic>
        <p:nvPicPr>
          <p:cNvPr id="186" name="Image 185">
            <a:extLst>
              <a:ext uri="{FF2B5EF4-FFF2-40B4-BE49-F238E27FC236}">
                <a16:creationId xmlns:a16="http://schemas.microsoft.com/office/drawing/2014/main" id="{78633507-544D-4A44-892B-764F07EF6EE2}"/>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900371" y="1841922"/>
            <a:ext cx="1657260" cy="290058"/>
          </a:xfrm>
          <a:prstGeom prst="rect">
            <a:avLst/>
          </a:prstGeom>
        </p:spPr>
      </p:pic>
      <p:cxnSp>
        <p:nvCxnSpPr>
          <p:cNvPr id="187" name="Connecteur droit avec flèche 186">
            <a:extLst>
              <a:ext uri="{FF2B5EF4-FFF2-40B4-BE49-F238E27FC236}">
                <a16:creationId xmlns:a16="http://schemas.microsoft.com/office/drawing/2014/main" id="{CAA18881-71C0-40F1-8C85-D7B7211FCCA0}"/>
              </a:ext>
            </a:extLst>
          </p:cNvPr>
          <p:cNvCxnSpPr>
            <a:cxnSpLocks/>
            <a:stCxn id="186" idx="2"/>
          </p:cNvCxnSpPr>
          <p:nvPr/>
        </p:nvCxnSpPr>
        <p:spPr>
          <a:xfrm flipH="1">
            <a:off x="1615541" y="2131980"/>
            <a:ext cx="4113460" cy="110031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93" name="Image 192">
            <a:extLst>
              <a:ext uri="{FF2B5EF4-FFF2-40B4-BE49-F238E27FC236}">
                <a16:creationId xmlns:a16="http://schemas.microsoft.com/office/drawing/2014/main" id="{26F96BAA-6ECF-4F6D-A416-20279B716FCE}"/>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5154134" y="3276029"/>
            <a:ext cx="1799014" cy="2144875"/>
          </a:xfrm>
          <a:prstGeom prst="rect">
            <a:avLst/>
          </a:prstGeom>
        </p:spPr>
      </p:pic>
      <p:sp>
        <p:nvSpPr>
          <p:cNvPr id="46" name="Rectangle 45">
            <a:extLst>
              <a:ext uri="{FF2B5EF4-FFF2-40B4-BE49-F238E27FC236}">
                <a16:creationId xmlns:a16="http://schemas.microsoft.com/office/drawing/2014/main" id="{A8F223EA-ADB4-4D77-9E15-C949C3BE548D}"/>
              </a:ext>
            </a:extLst>
          </p:cNvPr>
          <p:cNvSpPr/>
          <p:nvPr/>
        </p:nvSpPr>
        <p:spPr>
          <a:xfrm>
            <a:off x="2255812" y="4815808"/>
            <a:ext cx="1581869" cy="1277273"/>
          </a:xfrm>
          <a:prstGeom prst="rect">
            <a:avLst/>
          </a:prstGeom>
        </p:spPr>
        <p:txBody>
          <a:bodyPr wrap="square">
            <a:spAutoFit/>
          </a:bodyPr>
          <a:lstStyle/>
          <a:p>
            <a:r>
              <a:rPr lang="fr-CA" sz="1100" dirty="0">
                <a:solidFill>
                  <a:schemeClr val="bg1"/>
                </a:solidFill>
                <a:latin typeface="Univers Condensed Light" panose="020B0306020202040204"/>
              </a:rPr>
              <a:t>Version avec un connecteur riveté, élimine le besoin d’un opérateur  qualifié (soudeur) mais ajoute une pièce supplémentaire.</a:t>
            </a:r>
          </a:p>
          <a:p>
            <a:endParaRPr lang="fr-CA" sz="1100" dirty="0">
              <a:solidFill>
                <a:schemeClr val="bg1"/>
              </a:solidFill>
              <a:latin typeface="Univers Condensed Light" panose="020B0306020202040204"/>
            </a:endParaRPr>
          </a:p>
        </p:txBody>
      </p:sp>
      <p:cxnSp>
        <p:nvCxnSpPr>
          <p:cNvPr id="51" name="Connecteur droit avec flèche 50">
            <a:extLst>
              <a:ext uri="{FF2B5EF4-FFF2-40B4-BE49-F238E27FC236}">
                <a16:creationId xmlns:a16="http://schemas.microsoft.com/office/drawing/2014/main" id="{4AD81E11-6967-421F-9B8E-92C67BF3F557}"/>
              </a:ext>
            </a:extLst>
          </p:cNvPr>
          <p:cNvCxnSpPr>
            <a:cxnSpLocks/>
          </p:cNvCxnSpPr>
          <p:nvPr/>
        </p:nvCxnSpPr>
        <p:spPr>
          <a:xfrm flipV="1">
            <a:off x="4656159" y="5387363"/>
            <a:ext cx="1859557" cy="32030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AB355DF7-E95D-4758-86B6-89B659F6745B}"/>
              </a:ext>
            </a:extLst>
          </p:cNvPr>
          <p:cNvSpPr/>
          <p:nvPr/>
        </p:nvSpPr>
        <p:spPr>
          <a:xfrm>
            <a:off x="6781942" y="6493931"/>
            <a:ext cx="2327081" cy="261610"/>
          </a:xfrm>
          <a:prstGeom prst="rect">
            <a:avLst/>
          </a:prstGeom>
        </p:spPr>
        <p:txBody>
          <a:bodyPr wrap="square">
            <a:spAutoFit/>
          </a:bodyPr>
          <a:lstStyle/>
          <a:p>
            <a:r>
              <a:rPr lang="fr-CA" sz="1100" dirty="0">
                <a:solidFill>
                  <a:schemeClr val="bg1"/>
                </a:solidFill>
                <a:latin typeface="Univers Condensed Light" panose="020B0306020202040204"/>
              </a:rPr>
              <a:t>Version finale, prototype, version soudée.</a:t>
            </a:r>
          </a:p>
        </p:txBody>
      </p:sp>
      <p:sp>
        <p:nvSpPr>
          <p:cNvPr id="64" name="Rectangle 63">
            <a:extLst>
              <a:ext uri="{FF2B5EF4-FFF2-40B4-BE49-F238E27FC236}">
                <a16:creationId xmlns:a16="http://schemas.microsoft.com/office/drawing/2014/main" id="{53941EFC-850D-4BFB-9B9D-B60FBBBB9DEE}"/>
              </a:ext>
            </a:extLst>
          </p:cNvPr>
          <p:cNvSpPr/>
          <p:nvPr/>
        </p:nvSpPr>
        <p:spPr>
          <a:xfrm>
            <a:off x="9570950" y="1338684"/>
            <a:ext cx="2460870" cy="1754326"/>
          </a:xfrm>
          <a:prstGeom prst="rect">
            <a:avLst/>
          </a:prstGeom>
        </p:spPr>
        <p:txBody>
          <a:bodyPr wrap="square">
            <a:spAutoFit/>
          </a:bodyPr>
          <a:lstStyle/>
          <a:p>
            <a:r>
              <a:rPr lang="fr-CA" sz="1200" dirty="0">
                <a:solidFill>
                  <a:schemeClr val="bg1"/>
                </a:solidFill>
                <a:latin typeface="Univers Condensed Light" panose="020B0306020202040204"/>
              </a:rPr>
              <a:t>Dans la version initiale du design, le rayon de pliage était trop petit et la distance entre les deux rayons consécutifs, trop petite pour être pliée. En réalisant le prototype, le fabricant à utilisé un outil manuel avec un choix réduit des dimensions de rayon, expliquant pourquoi la poignée sera un tube ajouté.</a:t>
            </a:r>
          </a:p>
        </p:txBody>
      </p:sp>
      <p:sp>
        <p:nvSpPr>
          <p:cNvPr id="65" name="Rectangle 64">
            <a:extLst>
              <a:ext uri="{FF2B5EF4-FFF2-40B4-BE49-F238E27FC236}">
                <a16:creationId xmlns:a16="http://schemas.microsoft.com/office/drawing/2014/main" id="{324CB652-3F10-420D-9AF5-1191122DB934}"/>
              </a:ext>
            </a:extLst>
          </p:cNvPr>
          <p:cNvSpPr/>
          <p:nvPr/>
        </p:nvSpPr>
        <p:spPr>
          <a:xfrm>
            <a:off x="7697330" y="4058059"/>
            <a:ext cx="2034480" cy="1446550"/>
          </a:xfrm>
          <a:prstGeom prst="rect">
            <a:avLst/>
          </a:prstGeom>
        </p:spPr>
        <p:txBody>
          <a:bodyPr wrap="square">
            <a:spAutoFit/>
          </a:bodyPr>
          <a:lstStyle/>
          <a:p>
            <a:r>
              <a:rPr lang="fr-CA" sz="1100" dirty="0">
                <a:solidFill>
                  <a:schemeClr val="bg1"/>
                </a:solidFill>
                <a:latin typeface="Univers Condensed Light" panose="020B0306020202040204"/>
              </a:rPr>
              <a:t>La zone où on ferme le tube de cadre sera dépendant des possibilités de pliage d’outil et idéalement dans la zone avec des contraintes réduites (zone affectée thermiquement), réduisant la résistance mécanique du matériau.</a:t>
            </a:r>
          </a:p>
          <a:p>
            <a:endParaRPr lang="fr-CA" sz="1100" dirty="0">
              <a:solidFill>
                <a:schemeClr val="bg1"/>
              </a:solidFill>
              <a:latin typeface="Univers Condensed Light" panose="020B0306020202040204"/>
            </a:endParaRPr>
          </a:p>
        </p:txBody>
      </p:sp>
      <p:sp>
        <p:nvSpPr>
          <p:cNvPr id="73" name="Forme libre : forme 72">
            <a:extLst>
              <a:ext uri="{FF2B5EF4-FFF2-40B4-BE49-F238E27FC236}">
                <a16:creationId xmlns:a16="http://schemas.microsoft.com/office/drawing/2014/main" id="{71195DC8-609B-43A7-8B03-6AF7BD836591}"/>
              </a:ext>
            </a:extLst>
          </p:cNvPr>
          <p:cNvSpPr/>
          <p:nvPr/>
        </p:nvSpPr>
        <p:spPr>
          <a:xfrm rot="16200000" flipH="1">
            <a:off x="1556726" y="3669521"/>
            <a:ext cx="138849" cy="274903"/>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74" name="Forme libre : forme 73">
            <a:extLst>
              <a:ext uri="{FF2B5EF4-FFF2-40B4-BE49-F238E27FC236}">
                <a16:creationId xmlns:a16="http://schemas.microsoft.com/office/drawing/2014/main" id="{BD4B8679-5BB4-48C4-88E9-DE65A29C6131}"/>
              </a:ext>
            </a:extLst>
          </p:cNvPr>
          <p:cNvSpPr/>
          <p:nvPr/>
        </p:nvSpPr>
        <p:spPr>
          <a:xfrm rot="16200000" flipH="1">
            <a:off x="3401176" y="3648687"/>
            <a:ext cx="138849" cy="274903"/>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lumMod val="60000"/>
              <a:lumOff val="4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154" name="Rectangle 153">
            <a:extLst>
              <a:ext uri="{FF2B5EF4-FFF2-40B4-BE49-F238E27FC236}">
                <a16:creationId xmlns:a16="http://schemas.microsoft.com/office/drawing/2014/main" id="{62D04618-FB22-463A-B269-B2A63077D598}"/>
              </a:ext>
            </a:extLst>
          </p:cNvPr>
          <p:cNvSpPr/>
          <p:nvPr/>
        </p:nvSpPr>
        <p:spPr>
          <a:xfrm>
            <a:off x="69775" y="2629536"/>
            <a:ext cx="5841741" cy="830997"/>
          </a:xfrm>
          <a:prstGeom prst="rect">
            <a:avLst/>
          </a:prstGeom>
        </p:spPr>
        <p:txBody>
          <a:bodyPr wrap="square">
            <a:spAutoFit/>
          </a:bodyPr>
          <a:lstStyle/>
          <a:p>
            <a:r>
              <a:rPr lang="fr-CA" sz="1150" dirty="0">
                <a:solidFill>
                  <a:schemeClr val="bg1"/>
                </a:solidFill>
                <a:latin typeface="Univers Condensed Light" panose="020B0306020202040204"/>
              </a:rPr>
              <a:t>Dans la version initiale, deux cadres sont composés des 3 pièces par assemblage mécanique qui confère une rigidité basse, des pièces plus complexes et plus coûteuses.</a:t>
            </a:r>
          </a:p>
          <a:p>
            <a:r>
              <a:rPr lang="fr-CA" sz="1150" dirty="0">
                <a:solidFill>
                  <a:schemeClr val="bg1"/>
                </a:solidFill>
                <a:latin typeface="Univers Condensed Light" panose="020B0306020202040204"/>
              </a:rPr>
              <a:t>Aller vers une conception pour la fabrication, les tubes sont cintrés dans un seul morceau respectant les rayons minimes que l’opération de cintrage produit sans déformation ou fissure.</a:t>
            </a:r>
          </a:p>
        </p:txBody>
      </p:sp>
      <p:sp>
        <p:nvSpPr>
          <p:cNvPr id="50" name="Rectangle 49">
            <a:extLst>
              <a:ext uri="{FF2B5EF4-FFF2-40B4-BE49-F238E27FC236}">
                <a16:creationId xmlns:a16="http://schemas.microsoft.com/office/drawing/2014/main" id="{AF2ED93A-3A9D-45A9-9AD8-32B55A66C528}"/>
              </a:ext>
            </a:extLst>
          </p:cNvPr>
          <p:cNvSpPr/>
          <p:nvPr/>
        </p:nvSpPr>
        <p:spPr>
          <a:xfrm>
            <a:off x="3672271" y="4759268"/>
            <a:ext cx="1581869" cy="1446550"/>
          </a:xfrm>
          <a:prstGeom prst="rect">
            <a:avLst/>
          </a:prstGeom>
        </p:spPr>
        <p:txBody>
          <a:bodyPr wrap="square">
            <a:spAutoFit/>
          </a:bodyPr>
          <a:lstStyle/>
          <a:p>
            <a:r>
              <a:rPr lang="fr-CA" sz="1100" dirty="0">
                <a:solidFill>
                  <a:schemeClr val="bg1"/>
                </a:solidFill>
                <a:latin typeface="Univers Condensed Light" panose="020B0306020202040204"/>
              </a:rPr>
              <a:t>Version soudée, pas de pièce supplémentaire, risque de défaillance à la fatigue cause de la réduction de propriété mécanique, à cause de la zone soudée.</a:t>
            </a:r>
          </a:p>
          <a:p>
            <a:endParaRPr lang="fr-CA" sz="1100" dirty="0">
              <a:solidFill>
                <a:schemeClr val="bg1"/>
              </a:solidFill>
              <a:latin typeface="Univers Condensed Light" panose="020B0306020202040204"/>
            </a:endParaRPr>
          </a:p>
        </p:txBody>
      </p:sp>
    </p:spTree>
    <p:extLst>
      <p:ext uri="{BB962C8B-B14F-4D97-AF65-F5344CB8AC3E}">
        <p14:creationId xmlns:p14="http://schemas.microsoft.com/office/powerpoint/2010/main" val="377841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2</a:t>
            </a:fld>
            <a:endParaRPr lang="fr-FR"/>
          </a:p>
        </p:txBody>
      </p:sp>
      <p:sp>
        <p:nvSpPr>
          <p:cNvPr id="4" name="Espace réservé du texte 3"/>
          <p:cNvSpPr>
            <a:spLocks noGrp="1"/>
          </p:cNvSpPr>
          <p:nvPr>
            <p:ph type="body" idx="1"/>
          </p:nvPr>
        </p:nvSpPr>
        <p:spPr>
          <a:xfrm>
            <a:off x="839788" y="1440494"/>
            <a:ext cx="10513982" cy="4687351"/>
          </a:xfrm>
        </p:spPr>
        <p:txBody>
          <a:bodyPr>
            <a:normAutofit/>
          </a:bodyPr>
          <a:lstStyle/>
          <a:p>
            <a:r>
              <a:rPr lang="fr-CA" dirty="0"/>
              <a:t>L'information, les renseignements et les données contenus dans les documents de ce portail (appelé par la suite l'«Information»), sont considérés comme fiables au moment de leur publication, mais rien ne garantit qu'ils sont exacts et complets. L'Information est présentée uniquement à titre de renseignement et ne doit d'aucune manière être interprétée comme un conseil de nature technique ou autre. Sans limiter la portée générale de ce qui précède, l'Information peut contenir des inexactitudes techniques ou des erreurs typographiques et AluQuébec, la Grappe industrielle de l’aluminium, ses administrateurs, ses dirigeants, ses représentants, ses employés et ses mandataires ne peuvent être tenus responsables d'aucune manière des dommages pouvant en découler. </a:t>
            </a:r>
            <a:endParaRPr lang="fr-CA" sz="1800" b="1" dirty="0">
              <a:solidFill>
                <a:schemeClr val="accent1"/>
              </a:solidFill>
            </a:endParaRPr>
          </a:p>
          <a:p>
            <a:r>
              <a:rPr lang="fr-CA" sz="1800" b="1" dirty="0">
                <a:solidFill>
                  <a:schemeClr val="accent1"/>
                </a:solidFill>
              </a:rPr>
              <a:t>Dégagement de responsabilité</a:t>
            </a:r>
          </a:p>
          <a:p>
            <a:r>
              <a:rPr lang="fr-CA" dirty="0"/>
              <a:t>AluQuébec met à votre disposition l’Information sans aucune garantie, implicite ou explicite, et se dégage de toute responsabilité quant à son exactitude, sa fiabilité, sa pertinence ou son exhaustivité. </a:t>
            </a:r>
            <a:endParaRPr lang="fr-CA" sz="1800" b="1" dirty="0">
              <a:solidFill>
                <a:schemeClr val="accent1"/>
              </a:solidFill>
            </a:endParaRPr>
          </a:p>
          <a:p>
            <a:r>
              <a:rPr lang="fr-CA" sz="1800" b="1" dirty="0">
                <a:solidFill>
                  <a:schemeClr val="accent1"/>
                </a:solidFill>
              </a:rPr>
              <a:t>Droits d'auteur et propriété intellectuelle</a:t>
            </a:r>
          </a:p>
          <a:p>
            <a:r>
              <a:rPr lang="fr-CA" dirty="0"/>
              <a:t>Les droits d’auteurs de tous les contenus sur ce portail appartiennent à AluQuébec. Tous les éléments inclus dans ces contenus par les auteurs originaux, incluant textes, images, graphiques mais sans s’y limiter, proviennent soit de l’auteur même, de sources libres de droits ou encore d’éléments dont l’approbation d’utilisation a été obtenue par les auteurs originaux. Les utilisateurs du portail consentent à utiliser les contenus à des fins pédagogiques seulement. Les contenus peuvent être utilisés entièrement ou partiellement, mais ne pourront pas être modifiés de façon à altérer la nature même des informations ou encore à causer préjudice à AluQuébec. Un tel acte pourrait être une infraction à la législation applicable en matière de propriété intellectuelle et entraîner des réclamations.</a:t>
            </a:r>
          </a:p>
          <a:p>
            <a:endParaRPr lang="fr-CA" dirty="0"/>
          </a:p>
        </p:txBody>
      </p:sp>
      <p:sp>
        <p:nvSpPr>
          <p:cNvPr id="5" name="Titre 4"/>
          <p:cNvSpPr>
            <a:spLocks noGrp="1"/>
          </p:cNvSpPr>
          <p:nvPr>
            <p:ph type="title"/>
          </p:nvPr>
        </p:nvSpPr>
        <p:spPr/>
        <p:txBody>
          <a:bodyPr/>
          <a:lstStyle/>
          <a:p>
            <a:r>
              <a:rPr lang="fr-CA" dirty="0"/>
              <a:t>Note</a:t>
            </a:r>
          </a:p>
        </p:txBody>
      </p:sp>
    </p:spTree>
    <p:extLst>
      <p:ext uri="{BB962C8B-B14F-4D97-AF65-F5344CB8AC3E}">
        <p14:creationId xmlns:p14="http://schemas.microsoft.com/office/powerpoint/2010/main" val="1214128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82B63C5F-247B-BE4F-ACBC-7BDD67617F3E}" type="slidenum">
              <a:rPr lang="fr-FR" smtClean="0"/>
              <a:pPr/>
              <a:t>20</a:t>
            </a:fld>
            <a:endParaRPr lang="fr-FR" dirty="0"/>
          </a:p>
        </p:txBody>
      </p:sp>
      <p:sp>
        <p:nvSpPr>
          <p:cNvPr id="5" name="Titre 4"/>
          <p:cNvSpPr>
            <a:spLocks noGrp="1"/>
          </p:cNvSpPr>
          <p:nvPr>
            <p:ph type="title"/>
          </p:nvPr>
        </p:nvSpPr>
        <p:spPr>
          <a:xfrm>
            <a:off x="292218" y="-828507"/>
            <a:ext cx="5568794" cy="258449"/>
          </a:xfrm>
        </p:spPr>
        <p:txBody>
          <a:bodyPr>
            <a:noAutofit/>
          </a:bodyPr>
          <a:lstStyle/>
          <a:p>
            <a:r>
              <a:rPr lang="fr-CA" sz="2000" dirty="0"/>
              <a:t>9. </a:t>
            </a:r>
            <a:r>
              <a:rPr lang="fr-FR" sz="2000" dirty="0"/>
              <a:t>Transition du concept design vers produit fabricable</a:t>
            </a:r>
            <a:br>
              <a:rPr lang="fr-FR" sz="2000" dirty="0"/>
            </a:br>
            <a:br>
              <a:rPr lang="fr-CA" sz="2000" dirty="0"/>
            </a:br>
            <a:endParaRPr lang="fr-CA" sz="2000" dirty="0"/>
          </a:p>
        </p:txBody>
      </p:sp>
      <p:sp>
        <p:nvSpPr>
          <p:cNvPr id="15" name="Rectangle 14">
            <a:extLst>
              <a:ext uri="{FF2B5EF4-FFF2-40B4-BE49-F238E27FC236}">
                <a16:creationId xmlns:a16="http://schemas.microsoft.com/office/drawing/2014/main" id="{EE79930A-BCDB-4A1E-838B-26C679F22F0D}"/>
              </a:ext>
            </a:extLst>
          </p:cNvPr>
          <p:cNvSpPr/>
          <p:nvPr/>
        </p:nvSpPr>
        <p:spPr>
          <a:xfrm>
            <a:off x="106940" y="384176"/>
            <a:ext cx="6949060" cy="261610"/>
          </a:xfrm>
          <a:prstGeom prst="rect">
            <a:avLst/>
          </a:prstGeom>
        </p:spPr>
        <p:txBody>
          <a:bodyPr wrap="square">
            <a:spAutoFit/>
          </a:bodyPr>
          <a:lstStyle/>
          <a:p>
            <a:r>
              <a:rPr lang="fr-CA" sz="1100" dirty="0">
                <a:solidFill>
                  <a:schemeClr val="accent2"/>
                </a:solidFill>
                <a:latin typeface="Univers Condensed Light" panose="020B0306020202040204"/>
              </a:rPr>
              <a:t>Les autres composantes principales sont les articulations, les supports des roues et le système de blogage en mode chariot. </a:t>
            </a:r>
          </a:p>
        </p:txBody>
      </p:sp>
      <p:sp>
        <p:nvSpPr>
          <p:cNvPr id="97" name="Titre 4">
            <a:extLst>
              <a:ext uri="{FF2B5EF4-FFF2-40B4-BE49-F238E27FC236}">
                <a16:creationId xmlns:a16="http://schemas.microsoft.com/office/drawing/2014/main" id="{40D7D775-FB12-4A69-BF58-8A18D85BBAA9}"/>
              </a:ext>
            </a:extLst>
          </p:cNvPr>
          <p:cNvSpPr txBox="1">
            <a:spLocks/>
          </p:cNvSpPr>
          <p:nvPr/>
        </p:nvSpPr>
        <p:spPr>
          <a:xfrm>
            <a:off x="513610" y="138293"/>
            <a:ext cx="10712431" cy="29843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bg1"/>
                </a:solidFill>
                <a:latin typeface="Univers Condensed Light" panose="020B0306020202040204" pitchFamily="34" charset="0"/>
                <a:ea typeface="+mj-ea"/>
                <a:cs typeface="+mj-cs"/>
              </a:defRPr>
            </a:lvl1pPr>
          </a:lstStyle>
          <a:p>
            <a:r>
              <a:rPr lang="fr-CA" sz="2000" dirty="0"/>
              <a:t>15. </a:t>
            </a:r>
            <a:r>
              <a:rPr lang="fr-FR" sz="2000" dirty="0"/>
              <a:t>Transition du concept design vers un produit fabricable – méthodes de fabrication (diverses composantes)</a:t>
            </a:r>
            <a:endParaRPr lang="fr-CA" sz="2000" dirty="0"/>
          </a:p>
        </p:txBody>
      </p:sp>
      <p:pic>
        <p:nvPicPr>
          <p:cNvPr id="102" name="Image 101">
            <a:extLst>
              <a:ext uri="{FF2B5EF4-FFF2-40B4-BE49-F238E27FC236}">
                <a16:creationId xmlns:a16="http://schemas.microsoft.com/office/drawing/2014/main" id="{10432E00-24F9-4F32-BA22-EC3B4ADCCC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698" y="717680"/>
            <a:ext cx="782139" cy="705178"/>
          </a:xfrm>
          <a:prstGeom prst="rect">
            <a:avLst/>
          </a:prstGeom>
        </p:spPr>
      </p:pic>
      <p:pic>
        <p:nvPicPr>
          <p:cNvPr id="104" name="Image 103">
            <a:extLst>
              <a:ext uri="{FF2B5EF4-FFF2-40B4-BE49-F238E27FC236}">
                <a16:creationId xmlns:a16="http://schemas.microsoft.com/office/drawing/2014/main" id="{A5102541-61E4-442E-ACE4-A6DC547FD9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8858" y="684679"/>
            <a:ext cx="774974" cy="618058"/>
          </a:xfrm>
          <a:prstGeom prst="rect">
            <a:avLst/>
          </a:prstGeom>
        </p:spPr>
      </p:pic>
      <p:pic>
        <p:nvPicPr>
          <p:cNvPr id="106" name="Image 105">
            <a:extLst>
              <a:ext uri="{FF2B5EF4-FFF2-40B4-BE49-F238E27FC236}">
                <a16:creationId xmlns:a16="http://schemas.microsoft.com/office/drawing/2014/main" id="{4501190F-41DF-4765-A7A0-AFA5C04698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8016" y="1465981"/>
            <a:ext cx="891051" cy="703066"/>
          </a:xfrm>
          <a:prstGeom prst="rect">
            <a:avLst/>
          </a:prstGeom>
        </p:spPr>
      </p:pic>
      <p:pic>
        <p:nvPicPr>
          <p:cNvPr id="107" name="Image 106">
            <a:extLst>
              <a:ext uri="{FF2B5EF4-FFF2-40B4-BE49-F238E27FC236}">
                <a16:creationId xmlns:a16="http://schemas.microsoft.com/office/drawing/2014/main" id="{4C79E2A5-0F37-4586-B230-19D0747F71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0594" y="4294670"/>
            <a:ext cx="1265125" cy="482649"/>
          </a:xfrm>
          <a:prstGeom prst="rect">
            <a:avLst/>
          </a:prstGeom>
        </p:spPr>
      </p:pic>
      <p:pic>
        <p:nvPicPr>
          <p:cNvPr id="108" name="Image 107">
            <a:extLst>
              <a:ext uri="{FF2B5EF4-FFF2-40B4-BE49-F238E27FC236}">
                <a16:creationId xmlns:a16="http://schemas.microsoft.com/office/drawing/2014/main" id="{B52AE043-70BF-4EC2-AA5F-029DF26034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40594" y="1511202"/>
            <a:ext cx="891051" cy="630940"/>
          </a:xfrm>
          <a:prstGeom prst="rect">
            <a:avLst/>
          </a:prstGeom>
        </p:spPr>
      </p:pic>
      <p:pic>
        <p:nvPicPr>
          <p:cNvPr id="109" name="Image 108">
            <a:extLst>
              <a:ext uri="{FF2B5EF4-FFF2-40B4-BE49-F238E27FC236}">
                <a16:creationId xmlns:a16="http://schemas.microsoft.com/office/drawing/2014/main" id="{597AACA1-303F-4007-982B-7259ADFDC7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30087" y="4106385"/>
            <a:ext cx="924245" cy="773225"/>
          </a:xfrm>
          <a:prstGeom prst="rect">
            <a:avLst/>
          </a:prstGeom>
        </p:spPr>
      </p:pic>
      <p:pic>
        <p:nvPicPr>
          <p:cNvPr id="110" name="Image 109">
            <a:extLst>
              <a:ext uri="{FF2B5EF4-FFF2-40B4-BE49-F238E27FC236}">
                <a16:creationId xmlns:a16="http://schemas.microsoft.com/office/drawing/2014/main" id="{60AF424A-79D4-4250-872C-AC1B004B83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457" y="1557934"/>
            <a:ext cx="874619" cy="757471"/>
          </a:xfrm>
          <a:prstGeom prst="rect">
            <a:avLst/>
          </a:prstGeom>
        </p:spPr>
      </p:pic>
      <p:pic>
        <p:nvPicPr>
          <p:cNvPr id="111" name="Image 110">
            <a:extLst>
              <a:ext uri="{FF2B5EF4-FFF2-40B4-BE49-F238E27FC236}">
                <a16:creationId xmlns:a16="http://schemas.microsoft.com/office/drawing/2014/main" id="{CB1419BB-E11D-42D0-8294-CDF21C97FEE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2218" y="4137249"/>
            <a:ext cx="1291437" cy="739944"/>
          </a:xfrm>
          <a:prstGeom prst="rect">
            <a:avLst/>
          </a:prstGeom>
        </p:spPr>
      </p:pic>
      <p:pic>
        <p:nvPicPr>
          <p:cNvPr id="6" name="Image 5">
            <a:extLst>
              <a:ext uri="{FF2B5EF4-FFF2-40B4-BE49-F238E27FC236}">
                <a16:creationId xmlns:a16="http://schemas.microsoft.com/office/drawing/2014/main" id="{6B85A309-52FD-4BDB-9082-041EB99195D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783630" y="644704"/>
            <a:ext cx="961287" cy="720966"/>
          </a:xfrm>
          <a:prstGeom prst="rect">
            <a:avLst/>
          </a:prstGeom>
        </p:spPr>
      </p:pic>
      <p:pic>
        <p:nvPicPr>
          <p:cNvPr id="7" name="Image 6">
            <a:extLst>
              <a:ext uri="{FF2B5EF4-FFF2-40B4-BE49-F238E27FC236}">
                <a16:creationId xmlns:a16="http://schemas.microsoft.com/office/drawing/2014/main" id="{A97F2376-1609-4102-8AF0-3AEC56029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964431" y="3334922"/>
            <a:ext cx="984724" cy="428008"/>
          </a:xfrm>
          <a:prstGeom prst="rect">
            <a:avLst/>
          </a:prstGeom>
        </p:spPr>
      </p:pic>
      <p:pic>
        <p:nvPicPr>
          <p:cNvPr id="8" name="Image 7">
            <a:extLst>
              <a:ext uri="{FF2B5EF4-FFF2-40B4-BE49-F238E27FC236}">
                <a16:creationId xmlns:a16="http://schemas.microsoft.com/office/drawing/2014/main" id="{CCA973F9-C285-43DB-A37C-457550A030A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088929" y="3264159"/>
            <a:ext cx="1032067" cy="506713"/>
          </a:xfrm>
          <a:prstGeom prst="rect">
            <a:avLst/>
          </a:prstGeom>
        </p:spPr>
      </p:pic>
      <p:pic>
        <p:nvPicPr>
          <p:cNvPr id="12" name="Image 11">
            <a:extLst>
              <a:ext uri="{FF2B5EF4-FFF2-40B4-BE49-F238E27FC236}">
                <a16:creationId xmlns:a16="http://schemas.microsoft.com/office/drawing/2014/main" id="{758C9179-E40E-411D-A2AB-DD0CA13DF32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793449" y="1548296"/>
            <a:ext cx="1001980" cy="708264"/>
          </a:xfrm>
          <a:prstGeom prst="rect">
            <a:avLst/>
          </a:prstGeom>
        </p:spPr>
      </p:pic>
      <p:pic>
        <p:nvPicPr>
          <p:cNvPr id="13" name="Image 12">
            <a:extLst>
              <a:ext uri="{FF2B5EF4-FFF2-40B4-BE49-F238E27FC236}">
                <a16:creationId xmlns:a16="http://schemas.microsoft.com/office/drawing/2014/main" id="{3ABE029A-6205-493D-8E38-8BEE18A5240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1055554" y="1510681"/>
            <a:ext cx="640431" cy="677517"/>
          </a:xfrm>
          <a:prstGeom prst="rect">
            <a:avLst/>
          </a:prstGeom>
        </p:spPr>
      </p:pic>
      <p:sp>
        <p:nvSpPr>
          <p:cNvPr id="35" name="Forme libre : forme 34">
            <a:extLst>
              <a:ext uri="{FF2B5EF4-FFF2-40B4-BE49-F238E27FC236}">
                <a16:creationId xmlns:a16="http://schemas.microsoft.com/office/drawing/2014/main" id="{1D97B4F1-0FC9-4274-8A59-CA0DDB938243}"/>
              </a:ext>
            </a:extLst>
          </p:cNvPr>
          <p:cNvSpPr/>
          <p:nvPr/>
        </p:nvSpPr>
        <p:spPr>
          <a:xfrm rot="16200000" flipH="1">
            <a:off x="1854285" y="1138863"/>
            <a:ext cx="114581" cy="671436"/>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36" name="Forme libre : forme 35">
            <a:extLst>
              <a:ext uri="{FF2B5EF4-FFF2-40B4-BE49-F238E27FC236}">
                <a16:creationId xmlns:a16="http://schemas.microsoft.com/office/drawing/2014/main" id="{8BD98A17-5246-4558-8F4E-588074872BA9}"/>
              </a:ext>
            </a:extLst>
          </p:cNvPr>
          <p:cNvSpPr/>
          <p:nvPr/>
        </p:nvSpPr>
        <p:spPr>
          <a:xfrm rot="16200000" flipH="1">
            <a:off x="4827101" y="1143733"/>
            <a:ext cx="118039" cy="590809"/>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37" name="Forme libre : forme 36">
            <a:extLst>
              <a:ext uri="{FF2B5EF4-FFF2-40B4-BE49-F238E27FC236}">
                <a16:creationId xmlns:a16="http://schemas.microsoft.com/office/drawing/2014/main" id="{D3232518-F990-45AB-93C3-B67E27727A81}"/>
              </a:ext>
            </a:extLst>
          </p:cNvPr>
          <p:cNvSpPr/>
          <p:nvPr/>
        </p:nvSpPr>
        <p:spPr>
          <a:xfrm rot="16200000" flipH="1">
            <a:off x="7352500" y="1122623"/>
            <a:ext cx="104236" cy="496235"/>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38" name="Forme libre : forme 37">
            <a:extLst>
              <a:ext uri="{FF2B5EF4-FFF2-40B4-BE49-F238E27FC236}">
                <a16:creationId xmlns:a16="http://schemas.microsoft.com/office/drawing/2014/main" id="{F3886B27-06FC-494E-8881-CF1D0607A38C}"/>
              </a:ext>
            </a:extLst>
          </p:cNvPr>
          <p:cNvSpPr/>
          <p:nvPr/>
        </p:nvSpPr>
        <p:spPr>
          <a:xfrm rot="16200000" flipH="1">
            <a:off x="9263556" y="1108679"/>
            <a:ext cx="104241" cy="496238"/>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pic>
        <p:nvPicPr>
          <p:cNvPr id="20" name="Image 19">
            <a:extLst>
              <a:ext uri="{FF2B5EF4-FFF2-40B4-BE49-F238E27FC236}">
                <a16:creationId xmlns:a16="http://schemas.microsoft.com/office/drawing/2014/main" id="{84DD2B3B-6E65-4B89-B9D5-5F2A4FF163B1}"/>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875865" y="717680"/>
            <a:ext cx="857981" cy="637022"/>
          </a:xfrm>
          <a:prstGeom prst="rect">
            <a:avLst/>
          </a:prstGeom>
        </p:spPr>
      </p:pic>
      <p:pic>
        <p:nvPicPr>
          <p:cNvPr id="23" name="Image 22">
            <a:extLst>
              <a:ext uri="{FF2B5EF4-FFF2-40B4-BE49-F238E27FC236}">
                <a16:creationId xmlns:a16="http://schemas.microsoft.com/office/drawing/2014/main" id="{A3F74F8B-767A-4391-9C70-1BC0DBCCFBF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797020" y="671401"/>
            <a:ext cx="923704" cy="656785"/>
          </a:xfrm>
          <a:prstGeom prst="rect">
            <a:avLst/>
          </a:prstGeom>
        </p:spPr>
      </p:pic>
      <p:sp>
        <p:nvSpPr>
          <p:cNvPr id="42" name="Rectangle 41">
            <a:extLst>
              <a:ext uri="{FF2B5EF4-FFF2-40B4-BE49-F238E27FC236}">
                <a16:creationId xmlns:a16="http://schemas.microsoft.com/office/drawing/2014/main" id="{4ED2C7C9-BFF7-449E-9F68-35BB2B259107}"/>
              </a:ext>
            </a:extLst>
          </p:cNvPr>
          <p:cNvSpPr/>
          <p:nvPr/>
        </p:nvSpPr>
        <p:spPr>
          <a:xfrm>
            <a:off x="25442" y="2368258"/>
            <a:ext cx="2319405" cy="1615827"/>
          </a:xfrm>
          <a:prstGeom prst="rect">
            <a:avLst/>
          </a:prstGeom>
        </p:spPr>
        <p:txBody>
          <a:bodyPr wrap="square">
            <a:spAutoFit/>
          </a:bodyPr>
          <a:lstStyle/>
          <a:p>
            <a:r>
              <a:rPr lang="fr-CA" sz="1100" dirty="0">
                <a:solidFill>
                  <a:schemeClr val="bg1"/>
                </a:solidFill>
                <a:latin typeface="Univers Condensed Light" panose="020B0306020202040204"/>
              </a:rPr>
              <a:t>Version initiale du design d’articulation et support de roue en plastique par injection. Méthodes de fabrication prêtables pour des productions de masse,  plus de 100 000 unités à cause des coûts de matrices très élevés. Résistance mécanique très basse du matériau, vie du produit plutôt courte.</a:t>
            </a:r>
          </a:p>
          <a:p>
            <a:r>
              <a:rPr lang="fr-CA" sz="1100" dirty="0">
                <a:solidFill>
                  <a:schemeClr val="bg1"/>
                </a:solidFill>
                <a:latin typeface="Univers Condensed Light" panose="020B0306020202040204"/>
              </a:rPr>
              <a:t>Coût par pièce très bas.</a:t>
            </a:r>
          </a:p>
        </p:txBody>
      </p:sp>
      <p:pic>
        <p:nvPicPr>
          <p:cNvPr id="24" name="Image 23">
            <a:extLst>
              <a:ext uri="{FF2B5EF4-FFF2-40B4-BE49-F238E27FC236}">
                <a16:creationId xmlns:a16="http://schemas.microsoft.com/office/drawing/2014/main" id="{E17E6F77-811A-4AAA-B7D8-DC1C34A9849C}"/>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1020647" y="2614639"/>
            <a:ext cx="1135884" cy="588209"/>
          </a:xfrm>
          <a:prstGeom prst="rect">
            <a:avLst/>
          </a:prstGeom>
        </p:spPr>
      </p:pic>
      <p:pic>
        <p:nvPicPr>
          <p:cNvPr id="25" name="Image 24">
            <a:extLst>
              <a:ext uri="{FF2B5EF4-FFF2-40B4-BE49-F238E27FC236}">
                <a16:creationId xmlns:a16="http://schemas.microsoft.com/office/drawing/2014/main" id="{41F6A3AC-5EE3-47B9-B729-CFC35F840DFE}"/>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9925531" y="2587705"/>
            <a:ext cx="1030248" cy="656450"/>
          </a:xfrm>
          <a:prstGeom prst="rect">
            <a:avLst/>
          </a:prstGeom>
        </p:spPr>
      </p:pic>
      <p:pic>
        <p:nvPicPr>
          <p:cNvPr id="28" name="Image 27">
            <a:extLst>
              <a:ext uri="{FF2B5EF4-FFF2-40B4-BE49-F238E27FC236}">
                <a16:creationId xmlns:a16="http://schemas.microsoft.com/office/drawing/2014/main" id="{043FB490-DB0B-429B-8F10-D35BCEE0A877}"/>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149020" y="4281536"/>
            <a:ext cx="1126632" cy="790768"/>
          </a:xfrm>
          <a:prstGeom prst="rect">
            <a:avLst/>
          </a:prstGeom>
        </p:spPr>
      </p:pic>
      <p:pic>
        <p:nvPicPr>
          <p:cNvPr id="31" name="Image 30">
            <a:extLst>
              <a:ext uri="{FF2B5EF4-FFF2-40B4-BE49-F238E27FC236}">
                <a16:creationId xmlns:a16="http://schemas.microsoft.com/office/drawing/2014/main" id="{9BFE54AE-CDDF-4DCA-A0BC-0BB43B74AD1E}"/>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0075722" y="3879780"/>
            <a:ext cx="1903650" cy="1008323"/>
          </a:xfrm>
          <a:prstGeom prst="rect">
            <a:avLst/>
          </a:prstGeom>
        </p:spPr>
      </p:pic>
      <p:sp>
        <p:nvSpPr>
          <p:cNvPr id="50" name="Rectangle 49">
            <a:extLst>
              <a:ext uri="{FF2B5EF4-FFF2-40B4-BE49-F238E27FC236}">
                <a16:creationId xmlns:a16="http://schemas.microsoft.com/office/drawing/2014/main" id="{BFEF83D3-7FF3-45F1-B7E6-30403529EF38}"/>
              </a:ext>
            </a:extLst>
          </p:cNvPr>
          <p:cNvSpPr/>
          <p:nvPr/>
        </p:nvSpPr>
        <p:spPr>
          <a:xfrm>
            <a:off x="2344847" y="2213736"/>
            <a:ext cx="2924568" cy="1785104"/>
          </a:xfrm>
          <a:prstGeom prst="rect">
            <a:avLst/>
          </a:prstGeom>
        </p:spPr>
        <p:txBody>
          <a:bodyPr wrap="square">
            <a:spAutoFit/>
          </a:bodyPr>
          <a:lstStyle/>
          <a:p>
            <a:r>
              <a:rPr lang="fr-CA" sz="1100" dirty="0">
                <a:solidFill>
                  <a:schemeClr val="bg1"/>
                </a:solidFill>
                <a:latin typeface="Univers Condensed Light" panose="020B0306020202040204"/>
              </a:rPr>
              <a:t>Version en aluminium plié et riveté sur les tubes d’aluminium. Méthode de fabrication prêtable pour des productions de petites ou moyennes pièces. Pliage complexe, besoin de grande épaisseur (déformation d’aluminium possible) de la feuille et grands rayons de pliage, aucun coût d’outillage. Bonne résistance mécanique, possible déformation, aucun besoin de fini de traitement de surface. Usure prématurée dans les trous (frottement boulon acier sur aluminium). Coût par pièce élevé. </a:t>
            </a:r>
          </a:p>
        </p:txBody>
      </p:sp>
      <p:sp>
        <p:nvSpPr>
          <p:cNvPr id="51" name="Rectangle 50">
            <a:extLst>
              <a:ext uri="{FF2B5EF4-FFF2-40B4-BE49-F238E27FC236}">
                <a16:creationId xmlns:a16="http://schemas.microsoft.com/office/drawing/2014/main" id="{7CAABE49-E0FF-40A2-928A-3C42019ABE8B}"/>
              </a:ext>
            </a:extLst>
          </p:cNvPr>
          <p:cNvSpPr/>
          <p:nvPr/>
        </p:nvSpPr>
        <p:spPr>
          <a:xfrm>
            <a:off x="5602846" y="4777319"/>
            <a:ext cx="2525355" cy="1954381"/>
          </a:xfrm>
          <a:prstGeom prst="rect">
            <a:avLst/>
          </a:prstGeom>
        </p:spPr>
        <p:txBody>
          <a:bodyPr wrap="square">
            <a:spAutoFit/>
          </a:bodyPr>
          <a:lstStyle/>
          <a:p>
            <a:r>
              <a:rPr lang="fr-CA" sz="1100" dirty="0">
                <a:solidFill>
                  <a:schemeClr val="bg1"/>
                </a:solidFill>
                <a:latin typeface="Univers Condensed Light" panose="020B0306020202040204"/>
              </a:rPr>
              <a:t>Versions en acier plié. Méthode de fabrication prêtable pour des productions de petites ou moyennes pièces : découpage laser et pliage manuel. Pliage simple , besoin d’épaisseur réduite, aucun coût d’outillage. Bonne résistance mécanique et aucun risque de déformation, besoin de fini de traitement de surface (peinture ou galvanisé) pour prévenir la corrosion et la corrosion galvanique (entre les tubes et les pièces en acier) . Coût par pièce bas.</a:t>
            </a:r>
          </a:p>
        </p:txBody>
      </p:sp>
      <p:sp>
        <p:nvSpPr>
          <p:cNvPr id="52" name="Rectangle 51">
            <a:extLst>
              <a:ext uri="{FF2B5EF4-FFF2-40B4-BE49-F238E27FC236}">
                <a16:creationId xmlns:a16="http://schemas.microsoft.com/office/drawing/2014/main" id="{13AB16F3-A6D0-4FC6-9B4D-323172DAC67E}"/>
              </a:ext>
            </a:extLst>
          </p:cNvPr>
          <p:cNvSpPr/>
          <p:nvPr/>
        </p:nvSpPr>
        <p:spPr>
          <a:xfrm>
            <a:off x="7516132" y="2214891"/>
            <a:ext cx="2247689" cy="2123658"/>
          </a:xfrm>
          <a:prstGeom prst="rect">
            <a:avLst/>
          </a:prstGeom>
        </p:spPr>
        <p:txBody>
          <a:bodyPr wrap="square">
            <a:spAutoFit/>
          </a:bodyPr>
          <a:lstStyle/>
          <a:p>
            <a:r>
              <a:rPr lang="fr-CA" sz="1100" dirty="0">
                <a:solidFill>
                  <a:schemeClr val="bg1"/>
                </a:solidFill>
                <a:latin typeface="Univers Condensed Light" panose="020B0306020202040204"/>
              </a:rPr>
              <a:t>Versions en acier plié, forme simplifiée, et rivetée sur les tubes d’aluminium, 4 pièces . Méthode de fabrication prêtable pour des productions de petites / moyennes pièces. Pliage simple, besoin d’épaisseur réduite (déformation d’acier 3 fois réduite par rapport à l’aluminium) de la feuille et petits rayons de pliage, aucun coût d’outillage. Bonne résistance mécanique, besoin de fini de traitement de surface. Coût par pièce réduit.</a:t>
            </a:r>
          </a:p>
        </p:txBody>
      </p:sp>
      <p:sp>
        <p:nvSpPr>
          <p:cNvPr id="53" name="Rectangle 52">
            <a:extLst>
              <a:ext uri="{FF2B5EF4-FFF2-40B4-BE49-F238E27FC236}">
                <a16:creationId xmlns:a16="http://schemas.microsoft.com/office/drawing/2014/main" id="{BA2B7B7C-C470-4C6F-A769-F679EF43E0DC}"/>
              </a:ext>
            </a:extLst>
          </p:cNvPr>
          <p:cNvSpPr/>
          <p:nvPr/>
        </p:nvSpPr>
        <p:spPr>
          <a:xfrm>
            <a:off x="10083519" y="2304425"/>
            <a:ext cx="2247689" cy="261610"/>
          </a:xfrm>
          <a:prstGeom prst="rect">
            <a:avLst/>
          </a:prstGeom>
        </p:spPr>
        <p:txBody>
          <a:bodyPr wrap="square">
            <a:spAutoFit/>
          </a:bodyPr>
          <a:lstStyle/>
          <a:p>
            <a:r>
              <a:rPr lang="fr-CA" sz="1100" dirty="0">
                <a:solidFill>
                  <a:schemeClr val="bg1"/>
                </a:solidFill>
                <a:latin typeface="Univers Condensed Light" panose="020B0306020202040204"/>
              </a:rPr>
              <a:t>Version prototype.</a:t>
            </a:r>
          </a:p>
        </p:txBody>
      </p:sp>
      <p:sp>
        <p:nvSpPr>
          <p:cNvPr id="54" name="Rectangle 53">
            <a:extLst>
              <a:ext uri="{FF2B5EF4-FFF2-40B4-BE49-F238E27FC236}">
                <a16:creationId xmlns:a16="http://schemas.microsoft.com/office/drawing/2014/main" id="{06520ED4-F4EA-4D9B-AB69-174218980F93}"/>
              </a:ext>
            </a:extLst>
          </p:cNvPr>
          <p:cNvSpPr/>
          <p:nvPr/>
        </p:nvSpPr>
        <p:spPr>
          <a:xfrm>
            <a:off x="9763821" y="4939390"/>
            <a:ext cx="2430170" cy="1107996"/>
          </a:xfrm>
          <a:prstGeom prst="rect">
            <a:avLst/>
          </a:prstGeom>
        </p:spPr>
        <p:txBody>
          <a:bodyPr wrap="square">
            <a:spAutoFit/>
          </a:bodyPr>
          <a:lstStyle/>
          <a:p>
            <a:r>
              <a:rPr lang="fr-CA" sz="1100" dirty="0">
                <a:solidFill>
                  <a:schemeClr val="bg1"/>
                </a:solidFill>
                <a:latin typeface="Univers Condensed Light" panose="020B0306020202040204"/>
              </a:rPr>
              <a:t>L’articulation, le support de roue et le système de blocage vérifiés par simulation AEF sur les contraintes maximale (poids total de 125 kg en charge verticale et 15 kg latérale par articulation). Acier mou choisi 282 MPa en limite élastique.</a:t>
            </a:r>
          </a:p>
        </p:txBody>
      </p:sp>
      <p:pic>
        <p:nvPicPr>
          <p:cNvPr id="32" name="Image 31">
            <a:extLst>
              <a:ext uri="{FF2B5EF4-FFF2-40B4-BE49-F238E27FC236}">
                <a16:creationId xmlns:a16="http://schemas.microsoft.com/office/drawing/2014/main" id="{4A6C513C-C5BA-4902-811A-93C0DE208244}"/>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808076" y="1417289"/>
            <a:ext cx="928050" cy="749652"/>
          </a:xfrm>
          <a:prstGeom prst="rect">
            <a:avLst/>
          </a:prstGeom>
        </p:spPr>
      </p:pic>
      <p:sp>
        <p:nvSpPr>
          <p:cNvPr id="46" name="Rectangle 45">
            <a:extLst>
              <a:ext uri="{FF2B5EF4-FFF2-40B4-BE49-F238E27FC236}">
                <a16:creationId xmlns:a16="http://schemas.microsoft.com/office/drawing/2014/main" id="{3798DA15-FD2F-4136-998D-10B748C0A466}"/>
              </a:ext>
            </a:extLst>
          </p:cNvPr>
          <p:cNvSpPr/>
          <p:nvPr/>
        </p:nvSpPr>
        <p:spPr>
          <a:xfrm>
            <a:off x="-5850" y="5054059"/>
            <a:ext cx="2577317" cy="1446550"/>
          </a:xfrm>
          <a:prstGeom prst="rect">
            <a:avLst/>
          </a:prstGeom>
        </p:spPr>
        <p:txBody>
          <a:bodyPr wrap="square">
            <a:spAutoFit/>
          </a:bodyPr>
          <a:lstStyle/>
          <a:p>
            <a:r>
              <a:rPr lang="fr-CA" sz="1100" dirty="0">
                <a:solidFill>
                  <a:schemeClr val="bg1"/>
                </a:solidFill>
                <a:latin typeface="Univers Condensed Light" panose="020B0306020202040204"/>
              </a:rPr>
              <a:t>Version initiale du design du système de blocage en position chariot, une plaque en aluminium coulissant avec autres pièces de blocage, poids élevé. Méthodes de fabrication prêtables pour des productions de petites ou moyennes pièces: découpage laser et pliage manuel.</a:t>
            </a:r>
          </a:p>
          <a:p>
            <a:r>
              <a:rPr lang="fr-CA" sz="1100" dirty="0">
                <a:solidFill>
                  <a:schemeClr val="bg1"/>
                </a:solidFill>
                <a:latin typeface="Univers Condensed Light" panose="020B0306020202040204"/>
              </a:rPr>
              <a:t>Coût par pièce élevé.</a:t>
            </a:r>
          </a:p>
        </p:txBody>
      </p:sp>
      <p:sp>
        <p:nvSpPr>
          <p:cNvPr id="47" name="Rectangle 46">
            <a:extLst>
              <a:ext uri="{FF2B5EF4-FFF2-40B4-BE49-F238E27FC236}">
                <a16:creationId xmlns:a16="http://schemas.microsoft.com/office/drawing/2014/main" id="{DFED1676-E75C-40E1-B45D-58A6D37AAC3C}"/>
              </a:ext>
            </a:extLst>
          </p:cNvPr>
          <p:cNvSpPr/>
          <p:nvPr/>
        </p:nvSpPr>
        <p:spPr>
          <a:xfrm>
            <a:off x="3068724" y="4883696"/>
            <a:ext cx="2702840" cy="1785104"/>
          </a:xfrm>
          <a:prstGeom prst="rect">
            <a:avLst/>
          </a:prstGeom>
        </p:spPr>
        <p:txBody>
          <a:bodyPr wrap="square">
            <a:spAutoFit/>
          </a:bodyPr>
          <a:lstStyle/>
          <a:p>
            <a:r>
              <a:rPr lang="fr-CA" sz="1100" dirty="0">
                <a:solidFill>
                  <a:schemeClr val="bg1"/>
                </a:solidFill>
                <a:latin typeface="Univers Condensed Light" panose="020B0306020202040204"/>
              </a:rPr>
              <a:t>Version en aluminium plié. Méthode de fabrication prêtable pour des productions de petites ou moyennes pièces. Pliage complexe, besoin de grande épaisseur (possible déformation d’aluminium élevée) de la feuille et grands rayons de pliage, aucun coût d’outillage. Bonne résistance mécanique, possible déformation, aucun besoin de fini de traitement de surface. Coût de matériau élevé en comparaison à l’acier.</a:t>
            </a:r>
          </a:p>
        </p:txBody>
      </p:sp>
      <p:sp>
        <p:nvSpPr>
          <p:cNvPr id="48" name="Rectangle 47">
            <a:extLst>
              <a:ext uri="{FF2B5EF4-FFF2-40B4-BE49-F238E27FC236}">
                <a16:creationId xmlns:a16="http://schemas.microsoft.com/office/drawing/2014/main" id="{59BCFC93-35FE-4449-B083-70661F25AA41}"/>
              </a:ext>
            </a:extLst>
          </p:cNvPr>
          <p:cNvSpPr/>
          <p:nvPr/>
        </p:nvSpPr>
        <p:spPr>
          <a:xfrm>
            <a:off x="8191831" y="5145798"/>
            <a:ext cx="2247689" cy="261610"/>
          </a:xfrm>
          <a:prstGeom prst="rect">
            <a:avLst/>
          </a:prstGeom>
        </p:spPr>
        <p:txBody>
          <a:bodyPr wrap="square">
            <a:spAutoFit/>
          </a:bodyPr>
          <a:lstStyle/>
          <a:p>
            <a:r>
              <a:rPr lang="fr-CA" sz="1100" dirty="0">
                <a:solidFill>
                  <a:schemeClr val="bg1"/>
                </a:solidFill>
                <a:latin typeface="Univers Condensed Light" panose="020B0306020202040204"/>
              </a:rPr>
              <a:t>Version prototype.</a:t>
            </a:r>
          </a:p>
        </p:txBody>
      </p:sp>
      <p:sp>
        <p:nvSpPr>
          <p:cNvPr id="49" name="Rectangle 48">
            <a:extLst>
              <a:ext uri="{FF2B5EF4-FFF2-40B4-BE49-F238E27FC236}">
                <a16:creationId xmlns:a16="http://schemas.microsoft.com/office/drawing/2014/main" id="{6B66C046-0619-4973-B2F6-DE929E4521AE}"/>
              </a:ext>
            </a:extLst>
          </p:cNvPr>
          <p:cNvSpPr/>
          <p:nvPr/>
        </p:nvSpPr>
        <p:spPr>
          <a:xfrm>
            <a:off x="5140412" y="2180822"/>
            <a:ext cx="2525355" cy="2092881"/>
          </a:xfrm>
          <a:prstGeom prst="rect">
            <a:avLst/>
          </a:prstGeom>
        </p:spPr>
        <p:txBody>
          <a:bodyPr wrap="square">
            <a:spAutoFit/>
          </a:bodyPr>
          <a:lstStyle/>
          <a:p>
            <a:r>
              <a:rPr lang="fr-CA" sz="1000" dirty="0">
                <a:solidFill>
                  <a:schemeClr val="bg1"/>
                </a:solidFill>
                <a:latin typeface="Univers Condensed Light" panose="020B0306020202040204"/>
              </a:rPr>
              <a:t>Version en acier plié et riveté sur les tubes d’aluminium, 2 pièces. Méthode de fabrication prêtable pour des productions de petites/moyennes pièces : découpage laser et pliage manuel. Pliage complexe, besoin d’épaisseur réduite (déformation d’acier 3 fois réduite par rapport à l’aluminium) de la feuille et petits rayons de pliage, aucun coût d’outillage. Bonne résistance mécanique , besoin de fini de traitement de surface (peinture ou galvanisé) pour prévenir la corrosion et la corrosion galvanique (entre les tubes et les pièces en acier). Coût par pièce élevé (moins que la version aluminium).</a:t>
            </a:r>
          </a:p>
        </p:txBody>
      </p:sp>
      <p:sp>
        <p:nvSpPr>
          <p:cNvPr id="55" name="Forme libre : forme 54">
            <a:extLst>
              <a:ext uri="{FF2B5EF4-FFF2-40B4-BE49-F238E27FC236}">
                <a16:creationId xmlns:a16="http://schemas.microsoft.com/office/drawing/2014/main" id="{2D25CE51-37F6-464F-BB17-83BFA062A35C}"/>
              </a:ext>
            </a:extLst>
          </p:cNvPr>
          <p:cNvSpPr/>
          <p:nvPr/>
        </p:nvSpPr>
        <p:spPr>
          <a:xfrm rot="16200000" flipH="1">
            <a:off x="2525722" y="4214570"/>
            <a:ext cx="114581" cy="671436"/>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56" name="Forme libre : forme 55">
            <a:extLst>
              <a:ext uri="{FF2B5EF4-FFF2-40B4-BE49-F238E27FC236}">
                <a16:creationId xmlns:a16="http://schemas.microsoft.com/office/drawing/2014/main" id="{A0606C13-9E04-4EF7-8EF1-129DFB932E98}"/>
              </a:ext>
            </a:extLst>
          </p:cNvPr>
          <p:cNvSpPr/>
          <p:nvPr/>
        </p:nvSpPr>
        <p:spPr>
          <a:xfrm rot="16200000" flipH="1">
            <a:off x="5195785" y="4227681"/>
            <a:ext cx="114581" cy="671436"/>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57" name="Forme libre : forme 56">
            <a:extLst>
              <a:ext uri="{FF2B5EF4-FFF2-40B4-BE49-F238E27FC236}">
                <a16:creationId xmlns:a16="http://schemas.microsoft.com/office/drawing/2014/main" id="{D665E1A0-8BDD-41D1-B239-3BEEAE347822}"/>
              </a:ext>
            </a:extLst>
          </p:cNvPr>
          <p:cNvSpPr/>
          <p:nvPr/>
        </p:nvSpPr>
        <p:spPr>
          <a:xfrm rot="16200000" flipH="1">
            <a:off x="7608476" y="4283911"/>
            <a:ext cx="114581" cy="671436"/>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44" name="Rectangle 43">
            <a:extLst>
              <a:ext uri="{FF2B5EF4-FFF2-40B4-BE49-F238E27FC236}">
                <a16:creationId xmlns:a16="http://schemas.microsoft.com/office/drawing/2014/main" id="{89E8DCF7-283B-4002-BB08-BBFABADD5B37}"/>
              </a:ext>
            </a:extLst>
          </p:cNvPr>
          <p:cNvSpPr/>
          <p:nvPr/>
        </p:nvSpPr>
        <p:spPr>
          <a:xfrm>
            <a:off x="8191831" y="5926985"/>
            <a:ext cx="4232612" cy="1015663"/>
          </a:xfrm>
          <a:prstGeom prst="rect">
            <a:avLst/>
          </a:prstGeom>
        </p:spPr>
        <p:txBody>
          <a:bodyPr wrap="square">
            <a:spAutoFit/>
          </a:bodyPr>
          <a:lstStyle/>
          <a:p>
            <a:endParaRPr lang="fr-CA" sz="1000" dirty="0">
              <a:solidFill>
                <a:schemeClr val="bg1">
                  <a:lumMod val="65000"/>
                </a:schemeClr>
              </a:solidFill>
              <a:latin typeface="Univers Condensed Light" panose="020B0306020202040204"/>
            </a:endParaRPr>
          </a:p>
          <a:p>
            <a:r>
              <a:rPr lang="en-US" sz="1000" dirty="0">
                <a:solidFill>
                  <a:schemeClr val="bg1">
                    <a:lumMod val="65000"/>
                  </a:schemeClr>
                </a:solidFill>
                <a:latin typeface="Univers Condensed Light" panose="020B0306020202040204"/>
              </a:rPr>
              <a:t> Source :   CART/BED FOR REFUGEES </a:t>
            </a:r>
          </a:p>
          <a:p>
            <a:r>
              <a:rPr lang="fr-CA" sz="1000" dirty="0">
                <a:solidFill>
                  <a:schemeClr val="bg1">
                    <a:lumMod val="65000"/>
                  </a:schemeClr>
                </a:solidFill>
                <a:latin typeface="Univers Condensed Light" panose="020B0306020202040204"/>
              </a:rPr>
              <a:t>Présentation concept , maquette virtuelle, photos  fabrication prototype SBB</a:t>
            </a:r>
          </a:p>
          <a:p>
            <a:r>
              <a:rPr lang="fr-CA" sz="1000" dirty="0">
                <a:solidFill>
                  <a:schemeClr val="bg1">
                    <a:lumMod val="65000"/>
                  </a:schemeClr>
                </a:solidFill>
                <a:latin typeface="Univers Condensed Light" panose="020B0306020202040204"/>
              </a:rPr>
              <a:t>Alejandrina Hernandez Z</a:t>
            </a:r>
          </a:p>
          <a:p>
            <a:endParaRPr lang="fr-CA" sz="1000" dirty="0">
              <a:solidFill>
                <a:schemeClr val="bg1">
                  <a:lumMod val="65000"/>
                </a:schemeClr>
              </a:solidFill>
              <a:latin typeface="Univers Condensed Light" panose="020B0306020202040204"/>
            </a:endParaRPr>
          </a:p>
          <a:p>
            <a:r>
              <a:rPr lang="fr-CA" sz="1000" dirty="0">
                <a:solidFill>
                  <a:schemeClr val="bg1">
                    <a:lumMod val="65000"/>
                  </a:schemeClr>
                </a:solidFill>
                <a:latin typeface="Univers Condensed Light" panose="020B0306020202040204"/>
              </a:rPr>
              <a:t> </a:t>
            </a:r>
          </a:p>
        </p:txBody>
      </p:sp>
    </p:spTree>
    <p:extLst>
      <p:ext uri="{BB962C8B-B14F-4D97-AF65-F5344CB8AC3E}">
        <p14:creationId xmlns:p14="http://schemas.microsoft.com/office/powerpoint/2010/main" val="2467055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21</a:t>
            </a:fld>
            <a:endParaRPr lang="fr-FR" dirty="0"/>
          </a:p>
        </p:txBody>
      </p:sp>
      <p:sp>
        <p:nvSpPr>
          <p:cNvPr id="5" name="Titre 4"/>
          <p:cNvSpPr>
            <a:spLocks noGrp="1"/>
          </p:cNvSpPr>
          <p:nvPr>
            <p:ph type="title"/>
          </p:nvPr>
        </p:nvSpPr>
        <p:spPr>
          <a:xfrm>
            <a:off x="570678" y="314325"/>
            <a:ext cx="8573321" cy="327766"/>
          </a:xfrm>
        </p:spPr>
        <p:txBody>
          <a:bodyPr>
            <a:noAutofit/>
          </a:bodyPr>
          <a:lstStyle/>
          <a:p>
            <a:r>
              <a:rPr lang="fr-CA" sz="2400" dirty="0"/>
              <a:t>16. Information nécessaire à la fabrication - dessins de fabrication </a:t>
            </a:r>
            <a:br>
              <a:rPr lang="fr-FR" sz="2400" dirty="0"/>
            </a:br>
            <a:br>
              <a:rPr lang="fr-CA" sz="2400" dirty="0"/>
            </a:br>
            <a:endParaRPr lang="fr-CA" sz="2400" dirty="0"/>
          </a:p>
        </p:txBody>
      </p:sp>
      <p:pic>
        <p:nvPicPr>
          <p:cNvPr id="23" name="Image 22">
            <a:extLst>
              <a:ext uri="{FF2B5EF4-FFF2-40B4-BE49-F238E27FC236}">
                <a16:creationId xmlns:a16="http://schemas.microsoft.com/office/drawing/2014/main" id="{52BDA915-6B56-493E-A6A6-74B475DEB6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0087" y="1080966"/>
            <a:ext cx="1683495" cy="1112205"/>
          </a:xfrm>
          <a:prstGeom prst="rect">
            <a:avLst/>
          </a:prstGeom>
        </p:spPr>
      </p:pic>
      <p:pic>
        <p:nvPicPr>
          <p:cNvPr id="25" name="Image 24">
            <a:extLst>
              <a:ext uri="{FF2B5EF4-FFF2-40B4-BE49-F238E27FC236}">
                <a16:creationId xmlns:a16="http://schemas.microsoft.com/office/drawing/2014/main" id="{5A1380E5-39F7-4AC1-8074-68D096592A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4890" y="1189098"/>
            <a:ext cx="1683495" cy="1107929"/>
          </a:xfrm>
          <a:prstGeom prst="rect">
            <a:avLst/>
          </a:prstGeom>
        </p:spPr>
      </p:pic>
      <p:pic>
        <p:nvPicPr>
          <p:cNvPr id="31" name="Image 30">
            <a:extLst>
              <a:ext uri="{FF2B5EF4-FFF2-40B4-BE49-F238E27FC236}">
                <a16:creationId xmlns:a16="http://schemas.microsoft.com/office/drawing/2014/main" id="{17CC8439-5D01-4413-A051-58B1DB6A6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3053" y="2677684"/>
            <a:ext cx="1341470" cy="873418"/>
          </a:xfrm>
          <a:prstGeom prst="rect">
            <a:avLst/>
          </a:prstGeom>
        </p:spPr>
      </p:pic>
      <p:pic>
        <p:nvPicPr>
          <p:cNvPr id="33" name="Image 32">
            <a:extLst>
              <a:ext uri="{FF2B5EF4-FFF2-40B4-BE49-F238E27FC236}">
                <a16:creationId xmlns:a16="http://schemas.microsoft.com/office/drawing/2014/main" id="{3BA38360-B1FC-4B4B-A49C-7E3BBECDCB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16237" y="2902430"/>
            <a:ext cx="1622096" cy="1053139"/>
          </a:xfrm>
          <a:prstGeom prst="rect">
            <a:avLst/>
          </a:prstGeom>
        </p:spPr>
      </p:pic>
      <p:pic>
        <p:nvPicPr>
          <p:cNvPr id="35" name="Image 34">
            <a:extLst>
              <a:ext uri="{FF2B5EF4-FFF2-40B4-BE49-F238E27FC236}">
                <a16:creationId xmlns:a16="http://schemas.microsoft.com/office/drawing/2014/main" id="{F7DA687F-3B5B-4302-9D0F-C08171611BB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3840" y="3644084"/>
            <a:ext cx="1419896" cy="923522"/>
          </a:xfrm>
          <a:prstGeom prst="rect">
            <a:avLst/>
          </a:prstGeom>
        </p:spPr>
      </p:pic>
      <p:pic>
        <p:nvPicPr>
          <p:cNvPr id="39" name="Image 38">
            <a:extLst>
              <a:ext uri="{FF2B5EF4-FFF2-40B4-BE49-F238E27FC236}">
                <a16:creationId xmlns:a16="http://schemas.microsoft.com/office/drawing/2014/main" id="{4EABC5CA-1BFA-4CDB-B1A7-31BC4C9787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79544" y="4216841"/>
            <a:ext cx="1617143" cy="1046985"/>
          </a:xfrm>
          <a:prstGeom prst="rect">
            <a:avLst/>
          </a:prstGeom>
        </p:spPr>
      </p:pic>
      <p:pic>
        <p:nvPicPr>
          <p:cNvPr id="47" name="Image 46">
            <a:extLst>
              <a:ext uri="{FF2B5EF4-FFF2-40B4-BE49-F238E27FC236}">
                <a16:creationId xmlns:a16="http://schemas.microsoft.com/office/drawing/2014/main" id="{F63444DC-193A-4AE9-A335-069497EADB6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0514" y="1085195"/>
            <a:ext cx="1341469" cy="1107976"/>
          </a:xfrm>
          <a:prstGeom prst="rect">
            <a:avLst/>
          </a:prstGeom>
        </p:spPr>
      </p:pic>
      <p:sp>
        <p:nvSpPr>
          <p:cNvPr id="27" name="Rectangle 26">
            <a:extLst>
              <a:ext uri="{FF2B5EF4-FFF2-40B4-BE49-F238E27FC236}">
                <a16:creationId xmlns:a16="http://schemas.microsoft.com/office/drawing/2014/main" id="{D250FEEF-A7BC-4F83-87BF-36CA07F53974}"/>
              </a:ext>
            </a:extLst>
          </p:cNvPr>
          <p:cNvSpPr/>
          <p:nvPr/>
        </p:nvSpPr>
        <p:spPr>
          <a:xfrm>
            <a:off x="77970" y="5959251"/>
            <a:ext cx="3918717" cy="900246"/>
          </a:xfrm>
          <a:prstGeom prst="rect">
            <a:avLst/>
          </a:prstGeom>
        </p:spPr>
        <p:txBody>
          <a:bodyPr wrap="square">
            <a:spAutoFit/>
          </a:bodyPr>
          <a:lstStyle/>
          <a:p>
            <a:endParaRPr lang="fr-CA" sz="1050" i="1" dirty="0">
              <a:solidFill>
                <a:schemeClr val="bg2">
                  <a:lumMod val="75000"/>
                </a:schemeClr>
              </a:solidFill>
              <a:latin typeface="Univers Condensed Light" panose="020B0306020202040204"/>
            </a:endParaRPr>
          </a:p>
          <a:p>
            <a:r>
              <a:rPr lang="en-US" sz="1050" i="1" dirty="0">
                <a:solidFill>
                  <a:schemeClr val="bg2">
                    <a:lumMod val="75000"/>
                  </a:schemeClr>
                </a:solidFill>
                <a:latin typeface="Univers Condensed Light" panose="020B0306020202040204"/>
              </a:rPr>
              <a:t>Source :   CART/BED FOR REFUGEES </a:t>
            </a:r>
          </a:p>
          <a:p>
            <a:r>
              <a:rPr lang="fr-CA" sz="1050" i="1" dirty="0">
                <a:solidFill>
                  <a:schemeClr val="bg2">
                    <a:lumMod val="75000"/>
                  </a:schemeClr>
                </a:solidFill>
                <a:latin typeface="Univers Condensed Light" panose="020B0306020202040204"/>
              </a:rPr>
              <a:t>Dessins fabrication prototype</a:t>
            </a:r>
          </a:p>
          <a:p>
            <a:r>
              <a:rPr lang="fr-CA" sz="1050" i="1" dirty="0">
                <a:solidFill>
                  <a:schemeClr val="bg2">
                    <a:lumMod val="75000"/>
                  </a:schemeClr>
                </a:solidFill>
                <a:latin typeface="Univers Condensed Light" panose="020B0306020202040204"/>
              </a:rPr>
              <a:t>Alejandrina Hernandez Z</a:t>
            </a:r>
          </a:p>
          <a:p>
            <a:r>
              <a:rPr lang="fr-CA" sz="1050" i="1" dirty="0">
                <a:solidFill>
                  <a:schemeClr val="bg2">
                    <a:lumMod val="75000"/>
                  </a:schemeClr>
                </a:solidFill>
                <a:latin typeface="Univers Condensed Light" panose="020B0306020202040204"/>
              </a:rPr>
              <a:t> </a:t>
            </a:r>
          </a:p>
        </p:txBody>
      </p:sp>
      <p:sp>
        <p:nvSpPr>
          <p:cNvPr id="32" name="Rectangle 31">
            <a:extLst>
              <a:ext uri="{FF2B5EF4-FFF2-40B4-BE49-F238E27FC236}">
                <a16:creationId xmlns:a16="http://schemas.microsoft.com/office/drawing/2014/main" id="{A1298F76-1F87-4A00-B014-38928629B19C}"/>
              </a:ext>
            </a:extLst>
          </p:cNvPr>
          <p:cNvSpPr/>
          <p:nvPr/>
        </p:nvSpPr>
        <p:spPr>
          <a:xfrm>
            <a:off x="5468652" y="2623301"/>
            <a:ext cx="3562868" cy="1323439"/>
          </a:xfrm>
          <a:prstGeom prst="rect">
            <a:avLst/>
          </a:prstGeom>
        </p:spPr>
        <p:txBody>
          <a:bodyPr wrap="square">
            <a:spAutoFit/>
          </a:bodyPr>
          <a:lstStyle/>
          <a:p>
            <a:r>
              <a:rPr lang="fr-CA" sz="1600" dirty="0">
                <a:solidFill>
                  <a:schemeClr val="accent1">
                    <a:lumMod val="60000"/>
                    <a:lumOff val="40000"/>
                  </a:schemeClr>
                </a:solidFill>
                <a:latin typeface="Univers Condensed Light" panose="020B0306020202040204"/>
              </a:rPr>
              <a:t>L’objectif des dessins de fabrication est de  fournir l’information complète auprès des fabricants pour les accompagner dans toutes les étapes de fabrication et obtenir le produit demandé par le client.</a:t>
            </a:r>
          </a:p>
        </p:txBody>
      </p:sp>
      <p:sp>
        <p:nvSpPr>
          <p:cNvPr id="34" name="Rectangle 33">
            <a:extLst>
              <a:ext uri="{FF2B5EF4-FFF2-40B4-BE49-F238E27FC236}">
                <a16:creationId xmlns:a16="http://schemas.microsoft.com/office/drawing/2014/main" id="{A68967F7-8C29-4E09-BE3A-2F7A476F843C}"/>
              </a:ext>
            </a:extLst>
          </p:cNvPr>
          <p:cNvSpPr/>
          <p:nvPr/>
        </p:nvSpPr>
        <p:spPr>
          <a:xfrm>
            <a:off x="1770174" y="1142068"/>
            <a:ext cx="3090583" cy="1446550"/>
          </a:xfrm>
          <a:prstGeom prst="rect">
            <a:avLst/>
          </a:prstGeom>
        </p:spPr>
        <p:txBody>
          <a:bodyPr wrap="square">
            <a:spAutoFit/>
          </a:bodyPr>
          <a:lstStyle/>
          <a:p>
            <a:r>
              <a:rPr lang="fr-CA" sz="1100" dirty="0">
                <a:solidFill>
                  <a:schemeClr val="bg1"/>
                </a:solidFill>
                <a:latin typeface="Univers Condensed Light" panose="020B0306020202040204"/>
              </a:rPr>
              <a:t>Le modèle complet d’assemblage, dans un format accepté par le logiciel CAO, utilisé par le fabricant, offre des informations  :</a:t>
            </a:r>
          </a:p>
          <a:p>
            <a:r>
              <a:rPr lang="fr-CA" sz="1100" dirty="0">
                <a:solidFill>
                  <a:schemeClr val="bg1"/>
                </a:solidFill>
                <a:latin typeface="Univers Condensed Light" panose="020B0306020202040204"/>
              </a:rPr>
              <a:t>-  pour comprendre et établir les étapes d’assemblage;</a:t>
            </a:r>
          </a:p>
          <a:p>
            <a:r>
              <a:rPr lang="fr-CA" sz="1100" dirty="0">
                <a:solidFill>
                  <a:schemeClr val="bg1"/>
                </a:solidFill>
                <a:latin typeface="Univers Condensed Light" panose="020B0306020202040204"/>
              </a:rPr>
              <a:t>-  vérifier et corriger les interférences potentielles;</a:t>
            </a:r>
          </a:p>
          <a:p>
            <a:r>
              <a:rPr lang="fr-CA" sz="1100" dirty="0">
                <a:solidFill>
                  <a:schemeClr val="bg1"/>
                </a:solidFill>
                <a:latin typeface="Univers Condensed Light" panose="020B0306020202040204"/>
              </a:rPr>
              <a:t>-  mesurer certaines dimensions manquantes des dessins.</a:t>
            </a:r>
          </a:p>
          <a:p>
            <a:endParaRPr lang="fr-CA" sz="1100" dirty="0">
              <a:solidFill>
                <a:schemeClr val="bg1"/>
              </a:solidFill>
              <a:latin typeface="Univers Condensed Light" panose="020B0306020202040204"/>
            </a:endParaRPr>
          </a:p>
        </p:txBody>
      </p:sp>
      <p:sp>
        <p:nvSpPr>
          <p:cNvPr id="38" name="Rectangle 37">
            <a:extLst>
              <a:ext uri="{FF2B5EF4-FFF2-40B4-BE49-F238E27FC236}">
                <a16:creationId xmlns:a16="http://schemas.microsoft.com/office/drawing/2014/main" id="{95C26D8A-9362-47D6-BD17-0445E5433B0F}"/>
              </a:ext>
            </a:extLst>
          </p:cNvPr>
          <p:cNvSpPr/>
          <p:nvPr/>
        </p:nvSpPr>
        <p:spPr>
          <a:xfrm>
            <a:off x="6758609" y="1135659"/>
            <a:ext cx="3090583" cy="1615827"/>
          </a:xfrm>
          <a:prstGeom prst="rect">
            <a:avLst/>
          </a:prstGeom>
        </p:spPr>
        <p:txBody>
          <a:bodyPr wrap="square">
            <a:spAutoFit/>
          </a:bodyPr>
          <a:lstStyle/>
          <a:p>
            <a:r>
              <a:rPr lang="fr-CA" sz="1100" dirty="0">
                <a:solidFill>
                  <a:schemeClr val="bg1"/>
                </a:solidFill>
                <a:latin typeface="Univers Condensed Light" panose="020B0306020202040204"/>
              </a:rPr>
              <a:t>Les dessins 2D d’assemblage et de sous-assemblages offrent des informations sur :</a:t>
            </a:r>
          </a:p>
          <a:p>
            <a:pPr marL="171450" indent="-171450">
              <a:buFontTx/>
              <a:buChar char="-"/>
            </a:pPr>
            <a:r>
              <a:rPr lang="fr-CA" sz="1100" dirty="0">
                <a:solidFill>
                  <a:schemeClr val="bg1"/>
                </a:solidFill>
                <a:latin typeface="Univers Condensed Light" panose="020B0306020202040204"/>
              </a:rPr>
              <a:t>la liste de matériaux avec :  le no. de pièce, la description, les fournisseurs, les quantités, etc.;</a:t>
            </a:r>
          </a:p>
          <a:p>
            <a:pPr marL="171450" indent="-171450">
              <a:buFontTx/>
              <a:buChar char="-"/>
            </a:pPr>
            <a:r>
              <a:rPr lang="fr-CA" sz="1100" dirty="0">
                <a:solidFill>
                  <a:schemeClr val="bg1"/>
                </a:solidFill>
                <a:latin typeface="Univers Condensed Light" panose="020B0306020202040204"/>
              </a:rPr>
              <a:t>dimensions générales et poids;</a:t>
            </a:r>
          </a:p>
          <a:p>
            <a:pPr marL="171450" indent="-171450">
              <a:buFontTx/>
              <a:buChar char="-"/>
            </a:pPr>
            <a:r>
              <a:rPr lang="fr-CA" sz="1100" dirty="0">
                <a:solidFill>
                  <a:schemeClr val="bg1"/>
                </a:solidFill>
                <a:latin typeface="Univers Condensed Light" panose="020B0306020202040204"/>
              </a:rPr>
              <a:t>normes à respecter et certains demandes spécifiques.</a:t>
            </a:r>
          </a:p>
          <a:p>
            <a:pPr marL="171450" indent="-171450">
              <a:buFontTx/>
              <a:buChar char="-"/>
            </a:pPr>
            <a:endParaRPr lang="fr-CA" sz="1100" dirty="0">
              <a:solidFill>
                <a:schemeClr val="bg1"/>
              </a:solidFill>
              <a:latin typeface="Univers Condensed Light" panose="020B0306020202040204"/>
            </a:endParaRPr>
          </a:p>
          <a:p>
            <a:endParaRPr lang="fr-CA" sz="1100" dirty="0">
              <a:solidFill>
                <a:schemeClr val="bg1"/>
              </a:solidFill>
              <a:latin typeface="Univers Condensed Light" panose="020B0306020202040204"/>
            </a:endParaRPr>
          </a:p>
        </p:txBody>
      </p:sp>
      <p:cxnSp>
        <p:nvCxnSpPr>
          <p:cNvPr id="40" name="Connecteur droit avec flèche 39">
            <a:extLst>
              <a:ext uri="{FF2B5EF4-FFF2-40B4-BE49-F238E27FC236}">
                <a16:creationId xmlns:a16="http://schemas.microsoft.com/office/drawing/2014/main" id="{DA859D7F-4031-4C2C-9B76-9B3564EF360C}"/>
              </a:ext>
            </a:extLst>
          </p:cNvPr>
          <p:cNvCxnSpPr>
            <a:cxnSpLocks/>
            <a:stCxn id="34" idx="1"/>
          </p:cNvCxnSpPr>
          <p:nvPr/>
        </p:nvCxnSpPr>
        <p:spPr>
          <a:xfrm flipH="1" flipV="1">
            <a:off x="1491984" y="1759283"/>
            <a:ext cx="278190" cy="10606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C0207A8A-677C-473B-BD41-B2CCA96AA053}"/>
              </a:ext>
            </a:extLst>
          </p:cNvPr>
          <p:cNvCxnSpPr>
            <a:cxnSpLocks/>
          </p:cNvCxnSpPr>
          <p:nvPr/>
        </p:nvCxnSpPr>
        <p:spPr>
          <a:xfrm flipH="1">
            <a:off x="6533582" y="1710625"/>
            <a:ext cx="278191" cy="3243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7742033A-AE06-4C21-9D8F-69548A9C0D17}"/>
              </a:ext>
            </a:extLst>
          </p:cNvPr>
          <p:cNvCxnSpPr>
            <a:cxnSpLocks/>
            <a:endCxn id="25" idx="1"/>
          </p:cNvCxnSpPr>
          <p:nvPr/>
        </p:nvCxnSpPr>
        <p:spPr>
          <a:xfrm>
            <a:off x="9662391" y="1743063"/>
            <a:ext cx="602499"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2A8C370-16DC-4C31-80B0-AE7CCB37BBF2}"/>
              </a:ext>
            </a:extLst>
          </p:cNvPr>
          <p:cNvSpPr/>
          <p:nvPr/>
        </p:nvSpPr>
        <p:spPr>
          <a:xfrm>
            <a:off x="1986296" y="2646385"/>
            <a:ext cx="3090583" cy="1277273"/>
          </a:xfrm>
          <a:prstGeom prst="rect">
            <a:avLst/>
          </a:prstGeom>
        </p:spPr>
        <p:txBody>
          <a:bodyPr wrap="square">
            <a:spAutoFit/>
          </a:bodyPr>
          <a:lstStyle/>
          <a:p>
            <a:r>
              <a:rPr lang="fr-CA" sz="1100" dirty="0">
                <a:solidFill>
                  <a:schemeClr val="bg1"/>
                </a:solidFill>
                <a:latin typeface="Univers Condensed Light" panose="020B0306020202040204"/>
              </a:rPr>
              <a:t>Les dessins 2D de fabrication de composantes offrent  des informations sur :</a:t>
            </a:r>
          </a:p>
          <a:p>
            <a:pPr marL="171450" indent="-171450">
              <a:buFontTx/>
              <a:buChar char="-"/>
            </a:pPr>
            <a:r>
              <a:rPr lang="fr-CA" sz="1100" dirty="0">
                <a:solidFill>
                  <a:schemeClr val="bg1"/>
                </a:solidFill>
                <a:latin typeface="Univers Condensed Light" panose="020B0306020202040204"/>
              </a:rPr>
              <a:t>le matériau et les dimensions de semi-fabriqués;</a:t>
            </a:r>
          </a:p>
          <a:p>
            <a:pPr marL="171450" indent="-171450">
              <a:buFontTx/>
              <a:buChar char="-"/>
            </a:pPr>
            <a:r>
              <a:rPr lang="fr-CA" sz="1100" dirty="0">
                <a:solidFill>
                  <a:schemeClr val="bg1"/>
                </a:solidFill>
                <a:latin typeface="Univers Condensed Light" panose="020B0306020202040204"/>
              </a:rPr>
              <a:t>les dimensions finales et le poids;</a:t>
            </a:r>
          </a:p>
          <a:p>
            <a:pPr marL="171450" indent="-171450">
              <a:buFontTx/>
              <a:buChar char="-"/>
            </a:pPr>
            <a:r>
              <a:rPr lang="fr-CA" sz="1100" dirty="0">
                <a:solidFill>
                  <a:schemeClr val="bg1"/>
                </a:solidFill>
                <a:latin typeface="Univers Condensed Light" panose="020B0306020202040204"/>
              </a:rPr>
              <a:t>le soudures;</a:t>
            </a:r>
          </a:p>
          <a:p>
            <a:pPr marL="171450" indent="-171450">
              <a:buFontTx/>
              <a:buChar char="-"/>
            </a:pPr>
            <a:r>
              <a:rPr lang="fr-CA" sz="1100" dirty="0">
                <a:solidFill>
                  <a:schemeClr val="bg1"/>
                </a:solidFill>
                <a:latin typeface="Univers Condensed Light" panose="020B0306020202040204"/>
              </a:rPr>
              <a:t>les normes à respecter;</a:t>
            </a:r>
          </a:p>
          <a:p>
            <a:pPr marL="171450" indent="-171450">
              <a:buFontTx/>
              <a:buChar char="-"/>
            </a:pPr>
            <a:r>
              <a:rPr lang="fr-CA" sz="1100" dirty="0">
                <a:solidFill>
                  <a:schemeClr val="bg1"/>
                </a:solidFill>
                <a:latin typeface="Univers Condensed Light" panose="020B0306020202040204"/>
              </a:rPr>
              <a:t>les dimensions avant pliage.</a:t>
            </a:r>
          </a:p>
        </p:txBody>
      </p:sp>
      <p:cxnSp>
        <p:nvCxnSpPr>
          <p:cNvPr id="48" name="Connecteur droit avec flèche 47">
            <a:extLst>
              <a:ext uri="{FF2B5EF4-FFF2-40B4-BE49-F238E27FC236}">
                <a16:creationId xmlns:a16="http://schemas.microsoft.com/office/drawing/2014/main" id="{6A7FB20A-E214-4759-920E-C36B8E912530}"/>
              </a:ext>
            </a:extLst>
          </p:cNvPr>
          <p:cNvCxnSpPr>
            <a:cxnSpLocks/>
          </p:cNvCxnSpPr>
          <p:nvPr/>
        </p:nvCxnSpPr>
        <p:spPr>
          <a:xfrm flipH="1">
            <a:off x="1682885" y="3195528"/>
            <a:ext cx="327336" cy="2716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F4C7120E-966F-4C66-A860-92A32653A1D3}"/>
              </a:ext>
            </a:extLst>
          </p:cNvPr>
          <p:cNvCxnSpPr>
            <a:cxnSpLocks/>
          </p:cNvCxnSpPr>
          <p:nvPr/>
        </p:nvCxnSpPr>
        <p:spPr>
          <a:xfrm>
            <a:off x="2529609" y="3910039"/>
            <a:ext cx="237566" cy="24751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B350C69A-5364-4121-9DC5-233010F6F69D}"/>
              </a:ext>
            </a:extLst>
          </p:cNvPr>
          <p:cNvCxnSpPr>
            <a:cxnSpLocks/>
          </p:cNvCxnSpPr>
          <p:nvPr/>
        </p:nvCxnSpPr>
        <p:spPr>
          <a:xfrm flipH="1">
            <a:off x="1631078" y="3272435"/>
            <a:ext cx="401859" cy="96213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 19">
            <a:extLst>
              <a:ext uri="{FF2B5EF4-FFF2-40B4-BE49-F238E27FC236}">
                <a16:creationId xmlns:a16="http://schemas.microsoft.com/office/drawing/2014/main" id="{396990BE-190F-40B3-A1DA-62F826B46C8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20953" y="4202693"/>
            <a:ext cx="1111852" cy="904791"/>
          </a:xfrm>
          <a:prstGeom prst="rect">
            <a:avLst/>
          </a:prstGeom>
        </p:spPr>
      </p:pic>
      <p:sp>
        <p:nvSpPr>
          <p:cNvPr id="51" name="Rectangle 50">
            <a:extLst>
              <a:ext uri="{FF2B5EF4-FFF2-40B4-BE49-F238E27FC236}">
                <a16:creationId xmlns:a16="http://schemas.microsoft.com/office/drawing/2014/main" id="{BC972C7E-341B-44FE-AFB3-0C6EA1B9F37A}"/>
              </a:ext>
            </a:extLst>
          </p:cNvPr>
          <p:cNvSpPr/>
          <p:nvPr/>
        </p:nvSpPr>
        <p:spPr>
          <a:xfrm>
            <a:off x="4236095" y="5461375"/>
            <a:ext cx="2820430" cy="769441"/>
          </a:xfrm>
          <a:prstGeom prst="rect">
            <a:avLst/>
          </a:prstGeom>
        </p:spPr>
        <p:txBody>
          <a:bodyPr wrap="square">
            <a:spAutoFit/>
          </a:bodyPr>
          <a:lstStyle/>
          <a:p>
            <a:r>
              <a:rPr lang="fr-CA" sz="1100" dirty="0">
                <a:solidFill>
                  <a:schemeClr val="bg1"/>
                </a:solidFill>
                <a:latin typeface="Univers Condensed Light" panose="020B0306020202040204"/>
              </a:rPr>
              <a:t>Le modèle 3D de la pièce dépliée en format spécifique à la programmation de l’équipement de découpage (au laser, à l’eau, etc.).</a:t>
            </a:r>
          </a:p>
          <a:p>
            <a:endParaRPr lang="fr-CA" sz="1100" dirty="0">
              <a:solidFill>
                <a:schemeClr val="bg1"/>
              </a:solidFill>
              <a:latin typeface="Univers Condensed Light" panose="020B0306020202040204"/>
            </a:endParaRPr>
          </a:p>
        </p:txBody>
      </p:sp>
      <p:cxnSp>
        <p:nvCxnSpPr>
          <p:cNvPr id="52" name="Connecteur droit avec flèche 51">
            <a:extLst>
              <a:ext uri="{FF2B5EF4-FFF2-40B4-BE49-F238E27FC236}">
                <a16:creationId xmlns:a16="http://schemas.microsoft.com/office/drawing/2014/main" id="{93D38376-630C-4DF1-BA33-FEEDB8024C7D}"/>
              </a:ext>
            </a:extLst>
          </p:cNvPr>
          <p:cNvCxnSpPr>
            <a:cxnSpLocks/>
          </p:cNvCxnSpPr>
          <p:nvPr/>
        </p:nvCxnSpPr>
        <p:spPr>
          <a:xfrm flipV="1">
            <a:off x="4488180" y="5128778"/>
            <a:ext cx="361907" cy="34544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D02EBFB4-94B1-43EE-B7DE-681C6E5DDFEF}"/>
              </a:ext>
            </a:extLst>
          </p:cNvPr>
          <p:cNvSpPr/>
          <p:nvPr/>
        </p:nvSpPr>
        <p:spPr>
          <a:xfrm>
            <a:off x="8719598" y="4247568"/>
            <a:ext cx="3228787" cy="1107996"/>
          </a:xfrm>
          <a:prstGeom prst="rect">
            <a:avLst/>
          </a:prstGeom>
        </p:spPr>
        <p:txBody>
          <a:bodyPr wrap="square">
            <a:spAutoFit/>
          </a:bodyPr>
          <a:lstStyle/>
          <a:p>
            <a:r>
              <a:rPr lang="fr-CA" sz="1100" dirty="0">
                <a:solidFill>
                  <a:schemeClr val="bg1"/>
                </a:solidFill>
                <a:latin typeface="Univers Condensed Light" panose="020B0306020202040204"/>
              </a:rPr>
              <a:t>Les dessins 2D de fabrication de composantes de type assemblage soudé offrent des informations sur :</a:t>
            </a:r>
          </a:p>
          <a:p>
            <a:pPr marL="171450" indent="-171450">
              <a:buFontTx/>
              <a:buChar char="-"/>
            </a:pPr>
            <a:r>
              <a:rPr lang="fr-CA" sz="1100" dirty="0">
                <a:solidFill>
                  <a:schemeClr val="bg1"/>
                </a:solidFill>
                <a:latin typeface="Univers Condensed Light" panose="020B0306020202040204"/>
              </a:rPr>
              <a:t>le matériau et les dimensions de semi-fabriqués;</a:t>
            </a:r>
          </a:p>
          <a:p>
            <a:pPr marL="171450" indent="-171450">
              <a:buFontTx/>
              <a:buChar char="-"/>
            </a:pPr>
            <a:r>
              <a:rPr lang="fr-CA" sz="1100" dirty="0">
                <a:solidFill>
                  <a:schemeClr val="bg1"/>
                </a:solidFill>
                <a:latin typeface="Univers Condensed Light" panose="020B0306020202040204"/>
              </a:rPr>
              <a:t>les dimensions finales et le poids;</a:t>
            </a:r>
          </a:p>
          <a:p>
            <a:pPr marL="171450" indent="-171450">
              <a:buFontTx/>
              <a:buChar char="-"/>
            </a:pPr>
            <a:r>
              <a:rPr lang="fr-CA" sz="1100" dirty="0">
                <a:solidFill>
                  <a:schemeClr val="bg1"/>
                </a:solidFill>
                <a:latin typeface="Univers Condensed Light" panose="020B0306020202040204"/>
              </a:rPr>
              <a:t>le type de soudure avec la préparation avant soudage;</a:t>
            </a:r>
          </a:p>
          <a:p>
            <a:pPr marL="171450" indent="-171450">
              <a:buFontTx/>
              <a:buChar char="-"/>
            </a:pPr>
            <a:r>
              <a:rPr lang="fr-CA" sz="1100" dirty="0">
                <a:solidFill>
                  <a:schemeClr val="bg1"/>
                </a:solidFill>
                <a:latin typeface="Univers Condensed Light" panose="020B0306020202040204"/>
              </a:rPr>
              <a:t>les normes à respecter.</a:t>
            </a:r>
          </a:p>
        </p:txBody>
      </p:sp>
      <p:cxnSp>
        <p:nvCxnSpPr>
          <p:cNvPr id="72" name="Connecteur droit avec flèche 71">
            <a:extLst>
              <a:ext uri="{FF2B5EF4-FFF2-40B4-BE49-F238E27FC236}">
                <a16:creationId xmlns:a16="http://schemas.microsoft.com/office/drawing/2014/main" id="{9637299E-1A58-4438-94FC-7876022C24F8}"/>
              </a:ext>
            </a:extLst>
          </p:cNvPr>
          <p:cNvCxnSpPr>
            <a:cxnSpLocks/>
          </p:cNvCxnSpPr>
          <p:nvPr/>
        </p:nvCxnSpPr>
        <p:spPr>
          <a:xfrm flipH="1">
            <a:off x="9662391" y="3753501"/>
            <a:ext cx="353846" cy="48106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725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22</a:t>
            </a:fld>
            <a:endParaRPr lang="fr-FR" dirty="0"/>
          </a:p>
        </p:txBody>
      </p:sp>
      <p:sp>
        <p:nvSpPr>
          <p:cNvPr id="5" name="Titre 4"/>
          <p:cNvSpPr>
            <a:spLocks noGrp="1"/>
          </p:cNvSpPr>
          <p:nvPr>
            <p:ph type="title"/>
          </p:nvPr>
        </p:nvSpPr>
        <p:spPr>
          <a:xfrm>
            <a:off x="458013" y="241978"/>
            <a:ext cx="5568794" cy="258449"/>
          </a:xfrm>
        </p:spPr>
        <p:txBody>
          <a:bodyPr>
            <a:noAutofit/>
          </a:bodyPr>
          <a:lstStyle/>
          <a:p>
            <a:r>
              <a:rPr lang="fr-CA" sz="2400" dirty="0"/>
              <a:t>17. Fabrication prototype et </a:t>
            </a:r>
            <a:r>
              <a:rPr lang="fr-FR" sz="2400" dirty="0"/>
              <a:t>tests</a:t>
            </a:r>
            <a:br>
              <a:rPr lang="fr-FR" sz="2400" dirty="0"/>
            </a:br>
            <a:br>
              <a:rPr lang="fr-CA" sz="2400" dirty="0"/>
            </a:br>
            <a:endParaRPr lang="fr-CA" sz="2400" dirty="0"/>
          </a:p>
        </p:txBody>
      </p:sp>
      <p:sp>
        <p:nvSpPr>
          <p:cNvPr id="21" name="Forme libre : forme 20">
            <a:extLst>
              <a:ext uri="{FF2B5EF4-FFF2-40B4-BE49-F238E27FC236}">
                <a16:creationId xmlns:a16="http://schemas.microsoft.com/office/drawing/2014/main" id="{AACFE6E1-3895-4966-BB63-5664934B0493}"/>
              </a:ext>
            </a:extLst>
          </p:cNvPr>
          <p:cNvSpPr/>
          <p:nvPr/>
        </p:nvSpPr>
        <p:spPr>
          <a:xfrm rot="16200000" flipH="1">
            <a:off x="765479" y="3666275"/>
            <a:ext cx="413361" cy="1513007"/>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15" name="Rectangle 14">
            <a:extLst>
              <a:ext uri="{FF2B5EF4-FFF2-40B4-BE49-F238E27FC236}">
                <a16:creationId xmlns:a16="http://schemas.microsoft.com/office/drawing/2014/main" id="{EE79930A-BCDB-4A1E-838B-26C679F22F0D}"/>
              </a:ext>
            </a:extLst>
          </p:cNvPr>
          <p:cNvSpPr/>
          <p:nvPr/>
        </p:nvSpPr>
        <p:spPr>
          <a:xfrm>
            <a:off x="155745" y="3825444"/>
            <a:ext cx="1781580" cy="430887"/>
          </a:xfrm>
          <a:prstGeom prst="rect">
            <a:avLst/>
          </a:prstGeom>
        </p:spPr>
        <p:txBody>
          <a:bodyPr wrap="square">
            <a:spAutoFit/>
          </a:bodyPr>
          <a:lstStyle/>
          <a:p>
            <a:r>
              <a:rPr lang="fr-CA" sz="1100" b="1" dirty="0">
                <a:solidFill>
                  <a:schemeClr val="accent2"/>
                </a:solidFill>
                <a:latin typeface="Univers Condensed Light" panose="020B0306020202040204"/>
              </a:rPr>
              <a:t>Le prototype finalisé (sans les composantes en textile)</a:t>
            </a:r>
          </a:p>
        </p:txBody>
      </p:sp>
      <p:pic>
        <p:nvPicPr>
          <p:cNvPr id="8" name="Image 7">
            <a:extLst>
              <a:ext uri="{FF2B5EF4-FFF2-40B4-BE49-F238E27FC236}">
                <a16:creationId xmlns:a16="http://schemas.microsoft.com/office/drawing/2014/main" id="{8AB4DC6B-203A-4AF5-B44B-A5C82FE2B2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9352" y="4392644"/>
            <a:ext cx="1080116" cy="1439569"/>
          </a:xfrm>
          <a:prstGeom prst="rect">
            <a:avLst/>
          </a:prstGeom>
        </p:spPr>
      </p:pic>
      <p:pic>
        <p:nvPicPr>
          <p:cNvPr id="9" name="Image 8">
            <a:extLst>
              <a:ext uri="{FF2B5EF4-FFF2-40B4-BE49-F238E27FC236}">
                <a16:creationId xmlns:a16="http://schemas.microsoft.com/office/drawing/2014/main" id="{3738B55A-C3D7-48D0-B2F9-29F49CA8A2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43458" y="4286691"/>
            <a:ext cx="1202846" cy="1465396"/>
          </a:xfrm>
          <a:prstGeom prst="rect">
            <a:avLst/>
          </a:prstGeom>
        </p:spPr>
      </p:pic>
      <p:pic>
        <p:nvPicPr>
          <p:cNvPr id="14" name="Image 13">
            <a:extLst>
              <a:ext uri="{FF2B5EF4-FFF2-40B4-BE49-F238E27FC236}">
                <a16:creationId xmlns:a16="http://schemas.microsoft.com/office/drawing/2014/main" id="{14F031EA-40D8-4E1F-AD8D-C672E7107F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9750999" y="1008393"/>
            <a:ext cx="1211373" cy="908530"/>
          </a:xfrm>
          <a:prstGeom prst="rect">
            <a:avLst/>
          </a:prstGeom>
        </p:spPr>
      </p:pic>
      <p:pic>
        <p:nvPicPr>
          <p:cNvPr id="32" name="Image 31">
            <a:extLst>
              <a:ext uri="{FF2B5EF4-FFF2-40B4-BE49-F238E27FC236}">
                <a16:creationId xmlns:a16="http://schemas.microsoft.com/office/drawing/2014/main" id="{19E5424C-9748-44AD-AE88-157A70FC74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7604755" y="4567397"/>
            <a:ext cx="1439567" cy="1079675"/>
          </a:xfrm>
          <a:prstGeom prst="rect">
            <a:avLst/>
          </a:prstGeom>
        </p:spPr>
      </p:pic>
      <p:pic>
        <p:nvPicPr>
          <p:cNvPr id="42" name="Image 41">
            <a:extLst>
              <a:ext uri="{FF2B5EF4-FFF2-40B4-BE49-F238E27FC236}">
                <a16:creationId xmlns:a16="http://schemas.microsoft.com/office/drawing/2014/main" id="{6F1FCEAA-264E-4C4F-83CF-5E974F62210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6690906" y="2304762"/>
            <a:ext cx="1439566" cy="1079675"/>
          </a:xfrm>
          <a:prstGeom prst="rect">
            <a:avLst/>
          </a:prstGeom>
        </p:spPr>
      </p:pic>
      <p:pic>
        <p:nvPicPr>
          <p:cNvPr id="44" name="Image 43">
            <a:extLst>
              <a:ext uri="{FF2B5EF4-FFF2-40B4-BE49-F238E27FC236}">
                <a16:creationId xmlns:a16="http://schemas.microsoft.com/office/drawing/2014/main" id="{034DE2AB-0F1D-4709-8ABC-20757C4059E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4017873" y="1521166"/>
            <a:ext cx="1277879" cy="958409"/>
          </a:xfrm>
          <a:prstGeom prst="rect">
            <a:avLst/>
          </a:prstGeom>
        </p:spPr>
      </p:pic>
      <p:pic>
        <p:nvPicPr>
          <p:cNvPr id="46" name="Image 45">
            <a:extLst>
              <a:ext uri="{FF2B5EF4-FFF2-40B4-BE49-F238E27FC236}">
                <a16:creationId xmlns:a16="http://schemas.microsoft.com/office/drawing/2014/main" id="{A2826898-FF01-44AB-96C8-0F418DD74B4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1944862" y="1284020"/>
            <a:ext cx="1139405" cy="854554"/>
          </a:xfrm>
          <a:prstGeom prst="rect">
            <a:avLst/>
          </a:prstGeom>
        </p:spPr>
      </p:pic>
      <p:pic>
        <p:nvPicPr>
          <p:cNvPr id="48" name="Image 47">
            <a:extLst>
              <a:ext uri="{FF2B5EF4-FFF2-40B4-BE49-F238E27FC236}">
                <a16:creationId xmlns:a16="http://schemas.microsoft.com/office/drawing/2014/main" id="{5E1A27BE-4137-4095-B197-198FA28D7E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8625900" y="1004368"/>
            <a:ext cx="1247482" cy="935612"/>
          </a:xfrm>
          <a:prstGeom prst="rect">
            <a:avLst/>
          </a:prstGeom>
        </p:spPr>
      </p:pic>
      <p:pic>
        <p:nvPicPr>
          <p:cNvPr id="40" name="Image 39">
            <a:extLst>
              <a:ext uri="{FF2B5EF4-FFF2-40B4-BE49-F238E27FC236}">
                <a16:creationId xmlns:a16="http://schemas.microsoft.com/office/drawing/2014/main" id="{BCEB7F45-36D3-480D-B3F2-9F94173EE60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5104157" y="1556042"/>
            <a:ext cx="1247483" cy="935612"/>
          </a:xfrm>
          <a:prstGeom prst="rect">
            <a:avLst/>
          </a:prstGeom>
        </p:spPr>
      </p:pic>
      <p:pic>
        <p:nvPicPr>
          <p:cNvPr id="4" name="Image 3">
            <a:extLst>
              <a:ext uri="{FF2B5EF4-FFF2-40B4-BE49-F238E27FC236}">
                <a16:creationId xmlns:a16="http://schemas.microsoft.com/office/drawing/2014/main" id="{6D437F2B-94A9-4443-9C43-F20660B64CD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889873" y="3472247"/>
            <a:ext cx="933530" cy="1401980"/>
          </a:xfrm>
          <a:prstGeom prst="rect">
            <a:avLst/>
          </a:prstGeom>
        </p:spPr>
      </p:pic>
      <p:pic>
        <p:nvPicPr>
          <p:cNvPr id="25" name="Image 24">
            <a:extLst>
              <a:ext uri="{FF2B5EF4-FFF2-40B4-BE49-F238E27FC236}">
                <a16:creationId xmlns:a16="http://schemas.microsoft.com/office/drawing/2014/main" id="{A1C699D8-9AEF-41FB-9240-0FDA607758B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157351" y="3745716"/>
            <a:ext cx="2485441" cy="829303"/>
          </a:xfrm>
          <a:prstGeom prst="rect">
            <a:avLst/>
          </a:prstGeom>
        </p:spPr>
      </p:pic>
      <p:pic>
        <p:nvPicPr>
          <p:cNvPr id="26" name="Image 25">
            <a:extLst>
              <a:ext uri="{FF2B5EF4-FFF2-40B4-BE49-F238E27FC236}">
                <a16:creationId xmlns:a16="http://schemas.microsoft.com/office/drawing/2014/main" id="{459EBCFB-C53C-4FF1-83B2-4CA51A55C1A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17030" y="1044684"/>
            <a:ext cx="1482648" cy="1236315"/>
          </a:xfrm>
          <a:prstGeom prst="rect">
            <a:avLst/>
          </a:prstGeom>
        </p:spPr>
      </p:pic>
      <p:sp>
        <p:nvSpPr>
          <p:cNvPr id="28" name="Rectangle 27">
            <a:extLst>
              <a:ext uri="{FF2B5EF4-FFF2-40B4-BE49-F238E27FC236}">
                <a16:creationId xmlns:a16="http://schemas.microsoft.com/office/drawing/2014/main" id="{2869F577-2F48-430D-85F0-AFFA21640777}"/>
              </a:ext>
            </a:extLst>
          </p:cNvPr>
          <p:cNvSpPr/>
          <p:nvPr/>
        </p:nvSpPr>
        <p:spPr>
          <a:xfrm>
            <a:off x="38323" y="6012551"/>
            <a:ext cx="4232612" cy="1015663"/>
          </a:xfrm>
          <a:prstGeom prst="rect">
            <a:avLst/>
          </a:prstGeom>
        </p:spPr>
        <p:txBody>
          <a:bodyPr wrap="square">
            <a:spAutoFit/>
          </a:bodyPr>
          <a:lstStyle/>
          <a:p>
            <a:endParaRPr lang="fr-CA" sz="1000" i="1" dirty="0">
              <a:solidFill>
                <a:schemeClr val="bg2">
                  <a:lumMod val="75000"/>
                </a:schemeClr>
              </a:solidFill>
              <a:latin typeface="Univers Condensed Light" panose="020B0306020202040204"/>
            </a:endParaRPr>
          </a:p>
          <a:p>
            <a:r>
              <a:rPr lang="en-US" sz="1000" i="1" dirty="0">
                <a:solidFill>
                  <a:schemeClr val="bg2">
                    <a:lumMod val="75000"/>
                  </a:schemeClr>
                </a:solidFill>
                <a:latin typeface="Univers Condensed Light" panose="020B0306020202040204"/>
              </a:rPr>
              <a:t>Source :   CART/BED FOR REFUGEES </a:t>
            </a:r>
          </a:p>
          <a:p>
            <a:r>
              <a:rPr lang="fr-CA" sz="1000" i="1" dirty="0">
                <a:solidFill>
                  <a:schemeClr val="bg2">
                    <a:lumMod val="75000"/>
                  </a:schemeClr>
                </a:solidFill>
                <a:latin typeface="Univers Condensed Light" panose="020B0306020202040204"/>
              </a:rPr>
              <a:t>Photos  fabrication prototype  et tests</a:t>
            </a:r>
          </a:p>
          <a:p>
            <a:r>
              <a:rPr lang="fr-CA" sz="1000" i="1" dirty="0">
                <a:solidFill>
                  <a:schemeClr val="bg2">
                    <a:lumMod val="75000"/>
                  </a:schemeClr>
                </a:solidFill>
                <a:latin typeface="Univers Condensed Light" panose="020B0306020202040204"/>
              </a:rPr>
              <a:t>Alejandrina Hernandez Z et la compagnie SBB</a:t>
            </a:r>
          </a:p>
          <a:p>
            <a:endParaRPr lang="fr-CA" sz="1000" i="1" dirty="0">
              <a:solidFill>
                <a:schemeClr val="bg2">
                  <a:lumMod val="75000"/>
                </a:schemeClr>
              </a:solidFill>
              <a:latin typeface="Univers Condensed Light" panose="020B0306020202040204"/>
            </a:endParaRPr>
          </a:p>
          <a:p>
            <a:r>
              <a:rPr lang="fr-CA" sz="1000" i="1" dirty="0">
                <a:solidFill>
                  <a:schemeClr val="bg2">
                    <a:lumMod val="75000"/>
                  </a:schemeClr>
                </a:solidFill>
                <a:latin typeface="Univers Condensed Light" panose="020B0306020202040204"/>
              </a:rPr>
              <a:t> </a:t>
            </a:r>
          </a:p>
        </p:txBody>
      </p:sp>
      <p:sp>
        <p:nvSpPr>
          <p:cNvPr id="29" name="Rectangle 28">
            <a:extLst>
              <a:ext uri="{FF2B5EF4-FFF2-40B4-BE49-F238E27FC236}">
                <a16:creationId xmlns:a16="http://schemas.microsoft.com/office/drawing/2014/main" id="{C6ED8B16-EA5E-409E-BABB-B0BF0E8461FB}"/>
              </a:ext>
            </a:extLst>
          </p:cNvPr>
          <p:cNvSpPr/>
          <p:nvPr/>
        </p:nvSpPr>
        <p:spPr>
          <a:xfrm>
            <a:off x="1596222" y="4949023"/>
            <a:ext cx="1731442" cy="246221"/>
          </a:xfrm>
          <a:prstGeom prst="rect">
            <a:avLst/>
          </a:prstGeom>
        </p:spPr>
        <p:txBody>
          <a:bodyPr wrap="square">
            <a:spAutoFit/>
          </a:bodyPr>
          <a:lstStyle/>
          <a:p>
            <a:r>
              <a:rPr lang="fr-CA" sz="1000" dirty="0">
                <a:solidFill>
                  <a:schemeClr val="bg1"/>
                </a:solidFill>
                <a:latin typeface="Univers Condensed Light" panose="020B0306020202040204"/>
              </a:rPr>
              <a:t>Fonction chariot transport </a:t>
            </a:r>
          </a:p>
        </p:txBody>
      </p:sp>
      <p:sp>
        <p:nvSpPr>
          <p:cNvPr id="31" name="Rectangle 30">
            <a:extLst>
              <a:ext uri="{FF2B5EF4-FFF2-40B4-BE49-F238E27FC236}">
                <a16:creationId xmlns:a16="http://schemas.microsoft.com/office/drawing/2014/main" id="{AB81EC68-DE80-437E-8588-782D034A6A64}"/>
              </a:ext>
            </a:extLst>
          </p:cNvPr>
          <p:cNvSpPr/>
          <p:nvPr/>
        </p:nvSpPr>
        <p:spPr>
          <a:xfrm>
            <a:off x="4019197" y="4660279"/>
            <a:ext cx="1781581" cy="246221"/>
          </a:xfrm>
          <a:prstGeom prst="rect">
            <a:avLst/>
          </a:prstGeom>
        </p:spPr>
        <p:txBody>
          <a:bodyPr wrap="square">
            <a:spAutoFit/>
          </a:bodyPr>
          <a:lstStyle/>
          <a:p>
            <a:r>
              <a:rPr lang="fr-CA" sz="1000" dirty="0">
                <a:solidFill>
                  <a:schemeClr val="bg1"/>
                </a:solidFill>
                <a:latin typeface="Univers Condensed Light" panose="020B0306020202040204"/>
              </a:rPr>
              <a:t>Fonction lit</a:t>
            </a:r>
          </a:p>
        </p:txBody>
      </p:sp>
      <p:sp>
        <p:nvSpPr>
          <p:cNvPr id="35" name="Rectangle 34">
            <a:extLst>
              <a:ext uri="{FF2B5EF4-FFF2-40B4-BE49-F238E27FC236}">
                <a16:creationId xmlns:a16="http://schemas.microsoft.com/office/drawing/2014/main" id="{2D0AF994-9F0A-428D-AB3E-809253A3473F}"/>
              </a:ext>
            </a:extLst>
          </p:cNvPr>
          <p:cNvSpPr/>
          <p:nvPr/>
        </p:nvSpPr>
        <p:spPr>
          <a:xfrm>
            <a:off x="4583658" y="5315492"/>
            <a:ext cx="1781581" cy="261610"/>
          </a:xfrm>
          <a:prstGeom prst="rect">
            <a:avLst/>
          </a:prstGeom>
        </p:spPr>
        <p:txBody>
          <a:bodyPr wrap="square">
            <a:spAutoFit/>
          </a:bodyPr>
          <a:lstStyle/>
          <a:p>
            <a:r>
              <a:rPr lang="fr-CA" sz="1100" b="1" dirty="0">
                <a:solidFill>
                  <a:schemeClr val="accent2"/>
                </a:solidFill>
                <a:latin typeface="Univers Condensed Light" panose="020B0306020202040204"/>
              </a:rPr>
              <a:t>Les tests du prototype</a:t>
            </a:r>
          </a:p>
        </p:txBody>
      </p:sp>
      <p:sp>
        <p:nvSpPr>
          <p:cNvPr id="37" name="Rectangle 36">
            <a:extLst>
              <a:ext uri="{FF2B5EF4-FFF2-40B4-BE49-F238E27FC236}">
                <a16:creationId xmlns:a16="http://schemas.microsoft.com/office/drawing/2014/main" id="{F510C7DC-A355-405B-9024-9FDAF01ACF05}"/>
              </a:ext>
            </a:extLst>
          </p:cNvPr>
          <p:cNvSpPr/>
          <p:nvPr/>
        </p:nvSpPr>
        <p:spPr>
          <a:xfrm>
            <a:off x="400743" y="557851"/>
            <a:ext cx="2655839" cy="261610"/>
          </a:xfrm>
          <a:prstGeom prst="rect">
            <a:avLst/>
          </a:prstGeom>
        </p:spPr>
        <p:txBody>
          <a:bodyPr wrap="square">
            <a:spAutoFit/>
          </a:bodyPr>
          <a:lstStyle/>
          <a:p>
            <a:r>
              <a:rPr lang="fr-CA" sz="1100" b="1" dirty="0">
                <a:solidFill>
                  <a:schemeClr val="accent2"/>
                </a:solidFill>
                <a:latin typeface="Univers Condensed Light" panose="020B0306020202040204"/>
              </a:rPr>
              <a:t>Les étapes principales de fabrication</a:t>
            </a:r>
          </a:p>
        </p:txBody>
      </p:sp>
      <p:pic>
        <p:nvPicPr>
          <p:cNvPr id="6" name="Image 5">
            <a:extLst>
              <a:ext uri="{FF2B5EF4-FFF2-40B4-BE49-F238E27FC236}">
                <a16:creationId xmlns:a16="http://schemas.microsoft.com/office/drawing/2014/main" id="{4C006EA4-CA57-4667-A6CA-A2F71117531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669363" y="876969"/>
            <a:ext cx="1540824" cy="923030"/>
          </a:xfrm>
          <a:prstGeom prst="rect">
            <a:avLst/>
          </a:prstGeom>
        </p:spPr>
      </p:pic>
      <p:pic>
        <p:nvPicPr>
          <p:cNvPr id="7" name="Image 6">
            <a:extLst>
              <a:ext uri="{FF2B5EF4-FFF2-40B4-BE49-F238E27FC236}">
                <a16:creationId xmlns:a16="http://schemas.microsoft.com/office/drawing/2014/main" id="{BA8DB29B-4E50-4C17-BF81-C062457FD0EA}"/>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384603" y="513125"/>
            <a:ext cx="1518920" cy="825359"/>
          </a:xfrm>
          <a:prstGeom prst="rect">
            <a:avLst/>
          </a:prstGeom>
        </p:spPr>
      </p:pic>
      <p:pic>
        <p:nvPicPr>
          <p:cNvPr id="10" name="Image 9">
            <a:extLst>
              <a:ext uri="{FF2B5EF4-FFF2-40B4-BE49-F238E27FC236}">
                <a16:creationId xmlns:a16="http://schemas.microsoft.com/office/drawing/2014/main" id="{A2E5DCB3-E245-45BC-835E-D6A0CBE78450}"/>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150826" y="2186099"/>
            <a:ext cx="1335684" cy="922981"/>
          </a:xfrm>
          <a:prstGeom prst="rect">
            <a:avLst/>
          </a:prstGeom>
        </p:spPr>
      </p:pic>
      <p:sp>
        <p:nvSpPr>
          <p:cNvPr id="39" name="Rectangle 38">
            <a:extLst>
              <a:ext uri="{FF2B5EF4-FFF2-40B4-BE49-F238E27FC236}">
                <a16:creationId xmlns:a16="http://schemas.microsoft.com/office/drawing/2014/main" id="{BBBC946A-A6CF-4C36-BBC0-2C7D51977A34}"/>
              </a:ext>
            </a:extLst>
          </p:cNvPr>
          <p:cNvSpPr/>
          <p:nvPr/>
        </p:nvSpPr>
        <p:spPr>
          <a:xfrm>
            <a:off x="215656" y="2339778"/>
            <a:ext cx="2015354" cy="553998"/>
          </a:xfrm>
          <a:prstGeom prst="rect">
            <a:avLst/>
          </a:prstGeom>
        </p:spPr>
        <p:txBody>
          <a:bodyPr wrap="square">
            <a:spAutoFit/>
          </a:bodyPr>
          <a:lstStyle/>
          <a:p>
            <a:r>
              <a:rPr lang="fr-CA" sz="1000" dirty="0">
                <a:solidFill>
                  <a:schemeClr val="bg1"/>
                </a:solidFill>
                <a:latin typeface="Univers Condensed Light" panose="020B0306020202040204"/>
              </a:rPr>
              <a:t>Cintrage des tubes sur un équipement manuel prêtable à la fabrication des prototypes</a:t>
            </a:r>
          </a:p>
        </p:txBody>
      </p:sp>
      <p:sp>
        <p:nvSpPr>
          <p:cNvPr id="41" name="Forme libre : forme 40">
            <a:extLst>
              <a:ext uri="{FF2B5EF4-FFF2-40B4-BE49-F238E27FC236}">
                <a16:creationId xmlns:a16="http://schemas.microsoft.com/office/drawing/2014/main" id="{4B073951-2017-4375-B1F9-EB2B9E2C0681}"/>
              </a:ext>
            </a:extLst>
          </p:cNvPr>
          <p:cNvSpPr/>
          <p:nvPr/>
        </p:nvSpPr>
        <p:spPr>
          <a:xfrm rot="16200000" flipH="1">
            <a:off x="1892876" y="1548828"/>
            <a:ext cx="78700" cy="304124"/>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43" name="Rectangle 42">
            <a:extLst>
              <a:ext uri="{FF2B5EF4-FFF2-40B4-BE49-F238E27FC236}">
                <a16:creationId xmlns:a16="http://schemas.microsoft.com/office/drawing/2014/main" id="{E3E314FC-0A90-4FEC-8593-5C8EB921EB50}"/>
              </a:ext>
            </a:extLst>
          </p:cNvPr>
          <p:cNvSpPr/>
          <p:nvPr/>
        </p:nvSpPr>
        <p:spPr>
          <a:xfrm>
            <a:off x="2448551" y="2757438"/>
            <a:ext cx="2015354" cy="246221"/>
          </a:xfrm>
          <a:prstGeom prst="rect">
            <a:avLst/>
          </a:prstGeom>
        </p:spPr>
        <p:txBody>
          <a:bodyPr wrap="square">
            <a:spAutoFit/>
          </a:bodyPr>
          <a:lstStyle/>
          <a:p>
            <a:r>
              <a:rPr lang="fr-CA" sz="1000" dirty="0">
                <a:solidFill>
                  <a:schemeClr val="bg1"/>
                </a:solidFill>
                <a:latin typeface="Univers Condensed Light" panose="020B0306020202040204"/>
              </a:rPr>
              <a:t>Soudage de tubes </a:t>
            </a:r>
          </a:p>
        </p:txBody>
      </p:sp>
      <p:sp>
        <p:nvSpPr>
          <p:cNvPr id="45" name="Rectangle 44">
            <a:extLst>
              <a:ext uri="{FF2B5EF4-FFF2-40B4-BE49-F238E27FC236}">
                <a16:creationId xmlns:a16="http://schemas.microsoft.com/office/drawing/2014/main" id="{265F61D6-8FE9-43A2-9182-A2E6832CCFAB}"/>
              </a:ext>
            </a:extLst>
          </p:cNvPr>
          <p:cNvSpPr/>
          <p:nvPr/>
        </p:nvSpPr>
        <p:spPr>
          <a:xfrm>
            <a:off x="4280128" y="2614563"/>
            <a:ext cx="2015354" cy="553998"/>
          </a:xfrm>
          <a:prstGeom prst="rect">
            <a:avLst/>
          </a:prstGeom>
        </p:spPr>
        <p:txBody>
          <a:bodyPr wrap="square">
            <a:spAutoFit/>
          </a:bodyPr>
          <a:lstStyle/>
          <a:p>
            <a:r>
              <a:rPr lang="fr-CA" sz="1000" dirty="0">
                <a:solidFill>
                  <a:schemeClr val="bg1"/>
                </a:solidFill>
                <a:latin typeface="Univers Condensed Light" panose="020B0306020202040204"/>
              </a:rPr>
              <a:t>Préparation des composantes pour l'opération de rivetage : mise en position et perçage </a:t>
            </a:r>
          </a:p>
        </p:txBody>
      </p:sp>
      <p:sp>
        <p:nvSpPr>
          <p:cNvPr id="47" name="Rectangle 46">
            <a:extLst>
              <a:ext uri="{FF2B5EF4-FFF2-40B4-BE49-F238E27FC236}">
                <a16:creationId xmlns:a16="http://schemas.microsoft.com/office/drawing/2014/main" id="{34939998-589C-4049-8110-6C8D738E27A9}"/>
              </a:ext>
            </a:extLst>
          </p:cNvPr>
          <p:cNvSpPr/>
          <p:nvPr/>
        </p:nvSpPr>
        <p:spPr>
          <a:xfrm>
            <a:off x="6764925" y="1809522"/>
            <a:ext cx="2015354" cy="246221"/>
          </a:xfrm>
          <a:prstGeom prst="rect">
            <a:avLst/>
          </a:prstGeom>
        </p:spPr>
        <p:txBody>
          <a:bodyPr wrap="square">
            <a:spAutoFit/>
          </a:bodyPr>
          <a:lstStyle/>
          <a:p>
            <a:r>
              <a:rPr lang="fr-CA" sz="1000" dirty="0">
                <a:solidFill>
                  <a:schemeClr val="bg1"/>
                </a:solidFill>
                <a:latin typeface="Univers Condensed Light" panose="020B0306020202040204"/>
              </a:rPr>
              <a:t>L'opération de rivetage </a:t>
            </a:r>
          </a:p>
        </p:txBody>
      </p:sp>
      <p:sp>
        <p:nvSpPr>
          <p:cNvPr id="50" name="Forme libre : forme 49">
            <a:extLst>
              <a:ext uri="{FF2B5EF4-FFF2-40B4-BE49-F238E27FC236}">
                <a16:creationId xmlns:a16="http://schemas.microsoft.com/office/drawing/2014/main" id="{6593CC73-4F8B-4D4C-9D71-858C6349B402}"/>
              </a:ext>
            </a:extLst>
          </p:cNvPr>
          <p:cNvSpPr/>
          <p:nvPr/>
        </p:nvSpPr>
        <p:spPr>
          <a:xfrm rot="16200000" flipH="1">
            <a:off x="6477951" y="1259796"/>
            <a:ext cx="78700" cy="304124"/>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51" name="Rectangle 50">
            <a:extLst>
              <a:ext uri="{FF2B5EF4-FFF2-40B4-BE49-F238E27FC236}">
                <a16:creationId xmlns:a16="http://schemas.microsoft.com/office/drawing/2014/main" id="{868F3E3F-742F-42FE-AAE5-C7E667DCE716}"/>
              </a:ext>
            </a:extLst>
          </p:cNvPr>
          <p:cNvSpPr/>
          <p:nvPr/>
        </p:nvSpPr>
        <p:spPr>
          <a:xfrm>
            <a:off x="8946890" y="3148354"/>
            <a:ext cx="3225418" cy="707886"/>
          </a:xfrm>
          <a:prstGeom prst="rect">
            <a:avLst/>
          </a:prstGeom>
        </p:spPr>
        <p:txBody>
          <a:bodyPr wrap="square">
            <a:spAutoFit/>
          </a:bodyPr>
          <a:lstStyle/>
          <a:p>
            <a:r>
              <a:rPr lang="fr-CA" sz="1000" dirty="0">
                <a:solidFill>
                  <a:schemeClr val="bg1"/>
                </a:solidFill>
                <a:latin typeface="Univers Condensed Light" panose="020B0306020202040204"/>
              </a:rPr>
              <a:t>Test de fonctionnalités de chaque composante après l'assemblage et corriger les éventuels fonctionnements erronés  :</a:t>
            </a:r>
          </a:p>
          <a:p>
            <a:r>
              <a:rPr lang="fr-CA" sz="1000" dirty="0">
                <a:solidFill>
                  <a:schemeClr val="bg1"/>
                </a:solidFill>
                <a:latin typeface="Univers Condensed Light" panose="020B0306020202040204"/>
              </a:rPr>
              <a:t>système de blocage en position chariot, fonctionnement et position correcte des roues, fonctionnement des joints.</a:t>
            </a:r>
          </a:p>
        </p:txBody>
      </p:sp>
      <p:sp>
        <p:nvSpPr>
          <p:cNvPr id="52" name="Forme libre : forme 51">
            <a:extLst>
              <a:ext uri="{FF2B5EF4-FFF2-40B4-BE49-F238E27FC236}">
                <a16:creationId xmlns:a16="http://schemas.microsoft.com/office/drawing/2014/main" id="{E98E42BE-B551-4FF6-860B-A9B6C1A38DE4}"/>
              </a:ext>
            </a:extLst>
          </p:cNvPr>
          <p:cNvSpPr/>
          <p:nvPr/>
        </p:nvSpPr>
        <p:spPr>
          <a:xfrm rot="16200000" flipH="1">
            <a:off x="8405450" y="1398251"/>
            <a:ext cx="78700" cy="304124"/>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53" name="Rectangle 52">
            <a:extLst>
              <a:ext uri="{FF2B5EF4-FFF2-40B4-BE49-F238E27FC236}">
                <a16:creationId xmlns:a16="http://schemas.microsoft.com/office/drawing/2014/main" id="{99FD5B93-42AE-4EB7-9230-505DD0A7B190}"/>
              </a:ext>
            </a:extLst>
          </p:cNvPr>
          <p:cNvSpPr/>
          <p:nvPr/>
        </p:nvSpPr>
        <p:spPr>
          <a:xfrm>
            <a:off x="5727898" y="5916720"/>
            <a:ext cx="1896157" cy="400110"/>
          </a:xfrm>
          <a:prstGeom prst="rect">
            <a:avLst/>
          </a:prstGeom>
        </p:spPr>
        <p:txBody>
          <a:bodyPr wrap="square">
            <a:spAutoFit/>
          </a:bodyPr>
          <a:lstStyle/>
          <a:p>
            <a:r>
              <a:rPr lang="fr-CA" sz="1000" dirty="0">
                <a:solidFill>
                  <a:schemeClr val="bg1"/>
                </a:solidFill>
                <a:latin typeface="Univers Condensed Light" panose="020B0306020202040204"/>
              </a:rPr>
              <a:t>Test fonction lit avec poids maximal de 125 kg</a:t>
            </a:r>
          </a:p>
        </p:txBody>
      </p:sp>
      <p:sp>
        <p:nvSpPr>
          <p:cNvPr id="54" name="Rectangle 53">
            <a:extLst>
              <a:ext uri="{FF2B5EF4-FFF2-40B4-BE49-F238E27FC236}">
                <a16:creationId xmlns:a16="http://schemas.microsoft.com/office/drawing/2014/main" id="{78741ADC-587F-45BA-91C8-064791019ED0}"/>
              </a:ext>
            </a:extLst>
          </p:cNvPr>
          <p:cNvSpPr/>
          <p:nvPr/>
        </p:nvSpPr>
        <p:spPr>
          <a:xfrm>
            <a:off x="7570976" y="5877200"/>
            <a:ext cx="1896157" cy="553998"/>
          </a:xfrm>
          <a:prstGeom prst="rect">
            <a:avLst/>
          </a:prstGeom>
        </p:spPr>
        <p:txBody>
          <a:bodyPr wrap="square">
            <a:spAutoFit/>
          </a:bodyPr>
          <a:lstStyle/>
          <a:p>
            <a:r>
              <a:rPr lang="fr-CA" sz="1000" dirty="0">
                <a:solidFill>
                  <a:schemeClr val="bg1"/>
                </a:solidFill>
                <a:latin typeface="Univers Condensed Light" panose="020B0306020202040204"/>
              </a:rPr>
              <a:t>Test de fonction du chariot transport  stationné avec le poids maximal de 125 kg</a:t>
            </a:r>
          </a:p>
        </p:txBody>
      </p:sp>
      <p:sp>
        <p:nvSpPr>
          <p:cNvPr id="55" name="Rectangle 54">
            <a:extLst>
              <a:ext uri="{FF2B5EF4-FFF2-40B4-BE49-F238E27FC236}">
                <a16:creationId xmlns:a16="http://schemas.microsoft.com/office/drawing/2014/main" id="{7790DA5B-1B96-4E85-815B-9AB6F40A97EB}"/>
              </a:ext>
            </a:extLst>
          </p:cNvPr>
          <p:cNvSpPr/>
          <p:nvPr/>
        </p:nvSpPr>
        <p:spPr>
          <a:xfrm>
            <a:off x="9427019" y="5751217"/>
            <a:ext cx="1896157" cy="553998"/>
          </a:xfrm>
          <a:prstGeom prst="rect">
            <a:avLst/>
          </a:prstGeom>
        </p:spPr>
        <p:txBody>
          <a:bodyPr wrap="square">
            <a:spAutoFit/>
          </a:bodyPr>
          <a:lstStyle/>
          <a:p>
            <a:r>
              <a:rPr lang="fr-CA" sz="1000" dirty="0">
                <a:solidFill>
                  <a:schemeClr val="bg1"/>
                </a:solidFill>
                <a:latin typeface="Univers Condensed Light" panose="020B0306020202040204"/>
              </a:rPr>
              <a:t>Test fonction chariot transport en roulant avec un poids maximal de 125 kg</a:t>
            </a:r>
          </a:p>
        </p:txBody>
      </p:sp>
      <p:sp>
        <p:nvSpPr>
          <p:cNvPr id="56" name="Forme libre : forme 55">
            <a:extLst>
              <a:ext uri="{FF2B5EF4-FFF2-40B4-BE49-F238E27FC236}">
                <a16:creationId xmlns:a16="http://schemas.microsoft.com/office/drawing/2014/main" id="{213D710C-2BDF-400B-A576-A8B0146103DE}"/>
              </a:ext>
            </a:extLst>
          </p:cNvPr>
          <p:cNvSpPr/>
          <p:nvPr/>
        </p:nvSpPr>
        <p:spPr>
          <a:xfrm rot="16200000" flipH="1">
            <a:off x="5123032" y="5225852"/>
            <a:ext cx="309910" cy="1045581"/>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chemeClr val="accent1"/>
          </a:solidFill>
          <a:ln>
            <a:solidFill>
              <a:schemeClr val="accent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57" name="Forme libre : forme 56">
            <a:extLst>
              <a:ext uri="{FF2B5EF4-FFF2-40B4-BE49-F238E27FC236}">
                <a16:creationId xmlns:a16="http://schemas.microsoft.com/office/drawing/2014/main" id="{29100B7C-E2D5-4DAF-8B70-748A8B7C5FF8}"/>
              </a:ext>
            </a:extLst>
          </p:cNvPr>
          <p:cNvSpPr/>
          <p:nvPr/>
        </p:nvSpPr>
        <p:spPr>
          <a:xfrm rot="16200000" flipH="1">
            <a:off x="1019004" y="489405"/>
            <a:ext cx="78700" cy="784850"/>
          </a:xfrm>
          <a:custGeom>
            <a:avLst/>
            <a:gdLst>
              <a:gd name="connsiteX0" fmla="*/ 0 w 532315"/>
              <a:gd name="connsiteY0" fmla="*/ 67081 h 335407"/>
              <a:gd name="connsiteX1" fmla="*/ 364612 w 532315"/>
              <a:gd name="connsiteY1" fmla="*/ 67081 h 335407"/>
              <a:gd name="connsiteX2" fmla="*/ 364612 w 532315"/>
              <a:gd name="connsiteY2" fmla="*/ 0 h 335407"/>
              <a:gd name="connsiteX3" fmla="*/ 532315 w 532315"/>
              <a:gd name="connsiteY3" fmla="*/ 167704 h 335407"/>
              <a:gd name="connsiteX4" fmla="*/ 364612 w 532315"/>
              <a:gd name="connsiteY4" fmla="*/ 335407 h 335407"/>
              <a:gd name="connsiteX5" fmla="*/ 364612 w 532315"/>
              <a:gd name="connsiteY5" fmla="*/ 268326 h 335407"/>
              <a:gd name="connsiteX6" fmla="*/ 0 w 532315"/>
              <a:gd name="connsiteY6" fmla="*/ 268326 h 335407"/>
              <a:gd name="connsiteX7" fmla="*/ 0 w 532315"/>
              <a:gd name="connsiteY7" fmla="*/ 67081 h 3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315" h="335407">
                <a:moveTo>
                  <a:pt x="425852" y="0"/>
                </a:moveTo>
                <a:lnTo>
                  <a:pt x="425852" y="229739"/>
                </a:lnTo>
                <a:lnTo>
                  <a:pt x="532314" y="229739"/>
                </a:lnTo>
                <a:lnTo>
                  <a:pt x="266157" y="335407"/>
                </a:lnTo>
                <a:lnTo>
                  <a:pt x="1" y="229739"/>
                </a:lnTo>
                <a:lnTo>
                  <a:pt x="106463" y="229739"/>
                </a:lnTo>
                <a:lnTo>
                  <a:pt x="106463" y="0"/>
                </a:lnTo>
                <a:lnTo>
                  <a:pt x="425852" y="0"/>
                </a:lnTo>
                <a:close/>
              </a:path>
            </a:pathLst>
          </a:custGeom>
          <a:solidFill>
            <a:srgbClr val="FFFF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67081" tIns="0" rIns="67081" bIns="100622" numCol="1" spcCol="1270" anchor="ctr" anchorCtr="0">
            <a:noAutofit/>
          </a:bodyPr>
          <a:lstStyle/>
          <a:p>
            <a:pPr marL="0" lvl="0" indent="0" algn="ctr" defTabSz="444500">
              <a:lnSpc>
                <a:spcPct val="90000"/>
              </a:lnSpc>
              <a:spcBef>
                <a:spcPct val="0"/>
              </a:spcBef>
              <a:spcAft>
                <a:spcPct val="35000"/>
              </a:spcAft>
              <a:buNone/>
            </a:pPr>
            <a:endParaRPr lang="fr-CA" sz="1000" kern="1200" dirty="0"/>
          </a:p>
        </p:txBody>
      </p:sp>
      <p:sp>
        <p:nvSpPr>
          <p:cNvPr id="58" name="Rectangle 57">
            <a:extLst>
              <a:ext uri="{FF2B5EF4-FFF2-40B4-BE49-F238E27FC236}">
                <a16:creationId xmlns:a16="http://schemas.microsoft.com/office/drawing/2014/main" id="{F154051C-AE8C-4832-970F-17428CC1E774}"/>
              </a:ext>
            </a:extLst>
          </p:cNvPr>
          <p:cNvSpPr/>
          <p:nvPr/>
        </p:nvSpPr>
        <p:spPr>
          <a:xfrm>
            <a:off x="6195705" y="3590931"/>
            <a:ext cx="2767766" cy="707886"/>
          </a:xfrm>
          <a:prstGeom prst="rect">
            <a:avLst/>
          </a:prstGeom>
        </p:spPr>
        <p:txBody>
          <a:bodyPr wrap="square">
            <a:spAutoFit/>
          </a:bodyPr>
          <a:lstStyle/>
          <a:p>
            <a:r>
              <a:rPr lang="fr-CA" sz="1000" dirty="0">
                <a:solidFill>
                  <a:schemeClr val="bg1"/>
                </a:solidFill>
                <a:latin typeface="Univers Condensed Light" panose="020B0306020202040204"/>
              </a:rPr>
              <a:t>Dans toutes les étapes, le travail en fait en équipe avec la conceptrice du produit pour comprendre les possibles problèmes de fabrication et les éliminer pour la fabrication en série </a:t>
            </a:r>
          </a:p>
        </p:txBody>
      </p:sp>
      <p:pic>
        <p:nvPicPr>
          <p:cNvPr id="59" name="Image 58">
            <a:extLst>
              <a:ext uri="{FF2B5EF4-FFF2-40B4-BE49-F238E27FC236}">
                <a16:creationId xmlns:a16="http://schemas.microsoft.com/office/drawing/2014/main" id="{31B832E9-7C85-424D-AB80-4615ED4FE1D4}"/>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035444" y="944661"/>
            <a:ext cx="902952" cy="862023"/>
          </a:xfrm>
          <a:prstGeom prst="rect">
            <a:avLst/>
          </a:prstGeom>
        </p:spPr>
      </p:pic>
      <p:pic>
        <p:nvPicPr>
          <p:cNvPr id="61" name="Image 60">
            <a:extLst>
              <a:ext uri="{FF2B5EF4-FFF2-40B4-BE49-F238E27FC236}">
                <a16:creationId xmlns:a16="http://schemas.microsoft.com/office/drawing/2014/main" id="{F94DF0DD-45FD-4121-AC3B-CCCE4DE861A7}"/>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063365" y="1871899"/>
            <a:ext cx="844339" cy="828497"/>
          </a:xfrm>
          <a:prstGeom prst="rect">
            <a:avLst/>
          </a:prstGeom>
        </p:spPr>
      </p:pic>
    </p:spTree>
    <p:extLst>
      <p:ext uri="{BB962C8B-B14F-4D97-AF65-F5344CB8AC3E}">
        <p14:creationId xmlns:p14="http://schemas.microsoft.com/office/powerpoint/2010/main" val="302530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23</a:t>
            </a:fld>
            <a:endParaRPr lang="fr-FR" dirty="0"/>
          </a:p>
        </p:txBody>
      </p:sp>
      <p:sp>
        <p:nvSpPr>
          <p:cNvPr id="8" name="Espace réservé du texte 7">
            <a:extLst>
              <a:ext uri="{FF2B5EF4-FFF2-40B4-BE49-F238E27FC236}">
                <a16:creationId xmlns:a16="http://schemas.microsoft.com/office/drawing/2014/main" id="{D1F5BAB6-95D6-4F97-AA3C-DDBA1E2C769D}"/>
              </a:ext>
            </a:extLst>
          </p:cNvPr>
          <p:cNvSpPr>
            <a:spLocks noGrp="1"/>
          </p:cNvSpPr>
          <p:nvPr>
            <p:ph type="body" idx="1"/>
          </p:nvPr>
        </p:nvSpPr>
        <p:spPr>
          <a:xfrm>
            <a:off x="400798" y="1349383"/>
            <a:ext cx="11390403" cy="4290788"/>
          </a:xfrm>
        </p:spPr>
        <p:txBody>
          <a:bodyPr>
            <a:noAutofit/>
          </a:bodyPr>
          <a:lstStyle/>
          <a:p>
            <a:r>
              <a:rPr lang="fr-CA" dirty="0">
                <a:latin typeface="Univers Condensed Light" panose="020B0306020202040204"/>
              </a:rPr>
              <a:t>       </a:t>
            </a:r>
          </a:p>
          <a:p>
            <a:r>
              <a:rPr lang="fr-CA" sz="2000" dirty="0">
                <a:latin typeface="Univers Condensed Light" panose="020B0306020202040204"/>
                <a:cs typeface="Arial" panose="020B0604020202020204" pitchFamily="34" charset="0"/>
              </a:rPr>
              <a:t>1.  Le développement des nouveaux produits est une activité essentielle pour la survie de l'entreprise. </a:t>
            </a:r>
          </a:p>
          <a:p>
            <a:r>
              <a:rPr lang="fr-CA" sz="2000" b="0" dirty="0">
                <a:solidFill>
                  <a:schemeClr val="bg1"/>
                </a:solidFill>
                <a:latin typeface="Univers Condensed Light" panose="020B0306020202040204"/>
                <a:cs typeface="Arial" panose="020B0604020202020204" pitchFamily="34" charset="0"/>
              </a:rPr>
              <a:t>2.  Cette activité a des étapes bien définies pour l’environnement industriel et chaque étape est importante à franchir pour avoir un produit fructueux </a:t>
            </a:r>
            <a:r>
              <a:rPr lang="fr-CA" sz="2000" dirty="0">
                <a:latin typeface="Univers Condensed Light" panose="020B0306020202040204"/>
                <a:cs typeface="Arial" panose="020B0604020202020204" pitchFamily="34" charset="0"/>
              </a:rPr>
              <a:t>sur le marché.</a:t>
            </a:r>
            <a:endParaRPr lang="fr-CA" sz="2000" b="0" dirty="0">
              <a:solidFill>
                <a:schemeClr val="bg1"/>
              </a:solidFill>
              <a:latin typeface="Univers Condensed Light" panose="020B0306020202040204"/>
              <a:cs typeface="Arial" panose="020B0604020202020204" pitchFamily="34" charset="0"/>
            </a:endParaRPr>
          </a:p>
          <a:p>
            <a:r>
              <a:rPr lang="fr-CA" sz="2000" dirty="0">
                <a:latin typeface="Univers Condensed Light" panose="020B0306020202040204"/>
                <a:cs typeface="Arial" panose="020B0604020202020204" pitchFamily="34" charset="0"/>
              </a:rPr>
              <a:t> 3. Une étape critique est le choix du matériel et les méthodes de fabrication avec implication directe au niveau des coûts de fabrication et de durée de vie du produit.</a:t>
            </a:r>
          </a:p>
          <a:p>
            <a:r>
              <a:rPr lang="fr-CA" sz="2000" b="0" dirty="0">
                <a:solidFill>
                  <a:schemeClr val="bg1"/>
                </a:solidFill>
                <a:latin typeface="Univers Condensed Light" panose="020B0306020202040204"/>
                <a:cs typeface="Arial" panose="020B0604020202020204" pitchFamily="34" charset="0"/>
              </a:rPr>
              <a:t>4. </a:t>
            </a:r>
            <a:r>
              <a:rPr lang="fr-CA" sz="2000" dirty="0">
                <a:latin typeface="Univers Condensed Light" panose="020B0306020202040204"/>
                <a:cs typeface="Arial" panose="020B0604020202020204" pitchFamily="34" charset="0"/>
              </a:rPr>
              <a:t>Intégrer l’aluminium dans le produit apporte des avantages majeurs sur la fonctionnalité, sur les coûts et sur la durée de vie.</a:t>
            </a:r>
          </a:p>
          <a:p>
            <a:r>
              <a:rPr lang="fr-CA" sz="2000" b="0" dirty="0">
                <a:solidFill>
                  <a:schemeClr val="bg1"/>
                </a:solidFill>
                <a:latin typeface="Univers Condensed Light" panose="020B0306020202040204"/>
                <a:cs typeface="Arial" panose="020B0604020202020204" pitchFamily="34" charset="0"/>
              </a:rPr>
              <a:t>5. L’utilisation de l’aluminium demande des connaissances spécifiques et </a:t>
            </a:r>
            <a:r>
              <a:rPr lang="fr-CA" sz="2000" dirty="0">
                <a:latin typeface="Univers Condensed Light" panose="020B0306020202040204"/>
                <a:cs typeface="Arial" panose="020B0604020202020204" pitchFamily="34" charset="0"/>
              </a:rPr>
              <a:t>le manque de </a:t>
            </a:r>
            <a:r>
              <a:rPr lang="fr-CA" sz="2000" b="0" dirty="0">
                <a:solidFill>
                  <a:schemeClr val="bg1"/>
                </a:solidFill>
                <a:latin typeface="Univers Condensed Light" panose="020B0306020202040204"/>
                <a:cs typeface="Arial" panose="020B0604020202020204" pitchFamily="34" charset="0"/>
              </a:rPr>
              <a:t>connaissances autour de l’aluminium génère un conservatisme à </a:t>
            </a:r>
            <a:r>
              <a:rPr lang="fr-CA" sz="2000" dirty="0">
                <a:latin typeface="Univers Condensed Light" panose="020B0306020202040204"/>
                <a:cs typeface="Arial" panose="020B0604020202020204" pitchFamily="34" charset="0"/>
              </a:rPr>
              <a:t>l’</a:t>
            </a:r>
            <a:r>
              <a:rPr lang="fr-CA" sz="2000" b="0" dirty="0">
                <a:solidFill>
                  <a:schemeClr val="bg1"/>
                </a:solidFill>
                <a:latin typeface="Univers Condensed Light" panose="020B0306020202040204"/>
                <a:cs typeface="Arial" panose="020B0604020202020204" pitchFamily="34" charset="0"/>
              </a:rPr>
              <a:t>utilisation de ce matériau</a:t>
            </a:r>
            <a:r>
              <a:rPr lang="fr-CA" sz="2000" dirty="0">
                <a:latin typeface="Univers Condensed Light" panose="020B0306020202040204"/>
                <a:cs typeface="Arial" panose="020B0604020202020204" pitchFamily="34" charset="0"/>
              </a:rPr>
              <a:t>.</a:t>
            </a:r>
          </a:p>
          <a:p>
            <a:r>
              <a:rPr lang="fr-CA" sz="2000" b="0" dirty="0">
                <a:solidFill>
                  <a:schemeClr val="bg1"/>
                </a:solidFill>
                <a:latin typeface="Univers Condensed Light" panose="020B0306020202040204"/>
                <a:cs typeface="Arial" panose="020B0604020202020204" pitchFamily="34" charset="0"/>
              </a:rPr>
              <a:t>6. La position du Québec sur le marché international de production d’aluminium qui en encourage son utilisation et sa promotion comme matériau de choix.</a:t>
            </a:r>
          </a:p>
        </p:txBody>
      </p:sp>
      <p:sp>
        <p:nvSpPr>
          <p:cNvPr id="6" name="Titre 4">
            <a:extLst>
              <a:ext uri="{FF2B5EF4-FFF2-40B4-BE49-F238E27FC236}">
                <a16:creationId xmlns:a16="http://schemas.microsoft.com/office/drawing/2014/main" id="{44718690-62A7-47B4-915E-B5711BFF2E33}"/>
              </a:ext>
            </a:extLst>
          </p:cNvPr>
          <p:cNvSpPr txBox="1">
            <a:spLocks/>
          </p:cNvSpPr>
          <p:nvPr/>
        </p:nvSpPr>
        <p:spPr>
          <a:xfrm>
            <a:off x="400798" y="379062"/>
            <a:ext cx="9868508" cy="62449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bg1"/>
                </a:solidFill>
                <a:latin typeface="Univers Condensed Light" panose="020B0306020202040204" pitchFamily="34" charset="0"/>
                <a:ea typeface="+mj-ea"/>
                <a:cs typeface="+mj-cs"/>
              </a:defRPr>
            </a:lvl1pPr>
          </a:lstStyle>
          <a:p>
            <a:r>
              <a:rPr lang="fr-CA" sz="2800" dirty="0"/>
              <a:t>18. Conclusion de la présentation </a:t>
            </a:r>
          </a:p>
        </p:txBody>
      </p:sp>
    </p:spTree>
    <p:extLst>
      <p:ext uri="{BB962C8B-B14F-4D97-AF65-F5344CB8AC3E}">
        <p14:creationId xmlns:p14="http://schemas.microsoft.com/office/powerpoint/2010/main" val="63051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24</a:t>
            </a:fld>
            <a:endParaRPr lang="fr-FR" dirty="0"/>
          </a:p>
        </p:txBody>
      </p:sp>
      <p:sp>
        <p:nvSpPr>
          <p:cNvPr id="8" name="Espace réservé du texte 7">
            <a:extLst>
              <a:ext uri="{FF2B5EF4-FFF2-40B4-BE49-F238E27FC236}">
                <a16:creationId xmlns:a16="http://schemas.microsoft.com/office/drawing/2014/main" id="{D1F5BAB6-95D6-4F97-AA3C-DDBA1E2C769D}"/>
              </a:ext>
            </a:extLst>
          </p:cNvPr>
          <p:cNvSpPr>
            <a:spLocks noGrp="1"/>
          </p:cNvSpPr>
          <p:nvPr>
            <p:ph type="body" idx="1"/>
          </p:nvPr>
        </p:nvSpPr>
        <p:spPr>
          <a:xfrm>
            <a:off x="400798" y="1988452"/>
            <a:ext cx="11390403" cy="4189195"/>
          </a:xfrm>
        </p:spPr>
        <p:txBody>
          <a:bodyPr>
            <a:noAutofit/>
          </a:bodyPr>
          <a:lstStyle/>
          <a:p>
            <a:r>
              <a:rPr lang="fr-CA" dirty="0">
                <a:latin typeface="Univers Condensed Light" panose="020B0306020202040204"/>
              </a:rPr>
              <a:t>       </a:t>
            </a:r>
          </a:p>
          <a:p>
            <a:r>
              <a:rPr lang="fr-CA" sz="1800" dirty="0">
                <a:latin typeface="Univers Condensed Light" panose="020B0306020202040204"/>
                <a:cs typeface="Arial" panose="020B0604020202020204" pitchFamily="34" charset="0"/>
              </a:rPr>
              <a:t> </a:t>
            </a:r>
            <a:r>
              <a:rPr lang="fr-CA" sz="2000" dirty="0">
                <a:latin typeface="Univers Condensed Light" panose="020B0306020202040204"/>
                <a:cs typeface="Arial" panose="020B0604020202020204" pitchFamily="34" charset="0"/>
              </a:rPr>
              <a:t>1.  Le projet sera un bon véhicule de formation comme étude de cas aux domaines collégial et universitaire, par exemple pour commencer un programme de formation pour des étudiants qui ont des projets dans des institutions au Québec : ÉTS, Collège Dawson, INEDI, </a:t>
            </a:r>
            <a:r>
              <a:rPr lang="fr-CA" sz="2000" dirty="0">
                <a:latin typeface="Univers Condensed Light" panose="020B0306020202040204"/>
              </a:rPr>
              <a:t>Cégep régional de Lanaudière à Terrebonne, etc.</a:t>
            </a:r>
            <a:endParaRPr lang="fr-CA" sz="2000" dirty="0">
              <a:latin typeface="Univers Condensed Light" panose="020B0306020202040204"/>
              <a:cs typeface="Arial" panose="020B0604020202020204" pitchFamily="34" charset="0"/>
            </a:endParaRPr>
          </a:p>
          <a:p>
            <a:r>
              <a:rPr lang="fr-CA" sz="2000" dirty="0">
                <a:latin typeface="Univers Condensed Light" panose="020B0306020202040204"/>
                <a:cs typeface="Arial" panose="020B0604020202020204" pitchFamily="34" charset="0"/>
              </a:rPr>
              <a:t> </a:t>
            </a:r>
            <a:r>
              <a:rPr lang="fr-CA" sz="2000" b="0" dirty="0">
                <a:solidFill>
                  <a:schemeClr val="bg1"/>
                </a:solidFill>
                <a:latin typeface="Univers Condensed Light" panose="020B0306020202040204"/>
                <a:cs typeface="Arial" panose="020B0604020202020204" pitchFamily="34" charset="0"/>
              </a:rPr>
              <a:t>2.  Le projet peut aider à favoriser l’enseignement et les connaissances de l’industrie locale de l’aluminium pour encourager et faciliter l’utilisation de l’aluminium.</a:t>
            </a:r>
          </a:p>
          <a:p>
            <a:r>
              <a:rPr lang="fr-CA" sz="2000" dirty="0">
                <a:latin typeface="Univers Condensed Light" panose="020B0306020202040204"/>
                <a:cs typeface="Arial" panose="020B0604020202020204" pitchFamily="34" charset="0"/>
              </a:rPr>
              <a:t>  3. Ce matériel pédagogique propose une initiation dans l’utilisation d’aluminium, dans le but d’en apprendre davantage sur les avantages principaux et les limitations de ce matériau, avec une présentation d’un projet réussi par une étudiante en design, avec des fabricants locaux pour le prototype.</a:t>
            </a:r>
            <a:endParaRPr lang="fr-CA" sz="2000" b="0" dirty="0">
              <a:solidFill>
                <a:schemeClr val="bg1"/>
              </a:solidFill>
              <a:latin typeface="Univers Condensed Light" panose="020B0306020202040204"/>
            </a:endParaRPr>
          </a:p>
        </p:txBody>
      </p:sp>
      <p:sp>
        <p:nvSpPr>
          <p:cNvPr id="6" name="Titre 4">
            <a:extLst>
              <a:ext uri="{FF2B5EF4-FFF2-40B4-BE49-F238E27FC236}">
                <a16:creationId xmlns:a16="http://schemas.microsoft.com/office/drawing/2014/main" id="{44718690-62A7-47B4-915E-B5711BFF2E33}"/>
              </a:ext>
            </a:extLst>
          </p:cNvPr>
          <p:cNvSpPr txBox="1">
            <a:spLocks/>
          </p:cNvSpPr>
          <p:nvPr/>
        </p:nvSpPr>
        <p:spPr>
          <a:xfrm>
            <a:off x="400798" y="379062"/>
            <a:ext cx="9868508" cy="62449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0" i="0" kern="1200">
                <a:solidFill>
                  <a:schemeClr val="bg1"/>
                </a:solidFill>
                <a:latin typeface="Univers Condensed Light" panose="020B0306020202040204" pitchFamily="34" charset="0"/>
                <a:ea typeface="+mj-ea"/>
                <a:cs typeface="+mj-cs"/>
              </a:defRPr>
            </a:lvl1pPr>
          </a:lstStyle>
          <a:p>
            <a:r>
              <a:rPr lang="fr-CA" sz="2800" dirty="0"/>
              <a:t>19. Conclusion du matériel pédagogique </a:t>
            </a:r>
          </a:p>
        </p:txBody>
      </p:sp>
    </p:spTree>
    <p:extLst>
      <p:ext uri="{BB962C8B-B14F-4D97-AF65-F5344CB8AC3E}">
        <p14:creationId xmlns:p14="http://schemas.microsoft.com/office/powerpoint/2010/main" val="4252774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custDataLst>
              <p:tags r:id="rId1"/>
            </p:custDataLst>
          </p:nvPr>
        </p:nvSpPr>
        <p:spPr/>
        <p:txBody>
          <a:bodyPr/>
          <a:lstStyle/>
          <a:p>
            <a:fld id="{8A436DB7-9FB7-9D4D-8F92-92BD517E5000}" type="datetime1">
              <a:rPr lang="fr-CA"/>
              <a:pPr/>
              <a:t>2024-07-25</a:t>
            </a:fld>
            <a:endParaRPr lang="fr-CA" dirty="0"/>
          </a:p>
        </p:txBody>
      </p:sp>
      <p:sp>
        <p:nvSpPr>
          <p:cNvPr id="3" name="Text Placeholder 2"/>
          <p:cNvSpPr>
            <a:spLocks noGrp="1"/>
          </p:cNvSpPr>
          <p:nvPr>
            <p:ph type="body" idx="1"/>
            <p:custDataLst>
              <p:tags r:id="rId2"/>
            </p:custDataLst>
          </p:nvPr>
        </p:nvSpPr>
        <p:spPr>
          <a:xfrm>
            <a:off x="152400" y="735771"/>
            <a:ext cx="12039600" cy="5620579"/>
          </a:xfrm>
        </p:spPr>
        <p:txBody>
          <a:bodyPr>
            <a:noAutofit/>
          </a:bodyPr>
          <a:lstStyle/>
          <a:p>
            <a:pPr marL="171450" indent="-171450">
              <a:lnSpc>
                <a:spcPct val="100000"/>
              </a:lnSpc>
              <a:spcAft>
                <a:spcPts val="800"/>
              </a:spcAft>
              <a:buFont typeface="Courier New" panose="02070309020205020404" pitchFamily="49" charset="0"/>
              <a:buChar char="o"/>
            </a:pPr>
            <a:r>
              <a:rPr lang="fr-CA" sz="1200" b="1" dirty="0">
                <a:latin typeface="Univers Condensed Light" panose="020B0306020202040204"/>
              </a:rPr>
              <a:t>AluQuébec </a:t>
            </a:r>
            <a:r>
              <a:rPr lang="fr-CA" sz="1200" dirty="0">
                <a:latin typeface="Univers Condensed Light" panose="020B0306020202040204"/>
              </a:rPr>
              <a:t>: Webinaire « Aluminium de la bauxite au produit fini version publique  ».</a:t>
            </a:r>
          </a:p>
          <a:p>
            <a:pPr marL="171450" indent="-171450">
              <a:lnSpc>
                <a:spcPct val="100000"/>
              </a:lnSpc>
              <a:buFont typeface="Courier New" panose="02070309020205020404" pitchFamily="49" charset="0"/>
              <a:buChar char="o"/>
            </a:pPr>
            <a:r>
              <a:rPr lang="fr-CA" sz="1200" b="1" dirty="0">
                <a:latin typeface="Univers Condensed Light" panose="020B0306020202040204"/>
              </a:rPr>
              <a:t>Alcoa</a:t>
            </a:r>
            <a:r>
              <a:rPr lang="fr-CA" sz="1200" dirty="0">
                <a:latin typeface="Univers Condensed Light" panose="020B0306020202040204"/>
              </a:rPr>
              <a:t> : https://www.alcoa.com/global/en/who-we-are/history.</a:t>
            </a:r>
          </a:p>
          <a:p>
            <a:pPr marL="171450" indent="-171450">
              <a:lnSpc>
                <a:spcPct val="100000"/>
              </a:lnSpc>
              <a:buFont typeface="Courier New" panose="02070309020205020404" pitchFamily="49" charset="0"/>
              <a:buChar char="o"/>
            </a:pPr>
            <a:r>
              <a:rPr lang="fr-CA" sz="1200" b="1" dirty="0">
                <a:latin typeface="Univers Condensed Light" panose="020B0306020202040204"/>
              </a:rPr>
              <a:t>Wikipédia</a:t>
            </a:r>
            <a:r>
              <a:rPr lang="fr-CA" sz="1200" dirty="0">
                <a:latin typeface="Univers Condensed Light" panose="020B0306020202040204"/>
              </a:rPr>
              <a:t>: https://fr.wikipedia.org/wiki/Ancienne_aluminerie_de_Shawinigan.</a:t>
            </a:r>
          </a:p>
          <a:p>
            <a:pPr marL="171450" indent="-171450">
              <a:lnSpc>
                <a:spcPct val="100000"/>
              </a:lnSpc>
              <a:buFont typeface="Courier New" panose="02070309020205020404" pitchFamily="49" charset="0"/>
              <a:buChar char="o"/>
            </a:pPr>
            <a:r>
              <a:rPr lang="fr-CA" sz="1200" b="1" dirty="0">
                <a:latin typeface="Univers Condensed Light" panose="020B0306020202040204"/>
              </a:rPr>
              <a:t>Répertoire du patrimoine culturel du Québec</a:t>
            </a:r>
            <a:r>
              <a:rPr lang="fr-CA" sz="1200" dirty="0">
                <a:latin typeface="Univers Condensed Light" panose="020B0306020202040204"/>
              </a:rPr>
              <a:t>: https://www.patrimoine-culturel.gouv.qc.ca/rpcq/detail.do?methode=consulter&amp;id=168589&amp;type=bien; https://www.patrimoine-culturel.gouv.qc.ca/rpcq/detail.do?methode=consulter&amp;id=9033&amp;type=pge.</a:t>
            </a:r>
          </a:p>
          <a:p>
            <a:pPr marL="171450" indent="-171450">
              <a:lnSpc>
                <a:spcPct val="100000"/>
              </a:lnSpc>
              <a:spcAft>
                <a:spcPts val="800"/>
              </a:spcAft>
              <a:buFont typeface="Courier New" panose="02070309020205020404" pitchFamily="49" charset="0"/>
              <a:buChar char="o"/>
            </a:pPr>
            <a:r>
              <a:rPr lang="fr-CA" sz="1200" b="1" dirty="0">
                <a:latin typeface="Univers Condensed Light" panose="020B0306020202040204"/>
              </a:rPr>
              <a:t>Banque photos AluQuébec </a:t>
            </a:r>
            <a:r>
              <a:rPr lang="fr-CA" sz="1200" dirty="0">
                <a:latin typeface="Univers Condensed Light" panose="020B0306020202040204"/>
              </a:rPr>
              <a:t>: ADOBE STOCK, photos projets AluQuébec et Alcoa Innovation.</a:t>
            </a:r>
          </a:p>
          <a:p>
            <a:pPr marL="171450" indent="-171450">
              <a:lnSpc>
                <a:spcPct val="100000"/>
              </a:lnSpc>
              <a:spcAft>
                <a:spcPts val="800"/>
              </a:spcAft>
              <a:buFont typeface="Courier New" panose="02070309020205020404" pitchFamily="49" charset="0"/>
              <a:buChar char="o"/>
            </a:pPr>
            <a:r>
              <a:rPr lang="fr-CA" sz="1200" b="1" dirty="0" err="1">
                <a:latin typeface="Univers Condensed Light" panose="020B0306020202040204"/>
              </a:rPr>
              <a:t>Recyc</a:t>
            </a:r>
            <a:r>
              <a:rPr lang="fr-CA" sz="1200" b="1" dirty="0">
                <a:latin typeface="Univers Condensed Light" panose="020B0306020202040204"/>
              </a:rPr>
              <a:t>-Québec</a:t>
            </a:r>
            <a:r>
              <a:rPr lang="fr-CA" sz="1200" dirty="0">
                <a:latin typeface="Univers Condensed Light" panose="020B0306020202040204"/>
              </a:rPr>
              <a:t>:  www.recyc-quebec.gouv.qc.ca/sites/default/files/documents/feuillet-economie-lineaire-circulaire.pdf.</a:t>
            </a:r>
          </a:p>
          <a:p>
            <a:pPr marL="171450" indent="-171450">
              <a:lnSpc>
                <a:spcPct val="100000"/>
              </a:lnSpc>
              <a:spcAft>
                <a:spcPts val="800"/>
              </a:spcAft>
              <a:buFont typeface="Courier New" panose="02070309020205020404" pitchFamily="49" charset="0"/>
              <a:buChar char="o"/>
            </a:pPr>
            <a:r>
              <a:rPr lang="fr-CA" sz="1200" b="1" dirty="0">
                <a:latin typeface="Univers Condensed Light" panose="020B0306020202040204"/>
              </a:rPr>
              <a:t>Ministère de l’Économie de l’Innovation et de l’Énergie du Québec </a:t>
            </a:r>
            <a:r>
              <a:rPr lang="fr-CA" sz="1200" dirty="0">
                <a:latin typeface="Univers Condensed Light" panose="020B0306020202040204"/>
              </a:rPr>
              <a:t>(https://www.economie.gouv.qc.ca/fileadmin/contenu/formations/mpa/materiel_pedagogique/mpdp_manuel_formation.pdf.)</a:t>
            </a:r>
          </a:p>
          <a:p>
            <a:pPr marL="171450" indent="-171450">
              <a:lnSpc>
                <a:spcPct val="100000"/>
              </a:lnSpc>
              <a:spcAft>
                <a:spcPts val="800"/>
              </a:spcAft>
              <a:buFont typeface="Courier New" panose="02070309020205020404" pitchFamily="49" charset="0"/>
              <a:buChar char="o"/>
            </a:pPr>
            <a:r>
              <a:rPr lang="fr-CA" sz="1200" b="1" dirty="0">
                <a:latin typeface="Univers Condensed Light" panose="020B0306020202040204"/>
              </a:rPr>
              <a:t>Projet de l’étudiante Alejandrina Hernandez </a:t>
            </a:r>
            <a:r>
              <a:rPr lang="fr-CA" sz="1200" b="1" dirty="0" err="1">
                <a:latin typeface="Univers Condensed Light" panose="020B0306020202040204"/>
              </a:rPr>
              <a:t>Zavarce</a:t>
            </a:r>
            <a:r>
              <a:rPr lang="fr-CA" sz="1200" b="1" dirty="0">
                <a:latin typeface="Univers Condensed Light" panose="020B0306020202040204"/>
              </a:rPr>
              <a:t> au collège Dawson </a:t>
            </a:r>
            <a:r>
              <a:rPr lang="fr-CA" sz="1200" b="1" dirty="0" err="1">
                <a:latin typeface="Univers Condensed Light" panose="020B0306020202040204"/>
              </a:rPr>
              <a:t>Industrial</a:t>
            </a:r>
            <a:r>
              <a:rPr lang="fr-CA" sz="1200" b="1" dirty="0">
                <a:latin typeface="Univers Condensed Light" panose="020B0306020202040204"/>
              </a:rPr>
              <a:t> Design</a:t>
            </a:r>
            <a:r>
              <a:rPr lang="fr-CA" sz="1200" dirty="0">
                <a:latin typeface="Univers Condensed Light" panose="020B0306020202040204"/>
              </a:rPr>
              <a:t>,  </a:t>
            </a:r>
            <a:r>
              <a:rPr lang="fr-CA" sz="1200" dirty="0">
                <a:latin typeface="Univers Condensed Light" panose="020B0306020202040204"/>
                <a:hlinkClick r:id="rId6">
                  <a:extLst>
                    <a:ext uri="{A12FA001-AC4F-418D-AE19-62706E023703}">
                      <ahyp:hlinkClr xmlns:ahyp="http://schemas.microsoft.com/office/drawing/2018/hyperlinkcolor" val="tx"/>
                    </a:ext>
                  </a:extLst>
                </a:hlinkClick>
              </a:rPr>
              <a:t>https://www.dawsonindustrialdesign.com/alejandrinahz</a:t>
            </a:r>
            <a:r>
              <a:rPr lang="fr-CA" sz="1200" dirty="0">
                <a:latin typeface="Univers Condensed Light" panose="020B0306020202040204"/>
              </a:rPr>
              <a:t>.</a:t>
            </a:r>
          </a:p>
          <a:p>
            <a:pPr marL="171450" indent="-171450">
              <a:lnSpc>
                <a:spcPct val="100000"/>
              </a:lnSpc>
              <a:spcAft>
                <a:spcPts val="800"/>
              </a:spcAft>
              <a:buFont typeface="Courier New" panose="02070309020205020404" pitchFamily="49" charset="0"/>
              <a:buChar char="o"/>
            </a:pPr>
            <a:r>
              <a:rPr lang="fr-CA" sz="1200" b="1" dirty="0">
                <a:latin typeface="Univers Condensed Light" panose="020B0306020202040204"/>
              </a:rPr>
              <a:t>Présentation du projet au concours </a:t>
            </a:r>
            <a:r>
              <a:rPr lang="fr-CA" sz="1200" dirty="0">
                <a:latin typeface="Univers Condensed Light" panose="020B0306020202040204"/>
              </a:rPr>
              <a:t>: </a:t>
            </a:r>
            <a:r>
              <a:rPr lang="en-US" sz="1200" dirty="0">
                <a:latin typeface="Univers Condensed Light" panose="020B0306020202040204"/>
              </a:rPr>
              <a:t>CART/BED FOR REFUGEES, Aluminum Extrusion Project, </a:t>
            </a:r>
            <a:r>
              <a:rPr lang="fr-CA" sz="1200" dirty="0">
                <a:latin typeface="Univers Condensed Light" panose="020B0306020202040204"/>
              </a:rPr>
              <a:t>Final </a:t>
            </a:r>
            <a:r>
              <a:rPr lang="fr-CA" sz="1200" dirty="0" err="1">
                <a:latin typeface="Univers Condensed Light" panose="020B0306020202040204"/>
              </a:rPr>
              <a:t>Presentation</a:t>
            </a:r>
            <a:r>
              <a:rPr lang="fr-CA" sz="1200" dirty="0">
                <a:latin typeface="Univers Condensed Light" panose="020B0306020202040204"/>
              </a:rPr>
              <a:t> , March 12th , 2020 by: Alejandrina Hernandez Z.</a:t>
            </a:r>
          </a:p>
          <a:p>
            <a:pPr marL="171450" indent="-171450">
              <a:lnSpc>
                <a:spcPct val="100000"/>
              </a:lnSpc>
              <a:buFont typeface="Courier New" panose="02070309020205020404" pitchFamily="49" charset="0"/>
              <a:buChar char="o"/>
            </a:pPr>
            <a:r>
              <a:rPr lang="fr-CA" sz="1200" b="1" dirty="0">
                <a:latin typeface="Univers Condensed Light" panose="020B0306020202040204"/>
              </a:rPr>
              <a:t>Esquisses et photos de la maquette </a:t>
            </a:r>
            <a:r>
              <a:rPr lang="fr-CA" sz="1200" dirty="0">
                <a:latin typeface="Univers Condensed Light" panose="020B0306020202040204"/>
              </a:rPr>
              <a:t>: projet </a:t>
            </a:r>
            <a:r>
              <a:rPr lang="en-US" sz="1200" dirty="0">
                <a:latin typeface="Univers Condensed Light" panose="020B0306020202040204"/>
              </a:rPr>
              <a:t>CART/BED FOR REFUGEES  </a:t>
            </a:r>
            <a:r>
              <a:rPr lang="fr-CA" sz="1200" dirty="0">
                <a:latin typeface="Univers Condensed Light" panose="020B0306020202040204"/>
              </a:rPr>
              <a:t>Alejandrina Hernandez Z</a:t>
            </a:r>
          </a:p>
          <a:p>
            <a:pPr marL="171450" indent="-171450">
              <a:lnSpc>
                <a:spcPct val="100000"/>
              </a:lnSpc>
              <a:buFont typeface="Courier New" panose="02070309020205020404" pitchFamily="49" charset="0"/>
              <a:buChar char="o"/>
            </a:pPr>
            <a:r>
              <a:rPr lang="fr-CA" sz="1200" b="1" dirty="0">
                <a:latin typeface="Univers Condensed Light" panose="020B0306020202040204"/>
              </a:rPr>
              <a:t>Présentation concept et calcul de coût préliminaire</a:t>
            </a:r>
            <a:r>
              <a:rPr lang="fr-CA" sz="1200" dirty="0">
                <a:latin typeface="Univers Condensed Light" panose="020B0306020202040204"/>
              </a:rPr>
              <a:t>: projet </a:t>
            </a:r>
            <a:r>
              <a:rPr lang="en-US" sz="1200" dirty="0">
                <a:latin typeface="Univers Condensed Light" panose="020B0306020202040204"/>
              </a:rPr>
              <a:t>CART/BED FOR REFUGEES  </a:t>
            </a:r>
            <a:r>
              <a:rPr lang="fr-CA" sz="1200" dirty="0">
                <a:latin typeface="Univers Condensed Light" panose="020B0306020202040204"/>
              </a:rPr>
              <a:t>Alejandrina Hernandez Z</a:t>
            </a:r>
          </a:p>
          <a:p>
            <a:pPr marL="171450" indent="-171450">
              <a:lnSpc>
                <a:spcPct val="100000"/>
              </a:lnSpc>
              <a:buFont typeface="Courier New" panose="02070309020205020404" pitchFamily="49" charset="0"/>
              <a:buChar char="o"/>
            </a:pPr>
            <a:r>
              <a:rPr lang="fr-CA" sz="1200" b="1" dirty="0">
                <a:latin typeface="Univers Condensed Light" panose="020B0306020202040204"/>
              </a:rPr>
              <a:t>Modélisation 3D </a:t>
            </a:r>
            <a:r>
              <a:rPr lang="fr-CA" sz="1200" dirty="0">
                <a:latin typeface="Univers Condensed Light" panose="020B0306020202040204"/>
              </a:rPr>
              <a:t>: projet </a:t>
            </a:r>
            <a:r>
              <a:rPr lang="en-US" sz="1200" dirty="0">
                <a:latin typeface="Univers Condensed Light" panose="020B0306020202040204"/>
              </a:rPr>
              <a:t>CART/BED FOR REFUGEES  </a:t>
            </a:r>
            <a:r>
              <a:rPr lang="fr-CA" sz="1200" dirty="0">
                <a:latin typeface="Univers Condensed Light" panose="020B0306020202040204"/>
              </a:rPr>
              <a:t>Alejandrina Hernandez Z</a:t>
            </a:r>
          </a:p>
          <a:p>
            <a:pPr marL="171450" indent="-171450">
              <a:lnSpc>
                <a:spcPct val="100000"/>
              </a:lnSpc>
              <a:buFont typeface="Courier New" panose="02070309020205020404" pitchFamily="49" charset="0"/>
              <a:buChar char="o"/>
            </a:pPr>
            <a:r>
              <a:rPr lang="fr-CA" sz="1200" b="1" dirty="0">
                <a:latin typeface="Univers Condensed Light" panose="020B0306020202040204"/>
              </a:rPr>
              <a:t>AluQuébec</a:t>
            </a:r>
            <a:r>
              <a:rPr lang="fr-CA" sz="1200" dirty="0">
                <a:latin typeface="Univers Condensed Light" panose="020B0306020202040204"/>
              </a:rPr>
              <a:t> : calculs et simulations pour le projet </a:t>
            </a:r>
            <a:r>
              <a:rPr lang="en-US" sz="1200" dirty="0">
                <a:latin typeface="Univers Condensed Light" panose="020B0306020202040204"/>
              </a:rPr>
              <a:t>CART/BED FOR REFUGEES  </a:t>
            </a:r>
            <a:r>
              <a:rPr lang="fr-CA" sz="1200" dirty="0">
                <a:latin typeface="Univers Condensed Light" panose="020B0306020202040204"/>
              </a:rPr>
              <a:t>Alejandrina Hernandez Z</a:t>
            </a:r>
          </a:p>
          <a:p>
            <a:pPr marL="171450" indent="-171450">
              <a:lnSpc>
                <a:spcPct val="100000"/>
              </a:lnSpc>
              <a:buFont typeface="Courier New" panose="02070309020205020404" pitchFamily="49" charset="0"/>
              <a:buChar char="o"/>
            </a:pPr>
            <a:r>
              <a:rPr lang="fr-CA" sz="1200" b="1" dirty="0">
                <a:latin typeface="Univers Condensed Light" panose="020B0306020202040204"/>
              </a:rPr>
              <a:t>Modélisation 3D, dessins de fabrication et photos fabrication prototype et tests </a:t>
            </a:r>
            <a:r>
              <a:rPr lang="fr-CA" sz="1200" dirty="0">
                <a:latin typeface="Univers Condensed Light" panose="020B0306020202040204"/>
              </a:rPr>
              <a:t>: projet </a:t>
            </a:r>
            <a:r>
              <a:rPr lang="en-US" sz="1200" dirty="0">
                <a:latin typeface="Univers Condensed Light" panose="020B0306020202040204"/>
              </a:rPr>
              <a:t>CART/BED FOR REFUGEES  </a:t>
            </a:r>
            <a:r>
              <a:rPr lang="fr-CA" sz="1200" dirty="0">
                <a:latin typeface="Univers Condensed Light" panose="020B0306020202040204"/>
              </a:rPr>
              <a:t>Alejandrina Hernandez Z,  compagnie SBB, Québec , Canada</a:t>
            </a:r>
          </a:p>
          <a:p>
            <a:pPr marL="171450" indent="-171450">
              <a:lnSpc>
                <a:spcPct val="100000"/>
              </a:lnSpc>
              <a:buFont typeface="Courier New" panose="02070309020205020404" pitchFamily="49" charset="0"/>
              <a:buChar char="o"/>
            </a:pPr>
            <a:r>
              <a:rPr lang="fr-CA" sz="1200" b="1" dirty="0">
                <a:latin typeface="Univers Condensed Light" panose="020B0306020202040204"/>
              </a:rPr>
              <a:t>Centre québécois  de recherche et développement de l’aluminium</a:t>
            </a:r>
            <a:r>
              <a:rPr lang="fr-CA" sz="1200" dirty="0">
                <a:latin typeface="Univers Condensed Light" panose="020B0306020202040204"/>
              </a:rPr>
              <a:t>: Feuillard technique sur le pliage et cintrage de l’aluminium</a:t>
            </a:r>
          </a:p>
          <a:p>
            <a:endParaRPr lang="fr-CA" sz="1200" dirty="0">
              <a:latin typeface="Univers Condensed Light" panose="020B0306020202040204"/>
            </a:endParaRPr>
          </a:p>
          <a:p>
            <a:endParaRPr lang="fr-CA" sz="1200" i="1" dirty="0">
              <a:solidFill>
                <a:schemeClr val="bg1">
                  <a:lumMod val="85000"/>
                </a:schemeClr>
              </a:solidFill>
              <a:latin typeface="Univers Condensed Light" panose="020B0306020202040204"/>
            </a:endParaRPr>
          </a:p>
          <a:p>
            <a:endParaRPr lang="fr-CA" sz="1200" i="1" dirty="0">
              <a:solidFill>
                <a:schemeClr val="bg1">
                  <a:lumMod val="85000"/>
                </a:schemeClr>
              </a:solidFill>
              <a:latin typeface="Univers Condensed Light" panose="020B0306020202040204"/>
            </a:endParaRPr>
          </a:p>
          <a:p>
            <a:endParaRPr lang="fr-CA" sz="1200" i="1" dirty="0">
              <a:solidFill>
                <a:schemeClr val="bg1">
                  <a:lumMod val="85000"/>
                </a:schemeClr>
              </a:solidFill>
              <a:latin typeface="Univers Condensed Light" panose="020B0306020202040204"/>
            </a:endParaRPr>
          </a:p>
          <a:p>
            <a:pPr>
              <a:lnSpc>
                <a:spcPts val="1600"/>
              </a:lnSpc>
              <a:spcAft>
                <a:spcPts val="800"/>
              </a:spcAft>
            </a:pPr>
            <a:endParaRPr lang="fr-CA" sz="1200" b="1" dirty="0">
              <a:latin typeface="Univers Condensed Light" panose="020B0306020202040204"/>
              <a:ea typeface="Calibri" panose="020F0502020204030204" pitchFamily="34" charset="0"/>
            </a:endParaRPr>
          </a:p>
          <a:p>
            <a:pPr>
              <a:lnSpc>
                <a:spcPts val="1600"/>
              </a:lnSpc>
              <a:spcAft>
                <a:spcPts val="800"/>
              </a:spcAft>
            </a:pPr>
            <a:endParaRPr lang="fr-CA" sz="1200" b="1" dirty="0">
              <a:latin typeface="Univers Condensed Light" panose="020B0306020202040204"/>
              <a:ea typeface="Calibri" panose="020F0502020204030204" pitchFamily="34" charset="0"/>
            </a:endParaRPr>
          </a:p>
        </p:txBody>
      </p:sp>
      <p:sp>
        <p:nvSpPr>
          <p:cNvPr id="2" name="Title 1"/>
          <p:cNvSpPr>
            <a:spLocks noGrp="1"/>
          </p:cNvSpPr>
          <p:nvPr>
            <p:ph type="title"/>
            <p:custDataLst>
              <p:tags r:id="rId3"/>
            </p:custDataLst>
          </p:nvPr>
        </p:nvSpPr>
        <p:spPr>
          <a:xfrm>
            <a:off x="285135" y="239689"/>
            <a:ext cx="9725025" cy="496082"/>
          </a:xfrm>
        </p:spPr>
        <p:txBody>
          <a:bodyPr>
            <a:normAutofit/>
          </a:bodyPr>
          <a:lstStyle/>
          <a:p>
            <a:r>
              <a:rPr lang="fr-CA" sz="2800" dirty="0"/>
              <a:t>Références</a:t>
            </a:r>
          </a:p>
        </p:txBody>
      </p:sp>
    </p:spTree>
    <p:extLst>
      <p:ext uri="{BB962C8B-B14F-4D97-AF65-F5344CB8AC3E}">
        <p14:creationId xmlns:p14="http://schemas.microsoft.com/office/powerpoint/2010/main" val="345301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D485D82-F5EB-9243-AACD-09E4AA355EE7}"/>
              </a:ext>
            </a:extLst>
          </p:cNvPr>
          <p:cNvSpPr>
            <a:spLocks noGrp="1"/>
          </p:cNvSpPr>
          <p:nvPr>
            <p:ph type="title"/>
          </p:nvPr>
        </p:nvSpPr>
        <p:spPr/>
        <p:txBody>
          <a:bodyPr/>
          <a:lstStyle/>
          <a:p>
            <a:r>
              <a:rPr lang="fr-FR" dirty="0"/>
              <a:t>PARTENAIRES</a:t>
            </a:r>
          </a:p>
        </p:txBody>
      </p:sp>
      <p:pic>
        <p:nvPicPr>
          <p:cNvPr id="29" name="Image 28">
            <a:extLst>
              <a:ext uri="{FF2B5EF4-FFF2-40B4-BE49-F238E27FC236}">
                <a16:creationId xmlns:a16="http://schemas.microsoft.com/office/drawing/2014/main" id="{CC8BB46F-97D0-6946-A523-884DE0E13E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4231" y="4516771"/>
            <a:ext cx="1403783" cy="686059"/>
          </a:xfrm>
          <a:prstGeom prst="rect">
            <a:avLst/>
          </a:prstGeom>
        </p:spPr>
      </p:pic>
      <p:pic>
        <p:nvPicPr>
          <p:cNvPr id="31" name="Image 30">
            <a:extLst>
              <a:ext uri="{FF2B5EF4-FFF2-40B4-BE49-F238E27FC236}">
                <a16:creationId xmlns:a16="http://schemas.microsoft.com/office/drawing/2014/main" id="{C8E166F7-2569-2148-81D4-8D05C20D39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4818" y="2341426"/>
            <a:ext cx="2351305" cy="722673"/>
          </a:xfrm>
          <a:prstGeom prst="rect">
            <a:avLst/>
          </a:prstGeom>
        </p:spPr>
      </p:pic>
      <p:pic>
        <p:nvPicPr>
          <p:cNvPr id="37" name="Graphique 36">
            <a:extLst>
              <a:ext uri="{FF2B5EF4-FFF2-40B4-BE49-F238E27FC236}">
                <a16:creationId xmlns:a16="http://schemas.microsoft.com/office/drawing/2014/main" id="{595DA0AB-17DF-DE40-AFD4-10998F7D17D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644044" y="2405809"/>
            <a:ext cx="2586715" cy="559290"/>
          </a:xfrm>
          <a:prstGeom prst="rect">
            <a:avLst/>
          </a:prstGeom>
        </p:spPr>
      </p:pic>
      <p:pic>
        <p:nvPicPr>
          <p:cNvPr id="43" name="Image 42">
            <a:extLst>
              <a:ext uri="{FF2B5EF4-FFF2-40B4-BE49-F238E27FC236}">
                <a16:creationId xmlns:a16="http://schemas.microsoft.com/office/drawing/2014/main" id="{6AD8C13E-7269-FF47-B324-F140639916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66402" y="4751494"/>
            <a:ext cx="1458903" cy="447255"/>
          </a:xfrm>
          <a:prstGeom prst="rect">
            <a:avLst/>
          </a:prstGeom>
        </p:spPr>
      </p:pic>
      <p:cxnSp>
        <p:nvCxnSpPr>
          <p:cNvPr id="11" name="Connecteur droit 10">
            <a:extLst>
              <a:ext uri="{FF2B5EF4-FFF2-40B4-BE49-F238E27FC236}">
                <a16:creationId xmlns:a16="http://schemas.microsoft.com/office/drawing/2014/main" id="{8BF77C14-C801-C94F-AADA-B6874BA2871B}"/>
              </a:ext>
            </a:extLst>
          </p:cNvPr>
          <p:cNvCxnSpPr>
            <a:cxnSpLocks/>
          </p:cNvCxnSpPr>
          <p:nvPr/>
        </p:nvCxnSpPr>
        <p:spPr>
          <a:xfrm>
            <a:off x="4083019" y="4019610"/>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5F0B9348-28CA-6F45-9589-A3D7D3AE2B7F}"/>
              </a:ext>
            </a:extLst>
          </p:cNvPr>
          <p:cNvCxnSpPr>
            <a:cxnSpLocks/>
          </p:cNvCxnSpPr>
          <p:nvPr/>
        </p:nvCxnSpPr>
        <p:spPr>
          <a:xfrm>
            <a:off x="6153360" y="4038675"/>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E1D36E10-06D2-5240-9F20-C58B979E6B78}"/>
              </a:ext>
            </a:extLst>
          </p:cNvPr>
          <p:cNvCxnSpPr>
            <a:cxnSpLocks/>
          </p:cNvCxnSpPr>
          <p:nvPr/>
        </p:nvCxnSpPr>
        <p:spPr>
          <a:xfrm>
            <a:off x="6198166" y="4016382"/>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4149DE5E-AD39-E346-9E85-53C16A8EA9D8}"/>
              </a:ext>
            </a:extLst>
          </p:cNvPr>
          <p:cNvCxnSpPr>
            <a:cxnSpLocks/>
          </p:cNvCxnSpPr>
          <p:nvPr/>
        </p:nvCxnSpPr>
        <p:spPr>
          <a:xfrm>
            <a:off x="4140533" y="4016382"/>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ABC491A-34CB-6B4B-A915-110E6B759F98}"/>
              </a:ext>
            </a:extLst>
          </p:cNvPr>
          <p:cNvCxnSpPr>
            <a:cxnSpLocks/>
          </p:cNvCxnSpPr>
          <p:nvPr/>
        </p:nvCxnSpPr>
        <p:spPr>
          <a:xfrm>
            <a:off x="2091405" y="4008799"/>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05399FDD-6013-C24A-A6F6-3BE37430B62E}"/>
              </a:ext>
            </a:extLst>
          </p:cNvPr>
          <p:cNvCxnSpPr>
            <a:cxnSpLocks/>
          </p:cNvCxnSpPr>
          <p:nvPr/>
        </p:nvCxnSpPr>
        <p:spPr>
          <a:xfrm>
            <a:off x="8139307" y="1949067"/>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F02D5362-EE43-9247-8445-D202A4F24E15}"/>
              </a:ext>
            </a:extLst>
          </p:cNvPr>
          <p:cNvCxnSpPr>
            <a:cxnSpLocks/>
          </p:cNvCxnSpPr>
          <p:nvPr/>
        </p:nvCxnSpPr>
        <p:spPr>
          <a:xfrm>
            <a:off x="4019483" y="1949067"/>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E01C0322-C4B6-CF43-9998-DAD7FA6DE591}"/>
              </a:ext>
            </a:extLst>
          </p:cNvPr>
          <p:cNvSpPr>
            <a:spLocks noGrp="1"/>
          </p:cNvSpPr>
          <p:nvPr>
            <p:ph type="ftr" sz="quarter" idx="11"/>
          </p:nvPr>
        </p:nvSpPr>
        <p:spPr/>
        <p:txBody>
          <a:bodyPr/>
          <a:lstStyle/>
          <a:p>
            <a:r>
              <a:rPr lang="fr-FR"/>
              <a:t>ALU-COMPÉTENCES</a:t>
            </a:r>
            <a:endParaRPr lang="fr-FR" dirty="0"/>
          </a:p>
        </p:txBody>
      </p:sp>
      <p:sp>
        <p:nvSpPr>
          <p:cNvPr id="4" name="Espace réservé du numéro de diapositive 3">
            <a:extLst>
              <a:ext uri="{FF2B5EF4-FFF2-40B4-BE49-F238E27FC236}">
                <a16:creationId xmlns:a16="http://schemas.microsoft.com/office/drawing/2014/main" id="{602D9E4A-F008-D64D-AFB2-6F056C26B8E3}"/>
              </a:ext>
            </a:extLst>
          </p:cNvPr>
          <p:cNvSpPr>
            <a:spLocks noGrp="1"/>
          </p:cNvSpPr>
          <p:nvPr>
            <p:ph type="sldNum" sz="quarter" idx="12"/>
          </p:nvPr>
        </p:nvSpPr>
        <p:spPr/>
        <p:txBody>
          <a:bodyPr/>
          <a:lstStyle/>
          <a:p>
            <a:fld id="{82B63C5F-247B-BE4F-ACBC-7BDD67617F3E}" type="slidenum">
              <a:rPr lang="fr-FR" smtClean="0"/>
              <a:t>26</a:t>
            </a:fld>
            <a:endParaRPr lang="fr-FR"/>
          </a:p>
        </p:txBody>
      </p:sp>
      <p:pic>
        <p:nvPicPr>
          <p:cNvPr id="5" name="Imag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59987" y="4605858"/>
            <a:ext cx="1627012" cy="751173"/>
          </a:xfrm>
          <a:prstGeom prst="rect">
            <a:avLst/>
          </a:prstGeom>
        </p:spPr>
      </p:pic>
      <p:pic>
        <p:nvPicPr>
          <p:cNvPr id="6" name="Imag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09645" y="4577281"/>
            <a:ext cx="1239750" cy="621468"/>
          </a:xfrm>
          <a:prstGeom prst="rect">
            <a:avLst/>
          </a:prstGeom>
        </p:spPr>
      </p:pic>
      <p:cxnSp>
        <p:nvCxnSpPr>
          <p:cNvPr id="20" name="Connecteur droit 19">
            <a:extLst>
              <a:ext uri="{FF2B5EF4-FFF2-40B4-BE49-F238E27FC236}">
                <a16:creationId xmlns:a16="http://schemas.microsoft.com/office/drawing/2014/main" id="{E1D36E10-06D2-5240-9F20-C58B979E6B78}"/>
              </a:ext>
            </a:extLst>
          </p:cNvPr>
          <p:cNvCxnSpPr>
            <a:cxnSpLocks/>
          </p:cNvCxnSpPr>
          <p:nvPr/>
        </p:nvCxnSpPr>
        <p:spPr>
          <a:xfrm>
            <a:off x="8267160" y="4016382"/>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5F0B9348-28CA-6F45-9589-A3D7D3AE2B7F}"/>
              </a:ext>
            </a:extLst>
          </p:cNvPr>
          <p:cNvCxnSpPr>
            <a:cxnSpLocks/>
          </p:cNvCxnSpPr>
          <p:nvPr/>
        </p:nvCxnSpPr>
        <p:spPr>
          <a:xfrm>
            <a:off x="8202688" y="4019610"/>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8FE72197-FD1C-4AB3-A928-E7AA03B77DB8}"/>
              </a:ext>
            </a:extLst>
          </p:cNvPr>
          <p:cNvPicPr>
            <a:picLocks noChangeAspect="1"/>
          </p:cNvPicPr>
          <p:nvPr/>
        </p:nvPicPr>
        <p:blipFill>
          <a:blip r:embed="rId9"/>
          <a:stretch>
            <a:fillRect/>
          </a:stretch>
        </p:blipFill>
        <p:spPr>
          <a:xfrm>
            <a:off x="207393" y="2243759"/>
            <a:ext cx="3504357" cy="883390"/>
          </a:xfrm>
          <a:prstGeom prst="rect">
            <a:avLst/>
          </a:prstGeom>
        </p:spPr>
      </p:pic>
    </p:spTree>
    <p:extLst>
      <p:ext uri="{BB962C8B-B14F-4D97-AF65-F5344CB8AC3E}">
        <p14:creationId xmlns:p14="http://schemas.microsoft.com/office/powerpoint/2010/main" val="374393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ALU-COMPÉTENCES</a:t>
            </a:r>
            <a:endParaRPr lang="fr-FR" dirty="0"/>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3</a:t>
            </a:fld>
            <a:endParaRPr lang="fr-FR" dirty="0"/>
          </a:p>
        </p:txBody>
      </p:sp>
      <p:sp>
        <p:nvSpPr>
          <p:cNvPr id="4" name="Espace réservé du texte 3"/>
          <p:cNvSpPr>
            <a:spLocks noGrp="1"/>
          </p:cNvSpPr>
          <p:nvPr>
            <p:ph type="body" idx="1"/>
          </p:nvPr>
        </p:nvSpPr>
        <p:spPr>
          <a:xfrm>
            <a:off x="512901" y="1105021"/>
            <a:ext cx="5228332" cy="5251329"/>
          </a:xfrm>
        </p:spPr>
        <p:txBody>
          <a:bodyPr>
            <a:noAutofit/>
          </a:bodyPr>
          <a:lstStyle/>
          <a:p>
            <a:pPr marL="457189" indent="-457189">
              <a:buFontTx/>
              <a:buAutoNum type="arabicPeriod"/>
            </a:pPr>
            <a:r>
              <a:rPr lang="fr-FR" sz="1800" dirty="0"/>
              <a:t>Objectif</a:t>
            </a:r>
          </a:p>
          <a:p>
            <a:pPr marL="457189" indent="-457189">
              <a:buFontTx/>
              <a:buAutoNum type="arabicPeriod"/>
            </a:pPr>
            <a:r>
              <a:rPr lang="fr-FR" sz="1800" dirty="0"/>
              <a:t>Courte introduction sur l’aluminium</a:t>
            </a:r>
          </a:p>
          <a:p>
            <a:pPr marL="457189" indent="-457189">
              <a:buFontTx/>
              <a:buAutoNum type="arabicPeriod"/>
            </a:pPr>
            <a:r>
              <a:rPr lang="fr-FR" sz="1800" dirty="0"/>
              <a:t>Courte introduction sur le procédé de mise en forme - méthodes d’assemblages </a:t>
            </a:r>
          </a:p>
          <a:p>
            <a:pPr marL="457189" indent="-457189">
              <a:buFontTx/>
              <a:buAutoNum type="arabicPeriod"/>
            </a:pPr>
            <a:r>
              <a:rPr lang="fr-FR" sz="1800" dirty="0"/>
              <a:t>Durée de vie, cycle de vie économique</a:t>
            </a:r>
          </a:p>
          <a:p>
            <a:pPr marL="457189" indent="-457189">
              <a:buFontTx/>
              <a:buAutoNum type="arabicPeriod"/>
            </a:pPr>
            <a:r>
              <a:rPr lang="fr-FR" sz="1800" dirty="0"/>
              <a:t>Développement du produit</a:t>
            </a:r>
          </a:p>
          <a:p>
            <a:pPr marL="457189" indent="-457189">
              <a:buFontTx/>
              <a:buAutoNum type="arabicPeriod"/>
            </a:pPr>
            <a:r>
              <a:rPr lang="fr-FR" sz="1800" dirty="0"/>
              <a:t>Conception en ingénierie : étapes principales</a:t>
            </a:r>
          </a:p>
          <a:p>
            <a:pPr marL="457189" indent="-457189">
              <a:buFontTx/>
              <a:buAutoNum type="arabicPeriod"/>
            </a:pPr>
            <a:r>
              <a:rPr lang="fr-FR" sz="1800" dirty="0"/>
              <a:t>Conception en ingénierie : outils principales</a:t>
            </a:r>
          </a:p>
          <a:p>
            <a:pPr marL="457189" indent="-457189">
              <a:buFontTx/>
              <a:buAutoNum type="arabicPeriod"/>
            </a:pPr>
            <a:r>
              <a:rPr lang="fr-CA" sz="1800" dirty="0"/>
              <a:t>Historique d’étude de cas</a:t>
            </a:r>
          </a:p>
          <a:p>
            <a:pPr marL="457189" indent="-457189">
              <a:buFontTx/>
              <a:buAutoNum type="arabicPeriod"/>
            </a:pPr>
            <a:r>
              <a:rPr lang="fr-CA" sz="1800" dirty="0"/>
              <a:t>L’idée, identifier le besoin du client (le problème à résoudre) = cahier des charges du projet</a:t>
            </a:r>
            <a:endParaRPr lang="fr-FR" sz="1800" dirty="0"/>
          </a:p>
          <a:p>
            <a:pPr marL="457189" indent="-457189">
              <a:buFontTx/>
              <a:buAutoNum type="arabicPeriod"/>
            </a:pPr>
            <a:r>
              <a:rPr lang="fr-FR" sz="1800" dirty="0"/>
              <a:t>De l’idée, au design, jusqu’au concept</a:t>
            </a:r>
          </a:p>
          <a:p>
            <a:pPr marL="457189" indent="-457189">
              <a:buFontTx/>
              <a:buAutoNum type="arabicPeriod"/>
            </a:pPr>
            <a:r>
              <a:rPr lang="fr-FR" sz="1800" dirty="0"/>
              <a:t>Maquette virtuelle = source principale d’information dans un projet d’ingénierie</a:t>
            </a:r>
          </a:p>
          <a:p>
            <a:endParaRPr lang="fr-FR" sz="1800" dirty="0"/>
          </a:p>
          <a:p>
            <a:endParaRPr lang="fr-CA" sz="1800" dirty="0"/>
          </a:p>
        </p:txBody>
      </p:sp>
      <p:sp>
        <p:nvSpPr>
          <p:cNvPr id="5" name="Titre 4"/>
          <p:cNvSpPr>
            <a:spLocks noGrp="1"/>
          </p:cNvSpPr>
          <p:nvPr>
            <p:ph type="title"/>
          </p:nvPr>
        </p:nvSpPr>
        <p:spPr>
          <a:xfrm>
            <a:off x="692783" y="408915"/>
            <a:ext cx="4148015" cy="512603"/>
          </a:xfrm>
        </p:spPr>
        <p:txBody>
          <a:bodyPr>
            <a:noAutofit/>
          </a:bodyPr>
          <a:lstStyle/>
          <a:p>
            <a:r>
              <a:rPr lang="fr-FR" sz="2800" dirty="0"/>
              <a:t>Plan de la présentation</a:t>
            </a:r>
            <a:br>
              <a:rPr lang="fr-FR" sz="2800" dirty="0"/>
            </a:br>
            <a:endParaRPr lang="fr-CA" sz="2800" dirty="0"/>
          </a:p>
        </p:txBody>
      </p:sp>
      <p:sp>
        <p:nvSpPr>
          <p:cNvPr id="6" name="Rectangle 5"/>
          <p:cNvSpPr/>
          <p:nvPr/>
        </p:nvSpPr>
        <p:spPr>
          <a:xfrm>
            <a:off x="6011055" y="1202589"/>
            <a:ext cx="5640417" cy="4973359"/>
          </a:xfrm>
          <a:prstGeom prst="rect">
            <a:avLst/>
          </a:prstGeom>
        </p:spPr>
        <p:txBody>
          <a:bodyPr vert="horz" lIns="0" tIns="0" rIns="0" bIns="0" rtlCol="0" anchor="t">
            <a:noAutofit/>
          </a:bodyPr>
          <a:lstStyle/>
          <a:p>
            <a:pPr marL="457189" indent="-457189">
              <a:lnSpc>
                <a:spcPct val="90000"/>
              </a:lnSpc>
              <a:spcBef>
                <a:spcPts val="1000"/>
              </a:spcBef>
              <a:buFont typeface="+mj-lt"/>
              <a:buAutoNum type="arabicPeriod" startAt="12"/>
            </a:pPr>
            <a:r>
              <a:rPr lang="fr-FR" dirty="0">
                <a:solidFill>
                  <a:schemeClr val="bg1"/>
                </a:solidFill>
                <a:latin typeface="Univers Condensed Light" panose="020B0306020202040204" pitchFamily="34" charset="0"/>
              </a:rPr>
              <a:t>Transition du concept design vers un produit fabricable – réorganiser efficacement la maquette virtuelle - Préparation des dessins de fabrication</a:t>
            </a:r>
          </a:p>
          <a:p>
            <a:pPr marL="457189" indent="-457189">
              <a:lnSpc>
                <a:spcPct val="90000"/>
              </a:lnSpc>
              <a:spcBef>
                <a:spcPts val="1000"/>
              </a:spcBef>
              <a:buFont typeface="+mj-lt"/>
              <a:buAutoNum type="arabicPeriod" startAt="12"/>
            </a:pPr>
            <a:r>
              <a:rPr lang="fr-FR" dirty="0">
                <a:solidFill>
                  <a:schemeClr val="bg1"/>
                </a:solidFill>
                <a:latin typeface="Univers Condensed Light" panose="020B0306020202040204" pitchFamily="34" charset="0"/>
              </a:rPr>
              <a:t>Transition du concept design vers un produit fabricable – choix et dimensionnement du matériau principal</a:t>
            </a:r>
          </a:p>
          <a:p>
            <a:pPr marL="457189" indent="-457189">
              <a:lnSpc>
                <a:spcPct val="90000"/>
              </a:lnSpc>
              <a:spcBef>
                <a:spcPts val="1000"/>
              </a:spcBef>
              <a:buFont typeface="+mj-lt"/>
              <a:buAutoNum type="arabicPeriod" startAt="12"/>
            </a:pPr>
            <a:r>
              <a:rPr lang="fr-FR" dirty="0">
                <a:solidFill>
                  <a:schemeClr val="bg1"/>
                </a:solidFill>
                <a:latin typeface="Univers Condensed Light" panose="020B0306020202040204" pitchFamily="34" charset="0"/>
              </a:rPr>
              <a:t>Transition du concept design vers un produit fabricable – méthodes de fabrication (structure)</a:t>
            </a:r>
          </a:p>
          <a:p>
            <a:pPr marL="457189" indent="-457189">
              <a:lnSpc>
                <a:spcPct val="90000"/>
              </a:lnSpc>
              <a:spcBef>
                <a:spcPts val="1000"/>
              </a:spcBef>
              <a:buFont typeface="+mj-lt"/>
              <a:buAutoNum type="arabicPeriod" startAt="12"/>
            </a:pPr>
            <a:r>
              <a:rPr lang="fr-FR" dirty="0">
                <a:solidFill>
                  <a:schemeClr val="bg1"/>
                </a:solidFill>
                <a:latin typeface="Univers Condensed Light" panose="020B0306020202040204" pitchFamily="34" charset="0"/>
              </a:rPr>
              <a:t>Transition du concept design vers un produit fabricable – méthodes de fabrication (divers composantes)</a:t>
            </a:r>
          </a:p>
          <a:p>
            <a:pPr marL="457189" indent="-457189">
              <a:lnSpc>
                <a:spcPct val="90000"/>
              </a:lnSpc>
              <a:spcBef>
                <a:spcPts val="1000"/>
              </a:spcBef>
              <a:buFont typeface="+mj-lt"/>
              <a:buAutoNum type="arabicPeriod" startAt="12"/>
            </a:pPr>
            <a:r>
              <a:rPr lang="fr-CA" dirty="0">
                <a:solidFill>
                  <a:schemeClr val="bg1"/>
                </a:solidFill>
                <a:latin typeface="Univers Condensed Light" panose="020B0306020202040204" pitchFamily="34" charset="0"/>
              </a:rPr>
              <a:t>Information nécessaire à la fabrication - dessins de fabrication</a:t>
            </a:r>
          </a:p>
          <a:p>
            <a:pPr marL="457189" indent="-457189">
              <a:lnSpc>
                <a:spcPct val="90000"/>
              </a:lnSpc>
              <a:spcBef>
                <a:spcPts val="1000"/>
              </a:spcBef>
              <a:buFont typeface="+mj-lt"/>
              <a:buAutoNum type="arabicPeriod" startAt="12"/>
            </a:pPr>
            <a:r>
              <a:rPr lang="fr-CA" dirty="0">
                <a:solidFill>
                  <a:schemeClr val="bg1"/>
                </a:solidFill>
                <a:latin typeface="Univers Condensed Light" panose="020B0306020202040204" pitchFamily="34" charset="0"/>
              </a:rPr>
              <a:t>Fabrication, prototype et </a:t>
            </a:r>
            <a:r>
              <a:rPr lang="fr-FR" dirty="0">
                <a:solidFill>
                  <a:schemeClr val="bg1"/>
                </a:solidFill>
                <a:latin typeface="Univers Condensed Light" panose="020B0306020202040204" pitchFamily="34" charset="0"/>
              </a:rPr>
              <a:t>tests </a:t>
            </a:r>
          </a:p>
          <a:p>
            <a:pPr marL="457189" indent="-457189">
              <a:lnSpc>
                <a:spcPct val="90000"/>
              </a:lnSpc>
              <a:spcBef>
                <a:spcPts val="1000"/>
              </a:spcBef>
              <a:buFont typeface="+mj-lt"/>
              <a:buAutoNum type="arabicPeriod" startAt="12"/>
            </a:pPr>
            <a:r>
              <a:rPr lang="fr-FR" dirty="0">
                <a:solidFill>
                  <a:schemeClr val="bg1"/>
                </a:solidFill>
                <a:latin typeface="Univers Condensed Light" panose="020B0306020202040204" pitchFamily="34" charset="0"/>
              </a:rPr>
              <a:t>Conclusion présentation</a:t>
            </a:r>
          </a:p>
          <a:p>
            <a:pPr marL="457189" indent="-457189">
              <a:lnSpc>
                <a:spcPct val="90000"/>
              </a:lnSpc>
              <a:spcBef>
                <a:spcPts val="1000"/>
              </a:spcBef>
              <a:buFont typeface="+mj-lt"/>
              <a:buAutoNum type="arabicPeriod" startAt="12"/>
            </a:pPr>
            <a:r>
              <a:rPr lang="fr-FR" dirty="0">
                <a:solidFill>
                  <a:schemeClr val="bg1"/>
                </a:solidFill>
                <a:latin typeface="Univers Condensed Light" panose="020B0306020202040204" pitchFamily="34" charset="0"/>
              </a:rPr>
              <a:t>Conclusion matériel pédagogique</a:t>
            </a:r>
          </a:p>
          <a:p>
            <a:pPr marL="457189" indent="-457189">
              <a:lnSpc>
                <a:spcPct val="90000"/>
              </a:lnSpc>
              <a:spcBef>
                <a:spcPts val="1000"/>
              </a:spcBef>
              <a:buFont typeface="+mj-lt"/>
              <a:buAutoNum type="arabicPeriod" startAt="12"/>
            </a:pPr>
            <a:r>
              <a:rPr lang="fr-FR" dirty="0">
                <a:solidFill>
                  <a:schemeClr val="bg1"/>
                </a:solidFill>
                <a:latin typeface="Univers Condensed Light" panose="020B0306020202040204" pitchFamily="34" charset="0"/>
              </a:rPr>
              <a:t>Références </a:t>
            </a:r>
          </a:p>
        </p:txBody>
      </p:sp>
    </p:spTree>
    <p:extLst>
      <p:ext uri="{BB962C8B-B14F-4D97-AF65-F5344CB8AC3E}">
        <p14:creationId xmlns:p14="http://schemas.microsoft.com/office/powerpoint/2010/main" val="201876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4</a:t>
            </a:fld>
            <a:endParaRPr lang="fr-FR" dirty="0"/>
          </a:p>
        </p:txBody>
      </p:sp>
      <p:sp>
        <p:nvSpPr>
          <p:cNvPr id="5" name="Titre 4"/>
          <p:cNvSpPr>
            <a:spLocks noGrp="1"/>
          </p:cNvSpPr>
          <p:nvPr>
            <p:ph type="title"/>
          </p:nvPr>
        </p:nvSpPr>
        <p:spPr>
          <a:xfrm>
            <a:off x="785427" y="333479"/>
            <a:ext cx="2580073" cy="298241"/>
          </a:xfrm>
        </p:spPr>
        <p:txBody>
          <a:bodyPr>
            <a:noAutofit/>
          </a:bodyPr>
          <a:lstStyle/>
          <a:p>
            <a:r>
              <a:rPr lang="fr-CA" sz="2800" dirty="0"/>
              <a:t>1. Objectif</a:t>
            </a:r>
            <a:br>
              <a:rPr lang="fr-CA" sz="2800" dirty="0"/>
            </a:br>
            <a:br>
              <a:rPr lang="fr-CA" sz="2800" dirty="0"/>
            </a:br>
            <a:br>
              <a:rPr lang="fr-CA" sz="2800" dirty="0"/>
            </a:br>
            <a:endParaRPr lang="fr-CA" sz="2800" dirty="0"/>
          </a:p>
        </p:txBody>
      </p:sp>
      <p:sp>
        <p:nvSpPr>
          <p:cNvPr id="8" name="Espace réservé du texte 7">
            <a:extLst>
              <a:ext uri="{FF2B5EF4-FFF2-40B4-BE49-F238E27FC236}">
                <a16:creationId xmlns:a16="http://schemas.microsoft.com/office/drawing/2014/main" id="{D1F5BAB6-95D6-4F97-AA3C-DDBA1E2C769D}"/>
              </a:ext>
            </a:extLst>
          </p:cNvPr>
          <p:cNvSpPr>
            <a:spLocks noGrp="1"/>
          </p:cNvSpPr>
          <p:nvPr>
            <p:ph type="body" idx="1"/>
          </p:nvPr>
        </p:nvSpPr>
        <p:spPr>
          <a:xfrm>
            <a:off x="386089" y="901423"/>
            <a:ext cx="11419822" cy="5245065"/>
          </a:xfrm>
        </p:spPr>
        <p:txBody>
          <a:bodyPr>
            <a:noAutofit/>
          </a:bodyPr>
          <a:lstStyle/>
          <a:p>
            <a:pPr marL="285750" indent="-285750">
              <a:buFont typeface="Courier New" panose="02070309020205020404" pitchFamily="49" charset="0"/>
              <a:buChar char="o"/>
            </a:pPr>
            <a:r>
              <a:rPr lang="fr-CA" dirty="0">
                <a:latin typeface="Univers Condensed Light" panose="020B0306020202040204"/>
              </a:rPr>
              <a:t>Au cours de leur développement académique, les étudiants sont exposés à une grande quantité d’informations techniques à absorber et doivent apprendre à maîtriser des outils en constante évolution.</a:t>
            </a:r>
          </a:p>
          <a:p>
            <a:pPr marL="285750" indent="-285750">
              <a:buFont typeface="Courier New" panose="02070309020205020404" pitchFamily="49" charset="0"/>
              <a:buChar char="o"/>
            </a:pPr>
            <a:r>
              <a:rPr lang="fr-CA" dirty="0">
                <a:latin typeface="Univers Condensed Light" panose="020B0306020202040204"/>
              </a:rPr>
              <a:t>Plus tard dans leur carrière, les ingénieurs font face au même défi. Toutefois, la base de connaissances accumulées et l’expérience facilitent l’adaptation aux nouvelles technologies.</a:t>
            </a:r>
          </a:p>
          <a:p>
            <a:pPr marL="285750" indent="-285750">
              <a:buFont typeface="Courier New" panose="02070309020205020404" pitchFamily="49" charset="0"/>
              <a:buChar char="o"/>
            </a:pPr>
            <a:r>
              <a:rPr lang="fr-CA" dirty="0">
                <a:latin typeface="Univers Condensed Light" panose="020B0306020202040204"/>
              </a:rPr>
              <a:t>L'industrie d’aluminium a un historique de plus de 135 ans et la place de ce métal est bien établi dans l’économie mondiale. Le principal matériau qui fait compétition avec l’aluminium est l’acier. Il arrive souvent que les ingénieurs fassent un choix conservateur au moment d’utiliser des matériaux dans leurs projets, la première option étant souvent l’acier étant donné son historique. Une cause principale de cette approche est le bas taux de d’enseignement et de connaissances sur l’aluminium. L’ingénieur ira davantage vers des matériaux, comme l’acier, jugé comme plus « sécuritaire », ou le bois, jugé plus traditionnel.</a:t>
            </a:r>
          </a:p>
          <a:p>
            <a:pPr marL="285750" indent="-285750">
              <a:buFont typeface="Courier New" panose="02070309020205020404" pitchFamily="49" charset="0"/>
              <a:buChar char="o"/>
            </a:pPr>
            <a:r>
              <a:rPr lang="fr-CA" dirty="0">
                <a:latin typeface="Univers Condensed Light" panose="020B0306020202040204"/>
              </a:rPr>
              <a:t>L’objectif principal de ce contenu éducatif est d’offrir les connaissances sur les avantages économiques d’intégrer l'aluminium dans différents projets basé sur le choix optimal d’alliage, les méthodes de mise en forme et les tests appropriés, respectant les normes du domaine d’application. Dans le but de marier les connaissances théoriques avec la pratique industrielle, le contenu pédagogique est bâti autour d’un projet étudiant qui met en évidence le passage de l’idée au design, et éventuellement, du prototype au test. Le projet a été choisi parce qu’il démontre avec succès l'utilisation d'aluminium.</a:t>
            </a:r>
          </a:p>
          <a:p>
            <a:pPr marL="285750" indent="-285750">
              <a:buFont typeface="Courier New" panose="02070309020205020404" pitchFamily="49" charset="0"/>
              <a:buChar char="o"/>
            </a:pPr>
            <a:r>
              <a:rPr lang="fr-CA" dirty="0">
                <a:latin typeface="Univers Condensed Light" panose="020B0306020202040204"/>
              </a:rPr>
              <a:t>Les étudiants dans leur quête des connaissances vont utiliser les calculs dans des projets et vont commencer à développer leur habilités avec les outils modernes de conception et d’analyse puisqu’il faut toujours justifier les choix avec une démarche scientifique et objective. </a:t>
            </a:r>
          </a:p>
          <a:p>
            <a:pPr marL="285750" indent="-285750">
              <a:buFont typeface="Courier New" panose="02070309020205020404" pitchFamily="49" charset="0"/>
              <a:buChar char="o"/>
            </a:pPr>
            <a:r>
              <a:rPr lang="fr-CA" dirty="0">
                <a:latin typeface="Univers Condensed Light" panose="020B0306020202040204"/>
              </a:rPr>
              <a:t>Les projets de développement de produit sont centrés, généralement, sur les éléments suivants : fonction, durabilité et fabricabilité à bas coût, soit des éléments que l’aluminium pourraient fournir à un apprenti ingénieur ayant des connaissances préalables sur l’aluminium.</a:t>
            </a:r>
          </a:p>
          <a:p>
            <a:pPr marL="285750" indent="-285750">
              <a:buFont typeface="Courier New" panose="02070309020205020404" pitchFamily="49" charset="0"/>
              <a:buChar char="o"/>
            </a:pPr>
            <a:r>
              <a:rPr lang="fr-CA" dirty="0">
                <a:latin typeface="Univers Condensed Light" panose="020B0306020202040204"/>
              </a:rPr>
              <a:t>Le contenu présentera l’étude de cas, l’évolution et la naissance d’un projet dans la perspective du designer qui valorisera davantage la forme et la fonction (esthétique), que l’économie du produit (fabricabilité, coût, ressources), en plus d’aborder les étapes d’ingénierie dans lesquelles l’ingénieur est à la recherche du meilleur compromis pour la réalisation du projet en considérant les demandes du client et les processus d’appels d’offres. </a:t>
            </a:r>
          </a:p>
        </p:txBody>
      </p:sp>
    </p:spTree>
    <p:extLst>
      <p:ext uri="{BB962C8B-B14F-4D97-AF65-F5344CB8AC3E}">
        <p14:creationId xmlns:p14="http://schemas.microsoft.com/office/powerpoint/2010/main" val="147028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88242" y="1500940"/>
            <a:ext cx="3137941" cy="2008282"/>
          </a:xfrm>
          <a:prstGeom prst="rect">
            <a:avLst/>
          </a:prstGeom>
        </p:spPr>
      </p:pic>
      <p:sp>
        <p:nvSpPr>
          <p:cNvPr id="2" name="Espace réservé du pied de page 1"/>
          <p:cNvSpPr>
            <a:spLocks noGrp="1"/>
          </p:cNvSpPr>
          <p:nvPr>
            <p:ph type="ftr" sz="quarter" idx="11"/>
          </p:nvPr>
        </p:nvSpPr>
        <p:spPr>
          <a:xfrm>
            <a:off x="4340252" y="6480175"/>
            <a:ext cx="4114800" cy="365125"/>
          </a:xfrm>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5</a:t>
            </a:fld>
            <a:endParaRPr lang="fr-FR" dirty="0"/>
          </a:p>
        </p:txBody>
      </p:sp>
      <p:sp>
        <p:nvSpPr>
          <p:cNvPr id="5" name="Titre 4"/>
          <p:cNvSpPr>
            <a:spLocks noGrp="1"/>
          </p:cNvSpPr>
          <p:nvPr>
            <p:ph type="title"/>
          </p:nvPr>
        </p:nvSpPr>
        <p:spPr>
          <a:xfrm>
            <a:off x="268495" y="239843"/>
            <a:ext cx="6731395" cy="434690"/>
          </a:xfrm>
        </p:spPr>
        <p:txBody>
          <a:bodyPr>
            <a:noAutofit/>
          </a:bodyPr>
          <a:lstStyle/>
          <a:p>
            <a:r>
              <a:rPr lang="fr-CA" dirty="0"/>
              <a:t>2. Courte introduction sur l’aluminium</a:t>
            </a:r>
            <a:br>
              <a:rPr lang="fr-CA" dirty="0"/>
            </a:br>
            <a:br>
              <a:rPr lang="fr-CA" dirty="0"/>
            </a:br>
            <a:br>
              <a:rPr lang="fr-CA" dirty="0"/>
            </a:br>
            <a:endParaRPr lang="fr-CA" dirty="0"/>
          </a:p>
        </p:txBody>
      </p:sp>
      <p:sp>
        <p:nvSpPr>
          <p:cNvPr id="7" name="Rectangle : avec coins rognés en diagonale 6">
            <a:extLst>
              <a:ext uri="{FF2B5EF4-FFF2-40B4-BE49-F238E27FC236}">
                <a16:creationId xmlns:a16="http://schemas.microsoft.com/office/drawing/2014/main" id="{26F58D4F-0B1C-4408-B894-B71384784C3B}"/>
              </a:ext>
            </a:extLst>
          </p:cNvPr>
          <p:cNvSpPr/>
          <p:nvPr/>
        </p:nvSpPr>
        <p:spPr>
          <a:xfrm>
            <a:off x="112249" y="2149981"/>
            <a:ext cx="4190269" cy="1920524"/>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69B8"/>
              </a:buClr>
              <a:buSzPct val="150000"/>
            </a:pPr>
            <a:r>
              <a:rPr lang="fr-CA" sz="1600" b="1" dirty="0">
                <a:solidFill>
                  <a:schemeClr val="bg1"/>
                </a:solidFill>
                <a:latin typeface="Univers Condensed Light" panose="020B0306020202040204"/>
              </a:rPr>
              <a:t>1807</a:t>
            </a:r>
            <a:r>
              <a:rPr lang="fr-CA" sz="1600" dirty="0">
                <a:solidFill>
                  <a:schemeClr val="bg1"/>
                </a:solidFill>
                <a:latin typeface="Univers Condensed Light" panose="020B0306020202040204"/>
              </a:rPr>
              <a:t> : Humphry Davy, après avoir découvert que le sodium et le potassium entraient dans la composition de l’alun suppose qu’il s’y trouve aussi un autre métal, qu’il baptise « aluminium » </a:t>
            </a:r>
            <a:r>
              <a:rPr lang="fr-CA" sz="1600" b="1" dirty="0">
                <a:solidFill>
                  <a:schemeClr val="bg1"/>
                </a:solidFill>
                <a:latin typeface="Univers Condensed Light" panose="020B0306020202040204"/>
              </a:rPr>
              <a:t>(en latin, « alun » se dit </a:t>
            </a:r>
            <a:r>
              <a:rPr lang="fr-CA" sz="1600" b="1" i="1" dirty="0" err="1">
                <a:solidFill>
                  <a:schemeClr val="bg1"/>
                </a:solidFill>
                <a:latin typeface="Univers Condensed Light" panose="020B0306020202040204"/>
              </a:rPr>
              <a:t>alumen</a:t>
            </a:r>
            <a:r>
              <a:rPr lang="fr-CA" sz="1600" b="1" dirty="0">
                <a:solidFill>
                  <a:schemeClr val="bg1"/>
                </a:solidFill>
                <a:latin typeface="Univers Condensed Light" panose="020B0306020202040204"/>
              </a:rPr>
              <a:t>).</a:t>
            </a:r>
          </a:p>
        </p:txBody>
      </p:sp>
      <p:sp>
        <p:nvSpPr>
          <p:cNvPr id="12" name="Organigramme : Processus 11">
            <a:extLst>
              <a:ext uri="{FF2B5EF4-FFF2-40B4-BE49-F238E27FC236}">
                <a16:creationId xmlns:a16="http://schemas.microsoft.com/office/drawing/2014/main" id="{B9D96DD5-EC18-4193-9811-1CC30589BE28}"/>
              </a:ext>
            </a:extLst>
          </p:cNvPr>
          <p:cNvSpPr/>
          <p:nvPr/>
        </p:nvSpPr>
        <p:spPr>
          <a:xfrm>
            <a:off x="2418258" y="772299"/>
            <a:ext cx="5897980" cy="105299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69B8"/>
              </a:buClr>
              <a:buSzPct val="150000"/>
            </a:pPr>
            <a:r>
              <a:rPr lang="fr-CA" dirty="0">
                <a:solidFill>
                  <a:schemeClr val="bg1"/>
                </a:solidFill>
                <a:latin typeface="Univers Condensed Light" panose="020B0306020202040204"/>
                <a:cs typeface="Arial" pitchFamily="34" charset="0"/>
              </a:rPr>
              <a:t>L’aluminium est le 3</a:t>
            </a:r>
            <a:r>
              <a:rPr lang="fr-CA" baseline="30000" dirty="0">
                <a:solidFill>
                  <a:schemeClr val="bg1"/>
                </a:solidFill>
                <a:latin typeface="Univers Condensed Light" panose="020B0306020202040204"/>
                <a:cs typeface="Arial" pitchFamily="34" charset="0"/>
              </a:rPr>
              <a:t>e</a:t>
            </a:r>
            <a:r>
              <a:rPr lang="fr-CA" dirty="0">
                <a:solidFill>
                  <a:schemeClr val="bg1"/>
                </a:solidFill>
                <a:latin typeface="Univers Condensed Light" panose="020B0306020202040204"/>
                <a:cs typeface="Arial" pitchFamily="34" charset="0"/>
              </a:rPr>
              <a:t> élément en terme d’abondance (ppm) dans la croûte terrestre (7,3 %) après l’oxygène et le silicium.</a:t>
            </a:r>
          </a:p>
        </p:txBody>
      </p:sp>
      <p:sp>
        <p:nvSpPr>
          <p:cNvPr id="37" name="Rectangle : avec coins rognés en diagonale 36">
            <a:extLst>
              <a:ext uri="{FF2B5EF4-FFF2-40B4-BE49-F238E27FC236}">
                <a16:creationId xmlns:a16="http://schemas.microsoft.com/office/drawing/2014/main" id="{7B1C564A-07F1-4F72-B1CA-B1164FB9CCBC}"/>
              </a:ext>
            </a:extLst>
          </p:cNvPr>
          <p:cNvSpPr/>
          <p:nvPr/>
        </p:nvSpPr>
        <p:spPr>
          <a:xfrm>
            <a:off x="4504248" y="2256941"/>
            <a:ext cx="3950804" cy="1617363"/>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69B8"/>
              </a:buClr>
              <a:buSzPct val="150000"/>
            </a:pPr>
            <a:r>
              <a:rPr lang="fr-CA" sz="1600" b="1" dirty="0">
                <a:solidFill>
                  <a:schemeClr val="bg1"/>
                </a:solidFill>
                <a:latin typeface="Univers Condensed Light" panose="020B0306020202040204"/>
              </a:rPr>
              <a:t>1821</a:t>
            </a:r>
            <a:r>
              <a:rPr lang="fr-CA" sz="1600" dirty="0">
                <a:solidFill>
                  <a:schemeClr val="bg1"/>
                </a:solidFill>
                <a:latin typeface="Univers Condensed Light" panose="020B0306020202040204"/>
              </a:rPr>
              <a:t> : Pierre Berthier découvre dans une mine près des </a:t>
            </a:r>
            <a:r>
              <a:rPr lang="fr-CA" sz="1600" b="1" dirty="0">
                <a:solidFill>
                  <a:schemeClr val="bg1"/>
                </a:solidFill>
                <a:latin typeface="Univers Condensed Light" panose="020B0306020202040204"/>
              </a:rPr>
              <a:t>Baux-de-Provence</a:t>
            </a:r>
            <a:r>
              <a:rPr lang="fr-CA" sz="1600" dirty="0">
                <a:solidFill>
                  <a:schemeClr val="bg1"/>
                </a:solidFill>
                <a:latin typeface="Univers Condensed Light" panose="020B0306020202040204"/>
              </a:rPr>
              <a:t> un minerai contenant de 50 à 60 % d’oxyde d’aluminium. Ce minerai sera appelé </a:t>
            </a:r>
            <a:r>
              <a:rPr lang="fr-CA" sz="1600" b="1" dirty="0">
                <a:solidFill>
                  <a:schemeClr val="bg1"/>
                </a:solidFill>
                <a:latin typeface="Univers Condensed Light" panose="020B0306020202040204"/>
              </a:rPr>
              <a:t>bauxite</a:t>
            </a:r>
            <a:r>
              <a:rPr lang="fr-CA" sz="1600" dirty="0">
                <a:solidFill>
                  <a:schemeClr val="bg1"/>
                </a:solidFill>
                <a:latin typeface="Univers Condensed Light" panose="020B0306020202040204"/>
              </a:rPr>
              <a:t>.</a:t>
            </a:r>
          </a:p>
        </p:txBody>
      </p:sp>
      <p:sp>
        <p:nvSpPr>
          <p:cNvPr id="38" name="Flèche : pentagone 37">
            <a:extLst>
              <a:ext uri="{FF2B5EF4-FFF2-40B4-BE49-F238E27FC236}">
                <a16:creationId xmlns:a16="http://schemas.microsoft.com/office/drawing/2014/main" id="{B62995BD-F6B2-4674-BB2A-74BF629E2A3E}"/>
              </a:ext>
            </a:extLst>
          </p:cNvPr>
          <p:cNvSpPr/>
          <p:nvPr/>
        </p:nvSpPr>
        <p:spPr>
          <a:xfrm rot="5400000">
            <a:off x="8592276" y="3141493"/>
            <a:ext cx="971382" cy="379449"/>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Rectangle : avec coins rognés en diagonale 38">
            <a:extLst>
              <a:ext uri="{FF2B5EF4-FFF2-40B4-BE49-F238E27FC236}">
                <a16:creationId xmlns:a16="http://schemas.microsoft.com/office/drawing/2014/main" id="{8A0E7F28-C6EE-419D-B134-AC0FA063847A}"/>
              </a:ext>
            </a:extLst>
          </p:cNvPr>
          <p:cNvSpPr/>
          <p:nvPr/>
        </p:nvSpPr>
        <p:spPr>
          <a:xfrm>
            <a:off x="7110450" y="3929384"/>
            <a:ext cx="4915733" cy="243831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69B8"/>
              </a:buClr>
              <a:buSzPct val="150000"/>
            </a:pPr>
            <a:r>
              <a:rPr lang="fr-CA" sz="1600" b="1" dirty="0">
                <a:solidFill>
                  <a:schemeClr val="bg1"/>
                </a:solidFill>
                <a:latin typeface="Univers Condensed Light" panose="020B0306020202040204"/>
              </a:rPr>
              <a:t>1854 </a:t>
            </a:r>
            <a:r>
              <a:rPr lang="fr-CA" sz="1600" dirty="0">
                <a:solidFill>
                  <a:schemeClr val="bg1"/>
                </a:solidFill>
                <a:latin typeface="Univers Condensed Light" panose="020B0306020202040204"/>
              </a:rPr>
              <a:t>:  Présentation à l'Académie des sciences du premier lingot d'aluminium obtenu par voie chimique. Le prix est comparable à celui de l’or. Le métal est alors réservé pour fabriquer des bijoux de luxe ou de l’orfèvrerie réservée à une élite. Napoléon reçoit ses hôtes de marque avec des couverts en aluminium.</a:t>
            </a:r>
          </a:p>
        </p:txBody>
      </p:sp>
      <p:sp>
        <p:nvSpPr>
          <p:cNvPr id="50" name="Rectangle : avec coins rognés en diagonale 49">
            <a:extLst>
              <a:ext uri="{FF2B5EF4-FFF2-40B4-BE49-F238E27FC236}">
                <a16:creationId xmlns:a16="http://schemas.microsoft.com/office/drawing/2014/main" id="{8547F123-4835-4D5C-8745-E5603992B4D8}"/>
              </a:ext>
            </a:extLst>
          </p:cNvPr>
          <p:cNvSpPr/>
          <p:nvPr/>
        </p:nvSpPr>
        <p:spPr>
          <a:xfrm>
            <a:off x="721407" y="4248284"/>
            <a:ext cx="5780749" cy="1800517"/>
          </a:xfrm>
          <a:prstGeom prst="snip2DiagRect">
            <a:avLst>
              <a:gd name="adj1" fmla="val 20704"/>
              <a:gd name="adj2"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69B8"/>
              </a:buClr>
              <a:buSzPct val="150000"/>
            </a:pPr>
            <a:r>
              <a:rPr lang="fr-CA" sz="1600" b="1" dirty="0">
                <a:solidFill>
                  <a:schemeClr val="bg1"/>
                </a:solidFill>
                <a:latin typeface="Univers Condensed Light" panose="020B0306020202040204"/>
              </a:rPr>
              <a:t>1886</a:t>
            </a:r>
            <a:r>
              <a:rPr lang="fr-CA" sz="1600" dirty="0">
                <a:solidFill>
                  <a:schemeClr val="bg1"/>
                </a:solidFill>
                <a:latin typeface="Univers Condensed Light" panose="020B0306020202040204"/>
              </a:rPr>
              <a:t> : Charles Martin Hall (US) et Paul Héroult (France) découvrent pratiquement simultanément un procédé de production d’aluminium par électrolyse qui permet d’abaisser drastiquement le prix de l’aluminium. C’est l’introduction du bain électrolytique de </a:t>
            </a:r>
            <a:r>
              <a:rPr lang="fr-CA" sz="1600" b="1" dirty="0">
                <a:solidFill>
                  <a:schemeClr val="bg1"/>
                </a:solidFill>
                <a:latin typeface="Univers Condensed Light" panose="020B0306020202040204"/>
              </a:rPr>
              <a:t>cryolite </a:t>
            </a:r>
            <a:r>
              <a:rPr lang="fr-CA" sz="1600" dirty="0">
                <a:solidFill>
                  <a:schemeClr val="bg1"/>
                </a:solidFill>
                <a:latin typeface="Univers Condensed Light" panose="020B0306020202040204"/>
              </a:rPr>
              <a:t>(Na3AlF6). </a:t>
            </a:r>
          </a:p>
        </p:txBody>
      </p:sp>
      <p:sp>
        <p:nvSpPr>
          <p:cNvPr id="34" name="Rectangle 33">
            <a:extLst>
              <a:ext uri="{FF2B5EF4-FFF2-40B4-BE49-F238E27FC236}">
                <a16:creationId xmlns:a16="http://schemas.microsoft.com/office/drawing/2014/main" id="{567A5C1C-1970-4276-875F-9A083E950183}"/>
              </a:ext>
            </a:extLst>
          </p:cNvPr>
          <p:cNvSpPr/>
          <p:nvPr/>
        </p:nvSpPr>
        <p:spPr>
          <a:xfrm>
            <a:off x="10977621" y="1943568"/>
            <a:ext cx="219075" cy="20891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45" name="Connecteur droit avec flèche 44">
            <a:extLst>
              <a:ext uri="{FF2B5EF4-FFF2-40B4-BE49-F238E27FC236}">
                <a16:creationId xmlns:a16="http://schemas.microsoft.com/office/drawing/2014/main" id="{56998E84-6C2F-4D30-9EA6-79E67CF9E980}"/>
              </a:ext>
            </a:extLst>
          </p:cNvPr>
          <p:cNvCxnSpPr>
            <a:cxnSpLocks/>
          </p:cNvCxnSpPr>
          <p:nvPr/>
        </p:nvCxnSpPr>
        <p:spPr>
          <a:xfrm>
            <a:off x="10301434" y="1246237"/>
            <a:ext cx="597185" cy="67981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43802" y="239843"/>
            <a:ext cx="857631" cy="929390"/>
          </a:xfrm>
          <a:prstGeom prst="rect">
            <a:avLst/>
          </a:prstGeom>
        </p:spPr>
      </p:pic>
      <p:sp>
        <p:nvSpPr>
          <p:cNvPr id="11" name="Rectangle 10"/>
          <p:cNvSpPr/>
          <p:nvPr/>
        </p:nvSpPr>
        <p:spPr>
          <a:xfrm>
            <a:off x="64734" y="6524237"/>
            <a:ext cx="6096000" cy="276999"/>
          </a:xfrm>
          <a:prstGeom prst="rect">
            <a:avLst/>
          </a:prstGeom>
        </p:spPr>
        <p:txBody>
          <a:bodyPr>
            <a:spAutoFit/>
          </a:bodyPr>
          <a:lstStyle/>
          <a:p>
            <a:r>
              <a:rPr lang="fr-CA" sz="1200" i="1" dirty="0">
                <a:solidFill>
                  <a:schemeClr val="bg1"/>
                </a:solidFill>
                <a:latin typeface="Univers Condensed Light" panose="020B0306020202040204"/>
              </a:rPr>
              <a:t>Source </a:t>
            </a:r>
            <a:r>
              <a:rPr lang="fr-CA" sz="1200" i="1" dirty="0" err="1">
                <a:solidFill>
                  <a:schemeClr val="bg1"/>
                </a:solidFill>
                <a:latin typeface="Univers Condensed Light" panose="020B0306020202040204"/>
              </a:rPr>
              <a:t>AluQuébec</a:t>
            </a:r>
            <a:r>
              <a:rPr lang="fr-CA" sz="1200" i="1" dirty="0">
                <a:solidFill>
                  <a:schemeClr val="bg1"/>
                </a:solidFill>
                <a:latin typeface="Univers Condensed Light" panose="020B0306020202040204"/>
              </a:rPr>
              <a:t> : Webinaire « Aluminium de la bauxite au produit fini version publique  »  </a:t>
            </a:r>
          </a:p>
        </p:txBody>
      </p:sp>
      <p:sp>
        <p:nvSpPr>
          <p:cNvPr id="15" name="Flèche : pentagone 14">
            <a:extLst>
              <a:ext uri="{FF2B5EF4-FFF2-40B4-BE49-F238E27FC236}">
                <a16:creationId xmlns:a16="http://schemas.microsoft.com/office/drawing/2014/main" id="{8493B2EB-C1CA-47A4-9D13-13081892B222}"/>
              </a:ext>
            </a:extLst>
          </p:cNvPr>
          <p:cNvSpPr/>
          <p:nvPr/>
        </p:nvSpPr>
        <p:spPr>
          <a:xfrm>
            <a:off x="3836330" y="2843920"/>
            <a:ext cx="798915" cy="381000"/>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8" name="Flèche : pentagone 47">
            <a:extLst>
              <a:ext uri="{FF2B5EF4-FFF2-40B4-BE49-F238E27FC236}">
                <a16:creationId xmlns:a16="http://schemas.microsoft.com/office/drawing/2014/main" id="{524BB78B-B0F3-4665-9949-B68724C3FCE5}"/>
              </a:ext>
            </a:extLst>
          </p:cNvPr>
          <p:cNvSpPr/>
          <p:nvPr/>
        </p:nvSpPr>
        <p:spPr>
          <a:xfrm>
            <a:off x="8291057" y="2857500"/>
            <a:ext cx="916855" cy="381000"/>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9" name="Flèche : pentagone 48">
            <a:extLst>
              <a:ext uri="{FF2B5EF4-FFF2-40B4-BE49-F238E27FC236}">
                <a16:creationId xmlns:a16="http://schemas.microsoft.com/office/drawing/2014/main" id="{EF2F81D8-04D2-46F0-8165-A9CB3B7CD7E3}"/>
              </a:ext>
            </a:extLst>
          </p:cNvPr>
          <p:cNvSpPr/>
          <p:nvPr/>
        </p:nvSpPr>
        <p:spPr>
          <a:xfrm rot="10800000">
            <a:off x="6160734" y="4792685"/>
            <a:ext cx="1079514" cy="381001"/>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Flèche : pentagone 23">
            <a:extLst>
              <a:ext uri="{FF2B5EF4-FFF2-40B4-BE49-F238E27FC236}">
                <a16:creationId xmlns:a16="http://schemas.microsoft.com/office/drawing/2014/main" id="{46BA3029-F112-42E7-A058-FA1F2C6F17B1}"/>
              </a:ext>
            </a:extLst>
          </p:cNvPr>
          <p:cNvSpPr/>
          <p:nvPr/>
        </p:nvSpPr>
        <p:spPr>
          <a:xfrm rot="5400000">
            <a:off x="2743874" y="6010199"/>
            <a:ext cx="737719" cy="319707"/>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85738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lèche : pentagone 47">
            <a:extLst>
              <a:ext uri="{FF2B5EF4-FFF2-40B4-BE49-F238E27FC236}">
                <a16:creationId xmlns:a16="http://schemas.microsoft.com/office/drawing/2014/main" id="{524BB78B-B0F3-4665-9949-B68724C3FCE5}"/>
              </a:ext>
            </a:extLst>
          </p:cNvPr>
          <p:cNvSpPr/>
          <p:nvPr/>
        </p:nvSpPr>
        <p:spPr>
          <a:xfrm>
            <a:off x="4937013" y="4788276"/>
            <a:ext cx="1912027" cy="365125"/>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6</a:t>
            </a:fld>
            <a:endParaRPr lang="fr-FR" dirty="0"/>
          </a:p>
        </p:txBody>
      </p:sp>
      <p:sp>
        <p:nvSpPr>
          <p:cNvPr id="5" name="Titre 4"/>
          <p:cNvSpPr>
            <a:spLocks noGrp="1"/>
          </p:cNvSpPr>
          <p:nvPr>
            <p:ph type="title"/>
          </p:nvPr>
        </p:nvSpPr>
        <p:spPr>
          <a:xfrm>
            <a:off x="340560" y="243894"/>
            <a:ext cx="5790417" cy="343089"/>
          </a:xfrm>
        </p:spPr>
        <p:txBody>
          <a:bodyPr>
            <a:noAutofit/>
          </a:bodyPr>
          <a:lstStyle/>
          <a:p>
            <a:r>
              <a:rPr lang="fr-CA" sz="2800" dirty="0"/>
              <a:t>2. Courte introduction sur l’aluminium</a:t>
            </a:r>
            <a:br>
              <a:rPr lang="fr-CA" sz="2800" dirty="0"/>
            </a:br>
            <a:br>
              <a:rPr lang="fr-CA" sz="2800" dirty="0"/>
            </a:br>
            <a:br>
              <a:rPr lang="fr-CA" sz="2800" dirty="0"/>
            </a:br>
            <a:endParaRPr lang="fr-CA" sz="2800" dirty="0"/>
          </a:p>
        </p:txBody>
      </p:sp>
      <p:sp>
        <p:nvSpPr>
          <p:cNvPr id="38" name="Flèche : pentagone 37">
            <a:extLst>
              <a:ext uri="{FF2B5EF4-FFF2-40B4-BE49-F238E27FC236}">
                <a16:creationId xmlns:a16="http://schemas.microsoft.com/office/drawing/2014/main" id="{B62995BD-F6B2-4674-BB2A-74BF629E2A3E}"/>
              </a:ext>
            </a:extLst>
          </p:cNvPr>
          <p:cNvSpPr/>
          <p:nvPr/>
        </p:nvSpPr>
        <p:spPr>
          <a:xfrm rot="5400000">
            <a:off x="2324427" y="1736755"/>
            <a:ext cx="396628" cy="379449"/>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1" name="Rectangle : avec coins rognés en diagonale 50">
            <a:extLst>
              <a:ext uri="{FF2B5EF4-FFF2-40B4-BE49-F238E27FC236}">
                <a16:creationId xmlns:a16="http://schemas.microsoft.com/office/drawing/2014/main" id="{89DF22B4-35A5-4DA2-A85C-277D67F93C40}"/>
              </a:ext>
            </a:extLst>
          </p:cNvPr>
          <p:cNvSpPr/>
          <p:nvPr/>
        </p:nvSpPr>
        <p:spPr>
          <a:xfrm>
            <a:off x="6822228" y="404734"/>
            <a:ext cx="5215287" cy="3162522"/>
          </a:xfrm>
          <a:prstGeom prst="snip2DiagRect">
            <a:avLst>
              <a:gd name="adj1" fmla="val 20704"/>
              <a:gd name="adj2"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69B8"/>
              </a:buClr>
              <a:buSzPct val="150000"/>
            </a:pPr>
            <a:r>
              <a:rPr lang="fr-CA" sz="2000" dirty="0">
                <a:solidFill>
                  <a:schemeClr val="bg1"/>
                </a:solidFill>
                <a:latin typeface="Univers Condensed Light" panose="020B0306020202040204"/>
                <a:cs typeface="Arial" pitchFamily="34" charset="0"/>
              </a:rPr>
              <a:t> </a:t>
            </a:r>
            <a:r>
              <a:rPr lang="fr-CA" sz="2000" b="1" dirty="0">
                <a:solidFill>
                  <a:schemeClr val="bg1"/>
                </a:solidFill>
                <a:latin typeface="Univers Condensed Light" panose="020B0306020202040204"/>
              </a:rPr>
              <a:t>2022</a:t>
            </a:r>
            <a:r>
              <a:rPr lang="fr-CA" sz="2000" dirty="0">
                <a:solidFill>
                  <a:schemeClr val="bg1"/>
                </a:solidFill>
                <a:latin typeface="Univers Condensed Light" panose="020B0306020202040204"/>
              </a:rPr>
              <a:t> </a:t>
            </a:r>
            <a:r>
              <a:rPr lang="fr-CA" sz="1200" dirty="0">
                <a:solidFill>
                  <a:schemeClr val="bg1"/>
                </a:solidFill>
                <a:latin typeface="Univers Condensed Light" panose="020B0306020202040204"/>
              </a:rPr>
              <a:t>:</a:t>
            </a:r>
            <a:endParaRPr lang="fr-CA" sz="1200" dirty="0">
              <a:solidFill>
                <a:schemeClr val="bg1"/>
              </a:solidFill>
              <a:latin typeface="Univers Condensed Light" panose="020B0306020202040204"/>
              <a:cs typeface="Arial" pitchFamily="34" charset="0"/>
            </a:endParaRPr>
          </a:p>
          <a:p>
            <a:pPr>
              <a:lnSpc>
                <a:spcPct val="150000"/>
              </a:lnSpc>
              <a:buClr>
                <a:srgbClr val="0069B8"/>
              </a:buClr>
              <a:buSzPct val="150000"/>
              <a:buFont typeface="Arial" panose="020B0604020202020204" pitchFamily="34" charset="0"/>
              <a:buChar char="•"/>
            </a:pPr>
            <a:r>
              <a:rPr lang="fr-CA" sz="1200" dirty="0">
                <a:solidFill>
                  <a:schemeClr val="bg1"/>
                </a:solidFill>
                <a:latin typeface="Univers Condensed Light" panose="020B0306020202040204"/>
                <a:cs typeface="Arial" pitchFamily="34" charset="0"/>
              </a:rPr>
              <a:t>Capacité de production mondiale d’environ 66 M de TM par an (plus de 55 % en Chine)</a:t>
            </a:r>
          </a:p>
          <a:p>
            <a:pPr>
              <a:lnSpc>
                <a:spcPct val="150000"/>
              </a:lnSpc>
              <a:buClr>
                <a:srgbClr val="0069B8"/>
              </a:buClr>
              <a:buSzPct val="150000"/>
              <a:buFont typeface="Arial" panose="020B0604020202020204" pitchFamily="34" charset="0"/>
              <a:buChar char="•"/>
            </a:pPr>
            <a:r>
              <a:rPr lang="fr-CA" sz="1200" dirty="0">
                <a:solidFill>
                  <a:schemeClr val="bg1"/>
                </a:solidFill>
                <a:latin typeface="Univers Condensed Light" panose="020B0306020202040204"/>
                <a:cs typeface="Arial" pitchFamily="34" charset="0"/>
              </a:rPr>
              <a:t>Prévision d’une consommation de 70 M de TM en 2022</a:t>
            </a:r>
          </a:p>
          <a:p>
            <a:pPr>
              <a:lnSpc>
                <a:spcPct val="150000"/>
              </a:lnSpc>
              <a:buClr>
                <a:srgbClr val="0069B8"/>
              </a:buClr>
              <a:buSzPct val="150000"/>
              <a:buFont typeface="Arial" panose="020B0604020202020204" pitchFamily="34" charset="0"/>
              <a:buChar char="•"/>
            </a:pPr>
            <a:r>
              <a:rPr lang="fr-CA" sz="1200" dirty="0">
                <a:solidFill>
                  <a:schemeClr val="bg1"/>
                </a:solidFill>
                <a:latin typeface="Univers Condensed Light" panose="020B0306020202040204"/>
                <a:cs typeface="Arial" pitchFamily="34" charset="0"/>
              </a:rPr>
              <a:t>75 % de l’aluminium produit depuis 1888 est encore utilisé</a:t>
            </a:r>
          </a:p>
          <a:p>
            <a:pPr>
              <a:lnSpc>
                <a:spcPct val="150000"/>
              </a:lnSpc>
              <a:buClr>
                <a:srgbClr val="0069B8"/>
              </a:buClr>
              <a:buSzPct val="150000"/>
              <a:buFont typeface="Arial" panose="020B0604020202020204" pitchFamily="34" charset="0"/>
              <a:buChar char="•"/>
            </a:pPr>
            <a:r>
              <a:rPr lang="fr-CA" sz="1200" dirty="0">
                <a:solidFill>
                  <a:schemeClr val="bg1"/>
                </a:solidFill>
                <a:latin typeface="Univers Condensed Light" panose="020B0306020202040204"/>
                <a:cs typeface="Arial" pitchFamily="34" charset="0"/>
              </a:rPr>
              <a:t>Développement intensif de nouvelles capacités au Moyen-Orient et en Chine</a:t>
            </a:r>
          </a:p>
          <a:p>
            <a:pPr>
              <a:lnSpc>
                <a:spcPct val="150000"/>
              </a:lnSpc>
              <a:buClr>
                <a:srgbClr val="0069B8"/>
              </a:buClr>
              <a:buSzPct val="150000"/>
              <a:buFont typeface="Arial" panose="020B0604020202020204" pitchFamily="34" charset="0"/>
              <a:buChar char="•"/>
            </a:pPr>
            <a:r>
              <a:rPr lang="fr-CA" sz="1200" dirty="0">
                <a:solidFill>
                  <a:schemeClr val="bg1"/>
                </a:solidFill>
                <a:latin typeface="Univers Condensed Light" panose="020B0306020202040204"/>
                <a:cs typeface="Arial" pitchFamily="34" charset="0"/>
              </a:rPr>
              <a:t>Production annuelle d’environ 3 M de TM au Québec (9 alumineries)</a:t>
            </a:r>
          </a:p>
          <a:p>
            <a:pPr>
              <a:lnSpc>
                <a:spcPct val="150000"/>
              </a:lnSpc>
              <a:buClr>
                <a:srgbClr val="0069B8"/>
              </a:buClr>
              <a:buSzPct val="150000"/>
              <a:buFont typeface="Arial" panose="020B0604020202020204" pitchFamily="34" charset="0"/>
              <a:buChar char="•"/>
            </a:pPr>
            <a:r>
              <a:rPr lang="fr-CA" sz="1200" dirty="0">
                <a:solidFill>
                  <a:schemeClr val="bg1"/>
                </a:solidFill>
                <a:latin typeface="Univers Condensed Light" panose="020B0306020202040204"/>
                <a:cs typeface="Arial" pitchFamily="34" charset="0"/>
              </a:rPr>
              <a:t>Facilement recyclable à l’infini (5 % de l’énergie requise)</a:t>
            </a:r>
          </a:p>
          <a:p>
            <a:pPr>
              <a:lnSpc>
                <a:spcPct val="150000"/>
              </a:lnSpc>
              <a:buClr>
                <a:srgbClr val="0069B8"/>
              </a:buClr>
              <a:buSzPct val="150000"/>
              <a:buFont typeface="Arial" panose="020B0604020202020204" pitchFamily="34" charset="0"/>
              <a:buChar char="•"/>
            </a:pPr>
            <a:r>
              <a:rPr lang="fr-CA" sz="1200" dirty="0">
                <a:solidFill>
                  <a:schemeClr val="bg1"/>
                </a:solidFill>
                <a:latin typeface="Univers Condensed Light" panose="020B0306020202040204"/>
                <a:cs typeface="Arial" pitchFamily="34" charset="0"/>
              </a:rPr>
              <a:t>Impact environnemental variable selon les sources d’énergie</a:t>
            </a:r>
          </a:p>
          <a:p>
            <a:pPr>
              <a:lnSpc>
                <a:spcPct val="150000"/>
              </a:lnSpc>
              <a:buClr>
                <a:srgbClr val="0069B8"/>
              </a:buClr>
              <a:buSzPct val="150000"/>
              <a:buFont typeface="Arial" panose="020B0604020202020204" pitchFamily="34" charset="0"/>
              <a:buChar char="•"/>
            </a:pPr>
            <a:r>
              <a:rPr lang="fr-CA" sz="1200" dirty="0">
                <a:solidFill>
                  <a:schemeClr val="bg1"/>
                </a:solidFill>
                <a:latin typeface="Univers Condensed Light" panose="020B0306020202040204"/>
                <a:cs typeface="Arial" pitchFamily="34" charset="0"/>
              </a:rPr>
              <a:t>2,0 T GES / TM aluminium (Québec) – 15T GES / t (Chine)  - électrolyse</a:t>
            </a:r>
          </a:p>
        </p:txBody>
      </p:sp>
      <p:sp>
        <p:nvSpPr>
          <p:cNvPr id="52" name="Rectangle : avec coins rognés en diagonale 51">
            <a:extLst>
              <a:ext uri="{FF2B5EF4-FFF2-40B4-BE49-F238E27FC236}">
                <a16:creationId xmlns:a16="http://schemas.microsoft.com/office/drawing/2014/main" id="{521DF7BD-0DF4-44DE-9CA0-23A72138F0F4}"/>
              </a:ext>
            </a:extLst>
          </p:cNvPr>
          <p:cNvSpPr/>
          <p:nvPr/>
        </p:nvSpPr>
        <p:spPr>
          <a:xfrm>
            <a:off x="141489" y="933195"/>
            <a:ext cx="4770730" cy="749491"/>
          </a:xfrm>
          <a:prstGeom prst="snip2DiagRect">
            <a:avLst>
              <a:gd name="adj1" fmla="val 20704"/>
              <a:gd name="adj2"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69B8"/>
              </a:buClr>
              <a:buSzPct val="150000"/>
            </a:pPr>
            <a:r>
              <a:rPr lang="fr-CA" sz="1600" b="1" dirty="0">
                <a:solidFill>
                  <a:schemeClr val="bg1"/>
                </a:solidFill>
                <a:latin typeface="Univers Condensed Light" panose="020B0306020202040204"/>
              </a:rPr>
              <a:t>1886</a:t>
            </a:r>
            <a:r>
              <a:rPr lang="fr-CA" sz="1600" dirty="0">
                <a:solidFill>
                  <a:schemeClr val="bg1"/>
                </a:solidFill>
                <a:latin typeface="Univers Condensed Light" panose="020B0306020202040204"/>
              </a:rPr>
              <a:t>: Pittsburgh Reduction </a:t>
            </a:r>
            <a:r>
              <a:rPr lang="fr-CA" sz="1600" dirty="0" err="1">
                <a:solidFill>
                  <a:schemeClr val="bg1"/>
                </a:solidFill>
                <a:latin typeface="Univers Condensed Light" panose="020B0306020202040204"/>
              </a:rPr>
              <a:t>Company</a:t>
            </a:r>
            <a:r>
              <a:rPr lang="fr-CA" sz="1600" dirty="0">
                <a:solidFill>
                  <a:schemeClr val="bg1"/>
                </a:solidFill>
                <a:latin typeface="Univers Condensed Light" panose="020B0306020202040204"/>
              </a:rPr>
              <a:t> (Hall et Alfred Hunt)</a:t>
            </a:r>
          </a:p>
        </p:txBody>
      </p:sp>
      <p:sp>
        <p:nvSpPr>
          <p:cNvPr id="54" name="Rectangle : avec coins rognés en diagonale 53">
            <a:extLst>
              <a:ext uri="{FF2B5EF4-FFF2-40B4-BE49-F238E27FC236}">
                <a16:creationId xmlns:a16="http://schemas.microsoft.com/office/drawing/2014/main" id="{1136217A-DC30-4E96-86E9-AC2BA920A966}"/>
              </a:ext>
            </a:extLst>
          </p:cNvPr>
          <p:cNvSpPr/>
          <p:nvPr/>
        </p:nvSpPr>
        <p:spPr>
          <a:xfrm>
            <a:off x="141489" y="2162884"/>
            <a:ext cx="4770730" cy="749491"/>
          </a:xfrm>
          <a:prstGeom prst="snip2DiagRect">
            <a:avLst>
              <a:gd name="adj1" fmla="val 20704"/>
              <a:gd name="adj2"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69B8"/>
              </a:buClr>
              <a:buSzPct val="150000"/>
            </a:pPr>
            <a:r>
              <a:rPr lang="fr-CA" sz="1600" b="1" dirty="0">
                <a:solidFill>
                  <a:schemeClr val="bg1"/>
                </a:solidFill>
                <a:latin typeface="Univers Condensed Light" panose="020B0306020202040204"/>
              </a:rPr>
              <a:t>1893</a:t>
            </a:r>
            <a:r>
              <a:rPr lang="fr-CA" sz="1600" dirty="0">
                <a:solidFill>
                  <a:schemeClr val="bg1"/>
                </a:solidFill>
                <a:latin typeface="Univers Condensed Light" panose="020B0306020202040204"/>
              </a:rPr>
              <a:t>: Piccadilly Circus, London, statue en aluminium</a:t>
            </a:r>
          </a:p>
        </p:txBody>
      </p:sp>
      <p:sp>
        <p:nvSpPr>
          <p:cNvPr id="56" name="Rectangle : avec coins rognés en diagonale 55">
            <a:extLst>
              <a:ext uri="{FF2B5EF4-FFF2-40B4-BE49-F238E27FC236}">
                <a16:creationId xmlns:a16="http://schemas.microsoft.com/office/drawing/2014/main" id="{67EC86A8-DBAC-442E-890F-9FCA3286C1C7}"/>
              </a:ext>
            </a:extLst>
          </p:cNvPr>
          <p:cNvSpPr/>
          <p:nvPr/>
        </p:nvSpPr>
        <p:spPr>
          <a:xfrm>
            <a:off x="141488" y="3402585"/>
            <a:ext cx="4770730" cy="749491"/>
          </a:xfrm>
          <a:prstGeom prst="snip2DiagRect">
            <a:avLst>
              <a:gd name="adj1" fmla="val 20704"/>
              <a:gd name="adj2"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69B8"/>
              </a:buClr>
              <a:buSzPct val="150000"/>
            </a:pPr>
            <a:r>
              <a:rPr lang="fr-CA" sz="1600" b="1" dirty="0">
                <a:solidFill>
                  <a:schemeClr val="bg1"/>
                </a:solidFill>
                <a:latin typeface="Univers Condensed Light" panose="020B0306020202040204"/>
              </a:rPr>
              <a:t>1901: </a:t>
            </a:r>
            <a:r>
              <a:rPr lang="fr-CA" sz="1600" dirty="0">
                <a:solidFill>
                  <a:schemeClr val="bg1"/>
                </a:solidFill>
                <a:latin typeface="Univers Condensed Light" panose="020B0306020202040204"/>
              </a:rPr>
              <a:t>Shawinigan, première aluminerie au Canada</a:t>
            </a:r>
          </a:p>
        </p:txBody>
      </p:sp>
      <p:sp>
        <p:nvSpPr>
          <p:cNvPr id="57" name="Rectangle : avec coins rognés en diagonale 56">
            <a:extLst>
              <a:ext uri="{FF2B5EF4-FFF2-40B4-BE49-F238E27FC236}">
                <a16:creationId xmlns:a16="http://schemas.microsoft.com/office/drawing/2014/main" id="{1EC04E44-B4CD-4589-A259-83038F60A603}"/>
              </a:ext>
            </a:extLst>
          </p:cNvPr>
          <p:cNvSpPr/>
          <p:nvPr/>
        </p:nvSpPr>
        <p:spPr>
          <a:xfrm>
            <a:off x="132863" y="4642286"/>
            <a:ext cx="4779758" cy="749491"/>
          </a:xfrm>
          <a:prstGeom prst="snip2DiagRect">
            <a:avLst>
              <a:gd name="adj1" fmla="val 20704"/>
              <a:gd name="adj2"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69B8"/>
              </a:buClr>
              <a:buSzPct val="150000"/>
            </a:pPr>
            <a:r>
              <a:rPr lang="fr-CA" sz="1600" b="1" dirty="0">
                <a:solidFill>
                  <a:schemeClr val="bg1"/>
                </a:solidFill>
                <a:latin typeface="Univers Condensed Light" panose="020B0306020202040204"/>
              </a:rPr>
              <a:t>1926</a:t>
            </a:r>
            <a:r>
              <a:rPr lang="fr-CA" sz="1600" dirty="0">
                <a:solidFill>
                  <a:schemeClr val="bg1"/>
                </a:solidFill>
                <a:latin typeface="Univers Condensed Light" panose="020B0306020202040204"/>
              </a:rPr>
              <a:t>: Arvida…</a:t>
            </a:r>
            <a:r>
              <a:rPr lang="fr-CA" sz="1600" b="1" dirty="0">
                <a:solidFill>
                  <a:schemeClr val="bg1"/>
                </a:solidFill>
                <a:latin typeface="Univers Condensed Light" panose="020B0306020202040204"/>
              </a:rPr>
              <a:t>Ar</a:t>
            </a:r>
            <a:r>
              <a:rPr lang="fr-CA" sz="1600" dirty="0">
                <a:solidFill>
                  <a:schemeClr val="bg1"/>
                </a:solidFill>
                <a:latin typeface="Univers Condensed Light" panose="020B0306020202040204"/>
              </a:rPr>
              <a:t>thur </a:t>
            </a:r>
            <a:r>
              <a:rPr lang="fr-CA" sz="1600" b="1" dirty="0" err="1">
                <a:solidFill>
                  <a:schemeClr val="bg1"/>
                </a:solidFill>
                <a:latin typeface="Univers Condensed Light" panose="020B0306020202040204"/>
              </a:rPr>
              <a:t>Vi</a:t>
            </a:r>
            <a:r>
              <a:rPr lang="fr-CA" sz="1600" dirty="0" err="1">
                <a:solidFill>
                  <a:schemeClr val="bg1"/>
                </a:solidFill>
                <a:latin typeface="Univers Condensed Light" panose="020B0306020202040204"/>
              </a:rPr>
              <a:t>ning</a:t>
            </a:r>
            <a:r>
              <a:rPr lang="fr-CA" sz="1600" dirty="0">
                <a:solidFill>
                  <a:schemeClr val="bg1"/>
                </a:solidFill>
                <a:latin typeface="Univers Condensed Light" panose="020B0306020202040204"/>
              </a:rPr>
              <a:t> </a:t>
            </a:r>
            <a:r>
              <a:rPr lang="fr-CA" sz="1600" b="1" dirty="0">
                <a:solidFill>
                  <a:schemeClr val="bg1"/>
                </a:solidFill>
                <a:latin typeface="Univers Condensed Light" panose="020B0306020202040204"/>
              </a:rPr>
              <a:t>Da</a:t>
            </a:r>
            <a:r>
              <a:rPr lang="fr-CA" sz="1600" dirty="0">
                <a:solidFill>
                  <a:schemeClr val="bg1"/>
                </a:solidFill>
                <a:latin typeface="Univers Condensed Light" panose="020B0306020202040204"/>
              </a:rPr>
              <a:t>vis, Québec</a:t>
            </a:r>
          </a:p>
        </p:txBody>
      </p:sp>
      <p:sp>
        <p:nvSpPr>
          <p:cNvPr id="58" name="Rectangle : avec coins rognés en diagonale 57">
            <a:extLst>
              <a:ext uri="{FF2B5EF4-FFF2-40B4-BE49-F238E27FC236}">
                <a16:creationId xmlns:a16="http://schemas.microsoft.com/office/drawing/2014/main" id="{EA342457-B885-41CD-89E9-950B26855D3E}"/>
              </a:ext>
            </a:extLst>
          </p:cNvPr>
          <p:cNvSpPr/>
          <p:nvPr/>
        </p:nvSpPr>
        <p:spPr>
          <a:xfrm>
            <a:off x="6849041" y="4152072"/>
            <a:ext cx="5188474" cy="1549619"/>
          </a:xfrm>
          <a:prstGeom prst="snip2DiagRect">
            <a:avLst>
              <a:gd name="adj1" fmla="val 20704"/>
              <a:gd name="adj2"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0069B8"/>
              </a:buClr>
              <a:buSzPct val="150000"/>
            </a:pPr>
            <a:r>
              <a:rPr lang="fr-CA" sz="1500" b="1" dirty="0">
                <a:solidFill>
                  <a:schemeClr val="bg1"/>
                </a:solidFill>
                <a:latin typeface="Univers Condensed Light" panose="020B0306020202040204"/>
              </a:rPr>
              <a:t>1928</a:t>
            </a:r>
            <a:r>
              <a:rPr lang="fr-CA" sz="1500" dirty="0">
                <a:solidFill>
                  <a:schemeClr val="bg1"/>
                </a:solidFill>
                <a:latin typeface="Univers Condensed Light" panose="020B0306020202040204"/>
              </a:rPr>
              <a:t> : Alcoa (</a:t>
            </a:r>
            <a:r>
              <a:rPr lang="fr-CA" sz="1500" b="1" dirty="0" err="1">
                <a:solidFill>
                  <a:schemeClr val="bg1"/>
                </a:solidFill>
                <a:latin typeface="Univers Condensed Light" panose="020B0306020202040204"/>
              </a:rPr>
              <a:t>Al</a:t>
            </a:r>
            <a:r>
              <a:rPr lang="fr-CA" sz="1500" dirty="0" err="1">
                <a:solidFill>
                  <a:schemeClr val="bg1"/>
                </a:solidFill>
                <a:latin typeface="Univers Condensed Light" panose="020B0306020202040204"/>
              </a:rPr>
              <a:t>uminum</a:t>
            </a:r>
            <a:r>
              <a:rPr lang="fr-CA" sz="1500" dirty="0">
                <a:solidFill>
                  <a:schemeClr val="bg1"/>
                </a:solidFill>
                <a:latin typeface="Univers Condensed Light" panose="020B0306020202040204"/>
              </a:rPr>
              <a:t> </a:t>
            </a:r>
            <a:r>
              <a:rPr lang="fr-CA" sz="1500" b="1" dirty="0" err="1">
                <a:solidFill>
                  <a:schemeClr val="bg1"/>
                </a:solidFill>
                <a:latin typeface="Univers Condensed Light" panose="020B0306020202040204"/>
              </a:rPr>
              <a:t>Co</a:t>
            </a:r>
            <a:r>
              <a:rPr lang="fr-CA" sz="1500" dirty="0" err="1">
                <a:solidFill>
                  <a:schemeClr val="bg1"/>
                </a:solidFill>
                <a:latin typeface="Univers Condensed Light" panose="020B0306020202040204"/>
              </a:rPr>
              <a:t>mpany</a:t>
            </a:r>
            <a:r>
              <a:rPr lang="fr-CA" sz="1500" dirty="0">
                <a:solidFill>
                  <a:schemeClr val="bg1"/>
                </a:solidFill>
                <a:latin typeface="Univers Condensed Light" panose="020B0306020202040204"/>
              </a:rPr>
              <a:t> of </a:t>
            </a:r>
            <a:r>
              <a:rPr lang="fr-CA" sz="1500" b="1" dirty="0">
                <a:solidFill>
                  <a:schemeClr val="bg1"/>
                </a:solidFill>
                <a:latin typeface="Univers Condensed Light" panose="020B0306020202040204"/>
              </a:rPr>
              <a:t>A</a:t>
            </a:r>
            <a:r>
              <a:rPr lang="fr-CA" sz="1500" dirty="0">
                <a:solidFill>
                  <a:schemeClr val="bg1"/>
                </a:solidFill>
                <a:latin typeface="Univers Condensed Light" panose="020B0306020202040204"/>
              </a:rPr>
              <a:t>merica) est fragmentée à la suite des mesures anti-monopoles du gouvernement américain. De là,  la </a:t>
            </a:r>
            <a:r>
              <a:rPr lang="fr-CA" sz="1500" dirty="0" err="1">
                <a:solidFill>
                  <a:schemeClr val="bg1"/>
                </a:solidFill>
                <a:latin typeface="Univers Condensed Light" panose="020B0306020202040204"/>
              </a:rPr>
              <a:t>Northern</a:t>
            </a:r>
            <a:r>
              <a:rPr lang="fr-CA" sz="1500" dirty="0">
                <a:solidFill>
                  <a:schemeClr val="bg1"/>
                </a:solidFill>
                <a:latin typeface="Univers Condensed Light" panose="020B0306020202040204"/>
              </a:rPr>
              <a:t> Aluminium </a:t>
            </a:r>
            <a:r>
              <a:rPr lang="fr-CA" sz="1500" dirty="0" err="1">
                <a:solidFill>
                  <a:schemeClr val="bg1"/>
                </a:solidFill>
                <a:latin typeface="Univers Condensed Light" panose="020B0306020202040204"/>
              </a:rPr>
              <a:t>Company</a:t>
            </a:r>
            <a:r>
              <a:rPr lang="fr-CA" sz="1500" dirty="0">
                <a:solidFill>
                  <a:schemeClr val="bg1"/>
                </a:solidFill>
                <a:latin typeface="Univers Condensed Light" panose="020B0306020202040204"/>
              </a:rPr>
              <a:t>, filiale de Alcoa, deviendra </a:t>
            </a:r>
            <a:r>
              <a:rPr lang="fr-CA" sz="1500" b="1" dirty="0" err="1">
                <a:solidFill>
                  <a:schemeClr val="bg1"/>
                </a:solidFill>
                <a:latin typeface="Univers Condensed Light" panose="020B0306020202040204"/>
              </a:rPr>
              <a:t>Al</a:t>
            </a:r>
            <a:r>
              <a:rPr lang="fr-CA" sz="1500" dirty="0" err="1">
                <a:solidFill>
                  <a:schemeClr val="bg1"/>
                </a:solidFill>
                <a:latin typeface="Univers Condensed Light" panose="020B0306020202040204"/>
              </a:rPr>
              <a:t>uminum</a:t>
            </a:r>
            <a:r>
              <a:rPr lang="fr-CA" sz="1500" dirty="0">
                <a:solidFill>
                  <a:schemeClr val="bg1"/>
                </a:solidFill>
                <a:latin typeface="Univers Condensed Light" panose="020B0306020202040204"/>
              </a:rPr>
              <a:t> </a:t>
            </a:r>
            <a:r>
              <a:rPr lang="fr-CA" sz="1500" dirty="0" err="1">
                <a:solidFill>
                  <a:schemeClr val="bg1"/>
                </a:solidFill>
                <a:latin typeface="Univers Condensed Light" panose="020B0306020202040204"/>
              </a:rPr>
              <a:t>Company</a:t>
            </a:r>
            <a:r>
              <a:rPr lang="fr-CA" sz="1500" dirty="0">
                <a:solidFill>
                  <a:schemeClr val="bg1"/>
                </a:solidFill>
                <a:latin typeface="Univers Condensed Light" panose="020B0306020202040204"/>
              </a:rPr>
              <a:t> of </a:t>
            </a:r>
            <a:r>
              <a:rPr lang="fr-CA" sz="1500" b="1" dirty="0">
                <a:solidFill>
                  <a:schemeClr val="bg1"/>
                </a:solidFill>
                <a:latin typeface="Univers Condensed Light" panose="020B0306020202040204"/>
              </a:rPr>
              <a:t>Can</a:t>
            </a:r>
            <a:r>
              <a:rPr lang="fr-CA" sz="1500" dirty="0">
                <a:solidFill>
                  <a:schemeClr val="bg1"/>
                </a:solidFill>
                <a:latin typeface="Univers Condensed Light" panose="020B0306020202040204"/>
              </a:rPr>
              <a:t>ada.</a:t>
            </a:r>
          </a:p>
        </p:txBody>
      </p:sp>
      <p:sp>
        <p:nvSpPr>
          <p:cNvPr id="59" name="Flèche : pentagone 58">
            <a:extLst>
              <a:ext uri="{FF2B5EF4-FFF2-40B4-BE49-F238E27FC236}">
                <a16:creationId xmlns:a16="http://schemas.microsoft.com/office/drawing/2014/main" id="{17EA440A-A03A-4574-828A-8CCB43D06546}"/>
              </a:ext>
            </a:extLst>
          </p:cNvPr>
          <p:cNvSpPr/>
          <p:nvPr/>
        </p:nvSpPr>
        <p:spPr>
          <a:xfrm rot="5400000">
            <a:off x="2311042" y="2974257"/>
            <a:ext cx="427033" cy="379449"/>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0" name="Flèche : pentagone 59">
            <a:extLst>
              <a:ext uri="{FF2B5EF4-FFF2-40B4-BE49-F238E27FC236}">
                <a16:creationId xmlns:a16="http://schemas.microsoft.com/office/drawing/2014/main" id="{5D9AE1D5-DBDD-4195-A07B-C8A3C2700695}"/>
              </a:ext>
            </a:extLst>
          </p:cNvPr>
          <p:cNvSpPr/>
          <p:nvPr/>
        </p:nvSpPr>
        <p:spPr>
          <a:xfrm rot="5400000">
            <a:off x="2332605" y="4234219"/>
            <a:ext cx="385458" cy="381001"/>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descr="https://www.alcoa.com/global/en/who-we-are/history/images/1891-10.jpg">
            <a:extLst>
              <a:ext uri="{FF2B5EF4-FFF2-40B4-BE49-F238E27FC236}">
                <a16:creationId xmlns:a16="http://schemas.microsoft.com/office/drawing/2014/main" id="{7EF31515-AB32-4B85-B6F6-EA7BC8307CB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63824" y="751301"/>
            <a:ext cx="1406799" cy="1125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6/69/Northern_Aluminium_Company_Shawinigan_1930.jpg">
            <a:extLst>
              <a:ext uri="{FF2B5EF4-FFF2-40B4-BE49-F238E27FC236}">
                <a16:creationId xmlns:a16="http://schemas.microsoft.com/office/drawing/2014/main" id="{CD59722D-5BB6-49D3-A14A-93F63B22AF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2605" y="3192595"/>
            <a:ext cx="1581595" cy="1021447"/>
          </a:xfrm>
          <a:prstGeom prst="rect">
            <a:avLst/>
          </a:prstGeom>
          <a:noFill/>
          <a:extLst>
            <a:ext uri="{909E8E84-426E-40DD-AFC4-6F175D3DCCD1}">
              <a14:hiddenFill xmlns:a14="http://schemas.microsoft.com/office/drawing/2010/main">
                <a:solidFill>
                  <a:srgbClr val="FFFFFF"/>
                </a:solidFill>
              </a14:hiddenFill>
            </a:ext>
          </a:extLst>
        </p:spPr>
      </p:pic>
      <p:sp>
        <p:nvSpPr>
          <p:cNvPr id="22" name="Flèche : pentagone 21">
            <a:extLst>
              <a:ext uri="{FF2B5EF4-FFF2-40B4-BE49-F238E27FC236}">
                <a16:creationId xmlns:a16="http://schemas.microsoft.com/office/drawing/2014/main" id="{A1B516ED-4D87-4F48-A861-317F0ADB0842}"/>
              </a:ext>
            </a:extLst>
          </p:cNvPr>
          <p:cNvSpPr/>
          <p:nvPr/>
        </p:nvSpPr>
        <p:spPr>
          <a:xfrm>
            <a:off x="4700267" y="3586830"/>
            <a:ext cx="355525" cy="381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32" name="Picture 8" descr="Site patrimonial d'Arvida. Vue générale">
            <a:extLst>
              <a:ext uri="{FF2B5EF4-FFF2-40B4-BE49-F238E27FC236}">
                <a16:creationId xmlns:a16="http://schemas.microsoft.com/office/drawing/2014/main" id="{F8C62711-79F4-4CD4-A2CA-141EA1807C1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7439" y="4378360"/>
            <a:ext cx="1359571" cy="9708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ue aérienne de l'usine Alcan à Arvida">
            <a:extLst>
              <a:ext uri="{FF2B5EF4-FFF2-40B4-BE49-F238E27FC236}">
                <a16:creationId xmlns:a16="http://schemas.microsoft.com/office/drawing/2014/main" id="{930A1663-E662-4508-82E0-5EDFB649EF4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53041" y="5554330"/>
            <a:ext cx="1421999" cy="1134538"/>
          </a:xfrm>
          <a:prstGeom prst="rect">
            <a:avLst/>
          </a:prstGeom>
          <a:noFill/>
          <a:extLst>
            <a:ext uri="{909E8E84-426E-40DD-AFC4-6F175D3DCCD1}">
              <a14:hiddenFill xmlns:a14="http://schemas.microsoft.com/office/drawing/2010/main">
                <a:solidFill>
                  <a:srgbClr val="FFFFFF"/>
                </a:solidFill>
              </a14:hiddenFill>
            </a:ext>
          </a:extLst>
        </p:spPr>
      </p:pic>
      <p:sp>
        <p:nvSpPr>
          <p:cNvPr id="26" name="Flèche : pentagone 25">
            <a:extLst>
              <a:ext uri="{FF2B5EF4-FFF2-40B4-BE49-F238E27FC236}">
                <a16:creationId xmlns:a16="http://schemas.microsoft.com/office/drawing/2014/main" id="{86E9C163-D7DB-479B-B2CA-E5461B82975E}"/>
              </a:ext>
            </a:extLst>
          </p:cNvPr>
          <p:cNvSpPr/>
          <p:nvPr/>
        </p:nvSpPr>
        <p:spPr>
          <a:xfrm rot="16200000">
            <a:off x="9060912" y="3661397"/>
            <a:ext cx="565245" cy="376963"/>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32F1B50D-A27F-4E23-8956-9D79F4501E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1972" y="1987869"/>
            <a:ext cx="1564147" cy="1039991"/>
          </a:xfrm>
          <a:prstGeom prst="rect">
            <a:avLst/>
          </a:prstGeom>
        </p:spPr>
      </p:pic>
      <p:sp>
        <p:nvSpPr>
          <p:cNvPr id="27" name="Flèche : pentagone 21">
            <a:extLst>
              <a:ext uri="{FF2B5EF4-FFF2-40B4-BE49-F238E27FC236}">
                <a16:creationId xmlns:a16="http://schemas.microsoft.com/office/drawing/2014/main" id="{A1B516ED-4D87-4F48-A861-317F0ADB0842}"/>
              </a:ext>
            </a:extLst>
          </p:cNvPr>
          <p:cNvSpPr/>
          <p:nvPr/>
        </p:nvSpPr>
        <p:spPr>
          <a:xfrm>
            <a:off x="4702581" y="2331966"/>
            <a:ext cx="355525" cy="381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36510" y="5547524"/>
            <a:ext cx="4900504" cy="1277273"/>
          </a:xfrm>
          <a:prstGeom prst="rect">
            <a:avLst/>
          </a:prstGeom>
        </p:spPr>
        <p:txBody>
          <a:bodyPr wrap="square">
            <a:spAutoFit/>
          </a:bodyPr>
          <a:lstStyle/>
          <a:p>
            <a:r>
              <a:rPr lang="fr-CA" sz="1100" i="1" dirty="0">
                <a:solidFill>
                  <a:schemeClr val="bg1"/>
                </a:solidFill>
                <a:latin typeface="Univers Condensed Light" panose="020B0306020202040204"/>
              </a:rPr>
              <a:t>Source:  AluQuébec, Webinaire « Aluminium de la bauxite au produit fini version publique  » </a:t>
            </a:r>
          </a:p>
          <a:p>
            <a:r>
              <a:rPr lang="fr-CA" sz="1100" i="1" dirty="0">
                <a:solidFill>
                  <a:schemeClr val="bg1"/>
                </a:solidFill>
                <a:latin typeface="Univers Condensed Light" panose="020B0306020202040204"/>
              </a:rPr>
              <a:t>Alcoa , https://www.alcoa.com/global/en/who-we-are/history </a:t>
            </a:r>
          </a:p>
          <a:p>
            <a:r>
              <a:rPr lang="fr-CA" sz="1100" i="1" dirty="0" err="1">
                <a:solidFill>
                  <a:schemeClr val="bg1"/>
                </a:solidFill>
                <a:latin typeface="Univers Condensed Light" panose="020B0306020202040204"/>
              </a:rPr>
              <a:t>Wikipedia</a:t>
            </a:r>
            <a:r>
              <a:rPr lang="fr-CA" sz="1100" i="1" dirty="0">
                <a:solidFill>
                  <a:schemeClr val="bg1"/>
                </a:solidFill>
                <a:latin typeface="Univers Condensed Light" panose="020B0306020202040204"/>
              </a:rPr>
              <a:t>: https://fr.wikipedia.org/wiki/Ancienne_aluminerie_de_Shawinigan</a:t>
            </a:r>
          </a:p>
          <a:p>
            <a:r>
              <a:rPr lang="fr-CA" sz="1100" i="1" dirty="0">
                <a:solidFill>
                  <a:schemeClr val="bg1"/>
                </a:solidFill>
                <a:latin typeface="Univers Condensed Light" panose="020B0306020202040204"/>
              </a:rPr>
              <a:t>Répertoire du patrimoine culturel du Québec: https://www.patrimoine-culturel.gouv.qc.ca/rpcq/detail.do?methode=consulter&amp;id=168589&amp;type=bien</a:t>
            </a:r>
          </a:p>
          <a:p>
            <a:r>
              <a:rPr lang="fr-CA" sz="1100" i="1" dirty="0">
                <a:solidFill>
                  <a:schemeClr val="bg1"/>
                </a:solidFill>
                <a:latin typeface="Univers Condensed Light" panose="020B0306020202040204"/>
              </a:rPr>
              <a:t>https://www.patrimoine-culturel.gouv.qc.ca/rpcq/detail.do?methode=consulter&amp;id=9033&amp;type=pge</a:t>
            </a:r>
          </a:p>
        </p:txBody>
      </p:sp>
      <p:sp>
        <p:nvSpPr>
          <p:cNvPr id="23" name="Flèche : pentagone 21">
            <a:extLst>
              <a:ext uri="{FF2B5EF4-FFF2-40B4-BE49-F238E27FC236}">
                <a16:creationId xmlns:a16="http://schemas.microsoft.com/office/drawing/2014/main" id="{699CC339-AAC2-4EB3-9028-151360C38F6F}"/>
              </a:ext>
            </a:extLst>
          </p:cNvPr>
          <p:cNvSpPr/>
          <p:nvPr/>
        </p:nvSpPr>
        <p:spPr>
          <a:xfrm>
            <a:off x="4749197" y="1132721"/>
            <a:ext cx="355525" cy="381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4227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osange 22">
            <a:extLst>
              <a:ext uri="{FF2B5EF4-FFF2-40B4-BE49-F238E27FC236}">
                <a16:creationId xmlns:a16="http://schemas.microsoft.com/office/drawing/2014/main" id="{6306BF14-F569-4BEC-83AE-43B471152538}"/>
              </a:ext>
            </a:extLst>
          </p:cNvPr>
          <p:cNvSpPr/>
          <p:nvPr/>
        </p:nvSpPr>
        <p:spPr>
          <a:xfrm>
            <a:off x="2746105" y="1022587"/>
            <a:ext cx="5852465" cy="4676387"/>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pied de page 1"/>
          <p:cNvSpPr>
            <a:spLocks noGrp="1"/>
          </p:cNvSpPr>
          <p:nvPr>
            <p:ph type="ftr" sz="quarter" idx="11"/>
          </p:nvPr>
        </p:nvSpPr>
        <p:spPr>
          <a:xfrm>
            <a:off x="4057745" y="6504594"/>
            <a:ext cx="4114800" cy="365125"/>
          </a:xfrm>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7</a:t>
            </a:fld>
            <a:endParaRPr lang="fr-FR" dirty="0"/>
          </a:p>
        </p:txBody>
      </p:sp>
      <p:sp>
        <p:nvSpPr>
          <p:cNvPr id="5" name="Titre 4"/>
          <p:cNvSpPr>
            <a:spLocks noGrp="1"/>
          </p:cNvSpPr>
          <p:nvPr>
            <p:ph type="title"/>
          </p:nvPr>
        </p:nvSpPr>
        <p:spPr>
          <a:xfrm>
            <a:off x="217279" y="284621"/>
            <a:ext cx="3472691" cy="355541"/>
          </a:xfrm>
        </p:spPr>
        <p:txBody>
          <a:bodyPr>
            <a:noAutofit/>
          </a:bodyPr>
          <a:lstStyle/>
          <a:p>
            <a:r>
              <a:rPr lang="fr-CA" sz="3200" dirty="0"/>
              <a:t>2. Courte introduction sur l’aluminium</a:t>
            </a:r>
            <a:br>
              <a:rPr lang="fr-CA" sz="3200" dirty="0"/>
            </a:br>
            <a:br>
              <a:rPr lang="fr-CA" sz="3200" dirty="0"/>
            </a:br>
            <a:br>
              <a:rPr lang="fr-CA" sz="3200" dirty="0"/>
            </a:br>
            <a:endParaRPr lang="fr-CA" sz="3200" dirty="0"/>
          </a:p>
        </p:txBody>
      </p:sp>
      <p:sp>
        <p:nvSpPr>
          <p:cNvPr id="15" name="Flèche : pentagone 14">
            <a:extLst>
              <a:ext uri="{FF2B5EF4-FFF2-40B4-BE49-F238E27FC236}">
                <a16:creationId xmlns:a16="http://schemas.microsoft.com/office/drawing/2014/main" id="{8493B2EB-C1CA-47A4-9D13-13081892B222}"/>
              </a:ext>
            </a:extLst>
          </p:cNvPr>
          <p:cNvSpPr/>
          <p:nvPr/>
        </p:nvSpPr>
        <p:spPr>
          <a:xfrm>
            <a:off x="9797366" y="3187451"/>
            <a:ext cx="405806" cy="133784"/>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1" name="Picture 71" descr="bauxite at wagerup.jpg">
            <a:extLst>
              <a:ext uri="{FF2B5EF4-FFF2-40B4-BE49-F238E27FC236}">
                <a16:creationId xmlns:a16="http://schemas.microsoft.com/office/drawing/2014/main" id="{A684D6A8-9D48-4575-AFC9-2948DE8120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68793" y="4178813"/>
            <a:ext cx="466044" cy="671820"/>
          </a:xfrm>
          <a:prstGeom prst="rect">
            <a:avLst/>
          </a:prstGeom>
        </p:spPr>
      </p:pic>
      <p:pic>
        <p:nvPicPr>
          <p:cNvPr id="24" name="Picture 73" descr="alumina1.jpg">
            <a:extLst>
              <a:ext uri="{FF2B5EF4-FFF2-40B4-BE49-F238E27FC236}">
                <a16:creationId xmlns:a16="http://schemas.microsoft.com/office/drawing/2014/main" id="{BE1AB019-DA7B-421A-A90C-0A887204F5D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756221" y="4183698"/>
            <a:ext cx="480791" cy="669502"/>
          </a:xfrm>
          <a:prstGeom prst="rect">
            <a:avLst/>
          </a:prstGeom>
        </p:spPr>
      </p:pic>
      <p:pic>
        <p:nvPicPr>
          <p:cNvPr id="25" name="Image 24" descr="Calcined-Petroleum-Coke.jpg">
            <a:extLst>
              <a:ext uri="{FF2B5EF4-FFF2-40B4-BE49-F238E27FC236}">
                <a16:creationId xmlns:a16="http://schemas.microsoft.com/office/drawing/2014/main" id="{B9F65B8B-7B21-4F99-A14A-8B44F4760F8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078566" y="2820825"/>
            <a:ext cx="761535" cy="832077"/>
          </a:xfrm>
          <a:prstGeom prst="rect">
            <a:avLst/>
          </a:prstGeom>
        </p:spPr>
      </p:pic>
      <p:pic>
        <p:nvPicPr>
          <p:cNvPr id="28" name="Image 27" descr="High_medium_low_temperature_coal_tar_pitch.jpg">
            <a:extLst>
              <a:ext uri="{FF2B5EF4-FFF2-40B4-BE49-F238E27FC236}">
                <a16:creationId xmlns:a16="http://schemas.microsoft.com/office/drawing/2014/main" id="{98A01FFC-B520-4FA2-94E2-411AD4456666}"/>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300588" y="1395530"/>
            <a:ext cx="737892" cy="806244"/>
          </a:xfrm>
          <a:prstGeom prst="rect">
            <a:avLst/>
          </a:prstGeom>
        </p:spPr>
      </p:pic>
      <p:pic>
        <p:nvPicPr>
          <p:cNvPr id="32" name="Picture 75" descr="two_major_lines.JPG">
            <a:extLst>
              <a:ext uri="{FF2B5EF4-FFF2-40B4-BE49-F238E27FC236}">
                <a16:creationId xmlns:a16="http://schemas.microsoft.com/office/drawing/2014/main" id="{C9E75F82-3667-4070-8DB6-8C5320F811E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134750" y="4183698"/>
            <a:ext cx="533302" cy="771203"/>
          </a:xfrm>
          <a:prstGeom prst="rect">
            <a:avLst/>
          </a:prstGeom>
        </p:spPr>
      </p:pic>
      <p:pic>
        <p:nvPicPr>
          <p:cNvPr id="33" name="Picture 3">
            <a:extLst>
              <a:ext uri="{FF2B5EF4-FFF2-40B4-BE49-F238E27FC236}">
                <a16:creationId xmlns:a16="http://schemas.microsoft.com/office/drawing/2014/main" id="{D2CC0387-FA2B-4E99-B2C4-A9B6195FA938}"/>
              </a:ext>
            </a:extLst>
          </p:cNvPr>
          <p:cNvPicPr>
            <a:picLocks noChangeAspect="1" noChangeArrowheads="1"/>
          </p:cNvPicPr>
          <p:nvPr>
            <p:custDataLst>
              <p:tags r:id="rId1"/>
            </p:custDataLst>
          </p:nvPr>
        </p:nvPicPr>
        <p:blipFill>
          <a:blip r:embed="rId9" cstate="email">
            <a:extLst>
              <a:ext uri="{28A0092B-C50C-407E-A947-70E740481C1C}">
                <a14:useLocalDpi xmlns:a14="http://schemas.microsoft.com/office/drawing/2010/main"/>
              </a:ext>
            </a:extLst>
          </a:blip>
          <a:srcRect/>
          <a:stretch>
            <a:fillRect/>
          </a:stretch>
        </p:blipFill>
        <p:spPr bwMode="auto">
          <a:xfrm>
            <a:off x="5032264" y="2569880"/>
            <a:ext cx="1280145" cy="960109"/>
          </a:xfrm>
          <a:prstGeom prst="rect">
            <a:avLst/>
          </a:prstGeom>
          <a:noFill/>
          <a:ln w="9525">
            <a:noFill/>
            <a:miter lim="800000"/>
            <a:headEnd/>
            <a:tailEnd/>
          </a:ln>
          <a:effectLst/>
        </p:spPr>
      </p:pic>
      <p:sp>
        <p:nvSpPr>
          <p:cNvPr id="34" name="TextBox 74">
            <a:extLst>
              <a:ext uri="{FF2B5EF4-FFF2-40B4-BE49-F238E27FC236}">
                <a16:creationId xmlns:a16="http://schemas.microsoft.com/office/drawing/2014/main" id="{55AF5B2B-C4FF-4ACF-B38F-EB88E0611D4E}"/>
              </a:ext>
            </a:extLst>
          </p:cNvPr>
          <p:cNvSpPr txBox="1"/>
          <p:nvPr/>
        </p:nvSpPr>
        <p:spPr>
          <a:xfrm>
            <a:off x="4414577" y="4881594"/>
            <a:ext cx="1126478" cy="584775"/>
          </a:xfrm>
          <a:prstGeom prst="rect">
            <a:avLst/>
          </a:prstGeom>
          <a:noFill/>
        </p:spPr>
        <p:txBody>
          <a:bodyPr wrap="square" rtlCol="0">
            <a:spAutoFit/>
          </a:bodyPr>
          <a:lstStyle/>
          <a:p>
            <a:pPr algn="ctr"/>
            <a:r>
              <a:rPr lang="fr-CA" sz="1600" b="1" dirty="0">
                <a:solidFill>
                  <a:schemeClr val="bg1"/>
                </a:solidFill>
                <a:latin typeface="Univers Condensed Light" panose="020B0306020202040204"/>
                <a:cs typeface="Arial" panose="020B0604020202020204" pitchFamily="34" charset="0"/>
              </a:rPr>
              <a:t>Alumine </a:t>
            </a:r>
            <a:r>
              <a:rPr lang="fr-CA" sz="1600" b="1" dirty="0">
                <a:solidFill>
                  <a:schemeClr val="bg1"/>
                </a:solidFill>
                <a:latin typeface="Univers Condensed Light" panose="020B0306020202040204"/>
              </a:rPr>
              <a:t>Al</a:t>
            </a:r>
            <a:r>
              <a:rPr lang="fr-CA" sz="1600" b="1" baseline="-25000" dirty="0">
                <a:solidFill>
                  <a:schemeClr val="bg1"/>
                </a:solidFill>
                <a:latin typeface="Univers Condensed Light" panose="020B0306020202040204"/>
              </a:rPr>
              <a:t>2</a:t>
            </a:r>
            <a:r>
              <a:rPr lang="fr-CA" sz="1600" b="1" dirty="0">
                <a:solidFill>
                  <a:schemeClr val="bg1"/>
                </a:solidFill>
                <a:latin typeface="Univers Condensed Light" panose="020B0306020202040204"/>
              </a:rPr>
              <a:t>O</a:t>
            </a:r>
            <a:r>
              <a:rPr lang="fr-CA" sz="1600" b="1" baseline="-25000" dirty="0">
                <a:solidFill>
                  <a:schemeClr val="bg1"/>
                </a:solidFill>
                <a:latin typeface="Univers Condensed Light" panose="020B0306020202040204"/>
              </a:rPr>
              <a:t>3</a:t>
            </a:r>
            <a:endParaRPr lang="fr-CA" sz="1600" b="1" dirty="0">
              <a:solidFill>
                <a:schemeClr val="bg1"/>
              </a:solidFill>
              <a:latin typeface="Univers Condensed Light" panose="020B0306020202040204"/>
              <a:cs typeface="Arial" panose="020B0604020202020204" pitchFamily="34" charset="0"/>
            </a:endParaRPr>
          </a:p>
        </p:txBody>
      </p:sp>
      <p:sp>
        <p:nvSpPr>
          <p:cNvPr id="35" name="TextBox 76">
            <a:extLst>
              <a:ext uri="{FF2B5EF4-FFF2-40B4-BE49-F238E27FC236}">
                <a16:creationId xmlns:a16="http://schemas.microsoft.com/office/drawing/2014/main" id="{178A7DF8-B268-4AFE-8A1B-7F61404AEB32}"/>
              </a:ext>
            </a:extLst>
          </p:cNvPr>
          <p:cNvSpPr txBox="1"/>
          <p:nvPr/>
        </p:nvSpPr>
        <p:spPr>
          <a:xfrm>
            <a:off x="6719447" y="3659049"/>
            <a:ext cx="1452908" cy="584775"/>
          </a:xfrm>
          <a:prstGeom prst="rect">
            <a:avLst/>
          </a:prstGeom>
          <a:noFill/>
        </p:spPr>
        <p:txBody>
          <a:bodyPr wrap="square" rtlCol="0">
            <a:spAutoFit/>
          </a:bodyPr>
          <a:lstStyle/>
          <a:p>
            <a:pPr algn="ctr"/>
            <a:r>
              <a:rPr lang="fr-CA" sz="1600" b="1" dirty="0">
                <a:solidFill>
                  <a:schemeClr val="bg1"/>
                </a:solidFill>
                <a:latin typeface="Univers Condensed Light" panose="020B0306020202040204"/>
              </a:rPr>
              <a:t>Coke de pétrole</a:t>
            </a:r>
          </a:p>
          <a:p>
            <a:pPr algn="ctr"/>
            <a:endParaRPr lang="en-US" sz="1600" b="1" dirty="0">
              <a:solidFill>
                <a:schemeClr val="bg1"/>
              </a:solidFill>
              <a:latin typeface="Univers Condensed Light" panose="020B0306020202040204"/>
              <a:cs typeface="Arial" panose="020B0604020202020204" pitchFamily="34" charset="0"/>
            </a:endParaRPr>
          </a:p>
        </p:txBody>
      </p:sp>
      <p:sp>
        <p:nvSpPr>
          <p:cNvPr id="27" name="TextBox 76">
            <a:extLst>
              <a:ext uri="{FF2B5EF4-FFF2-40B4-BE49-F238E27FC236}">
                <a16:creationId xmlns:a16="http://schemas.microsoft.com/office/drawing/2014/main" id="{C2D703FD-FA41-496E-BEC7-A234E7E04043}"/>
              </a:ext>
            </a:extLst>
          </p:cNvPr>
          <p:cNvSpPr txBox="1"/>
          <p:nvPr/>
        </p:nvSpPr>
        <p:spPr>
          <a:xfrm>
            <a:off x="6001291" y="4954901"/>
            <a:ext cx="800220" cy="338554"/>
          </a:xfrm>
          <a:prstGeom prst="rect">
            <a:avLst/>
          </a:prstGeom>
          <a:noFill/>
        </p:spPr>
        <p:txBody>
          <a:bodyPr wrap="none" rtlCol="0">
            <a:spAutoFit/>
          </a:bodyPr>
          <a:lstStyle/>
          <a:p>
            <a:pPr algn="ctr"/>
            <a:r>
              <a:rPr lang="fr-CA" sz="1600" b="1" dirty="0">
                <a:solidFill>
                  <a:schemeClr val="bg1"/>
                </a:solidFill>
                <a:latin typeface="Univers Condensed Light" panose="020B0306020202040204"/>
                <a:cs typeface="Arial" panose="020B0604020202020204" pitchFamily="34" charset="0"/>
              </a:rPr>
              <a:t>Énergie</a:t>
            </a:r>
          </a:p>
        </p:txBody>
      </p:sp>
      <p:sp>
        <p:nvSpPr>
          <p:cNvPr id="36" name="TextBox 72">
            <a:extLst>
              <a:ext uri="{FF2B5EF4-FFF2-40B4-BE49-F238E27FC236}">
                <a16:creationId xmlns:a16="http://schemas.microsoft.com/office/drawing/2014/main" id="{41C15808-99B0-47FA-8398-FA8449111F26}"/>
              </a:ext>
            </a:extLst>
          </p:cNvPr>
          <p:cNvSpPr txBox="1"/>
          <p:nvPr/>
        </p:nvSpPr>
        <p:spPr>
          <a:xfrm>
            <a:off x="3157594" y="4887290"/>
            <a:ext cx="744114" cy="338554"/>
          </a:xfrm>
          <a:prstGeom prst="rect">
            <a:avLst/>
          </a:prstGeom>
          <a:noFill/>
        </p:spPr>
        <p:txBody>
          <a:bodyPr wrap="none" rtlCol="0">
            <a:spAutoFit/>
          </a:bodyPr>
          <a:lstStyle/>
          <a:p>
            <a:r>
              <a:rPr lang="en-US" sz="1600" dirty="0">
                <a:solidFill>
                  <a:schemeClr val="bg1">
                    <a:lumMod val="95000"/>
                  </a:schemeClr>
                </a:solidFill>
                <a:latin typeface="Univers Condensed Light" panose="020B0306020202040204"/>
                <a:cs typeface="Arial" panose="020B0604020202020204" pitchFamily="34" charset="0"/>
              </a:rPr>
              <a:t>Bauxite</a:t>
            </a:r>
          </a:p>
        </p:txBody>
      </p:sp>
      <p:sp>
        <p:nvSpPr>
          <p:cNvPr id="37" name="TextBox 72">
            <a:extLst>
              <a:ext uri="{FF2B5EF4-FFF2-40B4-BE49-F238E27FC236}">
                <a16:creationId xmlns:a16="http://schemas.microsoft.com/office/drawing/2014/main" id="{97D6C4B8-9458-4E2D-A276-BF8851C4A272}"/>
              </a:ext>
            </a:extLst>
          </p:cNvPr>
          <p:cNvSpPr txBox="1"/>
          <p:nvPr/>
        </p:nvSpPr>
        <p:spPr>
          <a:xfrm>
            <a:off x="5075298" y="3483625"/>
            <a:ext cx="1338828" cy="338554"/>
          </a:xfrm>
          <a:prstGeom prst="rect">
            <a:avLst/>
          </a:prstGeom>
          <a:noFill/>
        </p:spPr>
        <p:txBody>
          <a:bodyPr wrap="none" rtlCol="0">
            <a:spAutoFit/>
          </a:bodyPr>
          <a:lstStyle/>
          <a:p>
            <a:r>
              <a:rPr lang="en-US" sz="1600" b="1" dirty="0">
                <a:solidFill>
                  <a:schemeClr val="bg1"/>
                </a:solidFill>
                <a:latin typeface="Univers Condensed Light" panose="020B0306020202040204"/>
                <a:cs typeface="Arial" panose="020B0604020202020204" pitchFamily="34" charset="0"/>
              </a:rPr>
              <a:t>Salle de </a:t>
            </a:r>
            <a:r>
              <a:rPr lang="en-US" sz="1600" b="1" dirty="0" err="1">
                <a:solidFill>
                  <a:schemeClr val="bg1"/>
                </a:solidFill>
                <a:latin typeface="Univers Condensed Light" panose="020B0306020202040204"/>
                <a:cs typeface="Arial" panose="020B0604020202020204" pitchFamily="34" charset="0"/>
              </a:rPr>
              <a:t>cuves</a:t>
            </a:r>
            <a:endParaRPr lang="en-US" sz="1600" b="1" dirty="0">
              <a:solidFill>
                <a:schemeClr val="bg1"/>
              </a:solidFill>
              <a:latin typeface="Univers Condensed Light" panose="020B0306020202040204"/>
              <a:cs typeface="Arial" panose="020B0604020202020204" pitchFamily="34" charset="0"/>
            </a:endParaRPr>
          </a:p>
        </p:txBody>
      </p:sp>
      <p:sp>
        <p:nvSpPr>
          <p:cNvPr id="8" name="AutoShape 6" descr="{\displaystyle {\rm {Al_{2}O_{3}\rightarrow 2Al^{3+}+3O^{2-}}}}">
            <a:extLst>
              <a:ext uri="{FF2B5EF4-FFF2-40B4-BE49-F238E27FC236}">
                <a16:creationId xmlns:a16="http://schemas.microsoft.com/office/drawing/2014/main" id="{F522AD14-02F5-4DCD-8CBA-787632AB93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9" name="Image 8">
            <a:extLst>
              <a:ext uri="{FF2B5EF4-FFF2-40B4-BE49-F238E27FC236}">
                <a16:creationId xmlns:a16="http://schemas.microsoft.com/office/drawing/2014/main" id="{008C258B-3D91-4663-8DA8-FFA4DBCBFB31}"/>
              </a:ext>
            </a:extLst>
          </p:cNvPr>
          <p:cNvPicPr>
            <a:picLocks noChangeAspect="1"/>
          </p:cNvPicPr>
          <p:nvPr/>
        </p:nvPicPr>
        <p:blipFill>
          <a:blip r:embed="rId10"/>
          <a:stretch>
            <a:fillRect/>
          </a:stretch>
        </p:blipFill>
        <p:spPr>
          <a:xfrm>
            <a:off x="4742959" y="3830896"/>
            <a:ext cx="1940987" cy="277284"/>
          </a:xfrm>
          <a:prstGeom prst="rect">
            <a:avLst/>
          </a:prstGeom>
        </p:spPr>
      </p:pic>
      <p:sp>
        <p:nvSpPr>
          <p:cNvPr id="40" name="TextBox 76">
            <a:extLst>
              <a:ext uri="{FF2B5EF4-FFF2-40B4-BE49-F238E27FC236}">
                <a16:creationId xmlns:a16="http://schemas.microsoft.com/office/drawing/2014/main" id="{AD3DC6A0-9D2C-446C-AB5A-E6598E2B35CF}"/>
              </a:ext>
            </a:extLst>
          </p:cNvPr>
          <p:cNvSpPr txBox="1"/>
          <p:nvPr/>
        </p:nvSpPr>
        <p:spPr>
          <a:xfrm>
            <a:off x="5428122" y="2188054"/>
            <a:ext cx="511679" cy="338554"/>
          </a:xfrm>
          <a:prstGeom prst="rect">
            <a:avLst/>
          </a:prstGeom>
          <a:noFill/>
        </p:spPr>
        <p:txBody>
          <a:bodyPr wrap="none" rtlCol="0">
            <a:spAutoFit/>
          </a:bodyPr>
          <a:lstStyle/>
          <a:p>
            <a:r>
              <a:rPr lang="fr-CA" sz="1600" b="1" dirty="0">
                <a:solidFill>
                  <a:schemeClr val="bg1"/>
                </a:solidFill>
                <a:latin typeface="Univers Condensed Light" panose="020B0306020202040204"/>
                <a:cs typeface="Arial" panose="020B0604020202020204" pitchFamily="34" charset="0"/>
              </a:rPr>
              <a:t>Brai</a:t>
            </a:r>
          </a:p>
        </p:txBody>
      </p:sp>
      <p:pic>
        <p:nvPicPr>
          <p:cNvPr id="42" name="Picture 14">
            <a:extLst>
              <a:ext uri="{FF2B5EF4-FFF2-40B4-BE49-F238E27FC236}">
                <a16:creationId xmlns:a16="http://schemas.microsoft.com/office/drawing/2014/main" id="{9AD26C28-E00E-4462-9B5D-EA602CE6338C}"/>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a:xfrm>
            <a:off x="5414487" y="109093"/>
            <a:ext cx="735585" cy="746434"/>
          </a:xfrm>
          <a:prstGeom prst="rect">
            <a:avLst/>
          </a:prstGeom>
          <a:solidFill>
            <a:srgbClr val="FFFFFF">
              <a:shade val="85000"/>
            </a:srgbClr>
          </a:solidFill>
          <a:ln>
            <a:noFill/>
          </a:ln>
          <a:effectLst/>
        </p:spPr>
      </p:pic>
      <p:pic>
        <p:nvPicPr>
          <p:cNvPr id="44" name="Picture 6" descr="lingot groupe">
            <a:extLst>
              <a:ext uri="{FF2B5EF4-FFF2-40B4-BE49-F238E27FC236}">
                <a16:creationId xmlns:a16="http://schemas.microsoft.com/office/drawing/2014/main" id="{326C213E-3058-4FE7-BA8B-BE2FAB8B0528}"/>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46494" y="2894723"/>
            <a:ext cx="757089" cy="736842"/>
          </a:xfrm>
          <a:prstGeom prst="rect">
            <a:avLst/>
          </a:prstGeom>
          <a:noFill/>
          <a:ln w="9525">
            <a:noFill/>
            <a:miter lim="800000"/>
            <a:headEnd/>
            <a:tailEnd/>
          </a:ln>
        </p:spPr>
      </p:pic>
      <p:pic>
        <p:nvPicPr>
          <p:cNvPr id="45" name="Picture 4" descr="https://encrypted-tbn2.gstatic.com/images?q=tbn:ANd9GcQmDXHuHfpgdzQLNz6blDBelZIE6V8U7QViF-CVS42-PqXo4eCdghy9UCCT2g">
            <a:hlinkClick r:id="rId13"/>
            <a:extLst>
              <a:ext uri="{FF2B5EF4-FFF2-40B4-BE49-F238E27FC236}">
                <a16:creationId xmlns:a16="http://schemas.microsoft.com/office/drawing/2014/main" id="{E1BEE5A5-4FB8-4CD6-A4AF-8FB3F3B88886}"/>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335254" y="5796884"/>
            <a:ext cx="760746" cy="728027"/>
          </a:xfrm>
          <a:prstGeom prst="rect">
            <a:avLst/>
          </a:prstGeom>
          <a:noFill/>
        </p:spPr>
      </p:pic>
      <p:pic>
        <p:nvPicPr>
          <p:cNvPr id="55" name="Picture 6" descr="https://encrypted-tbn0.gstatic.com/images?q=tbn:ANd9GcQHr8QGp26tbj80Xe5quKgDF_o5wf_LmFbEikjOfT44wuCFYvlq4tAyA6A">
            <a:hlinkClick r:id="rId15"/>
            <a:extLst>
              <a:ext uri="{FF2B5EF4-FFF2-40B4-BE49-F238E27FC236}">
                <a16:creationId xmlns:a16="http://schemas.microsoft.com/office/drawing/2014/main" id="{35FC80DD-649A-4150-8325-5615B0356F36}"/>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664551" y="118901"/>
            <a:ext cx="776975" cy="748200"/>
          </a:xfrm>
          <a:prstGeom prst="rect">
            <a:avLst/>
          </a:prstGeom>
          <a:noFill/>
        </p:spPr>
      </p:pic>
      <p:sp>
        <p:nvSpPr>
          <p:cNvPr id="56" name="Flèche : pentagone 55">
            <a:extLst>
              <a:ext uri="{FF2B5EF4-FFF2-40B4-BE49-F238E27FC236}">
                <a16:creationId xmlns:a16="http://schemas.microsoft.com/office/drawing/2014/main" id="{2174421F-8CBE-4F52-A46C-988F63D0CCDB}"/>
              </a:ext>
            </a:extLst>
          </p:cNvPr>
          <p:cNvSpPr/>
          <p:nvPr/>
        </p:nvSpPr>
        <p:spPr>
          <a:xfrm>
            <a:off x="6160135" y="361975"/>
            <a:ext cx="507365" cy="152375"/>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Text Placeholder 5">
            <a:extLst>
              <a:ext uri="{FF2B5EF4-FFF2-40B4-BE49-F238E27FC236}">
                <a16:creationId xmlns:a16="http://schemas.microsoft.com/office/drawing/2014/main" id="{3770690B-80D8-438B-998E-CB0970B2EFE7}"/>
              </a:ext>
            </a:extLst>
          </p:cNvPr>
          <p:cNvSpPr txBox="1">
            <a:spLocks/>
          </p:cNvSpPr>
          <p:nvPr/>
        </p:nvSpPr>
        <p:spPr>
          <a:xfrm>
            <a:off x="3756004" y="111836"/>
            <a:ext cx="1686281" cy="746434"/>
          </a:xfrm>
          <a:prstGeom prst="rect">
            <a:avLst/>
          </a:prstGeom>
        </p:spPr>
        <p:txBody>
          <a:bodyPr/>
          <a:lstStyle/>
          <a:p>
            <a:pPr lvl="0" algn="ctr" fontAlgn="base">
              <a:spcBef>
                <a:spcPct val="20000"/>
              </a:spcBef>
              <a:spcAft>
                <a:spcPct val="0"/>
              </a:spcAft>
              <a:defRPr/>
            </a:pPr>
            <a:r>
              <a:rPr lang="fr-CA" sz="1600" b="1" dirty="0">
                <a:solidFill>
                  <a:schemeClr val="bg1"/>
                </a:solidFill>
                <a:latin typeface="Univers Condensed Light" panose="020B0306020202040204"/>
                <a:cs typeface="Arial" panose="020B0604020202020204" pitchFamily="34" charset="0"/>
              </a:rPr>
              <a:t>Plaques :  </a:t>
            </a:r>
            <a:r>
              <a:rPr lang="fr-CA" sz="1600" dirty="0">
                <a:solidFill>
                  <a:schemeClr val="bg1"/>
                </a:solidFill>
                <a:latin typeface="Univers Condensed Light" panose="020B0306020202040204"/>
                <a:cs typeface="Arial" panose="020B0604020202020204" pitchFamily="34" charset="0"/>
              </a:rPr>
              <a:t>pour production de produits laminés</a:t>
            </a:r>
          </a:p>
        </p:txBody>
      </p:sp>
      <p:sp>
        <p:nvSpPr>
          <p:cNvPr id="61" name="Text Placeholder 5">
            <a:extLst>
              <a:ext uri="{FF2B5EF4-FFF2-40B4-BE49-F238E27FC236}">
                <a16:creationId xmlns:a16="http://schemas.microsoft.com/office/drawing/2014/main" id="{2B534072-5372-4186-A002-EE0FB1B2A92C}"/>
              </a:ext>
            </a:extLst>
          </p:cNvPr>
          <p:cNvSpPr txBox="1">
            <a:spLocks/>
          </p:cNvSpPr>
          <p:nvPr/>
        </p:nvSpPr>
        <p:spPr>
          <a:xfrm>
            <a:off x="1487125" y="3660298"/>
            <a:ext cx="1529255" cy="630610"/>
          </a:xfrm>
          <a:prstGeom prst="rect">
            <a:avLst/>
          </a:prstGeom>
        </p:spPr>
        <p:txBody>
          <a:bodyPr/>
          <a:lstStyle/>
          <a:p>
            <a:pPr algn="ctr">
              <a:spcBef>
                <a:spcPct val="20000"/>
              </a:spcBef>
              <a:defRPr/>
            </a:pPr>
            <a:r>
              <a:rPr lang="fr-CA" sz="1600" b="1" dirty="0">
                <a:solidFill>
                  <a:schemeClr val="bg1"/>
                </a:solidFill>
                <a:latin typeface="Univers Condensed Light" panose="020B0306020202040204"/>
                <a:cs typeface="Arial" panose="020B0604020202020204" pitchFamily="34" charset="0"/>
              </a:rPr>
              <a:t>Lingots T :</a:t>
            </a:r>
            <a:br>
              <a:rPr lang="fr-CA" sz="1600" b="1" dirty="0">
                <a:solidFill>
                  <a:schemeClr val="bg1"/>
                </a:solidFill>
                <a:latin typeface="Univers Condensed Light" panose="020B0306020202040204"/>
                <a:cs typeface="Arial" panose="020B0604020202020204" pitchFamily="34" charset="0"/>
              </a:rPr>
            </a:br>
            <a:r>
              <a:rPr lang="fr-CA" sz="1600" dirty="0">
                <a:solidFill>
                  <a:schemeClr val="bg1"/>
                </a:solidFill>
                <a:latin typeface="Univers Condensed Light" panose="020B0306020202040204"/>
                <a:cs typeface="Arial" panose="020B0604020202020204" pitchFamily="34" charset="0"/>
              </a:rPr>
              <a:t>allié ou non pour les fonderies</a:t>
            </a:r>
          </a:p>
        </p:txBody>
      </p:sp>
      <p:sp>
        <p:nvSpPr>
          <p:cNvPr id="62" name="Rectangle 61">
            <a:extLst>
              <a:ext uri="{FF2B5EF4-FFF2-40B4-BE49-F238E27FC236}">
                <a16:creationId xmlns:a16="http://schemas.microsoft.com/office/drawing/2014/main" id="{A01E204B-8DA0-4E02-AD94-E409F5841941}"/>
              </a:ext>
            </a:extLst>
          </p:cNvPr>
          <p:cNvSpPr/>
          <p:nvPr/>
        </p:nvSpPr>
        <p:spPr>
          <a:xfrm>
            <a:off x="3323995" y="5837545"/>
            <a:ext cx="2051720" cy="584775"/>
          </a:xfrm>
          <a:prstGeom prst="rect">
            <a:avLst/>
          </a:prstGeom>
        </p:spPr>
        <p:txBody>
          <a:bodyPr wrap="square">
            <a:spAutoFit/>
          </a:bodyPr>
          <a:lstStyle/>
          <a:p>
            <a:pPr lvl="0" algn="ctr">
              <a:spcBef>
                <a:spcPct val="20000"/>
              </a:spcBef>
              <a:defRPr/>
            </a:pPr>
            <a:r>
              <a:rPr lang="fr-CA" sz="1600" b="1" dirty="0">
                <a:solidFill>
                  <a:schemeClr val="bg1"/>
                </a:solidFill>
                <a:latin typeface="Univers Condensed Light" panose="020B0306020202040204"/>
                <a:cs typeface="Arial" panose="020B0604020202020204" pitchFamily="34" charset="0"/>
              </a:rPr>
              <a:t>Gueuses :</a:t>
            </a:r>
            <a:br>
              <a:rPr lang="fr-CA" sz="1600" dirty="0">
                <a:solidFill>
                  <a:schemeClr val="bg1"/>
                </a:solidFill>
                <a:latin typeface="Univers Condensed Light" panose="020B0306020202040204"/>
                <a:cs typeface="Arial" panose="020B0604020202020204" pitchFamily="34" charset="0"/>
              </a:rPr>
            </a:br>
            <a:r>
              <a:rPr lang="fr-CA" sz="1600" dirty="0">
                <a:solidFill>
                  <a:schemeClr val="bg1"/>
                </a:solidFill>
                <a:latin typeface="Univers Condensed Light" panose="020B0306020202040204"/>
                <a:cs typeface="Arial" panose="020B0604020202020204" pitchFamily="34" charset="0"/>
              </a:rPr>
              <a:t>métal pur pour refonte</a:t>
            </a:r>
          </a:p>
        </p:txBody>
      </p:sp>
      <p:sp>
        <p:nvSpPr>
          <p:cNvPr id="64" name="Rectangle 63">
            <a:extLst>
              <a:ext uri="{FF2B5EF4-FFF2-40B4-BE49-F238E27FC236}">
                <a16:creationId xmlns:a16="http://schemas.microsoft.com/office/drawing/2014/main" id="{A5A149EF-C330-4804-8198-4461DCAC4F21}"/>
              </a:ext>
            </a:extLst>
          </p:cNvPr>
          <p:cNvSpPr/>
          <p:nvPr/>
        </p:nvSpPr>
        <p:spPr>
          <a:xfrm>
            <a:off x="9904991" y="3800261"/>
            <a:ext cx="2051720" cy="338554"/>
          </a:xfrm>
          <a:prstGeom prst="rect">
            <a:avLst/>
          </a:prstGeom>
        </p:spPr>
        <p:txBody>
          <a:bodyPr wrap="square">
            <a:spAutoFit/>
          </a:bodyPr>
          <a:lstStyle/>
          <a:p>
            <a:pPr lvl="0" algn="ctr">
              <a:spcBef>
                <a:spcPct val="20000"/>
              </a:spcBef>
              <a:defRPr/>
            </a:pPr>
            <a:r>
              <a:rPr lang="fr-CA" sz="1600" b="1" dirty="0">
                <a:solidFill>
                  <a:schemeClr val="bg1"/>
                </a:solidFill>
                <a:latin typeface="Univers Condensed Light" panose="020B0306020202040204"/>
                <a:cs typeface="Arial" panose="020B0604020202020204" pitchFamily="34" charset="0"/>
              </a:rPr>
              <a:t>Extrusions</a:t>
            </a:r>
            <a:endParaRPr lang="fr-CA" sz="1600" dirty="0">
              <a:solidFill>
                <a:schemeClr val="bg1"/>
              </a:solidFill>
              <a:latin typeface="Univers Condensed Light" panose="020B0306020202040204"/>
              <a:cs typeface="Arial" panose="020B0604020202020204" pitchFamily="34" charset="0"/>
            </a:endParaRPr>
          </a:p>
        </p:txBody>
      </p:sp>
      <p:sp>
        <p:nvSpPr>
          <p:cNvPr id="65" name="Rectangle 64">
            <a:extLst>
              <a:ext uri="{FF2B5EF4-FFF2-40B4-BE49-F238E27FC236}">
                <a16:creationId xmlns:a16="http://schemas.microsoft.com/office/drawing/2014/main" id="{2CE498C8-981E-415B-A7EB-717D13CCF14E}"/>
              </a:ext>
            </a:extLst>
          </p:cNvPr>
          <p:cNvSpPr/>
          <p:nvPr/>
        </p:nvSpPr>
        <p:spPr>
          <a:xfrm>
            <a:off x="8478581" y="3625849"/>
            <a:ext cx="1385835" cy="1077218"/>
          </a:xfrm>
          <a:prstGeom prst="rect">
            <a:avLst/>
          </a:prstGeom>
        </p:spPr>
        <p:txBody>
          <a:bodyPr wrap="square">
            <a:spAutoFit/>
          </a:bodyPr>
          <a:lstStyle/>
          <a:p>
            <a:pPr lvl="0" algn="ctr">
              <a:spcBef>
                <a:spcPct val="20000"/>
              </a:spcBef>
              <a:defRPr/>
            </a:pPr>
            <a:r>
              <a:rPr lang="fr-CA" sz="1600" b="1" dirty="0">
                <a:solidFill>
                  <a:schemeClr val="bg1"/>
                </a:solidFill>
                <a:latin typeface="Univers Condensed Light" panose="020B0306020202040204"/>
                <a:cs typeface="Arial" panose="020B0604020202020204" pitchFamily="34" charset="0"/>
              </a:rPr>
              <a:t>Billettes :  </a:t>
            </a:r>
            <a:r>
              <a:rPr lang="fr-CA" sz="1600" dirty="0">
                <a:solidFill>
                  <a:schemeClr val="bg1"/>
                </a:solidFill>
                <a:latin typeface="Univers Condensed Light" panose="020B0306020202040204"/>
                <a:cs typeface="Arial" panose="020B0604020202020204" pitchFamily="34" charset="0"/>
              </a:rPr>
              <a:t>pour production  d’extrusions</a:t>
            </a:r>
            <a:br>
              <a:rPr lang="fr-CA" sz="1600" dirty="0">
                <a:solidFill>
                  <a:schemeClr val="bg1"/>
                </a:solidFill>
                <a:latin typeface="Univers Condensed Light" panose="020B0306020202040204"/>
                <a:cs typeface="Arial" panose="020B0604020202020204" pitchFamily="34" charset="0"/>
              </a:rPr>
            </a:br>
            <a:endParaRPr lang="fr-CA" sz="1600" dirty="0">
              <a:solidFill>
                <a:schemeClr val="bg1"/>
              </a:solidFill>
              <a:latin typeface="Univers Condensed Light" panose="020B0306020202040204"/>
              <a:cs typeface="Arial" panose="020B0604020202020204" pitchFamily="34" charset="0"/>
            </a:endParaRPr>
          </a:p>
        </p:txBody>
      </p:sp>
      <p:sp>
        <p:nvSpPr>
          <p:cNvPr id="67" name="Flèche : pentagone 66">
            <a:extLst>
              <a:ext uri="{FF2B5EF4-FFF2-40B4-BE49-F238E27FC236}">
                <a16:creationId xmlns:a16="http://schemas.microsoft.com/office/drawing/2014/main" id="{32C88B75-FE1F-4CE6-BCBE-9D5A13314A9F}"/>
              </a:ext>
            </a:extLst>
          </p:cNvPr>
          <p:cNvSpPr/>
          <p:nvPr/>
        </p:nvSpPr>
        <p:spPr>
          <a:xfrm rot="10800000">
            <a:off x="1176162" y="3276599"/>
            <a:ext cx="527809" cy="90871"/>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0" name="Rectangle 49">
            <a:extLst>
              <a:ext uri="{FF2B5EF4-FFF2-40B4-BE49-F238E27FC236}">
                <a16:creationId xmlns:a16="http://schemas.microsoft.com/office/drawing/2014/main" id="{64F10FF8-AB59-4B59-B4FF-105AECEE3938}"/>
              </a:ext>
            </a:extLst>
          </p:cNvPr>
          <p:cNvSpPr/>
          <p:nvPr/>
        </p:nvSpPr>
        <p:spPr>
          <a:xfrm rot="19247074">
            <a:off x="2706562" y="2553436"/>
            <a:ext cx="2532218" cy="830997"/>
          </a:xfrm>
          <a:prstGeom prst="rect">
            <a:avLst/>
          </a:prstGeom>
        </p:spPr>
        <p:txBody>
          <a:bodyPr wrap="square">
            <a:spAutoFit/>
          </a:bodyPr>
          <a:lstStyle/>
          <a:p>
            <a:pPr algn="ctr"/>
            <a:r>
              <a:rPr lang="fr-CA" sz="2400" b="1" dirty="0">
                <a:solidFill>
                  <a:schemeClr val="bg1"/>
                </a:solidFill>
                <a:latin typeface="Univers Condensed Light" panose="020B0306020202040204"/>
              </a:rPr>
              <a:t> 1ère transformation</a:t>
            </a:r>
          </a:p>
        </p:txBody>
      </p:sp>
      <p:sp>
        <p:nvSpPr>
          <p:cNvPr id="70" name="Flèche : pentagone 69">
            <a:extLst>
              <a:ext uri="{FF2B5EF4-FFF2-40B4-BE49-F238E27FC236}">
                <a16:creationId xmlns:a16="http://schemas.microsoft.com/office/drawing/2014/main" id="{024232D6-828F-422D-8F30-BF1BECD379B8}"/>
              </a:ext>
            </a:extLst>
          </p:cNvPr>
          <p:cNvSpPr/>
          <p:nvPr/>
        </p:nvSpPr>
        <p:spPr>
          <a:xfrm>
            <a:off x="3775484" y="4540832"/>
            <a:ext cx="980737" cy="45719"/>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2" name="ZoneTexte 71">
            <a:extLst>
              <a:ext uri="{FF2B5EF4-FFF2-40B4-BE49-F238E27FC236}">
                <a16:creationId xmlns:a16="http://schemas.microsoft.com/office/drawing/2014/main" id="{13F83EF8-4847-447A-B693-D7BA93BBD13A}"/>
              </a:ext>
            </a:extLst>
          </p:cNvPr>
          <p:cNvSpPr txBox="1"/>
          <p:nvPr/>
        </p:nvSpPr>
        <p:spPr>
          <a:xfrm>
            <a:off x="7451603" y="359199"/>
            <a:ext cx="2547492" cy="338554"/>
          </a:xfrm>
          <a:prstGeom prst="rect">
            <a:avLst/>
          </a:prstGeom>
          <a:noFill/>
        </p:spPr>
        <p:txBody>
          <a:bodyPr wrap="none" rtlCol="0">
            <a:spAutoFit/>
          </a:bodyPr>
          <a:lstStyle/>
          <a:p>
            <a:r>
              <a:rPr lang="fr-CA" sz="1600" dirty="0">
                <a:solidFill>
                  <a:schemeClr val="bg1"/>
                </a:solidFill>
                <a:latin typeface="Univers Condensed Light" panose="020B0306020202040204"/>
                <a:cs typeface="Arial" panose="020B0604020202020204" pitchFamily="34" charset="0"/>
              </a:rPr>
              <a:t>Auto, aéronautique, emballages</a:t>
            </a:r>
          </a:p>
        </p:txBody>
      </p:sp>
      <p:sp>
        <p:nvSpPr>
          <p:cNvPr id="73" name="ZoneTexte 72">
            <a:extLst>
              <a:ext uri="{FF2B5EF4-FFF2-40B4-BE49-F238E27FC236}">
                <a16:creationId xmlns:a16="http://schemas.microsoft.com/office/drawing/2014/main" id="{9F5C03A5-0A4B-403A-A263-C0D782621375}"/>
              </a:ext>
            </a:extLst>
          </p:cNvPr>
          <p:cNvSpPr txBox="1"/>
          <p:nvPr/>
        </p:nvSpPr>
        <p:spPr>
          <a:xfrm>
            <a:off x="9954965" y="2265325"/>
            <a:ext cx="1882247" cy="338554"/>
          </a:xfrm>
          <a:prstGeom prst="rect">
            <a:avLst/>
          </a:prstGeom>
          <a:noFill/>
        </p:spPr>
        <p:txBody>
          <a:bodyPr wrap="none" rtlCol="0">
            <a:spAutoFit/>
          </a:bodyPr>
          <a:lstStyle/>
          <a:p>
            <a:r>
              <a:rPr lang="fr-CA" sz="1600" dirty="0">
                <a:solidFill>
                  <a:schemeClr val="bg1"/>
                </a:solidFill>
                <a:latin typeface="Univers Condensed Light" panose="020B0306020202040204"/>
                <a:cs typeface="Arial" panose="020B0604020202020204" pitchFamily="34" charset="0"/>
              </a:rPr>
              <a:t>Construction, transport</a:t>
            </a:r>
          </a:p>
        </p:txBody>
      </p:sp>
      <p:sp>
        <p:nvSpPr>
          <p:cNvPr id="74" name="ZoneTexte 73">
            <a:extLst>
              <a:ext uri="{FF2B5EF4-FFF2-40B4-BE49-F238E27FC236}">
                <a16:creationId xmlns:a16="http://schemas.microsoft.com/office/drawing/2014/main" id="{E6820BAE-0E49-4ADC-A0DD-7D7E44626C66}"/>
              </a:ext>
            </a:extLst>
          </p:cNvPr>
          <p:cNvSpPr txBox="1"/>
          <p:nvPr/>
        </p:nvSpPr>
        <p:spPr>
          <a:xfrm>
            <a:off x="45694" y="2146274"/>
            <a:ext cx="1267589" cy="830997"/>
          </a:xfrm>
          <a:prstGeom prst="rect">
            <a:avLst/>
          </a:prstGeom>
          <a:noFill/>
        </p:spPr>
        <p:txBody>
          <a:bodyPr wrap="square" rtlCol="0">
            <a:spAutoFit/>
          </a:bodyPr>
          <a:lstStyle/>
          <a:p>
            <a:pPr algn="ctr"/>
            <a:r>
              <a:rPr lang="fr-CA" sz="1600" dirty="0">
                <a:solidFill>
                  <a:schemeClr val="bg1"/>
                </a:solidFill>
                <a:latin typeface="Univers Condensed Light" panose="020B0306020202040204"/>
                <a:cs typeface="Arial" panose="020B0604020202020204" pitchFamily="34" charset="0"/>
              </a:rPr>
              <a:t>Transport, industries diverses</a:t>
            </a:r>
          </a:p>
        </p:txBody>
      </p:sp>
      <p:sp>
        <p:nvSpPr>
          <p:cNvPr id="75" name="ZoneTexte 74">
            <a:extLst>
              <a:ext uri="{FF2B5EF4-FFF2-40B4-BE49-F238E27FC236}">
                <a16:creationId xmlns:a16="http://schemas.microsoft.com/office/drawing/2014/main" id="{9CF49798-6F51-4B53-9D81-67C35BAF223F}"/>
              </a:ext>
            </a:extLst>
          </p:cNvPr>
          <p:cNvSpPr txBox="1"/>
          <p:nvPr/>
        </p:nvSpPr>
        <p:spPr>
          <a:xfrm>
            <a:off x="6230732" y="5953057"/>
            <a:ext cx="1585690" cy="338554"/>
          </a:xfrm>
          <a:prstGeom prst="rect">
            <a:avLst/>
          </a:prstGeom>
          <a:noFill/>
        </p:spPr>
        <p:txBody>
          <a:bodyPr wrap="none" rtlCol="0">
            <a:spAutoFit/>
          </a:bodyPr>
          <a:lstStyle/>
          <a:p>
            <a:r>
              <a:rPr lang="fr-CA" sz="1600" dirty="0">
                <a:solidFill>
                  <a:schemeClr val="bg1"/>
                </a:solidFill>
                <a:latin typeface="Univers Condensed Light" panose="020B0306020202040204"/>
                <a:cs typeface="Arial" panose="020B0604020202020204" pitchFamily="34" charset="0"/>
              </a:rPr>
              <a:t>Industries diverses</a:t>
            </a:r>
          </a:p>
        </p:txBody>
      </p:sp>
      <p:sp>
        <p:nvSpPr>
          <p:cNvPr id="76" name="Rectangle 75">
            <a:extLst>
              <a:ext uri="{FF2B5EF4-FFF2-40B4-BE49-F238E27FC236}">
                <a16:creationId xmlns:a16="http://schemas.microsoft.com/office/drawing/2014/main" id="{1838A3B9-9EBC-41F0-B349-D3D7407A4396}"/>
              </a:ext>
            </a:extLst>
          </p:cNvPr>
          <p:cNvSpPr/>
          <p:nvPr/>
        </p:nvSpPr>
        <p:spPr>
          <a:xfrm rot="19273704">
            <a:off x="2325685" y="1765925"/>
            <a:ext cx="2276577" cy="400110"/>
          </a:xfrm>
          <a:prstGeom prst="rect">
            <a:avLst/>
          </a:prstGeom>
        </p:spPr>
        <p:txBody>
          <a:bodyPr wrap="square">
            <a:spAutoFit/>
          </a:bodyPr>
          <a:lstStyle/>
          <a:p>
            <a:pPr algn="ctr"/>
            <a:r>
              <a:rPr lang="fr-CA" sz="2000" dirty="0">
                <a:solidFill>
                  <a:schemeClr val="bg1"/>
                </a:solidFill>
                <a:latin typeface="Univers Condensed Light" panose="020B0306020202040204"/>
              </a:rPr>
              <a:t> 2ème transformation</a:t>
            </a:r>
          </a:p>
        </p:txBody>
      </p:sp>
      <p:sp>
        <p:nvSpPr>
          <p:cNvPr id="78" name="Rectangle 77">
            <a:extLst>
              <a:ext uri="{FF2B5EF4-FFF2-40B4-BE49-F238E27FC236}">
                <a16:creationId xmlns:a16="http://schemas.microsoft.com/office/drawing/2014/main" id="{43C2D758-97F9-4E29-A2BE-4A37F7A25FCA}"/>
              </a:ext>
            </a:extLst>
          </p:cNvPr>
          <p:cNvSpPr/>
          <p:nvPr/>
        </p:nvSpPr>
        <p:spPr>
          <a:xfrm rot="2312778">
            <a:off x="6159671" y="1635657"/>
            <a:ext cx="2276577" cy="400110"/>
          </a:xfrm>
          <a:prstGeom prst="rect">
            <a:avLst/>
          </a:prstGeom>
        </p:spPr>
        <p:txBody>
          <a:bodyPr wrap="square">
            <a:spAutoFit/>
          </a:bodyPr>
          <a:lstStyle/>
          <a:p>
            <a:pPr algn="ctr"/>
            <a:r>
              <a:rPr lang="fr-CA" sz="2000" dirty="0">
                <a:solidFill>
                  <a:schemeClr val="bg1"/>
                </a:solidFill>
                <a:latin typeface="Univers Condensed Light" panose="020B0306020202040204"/>
              </a:rPr>
              <a:t> 2ème transformation</a:t>
            </a:r>
          </a:p>
        </p:txBody>
      </p:sp>
      <p:sp>
        <p:nvSpPr>
          <p:cNvPr id="79" name="Rectangle 78">
            <a:extLst>
              <a:ext uri="{FF2B5EF4-FFF2-40B4-BE49-F238E27FC236}">
                <a16:creationId xmlns:a16="http://schemas.microsoft.com/office/drawing/2014/main" id="{BB8A3C05-DB64-40EF-9156-EE9EA4B6D5EB}"/>
              </a:ext>
            </a:extLst>
          </p:cNvPr>
          <p:cNvSpPr/>
          <p:nvPr/>
        </p:nvSpPr>
        <p:spPr>
          <a:xfrm rot="19180906">
            <a:off x="6427502" y="4744084"/>
            <a:ext cx="2276577" cy="400110"/>
          </a:xfrm>
          <a:prstGeom prst="rect">
            <a:avLst/>
          </a:prstGeom>
        </p:spPr>
        <p:txBody>
          <a:bodyPr wrap="square">
            <a:spAutoFit/>
          </a:bodyPr>
          <a:lstStyle/>
          <a:p>
            <a:r>
              <a:rPr lang="fr-CA" sz="2000" dirty="0">
                <a:solidFill>
                  <a:schemeClr val="bg1"/>
                </a:solidFill>
                <a:latin typeface="Univers Condensed Light" panose="020B0306020202040204"/>
              </a:rPr>
              <a:t> 2ème transformation</a:t>
            </a:r>
          </a:p>
        </p:txBody>
      </p:sp>
      <p:pic>
        <p:nvPicPr>
          <p:cNvPr id="6" name="Image 5">
            <a:extLst>
              <a:ext uri="{FF2B5EF4-FFF2-40B4-BE49-F238E27FC236}">
                <a16:creationId xmlns:a16="http://schemas.microsoft.com/office/drawing/2014/main" id="{549240B3-6C71-46B2-A22E-A9737C4DAC08}"/>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690226" y="2894943"/>
            <a:ext cx="1051754" cy="660987"/>
          </a:xfrm>
          <a:prstGeom prst="rect">
            <a:avLst/>
          </a:prstGeom>
        </p:spPr>
      </p:pic>
      <p:pic>
        <p:nvPicPr>
          <p:cNvPr id="10" name="Image 9">
            <a:extLst>
              <a:ext uri="{FF2B5EF4-FFF2-40B4-BE49-F238E27FC236}">
                <a16:creationId xmlns:a16="http://schemas.microsoft.com/office/drawing/2014/main" id="{E9F70EDE-51AE-4B9A-B685-54FB2EA2F98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0203172" y="2633117"/>
            <a:ext cx="1385835" cy="1108668"/>
          </a:xfrm>
          <a:prstGeom prst="rect">
            <a:avLst/>
          </a:prstGeom>
        </p:spPr>
      </p:pic>
      <p:pic>
        <p:nvPicPr>
          <p:cNvPr id="12" name="Image 11">
            <a:extLst>
              <a:ext uri="{FF2B5EF4-FFF2-40B4-BE49-F238E27FC236}">
                <a16:creationId xmlns:a16="http://schemas.microsoft.com/office/drawing/2014/main" id="{EA80FBAC-80E4-4C82-A83F-F83AD2B109CA}"/>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41892" y="3049934"/>
            <a:ext cx="831980" cy="554653"/>
          </a:xfrm>
          <a:prstGeom prst="rect">
            <a:avLst/>
          </a:prstGeom>
        </p:spPr>
      </p:pic>
      <p:sp>
        <p:nvSpPr>
          <p:cNvPr id="46" name="Rectangle 45">
            <a:extLst>
              <a:ext uri="{FF2B5EF4-FFF2-40B4-BE49-F238E27FC236}">
                <a16:creationId xmlns:a16="http://schemas.microsoft.com/office/drawing/2014/main" id="{43C2D758-97F9-4E29-A2BE-4A37F7A25FCA}"/>
              </a:ext>
            </a:extLst>
          </p:cNvPr>
          <p:cNvSpPr/>
          <p:nvPr/>
        </p:nvSpPr>
        <p:spPr>
          <a:xfrm rot="2571286">
            <a:off x="1274681" y="5234613"/>
            <a:ext cx="2276577" cy="400110"/>
          </a:xfrm>
          <a:prstGeom prst="rect">
            <a:avLst/>
          </a:prstGeom>
        </p:spPr>
        <p:txBody>
          <a:bodyPr wrap="square">
            <a:spAutoFit/>
          </a:bodyPr>
          <a:lstStyle/>
          <a:p>
            <a:pPr algn="ctr"/>
            <a:r>
              <a:rPr lang="fr-CA" sz="2000" dirty="0">
                <a:solidFill>
                  <a:schemeClr val="bg1"/>
                </a:solidFill>
                <a:latin typeface="Univers Condensed Light" panose="020B0306020202040204"/>
              </a:rPr>
              <a:t> 2ème transformation</a:t>
            </a:r>
          </a:p>
        </p:txBody>
      </p:sp>
    </p:spTree>
    <p:extLst>
      <p:ext uri="{BB962C8B-B14F-4D97-AF65-F5344CB8AC3E}">
        <p14:creationId xmlns:p14="http://schemas.microsoft.com/office/powerpoint/2010/main" val="156327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82B63C5F-247B-BE4F-ACBC-7BDD67617F3E}" type="slidenum">
              <a:rPr lang="fr-FR" smtClean="0"/>
              <a:pPr/>
              <a:t>8</a:t>
            </a:fld>
            <a:endParaRPr lang="fr-FR" dirty="0"/>
          </a:p>
        </p:txBody>
      </p:sp>
      <p:sp>
        <p:nvSpPr>
          <p:cNvPr id="5" name="Titre 4"/>
          <p:cNvSpPr>
            <a:spLocks noGrp="1"/>
          </p:cNvSpPr>
          <p:nvPr>
            <p:ph type="title"/>
          </p:nvPr>
        </p:nvSpPr>
        <p:spPr>
          <a:xfrm>
            <a:off x="213591" y="151525"/>
            <a:ext cx="5564776" cy="317292"/>
          </a:xfrm>
        </p:spPr>
        <p:txBody>
          <a:bodyPr>
            <a:noAutofit/>
          </a:bodyPr>
          <a:lstStyle/>
          <a:p>
            <a:r>
              <a:rPr lang="fr-CA" sz="2800" dirty="0"/>
              <a:t>3. Courte introduction sur les procédés de mise en forme</a:t>
            </a:r>
            <a:br>
              <a:rPr lang="fr-CA" sz="2800" dirty="0"/>
            </a:br>
            <a:br>
              <a:rPr lang="fr-CA" sz="2800" dirty="0"/>
            </a:br>
            <a:br>
              <a:rPr lang="fr-CA" sz="2800" dirty="0"/>
            </a:br>
            <a:endParaRPr lang="fr-CA" sz="2800" dirty="0"/>
          </a:p>
        </p:txBody>
      </p:sp>
      <p:sp>
        <p:nvSpPr>
          <p:cNvPr id="6" name="Espace réservé du numéro de diapositive 8">
            <a:extLst>
              <a:ext uri="{FF2B5EF4-FFF2-40B4-BE49-F238E27FC236}">
                <a16:creationId xmlns:a16="http://schemas.microsoft.com/office/drawing/2014/main" id="{66C45AFF-4223-48EE-B15A-1D9FBB7D44DF}"/>
              </a:ext>
            </a:extLst>
          </p:cNvPr>
          <p:cNvSpPr txBox="1">
            <a:spLocks/>
          </p:cNvSpPr>
          <p:nvPr/>
        </p:nvSpPr>
        <p:spPr>
          <a:xfrm>
            <a:off x="8610599" y="6356350"/>
            <a:ext cx="2575135" cy="365125"/>
          </a:xfrm>
          <a:prstGeom prst="rect">
            <a:avLst/>
          </a:prstGeom>
        </p:spPr>
        <p:txBody>
          <a:bodyPr vert="horz" lIns="91440" tIns="45720" rIns="91440" bIns="45720" rtlCol="0" anchor="ctr"/>
          <a:lstStyle>
            <a:defPPr>
              <a:defRPr lang="fr-FR"/>
            </a:defPPr>
            <a:lvl1pPr marL="0" algn="l" defTabSz="914400" rtl="0" eaLnBrk="1" latinLnBrk="0" hangingPunct="1">
              <a:defRPr sz="1200" b="0" i="0" kern="1200">
                <a:solidFill>
                  <a:schemeClr val="bg1"/>
                </a:solidFill>
                <a:latin typeface="Univers Condensed Light" panose="020B0306020202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defRPr/>
            </a:pPr>
            <a:endParaRPr lang="fr-FR" dirty="0">
              <a:solidFill>
                <a:prstClr val="black">
                  <a:lumMod val="50000"/>
                  <a:lumOff val="50000"/>
                </a:prstClr>
              </a:solidFill>
              <a:latin typeface="Arial"/>
              <a:cs typeface="Arial"/>
            </a:endParaRPr>
          </a:p>
        </p:txBody>
      </p:sp>
      <p:sp>
        <p:nvSpPr>
          <p:cNvPr id="7" name="ZoneTexte 6">
            <a:extLst>
              <a:ext uri="{FF2B5EF4-FFF2-40B4-BE49-F238E27FC236}">
                <a16:creationId xmlns:a16="http://schemas.microsoft.com/office/drawing/2014/main" id="{4B8B2606-AF80-4C45-8F44-6E8A92F90A15}"/>
              </a:ext>
            </a:extLst>
          </p:cNvPr>
          <p:cNvSpPr txBox="1"/>
          <p:nvPr/>
        </p:nvSpPr>
        <p:spPr>
          <a:xfrm>
            <a:off x="243841" y="1084171"/>
            <a:ext cx="3260927" cy="520380"/>
          </a:xfrm>
          <a:prstGeom prst="rect">
            <a:avLst/>
          </a:prstGeom>
          <a:solidFill>
            <a:schemeClr val="accent2"/>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endParaRPr lang="fr-CA" sz="2000" dirty="0">
              <a:solidFill>
                <a:schemeClr val="bg1"/>
              </a:solidFill>
              <a:latin typeface="Univers Condensed Light" panose="020B0306020202040204"/>
              <a:cs typeface="Arial" panose="020B0604020202020204" pitchFamily="34" charset="0"/>
            </a:endParaRPr>
          </a:p>
          <a:p>
            <a:r>
              <a:rPr lang="fr-CA" sz="2000" dirty="0">
                <a:solidFill>
                  <a:schemeClr val="bg1"/>
                </a:solidFill>
                <a:latin typeface="Univers Condensed Light" panose="020B0306020202040204"/>
                <a:cs typeface="Arial" panose="020B0604020202020204" pitchFamily="34" charset="0"/>
              </a:rPr>
              <a:t>Mise en forme semi fabriqués</a:t>
            </a:r>
          </a:p>
          <a:p>
            <a:endParaRPr lang="fr-CA" sz="2000" dirty="0">
              <a:solidFill>
                <a:schemeClr val="bg1"/>
              </a:solidFill>
              <a:latin typeface="Univers Condensed Light" panose="020B0306020202040204"/>
              <a:cs typeface="Arial" panose="020B0604020202020204" pitchFamily="34" charset="0"/>
            </a:endParaRPr>
          </a:p>
        </p:txBody>
      </p:sp>
      <p:pic>
        <p:nvPicPr>
          <p:cNvPr id="8" name="Image 7" descr="CDC 2005 lingots.jpg">
            <a:extLst>
              <a:ext uri="{FF2B5EF4-FFF2-40B4-BE49-F238E27FC236}">
                <a16:creationId xmlns:a16="http://schemas.microsoft.com/office/drawing/2014/main" id="{C669CA31-414B-42CE-94E7-86D9469E65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472" y="1829087"/>
            <a:ext cx="1186671" cy="872961"/>
          </a:xfrm>
          <a:prstGeom prst="rect">
            <a:avLst/>
          </a:prstGeom>
        </p:spPr>
      </p:pic>
      <p:pic>
        <p:nvPicPr>
          <p:cNvPr id="9" name="Picture 16">
            <a:extLst>
              <a:ext uri="{FF2B5EF4-FFF2-40B4-BE49-F238E27FC236}">
                <a16:creationId xmlns:a16="http://schemas.microsoft.com/office/drawing/2014/main" id="{7E5F9684-A98C-43E4-80E1-75EB4F722A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593779" y="3057767"/>
            <a:ext cx="829973" cy="1012093"/>
          </a:xfrm>
          <a:prstGeom prst="rect">
            <a:avLst/>
          </a:prstGeom>
          <a:solidFill>
            <a:srgbClr val="FFFFFF">
              <a:shade val="85000"/>
            </a:srgbClr>
          </a:solidFill>
          <a:effectLst/>
        </p:spPr>
      </p:pic>
      <p:pic>
        <p:nvPicPr>
          <p:cNvPr id="10" name="Picture 4" descr="https://encrypted-tbn2.gstatic.com/images?q=tbn:ANd9GcQmDXHuHfpgdzQLNz6blDBelZIE6V8U7QViF-CVS42-PqXo4eCdghy9UCCT2g">
            <a:extLst>
              <a:ext uri="{FF2B5EF4-FFF2-40B4-BE49-F238E27FC236}">
                <a16:creationId xmlns:a16="http://schemas.microsoft.com/office/drawing/2014/main" id="{38EAFD29-141A-4736-9E5E-33426679B2F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960" y="4414764"/>
            <a:ext cx="872772" cy="1065335"/>
          </a:xfrm>
          <a:prstGeom prst="rect">
            <a:avLst/>
          </a:prstGeom>
          <a:noFill/>
        </p:spPr>
      </p:pic>
      <p:pic>
        <p:nvPicPr>
          <p:cNvPr id="11" name="Picture 8" descr="https://encrypted-tbn0.gstatic.com/images?q=tbn:ANd9GcRg7w1CJ4UmNH2OF2LEsn5hClP1GOe1zmaP00UZqeAm7NXwseGR8I0nDNA2">
            <a:extLst>
              <a:ext uri="{FF2B5EF4-FFF2-40B4-BE49-F238E27FC236}">
                <a16:creationId xmlns:a16="http://schemas.microsoft.com/office/drawing/2014/main" id="{9D8F5DEE-DF24-477F-BD85-20F533E2A43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15633" y="3305017"/>
            <a:ext cx="770028" cy="770029"/>
          </a:xfrm>
          <a:prstGeom prst="rect">
            <a:avLst/>
          </a:prstGeom>
          <a:noFill/>
        </p:spPr>
      </p:pic>
      <p:pic>
        <p:nvPicPr>
          <p:cNvPr id="12" name="Picture 6" descr="https://encrypted-tbn0.gstatic.com/images?q=tbn:ANd9GcQHr8QGp26tbj80Xe5quKgDF_o5wf_LmFbEikjOfT44wuCFYvlq4tAyA6A">
            <a:extLst>
              <a:ext uri="{FF2B5EF4-FFF2-40B4-BE49-F238E27FC236}">
                <a16:creationId xmlns:a16="http://schemas.microsoft.com/office/drawing/2014/main" id="{DD43D8B7-5B5D-4DD7-A228-606B81E8378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08095" y="1706684"/>
            <a:ext cx="1033645" cy="995364"/>
          </a:xfrm>
          <a:prstGeom prst="rect">
            <a:avLst/>
          </a:prstGeom>
          <a:noFill/>
        </p:spPr>
      </p:pic>
      <p:sp>
        <p:nvSpPr>
          <p:cNvPr id="13" name="ZoneTexte 12">
            <a:extLst>
              <a:ext uri="{FF2B5EF4-FFF2-40B4-BE49-F238E27FC236}">
                <a16:creationId xmlns:a16="http://schemas.microsoft.com/office/drawing/2014/main" id="{C19E1A54-C115-4EC9-8715-B2D2F55E5128}"/>
              </a:ext>
            </a:extLst>
          </p:cNvPr>
          <p:cNvSpPr txBox="1"/>
          <p:nvPr/>
        </p:nvSpPr>
        <p:spPr>
          <a:xfrm>
            <a:off x="1428705" y="3421635"/>
            <a:ext cx="1294572" cy="264176"/>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endParaRPr lang="fr-CA" sz="1600" dirty="0">
              <a:solidFill>
                <a:schemeClr val="bg1"/>
              </a:solidFill>
              <a:latin typeface="Univers Condensed Light" panose="020B0306020202040204"/>
              <a:cs typeface="Arial" panose="020B0604020202020204" pitchFamily="34" charset="0"/>
            </a:endParaRPr>
          </a:p>
          <a:p>
            <a:pPr algn="ctr"/>
            <a:r>
              <a:rPr lang="fr-CA" sz="1600" dirty="0">
                <a:solidFill>
                  <a:schemeClr val="bg1"/>
                </a:solidFill>
                <a:latin typeface="Univers Condensed Light" panose="020B0306020202040204"/>
                <a:cs typeface="Arial" panose="020B0604020202020204" pitchFamily="34" charset="0"/>
              </a:rPr>
              <a:t>Extrudage</a:t>
            </a:r>
          </a:p>
          <a:p>
            <a:endParaRPr lang="fr-CA" sz="1600" dirty="0">
              <a:solidFill>
                <a:schemeClr val="bg1"/>
              </a:solidFill>
              <a:latin typeface="Univers Condensed Light" panose="020B0306020202040204"/>
              <a:cs typeface="Arial" panose="020B0604020202020204" pitchFamily="34" charset="0"/>
            </a:endParaRPr>
          </a:p>
        </p:txBody>
      </p:sp>
      <p:sp>
        <p:nvSpPr>
          <p:cNvPr id="14" name="ZoneTexte 13">
            <a:extLst>
              <a:ext uri="{FF2B5EF4-FFF2-40B4-BE49-F238E27FC236}">
                <a16:creationId xmlns:a16="http://schemas.microsoft.com/office/drawing/2014/main" id="{54961ECC-43CF-4FD3-906E-08E5E823A522}"/>
              </a:ext>
            </a:extLst>
          </p:cNvPr>
          <p:cNvSpPr txBox="1"/>
          <p:nvPr/>
        </p:nvSpPr>
        <p:spPr>
          <a:xfrm>
            <a:off x="1483884" y="4780396"/>
            <a:ext cx="1239393" cy="285180"/>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pPr algn="ctr"/>
            <a:endParaRPr lang="fr-CA" sz="1600" dirty="0">
              <a:solidFill>
                <a:schemeClr val="bg1"/>
              </a:solidFill>
              <a:latin typeface="Univers Condensed Light" panose="020B0306020202040204"/>
              <a:cs typeface="Arial" panose="020B0604020202020204" pitchFamily="34" charset="0"/>
            </a:endParaRPr>
          </a:p>
          <a:p>
            <a:pPr algn="ctr"/>
            <a:r>
              <a:rPr lang="fr-CA" sz="1600" dirty="0">
                <a:solidFill>
                  <a:schemeClr val="bg1"/>
                </a:solidFill>
                <a:latin typeface="Univers Condensed Light" panose="020B0306020202040204"/>
                <a:cs typeface="Arial" panose="020B0604020202020204" pitchFamily="34" charset="0"/>
              </a:rPr>
              <a:t>Moulage</a:t>
            </a:r>
          </a:p>
          <a:p>
            <a:pPr algn="ctr"/>
            <a:endParaRPr lang="fr-CA" sz="1600" dirty="0">
              <a:solidFill>
                <a:schemeClr val="bg1"/>
              </a:solidFill>
              <a:latin typeface="Univers Condensed Light" panose="020B0306020202040204"/>
              <a:cs typeface="Arial" panose="020B0604020202020204" pitchFamily="34" charset="0"/>
            </a:endParaRPr>
          </a:p>
        </p:txBody>
      </p:sp>
      <p:sp>
        <p:nvSpPr>
          <p:cNvPr id="15" name="ZoneTexte 14">
            <a:extLst>
              <a:ext uri="{FF2B5EF4-FFF2-40B4-BE49-F238E27FC236}">
                <a16:creationId xmlns:a16="http://schemas.microsoft.com/office/drawing/2014/main" id="{77BA22A0-4802-4B3A-9A7E-0587F5E182D1}"/>
              </a:ext>
            </a:extLst>
          </p:cNvPr>
          <p:cNvSpPr txBox="1"/>
          <p:nvPr/>
        </p:nvSpPr>
        <p:spPr>
          <a:xfrm>
            <a:off x="1754712" y="2155294"/>
            <a:ext cx="1231851" cy="306608"/>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endParaRPr lang="fr-CA" sz="1600" dirty="0">
              <a:solidFill>
                <a:schemeClr val="bg1"/>
              </a:solidFill>
              <a:latin typeface="Univers Condensed Light" panose="020B0306020202040204"/>
              <a:cs typeface="Arial" panose="020B0604020202020204" pitchFamily="34" charset="0"/>
            </a:endParaRPr>
          </a:p>
          <a:p>
            <a:pPr algn="ctr"/>
            <a:r>
              <a:rPr lang="fr-CA" sz="1600" dirty="0">
                <a:solidFill>
                  <a:schemeClr val="bg1"/>
                </a:solidFill>
                <a:latin typeface="Univers Condensed Light" panose="020B0306020202040204"/>
                <a:cs typeface="Arial" panose="020B0604020202020204" pitchFamily="34" charset="0"/>
              </a:rPr>
              <a:t>Laminage </a:t>
            </a:r>
          </a:p>
          <a:p>
            <a:endParaRPr lang="fr-CA" sz="1600" dirty="0">
              <a:solidFill>
                <a:schemeClr val="bg1"/>
              </a:solidFill>
              <a:latin typeface="Univers Condensed Light" panose="020B0306020202040204"/>
              <a:cs typeface="Arial" panose="020B0604020202020204" pitchFamily="34" charset="0"/>
            </a:endParaRPr>
          </a:p>
        </p:txBody>
      </p:sp>
      <p:sp>
        <p:nvSpPr>
          <p:cNvPr id="16" name="ZoneTexte 15">
            <a:extLst>
              <a:ext uri="{FF2B5EF4-FFF2-40B4-BE49-F238E27FC236}">
                <a16:creationId xmlns:a16="http://schemas.microsoft.com/office/drawing/2014/main" id="{59A48C9A-51F6-48A5-A7B3-1AA2D9E32856}"/>
              </a:ext>
            </a:extLst>
          </p:cNvPr>
          <p:cNvSpPr txBox="1"/>
          <p:nvPr/>
        </p:nvSpPr>
        <p:spPr>
          <a:xfrm>
            <a:off x="3708095" y="4132254"/>
            <a:ext cx="2027382" cy="320491"/>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r>
              <a:rPr lang="fr-CA" sz="1600" dirty="0">
                <a:solidFill>
                  <a:schemeClr val="bg1"/>
                </a:solidFill>
                <a:latin typeface="Univers Condensed Light" panose="020B0306020202040204"/>
                <a:cs typeface="Arial" panose="020B0604020202020204" pitchFamily="34" charset="0"/>
              </a:rPr>
              <a:t>Forme complexe 2D</a:t>
            </a:r>
          </a:p>
        </p:txBody>
      </p:sp>
      <p:sp>
        <p:nvSpPr>
          <p:cNvPr id="17" name="ZoneTexte 16">
            <a:extLst>
              <a:ext uri="{FF2B5EF4-FFF2-40B4-BE49-F238E27FC236}">
                <a16:creationId xmlns:a16="http://schemas.microsoft.com/office/drawing/2014/main" id="{58DC43AA-8ABF-4EA7-B68D-96631AFD6FF7}"/>
              </a:ext>
            </a:extLst>
          </p:cNvPr>
          <p:cNvSpPr txBox="1"/>
          <p:nvPr/>
        </p:nvSpPr>
        <p:spPr>
          <a:xfrm>
            <a:off x="3712983" y="5271162"/>
            <a:ext cx="2052388" cy="367501"/>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r>
              <a:rPr lang="fr-CA" sz="1600" dirty="0">
                <a:solidFill>
                  <a:schemeClr val="bg1"/>
                </a:solidFill>
                <a:latin typeface="Univers Condensed Light" panose="020B0306020202040204"/>
                <a:cs typeface="Arial" panose="020B0604020202020204" pitchFamily="34" charset="0"/>
              </a:rPr>
              <a:t>Forme complexe 3D</a:t>
            </a:r>
          </a:p>
        </p:txBody>
      </p:sp>
      <p:sp>
        <p:nvSpPr>
          <p:cNvPr id="18" name="ZoneTexte 17">
            <a:extLst>
              <a:ext uri="{FF2B5EF4-FFF2-40B4-BE49-F238E27FC236}">
                <a16:creationId xmlns:a16="http://schemas.microsoft.com/office/drawing/2014/main" id="{0174A0D4-04FC-4EA2-B47B-B3E1792A582F}"/>
              </a:ext>
            </a:extLst>
          </p:cNvPr>
          <p:cNvSpPr txBox="1"/>
          <p:nvPr/>
        </p:nvSpPr>
        <p:spPr>
          <a:xfrm>
            <a:off x="3708095" y="2771050"/>
            <a:ext cx="2214140" cy="439633"/>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r>
              <a:rPr lang="fr-CA" sz="1600" dirty="0">
                <a:solidFill>
                  <a:schemeClr val="bg1"/>
                </a:solidFill>
                <a:latin typeface="Univers Condensed Light" panose="020B0306020202040204"/>
                <a:cs typeface="Arial" panose="020B0604020202020204" pitchFamily="34" charset="0"/>
              </a:rPr>
              <a:t>Forme simple 2D dimensions variées</a:t>
            </a:r>
          </a:p>
        </p:txBody>
      </p:sp>
      <p:sp>
        <p:nvSpPr>
          <p:cNvPr id="19" name="ZoneTexte 18">
            <a:extLst>
              <a:ext uri="{FF2B5EF4-FFF2-40B4-BE49-F238E27FC236}">
                <a16:creationId xmlns:a16="http://schemas.microsoft.com/office/drawing/2014/main" id="{758019B7-4973-4B51-960D-C5C5CC6E9BE3}"/>
              </a:ext>
            </a:extLst>
          </p:cNvPr>
          <p:cNvSpPr txBox="1"/>
          <p:nvPr/>
        </p:nvSpPr>
        <p:spPr>
          <a:xfrm>
            <a:off x="4679685" y="4639411"/>
            <a:ext cx="1094272" cy="410894"/>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endParaRPr lang="fr-CA" sz="1600" dirty="0">
              <a:solidFill>
                <a:schemeClr val="bg1"/>
              </a:solidFill>
              <a:latin typeface="Univers Condensed Light" panose="020B0306020202040204"/>
              <a:cs typeface="Arial" panose="020B0604020202020204" pitchFamily="34" charset="0"/>
            </a:endParaRPr>
          </a:p>
          <a:p>
            <a:r>
              <a:rPr lang="fr-CA" sz="1600" dirty="0">
                <a:solidFill>
                  <a:schemeClr val="bg1"/>
                </a:solidFill>
                <a:latin typeface="Univers Condensed Light" panose="020B0306020202040204"/>
                <a:cs typeface="Arial" panose="020B0604020202020204" pitchFamily="34" charset="0"/>
              </a:rPr>
              <a:t>Usinage  </a:t>
            </a:r>
          </a:p>
          <a:p>
            <a:endParaRPr lang="fr-CA" sz="1600" dirty="0">
              <a:solidFill>
                <a:schemeClr val="bg1"/>
              </a:solidFill>
              <a:latin typeface="Univers Condensed Light" panose="020B0306020202040204"/>
              <a:cs typeface="Arial" panose="020B0604020202020204" pitchFamily="34" charset="0"/>
            </a:endParaRPr>
          </a:p>
        </p:txBody>
      </p:sp>
      <p:sp>
        <p:nvSpPr>
          <p:cNvPr id="21" name="ZoneTexte 20">
            <a:extLst>
              <a:ext uri="{FF2B5EF4-FFF2-40B4-BE49-F238E27FC236}">
                <a16:creationId xmlns:a16="http://schemas.microsoft.com/office/drawing/2014/main" id="{831E54B4-4F06-4210-B78D-211A6A7A4975}"/>
              </a:ext>
            </a:extLst>
          </p:cNvPr>
          <p:cNvSpPr txBox="1"/>
          <p:nvPr/>
        </p:nvSpPr>
        <p:spPr>
          <a:xfrm>
            <a:off x="4522321" y="3430631"/>
            <a:ext cx="1673680" cy="511164"/>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pPr algn="ctr"/>
            <a:endParaRPr lang="fr-CA" sz="1600" dirty="0">
              <a:solidFill>
                <a:schemeClr val="bg1"/>
              </a:solidFill>
              <a:latin typeface="Univers Condensed Light" panose="020B0306020202040204"/>
              <a:cs typeface="Arial" panose="020B0604020202020204" pitchFamily="34" charset="0"/>
            </a:endParaRPr>
          </a:p>
          <a:p>
            <a:pPr algn="ctr"/>
            <a:r>
              <a:rPr lang="fr-CA" sz="1600" dirty="0">
                <a:solidFill>
                  <a:schemeClr val="bg1"/>
                </a:solidFill>
                <a:latin typeface="Univers Condensed Light" panose="020B0306020202040204"/>
                <a:cs typeface="Arial" panose="020B0604020202020204" pitchFamily="34" charset="0"/>
              </a:rPr>
              <a:t>Découpage, usinage  </a:t>
            </a:r>
          </a:p>
          <a:p>
            <a:pPr algn="ctr"/>
            <a:endParaRPr lang="fr-CA" sz="1600" dirty="0">
              <a:solidFill>
                <a:schemeClr val="bg1"/>
              </a:solidFill>
              <a:latin typeface="Univers Condensed Light" panose="020B0306020202040204"/>
              <a:cs typeface="Arial" panose="020B0604020202020204" pitchFamily="34" charset="0"/>
            </a:endParaRPr>
          </a:p>
        </p:txBody>
      </p:sp>
      <p:pic>
        <p:nvPicPr>
          <p:cNvPr id="22" name="Picture 8" descr="https://encrypted-tbn0.gstatic.com/images?q=tbn:ANd9GcRg7w1CJ4UmNH2OF2LEsn5hClP1GOe1zmaP00UZqeAm7NXwseGR8I0nDNA2">
            <a:extLst>
              <a:ext uri="{FF2B5EF4-FFF2-40B4-BE49-F238E27FC236}">
                <a16:creationId xmlns:a16="http://schemas.microsoft.com/office/drawing/2014/main" id="{1A83FBA0-6275-4CBB-90F9-09F5F08854F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34152" y="3205183"/>
            <a:ext cx="775853" cy="775855"/>
          </a:xfrm>
          <a:prstGeom prst="rect">
            <a:avLst/>
          </a:prstGeom>
          <a:noFill/>
        </p:spPr>
      </p:pic>
      <p:pic>
        <p:nvPicPr>
          <p:cNvPr id="23" name="Image 22">
            <a:extLst>
              <a:ext uri="{FF2B5EF4-FFF2-40B4-BE49-F238E27FC236}">
                <a16:creationId xmlns:a16="http://schemas.microsoft.com/office/drawing/2014/main" id="{FD57EE70-93FA-4139-97FB-C7A472DD88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23703" y="4549908"/>
            <a:ext cx="854052" cy="615549"/>
          </a:xfrm>
          <a:prstGeom prst="rect">
            <a:avLst/>
          </a:prstGeom>
        </p:spPr>
      </p:pic>
      <p:pic>
        <p:nvPicPr>
          <p:cNvPr id="24" name="Image 23">
            <a:extLst>
              <a:ext uri="{FF2B5EF4-FFF2-40B4-BE49-F238E27FC236}">
                <a16:creationId xmlns:a16="http://schemas.microsoft.com/office/drawing/2014/main" id="{430B888F-54D9-4624-86C1-D0FF2BBDBC6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05263" y="4634122"/>
            <a:ext cx="899172" cy="606379"/>
          </a:xfrm>
          <a:prstGeom prst="rect">
            <a:avLst/>
          </a:prstGeom>
        </p:spPr>
      </p:pic>
      <p:sp>
        <p:nvSpPr>
          <p:cNvPr id="25" name="ZoneTexte 24">
            <a:extLst>
              <a:ext uri="{FF2B5EF4-FFF2-40B4-BE49-F238E27FC236}">
                <a16:creationId xmlns:a16="http://schemas.microsoft.com/office/drawing/2014/main" id="{C93F5913-5947-457E-8E0A-0C234CB4166A}"/>
              </a:ext>
            </a:extLst>
          </p:cNvPr>
          <p:cNvSpPr txBox="1"/>
          <p:nvPr/>
        </p:nvSpPr>
        <p:spPr>
          <a:xfrm>
            <a:off x="4806176" y="1736714"/>
            <a:ext cx="1551833" cy="790867"/>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pPr algn="ctr"/>
            <a:endParaRPr lang="fr-CA" sz="1600" dirty="0">
              <a:solidFill>
                <a:schemeClr val="bg1"/>
              </a:solidFill>
              <a:latin typeface="Univers Condensed Light" panose="020B0306020202040204"/>
              <a:cs typeface="Arial" panose="020B0604020202020204" pitchFamily="34" charset="0"/>
            </a:endParaRPr>
          </a:p>
          <a:p>
            <a:pPr algn="ctr"/>
            <a:r>
              <a:rPr lang="fr-CA" sz="1600" dirty="0">
                <a:solidFill>
                  <a:schemeClr val="bg1"/>
                </a:solidFill>
                <a:latin typeface="Univers Condensed Light" panose="020B0306020202040204"/>
                <a:cs typeface="Arial" panose="020B0604020202020204" pitchFamily="34" charset="0"/>
              </a:rPr>
              <a:t>Découpage, pliage, emboutissage  </a:t>
            </a:r>
          </a:p>
          <a:p>
            <a:pPr algn="ctr"/>
            <a:endParaRPr lang="fr-CA" sz="1600" dirty="0">
              <a:solidFill>
                <a:schemeClr val="bg1"/>
              </a:solidFill>
              <a:latin typeface="Univers Condensed Light" panose="020B0306020202040204"/>
              <a:cs typeface="Arial" panose="020B0604020202020204" pitchFamily="34" charset="0"/>
            </a:endParaRPr>
          </a:p>
        </p:txBody>
      </p:sp>
      <p:sp>
        <p:nvSpPr>
          <p:cNvPr id="26" name="ZoneTexte 25">
            <a:extLst>
              <a:ext uri="{FF2B5EF4-FFF2-40B4-BE49-F238E27FC236}">
                <a16:creationId xmlns:a16="http://schemas.microsoft.com/office/drawing/2014/main" id="{8CDF26FC-0956-4D26-BCD4-BD70AC3ECF08}"/>
              </a:ext>
            </a:extLst>
          </p:cNvPr>
          <p:cNvSpPr txBox="1"/>
          <p:nvPr/>
        </p:nvSpPr>
        <p:spPr>
          <a:xfrm>
            <a:off x="6902080" y="2673825"/>
            <a:ext cx="2076479" cy="334935"/>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r>
              <a:rPr lang="fr-CA" sz="1600" dirty="0">
                <a:solidFill>
                  <a:schemeClr val="bg1"/>
                </a:solidFill>
                <a:latin typeface="Univers Condensed Light" panose="020B0306020202040204"/>
                <a:cs typeface="Arial" panose="020B0604020202020204" pitchFamily="34" charset="0"/>
              </a:rPr>
              <a:t>Forme complexe 3D</a:t>
            </a:r>
          </a:p>
        </p:txBody>
      </p:sp>
      <p:sp>
        <p:nvSpPr>
          <p:cNvPr id="27" name="ZoneTexte 26">
            <a:extLst>
              <a:ext uri="{FF2B5EF4-FFF2-40B4-BE49-F238E27FC236}">
                <a16:creationId xmlns:a16="http://schemas.microsoft.com/office/drawing/2014/main" id="{3B1F38B5-7F76-4B1F-A60B-D76EF25B3DF6}"/>
              </a:ext>
            </a:extLst>
          </p:cNvPr>
          <p:cNvSpPr txBox="1"/>
          <p:nvPr/>
        </p:nvSpPr>
        <p:spPr>
          <a:xfrm>
            <a:off x="6831923" y="5381361"/>
            <a:ext cx="2057400" cy="398118"/>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r>
              <a:rPr lang="fr-CA" sz="1600" dirty="0">
                <a:solidFill>
                  <a:schemeClr val="bg1"/>
                </a:solidFill>
                <a:latin typeface="Univers Condensed Light" panose="020B0306020202040204"/>
                <a:cs typeface="Arial" panose="020B0604020202020204" pitchFamily="34" charset="0"/>
              </a:rPr>
              <a:t>Forme complexe 3D</a:t>
            </a:r>
          </a:p>
        </p:txBody>
      </p:sp>
      <p:sp>
        <p:nvSpPr>
          <p:cNvPr id="28" name="ZoneTexte 27">
            <a:extLst>
              <a:ext uri="{FF2B5EF4-FFF2-40B4-BE49-F238E27FC236}">
                <a16:creationId xmlns:a16="http://schemas.microsoft.com/office/drawing/2014/main" id="{1DBB73D8-1388-47FF-B5C9-D6F1AC0F5B6F}"/>
              </a:ext>
            </a:extLst>
          </p:cNvPr>
          <p:cNvSpPr txBox="1"/>
          <p:nvPr/>
        </p:nvSpPr>
        <p:spPr>
          <a:xfrm>
            <a:off x="6911411" y="4136242"/>
            <a:ext cx="2009601" cy="353454"/>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r>
              <a:rPr lang="fr-CA" sz="1600" dirty="0">
                <a:solidFill>
                  <a:schemeClr val="bg1"/>
                </a:solidFill>
                <a:latin typeface="Univers Condensed Light" panose="020B0306020202040204"/>
                <a:cs typeface="Arial" panose="020B0604020202020204" pitchFamily="34" charset="0"/>
              </a:rPr>
              <a:t>Forme complexe 2D</a:t>
            </a:r>
          </a:p>
        </p:txBody>
      </p:sp>
      <p:pic>
        <p:nvPicPr>
          <p:cNvPr id="29" name="Image 28">
            <a:extLst>
              <a:ext uri="{FF2B5EF4-FFF2-40B4-BE49-F238E27FC236}">
                <a16:creationId xmlns:a16="http://schemas.microsoft.com/office/drawing/2014/main" id="{CF608A9B-9754-4DDC-9C10-845EA7DF923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02080" y="1747844"/>
            <a:ext cx="756387" cy="781693"/>
          </a:xfrm>
          <a:prstGeom prst="rect">
            <a:avLst/>
          </a:prstGeom>
        </p:spPr>
      </p:pic>
      <p:sp>
        <p:nvSpPr>
          <p:cNvPr id="30" name="ZoneTexte 29">
            <a:extLst>
              <a:ext uri="{FF2B5EF4-FFF2-40B4-BE49-F238E27FC236}">
                <a16:creationId xmlns:a16="http://schemas.microsoft.com/office/drawing/2014/main" id="{E5B14C52-03F0-4BCF-A10D-FA8CD86D1485}"/>
              </a:ext>
            </a:extLst>
          </p:cNvPr>
          <p:cNvSpPr txBox="1"/>
          <p:nvPr/>
        </p:nvSpPr>
        <p:spPr>
          <a:xfrm>
            <a:off x="7825382" y="1775675"/>
            <a:ext cx="1234420" cy="668819"/>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pPr algn="ctr"/>
            <a:endParaRPr lang="fr-CA" sz="1600" dirty="0">
              <a:solidFill>
                <a:schemeClr val="bg1"/>
              </a:solidFill>
              <a:latin typeface="Univers Condensed Light" panose="020B0306020202040204"/>
              <a:cs typeface="Arial" panose="020B0604020202020204" pitchFamily="34" charset="0"/>
            </a:endParaRPr>
          </a:p>
          <a:p>
            <a:pPr algn="ctr"/>
            <a:r>
              <a:rPr lang="fr-CA" sz="1600" dirty="0">
                <a:solidFill>
                  <a:schemeClr val="bg1"/>
                </a:solidFill>
                <a:latin typeface="Univers Condensed Light" panose="020B0306020202040204"/>
                <a:cs typeface="Arial" panose="020B0604020202020204" pitchFamily="34" charset="0"/>
              </a:rPr>
              <a:t>Soudage  MIG, TIG</a:t>
            </a:r>
          </a:p>
          <a:p>
            <a:pPr algn="ctr"/>
            <a:endParaRPr lang="fr-CA" sz="1600" dirty="0">
              <a:solidFill>
                <a:schemeClr val="bg1"/>
              </a:solidFill>
              <a:latin typeface="Univers Condensed Light" panose="020B0306020202040204"/>
              <a:cs typeface="Arial" panose="020B0604020202020204" pitchFamily="34" charset="0"/>
            </a:endParaRPr>
          </a:p>
        </p:txBody>
      </p:sp>
      <p:sp>
        <p:nvSpPr>
          <p:cNvPr id="31" name="ZoneTexte 30">
            <a:extLst>
              <a:ext uri="{FF2B5EF4-FFF2-40B4-BE49-F238E27FC236}">
                <a16:creationId xmlns:a16="http://schemas.microsoft.com/office/drawing/2014/main" id="{7B68BC3A-C118-474D-A5DA-1639A2F7F83A}"/>
              </a:ext>
            </a:extLst>
          </p:cNvPr>
          <p:cNvSpPr txBox="1"/>
          <p:nvPr/>
        </p:nvSpPr>
        <p:spPr>
          <a:xfrm>
            <a:off x="7916211" y="4648952"/>
            <a:ext cx="2774289" cy="575092"/>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endParaRPr lang="fr-CA" sz="1600" dirty="0">
              <a:solidFill>
                <a:schemeClr val="bg1"/>
              </a:solidFill>
              <a:latin typeface="Univers Condensed Light" panose="020B0306020202040204"/>
              <a:cs typeface="Arial" panose="020B0604020202020204" pitchFamily="34" charset="0"/>
            </a:endParaRPr>
          </a:p>
          <a:p>
            <a:r>
              <a:rPr lang="fr-CA" sz="1600" dirty="0">
                <a:solidFill>
                  <a:schemeClr val="bg1"/>
                </a:solidFill>
                <a:latin typeface="Univers Condensed Light" panose="020B0306020202040204"/>
                <a:cs typeface="Arial" panose="020B0604020202020204" pitchFamily="34" charset="0"/>
              </a:rPr>
              <a:t>Assemblage mécanique : rivetage, boulonnage, collage</a:t>
            </a:r>
          </a:p>
          <a:p>
            <a:endParaRPr lang="fr-CA" sz="1600" dirty="0">
              <a:solidFill>
                <a:schemeClr val="bg1"/>
              </a:solidFill>
              <a:latin typeface="Univers Condensed Light" panose="020B0306020202040204"/>
              <a:cs typeface="Arial" panose="020B0604020202020204" pitchFamily="34" charset="0"/>
            </a:endParaRPr>
          </a:p>
        </p:txBody>
      </p:sp>
      <p:pic>
        <p:nvPicPr>
          <p:cNvPr id="33" name="Image 32">
            <a:extLst>
              <a:ext uri="{FF2B5EF4-FFF2-40B4-BE49-F238E27FC236}">
                <a16:creationId xmlns:a16="http://schemas.microsoft.com/office/drawing/2014/main" id="{F055AB54-762A-4D46-BCAE-18F4BF567D9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03355" y="3395475"/>
            <a:ext cx="2024033" cy="772111"/>
          </a:xfrm>
          <a:prstGeom prst="rect">
            <a:avLst/>
          </a:prstGeom>
        </p:spPr>
      </p:pic>
      <p:pic>
        <p:nvPicPr>
          <p:cNvPr id="34" name="Image 33">
            <a:extLst>
              <a:ext uri="{FF2B5EF4-FFF2-40B4-BE49-F238E27FC236}">
                <a16:creationId xmlns:a16="http://schemas.microsoft.com/office/drawing/2014/main" id="{04438AAA-568A-408D-BF36-793D0C7A751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303355" y="5671875"/>
            <a:ext cx="1498709" cy="976473"/>
          </a:xfrm>
          <a:prstGeom prst="rect">
            <a:avLst/>
          </a:prstGeom>
        </p:spPr>
      </p:pic>
      <p:pic>
        <p:nvPicPr>
          <p:cNvPr id="35" name="Image 34" descr="Une image contenant intérieur, miroir, moto, assis&#10;&#10;Description générée automatiquement">
            <a:extLst>
              <a:ext uri="{FF2B5EF4-FFF2-40B4-BE49-F238E27FC236}">
                <a16:creationId xmlns:a16="http://schemas.microsoft.com/office/drawing/2014/main" id="{D4B33C38-B3C7-4BFB-B1EF-138A54CA9FF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50740" y="5923532"/>
            <a:ext cx="1100737" cy="731991"/>
          </a:xfrm>
          <a:prstGeom prst="rect">
            <a:avLst/>
          </a:prstGeom>
        </p:spPr>
      </p:pic>
      <p:sp>
        <p:nvSpPr>
          <p:cNvPr id="37" name="ZoneTexte 36">
            <a:extLst>
              <a:ext uri="{FF2B5EF4-FFF2-40B4-BE49-F238E27FC236}">
                <a16:creationId xmlns:a16="http://schemas.microsoft.com/office/drawing/2014/main" id="{EF403E2B-D4A6-458C-9BA4-5B41AC2D8867}"/>
              </a:ext>
            </a:extLst>
          </p:cNvPr>
          <p:cNvSpPr txBox="1"/>
          <p:nvPr/>
        </p:nvSpPr>
        <p:spPr>
          <a:xfrm>
            <a:off x="1513331" y="5922927"/>
            <a:ext cx="1306970" cy="312720"/>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pPr algn="ctr"/>
            <a:endParaRPr lang="fr-CA" sz="1600" dirty="0">
              <a:solidFill>
                <a:schemeClr val="bg1"/>
              </a:solidFill>
              <a:latin typeface="Univers Condensed Light" panose="020B0306020202040204"/>
              <a:cs typeface="Arial" panose="020B0604020202020204" pitchFamily="34" charset="0"/>
            </a:endParaRPr>
          </a:p>
          <a:p>
            <a:pPr algn="ctr"/>
            <a:r>
              <a:rPr lang="fr-CA" sz="1600" dirty="0">
                <a:solidFill>
                  <a:schemeClr val="bg1"/>
                </a:solidFill>
                <a:latin typeface="Univers Condensed Light" panose="020B0306020202040204"/>
                <a:cs typeface="Arial" panose="020B0604020202020204" pitchFamily="34" charset="0"/>
              </a:rPr>
              <a:t>Forgeage</a:t>
            </a:r>
          </a:p>
          <a:p>
            <a:pPr algn="ctr"/>
            <a:endParaRPr lang="fr-CA" sz="1600" dirty="0">
              <a:solidFill>
                <a:schemeClr val="bg1"/>
              </a:solidFill>
              <a:latin typeface="Univers Condensed Light" panose="020B0306020202040204"/>
              <a:cs typeface="Arial" panose="020B0604020202020204" pitchFamily="34" charset="0"/>
            </a:endParaRPr>
          </a:p>
        </p:txBody>
      </p:sp>
      <p:pic>
        <p:nvPicPr>
          <p:cNvPr id="38" name="Image 37">
            <a:extLst>
              <a:ext uri="{FF2B5EF4-FFF2-40B4-BE49-F238E27FC236}">
                <a16:creationId xmlns:a16="http://schemas.microsoft.com/office/drawing/2014/main" id="{8850429F-E1E0-4E3E-81CD-0FBB932CD00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763312" y="5750065"/>
            <a:ext cx="614240" cy="610791"/>
          </a:xfrm>
          <a:prstGeom prst="rect">
            <a:avLst/>
          </a:prstGeom>
        </p:spPr>
      </p:pic>
      <p:sp>
        <p:nvSpPr>
          <p:cNvPr id="39" name="ZoneTexte 38">
            <a:extLst>
              <a:ext uri="{FF2B5EF4-FFF2-40B4-BE49-F238E27FC236}">
                <a16:creationId xmlns:a16="http://schemas.microsoft.com/office/drawing/2014/main" id="{C391D9FC-A68C-4098-BD57-314D889274F6}"/>
              </a:ext>
            </a:extLst>
          </p:cNvPr>
          <p:cNvSpPr txBox="1"/>
          <p:nvPr/>
        </p:nvSpPr>
        <p:spPr>
          <a:xfrm>
            <a:off x="4478661" y="5820864"/>
            <a:ext cx="1102581" cy="374869"/>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endParaRPr lang="fr-CA" sz="1600" dirty="0">
              <a:solidFill>
                <a:schemeClr val="bg1"/>
              </a:solidFill>
              <a:latin typeface="Univers Condensed Light" panose="020B0306020202040204"/>
              <a:cs typeface="Arial" panose="020B0604020202020204" pitchFamily="34" charset="0"/>
            </a:endParaRPr>
          </a:p>
          <a:p>
            <a:r>
              <a:rPr lang="fr-CA" sz="1600" dirty="0">
                <a:solidFill>
                  <a:schemeClr val="bg1"/>
                </a:solidFill>
                <a:latin typeface="Univers Condensed Light" panose="020B0306020202040204"/>
                <a:cs typeface="Arial" panose="020B0604020202020204" pitchFamily="34" charset="0"/>
              </a:rPr>
              <a:t>Usinage  </a:t>
            </a:r>
          </a:p>
          <a:p>
            <a:endParaRPr lang="fr-CA" sz="1600" dirty="0">
              <a:solidFill>
                <a:schemeClr val="bg1"/>
              </a:solidFill>
              <a:latin typeface="Univers Condensed Light" panose="020B0306020202040204"/>
              <a:cs typeface="Arial" panose="020B0604020202020204" pitchFamily="34" charset="0"/>
            </a:endParaRPr>
          </a:p>
        </p:txBody>
      </p:sp>
      <p:pic>
        <p:nvPicPr>
          <p:cNvPr id="40" name="Image 39">
            <a:extLst>
              <a:ext uri="{FF2B5EF4-FFF2-40B4-BE49-F238E27FC236}">
                <a16:creationId xmlns:a16="http://schemas.microsoft.com/office/drawing/2014/main" id="{8CCC7526-87C2-48C2-84FD-7E3F2880FA2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92890" y="5825003"/>
            <a:ext cx="905253" cy="508569"/>
          </a:xfrm>
          <a:prstGeom prst="rect">
            <a:avLst/>
          </a:prstGeom>
        </p:spPr>
      </p:pic>
      <p:sp>
        <p:nvSpPr>
          <p:cNvPr id="41" name="ZoneTexte 40">
            <a:extLst>
              <a:ext uri="{FF2B5EF4-FFF2-40B4-BE49-F238E27FC236}">
                <a16:creationId xmlns:a16="http://schemas.microsoft.com/office/drawing/2014/main" id="{E60B1C11-F7B9-4C62-8556-368A19490B35}"/>
              </a:ext>
            </a:extLst>
          </p:cNvPr>
          <p:cNvSpPr txBox="1"/>
          <p:nvPr/>
        </p:nvSpPr>
        <p:spPr>
          <a:xfrm>
            <a:off x="7854827" y="3283317"/>
            <a:ext cx="1204975" cy="564031"/>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pPr algn="ctr"/>
            <a:endParaRPr lang="fr-CA" sz="1600" dirty="0">
              <a:solidFill>
                <a:schemeClr val="bg1"/>
              </a:solidFill>
              <a:latin typeface="Univers Condensed Light" panose="020B0306020202040204"/>
              <a:cs typeface="Arial" panose="020B0604020202020204" pitchFamily="34" charset="0"/>
            </a:endParaRPr>
          </a:p>
          <a:p>
            <a:pPr algn="ctr"/>
            <a:r>
              <a:rPr lang="fr-CA" sz="1600" dirty="0">
                <a:solidFill>
                  <a:schemeClr val="bg1"/>
                </a:solidFill>
                <a:latin typeface="Univers Condensed Light" panose="020B0306020202040204"/>
                <a:cs typeface="Arial" panose="020B0604020202020204" pitchFamily="34" charset="0"/>
              </a:rPr>
              <a:t>Soudage FSW </a:t>
            </a:r>
          </a:p>
          <a:p>
            <a:pPr algn="ctr"/>
            <a:endParaRPr lang="fr-CA" sz="1600" dirty="0">
              <a:solidFill>
                <a:schemeClr val="bg1"/>
              </a:solidFill>
              <a:latin typeface="Univers Condensed Light" panose="020B0306020202040204"/>
              <a:cs typeface="Arial" panose="020B0604020202020204" pitchFamily="34" charset="0"/>
            </a:endParaRPr>
          </a:p>
        </p:txBody>
      </p:sp>
      <p:pic>
        <p:nvPicPr>
          <p:cNvPr id="42" name="Image 41">
            <a:extLst>
              <a:ext uri="{FF2B5EF4-FFF2-40B4-BE49-F238E27FC236}">
                <a16:creationId xmlns:a16="http://schemas.microsoft.com/office/drawing/2014/main" id="{CB8F3742-1945-4E30-A7A3-173817600517}"/>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703134" y="4489696"/>
            <a:ext cx="1379901" cy="1076126"/>
          </a:xfrm>
          <a:prstGeom prst="rect">
            <a:avLst/>
          </a:prstGeom>
        </p:spPr>
      </p:pic>
      <p:pic>
        <p:nvPicPr>
          <p:cNvPr id="44" name="Picture 11" descr="bobtail_imgs">
            <a:extLst>
              <a:ext uri="{FF2B5EF4-FFF2-40B4-BE49-F238E27FC236}">
                <a16:creationId xmlns:a16="http://schemas.microsoft.com/office/drawing/2014/main" id="{8206FDAF-BA6B-4476-B284-EFFBEFFC3B0A}"/>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335147" y="5969500"/>
            <a:ext cx="647600" cy="56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a:extLst>
              <a:ext uri="{FF2B5EF4-FFF2-40B4-BE49-F238E27FC236}">
                <a16:creationId xmlns:a16="http://schemas.microsoft.com/office/drawing/2014/main" id="{03B370D4-26DC-438E-98C7-D70D5EBD3531}"/>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748650" y="1747844"/>
            <a:ext cx="995210" cy="1212867"/>
          </a:xfrm>
          <a:prstGeom prst="rect">
            <a:avLst/>
          </a:prstGeom>
        </p:spPr>
      </p:pic>
      <p:sp>
        <p:nvSpPr>
          <p:cNvPr id="36" name="ZoneTexte 35">
            <a:extLst>
              <a:ext uri="{FF2B5EF4-FFF2-40B4-BE49-F238E27FC236}">
                <a16:creationId xmlns:a16="http://schemas.microsoft.com/office/drawing/2014/main" id="{AF00CB8A-39B8-4C45-96B2-9012611572E6}"/>
              </a:ext>
            </a:extLst>
          </p:cNvPr>
          <p:cNvSpPr txBox="1"/>
          <p:nvPr/>
        </p:nvSpPr>
        <p:spPr>
          <a:xfrm>
            <a:off x="3738477" y="6266531"/>
            <a:ext cx="2180934" cy="366278"/>
          </a:xfrm>
          <a:prstGeom prst="rect">
            <a:avLst/>
          </a:prstGeom>
          <a:solidFill>
            <a:schemeClr val="accent1"/>
          </a:solidFill>
          <a:ln>
            <a:solidFill>
              <a:schemeClr val="tx2"/>
            </a:solidFill>
          </a:ln>
        </p:spPr>
        <p:style>
          <a:lnRef idx="2">
            <a:schemeClr val="accent1"/>
          </a:lnRef>
          <a:fillRef idx="1">
            <a:schemeClr val="lt1"/>
          </a:fillRef>
          <a:effectRef idx="0">
            <a:schemeClr val="accent1"/>
          </a:effectRef>
          <a:fontRef idx="minor">
            <a:schemeClr val="dk1"/>
          </a:fontRef>
        </p:style>
        <p:txBody>
          <a:bodyPr spcFirstLastPara="0" vert="horz" wrap="square" lIns="238760" tIns="238760" rIns="238760" bIns="238760" numCol="1" spcCol="1270" anchor="ctr" anchorCtr="0">
            <a:noAutofit/>
          </a:bodyPr>
          <a:lstStyle/>
          <a:p>
            <a:r>
              <a:rPr lang="fr-CA" sz="1600" dirty="0">
                <a:solidFill>
                  <a:schemeClr val="bg1"/>
                </a:solidFill>
                <a:latin typeface="Univers Condensed Light" panose="020B0306020202040204"/>
                <a:cs typeface="Arial" panose="020B0604020202020204" pitchFamily="34" charset="0"/>
              </a:rPr>
              <a:t>Forme complexe 3D</a:t>
            </a:r>
          </a:p>
        </p:txBody>
      </p:sp>
    </p:spTree>
    <p:extLst>
      <p:ext uri="{BB962C8B-B14F-4D97-AF65-F5344CB8AC3E}">
        <p14:creationId xmlns:p14="http://schemas.microsoft.com/office/powerpoint/2010/main" val="1424943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0621139" y="6492875"/>
            <a:ext cx="1209805" cy="365125"/>
          </a:xfrm>
        </p:spPr>
        <p:txBody>
          <a:bodyPr/>
          <a:lstStyle/>
          <a:p>
            <a:fld id="{82B63C5F-247B-BE4F-ACBC-7BDD67617F3E}" type="slidenum">
              <a:rPr lang="fr-FR" smtClean="0"/>
              <a:pPr/>
              <a:t>9</a:t>
            </a:fld>
            <a:endParaRPr lang="fr-FR" dirty="0"/>
          </a:p>
        </p:txBody>
      </p:sp>
      <p:sp>
        <p:nvSpPr>
          <p:cNvPr id="5" name="Titre 4"/>
          <p:cNvSpPr>
            <a:spLocks noGrp="1"/>
          </p:cNvSpPr>
          <p:nvPr>
            <p:ph type="title"/>
          </p:nvPr>
        </p:nvSpPr>
        <p:spPr>
          <a:xfrm>
            <a:off x="251952" y="218904"/>
            <a:ext cx="8834823" cy="926926"/>
          </a:xfrm>
        </p:spPr>
        <p:txBody>
          <a:bodyPr>
            <a:noAutofit/>
          </a:bodyPr>
          <a:lstStyle/>
          <a:p>
            <a:r>
              <a:rPr lang="fr-CA" sz="2800" dirty="0"/>
              <a:t>4. </a:t>
            </a:r>
            <a:r>
              <a:rPr lang="fr-FR" sz="2800" dirty="0"/>
              <a:t>Durée de vie, cycle de vie économique </a:t>
            </a:r>
            <a:br>
              <a:rPr lang="fr-FR" sz="2800" dirty="0"/>
            </a:br>
            <a:br>
              <a:rPr lang="fr-CA" sz="2800" dirty="0"/>
            </a:br>
            <a:br>
              <a:rPr lang="fr-CA" sz="2800" dirty="0"/>
            </a:br>
            <a:br>
              <a:rPr lang="fr-CA" sz="2800" dirty="0"/>
            </a:br>
            <a:endParaRPr lang="fr-CA" sz="2800" dirty="0"/>
          </a:p>
        </p:txBody>
      </p:sp>
      <p:sp>
        <p:nvSpPr>
          <p:cNvPr id="10" name="Rectangle 9">
            <a:extLst>
              <a:ext uri="{FF2B5EF4-FFF2-40B4-BE49-F238E27FC236}">
                <a16:creationId xmlns:a16="http://schemas.microsoft.com/office/drawing/2014/main" id="{F32B2B57-3C7A-49A9-8E45-62C1670EDCFA}"/>
              </a:ext>
            </a:extLst>
          </p:cNvPr>
          <p:cNvSpPr/>
          <p:nvPr/>
        </p:nvSpPr>
        <p:spPr>
          <a:xfrm>
            <a:off x="5899357" y="3389393"/>
            <a:ext cx="6096000" cy="2308324"/>
          </a:xfrm>
          <a:prstGeom prst="rect">
            <a:avLst/>
          </a:prstGeom>
        </p:spPr>
        <p:txBody>
          <a:bodyPr>
            <a:spAutoFit/>
          </a:bodyPr>
          <a:lstStyle/>
          <a:p>
            <a:r>
              <a:rPr lang="fr-CA" sz="1600" dirty="0">
                <a:solidFill>
                  <a:schemeClr val="bg1"/>
                </a:solidFill>
                <a:latin typeface="Univers Condensed Light" panose="020B0306020202040204"/>
              </a:rPr>
              <a:t>Le cycle de vie économique d’un produit correspond à l’évolution des ventes de ce produit dans le temps : c'est-à-dire depuis sa mise sur le marché, jusqu’à son retrait. Il peut être décomposé en trois étapes essentielles : </a:t>
            </a:r>
          </a:p>
          <a:p>
            <a:r>
              <a:rPr lang="fr-CA" sz="1600" dirty="0">
                <a:solidFill>
                  <a:schemeClr val="bg1"/>
                </a:solidFill>
                <a:latin typeface="Univers Condensed Light" panose="020B0306020202040204"/>
              </a:rPr>
              <a:t>-</a:t>
            </a:r>
            <a:r>
              <a:rPr lang="fr-CA" sz="1600" b="1" dirty="0">
                <a:solidFill>
                  <a:schemeClr val="bg1"/>
                </a:solidFill>
                <a:latin typeface="Univers Condensed Light" panose="020B0306020202040204"/>
              </a:rPr>
              <a:t>le lancement </a:t>
            </a:r>
            <a:r>
              <a:rPr lang="fr-CA" sz="1600" dirty="0">
                <a:solidFill>
                  <a:schemeClr val="bg1"/>
                </a:solidFill>
                <a:latin typeface="Univers Condensed Light" panose="020B0306020202040204"/>
              </a:rPr>
              <a:t>correspond à la mise du produit sur le marché. Les ventes croissent rapidement. </a:t>
            </a:r>
          </a:p>
          <a:p>
            <a:r>
              <a:rPr lang="fr-CA" sz="1600" dirty="0">
                <a:solidFill>
                  <a:schemeClr val="bg1"/>
                </a:solidFill>
                <a:latin typeface="Univers Condensed Light" panose="020B0306020202040204"/>
              </a:rPr>
              <a:t>-</a:t>
            </a:r>
            <a:r>
              <a:rPr lang="fr-CA" sz="1600" b="1" dirty="0">
                <a:solidFill>
                  <a:schemeClr val="bg1"/>
                </a:solidFill>
                <a:latin typeface="Univers Condensed Light" panose="020B0306020202040204"/>
              </a:rPr>
              <a:t>la maturité </a:t>
            </a:r>
            <a:r>
              <a:rPr lang="fr-CA" sz="1600" dirty="0">
                <a:solidFill>
                  <a:schemeClr val="bg1"/>
                </a:solidFill>
                <a:latin typeface="Univers Condensed Light" panose="020B0306020202040204"/>
              </a:rPr>
              <a:t>correspond à des ventes régulières du produit. </a:t>
            </a:r>
          </a:p>
          <a:p>
            <a:r>
              <a:rPr lang="fr-CA" sz="1600" dirty="0">
                <a:solidFill>
                  <a:schemeClr val="bg1"/>
                </a:solidFill>
                <a:latin typeface="Univers Condensed Light" panose="020B0306020202040204"/>
              </a:rPr>
              <a:t>- </a:t>
            </a:r>
            <a:r>
              <a:rPr lang="fr-CA" sz="1600" b="1" dirty="0">
                <a:solidFill>
                  <a:schemeClr val="bg1"/>
                </a:solidFill>
                <a:latin typeface="Univers Condensed Light" panose="020B0306020202040204"/>
              </a:rPr>
              <a:t>le déclin </a:t>
            </a:r>
            <a:r>
              <a:rPr lang="fr-CA" sz="1600" dirty="0">
                <a:solidFill>
                  <a:schemeClr val="bg1"/>
                </a:solidFill>
                <a:latin typeface="Univers Condensed Light" panose="020B0306020202040204"/>
              </a:rPr>
              <a:t>montre un fléchissement des ventes. Il est possible d’envisager une relance du produit (action publicitaire ou promotionnelle, amélioration technique) ou de le retirer du marché.</a:t>
            </a:r>
          </a:p>
        </p:txBody>
      </p:sp>
      <p:sp>
        <p:nvSpPr>
          <p:cNvPr id="13" name="Rectangle 12">
            <a:extLst>
              <a:ext uri="{FF2B5EF4-FFF2-40B4-BE49-F238E27FC236}">
                <a16:creationId xmlns:a16="http://schemas.microsoft.com/office/drawing/2014/main" id="{92BE5919-4EF1-4C1D-B3B2-9FF362552669}"/>
              </a:ext>
            </a:extLst>
          </p:cNvPr>
          <p:cNvSpPr/>
          <p:nvPr/>
        </p:nvSpPr>
        <p:spPr>
          <a:xfrm>
            <a:off x="5880254" y="5613202"/>
            <a:ext cx="6096000" cy="830997"/>
          </a:xfrm>
          <a:prstGeom prst="rect">
            <a:avLst/>
          </a:prstGeom>
        </p:spPr>
        <p:txBody>
          <a:bodyPr>
            <a:spAutoFit/>
          </a:bodyPr>
          <a:lstStyle/>
          <a:p>
            <a:r>
              <a:rPr lang="fr-CA" sz="1600" i="1" dirty="0">
                <a:solidFill>
                  <a:schemeClr val="accent1"/>
                </a:solidFill>
                <a:latin typeface="Univers Condensed Light" panose="020B0306020202040204"/>
              </a:rPr>
              <a:t>La durée de vie technique d’un produit indique le temps de fonctionnement total entre sa première utilisation et le moment où il se trouve hors d'usage : ce temps comprend aussi les pannes, les réparations et la maintenance.</a:t>
            </a:r>
          </a:p>
        </p:txBody>
      </p:sp>
      <p:sp>
        <p:nvSpPr>
          <p:cNvPr id="20" name="ZoneTexte 19">
            <a:extLst>
              <a:ext uri="{FF2B5EF4-FFF2-40B4-BE49-F238E27FC236}">
                <a16:creationId xmlns:a16="http://schemas.microsoft.com/office/drawing/2014/main" id="{25F8C1C0-4EF3-437E-8C80-21BC80262341}"/>
              </a:ext>
            </a:extLst>
          </p:cNvPr>
          <p:cNvSpPr txBox="1"/>
          <p:nvPr/>
        </p:nvSpPr>
        <p:spPr>
          <a:xfrm>
            <a:off x="239539" y="681374"/>
            <a:ext cx="6866315" cy="969496"/>
          </a:xfrm>
          <a:prstGeom prst="rect">
            <a:avLst/>
          </a:prstGeom>
          <a:noFill/>
        </p:spPr>
        <p:txBody>
          <a:bodyPr wrap="square" rtlCol="0">
            <a:spAutoFit/>
          </a:bodyPr>
          <a:lstStyle/>
          <a:p>
            <a:pPr marL="342900" indent="-342900">
              <a:buFont typeface="Courier New" panose="02070309020205020404" pitchFamily="49" charset="0"/>
              <a:buChar char="o"/>
            </a:pPr>
            <a:r>
              <a:rPr lang="fr-CA" sz="1900" dirty="0">
                <a:solidFill>
                  <a:schemeClr val="accent1"/>
                </a:solidFill>
                <a:latin typeface="Univers Condensed Light" panose="020B0306020202040204"/>
              </a:rPr>
              <a:t>Le produit pourrait avoir un parcours </a:t>
            </a:r>
            <a:r>
              <a:rPr lang="fr-CA" sz="1900" b="1" dirty="0">
                <a:solidFill>
                  <a:schemeClr val="accent1"/>
                </a:solidFill>
                <a:latin typeface="Univers Condensed Light" panose="020B0306020202040204"/>
              </a:rPr>
              <a:t>linéaire</a:t>
            </a:r>
            <a:r>
              <a:rPr lang="fr-CA" sz="1900" dirty="0">
                <a:solidFill>
                  <a:schemeClr val="accent1"/>
                </a:solidFill>
                <a:latin typeface="Univers Condensed Light" panose="020B0306020202040204"/>
              </a:rPr>
              <a:t> dans l’économie : des ressources au champ d’enfouissement ou un parcours circulaire. Dans le cycle de fin de vie, on recycle le produit.</a:t>
            </a:r>
          </a:p>
        </p:txBody>
      </p:sp>
      <p:pic>
        <p:nvPicPr>
          <p:cNvPr id="12" name="Image 11">
            <a:extLst>
              <a:ext uri="{FF2B5EF4-FFF2-40B4-BE49-F238E27FC236}">
                <a16:creationId xmlns:a16="http://schemas.microsoft.com/office/drawing/2014/main" id="{FB7CB291-A73B-4812-982F-31DE864539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462" y="1862075"/>
            <a:ext cx="4091748" cy="2331806"/>
          </a:xfrm>
          <a:prstGeom prst="rect">
            <a:avLst/>
          </a:prstGeom>
        </p:spPr>
      </p:pic>
      <p:pic>
        <p:nvPicPr>
          <p:cNvPr id="15" name="Image 14">
            <a:extLst>
              <a:ext uri="{FF2B5EF4-FFF2-40B4-BE49-F238E27FC236}">
                <a16:creationId xmlns:a16="http://schemas.microsoft.com/office/drawing/2014/main" id="{96210896-431B-41A6-9D11-002849FE11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9561" y="214087"/>
            <a:ext cx="3705796" cy="2533767"/>
          </a:xfrm>
          <a:prstGeom prst="rect">
            <a:avLst/>
          </a:prstGeom>
        </p:spPr>
      </p:pic>
      <p:sp>
        <p:nvSpPr>
          <p:cNvPr id="4" name="Rectangle 3">
            <a:extLst>
              <a:ext uri="{FF2B5EF4-FFF2-40B4-BE49-F238E27FC236}">
                <a16:creationId xmlns:a16="http://schemas.microsoft.com/office/drawing/2014/main" id="{4A16F29A-D5E8-4ACA-85E3-F96B03B41775}"/>
              </a:ext>
            </a:extLst>
          </p:cNvPr>
          <p:cNvSpPr/>
          <p:nvPr/>
        </p:nvSpPr>
        <p:spPr>
          <a:xfrm>
            <a:off x="107873" y="6354846"/>
            <a:ext cx="6096000" cy="246221"/>
          </a:xfrm>
          <a:prstGeom prst="rect">
            <a:avLst/>
          </a:prstGeom>
        </p:spPr>
        <p:txBody>
          <a:bodyPr>
            <a:spAutoFit/>
          </a:bodyPr>
          <a:lstStyle/>
          <a:p>
            <a:r>
              <a:rPr lang="fr-CA" sz="1000" i="1" dirty="0">
                <a:solidFill>
                  <a:schemeClr val="accent2"/>
                </a:solidFill>
                <a:latin typeface="Univers Condensed Light" panose="020B0306020202040204"/>
              </a:rPr>
              <a:t>Source: www.recyc-quebec.gouv.qc.ca/sites/default/files/documents/feuillet-economie-lineaire-circulaire.pdf</a:t>
            </a:r>
          </a:p>
        </p:txBody>
      </p:sp>
      <p:pic>
        <p:nvPicPr>
          <p:cNvPr id="6" name="Image 5">
            <a:extLst>
              <a:ext uri="{FF2B5EF4-FFF2-40B4-BE49-F238E27FC236}">
                <a16:creationId xmlns:a16="http://schemas.microsoft.com/office/drawing/2014/main" id="{685CE37C-82A2-484F-ABFF-EB7F425BBD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54336" y="4401407"/>
            <a:ext cx="2825918" cy="1928475"/>
          </a:xfrm>
          <a:prstGeom prst="rect">
            <a:avLst/>
          </a:prstGeom>
        </p:spPr>
      </p:pic>
      <p:pic>
        <p:nvPicPr>
          <p:cNvPr id="11" name="Image 10">
            <a:extLst>
              <a:ext uri="{FF2B5EF4-FFF2-40B4-BE49-F238E27FC236}">
                <a16:creationId xmlns:a16="http://schemas.microsoft.com/office/drawing/2014/main" id="{B7D14991-FC28-47AB-84AE-8BB07281E1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286" y="4389494"/>
            <a:ext cx="2819105" cy="1940387"/>
          </a:xfrm>
          <a:prstGeom prst="rect">
            <a:avLst/>
          </a:prstGeom>
        </p:spPr>
      </p:pic>
      <p:sp>
        <p:nvSpPr>
          <p:cNvPr id="7" name="Rectangle 6"/>
          <p:cNvSpPr/>
          <p:nvPr/>
        </p:nvSpPr>
        <p:spPr>
          <a:xfrm>
            <a:off x="8174944" y="2787135"/>
            <a:ext cx="3911256" cy="553998"/>
          </a:xfrm>
          <a:prstGeom prst="rect">
            <a:avLst/>
          </a:prstGeom>
        </p:spPr>
        <p:txBody>
          <a:bodyPr wrap="square">
            <a:spAutoFit/>
          </a:bodyPr>
          <a:lstStyle/>
          <a:p>
            <a:r>
              <a:rPr lang="fr-CA" sz="1000" i="1" dirty="0">
                <a:solidFill>
                  <a:schemeClr val="accent2"/>
                </a:solidFill>
                <a:latin typeface="Univers Condensed Light" panose="020B0306020202040204"/>
              </a:rPr>
              <a:t>Source : Innovation, Sciences et Développement économique Canada</a:t>
            </a:r>
          </a:p>
          <a:p>
            <a:r>
              <a:rPr lang="fr-CA" sz="1000" i="1" dirty="0">
                <a:solidFill>
                  <a:schemeClr val="accent2"/>
                </a:solidFill>
                <a:latin typeface="Univers Condensed Light" panose="020B0306020202040204"/>
              </a:rPr>
              <a:t>https://www.ic.gc.ca/eic/site/dsib-dsib.nsf/vwapj/crdprapport_fra.pdf/$file/crdprapport_fra.pdf</a:t>
            </a:r>
          </a:p>
        </p:txBody>
      </p:sp>
    </p:spTree>
    <p:extLst>
      <p:ext uri="{BB962C8B-B14F-4D97-AF65-F5344CB8AC3E}">
        <p14:creationId xmlns:p14="http://schemas.microsoft.com/office/powerpoint/2010/main" val="807523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Alu-Compétences 1">
      <a:dk1>
        <a:srgbClr val="000000"/>
      </a:dk1>
      <a:lt1>
        <a:srgbClr val="FFFFFF"/>
      </a:lt1>
      <a:dk2>
        <a:srgbClr val="44546A"/>
      </a:dk2>
      <a:lt2>
        <a:srgbClr val="E7E6E6"/>
      </a:lt2>
      <a:accent1>
        <a:srgbClr val="00ADBA"/>
      </a:accent1>
      <a:accent2>
        <a:srgbClr val="ED7D31"/>
      </a:accent2>
      <a:accent3>
        <a:srgbClr val="00ACB9"/>
      </a:accent3>
      <a:accent4>
        <a:srgbClr val="EC7C30"/>
      </a:accent4>
      <a:accent5>
        <a:srgbClr val="00ACB9"/>
      </a:accent5>
      <a:accent6>
        <a:srgbClr val="EC7C30"/>
      </a:accent6>
      <a:hlink>
        <a:srgbClr val="445369"/>
      </a:hlink>
      <a:folHlink>
        <a:srgbClr val="445369"/>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u-compétence" id="{127CFA1E-9E73-4041-8D17-93AEEC1179A6}" vid="{8C161699-2FC3-8646-A63F-1FDAC9E20D1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alu-compétence</Template>
  <TotalTime>123951</TotalTime>
  <Words>5765</Words>
  <Application>Microsoft Office PowerPoint</Application>
  <PresentationFormat>Grand écran</PresentationFormat>
  <Paragraphs>467</Paragraphs>
  <Slides>26</Slides>
  <Notes>15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Calibri</vt:lpstr>
      <vt:lpstr>Courier New</vt:lpstr>
      <vt:lpstr>Montserrat</vt:lpstr>
      <vt:lpstr>Univers Condensed</vt:lpstr>
      <vt:lpstr>Univers Condensed Light</vt:lpstr>
      <vt:lpstr>Thème Office</vt:lpstr>
      <vt:lpstr>Développement d’un produit en aluminium De l’idée à la fabrication en série </vt:lpstr>
      <vt:lpstr>Note</vt:lpstr>
      <vt:lpstr>Plan de la présentation </vt:lpstr>
      <vt:lpstr>1. Objectif   </vt:lpstr>
      <vt:lpstr>2. Courte introduction sur l’aluminium   </vt:lpstr>
      <vt:lpstr>2. Courte introduction sur l’aluminium   </vt:lpstr>
      <vt:lpstr>2. Courte introduction sur l’aluminium   </vt:lpstr>
      <vt:lpstr>3. Courte introduction sur les procédés de mise en forme   </vt:lpstr>
      <vt:lpstr>4. Durée de vie, cycle de vie économique     </vt:lpstr>
      <vt:lpstr>5. Développement du produit     </vt:lpstr>
      <vt:lpstr>Présentation PowerPoint</vt:lpstr>
      <vt:lpstr>7. Conception en ingénierie Outils principaux</vt:lpstr>
      <vt:lpstr>8. Historique d’étude de cas </vt:lpstr>
      <vt:lpstr>9. L’idée, identifier le besoin du client (le problème à résoudre ) = cahier des charges du projet </vt:lpstr>
      <vt:lpstr>10. De l’idée, au design, jusqu’au concept  </vt:lpstr>
      <vt:lpstr>11. Maquette virtuelle = source principale d’information dans un projet d’ingénierie  </vt:lpstr>
      <vt:lpstr>12. Transition du concept design vers un produit fabricable – réorganiser efficacement la maquette virtuelle   </vt:lpstr>
      <vt:lpstr>Présentation PowerPoint</vt:lpstr>
      <vt:lpstr>Présentation PowerPoint</vt:lpstr>
      <vt:lpstr>9. Transition du concept design vers produit fabricable  </vt:lpstr>
      <vt:lpstr>16. Information nécessaire à la fabrication - dessins de fabrication   </vt:lpstr>
      <vt:lpstr>17. Fabrication prototype et tests  </vt:lpstr>
      <vt:lpstr>Présentation PowerPoint</vt:lpstr>
      <vt:lpstr>Présentation PowerPoint</vt:lpstr>
      <vt:lpstr>Références</vt:lpstr>
      <vt:lpstr>PARTENAIRES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Martel</dc:creator>
  <cp:lastModifiedBy>INALCO 2023</cp:lastModifiedBy>
  <cp:revision>1000</cp:revision>
  <dcterms:created xsi:type="dcterms:W3CDTF">2021-07-15T17:10:38Z</dcterms:created>
  <dcterms:modified xsi:type="dcterms:W3CDTF">2024-07-25T19:31:03Z</dcterms:modified>
</cp:coreProperties>
</file>