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7"/>
  </p:notesMasterIdLst>
  <p:sldIdLst>
    <p:sldId id="262" r:id="rId5"/>
    <p:sldId id="495" r:id="rId6"/>
    <p:sldId id="280" r:id="rId7"/>
    <p:sldId id="267" r:id="rId8"/>
    <p:sldId id="268" r:id="rId9"/>
    <p:sldId id="274" r:id="rId10"/>
    <p:sldId id="284" r:id="rId11"/>
    <p:sldId id="285" r:id="rId12"/>
    <p:sldId id="286" r:id="rId13"/>
    <p:sldId id="290" r:id="rId14"/>
    <p:sldId id="287" r:id="rId15"/>
    <p:sldId id="288" r:id="rId16"/>
    <p:sldId id="272" r:id="rId17"/>
    <p:sldId id="275" r:id="rId18"/>
    <p:sldId id="276" r:id="rId19"/>
    <p:sldId id="277" r:id="rId20"/>
    <p:sldId id="278" r:id="rId21"/>
    <p:sldId id="279" r:id="rId22"/>
    <p:sldId id="281" r:id="rId23"/>
    <p:sldId id="282" r:id="rId24"/>
    <p:sldId id="283" r:id="rId25"/>
    <p:sldId id="271" r:id="rId2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60" autoAdjust="0"/>
    <p:restoredTop sz="94721"/>
  </p:normalViewPr>
  <p:slideViewPr>
    <p:cSldViewPr snapToGrid="0" snapToObjects="1">
      <p:cViewPr varScale="1">
        <p:scale>
          <a:sx n="74" d="100"/>
          <a:sy n="74" d="100"/>
        </p:scale>
        <p:origin x="152" y="60"/>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232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6AD79F-04A4-5346-A3ED-EDBE6BC3531C}" type="datetimeFigureOut">
              <a:rPr lang="fr-FR" smtClean="0"/>
              <a:t>25/07/2024</a:t>
            </a:fld>
            <a:endParaRPr lang="fr-FR"/>
          </a:p>
        </p:txBody>
      </p:sp>
      <p:sp>
        <p:nvSpPr>
          <p:cNvPr id="4" name="Espace réservé de l'image de diapositiv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C71B6E-AC55-304E-9344-CF3AAC291903}" type="slidenum">
              <a:rPr lang="fr-FR" smtClean="0"/>
              <a:t>‹N°›</a:t>
            </a:fld>
            <a:endParaRPr lang="fr-FR"/>
          </a:p>
        </p:txBody>
      </p:sp>
    </p:spTree>
    <p:extLst>
      <p:ext uri="{BB962C8B-B14F-4D97-AF65-F5344CB8AC3E}">
        <p14:creationId xmlns:p14="http://schemas.microsoft.com/office/powerpoint/2010/main" val="3206614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C71B6E-AC55-304E-9344-CF3AAC291903}" type="slidenum">
              <a:rPr lang="fr-FR" smtClean="0"/>
              <a:t>20</a:t>
            </a:fld>
            <a:endParaRPr lang="fr-FR"/>
          </a:p>
        </p:txBody>
      </p:sp>
    </p:spTree>
    <p:extLst>
      <p:ext uri="{BB962C8B-B14F-4D97-AF65-F5344CB8AC3E}">
        <p14:creationId xmlns:p14="http://schemas.microsoft.com/office/powerpoint/2010/main" val="31244910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Diapositive de titre">
    <p:bg>
      <p:bgPr>
        <a:solidFill>
          <a:schemeClr val="bg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D3ACCC0-C65D-0742-839D-C09B5E30D4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C6A23252-335E-2148-A85B-02145ED00550}"/>
              </a:ext>
            </a:extLst>
          </p:cNvPr>
          <p:cNvSpPr>
            <a:spLocks noGrp="1"/>
          </p:cNvSpPr>
          <p:nvPr>
            <p:ph type="ctrTitle" hasCustomPrompt="1"/>
          </p:nvPr>
        </p:nvSpPr>
        <p:spPr>
          <a:xfrm>
            <a:off x="1093156" y="3890354"/>
            <a:ext cx="4242932" cy="1569015"/>
          </a:xfrm>
        </p:spPr>
        <p:txBody>
          <a:bodyPr lIns="0" tIns="0" rIns="0" bIns="0" anchor="t">
            <a:normAutofit/>
          </a:bodyPr>
          <a:lstStyle>
            <a:lvl1pPr algn="l">
              <a:defRPr sz="4000" b="0" i="0">
                <a:solidFill>
                  <a:schemeClr val="tx1"/>
                </a:solidFill>
                <a:latin typeface="Univers Condensed" panose="020B0506020202050204" pitchFamily="34" charset="0"/>
              </a:defRPr>
            </a:lvl1pPr>
          </a:lstStyle>
          <a:p>
            <a:r>
              <a:rPr lang="fr-CA" dirty="0"/>
              <a:t>MODIFIER LE </a:t>
            </a:r>
            <a:br>
              <a:rPr lang="fr-CA" dirty="0"/>
            </a:br>
            <a:r>
              <a:rPr lang="fr-CA" dirty="0"/>
              <a:t>STYLE DU TITRE</a:t>
            </a:r>
            <a:endParaRPr lang="fr-FR" dirty="0"/>
          </a:p>
        </p:txBody>
      </p:sp>
      <p:sp>
        <p:nvSpPr>
          <p:cNvPr id="4" name="Espace réservé de la date 3">
            <a:extLst>
              <a:ext uri="{FF2B5EF4-FFF2-40B4-BE49-F238E27FC236}">
                <a16:creationId xmlns:a16="http://schemas.microsoft.com/office/drawing/2014/main" id="{741338D4-CFE8-6F45-B125-02208C4F1439}"/>
              </a:ext>
            </a:extLst>
          </p:cNvPr>
          <p:cNvSpPr>
            <a:spLocks noGrp="1"/>
          </p:cNvSpPr>
          <p:nvPr>
            <p:ph type="dt" sz="half" idx="10"/>
          </p:nvPr>
        </p:nvSpPr>
        <p:spPr>
          <a:xfrm>
            <a:off x="8571194" y="782267"/>
            <a:ext cx="2743200" cy="365125"/>
          </a:xfrm>
        </p:spPr>
        <p:txBody>
          <a:bodyPr/>
          <a:lstStyle>
            <a:lvl1pPr algn="r">
              <a:defRPr b="0" i="0">
                <a:solidFill>
                  <a:schemeClr val="bg1"/>
                </a:solidFill>
                <a:latin typeface="Univers Condensed Light" panose="020B0306020202040204" pitchFamily="34" charset="0"/>
              </a:defRPr>
            </a:lvl1pPr>
          </a:lstStyle>
          <a:p>
            <a:fld id="{ACBD074D-61BE-074E-9335-1C77C0C132C7}" type="datetime1">
              <a:rPr lang="fr-CA" smtClean="0"/>
              <a:t>2024-07-25</a:t>
            </a:fld>
            <a:endParaRPr lang="fr-FR" dirty="0"/>
          </a:p>
        </p:txBody>
      </p:sp>
      <p:pic>
        <p:nvPicPr>
          <p:cNvPr id="9" name="Image 8">
            <a:extLst>
              <a:ext uri="{FF2B5EF4-FFF2-40B4-BE49-F238E27FC236}">
                <a16:creationId xmlns:a16="http://schemas.microsoft.com/office/drawing/2014/main" id="{98C58334-7BFE-5B40-870C-D6AE554051F2}"/>
              </a:ext>
            </a:extLst>
          </p:cNvPr>
          <p:cNvPicPr>
            <a:picLocks noChangeAspect="1"/>
          </p:cNvPicPr>
          <p:nvPr userDrawn="1"/>
        </p:nvPicPr>
        <p:blipFill>
          <a:blip r:embed="rId3"/>
          <a:stretch>
            <a:fillRect/>
          </a:stretch>
        </p:blipFill>
        <p:spPr>
          <a:xfrm>
            <a:off x="1073325" y="1794897"/>
            <a:ext cx="1882818" cy="1569015"/>
          </a:xfrm>
          <a:prstGeom prst="rect">
            <a:avLst/>
          </a:prstGeom>
        </p:spPr>
      </p:pic>
    </p:spTree>
    <p:extLst>
      <p:ext uri="{BB962C8B-B14F-4D97-AF65-F5344CB8AC3E}">
        <p14:creationId xmlns:p14="http://schemas.microsoft.com/office/powerpoint/2010/main" val="14538859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5D6627-CD5F-C64A-992F-99E84AE41C04}"/>
              </a:ext>
            </a:extLst>
          </p:cNvPr>
          <p:cNvSpPr>
            <a:spLocks noGrp="1"/>
          </p:cNvSpPr>
          <p:nvPr>
            <p:ph type="title" hasCustomPrompt="1"/>
          </p:nvPr>
        </p:nvSpPr>
        <p:spPr>
          <a:xfrm>
            <a:off x="838200" y="513568"/>
            <a:ext cx="9821449" cy="926926"/>
          </a:xfrm>
        </p:spPr>
        <p:txBody>
          <a:bodyPr/>
          <a:lstStyle>
            <a:lvl1pPr>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7EA353BC-F036-164F-A0D0-4008868F48FD}" type="datetime1">
              <a:rPr lang="fr-CA" smtClean="0"/>
              <a:t>2024-07-25</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6964A97-F46D-5544-AEE2-6DB2F0276A8F}"/>
              </a:ext>
            </a:extLst>
          </p:cNvPr>
          <p:cNvSpPr>
            <a:spLocks noGrp="1"/>
          </p:cNvSpPr>
          <p:nvPr>
            <p:ph type="body" idx="1"/>
          </p:nvPr>
        </p:nvSpPr>
        <p:spPr>
          <a:xfrm>
            <a:off x="839788" y="1681163"/>
            <a:ext cx="4834502" cy="4041258"/>
          </a:xfrm>
        </p:spPr>
        <p:txBody>
          <a:bodyPr anchor="t">
            <a:normAutofit/>
          </a:bodyPr>
          <a:lstStyle>
            <a:lvl1pPr marL="0" indent="0">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Espace réservé du texte 2">
            <a:extLst>
              <a:ext uri="{FF2B5EF4-FFF2-40B4-BE49-F238E27FC236}">
                <a16:creationId xmlns:a16="http://schemas.microsoft.com/office/drawing/2014/main" id="{B37026B1-C37F-C646-8B85-5D0E78FA7CF7}"/>
              </a:ext>
            </a:extLst>
          </p:cNvPr>
          <p:cNvSpPr>
            <a:spLocks noGrp="1"/>
          </p:cNvSpPr>
          <p:nvPr>
            <p:ph type="body" idx="13"/>
          </p:nvPr>
        </p:nvSpPr>
        <p:spPr>
          <a:xfrm>
            <a:off x="6517712" y="1681163"/>
            <a:ext cx="4855921" cy="4041258"/>
          </a:xfrm>
        </p:spPr>
        <p:txBody>
          <a:bodyPr anchor="t">
            <a:normAutofit/>
          </a:bodyPr>
          <a:lstStyle>
            <a:lvl1pPr marL="0" indent="0">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cxnSp>
        <p:nvCxnSpPr>
          <p:cNvPr id="12" name="Connecteur droit 11">
            <a:extLst>
              <a:ext uri="{FF2B5EF4-FFF2-40B4-BE49-F238E27FC236}">
                <a16:creationId xmlns:a16="http://schemas.microsoft.com/office/drawing/2014/main" id="{BC3F537B-88F2-794F-87AB-E5E1B8C615F2}"/>
              </a:ext>
            </a:extLst>
          </p:cNvPr>
          <p:cNvCxnSpPr>
            <a:cxnSpLocks/>
          </p:cNvCxnSpPr>
          <p:nvPr userDrawn="1"/>
        </p:nvCxnSpPr>
        <p:spPr>
          <a:xfrm flipV="1">
            <a:off x="6092868" y="1696667"/>
            <a:ext cx="0" cy="4025754"/>
          </a:xfrm>
          <a:prstGeom prst="line">
            <a:avLst/>
          </a:prstGeom>
          <a:ln w="127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3" name="Image 12">
            <a:extLst>
              <a:ext uri="{FF2B5EF4-FFF2-40B4-BE49-F238E27FC236}">
                <a16:creationId xmlns:a16="http://schemas.microsoft.com/office/drawing/2014/main" id="{B79B7EA8-5CD5-6C44-9203-014E37721A8A}"/>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2878327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5D6627-CD5F-C64A-992F-99E84AE41C04}"/>
              </a:ext>
            </a:extLst>
          </p:cNvPr>
          <p:cNvSpPr>
            <a:spLocks noGrp="1"/>
          </p:cNvSpPr>
          <p:nvPr>
            <p:ph type="title" hasCustomPrompt="1"/>
          </p:nvPr>
        </p:nvSpPr>
        <p:spPr>
          <a:xfrm>
            <a:off x="838200" y="513567"/>
            <a:ext cx="9821449" cy="1177121"/>
          </a:xfrm>
        </p:spPr>
        <p:txBody>
          <a:bodyPr/>
          <a:lstStyle>
            <a:lvl1pPr>
              <a:defRPr b="0" i="0">
                <a:solidFill>
                  <a:schemeClr val="accent1"/>
                </a:solidFill>
                <a:latin typeface="Univers Condensed Light" panose="020B0306020202040204" pitchFamily="34" charset="0"/>
              </a:defRPr>
            </a:lvl1pPr>
          </a:lstStyle>
          <a:p>
            <a:r>
              <a:rPr lang="fr-CA" dirty="0"/>
              <a:t>MODIFIER LE STYLE DU TITRE</a:t>
            </a:r>
            <a:endParaRPr lang="fr-FR" dirty="0"/>
          </a:p>
        </p:txBody>
      </p:sp>
      <p:sp>
        <p:nvSpPr>
          <p:cNvPr id="3" name="Espace réservé du contenu 2">
            <a:extLst>
              <a:ext uri="{FF2B5EF4-FFF2-40B4-BE49-F238E27FC236}">
                <a16:creationId xmlns:a16="http://schemas.microsoft.com/office/drawing/2014/main" id="{D31AC519-0FF4-2C47-A1DF-3B437A8E7FD7}"/>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61C51333-E0EF-B64C-AF13-5A2F4B023AB8}" type="datetime1">
              <a:rPr lang="fr-CA" smtClean="0"/>
              <a:t>2024-07-25</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02F56093-0B37-7A44-B520-FC71B0BCB40D}"/>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6085326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CE5DBB-7011-E340-B4D3-3C1206A40A8E}"/>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AB9DB32F-F724-924E-A326-04C2000AAF42}"/>
              </a:ext>
            </a:extLst>
          </p:cNvPr>
          <p:cNvSpPr>
            <a:spLocks noGrp="1"/>
          </p:cNvSpPr>
          <p:nvPr>
            <p:ph type="dt" sz="half" idx="10"/>
          </p:nvPr>
        </p:nvSpPr>
        <p:spPr/>
        <p:txBody>
          <a:bodyPr/>
          <a:lstStyle/>
          <a:p>
            <a:fld id="{7BE7FFBC-1320-E84E-B9DF-8D6CBD8D6C83}" type="datetime1">
              <a:rPr lang="fr-CA" smtClean="0"/>
              <a:t>2024-07-25</a:t>
            </a:fld>
            <a:endParaRPr lang="fr-FR"/>
          </a:p>
        </p:txBody>
      </p:sp>
      <p:sp>
        <p:nvSpPr>
          <p:cNvPr id="4" name="Espace réservé du pied de page 3">
            <a:extLst>
              <a:ext uri="{FF2B5EF4-FFF2-40B4-BE49-F238E27FC236}">
                <a16:creationId xmlns:a16="http://schemas.microsoft.com/office/drawing/2014/main" id="{002554ED-4516-1A4E-9663-9F9E9615FF9A}"/>
              </a:ext>
            </a:extLst>
          </p:cNvPr>
          <p:cNvSpPr>
            <a:spLocks noGrp="1"/>
          </p:cNvSpPr>
          <p:nvPr>
            <p:ph type="ftr" sz="quarter" idx="11"/>
          </p:nvPr>
        </p:nvSpPr>
        <p:spPr>
          <a:xfrm>
            <a:off x="9167262" y="6356350"/>
            <a:ext cx="1567543" cy="365125"/>
          </a:xfrm>
        </p:spPr>
        <p:txBody>
          <a:bodyPr lIns="0" tIns="0" rIns="0"/>
          <a:lstStyle>
            <a:lvl1pPr algn="r">
              <a:defRPr sz="1000"/>
            </a:lvl1pPr>
          </a:lstStyle>
          <a:p>
            <a:r>
              <a:rPr lang="fr-FR"/>
              <a:t>ALU-COMPÉTENCES</a:t>
            </a:r>
            <a:endParaRPr lang="fr-FR" dirty="0"/>
          </a:p>
        </p:txBody>
      </p:sp>
      <p:sp>
        <p:nvSpPr>
          <p:cNvPr id="5" name="Espace réservé du numéro de diapositive 4">
            <a:extLst>
              <a:ext uri="{FF2B5EF4-FFF2-40B4-BE49-F238E27FC236}">
                <a16:creationId xmlns:a16="http://schemas.microsoft.com/office/drawing/2014/main" id="{C9C4AA1B-0BC1-4F41-9A04-9BEEF67A8075}"/>
              </a:ext>
            </a:extLst>
          </p:cNvPr>
          <p:cNvSpPr>
            <a:spLocks noGrp="1"/>
          </p:cNvSpPr>
          <p:nvPr>
            <p:ph type="sldNum" sz="quarter" idx="12"/>
          </p:nvPr>
        </p:nvSpPr>
        <p:spPr>
          <a:xfrm>
            <a:off x="10734805" y="6356350"/>
            <a:ext cx="450929" cy="365125"/>
          </a:xfrm>
        </p:spPr>
        <p:txBody>
          <a:bodyPr/>
          <a:lstStyle/>
          <a:p>
            <a:fld id="{82B63C5F-247B-BE4F-ACBC-7BDD67617F3E}" type="slidenum">
              <a:rPr lang="fr-FR" smtClean="0"/>
              <a:t>‹N°›</a:t>
            </a:fld>
            <a:endParaRPr lang="fr-FR"/>
          </a:p>
        </p:txBody>
      </p:sp>
      <p:pic>
        <p:nvPicPr>
          <p:cNvPr id="6" name="Image 5">
            <a:extLst>
              <a:ext uri="{FF2B5EF4-FFF2-40B4-BE49-F238E27FC236}">
                <a16:creationId xmlns:a16="http://schemas.microsoft.com/office/drawing/2014/main" id="{0ED367A1-3852-CC40-BE66-9532F17E770E}"/>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3190968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1E1E9DF-01F9-7F45-87F6-D5DCCCAFB69C}"/>
              </a:ext>
            </a:extLst>
          </p:cNvPr>
          <p:cNvSpPr>
            <a:spLocks noGrp="1"/>
          </p:cNvSpPr>
          <p:nvPr>
            <p:ph type="dt" sz="half" idx="10"/>
          </p:nvPr>
        </p:nvSpPr>
        <p:spPr/>
        <p:txBody>
          <a:bodyPr/>
          <a:lstStyle/>
          <a:p>
            <a:fld id="{2374B964-E42C-5942-9DE8-C00BFEF0AE2F}" type="datetime1">
              <a:rPr lang="fr-CA" smtClean="0"/>
              <a:t>2024-07-25</a:t>
            </a:fld>
            <a:endParaRPr lang="fr-FR"/>
          </a:p>
        </p:txBody>
      </p:sp>
      <p:sp>
        <p:nvSpPr>
          <p:cNvPr id="3" name="Espace réservé du pied de page 2">
            <a:extLst>
              <a:ext uri="{FF2B5EF4-FFF2-40B4-BE49-F238E27FC236}">
                <a16:creationId xmlns:a16="http://schemas.microsoft.com/office/drawing/2014/main" id="{BE58F0DA-0180-8F40-B25C-D6ED59B7FF8B}"/>
              </a:ext>
            </a:extLst>
          </p:cNvPr>
          <p:cNvSpPr>
            <a:spLocks noGrp="1"/>
          </p:cNvSpPr>
          <p:nvPr>
            <p:ph type="ftr" sz="quarter" idx="11"/>
          </p:nvPr>
        </p:nvSpPr>
        <p:spPr/>
        <p:txBody>
          <a:bodyPr/>
          <a:lstStyle/>
          <a:p>
            <a:r>
              <a:rPr lang="fr-FR"/>
              <a:t>ALU-COMPÉTENCES</a:t>
            </a:r>
          </a:p>
        </p:txBody>
      </p:sp>
      <p:sp>
        <p:nvSpPr>
          <p:cNvPr id="4" name="Espace réservé du numéro de diapositive 3">
            <a:extLst>
              <a:ext uri="{FF2B5EF4-FFF2-40B4-BE49-F238E27FC236}">
                <a16:creationId xmlns:a16="http://schemas.microsoft.com/office/drawing/2014/main" id="{DD97702D-1024-C544-AABC-F7808C319E19}"/>
              </a:ext>
            </a:extLst>
          </p:cNvPr>
          <p:cNvSpPr>
            <a:spLocks noGrp="1"/>
          </p:cNvSpPr>
          <p:nvPr>
            <p:ph type="sldNum" sz="quarter" idx="12"/>
          </p:nvPr>
        </p:nvSpPr>
        <p:spPr/>
        <p:txBody>
          <a:bodyPr/>
          <a:lstStyle/>
          <a:p>
            <a:fld id="{82B63C5F-247B-BE4F-ACBC-7BDD67617F3E}" type="slidenum">
              <a:rPr lang="fr-FR" smtClean="0"/>
              <a:t>‹N°›</a:t>
            </a:fld>
            <a:endParaRPr lang="fr-FR"/>
          </a:p>
        </p:txBody>
      </p:sp>
      <p:pic>
        <p:nvPicPr>
          <p:cNvPr id="5" name="Image 4">
            <a:extLst>
              <a:ext uri="{FF2B5EF4-FFF2-40B4-BE49-F238E27FC236}">
                <a16:creationId xmlns:a16="http://schemas.microsoft.com/office/drawing/2014/main" id="{702217F6-A8CB-D749-9C66-CBD361A89232}"/>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42333470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87601C-DE0B-3643-A648-4AADECB51663}"/>
              </a:ext>
            </a:extLst>
          </p:cNvPr>
          <p:cNvSpPr>
            <a:spLocks noGrp="1"/>
          </p:cNvSpPr>
          <p:nvPr>
            <p:ph type="title"/>
          </p:nvPr>
        </p:nvSpPr>
        <p:spPr>
          <a:xfrm>
            <a:off x="838200" y="538358"/>
            <a:ext cx="3932237" cy="1271392"/>
          </a:xfrm>
        </p:spPr>
        <p:txBody>
          <a:bodyPr anchor="b"/>
          <a:lstStyle>
            <a:lvl1pPr>
              <a:defRPr sz="3200"/>
            </a:lvl1pPr>
          </a:lstStyle>
          <a:p>
            <a:r>
              <a:rPr lang="fr-FR"/>
              <a:t>Modifiez le style du titre</a:t>
            </a:r>
            <a:endParaRPr lang="fr-FR" dirty="0"/>
          </a:p>
        </p:txBody>
      </p:sp>
      <p:sp>
        <p:nvSpPr>
          <p:cNvPr id="3" name="Espace réservé du contenu 2">
            <a:extLst>
              <a:ext uri="{FF2B5EF4-FFF2-40B4-BE49-F238E27FC236}">
                <a16:creationId xmlns:a16="http://schemas.microsoft.com/office/drawing/2014/main" id="{1A55EED1-ED74-9547-B415-544D159C03B3}"/>
              </a:ext>
            </a:extLst>
          </p:cNvPr>
          <p:cNvSpPr>
            <a:spLocks noGrp="1"/>
          </p:cNvSpPr>
          <p:nvPr>
            <p:ph idx="1"/>
          </p:nvPr>
        </p:nvSpPr>
        <p:spPr>
          <a:xfrm>
            <a:off x="5183188" y="2049462"/>
            <a:ext cx="6172200" cy="3811588"/>
          </a:xfrm>
        </p:spPr>
        <p:txBody>
          <a:bodyPr/>
          <a:lstStyle>
            <a:lvl1pPr>
              <a:defRPr sz="2400"/>
            </a:lvl1pPr>
            <a:lvl2pPr>
              <a:defRPr sz="1800">
                <a:solidFill>
                  <a:schemeClr val="tx1">
                    <a:lumMod val="50000"/>
                    <a:lumOff val="50000"/>
                  </a:schemeClr>
                </a:solidFill>
              </a:defRPr>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p:txBody>
      </p:sp>
      <p:sp>
        <p:nvSpPr>
          <p:cNvPr id="4" name="Espace réservé du texte 3">
            <a:extLst>
              <a:ext uri="{FF2B5EF4-FFF2-40B4-BE49-F238E27FC236}">
                <a16:creationId xmlns:a16="http://schemas.microsoft.com/office/drawing/2014/main" id="{156C9FB3-B36B-DD4F-987F-C0086E3E40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CACDC0FE-A4DC-C24C-9854-0D10A928411A}"/>
              </a:ext>
            </a:extLst>
          </p:cNvPr>
          <p:cNvSpPr>
            <a:spLocks noGrp="1"/>
          </p:cNvSpPr>
          <p:nvPr>
            <p:ph type="dt" sz="half" idx="10"/>
          </p:nvPr>
        </p:nvSpPr>
        <p:spPr/>
        <p:txBody>
          <a:bodyPr/>
          <a:lstStyle/>
          <a:p>
            <a:fld id="{B1D87AD3-391B-3444-BA0C-1AD8621F0A15}" type="datetime1">
              <a:rPr lang="fr-CA" smtClean="0"/>
              <a:t>2024-07-25</a:t>
            </a:fld>
            <a:endParaRPr lang="fr-FR"/>
          </a:p>
        </p:txBody>
      </p:sp>
      <p:sp>
        <p:nvSpPr>
          <p:cNvPr id="6" name="Espace réservé du pied de page 5">
            <a:extLst>
              <a:ext uri="{FF2B5EF4-FFF2-40B4-BE49-F238E27FC236}">
                <a16:creationId xmlns:a16="http://schemas.microsoft.com/office/drawing/2014/main" id="{B16AE2BC-4E58-244A-A799-A94358A064FD}"/>
              </a:ext>
            </a:extLst>
          </p:cNvPr>
          <p:cNvSpPr>
            <a:spLocks noGrp="1"/>
          </p:cNvSpPr>
          <p:nvPr>
            <p:ph type="ftr" sz="quarter" idx="11"/>
          </p:nvPr>
        </p:nvSpPr>
        <p:spPr/>
        <p:txBody>
          <a:bodyPr/>
          <a:lstStyle/>
          <a:p>
            <a:r>
              <a:rPr lang="fr-FR"/>
              <a:t>ALU-COMPÉTENCES</a:t>
            </a:r>
          </a:p>
        </p:txBody>
      </p:sp>
      <p:sp>
        <p:nvSpPr>
          <p:cNvPr id="7" name="Espace réservé du numéro de diapositive 6">
            <a:extLst>
              <a:ext uri="{FF2B5EF4-FFF2-40B4-BE49-F238E27FC236}">
                <a16:creationId xmlns:a16="http://schemas.microsoft.com/office/drawing/2014/main" id="{207D588B-8009-584E-9D14-116A674DBF37}"/>
              </a:ext>
            </a:extLst>
          </p:cNvPr>
          <p:cNvSpPr>
            <a:spLocks noGrp="1"/>
          </p:cNvSpPr>
          <p:nvPr>
            <p:ph type="sldNum" sz="quarter" idx="12"/>
          </p:nvPr>
        </p:nvSpPr>
        <p:spPr/>
        <p:txBody>
          <a:bodyPr/>
          <a:lstStyle/>
          <a:p>
            <a:fld id="{82B63C5F-247B-BE4F-ACBC-7BDD67617F3E}" type="slidenum">
              <a:rPr lang="fr-FR" smtClean="0"/>
              <a:t>‹N°›</a:t>
            </a:fld>
            <a:endParaRPr lang="fr-FR"/>
          </a:p>
        </p:txBody>
      </p:sp>
      <p:pic>
        <p:nvPicPr>
          <p:cNvPr id="8" name="Image 7">
            <a:extLst>
              <a:ext uri="{FF2B5EF4-FFF2-40B4-BE49-F238E27FC236}">
                <a16:creationId xmlns:a16="http://schemas.microsoft.com/office/drawing/2014/main" id="{458373AF-3EBA-5F41-B9C9-5E5812245C88}"/>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39978052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a:extLst>
              <a:ext uri="{FF2B5EF4-FFF2-40B4-BE49-F238E27FC236}">
                <a16:creationId xmlns:a16="http://schemas.microsoft.com/office/drawing/2014/main" id="{47A6D958-F017-2141-A0EE-C9E024D55043}"/>
              </a:ext>
            </a:extLst>
          </p:cNvPr>
          <p:cNvSpPr>
            <a:spLocks noGrp="1"/>
          </p:cNvSpPr>
          <p:nvPr>
            <p:ph type="pic" idx="1"/>
          </p:nvPr>
        </p:nvSpPr>
        <p:spPr>
          <a:xfrm>
            <a:off x="5183188" y="1"/>
            <a:ext cx="6172200" cy="58610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5" name="Espace réservé de la date 4">
            <a:extLst>
              <a:ext uri="{FF2B5EF4-FFF2-40B4-BE49-F238E27FC236}">
                <a16:creationId xmlns:a16="http://schemas.microsoft.com/office/drawing/2014/main" id="{CAF3F121-A669-DB46-921E-0CF6D0952CAF}"/>
              </a:ext>
            </a:extLst>
          </p:cNvPr>
          <p:cNvSpPr>
            <a:spLocks noGrp="1"/>
          </p:cNvSpPr>
          <p:nvPr>
            <p:ph type="dt" sz="half" idx="10"/>
          </p:nvPr>
        </p:nvSpPr>
        <p:spPr/>
        <p:txBody>
          <a:bodyPr/>
          <a:lstStyle/>
          <a:p>
            <a:fld id="{81063783-8153-2B4F-A5C4-88E8A06AEFC3}" type="datetime1">
              <a:rPr lang="fr-CA" smtClean="0"/>
              <a:t>2024-07-25</a:t>
            </a:fld>
            <a:endParaRPr lang="fr-FR"/>
          </a:p>
        </p:txBody>
      </p:sp>
      <p:sp>
        <p:nvSpPr>
          <p:cNvPr id="6" name="Espace réservé du pied de page 5">
            <a:extLst>
              <a:ext uri="{FF2B5EF4-FFF2-40B4-BE49-F238E27FC236}">
                <a16:creationId xmlns:a16="http://schemas.microsoft.com/office/drawing/2014/main" id="{7A2216F8-5E6E-C548-8138-7BB69D0B9BCB}"/>
              </a:ext>
            </a:extLst>
          </p:cNvPr>
          <p:cNvSpPr>
            <a:spLocks noGrp="1"/>
          </p:cNvSpPr>
          <p:nvPr>
            <p:ph type="ftr" sz="quarter" idx="11"/>
          </p:nvPr>
        </p:nvSpPr>
        <p:spPr/>
        <p:txBody>
          <a:bodyPr/>
          <a:lstStyle/>
          <a:p>
            <a:r>
              <a:rPr lang="fr-FR"/>
              <a:t>ALU-COMPÉTENCES</a:t>
            </a:r>
          </a:p>
        </p:txBody>
      </p:sp>
      <p:sp>
        <p:nvSpPr>
          <p:cNvPr id="7" name="Espace réservé du numéro de diapositive 6">
            <a:extLst>
              <a:ext uri="{FF2B5EF4-FFF2-40B4-BE49-F238E27FC236}">
                <a16:creationId xmlns:a16="http://schemas.microsoft.com/office/drawing/2014/main" id="{06C60801-8D6B-204F-B3D3-638F9D2B068E}"/>
              </a:ext>
            </a:extLst>
          </p:cNvPr>
          <p:cNvSpPr>
            <a:spLocks noGrp="1"/>
          </p:cNvSpPr>
          <p:nvPr>
            <p:ph type="sldNum" sz="quarter" idx="12"/>
          </p:nvPr>
        </p:nvSpPr>
        <p:spPr/>
        <p:txBody>
          <a:bodyPr/>
          <a:lstStyle/>
          <a:p>
            <a:fld id="{82B63C5F-247B-BE4F-ACBC-7BDD67617F3E}" type="slidenum">
              <a:rPr lang="fr-FR" smtClean="0"/>
              <a:t>‹N°›</a:t>
            </a:fld>
            <a:endParaRPr lang="fr-FR"/>
          </a:p>
        </p:txBody>
      </p:sp>
      <p:sp>
        <p:nvSpPr>
          <p:cNvPr id="8" name="Titre 1">
            <a:extLst>
              <a:ext uri="{FF2B5EF4-FFF2-40B4-BE49-F238E27FC236}">
                <a16:creationId xmlns:a16="http://schemas.microsoft.com/office/drawing/2014/main" id="{E196B9EC-2EA2-6241-AF9A-3CB6BBAF6937}"/>
              </a:ext>
            </a:extLst>
          </p:cNvPr>
          <p:cNvSpPr>
            <a:spLocks noGrp="1"/>
          </p:cNvSpPr>
          <p:nvPr>
            <p:ph type="title"/>
          </p:nvPr>
        </p:nvSpPr>
        <p:spPr>
          <a:xfrm>
            <a:off x="838200" y="538358"/>
            <a:ext cx="3932237" cy="1271392"/>
          </a:xfrm>
        </p:spPr>
        <p:txBody>
          <a:bodyPr anchor="b"/>
          <a:lstStyle>
            <a:lvl1pPr>
              <a:defRPr sz="3200"/>
            </a:lvl1pPr>
          </a:lstStyle>
          <a:p>
            <a:r>
              <a:rPr lang="fr-FR"/>
              <a:t>Modifiez le style du titre</a:t>
            </a:r>
            <a:endParaRPr lang="fr-FR" dirty="0"/>
          </a:p>
        </p:txBody>
      </p:sp>
      <p:sp>
        <p:nvSpPr>
          <p:cNvPr id="9" name="Espace réservé du texte 3">
            <a:extLst>
              <a:ext uri="{FF2B5EF4-FFF2-40B4-BE49-F238E27FC236}">
                <a16:creationId xmlns:a16="http://schemas.microsoft.com/office/drawing/2014/main" id="{84AA4F01-856B-524B-8D0B-A853319D08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Tree>
    <p:extLst>
      <p:ext uri="{BB962C8B-B14F-4D97-AF65-F5344CB8AC3E}">
        <p14:creationId xmlns:p14="http://schemas.microsoft.com/office/powerpoint/2010/main" val="1235979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475FAE54-81EA-9E4D-8C1E-6E6765193BF1}"/>
              </a:ext>
            </a:extLst>
          </p:cNvPr>
          <p:cNvPicPr>
            <a:picLocks noChangeAspect="1"/>
          </p:cNvPicPr>
          <p:nvPr userDrawn="1"/>
        </p:nvPicPr>
        <p:blipFill>
          <a:blip r:embed="rId2"/>
          <a:stretch>
            <a:fillRect/>
          </a:stretch>
        </p:blipFill>
        <p:spPr>
          <a:xfrm>
            <a:off x="0" y="4762"/>
            <a:ext cx="12192000" cy="6858000"/>
          </a:xfrm>
          <a:prstGeom prst="rect">
            <a:avLst/>
          </a:prstGeom>
        </p:spPr>
      </p:pic>
      <p:sp>
        <p:nvSpPr>
          <p:cNvPr id="2" name="Titre 1">
            <a:extLst>
              <a:ext uri="{FF2B5EF4-FFF2-40B4-BE49-F238E27FC236}">
                <a16:creationId xmlns:a16="http://schemas.microsoft.com/office/drawing/2014/main" id="{CC485A26-4BE3-8441-881B-C02E683DD48F}"/>
              </a:ext>
            </a:extLst>
          </p:cNvPr>
          <p:cNvSpPr>
            <a:spLocks noGrp="1"/>
          </p:cNvSpPr>
          <p:nvPr>
            <p:ph type="title" hasCustomPrompt="1"/>
          </p:nvPr>
        </p:nvSpPr>
        <p:spPr>
          <a:xfrm>
            <a:off x="831850" y="768350"/>
            <a:ext cx="10515600" cy="2852737"/>
          </a:xfrm>
        </p:spPr>
        <p:txBody>
          <a:bodyPr lIns="0" tIns="0" rIns="0" bIns="0" anchor="b"/>
          <a:lstStyle>
            <a:lvl1pPr>
              <a:defRPr sz="6000">
                <a:solidFill>
                  <a:schemeClr val="tx1"/>
                </a:solidFill>
              </a:defRPr>
            </a:lvl1pPr>
          </a:lstStyle>
          <a:p>
            <a:r>
              <a:rPr lang="fr-CA" dirty="0"/>
              <a:t>MODIFIER LE STYLE DU TITRE</a:t>
            </a:r>
            <a:endParaRPr lang="fr-FR" dirty="0"/>
          </a:p>
        </p:txBody>
      </p:sp>
      <p:sp>
        <p:nvSpPr>
          <p:cNvPr id="3" name="Espace réservé du texte 2">
            <a:extLst>
              <a:ext uri="{FF2B5EF4-FFF2-40B4-BE49-F238E27FC236}">
                <a16:creationId xmlns:a16="http://schemas.microsoft.com/office/drawing/2014/main" id="{F1F41D0B-055D-4940-8136-FE30BAE9971A}"/>
              </a:ext>
            </a:extLst>
          </p:cNvPr>
          <p:cNvSpPr>
            <a:spLocks noGrp="1"/>
          </p:cNvSpPr>
          <p:nvPr>
            <p:ph type="body" idx="1"/>
          </p:nvPr>
        </p:nvSpPr>
        <p:spPr>
          <a:xfrm>
            <a:off x="931972" y="4013656"/>
            <a:ext cx="3677520" cy="1500187"/>
          </a:xfrm>
        </p:spPr>
        <p:txBody>
          <a:bodyPr lIns="0" tIns="0" rIns="0" bIns="0"/>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87A6F854-950F-914D-A65C-8F734EDCF1A2}"/>
              </a:ext>
            </a:extLst>
          </p:cNvPr>
          <p:cNvSpPr>
            <a:spLocks noGrp="1"/>
          </p:cNvSpPr>
          <p:nvPr>
            <p:ph type="dt" sz="half" idx="10"/>
          </p:nvPr>
        </p:nvSpPr>
        <p:spPr/>
        <p:txBody>
          <a:bodyPr/>
          <a:lstStyle/>
          <a:p>
            <a:fld id="{D3C094FE-8F74-7242-A8C0-61D5A29D0275}" type="datetime1">
              <a:rPr lang="fr-CA" smtClean="0"/>
              <a:t>2024-07-25</a:t>
            </a:fld>
            <a:endParaRPr lang="fr-FR"/>
          </a:p>
        </p:txBody>
      </p:sp>
      <p:sp>
        <p:nvSpPr>
          <p:cNvPr id="5" name="Espace réservé du pied de page 4">
            <a:extLst>
              <a:ext uri="{FF2B5EF4-FFF2-40B4-BE49-F238E27FC236}">
                <a16:creationId xmlns:a16="http://schemas.microsoft.com/office/drawing/2014/main" id="{BAAC405D-C2B5-0843-B015-9BEE359148C8}"/>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7FA09529-E96A-2349-B0C3-987B447E2E72}"/>
              </a:ext>
            </a:extLst>
          </p:cNvPr>
          <p:cNvSpPr>
            <a:spLocks noGrp="1"/>
          </p:cNvSpPr>
          <p:nvPr>
            <p:ph type="sldNum" sz="quarter" idx="12"/>
          </p:nvPr>
        </p:nvSpPr>
        <p:spPr/>
        <p:txBody>
          <a:bodyPr/>
          <a:lstStyle/>
          <a:p>
            <a:fld id="{82B63C5F-247B-BE4F-ACBC-7BDD67617F3E}" type="slidenum">
              <a:rPr lang="fr-FR" smtClean="0"/>
              <a:t>‹N°›</a:t>
            </a:fld>
            <a:endParaRPr lang="fr-FR"/>
          </a:p>
        </p:txBody>
      </p:sp>
      <p:cxnSp>
        <p:nvCxnSpPr>
          <p:cNvPr id="11" name="Connecteur droit 10">
            <a:extLst>
              <a:ext uri="{FF2B5EF4-FFF2-40B4-BE49-F238E27FC236}">
                <a16:creationId xmlns:a16="http://schemas.microsoft.com/office/drawing/2014/main" id="{42F025AC-A4F6-124F-BA13-23E7E7A541C6}"/>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395FB047-EA4C-514E-ABA8-CEFA81336B31}"/>
              </a:ext>
            </a:extLst>
          </p:cNvPr>
          <p:cNvCxnSpPr>
            <a:cxnSpLocks/>
          </p:cNvCxnSpPr>
          <p:nvPr userDrawn="1"/>
        </p:nvCxnSpPr>
        <p:spPr>
          <a:xfrm flipV="1">
            <a:off x="831850" y="3988931"/>
            <a:ext cx="0" cy="1622729"/>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Image 12">
            <a:extLst>
              <a:ext uri="{FF2B5EF4-FFF2-40B4-BE49-F238E27FC236}">
                <a16:creationId xmlns:a16="http://schemas.microsoft.com/office/drawing/2014/main" id="{54AC500B-E805-5C40-95C1-E07C8CB2197C}"/>
              </a:ext>
            </a:extLst>
          </p:cNvPr>
          <p:cNvPicPr>
            <a:picLocks noChangeAspect="1"/>
          </p:cNvPicPr>
          <p:nvPr userDrawn="1"/>
        </p:nvPicPr>
        <p:blipFill>
          <a:blip r:embed="rId3"/>
          <a:stretch>
            <a:fillRect/>
          </a:stretch>
        </p:blipFill>
        <p:spPr>
          <a:xfrm>
            <a:off x="10972465" y="591872"/>
            <a:ext cx="762609" cy="501650"/>
          </a:xfrm>
          <a:prstGeom prst="rect">
            <a:avLst/>
          </a:prstGeom>
        </p:spPr>
      </p:pic>
    </p:spTree>
    <p:extLst>
      <p:ext uri="{BB962C8B-B14F-4D97-AF65-F5344CB8AC3E}">
        <p14:creationId xmlns:p14="http://schemas.microsoft.com/office/powerpoint/2010/main" val="3588531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re et contenu">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lvl1pPr>
              <a:defRPr>
                <a:solidFill>
                  <a:schemeClr val="bg1"/>
                </a:solidFill>
              </a:defRPr>
            </a:lvl1pPr>
          </a:lstStyle>
          <a:p>
            <a:fld id="{C85A5AAA-C609-1546-8328-0703B99F45B8}" type="datetime1">
              <a:rPr lang="fr-CA" smtClean="0"/>
              <a:t>2024-07-25</a:t>
            </a:fld>
            <a:endParaRPr lang="fr-FR" dirty="0"/>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lvl1pPr>
              <a:defRPr>
                <a:solidFill>
                  <a:schemeClr val="bg1"/>
                </a:solidFill>
              </a:defRPr>
            </a:lvl1pPr>
          </a:lstStyle>
          <a:p>
            <a:r>
              <a:rPr lang="fr-FR"/>
              <a:t>ALU-COMPÉTENCES</a:t>
            </a:r>
            <a:endParaRPr lang="fr-FR" dirty="0"/>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lvl1pPr>
              <a:defRPr>
                <a:solidFill>
                  <a:schemeClr val="bg1"/>
                </a:solidFill>
              </a:defRPr>
            </a:lvl1pPr>
          </a:lstStyle>
          <a:p>
            <a:fld id="{82B63C5F-247B-BE4F-ACBC-7BDD67617F3E}" type="slidenum">
              <a:rPr lang="fr-FR" smtClean="0"/>
              <a:pPr/>
              <a:t>‹N°›</a:t>
            </a:fld>
            <a:endParaRPr lang="fr-FR" dirty="0"/>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6964A97-F46D-5544-AEE2-6DB2F0276A8F}"/>
              </a:ext>
            </a:extLst>
          </p:cNvPr>
          <p:cNvSpPr>
            <a:spLocks noGrp="1"/>
          </p:cNvSpPr>
          <p:nvPr>
            <p:ph type="body" idx="1"/>
          </p:nvPr>
        </p:nvSpPr>
        <p:spPr>
          <a:xfrm>
            <a:off x="839788" y="1681163"/>
            <a:ext cx="10513982" cy="4041258"/>
          </a:xfrm>
        </p:spPr>
        <p:txBody>
          <a:bodyPr anchor="t">
            <a:normAutofit/>
          </a:bodyPr>
          <a:lstStyle>
            <a:lvl1pPr marL="0" indent="0">
              <a:buNone/>
              <a:defRPr sz="1600" b="0" i="0">
                <a:solidFill>
                  <a:schemeClr val="bg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Titre 1">
            <a:extLst>
              <a:ext uri="{FF2B5EF4-FFF2-40B4-BE49-F238E27FC236}">
                <a16:creationId xmlns:a16="http://schemas.microsoft.com/office/drawing/2014/main" id="{99B7DDE8-278E-414C-9C6E-0CA4CE2D47BF}"/>
              </a:ext>
            </a:extLst>
          </p:cNvPr>
          <p:cNvSpPr>
            <a:spLocks noGrp="1"/>
          </p:cNvSpPr>
          <p:nvPr>
            <p:ph type="title" hasCustomPrompt="1"/>
          </p:nvPr>
        </p:nvSpPr>
        <p:spPr>
          <a:xfrm>
            <a:off x="838200" y="513568"/>
            <a:ext cx="9821449" cy="926926"/>
          </a:xfrm>
        </p:spPr>
        <p:txBody>
          <a:bodyPr/>
          <a:lstStyle>
            <a:lvl1pPr>
              <a:defRPr b="0" i="0">
                <a:solidFill>
                  <a:schemeClr val="bg1"/>
                </a:solidFill>
                <a:latin typeface="Univers Condensed Light" panose="020B0306020202040204" pitchFamily="34" charset="0"/>
              </a:defRPr>
            </a:lvl1pPr>
          </a:lstStyle>
          <a:p>
            <a:r>
              <a:rPr lang="fr-CA" dirty="0"/>
              <a:t>MODIFIER LE STYLE DU TITRE</a:t>
            </a:r>
            <a:endParaRPr lang="fr-FR" dirty="0"/>
          </a:p>
        </p:txBody>
      </p:sp>
      <p:pic>
        <p:nvPicPr>
          <p:cNvPr id="2" name="Image 1">
            <a:extLst>
              <a:ext uri="{FF2B5EF4-FFF2-40B4-BE49-F238E27FC236}">
                <a16:creationId xmlns:a16="http://schemas.microsoft.com/office/drawing/2014/main" id="{A703705E-0664-DA4B-9831-5F02A9C01103}"/>
              </a:ext>
            </a:extLst>
          </p:cNvPr>
          <p:cNvPicPr>
            <a:picLocks noChangeAspect="1"/>
          </p:cNvPicPr>
          <p:nvPr userDrawn="1"/>
        </p:nvPicPr>
        <p:blipFill>
          <a:blip r:embed="rId2"/>
          <a:stretch>
            <a:fillRect/>
          </a:stretch>
        </p:blipFill>
        <p:spPr>
          <a:xfrm>
            <a:off x="10972465" y="591872"/>
            <a:ext cx="762609" cy="501650"/>
          </a:xfrm>
          <a:prstGeom prst="rect">
            <a:avLst/>
          </a:prstGeom>
        </p:spPr>
      </p:pic>
    </p:spTree>
    <p:extLst>
      <p:ext uri="{BB962C8B-B14F-4D97-AF65-F5344CB8AC3E}">
        <p14:creationId xmlns:p14="http://schemas.microsoft.com/office/powerpoint/2010/main" val="3139161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re et contenu">
    <p:bg>
      <p:bgPr>
        <a:solidFill>
          <a:schemeClr val="accent1"/>
        </a:solidFill>
        <a:effectLst/>
      </p:bgPr>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lvl1pPr>
              <a:defRPr>
                <a:solidFill>
                  <a:schemeClr val="bg1"/>
                </a:solidFill>
              </a:defRPr>
            </a:lvl1pPr>
          </a:lstStyle>
          <a:p>
            <a:fld id="{CBC98A73-89A8-2246-A126-1A5B409E4147}" type="datetime1">
              <a:rPr lang="fr-CA" smtClean="0"/>
              <a:t>2024-07-25</a:t>
            </a:fld>
            <a:endParaRPr lang="fr-FR" dirty="0"/>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lvl1pPr>
              <a:defRPr>
                <a:solidFill>
                  <a:schemeClr val="bg1"/>
                </a:solidFill>
              </a:defRPr>
            </a:lvl1pPr>
          </a:lstStyle>
          <a:p>
            <a:r>
              <a:rPr lang="fr-FR"/>
              <a:t>ALU-COMPÉTENCES</a:t>
            </a:r>
            <a:endParaRPr lang="fr-FR" dirty="0"/>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lvl1pPr>
              <a:defRPr>
                <a:solidFill>
                  <a:schemeClr val="bg1"/>
                </a:solidFill>
              </a:defRPr>
            </a:lvl1pPr>
          </a:lstStyle>
          <a:p>
            <a:fld id="{82B63C5F-247B-BE4F-ACBC-7BDD67617F3E}" type="slidenum">
              <a:rPr lang="fr-FR" smtClean="0"/>
              <a:pPr/>
              <a:t>‹N°›</a:t>
            </a:fld>
            <a:endParaRPr lang="fr-FR" dirty="0"/>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6964A97-F46D-5544-AEE2-6DB2F0276A8F}"/>
              </a:ext>
            </a:extLst>
          </p:cNvPr>
          <p:cNvSpPr>
            <a:spLocks noGrp="1"/>
          </p:cNvSpPr>
          <p:nvPr>
            <p:ph type="body" idx="1"/>
          </p:nvPr>
        </p:nvSpPr>
        <p:spPr>
          <a:xfrm>
            <a:off x="839788" y="1681163"/>
            <a:ext cx="10513982" cy="4041258"/>
          </a:xfrm>
        </p:spPr>
        <p:txBody>
          <a:bodyPr anchor="t">
            <a:normAutofit/>
          </a:bodyPr>
          <a:lstStyle>
            <a:lvl1pPr marL="0" indent="0">
              <a:buNone/>
              <a:defRPr sz="1600" b="0" i="0">
                <a:solidFill>
                  <a:schemeClr val="bg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Titre 1">
            <a:extLst>
              <a:ext uri="{FF2B5EF4-FFF2-40B4-BE49-F238E27FC236}">
                <a16:creationId xmlns:a16="http://schemas.microsoft.com/office/drawing/2014/main" id="{99B7DDE8-278E-414C-9C6E-0CA4CE2D47BF}"/>
              </a:ext>
            </a:extLst>
          </p:cNvPr>
          <p:cNvSpPr>
            <a:spLocks noGrp="1"/>
          </p:cNvSpPr>
          <p:nvPr>
            <p:ph type="title" hasCustomPrompt="1"/>
          </p:nvPr>
        </p:nvSpPr>
        <p:spPr>
          <a:xfrm>
            <a:off x="838200" y="513568"/>
            <a:ext cx="9821449" cy="926926"/>
          </a:xfrm>
        </p:spPr>
        <p:txBody>
          <a:bodyPr/>
          <a:lstStyle>
            <a:lvl1pPr>
              <a:defRPr b="0" i="0">
                <a:solidFill>
                  <a:schemeClr val="bg1"/>
                </a:solidFill>
                <a:latin typeface="Univers Condensed Light" panose="020B0306020202040204" pitchFamily="34" charset="0"/>
              </a:defRPr>
            </a:lvl1pPr>
          </a:lstStyle>
          <a:p>
            <a:r>
              <a:rPr lang="fr-CA" dirty="0"/>
              <a:t>MODIFIER LE STYLE DU TITRE</a:t>
            </a:r>
            <a:endParaRPr lang="fr-FR" dirty="0"/>
          </a:p>
        </p:txBody>
      </p:sp>
      <p:pic>
        <p:nvPicPr>
          <p:cNvPr id="12" name="Image 11">
            <a:extLst>
              <a:ext uri="{FF2B5EF4-FFF2-40B4-BE49-F238E27FC236}">
                <a16:creationId xmlns:a16="http://schemas.microsoft.com/office/drawing/2014/main" id="{E2229217-D99A-1940-B66E-5A118C350DCA}"/>
              </a:ext>
            </a:extLst>
          </p:cNvPr>
          <p:cNvPicPr>
            <a:picLocks noChangeAspect="1"/>
          </p:cNvPicPr>
          <p:nvPr userDrawn="1"/>
        </p:nvPicPr>
        <p:blipFill>
          <a:blip r:embed="rId2"/>
          <a:stretch>
            <a:fillRect/>
          </a:stretch>
        </p:blipFill>
        <p:spPr>
          <a:xfrm>
            <a:off x="10972465" y="591872"/>
            <a:ext cx="762609" cy="501650"/>
          </a:xfrm>
          <a:prstGeom prst="rect">
            <a:avLst/>
          </a:prstGeom>
        </p:spPr>
      </p:pic>
    </p:spTree>
    <p:extLst>
      <p:ext uri="{BB962C8B-B14F-4D97-AF65-F5344CB8AC3E}">
        <p14:creationId xmlns:p14="http://schemas.microsoft.com/office/powerpoint/2010/main" val="104076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re et contenu">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930B506C-8DE1-B040-80F3-39B2ECD04121}" type="datetime1">
              <a:rPr lang="fr-CA" smtClean="0"/>
              <a:t>2024-07-25</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pic>
        <p:nvPicPr>
          <p:cNvPr id="8" name="Image 7">
            <a:extLst>
              <a:ext uri="{FF2B5EF4-FFF2-40B4-BE49-F238E27FC236}">
                <a16:creationId xmlns:a16="http://schemas.microsoft.com/office/drawing/2014/main" id="{007C1CAC-9D76-C045-B8F8-D9E69BBE3DEA}"/>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6964A97-F46D-5544-AEE2-6DB2F0276A8F}"/>
              </a:ext>
            </a:extLst>
          </p:cNvPr>
          <p:cNvSpPr>
            <a:spLocks noGrp="1"/>
          </p:cNvSpPr>
          <p:nvPr>
            <p:ph type="body" idx="1"/>
          </p:nvPr>
        </p:nvSpPr>
        <p:spPr>
          <a:xfrm>
            <a:off x="839788" y="1681163"/>
            <a:ext cx="10513982" cy="4041258"/>
          </a:xfrm>
        </p:spPr>
        <p:txBody>
          <a:bodyPr anchor="t">
            <a:normAutofit/>
          </a:bodyPr>
          <a:lstStyle>
            <a:lvl1pPr marL="0" indent="0">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Titre 1">
            <a:extLst>
              <a:ext uri="{FF2B5EF4-FFF2-40B4-BE49-F238E27FC236}">
                <a16:creationId xmlns:a16="http://schemas.microsoft.com/office/drawing/2014/main" id="{99B7DDE8-278E-414C-9C6E-0CA4CE2D47BF}"/>
              </a:ext>
            </a:extLst>
          </p:cNvPr>
          <p:cNvSpPr>
            <a:spLocks noGrp="1"/>
          </p:cNvSpPr>
          <p:nvPr>
            <p:ph type="title" hasCustomPrompt="1"/>
          </p:nvPr>
        </p:nvSpPr>
        <p:spPr>
          <a:xfrm>
            <a:off x="838200" y="513568"/>
            <a:ext cx="9821449" cy="926926"/>
          </a:xfrm>
        </p:spPr>
        <p:txBody>
          <a:bodyPr/>
          <a:lstStyle>
            <a:lvl1pPr>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spTree>
    <p:extLst>
      <p:ext uri="{BB962C8B-B14F-4D97-AF65-F5344CB8AC3E}">
        <p14:creationId xmlns:p14="http://schemas.microsoft.com/office/powerpoint/2010/main" val="680939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re et contenu">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E9C95A7-9F95-FF49-ACC2-40EA608B2247}"/>
              </a:ext>
            </a:extLst>
          </p:cNvPr>
          <p:cNvSpPr/>
          <p:nvPr userDrawn="1"/>
        </p:nvSpPr>
        <p:spPr>
          <a:xfrm>
            <a:off x="838200" y="1478071"/>
            <a:ext cx="4973877" cy="4244349"/>
          </a:xfrm>
          <a:prstGeom prst="rect">
            <a:avLst/>
          </a:prstGeom>
          <a:solidFill>
            <a:schemeClr val="accent1">
              <a:alpha val="147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7215D4DE-328B-364C-8A15-DA6F1CACE7D8}"/>
              </a:ext>
            </a:extLst>
          </p:cNvPr>
          <p:cNvSpPr/>
          <p:nvPr userDrawn="1"/>
        </p:nvSpPr>
        <p:spPr>
          <a:xfrm>
            <a:off x="6399756" y="1478071"/>
            <a:ext cx="4973877" cy="4244349"/>
          </a:xfrm>
          <a:prstGeom prst="rect">
            <a:avLst/>
          </a:prstGeom>
          <a:solidFill>
            <a:schemeClr val="accent1">
              <a:alpha val="147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EC5D6627-CD5F-C64A-992F-99E84AE41C04}"/>
              </a:ext>
            </a:extLst>
          </p:cNvPr>
          <p:cNvSpPr>
            <a:spLocks noGrp="1"/>
          </p:cNvSpPr>
          <p:nvPr>
            <p:ph type="title" hasCustomPrompt="1"/>
          </p:nvPr>
        </p:nvSpPr>
        <p:spPr>
          <a:xfrm>
            <a:off x="838200" y="513568"/>
            <a:ext cx="9821449" cy="926926"/>
          </a:xfrm>
        </p:spPr>
        <p:txBody>
          <a:bodyPr/>
          <a:lstStyle>
            <a:lvl1pPr>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C996DD94-9E6A-2849-AEB4-60E093208044}" type="datetime1">
              <a:rPr lang="fr-CA" smtClean="0"/>
              <a:t>2024-07-25</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pic>
        <p:nvPicPr>
          <p:cNvPr id="8" name="Image 7">
            <a:extLst>
              <a:ext uri="{FF2B5EF4-FFF2-40B4-BE49-F238E27FC236}">
                <a16:creationId xmlns:a16="http://schemas.microsoft.com/office/drawing/2014/main" id="{007C1CAC-9D76-C045-B8F8-D9E69BBE3DEA}"/>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Espace réservé du texte 2">
            <a:extLst>
              <a:ext uri="{FF2B5EF4-FFF2-40B4-BE49-F238E27FC236}">
                <a16:creationId xmlns:a16="http://schemas.microsoft.com/office/drawing/2014/main" id="{B37026B1-C37F-C646-8B85-5D0E78FA7CF7}"/>
              </a:ext>
            </a:extLst>
          </p:cNvPr>
          <p:cNvSpPr>
            <a:spLocks noGrp="1"/>
          </p:cNvSpPr>
          <p:nvPr>
            <p:ph type="body" idx="13"/>
          </p:nvPr>
        </p:nvSpPr>
        <p:spPr>
          <a:xfrm>
            <a:off x="7371048" y="2204581"/>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4" name="Espace réservé du texte 2">
            <a:extLst>
              <a:ext uri="{FF2B5EF4-FFF2-40B4-BE49-F238E27FC236}">
                <a16:creationId xmlns:a16="http://schemas.microsoft.com/office/drawing/2014/main" id="{0B65B035-F7A0-844F-A8C3-CB03CAC38D6F}"/>
              </a:ext>
            </a:extLst>
          </p:cNvPr>
          <p:cNvSpPr>
            <a:spLocks noGrp="1"/>
          </p:cNvSpPr>
          <p:nvPr>
            <p:ph type="body" idx="15"/>
          </p:nvPr>
        </p:nvSpPr>
        <p:spPr>
          <a:xfrm>
            <a:off x="6663847" y="3116306"/>
            <a:ext cx="4471791" cy="2263624"/>
          </a:xfrm>
        </p:spPr>
        <p:txBody>
          <a:bodyPr anchor="t">
            <a:normAutofit/>
          </a:bodyPr>
          <a:lstStyle>
            <a:lvl1pPr marL="0" indent="0" algn="ctr">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7" name="Triangle 6">
            <a:extLst>
              <a:ext uri="{FF2B5EF4-FFF2-40B4-BE49-F238E27FC236}">
                <a16:creationId xmlns:a16="http://schemas.microsoft.com/office/drawing/2014/main" id="{5F7D0C47-EDF4-9644-9523-C3EC43CEEC36}"/>
              </a:ext>
            </a:extLst>
          </p:cNvPr>
          <p:cNvSpPr/>
          <p:nvPr userDrawn="1"/>
        </p:nvSpPr>
        <p:spPr>
          <a:xfrm rot="10800000">
            <a:off x="8505173" y="1277655"/>
            <a:ext cx="857281" cy="7390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space réservé du texte 2">
            <a:extLst>
              <a:ext uri="{FF2B5EF4-FFF2-40B4-BE49-F238E27FC236}">
                <a16:creationId xmlns:a16="http://schemas.microsoft.com/office/drawing/2014/main" id="{50A165D2-E52A-0A4C-8534-176F6C4983F5}"/>
              </a:ext>
            </a:extLst>
          </p:cNvPr>
          <p:cNvSpPr>
            <a:spLocks noGrp="1"/>
          </p:cNvSpPr>
          <p:nvPr>
            <p:ph type="body" idx="16"/>
          </p:nvPr>
        </p:nvSpPr>
        <p:spPr>
          <a:xfrm>
            <a:off x="1822017" y="2204581"/>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8" name="Espace réservé du texte 2">
            <a:extLst>
              <a:ext uri="{FF2B5EF4-FFF2-40B4-BE49-F238E27FC236}">
                <a16:creationId xmlns:a16="http://schemas.microsoft.com/office/drawing/2014/main" id="{B594B824-439A-F145-86CF-54294110EDCA}"/>
              </a:ext>
            </a:extLst>
          </p:cNvPr>
          <p:cNvSpPr>
            <a:spLocks noGrp="1"/>
          </p:cNvSpPr>
          <p:nvPr>
            <p:ph type="body" idx="17"/>
          </p:nvPr>
        </p:nvSpPr>
        <p:spPr>
          <a:xfrm>
            <a:off x="1056361" y="3116306"/>
            <a:ext cx="4517721" cy="2263624"/>
          </a:xfrm>
        </p:spPr>
        <p:txBody>
          <a:bodyPr anchor="t">
            <a:normAutofit/>
          </a:bodyPr>
          <a:lstStyle>
            <a:lvl1pPr marL="0" indent="0" algn="ctr">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9" name="Triangle 18">
            <a:extLst>
              <a:ext uri="{FF2B5EF4-FFF2-40B4-BE49-F238E27FC236}">
                <a16:creationId xmlns:a16="http://schemas.microsoft.com/office/drawing/2014/main" id="{B731E492-30B7-2942-969B-44A8F8F29DE2}"/>
              </a:ext>
            </a:extLst>
          </p:cNvPr>
          <p:cNvSpPr/>
          <p:nvPr userDrawn="1"/>
        </p:nvSpPr>
        <p:spPr>
          <a:xfrm rot="10800000">
            <a:off x="2956142" y="1277655"/>
            <a:ext cx="857281" cy="7390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88871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Titre et contenu">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E9C95A7-9F95-FF49-ACC2-40EA608B2247}"/>
              </a:ext>
            </a:extLst>
          </p:cNvPr>
          <p:cNvSpPr/>
          <p:nvPr userDrawn="1"/>
        </p:nvSpPr>
        <p:spPr>
          <a:xfrm>
            <a:off x="838200" y="1478071"/>
            <a:ext cx="4973877" cy="4244349"/>
          </a:xfrm>
          <a:prstGeom prst="rect">
            <a:avLst/>
          </a:prstGeom>
          <a:solidFill>
            <a:schemeClr val="accent1">
              <a:alpha val="147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7215D4DE-328B-364C-8A15-DA6F1CACE7D8}"/>
              </a:ext>
            </a:extLst>
          </p:cNvPr>
          <p:cNvSpPr/>
          <p:nvPr userDrawn="1"/>
        </p:nvSpPr>
        <p:spPr>
          <a:xfrm>
            <a:off x="6399756" y="1478071"/>
            <a:ext cx="4973877" cy="4244349"/>
          </a:xfrm>
          <a:prstGeom prst="rect">
            <a:avLst/>
          </a:prstGeom>
          <a:solidFill>
            <a:schemeClr val="accent1">
              <a:alpha val="147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EC5D6627-CD5F-C64A-992F-99E84AE41C04}"/>
              </a:ext>
            </a:extLst>
          </p:cNvPr>
          <p:cNvSpPr>
            <a:spLocks noGrp="1"/>
          </p:cNvSpPr>
          <p:nvPr>
            <p:ph type="title" hasCustomPrompt="1"/>
          </p:nvPr>
        </p:nvSpPr>
        <p:spPr>
          <a:xfrm>
            <a:off x="838200" y="513568"/>
            <a:ext cx="9821449" cy="926926"/>
          </a:xfrm>
        </p:spPr>
        <p:txBody>
          <a:bodyPr/>
          <a:lstStyle>
            <a:lvl1pPr algn="l">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B6A6386E-FA55-0B49-A829-C4D6F87107C3}" type="datetime1">
              <a:rPr lang="fr-CA" smtClean="0"/>
              <a:t>2024-07-25</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pic>
        <p:nvPicPr>
          <p:cNvPr id="8" name="Image 7">
            <a:extLst>
              <a:ext uri="{FF2B5EF4-FFF2-40B4-BE49-F238E27FC236}">
                <a16:creationId xmlns:a16="http://schemas.microsoft.com/office/drawing/2014/main" id="{007C1CAC-9D76-C045-B8F8-D9E69BBE3DEA}"/>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Espace réservé du texte 2">
            <a:extLst>
              <a:ext uri="{FF2B5EF4-FFF2-40B4-BE49-F238E27FC236}">
                <a16:creationId xmlns:a16="http://schemas.microsoft.com/office/drawing/2014/main" id="{B37026B1-C37F-C646-8B85-5D0E78FA7CF7}"/>
              </a:ext>
            </a:extLst>
          </p:cNvPr>
          <p:cNvSpPr>
            <a:spLocks noGrp="1"/>
          </p:cNvSpPr>
          <p:nvPr>
            <p:ph type="body" idx="13"/>
          </p:nvPr>
        </p:nvSpPr>
        <p:spPr>
          <a:xfrm>
            <a:off x="7371048" y="2204581"/>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4" name="Espace réservé du texte 2">
            <a:extLst>
              <a:ext uri="{FF2B5EF4-FFF2-40B4-BE49-F238E27FC236}">
                <a16:creationId xmlns:a16="http://schemas.microsoft.com/office/drawing/2014/main" id="{0B65B035-F7A0-844F-A8C3-CB03CAC38D6F}"/>
              </a:ext>
            </a:extLst>
          </p:cNvPr>
          <p:cNvSpPr>
            <a:spLocks noGrp="1"/>
          </p:cNvSpPr>
          <p:nvPr>
            <p:ph type="body" idx="15"/>
          </p:nvPr>
        </p:nvSpPr>
        <p:spPr>
          <a:xfrm>
            <a:off x="6663847" y="3116306"/>
            <a:ext cx="4471791" cy="2263624"/>
          </a:xfrm>
        </p:spPr>
        <p:txBody>
          <a:bodyPr anchor="t">
            <a:normAutofit/>
          </a:bodyPr>
          <a:lstStyle>
            <a:lvl1pPr marL="0" indent="0" algn="ctr">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7" name="Triangle 6">
            <a:extLst>
              <a:ext uri="{FF2B5EF4-FFF2-40B4-BE49-F238E27FC236}">
                <a16:creationId xmlns:a16="http://schemas.microsoft.com/office/drawing/2014/main" id="{5F7D0C47-EDF4-9644-9523-C3EC43CEEC36}"/>
              </a:ext>
            </a:extLst>
          </p:cNvPr>
          <p:cNvSpPr/>
          <p:nvPr userDrawn="1"/>
        </p:nvSpPr>
        <p:spPr>
          <a:xfrm rot="10800000">
            <a:off x="8611643" y="1380024"/>
            <a:ext cx="576197" cy="496721"/>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_|_</a:t>
            </a:r>
          </a:p>
        </p:txBody>
      </p:sp>
      <p:sp>
        <p:nvSpPr>
          <p:cNvPr id="17" name="Espace réservé du texte 2">
            <a:extLst>
              <a:ext uri="{FF2B5EF4-FFF2-40B4-BE49-F238E27FC236}">
                <a16:creationId xmlns:a16="http://schemas.microsoft.com/office/drawing/2014/main" id="{50A165D2-E52A-0A4C-8534-176F6C4983F5}"/>
              </a:ext>
            </a:extLst>
          </p:cNvPr>
          <p:cNvSpPr>
            <a:spLocks noGrp="1"/>
          </p:cNvSpPr>
          <p:nvPr>
            <p:ph type="body" idx="16"/>
          </p:nvPr>
        </p:nvSpPr>
        <p:spPr>
          <a:xfrm>
            <a:off x="1822017" y="2204581"/>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8" name="Espace réservé du texte 2">
            <a:extLst>
              <a:ext uri="{FF2B5EF4-FFF2-40B4-BE49-F238E27FC236}">
                <a16:creationId xmlns:a16="http://schemas.microsoft.com/office/drawing/2014/main" id="{B594B824-439A-F145-86CF-54294110EDCA}"/>
              </a:ext>
            </a:extLst>
          </p:cNvPr>
          <p:cNvSpPr>
            <a:spLocks noGrp="1"/>
          </p:cNvSpPr>
          <p:nvPr>
            <p:ph type="body" idx="17"/>
          </p:nvPr>
        </p:nvSpPr>
        <p:spPr>
          <a:xfrm>
            <a:off x="1056361" y="3116306"/>
            <a:ext cx="4517721" cy="2263624"/>
          </a:xfrm>
        </p:spPr>
        <p:txBody>
          <a:bodyPr anchor="t">
            <a:normAutofit/>
          </a:bodyPr>
          <a:lstStyle>
            <a:lvl1pPr marL="0" indent="0" algn="ctr">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9" name="Triangle 18">
            <a:extLst>
              <a:ext uri="{FF2B5EF4-FFF2-40B4-BE49-F238E27FC236}">
                <a16:creationId xmlns:a16="http://schemas.microsoft.com/office/drawing/2014/main" id="{B731E492-30B7-2942-969B-44A8F8F29DE2}"/>
              </a:ext>
            </a:extLst>
          </p:cNvPr>
          <p:cNvSpPr/>
          <p:nvPr userDrawn="1"/>
        </p:nvSpPr>
        <p:spPr>
          <a:xfrm rot="10800000">
            <a:off x="2956141" y="1322290"/>
            <a:ext cx="576197" cy="496721"/>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66324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5D6627-CD5F-C64A-992F-99E84AE41C04}"/>
              </a:ext>
            </a:extLst>
          </p:cNvPr>
          <p:cNvSpPr>
            <a:spLocks noGrp="1"/>
          </p:cNvSpPr>
          <p:nvPr>
            <p:ph type="title" hasCustomPrompt="1"/>
          </p:nvPr>
        </p:nvSpPr>
        <p:spPr>
          <a:xfrm>
            <a:off x="838200" y="513568"/>
            <a:ext cx="9821449" cy="926926"/>
          </a:xfrm>
        </p:spPr>
        <p:txBody>
          <a:bodyPr/>
          <a:lstStyle>
            <a:lvl1pPr>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ED94F288-C2B6-AD48-96B8-2B0B6A1B990A}" type="datetime1">
              <a:rPr lang="fr-CA" smtClean="0"/>
              <a:t>2024-07-25</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Espace réservé du texte 2">
            <a:extLst>
              <a:ext uri="{FF2B5EF4-FFF2-40B4-BE49-F238E27FC236}">
                <a16:creationId xmlns:a16="http://schemas.microsoft.com/office/drawing/2014/main" id="{B37026B1-C37F-C646-8B85-5D0E78FA7CF7}"/>
              </a:ext>
            </a:extLst>
          </p:cNvPr>
          <p:cNvSpPr>
            <a:spLocks noGrp="1"/>
          </p:cNvSpPr>
          <p:nvPr>
            <p:ph type="body" idx="13"/>
          </p:nvPr>
        </p:nvSpPr>
        <p:spPr>
          <a:xfrm>
            <a:off x="7528149" y="1681163"/>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cxnSp>
        <p:nvCxnSpPr>
          <p:cNvPr id="12" name="Connecteur droit 11">
            <a:extLst>
              <a:ext uri="{FF2B5EF4-FFF2-40B4-BE49-F238E27FC236}">
                <a16:creationId xmlns:a16="http://schemas.microsoft.com/office/drawing/2014/main" id="{BC3F537B-88F2-794F-87AB-E5E1B8C615F2}"/>
              </a:ext>
            </a:extLst>
          </p:cNvPr>
          <p:cNvCxnSpPr>
            <a:cxnSpLocks/>
          </p:cNvCxnSpPr>
          <p:nvPr userDrawn="1"/>
        </p:nvCxnSpPr>
        <p:spPr>
          <a:xfrm flipV="1">
            <a:off x="6092868" y="1696667"/>
            <a:ext cx="0" cy="4025754"/>
          </a:xfrm>
          <a:prstGeom prst="line">
            <a:avLst/>
          </a:prstGeom>
          <a:ln w="127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 name="Espace réservé du texte 2">
            <a:extLst>
              <a:ext uri="{FF2B5EF4-FFF2-40B4-BE49-F238E27FC236}">
                <a16:creationId xmlns:a16="http://schemas.microsoft.com/office/drawing/2014/main" id="{CF81FB56-C8DF-4149-9D62-10C91BC192BA}"/>
              </a:ext>
            </a:extLst>
          </p:cNvPr>
          <p:cNvSpPr>
            <a:spLocks noGrp="1"/>
          </p:cNvSpPr>
          <p:nvPr>
            <p:ph type="body" idx="14"/>
          </p:nvPr>
        </p:nvSpPr>
        <p:spPr>
          <a:xfrm>
            <a:off x="839788" y="2645668"/>
            <a:ext cx="4834502" cy="3076752"/>
          </a:xfrm>
        </p:spPr>
        <p:txBody>
          <a:bodyPr anchor="t">
            <a:normAutofit/>
          </a:bodyPr>
          <a:lstStyle>
            <a:lvl1pPr marL="0" indent="0" algn="ctr">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4" name="Espace réservé du texte 2">
            <a:extLst>
              <a:ext uri="{FF2B5EF4-FFF2-40B4-BE49-F238E27FC236}">
                <a16:creationId xmlns:a16="http://schemas.microsoft.com/office/drawing/2014/main" id="{0B65B035-F7A0-844F-A8C3-CB03CAC38D6F}"/>
              </a:ext>
            </a:extLst>
          </p:cNvPr>
          <p:cNvSpPr>
            <a:spLocks noGrp="1"/>
          </p:cNvSpPr>
          <p:nvPr>
            <p:ph type="body" idx="15"/>
          </p:nvPr>
        </p:nvSpPr>
        <p:spPr>
          <a:xfrm>
            <a:off x="6517712" y="2645667"/>
            <a:ext cx="4855921" cy="3076753"/>
          </a:xfrm>
        </p:spPr>
        <p:txBody>
          <a:bodyPr anchor="t">
            <a:normAutofit/>
          </a:bodyPr>
          <a:lstStyle>
            <a:lvl1pPr marL="0" indent="0" algn="ctr">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5" name="Espace réservé du texte 2">
            <a:extLst>
              <a:ext uri="{FF2B5EF4-FFF2-40B4-BE49-F238E27FC236}">
                <a16:creationId xmlns:a16="http://schemas.microsoft.com/office/drawing/2014/main" id="{31FC9D24-432A-A74E-A0A5-091D7661378F}"/>
              </a:ext>
            </a:extLst>
          </p:cNvPr>
          <p:cNvSpPr>
            <a:spLocks noGrp="1"/>
          </p:cNvSpPr>
          <p:nvPr>
            <p:ph type="body" idx="16"/>
          </p:nvPr>
        </p:nvSpPr>
        <p:spPr>
          <a:xfrm>
            <a:off x="1841333" y="1681163"/>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pic>
        <p:nvPicPr>
          <p:cNvPr id="17" name="Image 16">
            <a:extLst>
              <a:ext uri="{FF2B5EF4-FFF2-40B4-BE49-F238E27FC236}">
                <a16:creationId xmlns:a16="http://schemas.microsoft.com/office/drawing/2014/main" id="{E4413C52-968B-8649-96C9-33D5794859E5}"/>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2475726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4FA4DDF9-A9CF-C14B-81A8-3614B598F79C}" type="datetime1">
              <a:rPr lang="fr-CA" smtClean="0"/>
              <a:t>2024-07-25</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6964A97-F46D-5544-AEE2-6DB2F0276A8F}"/>
              </a:ext>
            </a:extLst>
          </p:cNvPr>
          <p:cNvSpPr>
            <a:spLocks noGrp="1"/>
          </p:cNvSpPr>
          <p:nvPr>
            <p:ph type="body" idx="1"/>
          </p:nvPr>
        </p:nvSpPr>
        <p:spPr>
          <a:xfrm>
            <a:off x="839788" y="1681163"/>
            <a:ext cx="10513982" cy="4041258"/>
          </a:xfrm>
        </p:spPr>
        <p:txBody>
          <a:bodyPr anchor="t">
            <a:normAutofit/>
          </a:bodyPr>
          <a:lstStyle>
            <a:lvl1pPr marL="0" indent="0">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Titre 1">
            <a:extLst>
              <a:ext uri="{FF2B5EF4-FFF2-40B4-BE49-F238E27FC236}">
                <a16:creationId xmlns:a16="http://schemas.microsoft.com/office/drawing/2014/main" id="{99B7DDE8-278E-414C-9C6E-0CA4CE2D47BF}"/>
              </a:ext>
            </a:extLst>
          </p:cNvPr>
          <p:cNvSpPr>
            <a:spLocks noGrp="1"/>
          </p:cNvSpPr>
          <p:nvPr>
            <p:ph type="title" hasCustomPrompt="1"/>
          </p:nvPr>
        </p:nvSpPr>
        <p:spPr>
          <a:xfrm>
            <a:off x="838200" y="513568"/>
            <a:ext cx="9821449" cy="926926"/>
          </a:xfrm>
        </p:spPr>
        <p:txBody>
          <a:bodyPr/>
          <a:lstStyle>
            <a:lvl1pPr>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pic>
        <p:nvPicPr>
          <p:cNvPr id="12" name="Image 11">
            <a:extLst>
              <a:ext uri="{FF2B5EF4-FFF2-40B4-BE49-F238E27FC236}">
                <a16:creationId xmlns:a16="http://schemas.microsoft.com/office/drawing/2014/main" id="{B65EDFE5-2417-4B43-8977-E21C6A2B4E65}"/>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685533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9025DB3E-96BA-F649-9361-4CBAFE5D0CFE}"/>
              </a:ext>
            </a:extLst>
          </p:cNvPr>
          <p:cNvSpPr>
            <a:spLocks noGrp="1"/>
          </p:cNvSpPr>
          <p:nvPr>
            <p:ph type="title"/>
          </p:nvPr>
        </p:nvSpPr>
        <p:spPr>
          <a:xfrm>
            <a:off x="838200" y="513567"/>
            <a:ext cx="9896605" cy="1177121"/>
          </a:xfrm>
          <a:prstGeom prst="rect">
            <a:avLst/>
          </a:prstGeom>
        </p:spPr>
        <p:txBody>
          <a:bodyPr vert="horz" lIns="0" tIns="0" rIns="0" bIns="0" rtlCol="0" anchor="t">
            <a:normAutofit/>
          </a:bodyPr>
          <a:lstStyle/>
          <a:p>
            <a:r>
              <a:rPr lang="fr-CA" dirty="0"/>
              <a:t>MODIFIER LE STYLE DU TITRE</a:t>
            </a:r>
            <a:endParaRPr lang="fr-FR" dirty="0"/>
          </a:p>
        </p:txBody>
      </p:sp>
      <p:sp>
        <p:nvSpPr>
          <p:cNvPr id="3" name="Espace réservé du texte 2">
            <a:extLst>
              <a:ext uri="{FF2B5EF4-FFF2-40B4-BE49-F238E27FC236}">
                <a16:creationId xmlns:a16="http://schemas.microsoft.com/office/drawing/2014/main" id="{A536AE04-C6AA-2D40-9AF7-5A85C0688360}"/>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fr-CA" dirty="0"/>
              <a:t>Cliquez pour modifier les styles du texte du masque</a:t>
            </a:r>
          </a:p>
          <a:p>
            <a:pPr lvl="1"/>
            <a:r>
              <a:rPr lang="fr-CA" dirty="0"/>
              <a:t>Deuxième niveau</a:t>
            </a:r>
          </a:p>
          <a:p>
            <a:pPr lvl="2"/>
            <a:r>
              <a:rPr lang="fr-CA" dirty="0"/>
              <a:t>Troisième niveau</a:t>
            </a:r>
          </a:p>
          <a:p>
            <a:pPr lvl="3"/>
            <a:r>
              <a:rPr lang="fr-CA" dirty="0"/>
              <a:t>Quatrième niveau</a:t>
            </a:r>
          </a:p>
          <a:p>
            <a:pPr lvl="4"/>
            <a:r>
              <a:rPr lang="fr-CA" dirty="0"/>
              <a:t>Cinquième niveau</a:t>
            </a:r>
            <a:endParaRPr lang="fr-FR" dirty="0"/>
          </a:p>
        </p:txBody>
      </p:sp>
      <p:sp>
        <p:nvSpPr>
          <p:cNvPr id="4" name="Espace réservé de la date 3">
            <a:extLst>
              <a:ext uri="{FF2B5EF4-FFF2-40B4-BE49-F238E27FC236}">
                <a16:creationId xmlns:a16="http://schemas.microsoft.com/office/drawing/2014/main" id="{BF0172DD-8208-ED41-876D-CC58E0CAE6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Univers Condensed Light" panose="020B0306020202040204" pitchFamily="34" charset="0"/>
              </a:defRPr>
            </a:lvl1pPr>
          </a:lstStyle>
          <a:p>
            <a:fld id="{E41D533B-F757-4341-9F49-F79E143FE4D6}" type="datetime1">
              <a:rPr lang="fr-CA" smtClean="0"/>
              <a:t>2024-07-25</a:t>
            </a:fld>
            <a:endParaRPr lang="fr-FR"/>
          </a:p>
        </p:txBody>
      </p:sp>
      <p:sp>
        <p:nvSpPr>
          <p:cNvPr id="5" name="Espace réservé du pied de page 4">
            <a:extLst>
              <a:ext uri="{FF2B5EF4-FFF2-40B4-BE49-F238E27FC236}">
                <a16:creationId xmlns:a16="http://schemas.microsoft.com/office/drawing/2014/main" id="{06971A4D-0AD9-064F-B043-3462635321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Univers Condensed Light" panose="020B0306020202040204" pitchFamily="34" charset="0"/>
              </a:defRPr>
            </a:lvl1pPr>
          </a:lstStyle>
          <a:p>
            <a:r>
              <a:rPr lang="fr-FR"/>
              <a:t>ALU-COMPÉTENCES</a:t>
            </a:r>
            <a:endParaRPr lang="fr-FR" dirty="0"/>
          </a:p>
        </p:txBody>
      </p:sp>
      <p:sp>
        <p:nvSpPr>
          <p:cNvPr id="6" name="Espace réservé du numéro de diapositive 5">
            <a:extLst>
              <a:ext uri="{FF2B5EF4-FFF2-40B4-BE49-F238E27FC236}">
                <a16:creationId xmlns:a16="http://schemas.microsoft.com/office/drawing/2014/main" id="{63BABB3F-F220-D849-928A-D836963E0A1A}"/>
              </a:ext>
            </a:extLst>
          </p:cNvPr>
          <p:cNvSpPr>
            <a:spLocks noGrp="1"/>
          </p:cNvSpPr>
          <p:nvPr>
            <p:ph type="sldNum" sz="quarter" idx="4"/>
          </p:nvPr>
        </p:nvSpPr>
        <p:spPr>
          <a:xfrm>
            <a:off x="8610599" y="6356350"/>
            <a:ext cx="2575135" cy="365125"/>
          </a:xfrm>
          <a:prstGeom prst="rect">
            <a:avLst/>
          </a:prstGeom>
        </p:spPr>
        <p:txBody>
          <a:bodyPr vert="horz" lIns="91440" tIns="45720" rIns="91440" bIns="45720" rtlCol="0" anchor="ctr"/>
          <a:lstStyle>
            <a:lvl1pPr algn="r">
              <a:defRPr sz="1200" b="0" i="0">
                <a:solidFill>
                  <a:schemeClr val="accent2"/>
                </a:solidFill>
                <a:latin typeface="Univers Condensed Light" panose="020B0306020202040204" pitchFamily="34" charset="0"/>
              </a:defRPr>
            </a:lvl1pPr>
          </a:lstStyle>
          <a:p>
            <a:fld id="{82B63C5F-247B-BE4F-ACBC-7BDD67617F3E}" type="slidenum">
              <a:rPr lang="fr-FR" smtClean="0"/>
              <a:pPr/>
              <a:t>‹N°›</a:t>
            </a:fld>
            <a:endParaRPr lang="fr-FR"/>
          </a:p>
        </p:txBody>
      </p:sp>
      <p:cxnSp>
        <p:nvCxnSpPr>
          <p:cNvPr id="8" name="Connecteur droit 7">
            <a:extLst>
              <a:ext uri="{FF2B5EF4-FFF2-40B4-BE49-F238E27FC236}">
                <a16:creationId xmlns:a16="http://schemas.microsoft.com/office/drawing/2014/main" id="{53CB125F-1831-744A-AC8D-D030A10E2F3F}"/>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5679180"/>
      </p:ext>
    </p:extLst>
  </p:cSld>
  <p:clrMap bg1="lt1" tx1="dk1" bg2="lt2" tx2="dk2" accent1="accent1" accent2="accent2" accent3="accent3" accent4="accent4" accent5="accent5" accent6="accent6" hlink="hlink" folHlink="folHlink"/>
  <p:sldLayoutIdLst>
    <p:sldLayoutId id="2147483660" r:id="rId1"/>
    <p:sldLayoutId id="2147483651" r:id="rId2"/>
    <p:sldLayoutId id="2147483667" r:id="rId3"/>
    <p:sldLayoutId id="2147483666" r:id="rId4"/>
    <p:sldLayoutId id="2147483663" r:id="rId5"/>
    <p:sldLayoutId id="2147483664" r:id="rId6"/>
    <p:sldLayoutId id="2147483670" r:id="rId7"/>
    <p:sldLayoutId id="2147483665" r:id="rId8"/>
    <p:sldLayoutId id="2147483661" r:id="rId9"/>
    <p:sldLayoutId id="2147483662" r:id="rId10"/>
    <p:sldLayoutId id="2147483650" r:id="rId11"/>
    <p:sldLayoutId id="2147483654" r:id="rId12"/>
    <p:sldLayoutId id="2147483655" r:id="rId13"/>
    <p:sldLayoutId id="2147483656" r:id="rId14"/>
    <p:sldLayoutId id="2147483657" r:id="rId15"/>
  </p:sldLayoutIdLst>
  <p:hf hdr="0" dt="0"/>
  <p:txStyles>
    <p:title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Condensed Light" panose="020B0306020202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accent1"/>
          </a:solidFill>
          <a:latin typeface="Univers Condensed Light" panose="020B0306020202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Condensed Light" panose="020B0306020202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Light" panose="020B0306020202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Light" panose="020B0306020202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hyperlink" Target="https://www.howmet.com/fastening_systems/industrial/catalog/brochures/Magna-Bulb_Brochure.pdf" TargetMode="External"/><Relationship Id="rId2" Type="http://schemas.openxmlformats.org/officeDocument/2006/relationships/image" Target="../media/image25.PNG"/><Relationship Id="rId1" Type="http://schemas.openxmlformats.org/officeDocument/2006/relationships/slideLayout" Target="../slideLayouts/slideLayout5.xml"/><Relationship Id="rId6" Type="http://schemas.openxmlformats.org/officeDocument/2006/relationships/image" Target="../media/image28.JPG"/><Relationship Id="rId5" Type="http://schemas.openxmlformats.org/officeDocument/2006/relationships/hyperlink" Target="https://www.howmet.com/fastening_systems/industrial/catalog/brochures/BOM_Brochure.pdf" TargetMode="External"/><Relationship Id="rId4" Type="http://schemas.openxmlformats.org/officeDocument/2006/relationships/image" Target="../media/image2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3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32.png"/><Relationship Id="rId7" Type="http://schemas.openxmlformats.org/officeDocument/2006/relationships/image" Target="../media/image36.jpg"/><Relationship Id="rId2" Type="http://schemas.openxmlformats.org/officeDocument/2006/relationships/image" Target="../media/image31.jpg"/><Relationship Id="rId1" Type="http://schemas.openxmlformats.org/officeDocument/2006/relationships/slideLayout" Target="../slideLayouts/slideLayout12.xml"/><Relationship Id="rId6" Type="http://schemas.openxmlformats.org/officeDocument/2006/relationships/image" Target="../media/image35.emf"/><Relationship Id="rId5" Type="http://schemas.openxmlformats.org/officeDocument/2006/relationships/image" Target="../media/image34.svg"/><Relationship Id="rId4" Type="http://schemas.openxmlformats.org/officeDocument/2006/relationships/image" Target="../media/image33.png"/><Relationship Id="rId9"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hyperlink" Target="https://www.hydro.com/en/aluminium/products/extruded-profiles/" TargetMode="External"/><Relationship Id="rId2" Type="http://schemas.openxmlformats.org/officeDocument/2006/relationships/image" Target="../media/image6.png"/><Relationship Id="rId1" Type="http://schemas.openxmlformats.org/officeDocument/2006/relationships/slideLayout" Target="../slideLayouts/slideLayout5.xml"/><Relationship Id="rId5" Type="http://schemas.openxmlformats.org/officeDocument/2006/relationships/image" Target="../media/image7.JPG"/><Relationship Id="rId4" Type="http://schemas.openxmlformats.org/officeDocument/2006/relationships/hyperlink" Target="https://www.howmet.com/fastening_systems/industrial/catalog/brochures/BOM_Brochure.pd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093156" y="3890354"/>
            <a:ext cx="4242932" cy="1569015"/>
          </a:xfrm>
        </p:spPr>
        <p:txBody>
          <a:bodyPr>
            <a:normAutofit fontScale="90000"/>
          </a:bodyPr>
          <a:lstStyle/>
          <a:p>
            <a:r>
              <a:rPr lang="fr-CA" dirty="0"/>
              <a:t>Complément de conception d’assemblage mécanique</a:t>
            </a:r>
          </a:p>
        </p:txBody>
      </p:sp>
    </p:spTree>
    <p:extLst>
      <p:ext uri="{BB962C8B-B14F-4D97-AF65-F5344CB8AC3E}">
        <p14:creationId xmlns:p14="http://schemas.microsoft.com/office/powerpoint/2010/main" val="1958242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a:t>ALU-COMPÉTENCES</a:t>
            </a:r>
          </a:p>
        </p:txBody>
      </p:sp>
      <p:sp>
        <p:nvSpPr>
          <p:cNvPr id="3" name="Espace réservé du numéro de diapositive 2"/>
          <p:cNvSpPr>
            <a:spLocks noGrp="1"/>
          </p:cNvSpPr>
          <p:nvPr>
            <p:ph type="sldNum" sz="quarter" idx="12"/>
          </p:nvPr>
        </p:nvSpPr>
        <p:spPr/>
        <p:txBody>
          <a:bodyPr/>
          <a:lstStyle/>
          <a:p>
            <a:fld id="{82B63C5F-247B-BE4F-ACBC-7BDD67617F3E}" type="slidenum">
              <a:rPr lang="fr-FR" smtClean="0"/>
              <a:t>10</a:t>
            </a:fld>
            <a:endParaRPr lang="fr-FR" dirty="0"/>
          </a:p>
        </p:txBody>
      </p:sp>
      <p:sp>
        <p:nvSpPr>
          <p:cNvPr id="4" name="Espace réservé du texte 3"/>
          <p:cNvSpPr>
            <a:spLocks noGrp="1"/>
          </p:cNvSpPr>
          <p:nvPr>
            <p:ph type="body" idx="1"/>
          </p:nvPr>
        </p:nvSpPr>
        <p:spPr>
          <a:xfrm>
            <a:off x="839788" y="1656000"/>
            <a:ext cx="6120000" cy="4500000"/>
          </a:xfrm>
        </p:spPr>
        <p:txBody>
          <a:bodyPr>
            <a:noAutofit/>
          </a:bodyPr>
          <a:lstStyle/>
          <a:p>
            <a:r>
              <a:rPr lang="fr-CA"/>
              <a:t>Résistance à la pression de contact   =&gt;   choix préférentiel du mode défaillance</a:t>
            </a:r>
          </a:p>
          <a:p>
            <a:r>
              <a:rPr lang="fr-CA"/>
              <a:t>-N’entraîne pas nécessairement la séparation des pièces et permet de redistribuer l’effort supplémentaire dans les attaches voisines tout en conservant une force locale dans l’assemblage</a:t>
            </a:r>
          </a:p>
          <a:p>
            <a:r>
              <a:rPr lang="fr-CA"/>
              <a:t>-Évite qu’un bris soudain d’une attache ne conduise à un bris en cascade des attaches voisines</a:t>
            </a:r>
          </a:p>
          <a:p>
            <a:r>
              <a:rPr lang="fr-CA"/>
              <a:t>-La résistance des attaches varie généralement selon </a:t>
            </a:r>
            <a:r>
              <a:rPr lang="fr-CA" i="1">
                <a:latin typeface="Cambria Math" panose="02040503050406030204" pitchFamily="18" charset="0"/>
                <a:ea typeface="Cambria Math" panose="02040503050406030204" pitchFamily="18" charset="0"/>
              </a:rPr>
              <a:t>d</a:t>
            </a:r>
            <a:r>
              <a:rPr lang="fr-CA" i="1" baseline="30000">
                <a:latin typeface="Cambria Math" panose="02040503050406030204" pitchFamily="18" charset="0"/>
                <a:ea typeface="Cambria Math" panose="02040503050406030204" pitchFamily="18" charset="0"/>
              </a:rPr>
              <a:t>2</a:t>
            </a:r>
            <a:r>
              <a:rPr lang="fr-CA"/>
              <a:t> alors que la résistance de la pièce à la pression diamétrale varie plutôt linéairement avec </a:t>
            </a:r>
            <a:r>
              <a:rPr lang="fr-CA" i="1">
                <a:latin typeface="Cambria Math" panose="02040503050406030204" pitchFamily="18" charset="0"/>
                <a:ea typeface="Cambria Math" panose="02040503050406030204" pitchFamily="18" charset="0"/>
              </a:rPr>
              <a:t>d</a:t>
            </a:r>
          </a:p>
          <a:p>
            <a:r>
              <a:rPr lang="fr-CA"/>
              <a:t>-Pour un assemblage donné  =&gt;  fourni   </a:t>
            </a:r>
            <a:r>
              <a:rPr lang="fr-CA" i="1">
                <a:latin typeface="Cambria Math" panose="02040503050406030204" pitchFamily="18" charset="0"/>
                <a:ea typeface="Cambria Math" panose="02040503050406030204" pitchFamily="18" charset="0"/>
              </a:rPr>
              <a:t>d</a:t>
            </a:r>
            <a:r>
              <a:rPr lang="fr-CA" i="1" baseline="-25000">
                <a:latin typeface="Cambria Math" panose="02040503050406030204" pitchFamily="18" charset="0"/>
                <a:ea typeface="Cambria Math" panose="02040503050406030204" pitchFamily="18" charset="0"/>
              </a:rPr>
              <a:t>min</a:t>
            </a:r>
            <a:r>
              <a:rPr lang="fr-CA"/>
              <a:t>   pour que   </a:t>
            </a:r>
            <a:r>
              <a:rPr lang="fr-CA" i="1">
                <a:latin typeface="Cambria Math" panose="02040503050406030204" pitchFamily="18" charset="0"/>
                <a:ea typeface="Cambria Math" panose="02040503050406030204" pitchFamily="18" charset="0"/>
              </a:rPr>
              <a:t>V</a:t>
            </a:r>
            <a:r>
              <a:rPr lang="fr-CA" i="1" baseline="-25000">
                <a:latin typeface="Cambria Math" panose="02040503050406030204" pitchFamily="18" charset="0"/>
                <a:ea typeface="Cambria Math" panose="02040503050406030204" pitchFamily="18" charset="0"/>
              </a:rPr>
              <a:t>r</a:t>
            </a:r>
            <a:r>
              <a:rPr lang="fr-CA">
                <a:latin typeface="Cambria Math" panose="02040503050406030204" pitchFamily="18" charset="0"/>
                <a:ea typeface="Cambria Math" panose="02040503050406030204" pitchFamily="18" charset="0"/>
              </a:rPr>
              <a:t> /</a:t>
            </a:r>
            <a:r>
              <a:rPr lang="fr-CA" i="1">
                <a:latin typeface="Symbol" panose="05050102010706020507" pitchFamily="18" charset="2"/>
                <a:ea typeface="Cambria Math" panose="02040503050406030204" pitchFamily="18" charset="0"/>
              </a:rPr>
              <a:t>f</a:t>
            </a:r>
            <a:r>
              <a:rPr lang="fr-CA" i="1" baseline="-25000">
                <a:latin typeface="Cambria Math" panose="02040503050406030204" pitchFamily="18" charset="0"/>
                <a:ea typeface="Cambria Math" panose="02040503050406030204" pitchFamily="18" charset="0"/>
              </a:rPr>
              <a:t>f</a:t>
            </a:r>
            <a:r>
              <a:rPr lang="fr-CA">
                <a:latin typeface="Cambria Math" panose="02040503050406030204" pitchFamily="18" charset="0"/>
                <a:ea typeface="Cambria Math" panose="02040503050406030204" pitchFamily="18" charset="0"/>
              </a:rPr>
              <a:t>  &gt; </a:t>
            </a:r>
            <a:r>
              <a:rPr lang="fr-CA" i="1">
                <a:latin typeface="Cambria Math" panose="02040503050406030204" pitchFamily="18" charset="0"/>
                <a:ea typeface="Cambria Math" panose="02040503050406030204" pitchFamily="18" charset="0"/>
              </a:rPr>
              <a:t>B</a:t>
            </a:r>
            <a:r>
              <a:rPr lang="fr-CA" i="1" baseline="-25000">
                <a:latin typeface="Cambria Math" panose="02040503050406030204" pitchFamily="18" charset="0"/>
                <a:ea typeface="Cambria Math" panose="02040503050406030204" pitchFamily="18" charset="0"/>
              </a:rPr>
              <a:t>r</a:t>
            </a:r>
            <a:r>
              <a:rPr lang="fr-CA">
                <a:latin typeface="Cambria Math" panose="02040503050406030204" pitchFamily="18" charset="0"/>
                <a:ea typeface="Cambria Math" panose="02040503050406030204" pitchFamily="18" charset="0"/>
              </a:rPr>
              <a:t> /</a:t>
            </a:r>
            <a:r>
              <a:rPr lang="fr-CA" i="1">
                <a:latin typeface="Symbol" panose="05050102010706020507" pitchFamily="18" charset="2"/>
                <a:ea typeface="Cambria Math" panose="02040503050406030204" pitchFamily="18" charset="0"/>
              </a:rPr>
              <a:t>f</a:t>
            </a:r>
            <a:r>
              <a:rPr lang="fr-CA" i="1" baseline="-25000">
                <a:latin typeface="Cambria Math" panose="02040503050406030204" pitchFamily="18" charset="0"/>
                <a:ea typeface="Cambria Math" panose="02040503050406030204" pitchFamily="18" charset="0"/>
              </a:rPr>
              <a:t>u</a:t>
            </a:r>
          </a:p>
          <a:p>
            <a:endParaRPr lang="fr-CA"/>
          </a:p>
          <a:p>
            <a:r>
              <a:rPr lang="fr-CA"/>
              <a:t>Disposition incluse dans la norme CSA:S157-17 à propos de cette préférence sur le mode de défaillance</a:t>
            </a:r>
          </a:p>
          <a:p>
            <a:r>
              <a:rPr lang="fr-CA"/>
              <a:t>-utilisation d’un jeu de coefficients de tenue favorisant une plus grande résistance de base de l’attache</a:t>
            </a:r>
          </a:p>
          <a:p>
            <a:pPr>
              <a:spcBef>
                <a:spcPts val="600"/>
              </a:spcBef>
            </a:pPr>
            <a:r>
              <a:rPr lang="fr-CA" i="1">
                <a:latin typeface="Cambria Math" panose="02040503050406030204" pitchFamily="18" charset="0"/>
                <a:ea typeface="Cambria Math" panose="02040503050406030204" pitchFamily="18" charset="0"/>
              </a:rPr>
              <a:t>	</a:t>
            </a:r>
            <a:r>
              <a:rPr lang="fr-CA" i="1">
                <a:latin typeface="Symbol" panose="05050102010706020507" pitchFamily="18" charset="2"/>
                <a:ea typeface="Cambria Math" panose="02040503050406030204" pitchFamily="18" charset="0"/>
              </a:rPr>
              <a:t>f</a:t>
            </a:r>
            <a:r>
              <a:rPr lang="fr-CA" i="1" baseline="-25000">
                <a:latin typeface="Cambria Math" panose="02040503050406030204" pitchFamily="18" charset="0"/>
                <a:ea typeface="Cambria Math" panose="02040503050406030204" pitchFamily="18" charset="0"/>
              </a:rPr>
              <a:t>u</a:t>
            </a:r>
            <a:r>
              <a:rPr lang="fr-CA">
                <a:latin typeface="Cambria Math" panose="02040503050406030204" pitchFamily="18" charset="0"/>
                <a:ea typeface="Cambria Math" panose="02040503050406030204" pitchFamily="18" charset="0"/>
              </a:rPr>
              <a:t>  =  0.75  </a:t>
            </a:r>
            <a:r>
              <a:rPr lang="fr-CA">
                <a:ea typeface="Cambria Math" panose="02040503050406030204" pitchFamily="18" charset="0"/>
              </a:rPr>
              <a:t>(utilisé pour </a:t>
            </a:r>
            <a:r>
              <a:rPr lang="fr-CA" i="1">
                <a:latin typeface="Cambria Math" panose="02040503050406030204" pitchFamily="18" charset="0"/>
                <a:ea typeface="Cambria Math" panose="02040503050406030204" pitchFamily="18" charset="0"/>
              </a:rPr>
              <a:t>B</a:t>
            </a:r>
            <a:r>
              <a:rPr lang="fr-CA" i="1" baseline="-25000">
                <a:latin typeface="Cambria Math" panose="02040503050406030204" pitchFamily="18" charset="0"/>
                <a:ea typeface="Cambria Math" panose="02040503050406030204" pitchFamily="18" charset="0"/>
              </a:rPr>
              <a:t>r</a:t>
            </a:r>
            <a:r>
              <a:rPr lang="fr-CA">
                <a:ea typeface="Cambria Math" panose="02040503050406030204" pitchFamily="18" charset="0"/>
              </a:rPr>
              <a:t>)</a:t>
            </a:r>
            <a:r>
              <a:rPr lang="fr-CA">
                <a:latin typeface="Cambria Math" panose="02040503050406030204" pitchFamily="18" charset="0"/>
                <a:ea typeface="Cambria Math" panose="02040503050406030204" pitchFamily="18" charset="0"/>
              </a:rPr>
              <a:t>     &gt;     </a:t>
            </a:r>
            <a:r>
              <a:rPr lang="fr-CA" i="1">
                <a:latin typeface="Symbol" panose="05050102010706020507" pitchFamily="18" charset="2"/>
                <a:ea typeface="Cambria Math" panose="02040503050406030204" pitchFamily="18" charset="0"/>
              </a:rPr>
              <a:t>f</a:t>
            </a:r>
            <a:r>
              <a:rPr lang="fr-CA" i="1" baseline="-25000">
                <a:latin typeface="Cambria Math" panose="02040503050406030204" pitchFamily="18" charset="0"/>
                <a:ea typeface="Cambria Math" panose="02040503050406030204" pitchFamily="18" charset="0"/>
              </a:rPr>
              <a:t>f</a:t>
            </a:r>
            <a:r>
              <a:rPr lang="fr-CA">
                <a:latin typeface="Cambria Math" panose="02040503050406030204" pitchFamily="18" charset="0"/>
                <a:ea typeface="Cambria Math" panose="02040503050406030204" pitchFamily="18" charset="0"/>
              </a:rPr>
              <a:t>  =  0.67</a:t>
            </a:r>
            <a:r>
              <a:rPr lang="fr-CA">
                <a:ea typeface="Cambria Math" panose="02040503050406030204" pitchFamily="18" charset="0"/>
              </a:rPr>
              <a:t>  (utilisé pour </a:t>
            </a:r>
            <a:r>
              <a:rPr lang="fr-CA" i="1">
                <a:latin typeface="Cambria Math" panose="02040503050406030204" pitchFamily="18" charset="0"/>
                <a:ea typeface="Cambria Math" panose="02040503050406030204" pitchFamily="18" charset="0"/>
              </a:rPr>
              <a:t>V</a:t>
            </a:r>
            <a:r>
              <a:rPr lang="fr-CA" i="1" baseline="-25000">
                <a:latin typeface="Cambria Math" panose="02040503050406030204" pitchFamily="18" charset="0"/>
                <a:ea typeface="Cambria Math" panose="02040503050406030204" pitchFamily="18" charset="0"/>
              </a:rPr>
              <a:t>r</a:t>
            </a:r>
            <a:r>
              <a:rPr lang="fr-CA">
                <a:ea typeface="Cambria Math" panose="02040503050406030204" pitchFamily="18" charset="0"/>
              </a:rPr>
              <a:t>)</a:t>
            </a:r>
            <a:endParaRPr lang="fr-CA" i="1" baseline="-25000">
              <a:latin typeface="Cambria Math" panose="02040503050406030204" pitchFamily="18" charset="0"/>
              <a:ea typeface="Cambria Math" panose="02040503050406030204" pitchFamily="18" charset="0"/>
            </a:endParaRPr>
          </a:p>
          <a:p>
            <a:pPr>
              <a:spcBef>
                <a:spcPts val="600"/>
              </a:spcBef>
            </a:pPr>
            <a:endParaRPr lang="fr-CA"/>
          </a:p>
        </p:txBody>
      </p:sp>
      <p:sp>
        <p:nvSpPr>
          <p:cNvPr id="5" name="Titre 4"/>
          <p:cNvSpPr>
            <a:spLocks noGrp="1"/>
          </p:cNvSpPr>
          <p:nvPr>
            <p:ph type="title"/>
          </p:nvPr>
        </p:nvSpPr>
        <p:spPr/>
        <p:txBody>
          <a:bodyPr/>
          <a:lstStyle/>
          <a:p>
            <a:r>
              <a:rPr lang="fr-CA" sz="2000" dirty="0">
                <a:solidFill>
                  <a:srgbClr val="ED7D31"/>
                </a:solidFill>
              </a:rPr>
              <a:t>2) Modes de défaillance en cisaillement – Analyse classique</a:t>
            </a:r>
            <a:br>
              <a:rPr lang="fr-CA" dirty="0">
                <a:solidFill>
                  <a:srgbClr val="ED7D31"/>
                </a:solidFill>
              </a:rPr>
            </a:br>
            <a:r>
              <a:rPr lang="fr-CA" dirty="0">
                <a:solidFill>
                  <a:srgbClr val="ED7D31"/>
                </a:solidFill>
              </a:rPr>
              <a:t>2.3 Affaissement de la pièce due la pression de contact</a:t>
            </a:r>
            <a:endParaRPr lang="fr-CA" dirty="0"/>
          </a:p>
        </p:txBody>
      </p:sp>
      <p:grpSp>
        <p:nvGrpSpPr>
          <p:cNvPr id="8" name="Groupe 7">
            <a:extLst>
              <a:ext uri="{FF2B5EF4-FFF2-40B4-BE49-F238E27FC236}">
                <a16:creationId xmlns:a16="http://schemas.microsoft.com/office/drawing/2014/main" id="{1EBD311B-738C-442F-8675-F74526957808}"/>
              </a:ext>
            </a:extLst>
          </p:cNvPr>
          <p:cNvGrpSpPr/>
          <p:nvPr/>
        </p:nvGrpSpPr>
        <p:grpSpPr>
          <a:xfrm>
            <a:off x="7200000" y="1656000"/>
            <a:ext cx="3990563" cy="4500000"/>
            <a:chOff x="7200000" y="1656000"/>
            <a:chExt cx="3990563" cy="4500000"/>
          </a:xfrm>
        </p:grpSpPr>
        <p:pic>
          <p:nvPicPr>
            <p:cNvPr id="7" name="Image 6">
              <a:extLst>
                <a:ext uri="{FF2B5EF4-FFF2-40B4-BE49-F238E27FC236}">
                  <a16:creationId xmlns:a16="http://schemas.microsoft.com/office/drawing/2014/main" id="{7D5AFFB0-00ED-4AE9-AB20-701F2CCA6121}"/>
                </a:ext>
              </a:extLst>
            </p:cNvPr>
            <p:cNvPicPr>
              <a:picLocks noChangeAspect="1"/>
            </p:cNvPicPr>
            <p:nvPr/>
          </p:nvPicPr>
          <p:blipFill>
            <a:blip r:embed="rId2"/>
            <a:stretch>
              <a:fillRect/>
            </a:stretch>
          </p:blipFill>
          <p:spPr>
            <a:xfrm>
              <a:off x="7200000" y="1656000"/>
              <a:ext cx="3990563" cy="4500000"/>
            </a:xfrm>
            <a:prstGeom prst="rect">
              <a:avLst/>
            </a:prstGeom>
          </p:spPr>
        </p:pic>
        <p:cxnSp>
          <p:nvCxnSpPr>
            <p:cNvPr id="14" name="Connecteur droit 13">
              <a:extLst>
                <a:ext uri="{FF2B5EF4-FFF2-40B4-BE49-F238E27FC236}">
                  <a16:creationId xmlns:a16="http://schemas.microsoft.com/office/drawing/2014/main" id="{34BDF004-813F-4F74-B30D-3A8F93AB9A24}"/>
                </a:ext>
              </a:extLst>
            </p:cNvPr>
            <p:cNvCxnSpPr/>
            <p:nvPr/>
          </p:nvCxnSpPr>
          <p:spPr>
            <a:xfrm>
              <a:off x="8892000" y="4716000"/>
              <a:ext cx="0" cy="75600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30B67AA9-3DE0-4284-8452-F9606D95DB76}"/>
                </a:ext>
              </a:extLst>
            </p:cNvPr>
            <p:cNvCxnSpPr/>
            <p:nvPr/>
          </p:nvCxnSpPr>
          <p:spPr>
            <a:xfrm>
              <a:off x="8892000" y="5400000"/>
              <a:ext cx="1980000" cy="0"/>
            </a:xfrm>
            <a:prstGeom prst="line">
              <a:avLst/>
            </a:prstGeom>
            <a:ln w="15875">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17" name="ZoneTexte 16">
              <a:extLst>
                <a:ext uri="{FF2B5EF4-FFF2-40B4-BE49-F238E27FC236}">
                  <a16:creationId xmlns:a16="http://schemas.microsoft.com/office/drawing/2014/main" id="{2A4B0571-C7FD-452C-A6BE-D51818B0D145}"/>
                </a:ext>
              </a:extLst>
            </p:cNvPr>
            <p:cNvSpPr txBox="1"/>
            <p:nvPr/>
          </p:nvSpPr>
          <p:spPr>
            <a:xfrm>
              <a:off x="8964000" y="4896000"/>
              <a:ext cx="1887055" cy="461665"/>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Dimensions </a:t>
              </a:r>
              <a:r>
                <a:rPr lang="en-US" sz="1200" dirty="0" err="1">
                  <a:latin typeface="Arial" panose="020B0604020202020204" pitchFamily="34" charset="0"/>
                  <a:cs typeface="Arial" panose="020B0604020202020204" pitchFamily="34" charset="0"/>
                </a:rPr>
                <a:t>souhaitables</a:t>
              </a:r>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des attaches</a:t>
              </a:r>
              <a:endParaRPr lang="fr-CA" sz="12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9378698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a:t>ALU-COMPÉTENCES</a:t>
            </a:r>
          </a:p>
        </p:txBody>
      </p:sp>
      <p:sp>
        <p:nvSpPr>
          <p:cNvPr id="3" name="Espace réservé du numéro de diapositive 2"/>
          <p:cNvSpPr>
            <a:spLocks noGrp="1"/>
          </p:cNvSpPr>
          <p:nvPr>
            <p:ph type="sldNum" sz="quarter" idx="12"/>
          </p:nvPr>
        </p:nvSpPr>
        <p:spPr/>
        <p:txBody>
          <a:bodyPr/>
          <a:lstStyle/>
          <a:p>
            <a:fld id="{82B63C5F-247B-BE4F-ACBC-7BDD67617F3E}" type="slidenum">
              <a:rPr lang="fr-FR" smtClean="0"/>
              <a:t>11</a:t>
            </a:fld>
            <a:endParaRPr lang="fr-FR" dirty="0"/>
          </a:p>
        </p:txBody>
      </p:sp>
      <p:sp>
        <p:nvSpPr>
          <p:cNvPr id="4" name="Espace réservé du texte 3"/>
          <p:cNvSpPr>
            <a:spLocks noGrp="1"/>
          </p:cNvSpPr>
          <p:nvPr>
            <p:ph type="body" idx="1"/>
          </p:nvPr>
        </p:nvSpPr>
        <p:spPr>
          <a:xfrm>
            <a:off x="839788" y="1656000"/>
            <a:ext cx="8100000" cy="4500000"/>
          </a:xfrm>
        </p:spPr>
        <p:txBody>
          <a:bodyPr>
            <a:noAutofit/>
          </a:bodyPr>
          <a:lstStyle/>
          <a:p>
            <a:r>
              <a:rPr lang="fr-CA" dirty="0"/>
              <a:t>Cisaillement sur les deux faces </a:t>
            </a:r>
            <a:r>
              <a:rPr lang="fr-CA" i="1" dirty="0">
                <a:latin typeface="Cambria Math" panose="02040503050406030204" pitchFamily="18" charset="0"/>
                <a:ea typeface="Cambria Math" panose="02040503050406030204" pitchFamily="18" charset="0"/>
              </a:rPr>
              <a:t>A</a:t>
            </a:r>
            <a:r>
              <a:rPr lang="fr-CA" i="1" baseline="-25000" dirty="0">
                <a:latin typeface="Cambria Math" panose="02040503050406030204" pitchFamily="18" charset="0"/>
                <a:ea typeface="Cambria Math" panose="02040503050406030204" pitchFamily="18" charset="0"/>
              </a:rPr>
              <a:t>d</a:t>
            </a:r>
            <a:r>
              <a:rPr lang="fr-CA" dirty="0"/>
              <a:t> délimitant la partie qui se détache derrière le trou</a:t>
            </a:r>
          </a:p>
          <a:p>
            <a:r>
              <a:rPr lang="fr-CA" dirty="0"/>
              <a:t>-Mode de défaillance pouvant mener à la séparation complète des pièces et qui devient prédominant lorsque</a:t>
            </a:r>
          </a:p>
          <a:p>
            <a:pPr>
              <a:spcBef>
                <a:spcPts val="600"/>
              </a:spcBef>
            </a:pPr>
            <a:r>
              <a:rPr lang="fr-CA" i="1" dirty="0">
                <a:latin typeface="Cambria Math" panose="02040503050406030204" pitchFamily="18" charset="0"/>
                <a:ea typeface="Cambria Math" panose="02040503050406030204" pitchFamily="18" charset="0"/>
              </a:rPr>
              <a:t>	e</a:t>
            </a:r>
            <a:r>
              <a:rPr lang="fr-CA" i="1" baseline="-25000" dirty="0">
                <a:latin typeface="Cambria Math" panose="02040503050406030204" pitchFamily="18" charset="0"/>
                <a:ea typeface="Cambria Math" panose="02040503050406030204" pitchFamily="18" charset="0"/>
              </a:rPr>
              <a:t>t</a:t>
            </a:r>
            <a:r>
              <a:rPr lang="fr-CA" dirty="0">
                <a:latin typeface="Cambria Math" panose="02040503050406030204" pitchFamily="18" charset="0"/>
                <a:ea typeface="Cambria Math" panose="02040503050406030204" pitchFamily="18" charset="0"/>
              </a:rPr>
              <a:t>  &lt;  1.67 </a:t>
            </a:r>
            <a:r>
              <a:rPr lang="fr-CA" i="1" dirty="0">
                <a:latin typeface="Cambria Math" panose="02040503050406030204" pitchFamily="18" charset="0"/>
                <a:ea typeface="Cambria Math" panose="02040503050406030204" pitchFamily="18" charset="0"/>
              </a:rPr>
              <a:t>d</a:t>
            </a:r>
          </a:p>
          <a:p>
            <a:r>
              <a:rPr lang="fr-CA" dirty="0"/>
              <a:t>-Résistance à la dislocation (</a:t>
            </a:r>
            <a:r>
              <a:rPr lang="fr-CA" i="1" dirty="0">
                <a:latin typeface="Cambria Math" panose="02040503050406030204" pitchFamily="18" charset="0"/>
                <a:ea typeface="Cambria Math" panose="02040503050406030204" pitchFamily="18" charset="0"/>
              </a:rPr>
              <a:t>D</a:t>
            </a:r>
            <a:r>
              <a:rPr lang="fr-CA" i="1" baseline="-25000" dirty="0">
                <a:latin typeface="Cambria Math" panose="02040503050406030204" pitchFamily="18" charset="0"/>
                <a:ea typeface="Cambria Math" panose="02040503050406030204" pitchFamily="18" charset="0"/>
              </a:rPr>
              <a:t>r</a:t>
            </a:r>
            <a:r>
              <a:rPr lang="fr-CA" dirty="0"/>
              <a:t>)</a:t>
            </a:r>
          </a:p>
          <a:p>
            <a:pPr>
              <a:spcBef>
                <a:spcPts val="600"/>
              </a:spcBef>
            </a:pPr>
            <a:r>
              <a:rPr lang="fr-CA" i="1" dirty="0">
                <a:latin typeface="Cambria Math" panose="02040503050406030204" pitchFamily="18" charset="0"/>
                <a:ea typeface="Cambria Math" panose="02040503050406030204" pitchFamily="18" charset="0"/>
              </a:rPr>
              <a:t>	D</a:t>
            </a:r>
            <a:r>
              <a:rPr lang="fr-CA" i="1" baseline="-25000" dirty="0">
                <a:latin typeface="Cambria Math" panose="02040503050406030204" pitchFamily="18" charset="0"/>
                <a:ea typeface="Cambria Math" panose="02040503050406030204" pitchFamily="18" charset="0"/>
              </a:rPr>
              <a:t>r</a:t>
            </a:r>
            <a:r>
              <a:rPr lang="fr-CA" dirty="0">
                <a:latin typeface="Cambria Math" panose="02040503050406030204" pitchFamily="18" charset="0"/>
                <a:ea typeface="Cambria Math" panose="02040503050406030204" pitchFamily="18" charset="0"/>
              </a:rPr>
              <a:t>  </a:t>
            </a:r>
            <a:r>
              <a:rPr lang="fr-CA" dirty="0">
                <a:latin typeface="Cambria Math" panose="02040503050406030204" pitchFamily="18" charset="0"/>
                <a:ea typeface="Cambria Math" panose="02040503050406030204" pitchFamily="18" charset="0"/>
                <a:cs typeface="Calibri" panose="020F0502020204030204" pitchFamily="34" charset="0"/>
              </a:rPr>
              <a:t>≈</a:t>
            </a:r>
            <a:r>
              <a:rPr lang="fr-CA" dirty="0">
                <a:latin typeface="Cambria Math" panose="02040503050406030204" pitchFamily="18" charset="0"/>
                <a:ea typeface="Cambria Math" panose="02040503050406030204" pitchFamily="18" charset="0"/>
              </a:rPr>
              <a:t>  2 </a:t>
            </a:r>
            <a:r>
              <a:rPr lang="fr-CA" i="1" dirty="0">
                <a:latin typeface="Cambria Math" panose="02040503050406030204" pitchFamily="18" charset="0"/>
                <a:ea typeface="Cambria Math" panose="02040503050406030204" pitchFamily="18" charset="0"/>
              </a:rPr>
              <a:t>A</a:t>
            </a:r>
            <a:r>
              <a:rPr lang="fr-CA" i="1" baseline="-25000" dirty="0">
                <a:latin typeface="Cambria Math" panose="02040503050406030204" pitchFamily="18" charset="0"/>
                <a:ea typeface="Cambria Math" panose="02040503050406030204" pitchFamily="18" charset="0"/>
              </a:rPr>
              <a:t>d</a:t>
            </a:r>
            <a:r>
              <a:rPr lang="fr-CA" dirty="0">
                <a:latin typeface="Cambria Math" panose="02040503050406030204" pitchFamily="18" charset="0"/>
                <a:ea typeface="Cambria Math" panose="02040503050406030204" pitchFamily="18" charset="0"/>
              </a:rPr>
              <a:t> </a:t>
            </a:r>
            <a:r>
              <a:rPr lang="fr-CA" i="1" dirty="0">
                <a:latin typeface="Symbol" panose="05050102010706020507" pitchFamily="18" charset="2"/>
                <a:ea typeface="Cambria Math" panose="02040503050406030204" pitchFamily="18" charset="0"/>
              </a:rPr>
              <a:t>t</a:t>
            </a:r>
            <a:r>
              <a:rPr lang="fr-CA" i="1" baseline="-25000" dirty="0">
                <a:latin typeface="Cambria Math" panose="02040503050406030204" pitchFamily="18" charset="0"/>
                <a:ea typeface="Cambria Math" panose="02040503050406030204" pitchFamily="18" charset="0"/>
              </a:rPr>
              <a:t>u2</a:t>
            </a:r>
            <a:r>
              <a:rPr lang="fr-CA" dirty="0">
                <a:latin typeface="Cambria Math" panose="02040503050406030204" pitchFamily="18" charset="0"/>
                <a:ea typeface="Cambria Math" panose="02040503050406030204" pitchFamily="18" charset="0"/>
              </a:rPr>
              <a:t>  =  2 (</a:t>
            </a:r>
            <a:r>
              <a:rPr lang="fr-CA" i="1" dirty="0">
                <a:latin typeface="Cambria Math" panose="02040503050406030204" pitchFamily="18" charset="0"/>
                <a:ea typeface="Cambria Math" panose="02040503050406030204" pitchFamily="18" charset="0"/>
              </a:rPr>
              <a:t>e</a:t>
            </a:r>
            <a:r>
              <a:rPr lang="fr-CA" i="1" baseline="-25000" dirty="0">
                <a:latin typeface="Cambria Math" panose="02040503050406030204" pitchFamily="18" charset="0"/>
                <a:ea typeface="Cambria Math" panose="02040503050406030204" pitchFamily="18" charset="0"/>
              </a:rPr>
              <a:t>t</a:t>
            </a:r>
            <a:r>
              <a:rPr lang="fr-CA" i="1" dirty="0">
                <a:latin typeface="Cambria Math" panose="02040503050406030204" pitchFamily="18" charset="0"/>
                <a:ea typeface="Cambria Math" panose="02040503050406030204" pitchFamily="18" charset="0"/>
              </a:rPr>
              <a:t> t</a:t>
            </a:r>
            <a:r>
              <a:rPr lang="fr-CA" dirty="0">
                <a:latin typeface="Cambria Math" panose="02040503050406030204" pitchFamily="18" charset="0"/>
                <a:ea typeface="Cambria Math" panose="02040503050406030204" pitchFamily="18" charset="0"/>
              </a:rPr>
              <a:t>) (0.6 </a:t>
            </a:r>
            <a:r>
              <a:rPr lang="fr-CA" i="1" dirty="0">
                <a:latin typeface="Cambria Math" panose="02040503050406030204" pitchFamily="18" charset="0"/>
                <a:ea typeface="Cambria Math" panose="02040503050406030204" pitchFamily="18" charset="0"/>
              </a:rPr>
              <a:t>F</a:t>
            </a:r>
            <a:r>
              <a:rPr lang="fr-CA" i="1" baseline="-25000" dirty="0">
                <a:latin typeface="Cambria Math" panose="02040503050406030204" pitchFamily="18" charset="0"/>
                <a:ea typeface="Cambria Math" panose="02040503050406030204" pitchFamily="18" charset="0"/>
              </a:rPr>
              <a:t>u2</a:t>
            </a:r>
            <a:r>
              <a:rPr lang="fr-CA" dirty="0">
                <a:latin typeface="Cambria Math" panose="02040503050406030204" pitchFamily="18" charset="0"/>
                <a:ea typeface="Cambria Math" panose="02040503050406030204" pitchFamily="18" charset="0"/>
              </a:rPr>
              <a:t>)  =  1.2 </a:t>
            </a:r>
            <a:r>
              <a:rPr lang="fr-CA" i="1" dirty="0">
                <a:latin typeface="Cambria Math" panose="02040503050406030204" pitchFamily="18" charset="0"/>
                <a:ea typeface="Cambria Math" panose="02040503050406030204" pitchFamily="18" charset="0"/>
              </a:rPr>
              <a:t>e</a:t>
            </a:r>
            <a:r>
              <a:rPr lang="fr-CA" i="1" baseline="-25000" dirty="0">
                <a:latin typeface="Cambria Math" panose="02040503050406030204" pitchFamily="18" charset="0"/>
                <a:ea typeface="Cambria Math" panose="02040503050406030204" pitchFamily="18" charset="0"/>
              </a:rPr>
              <a:t>t</a:t>
            </a:r>
            <a:r>
              <a:rPr lang="fr-CA" dirty="0">
                <a:latin typeface="Cambria Math" panose="02040503050406030204" pitchFamily="18" charset="0"/>
                <a:ea typeface="Cambria Math" panose="02040503050406030204" pitchFamily="18" charset="0"/>
              </a:rPr>
              <a:t> </a:t>
            </a:r>
            <a:r>
              <a:rPr lang="fr-CA" i="1" dirty="0">
                <a:latin typeface="Cambria Math" panose="02040503050406030204" pitchFamily="18" charset="0"/>
                <a:ea typeface="Cambria Math" panose="02040503050406030204" pitchFamily="18" charset="0"/>
              </a:rPr>
              <a:t>t</a:t>
            </a:r>
            <a:r>
              <a:rPr lang="fr-CA" dirty="0">
                <a:latin typeface="Cambria Math" panose="02040503050406030204" pitchFamily="18" charset="0"/>
                <a:ea typeface="Cambria Math" panose="02040503050406030204" pitchFamily="18" charset="0"/>
              </a:rPr>
              <a:t> </a:t>
            </a:r>
            <a:r>
              <a:rPr lang="fr-CA" i="1" dirty="0">
                <a:latin typeface="Cambria Math" panose="02040503050406030204" pitchFamily="18" charset="0"/>
                <a:ea typeface="Cambria Math" panose="02040503050406030204" pitchFamily="18" charset="0"/>
              </a:rPr>
              <a:t>F</a:t>
            </a:r>
            <a:r>
              <a:rPr lang="fr-CA" i="1" baseline="-25000" dirty="0">
                <a:latin typeface="Cambria Math" panose="02040503050406030204" pitchFamily="18" charset="0"/>
                <a:ea typeface="Cambria Math" panose="02040503050406030204" pitchFamily="18" charset="0"/>
              </a:rPr>
              <a:t>u2</a:t>
            </a:r>
            <a:endParaRPr lang="fr-CA" dirty="0">
              <a:ea typeface="Cambria Math" panose="02040503050406030204" pitchFamily="18" charset="0"/>
            </a:endParaRPr>
          </a:p>
          <a:p>
            <a:r>
              <a:rPr lang="fr-CA" dirty="0">
                <a:ea typeface="Cambria Math" panose="02040503050406030204" pitchFamily="18" charset="0"/>
              </a:rPr>
              <a:t>-Joint optimal (pour éviter ce mode de défaillance et maximiser la résistance du joint)</a:t>
            </a:r>
          </a:p>
          <a:p>
            <a:pPr>
              <a:spcBef>
                <a:spcPts val="600"/>
              </a:spcBef>
            </a:pPr>
            <a:r>
              <a:rPr lang="fr-CA" dirty="0">
                <a:ea typeface="Cambria Math" panose="02040503050406030204" pitchFamily="18" charset="0"/>
              </a:rPr>
              <a:t>	</a:t>
            </a:r>
            <a:r>
              <a:rPr lang="fr-CA" i="1" dirty="0">
                <a:latin typeface="Cambria Math" panose="02040503050406030204" pitchFamily="18" charset="0"/>
                <a:ea typeface="Cambria Math" panose="02040503050406030204" pitchFamily="18" charset="0"/>
              </a:rPr>
              <a:t>e</a:t>
            </a:r>
            <a:r>
              <a:rPr lang="fr-CA" i="1" baseline="-25000" dirty="0">
                <a:latin typeface="Cambria Math" panose="02040503050406030204" pitchFamily="18" charset="0"/>
                <a:ea typeface="Cambria Math" panose="02040503050406030204" pitchFamily="18" charset="0"/>
              </a:rPr>
              <a:t>t</a:t>
            </a:r>
            <a:r>
              <a:rPr lang="fr-CA" dirty="0">
                <a:latin typeface="Cambria Math" panose="02040503050406030204" pitchFamily="18" charset="0"/>
                <a:ea typeface="Cambria Math" panose="02040503050406030204" pitchFamily="18" charset="0"/>
              </a:rPr>
              <a:t>  </a:t>
            </a:r>
            <a:r>
              <a:rPr lang="fr-CA" dirty="0">
                <a:latin typeface="Cambria Math" panose="02040503050406030204" pitchFamily="18" charset="0"/>
                <a:ea typeface="Cambria Math" panose="02040503050406030204" pitchFamily="18" charset="0"/>
                <a:cs typeface="Calibri" panose="020F0502020204030204" pitchFamily="34" charset="0"/>
              </a:rPr>
              <a:t>≥  2 </a:t>
            </a:r>
            <a:r>
              <a:rPr lang="fr-CA" i="1" dirty="0">
                <a:latin typeface="Cambria Math" panose="02040503050406030204" pitchFamily="18" charset="0"/>
                <a:ea typeface="Cambria Math" panose="02040503050406030204" pitchFamily="18" charset="0"/>
                <a:cs typeface="Calibri" panose="020F0502020204030204" pitchFamily="34" charset="0"/>
              </a:rPr>
              <a:t>d</a:t>
            </a:r>
            <a:endParaRPr lang="fr-CA" i="1" dirty="0">
              <a:latin typeface="Cambria Math" panose="02040503050406030204" pitchFamily="18" charset="0"/>
              <a:ea typeface="Cambria Math" panose="02040503050406030204" pitchFamily="18" charset="0"/>
            </a:endParaRPr>
          </a:p>
          <a:p>
            <a:endParaRPr lang="fr-CA" dirty="0">
              <a:ea typeface="Cambria Math" panose="02040503050406030204" pitchFamily="18" charset="0"/>
            </a:endParaRPr>
          </a:p>
          <a:p>
            <a:r>
              <a:rPr lang="fr-CA" dirty="0">
                <a:ea typeface="Cambria Math" panose="02040503050406030204" pitchFamily="18" charset="0"/>
              </a:rPr>
              <a:t>Dispositions incluses dans la norme CSA:S157-17 découlant de ce mode de défaillance</a:t>
            </a:r>
          </a:p>
          <a:p>
            <a:r>
              <a:rPr lang="fr-CA" dirty="0">
                <a:ea typeface="Cambria Math" panose="02040503050406030204" pitchFamily="18" charset="0"/>
              </a:rPr>
              <a:t>-Impose une limite de positionnement du trou par rapport à une bordure transversale</a:t>
            </a:r>
          </a:p>
          <a:p>
            <a:pPr>
              <a:spcBef>
                <a:spcPts val="600"/>
              </a:spcBef>
            </a:pPr>
            <a:r>
              <a:rPr lang="fr-CA" i="1" dirty="0">
                <a:latin typeface="Cambria Math" panose="02040503050406030204" pitchFamily="18" charset="0"/>
                <a:ea typeface="Cambria Math" panose="02040503050406030204" pitchFamily="18" charset="0"/>
              </a:rPr>
              <a:t>	e</a:t>
            </a:r>
            <a:r>
              <a:rPr lang="fr-CA" i="1" baseline="-25000" dirty="0">
                <a:latin typeface="Cambria Math" panose="02040503050406030204" pitchFamily="18" charset="0"/>
                <a:ea typeface="Cambria Math" panose="02040503050406030204" pitchFamily="18" charset="0"/>
              </a:rPr>
              <a:t>t</a:t>
            </a:r>
            <a:r>
              <a:rPr lang="fr-CA" dirty="0">
                <a:latin typeface="Cambria Math" panose="02040503050406030204" pitchFamily="18" charset="0"/>
                <a:ea typeface="Cambria Math" panose="02040503050406030204" pitchFamily="18" charset="0"/>
              </a:rPr>
              <a:t>  </a:t>
            </a:r>
            <a:r>
              <a:rPr lang="fr-CA" dirty="0">
                <a:latin typeface="Cambria Math" panose="02040503050406030204" pitchFamily="18" charset="0"/>
                <a:ea typeface="Cambria Math" panose="02040503050406030204" pitchFamily="18" charset="0"/>
                <a:cs typeface="Calibri" panose="020F0502020204030204" pitchFamily="34" charset="0"/>
              </a:rPr>
              <a:t>≥  1.5 </a:t>
            </a:r>
            <a:r>
              <a:rPr lang="fr-CA" i="1" dirty="0">
                <a:latin typeface="Cambria Math" panose="02040503050406030204" pitchFamily="18" charset="0"/>
                <a:ea typeface="Cambria Math" panose="02040503050406030204" pitchFamily="18" charset="0"/>
                <a:cs typeface="Calibri" panose="020F0502020204030204" pitchFamily="34" charset="0"/>
              </a:rPr>
              <a:t>d</a:t>
            </a:r>
            <a:endParaRPr lang="fr-CA" dirty="0">
              <a:ea typeface="Cambria Math" panose="02040503050406030204" pitchFamily="18" charset="0"/>
              <a:cs typeface="Calibri" panose="020F0502020204030204" pitchFamily="34" charset="0"/>
            </a:endParaRPr>
          </a:p>
          <a:p>
            <a:r>
              <a:rPr lang="fr-CA" dirty="0">
                <a:ea typeface="Cambria Math" panose="02040503050406030204" pitchFamily="18" charset="0"/>
              </a:rPr>
              <a:t>-Considère ce mode de défaillance en limitant la résistance pondérée à la pression de contact</a:t>
            </a:r>
          </a:p>
          <a:p>
            <a:pPr>
              <a:spcBef>
                <a:spcPts val="600"/>
              </a:spcBef>
            </a:pPr>
            <a:r>
              <a:rPr lang="fr-CA" i="1" dirty="0">
                <a:latin typeface="Cambria Math" panose="02040503050406030204" pitchFamily="18" charset="0"/>
                <a:ea typeface="Cambria Math" panose="02040503050406030204" pitchFamily="18" charset="0"/>
              </a:rPr>
              <a:t>	B</a:t>
            </a:r>
            <a:r>
              <a:rPr lang="fr-CA" i="1" baseline="-25000" dirty="0">
                <a:latin typeface="Cambria Math" panose="02040503050406030204" pitchFamily="18" charset="0"/>
                <a:ea typeface="Cambria Math" panose="02040503050406030204" pitchFamily="18" charset="0"/>
              </a:rPr>
              <a:t>r</a:t>
            </a:r>
            <a:r>
              <a:rPr lang="fr-CA" dirty="0">
                <a:latin typeface="Cambria Math" panose="02040503050406030204" pitchFamily="18" charset="0"/>
                <a:ea typeface="Cambria Math" panose="02040503050406030204" pitchFamily="18" charset="0"/>
              </a:rPr>
              <a:t>  =  </a:t>
            </a:r>
            <a:r>
              <a:rPr lang="fr-CA" i="1" dirty="0">
                <a:latin typeface="Symbol" panose="05050102010706020507" pitchFamily="18" charset="2"/>
                <a:ea typeface="Cambria Math" panose="02040503050406030204" pitchFamily="18" charset="0"/>
              </a:rPr>
              <a:t>f</a:t>
            </a:r>
            <a:r>
              <a:rPr lang="fr-CA" i="1" baseline="-25000" dirty="0">
                <a:latin typeface="Cambria Math" panose="02040503050406030204" pitchFamily="18" charset="0"/>
                <a:ea typeface="Cambria Math" panose="02040503050406030204" pitchFamily="18" charset="0"/>
              </a:rPr>
              <a:t>u</a:t>
            </a:r>
            <a:r>
              <a:rPr lang="fr-CA" dirty="0">
                <a:latin typeface="Cambria Math" panose="02040503050406030204" pitchFamily="18" charset="0"/>
                <a:ea typeface="Cambria Math" panose="02040503050406030204" pitchFamily="18" charset="0"/>
              </a:rPr>
              <a:t> </a:t>
            </a:r>
            <a:r>
              <a:rPr lang="fr-CA" i="1" dirty="0">
                <a:latin typeface="Cambria Math" panose="02040503050406030204" pitchFamily="18" charset="0"/>
                <a:ea typeface="Cambria Math" panose="02040503050406030204" pitchFamily="18" charset="0"/>
              </a:rPr>
              <a:t>e</a:t>
            </a:r>
            <a:r>
              <a:rPr lang="fr-CA" i="1" baseline="-25000" dirty="0">
                <a:latin typeface="Cambria Math" panose="02040503050406030204" pitchFamily="18" charset="0"/>
                <a:ea typeface="Cambria Math" panose="02040503050406030204" pitchFamily="18" charset="0"/>
              </a:rPr>
              <a:t>t</a:t>
            </a:r>
            <a:r>
              <a:rPr lang="fr-CA" i="1" dirty="0">
                <a:latin typeface="Cambria Math" panose="02040503050406030204" pitchFamily="18" charset="0"/>
                <a:ea typeface="Cambria Math" panose="02040503050406030204" pitchFamily="18" charset="0"/>
              </a:rPr>
              <a:t> t F</a:t>
            </a:r>
            <a:r>
              <a:rPr lang="fr-CA" i="1" baseline="-25000" dirty="0">
                <a:latin typeface="Cambria Math" panose="02040503050406030204" pitchFamily="18" charset="0"/>
                <a:ea typeface="Cambria Math" panose="02040503050406030204" pitchFamily="18" charset="0"/>
              </a:rPr>
              <a:t>u2</a:t>
            </a:r>
            <a:r>
              <a:rPr lang="fr-CA" dirty="0">
                <a:ea typeface="Cambria Math" panose="02040503050406030204" pitchFamily="18" charset="0"/>
              </a:rPr>
              <a:t>     lorsque     </a:t>
            </a:r>
            <a:r>
              <a:rPr lang="fr-CA" i="1" dirty="0">
                <a:latin typeface="Cambria Math" panose="02040503050406030204" pitchFamily="18" charset="0"/>
                <a:ea typeface="Cambria Math" panose="02040503050406030204" pitchFamily="18" charset="0"/>
              </a:rPr>
              <a:t>e</a:t>
            </a:r>
            <a:r>
              <a:rPr lang="fr-CA" i="1" baseline="-25000" dirty="0">
                <a:latin typeface="Cambria Math" panose="02040503050406030204" pitchFamily="18" charset="0"/>
                <a:ea typeface="Cambria Math" panose="02040503050406030204" pitchFamily="18" charset="0"/>
              </a:rPr>
              <a:t>t</a:t>
            </a:r>
            <a:r>
              <a:rPr lang="fr-CA" dirty="0">
                <a:latin typeface="Cambria Math" panose="02040503050406030204" pitchFamily="18" charset="0"/>
                <a:ea typeface="Cambria Math" panose="02040503050406030204" pitchFamily="18" charset="0"/>
              </a:rPr>
              <a:t>  &lt;  2 </a:t>
            </a:r>
            <a:r>
              <a:rPr lang="fr-CA" i="1" dirty="0">
                <a:latin typeface="Cambria Math" panose="02040503050406030204" pitchFamily="18" charset="0"/>
                <a:ea typeface="Cambria Math" panose="02040503050406030204" pitchFamily="18" charset="0"/>
              </a:rPr>
              <a:t>d</a:t>
            </a:r>
          </a:p>
          <a:p>
            <a:endParaRPr lang="fr-CA" dirty="0">
              <a:ea typeface="Cambria Math" panose="02040503050406030204" pitchFamily="18" charset="0"/>
            </a:endParaRPr>
          </a:p>
        </p:txBody>
      </p:sp>
      <p:sp>
        <p:nvSpPr>
          <p:cNvPr id="5" name="Titre 4"/>
          <p:cNvSpPr>
            <a:spLocks noGrp="1"/>
          </p:cNvSpPr>
          <p:nvPr>
            <p:ph type="title"/>
          </p:nvPr>
        </p:nvSpPr>
        <p:spPr/>
        <p:txBody>
          <a:bodyPr/>
          <a:lstStyle/>
          <a:p>
            <a:r>
              <a:rPr lang="fr-CA" sz="2000" dirty="0">
                <a:solidFill>
                  <a:srgbClr val="ED7D31"/>
                </a:solidFill>
              </a:rPr>
              <a:t>2) Modes de défaillance en cisaillement – Analyse classique</a:t>
            </a:r>
            <a:br>
              <a:rPr lang="fr-CA" dirty="0">
                <a:solidFill>
                  <a:srgbClr val="ED7D31"/>
                </a:solidFill>
              </a:rPr>
            </a:br>
            <a:r>
              <a:rPr lang="fr-CA" dirty="0">
                <a:solidFill>
                  <a:srgbClr val="ED7D31"/>
                </a:solidFill>
              </a:rPr>
              <a:t>2.4 Dislocation de la pièce derrière l’attache</a:t>
            </a:r>
            <a:endParaRPr lang="fr-CA" dirty="0"/>
          </a:p>
        </p:txBody>
      </p:sp>
      <p:grpSp>
        <p:nvGrpSpPr>
          <p:cNvPr id="32" name="Groupe 31">
            <a:extLst>
              <a:ext uri="{FF2B5EF4-FFF2-40B4-BE49-F238E27FC236}">
                <a16:creationId xmlns:a16="http://schemas.microsoft.com/office/drawing/2014/main" id="{553B0FD4-FD79-47A6-8A4E-7985CE96BAFF}"/>
              </a:ext>
            </a:extLst>
          </p:cNvPr>
          <p:cNvGrpSpPr/>
          <p:nvPr/>
        </p:nvGrpSpPr>
        <p:grpSpPr>
          <a:xfrm>
            <a:off x="9000000" y="1656000"/>
            <a:ext cx="2183957" cy="4320000"/>
            <a:chOff x="9000000" y="1656000"/>
            <a:chExt cx="2183957" cy="4320000"/>
          </a:xfrm>
        </p:grpSpPr>
        <p:cxnSp>
          <p:nvCxnSpPr>
            <p:cNvPr id="12" name="Connecteur droit 11">
              <a:extLst>
                <a:ext uri="{FF2B5EF4-FFF2-40B4-BE49-F238E27FC236}">
                  <a16:creationId xmlns:a16="http://schemas.microsoft.com/office/drawing/2014/main" id="{77A0EB87-22E2-4B12-9A66-A776A4B4BA68}"/>
                </a:ext>
              </a:extLst>
            </p:cNvPr>
            <p:cNvCxnSpPr/>
            <p:nvPr/>
          </p:nvCxnSpPr>
          <p:spPr>
            <a:xfrm>
              <a:off x="11003957" y="4230000"/>
              <a:ext cx="0" cy="432000"/>
            </a:xfrm>
            <a:prstGeom prst="line">
              <a:avLst/>
            </a:prstGeom>
            <a:ln w="9525">
              <a:solidFill>
                <a:schemeClr val="tx1"/>
              </a:solidFill>
              <a:headEnd type="triangle" w="sm" len="lg"/>
              <a:tailEnd w="med" len="lg"/>
            </a:ln>
          </p:spPr>
          <p:style>
            <a:lnRef idx="1">
              <a:schemeClr val="accent1"/>
            </a:lnRef>
            <a:fillRef idx="0">
              <a:schemeClr val="accent1"/>
            </a:fillRef>
            <a:effectRef idx="0">
              <a:schemeClr val="accent1"/>
            </a:effectRef>
            <a:fontRef idx="minor">
              <a:schemeClr val="tx1"/>
            </a:fontRef>
          </p:style>
        </p:cxnSp>
        <p:pic>
          <p:nvPicPr>
            <p:cNvPr id="8" name="Image 7">
              <a:extLst>
                <a:ext uri="{FF2B5EF4-FFF2-40B4-BE49-F238E27FC236}">
                  <a16:creationId xmlns:a16="http://schemas.microsoft.com/office/drawing/2014/main" id="{9A02EF2B-17AC-471D-86CB-1A8DDFC4E649}"/>
                </a:ext>
              </a:extLst>
            </p:cNvPr>
            <p:cNvPicPr>
              <a:picLocks noChangeAspect="1"/>
            </p:cNvPicPr>
            <p:nvPr/>
          </p:nvPicPr>
          <p:blipFill>
            <a:blip r:embed="rId2"/>
            <a:stretch>
              <a:fillRect/>
            </a:stretch>
          </p:blipFill>
          <p:spPr>
            <a:xfrm>
              <a:off x="9527957" y="1656000"/>
              <a:ext cx="1204342" cy="4320000"/>
            </a:xfrm>
            <a:prstGeom prst="rect">
              <a:avLst/>
            </a:prstGeom>
          </p:spPr>
        </p:pic>
        <p:cxnSp>
          <p:nvCxnSpPr>
            <p:cNvPr id="7" name="Connecteur droit 6">
              <a:extLst>
                <a:ext uri="{FF2B5EF4-FFF2-40B4-BE49-F238E27FC236}">
                  <a16:creationId xmlns:a16="http://schemas.microsoft.com/office/drawing/2014/main" id="{5D445074-8645-4F78-9FC4-D467B8367B4E}"/>
                </a:ext>
              </a:extLst>
            </p:cNvPr>
            <p:cNvCxnSpPr/>
            <p:nvPr/>
          </p:nvCxnSpPr>
          <p:spPr>
            <a:xfrm>
              <a:off x="9743957" y="3780000"/>
              <a:ext cx="1332000" cy="0"/>
            </a:xfrm>
            <a:prstGeom prst="line">
              <a:avLst/>
            </a:prstGeom>
            <a:ln w="9525">
              <a:solidFill>
                <a:schemeClr val="tx1"/>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FC50ACB5-4949-4136-AFC1-CC49C2E946FA}"/>
                </a:ext>
              </a:extLst>
            </p:cNvPr>
            <p:cNvCxnSpPr/>
            <p:nvPr/>
          </p:nvCxnSpPr>
          <p:spPr>
            <a:xfrm>
              <a:off x="10607957" y="4222800"/>
              <a:ext cx="468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78C4D7C-22CE-4D97-BC61-B201B53C0CF1}"/>
                </a:ext>
              </a:extLst>
            </p:cNvPr>
            <p:cNvSpPr/>
            <p:nvPr/>
          </p:nvSpPr>
          <p:spPr>
            <a:xfrm>
              <a:off x="10751957" y="3780000"/>
              <a:ext cx="43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600" i="1" dirty="0">
                  <a:solidFill>
                    <a:schemeClr val="tx1"/>
                  </a:solidFill>
                  <a:latin typeface="Cambria Math" panose="02040503050406030204" pitchFamily="18" charset="0"/>
                  <a:ea typeface="Cambria Math" panose="02040503050406030204" pitchFamily="18" charset="0"/>
                </a:rPr>
                <a:t>e</a:t>
              </a:r>
              <a:r>
                <a:rPr lang="fr-CA" sz="1600" i="1" baseline="-25000" dirty="0">
                  <a:solidFill>
                    <a:schemeClr val="tx1"/>
                  </a:solidFill>
                  <a:latin typeface="Cambria Math" panose="02040503050406030204" pitchFamily="18" charset="0"/>
                  <a:ea typeface="Cambria Math" panose="02040503050406030204" pitchFamily="18" charset="0"/>
                </a:rPr>
                <a:t>t</a:t>
              </a:r>
            </a:p>
          </p:txBody>
        </p:sp>
        <p:cxnSp>
          <p:nvCxnSpPr>
            <p:cNvPr id="13" name="Connecteur droit 12">
              <a:extLst>
                <a:ext uri="{FF2B5EF4-FFF2-40B4-BE49-F238E27FC236}">
                  <a16:creationId xmlns:a16="http://schemas.microsoft.com/office/drawing/2014/main" id="{1FBAD782-E1C3-442A-9D8B-7ED300A6C508}"/>
                </a:ext>
              </a:extLst>
            </p:cNvPr>
            <p:cNvCxnSpPr/>
            <p:nvPr/>
          </p:nvCxnSpPr>
          <p:spPr>
            <a:xfrm>
              <a:off x="11003957" y="3348000"/>
              <a:ext cx="0" cy="432000"/>
            </a:xfrm>
            <a:prstGeom prst="line">
              <a:avLst/>
            </a:prstGeom>
            <a:ln w="9525">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100876D7-1210-489E-9104-04C25A7536B3}"/>
                </a:ext>
              </a:extLst>
            </p:cNvPr>
            <p:cNvSpPr/>
            <p:nvPr/>
          </p:nvSpPr>
          <p:spPr>
            <a:xfrm>
              <a:off x="9000000" y="4020669"/>
              <a:ext cx="43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600" i="1" dirty="0">
                  <a:solidFill>
                    <a:schemeClr val="tx1"/>
                  </a:solidFill>
                  <a:latin typeface="Cambria Math" panose="02040503050406030204" pitchFamily="18" charset="0"/>
                  <a:ea typeface="Cambria Math" panose="02040503050406030204" pitchFamily="18" charset="0"/>
                </a:rPr>
                <a:t>A</a:t>
              </a:r>
              <a:r>
                <a:rPr lang="fr-CA" sz="1600" i="1" baseline="-25000" dirty="0">
                  <a:solidFill>
                    <a:schemeClr val="tx1"/>
                  </a:solidFill>
                  <a:latin typeface="Cambria Math" panose="02040503050406030204" pitchFamily="18" charset="0"/>
                  <a:ea typeface="Cambria Math" panose="02040503050406030204" pitchFamily="18" charset="0"/>
                </a:rPr>
                <a:t>d</a:t>
              </a:r>
            </a:p>
          </p:txBody>
        </p:sp>
        <p:cxnSp>
          <p:nvCxnSpPr>
            <p:cNvPr id="15" name="Connecteur droit 14">
              <a:extLst>
                <a:ext uri="{FF2B5EF4-FFF2-40B4-BE49-F238E27FC236}">
                  <a16:creationId xmlns:a16="http://schemas.microsoft.com/office/drawing/2014/main" id="{D00DA1DB-90EA-4CF9-9DF7-A1A6F1262F78}"/>
                </a:ext>
              </a:extLst>
            </p:cNvPr>
            <p:cNvCxnSpPr>
              <a:cxnSpLocks/>
            </p:cNvCxnSpPr>
            <p:nvPr/>
          </p:nvCxnSpPr>
          <p:spPr>
            <a:xfrm flipV="1">
              <a:off x="9362562" y="3960001"/>
              <a:ext cx="647420" cy="179999"/>
            </a:xfrm>
            <a:prstGeom prst="line">
              <a:avLst/>
            </a:prstGeom>
            <a:ln w="9525">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DE144599-42C5-4AC2-BBB8-460F37749FB3}"/>
                </a:ext>
              </a:extLst>
            </p:cNvPr>
            <p:cNvCxnSpPr>
              <a:cxnSpLocks/>
            </p:cNvCxnSpPr>
            <p:nvPr/>
          </p:nvCxnSpPr>
          <p:spPr>
            <a:xfrm>
              <a:off x="9809957" y="4020669"/>
              <a:ext cx="421159" cy="127238"/>
            </a:xfrm>
            <a:prstGeom prst="line">
              <a:avLst/>
            </a:prstGeom>
            <a:ln w="9525">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30" name="Connecteur droit 29">
              <a:extLst>
                <a:ext uri="{FF2B5EF4-FFF2-40B4-BE49-F238E27FC236}">
                  <a16:creationId xmlns:a16="http://schemas.microsoft.com/office/drawing/2014/main" id="{5B6FAEE9-2C46-4776-8D01-2356ACE20805}"/>
                </a:ext>
              </a:extLst>
            </p:cNvPr>
            <p:cNvCxnSpPr/>
            <p:nvPr/>
          </p:nvCxnSpPr>
          <p:spPr>
            <a:xfrm>
              <a:off x="10022682" y="3780000"/>
              <a:ext cx="0" cy="478800"/>
            </a:xfrm>
            <a:prstGeom prst="line">
              <a:avLst/>
            </a:prstGeom>
            <a:ln w="19050">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1" name="Connecteur droit 30">
              <a:extLst>
                <a:ext uri="{FF2B5EF4-FFF2-40B4-BE49-F238E27FC236}">
                  <a16:creationId xmlns:a16="http://schemas.microsoft.com/office/drawing/2014/main" id="{9425F730-001C-4465-9D21-97CDFBBD1342}"/>
                </a:ext>
              </a:extLst>
            </p:cNvPr>
            <p:cNvCxnSpPr/>
            <p:nvPr/>
          </p:nvCxnSpPr>
          <p:spPr>
            <a:xfrm>
              <a:off x="10242000" y="3781269"/>
              <a:ext cx="0" cy="478800"/>
            </a:xfrm>
            <a:prstGeom prst="line">
              <a:avLst/>
            </a:prstGeom>
            <a:ln w="19050">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556641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e 42">
            <a:extLst>
              <a:ext uri="{FF2B5EF4-FFF2-40B4-BE49-F238E27FC236}">
                <a16:creationId xmlns:a16="http://schemas.microsoft.com/office/drawing/2014/main" id="{77CF1D3A-A6F6-4889-9FA7-7706DCBFEF2E}"/>
              </a:ext>
            </a:extLst>
          </p:cNvPr>
          <p:cNvGrpSpPr/>
          <p:nvPr/>
        </p:nvGrpSpPr>
        <p:grpSpPr>
          <a:xfrm>
            <a:off x="9360000" y="1656000"/>
            <a:ext cx="2304000" cy="4410000"/>
            <a:chOff x="8964000" y="1656000"/>
            <a:chExt cx="2304000" cy="4410000"/>
          </a:xfrm>
        </p:grpSpPr>
        <p:pic>
          <p:nvPicPr>
            <p:cNvPr id="22" name="Image 21">
              <a:extLst>
                <a:ext uri="{FF2B5EF4-FFF2-40B4-BE49-F238E27FC236}">
                  <a16:creationId xmlns:a16="http://schemas.microsoft.com/office/drawing/2014/main" id="{97CE1EC9-54EA-4844-9300-59FEDAB52ADC}"/>
                </a:ext>
              </a:extLst>
            </p:cNvPr>
            <p:cNvPicPr>
              <a:picLocks noChangeAspect="1"/>
            </p:cNvPicPr>
            <p:nvPr/>
          </p:nvPicPr>
          <p:blipFill>
            <a:blip r:embed="rId2"/>
            <a:stretch>
              <a:fillRect/>
            </a:stretch>
          </p:blipFill>
          <p:spPr>
            <a:xfrm>
              <a:off x="8964000" y="1656000"/>
              <a:ext cx="2173367" cy="4410000"/>
            </a:xfrm>
            <a:prstGeom prst="rect">
              <a:avLst/>
            </a:prstGeom>
          </p:spPr>
        </p:pic>
        <p:cxnSp>
          <p:nvCxnSpPr>
            <p:cNvPr id="23" name="Connecteur droit 22">
              <a:extLst>
                <a:ext uri="{FF2B5EF4-FFF2-40B4-BE49-F238E27FC236}">
                  <a16:creationId xmlns:a16="http://schemas.microsoft.com/office/drawing/2014/main" id="{31F61B60-1B5B-46FD-BEF2-685D57DC2E95}"/>
                </a:ext>
              </a:extLst>
            </p:cNvPr>
            <p:cNvCxnSpPr/>
            <p:nvPr/>
          </p:nvCxnSpPr>
          <p:spPr>
            <a:xfrm>
              <a:off x="9586800" y="3132000"/>
              <a:ext cx="0" cy="1260000"/>
            </a:xfrm>
            <a:prstGeom prst="line">
              <a:avLst/>
            </a:prstGeom>
            <a:ln w="9525">
              <a:solidFill>
                <a:schemeClr val="tx1"/>
              </a:solidFill>
              <a:prstDash val="lgDashDot"/>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9F8C5BF4-A659-42DC-9E7F-69ED604368D5}"/>
                </a:ext>
              </a:extLst>
            </p:cNvPr>
            <p:cNvCxnSpPr/>
            <p:nvPr/>
          </p:nvCxnSpPr>
          <p:spPr>
            <a:xfrm>
              <a:off x="10476000" y="3132000"/>
              <a:ext cx="0" cy="1260000"/>
            </a:xfrm>
            <a:prstGeom prst="line">
              <a:avLst/>
            </a:prstGeom>
            <a:ln w="9525">
              <a:solidFill>
                <a:schemeClr val="tx1"/>
              </a:solidFill>
              <a:prstDash val="lgDashDot"/>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C8B0A287-ADC4-4477-BC89-724A963A6CE0}"/>
                </a:ext>
              </a:extLst>
            </p:cNvPr>
            <p:cNvCxnSpPr/>
            <p:nvPr/>
          </p:nvCxnSpPr>
          <p:spPr>
            <a:xfrm>
              <a:off x="10152000" y="3240000"/>
              <a:ext cx="324000" cy="0"/>
            </a:xfrm>
            <a:prstGeom prst="line">
              <a:avLst/>
            </a:prstGeom>
            <a:ln w="9525">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755209D-4103-49A7-AC44-1E64173DEF67}"/>
                </a:ext>
              </a:extLst>
            </p:cNvPr>
            <p:cNvCxnSpPr/>
            <p:nvPr/>
          </p:nvCxnSpPr>
          <p:spPr>
            <a:xfrm>
              <a:off x="9576000" y="3240000"/>
              <a:ext cx="324000" cy="0"/>
            </a:xfrm>
            <a:prstGeom prst="line">
              <a:avLst/>
            </a:prstGeom>
            <a:ln w="9525">
              <a:solidFill>
                <a:schemeClr val="tx1"/>
              </a:solidFill>
              <a:headEnd type="triangle" w="sm" len="lg"/>
              <a:tailEnd type="none" w="med" len="med"/>
            </a:ln>
          </p:spPr>
          <p:style>
            <a:lnRef idx="1">
              <a:schemeClr val="accent1"/>
            </a:lnRef>
            <a:fillRef idx="0">
              <a:schemeClr val="accent1"/>
            </a:fillRef>
            <a:effectRef idx="0">
              <a:schemeClr val="accent1"/>
            </a:effectRef>
            <a:fontRef idx="minor">
              <a:schemeClr val="tx1"/>
            </a:fontRef>
          </p:style>
        </p:cxnSp>
        <p:sp>
          <p:nvSpPr>
            <p:cNvPr id="27" name="ZoneTexte 26">
              <a:extLst>
                <a:ext uri="{FF2B5EF4-FFF2-40B4-BE49-F238E27FC236}">
                  <a16:creationId xmlns:a16="http://schemas.microsoft.com/office/drawing/2014/main" id="{182BE381-7E9E-464F-AF09-9736645123C1}"/>
                </a:ext>
              </a:extLst>
            </p:cNvPr>
            <p:cNvSpPr txBox="1"/>
            <p:nvPr/>
          </p:nvSpPr>
          <p:spPr>
            <a:xfrm>
              <a:off x="9864000" y="3060000"/>
              <a:ext cx="344966" cy="338554"/>
            </a:xfrm>
            <a:prstGeom prst="rect">
              <a:avLst/>
            </a:prstGeom>
            <a:noFill/>
          </p:spPr>
          <p:txBody>
            <a:bodyPr wrap="none" rtlCol="0">
              <a:spAutoFit/>
            </a:bodyPr>
            <a:lstStyle/>
            <a:p>
              <a:r>
                <a:rPr lang="en-US" sz="1600" i="1" dirty="0" err="1">
                  <a:latin typeface="Cambria Math" panose="02040503050406030204" pitchFamily="18" charset="0"/>
                  <a:ea typeface="Cambria Math" panose="02040503050406030204" pitchFamily="18" charset="0"/>
                </a:rPr>
                <a:t>e</a:t>
              </a:r>
              <a:r>
                <a:rPr lang="en-US" sz="1600" i="1" baseline="-25000" dirty="0" err="1">
                  <a:latin typeface="Cambria Math" panose="02040503050406030204" pitchFamily="18" charset="0"/>
                  <a:ea typeface="Cambria Math" panose="02040503050406030204" pitchFamily="18" charset="0"/>
                </a:rPr>
                <a:t>c</a:t>
              </a:r>
              <a:endParaRPr lang="fr-CA" sz="1600" i="1" baseline="-25000" dirty="0">
                <a:latin typeface="Cambria Math" panose="02040503050406030204" pitchFamily="18" charset="0"/>
                <a:ea typeface="Cambria Math" panose="02040503050406030204" pitchFamily="18" charset="0"/>
              </a:endParaRPr>
            </a:p>
          </p:txBody>
        </p:sp>
        <p:cxnSp>
          <p:nvCxnSpPr>
            <p:cNvPr id="28" name="Connecteur droit 27">
              <a:extLst>
                <a:ext uri="{FF2B5EF4-FFF2-40B4-BE49-F238E27FC236}">
                  <a16:creationId xmlns:a16="http://schemas.microsoft.com/office/drawing/2014/main" id="{79973B78-3272-4EB6-9F3A-32BEFB5C8B8A}"/>
                </a:ext>
              </a:extLst>
            </p:cNvPr>
            <p:cNvCxnSpPr/>
            <p:nvPr/>
          </p:nvCxnSpPr>
          <p:spPr>
            <a:xfrm>
              <a:off x="9158122" y="3834000"/>
              <a:ext cx="306000" cy="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29" name="Connecteur droit 28">
              <a:extLst>
                <a:ext uri="{FF2B5EF4-FFF2-40B4-BE49-F238E27FC236}">
                  <a16:creationId xmlns:a16="http://schemas.microsoft.com/office/drawing/2014/main" id="{D5273E03-929D-4A1D-A9D0-A97767F3A23E}"/>
                </a:ext>
              </a:extLst>
            </p:cNvPr>
            <p:cNvCxnSpPr/>
            <p:nvPr/>
          </p:nvCxnSpPr>
          <p:spPr>
            <a:xfrm>
              <a:off x="10602000" y="3834000"/>
              <a:ext cx="306000" cy="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30" name="Connecteur droit 29">
              <a:extLst>
                <a:ext uri="{FF2B5EF4-FFF2-40B4-BE49-F238E27FC236}">
                  <a16:creationId xmlns:a16="http://schemas.microsoft.com/office/drawing/2014/main" id="{F83846BF-D55D-4B96-B4D0-B8742FCA2281}"/>
                </a:ext>
              </a:extLst>
            </p:cNvPr>
            <p:cNvCxnSpPr/>
            <p:nvPr/>
          </p:nvCxnSpPr>
          <p:spPr>
            <a:xfrm>
              <a:off x="9720000" y="3834000"/>
              <a:ext cx="612000" cy="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31" name="Connecteur droit avec flèche 30">
              <a:extLst>
                <a:ext uri="{FF2B5EF4-FFF2-40B4-BE49-F238E27FC236}">
                  <a16:creationId xmlns:a16="http://schemas.microsoft.com/office/drawing/2014/main" id="{7A5791AC-FC14-4D68-A36A-123A66D881DB}"/>
                </a:ext>
              </a:extLst>
            </p:cNvPr>
            <p:cNvCxnSpPr>
              <a:cxnSpLocks/>
            </p:cNvCxnSpPr>
            <p:nvPr/>
          </p:nvCxnSpPr>
          <p:spPr>
            <a:xfrm flipH="1" flipV="1">
              <a:off x="9814634" y="3840631"/>
              <a:ext cx="85366" cy="885373"/>
            </a:xfrm>
            <a:prstGeom prst="straightConnector1">
              <a:avLst/>
            </a:prstGeom>
            <a:ln w="9525">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32" name="Connecteur droit avec flèche 31">
              <a:extLst>
                <a:ext uri="{FF2B5EF4-FFF2-40B4-BE49-F238E27FC236}">
                  <a16:creationId xmlns:a16="http://schemas.microsoft.com/office/drawing/2014/main" id="{C7B5A72F-A5AC-4936-B216-45A48EB2DCCE}"/>
                </a:ext>
              </a:extLst>
            </p:cNvPr>
            <p:cNvCxnSpPr>
              <a:cxnSpLocks/>
            </p:cNvCxnSpPr>
            <p:nvPr/>
          </p:nvCxnSpPr>
          <p:spPr>
            <a:xfrm flipH="1" flipV="1">
              <a:off x="9369054" y="3840631"/>
              <a:ext cx="494947" cy="384860"/>
            </a:xfrm>
            <a:prstGeom prst="straightConnector1">
              <a:avLst/>
            </a:prstGeom>
            <a:ln w="9525">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36" name="Connecteur droit avec flèche 35">
              <a:extLst>
                <a:ext uri="{FF2B5EF4-FFF2-40B4-BE49-F238E27FC236}">
                  <a16:creationId xmlns:a16="http://schemas.microsoft.com/office/drawing/2014/main" id="{1968AA91-0123-48F2-93DC-C70C15D66EB6}"/>
                </a:ext>
              </a:extLst>
            </p:cNvPr>
            <p:cNvCxnSpPr>
              <a:cxnSpLocks/>
            </p:cNvCxnSpPr>
            <p:nvPr/>
          </p:nvCxnSpPr>
          <p:spPr>
            <a:xfrm flipV="1">
              <a:off x="9882000" y="3834000"/>
              <a:ext cx="792000" cy="612000"/>
            </a:xfrm>
            <a:prstGeom prst="straightConnector1">
              <a:avLst/>
            </a:prstGeom>
            <a:ln w="9525">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39" name="ZoneTexte 38">
              <a:extLst>
                <a:ext uri="{FF2B5EF4-FFF2-40B4-BE49-F238E27FC236}">
                  <a16:creationId xmlns:a16="http://schemas.microsoft.com/office/drawing/2014/main" id="{D301907D-CA2D-44A4-8ED4-7BD46ED2B38A}"/>
                </a:ext>
              </a:extLst>
            </p:cNvPr>
            <p:cNvSpPr txBox="1"/>
            <p:nvPr/>
          </p:nvSpPr>
          <p:spPr>
            <a:xfrm>
              <a:off x="9635413" y="4640169"/>
              <a:ext cx="457176" cy="338554"/>
            </a:xfrm>
            <a:prstGeom prst="rect">
              <a:avLst/>
            </a:prstGeom>
            <a:noFill/>
          </p:spPr>
          <p:txBody>
            <a:bodyPr wrap="none" rtlCol="0">
              <a:spAutoFit/>
            </a:bodyPr>
            <a:lstStyle/>
            <a:p>
              <a:r>
                <a:rPr lang="en-US" sz="1600" i="1" dirty="0" err="1">
                  <a:latin typeface="Cambria Math" panose="02040503050406030204" pitchFamily="18" charset="0"/>
                  <a:ea typeface="Cambria Math" panose="02040503050406030204" pitchFamily="18" charset="0"/>
                </a:rPr>
                <a:t>A</a:t>
              </a:r>
              <a:r>
                <a:rPr lang="en-US" sz="1600" i="1" baseline="-25000" dirty="0" err="1">
                  <a:latin typeface="Cambria Math" panose="02040503050406030204" pitchFamily="18" charset="0"/>
                  <a:ea typeface="Cambria Math" panose="02040503050406030204" pitchFamily="18" charset="0"/>
                </a:rPr>
                <a:t>ne</a:t>
              </a:r>
              <a:endParaRPr lang="fr-CA" sz="1600" i="1" baseline="-25000" dirty="0">
                <a:latin typeface="Cambria Math" panose="02040503050406030204" pitchFamily="18" charset="0"/>
                <a:ea typeface="Cambria Math" panose="02040503050406030204" pitchFamily="18" charset="0"/>
              </a:endParaRPr>
            </a:p>
          </p:txBody>
        </p:sp>
        <p:cxnSp>
          <p:nvCxnSpPr>
            <p:cNvPr id="40" name="Connecteur droit 39">
              <a:extLst>
                <a:ext uri="{FF2B5EF4-FFF2-40B4-BE49-F238E27FC236}">
                  <a16:creationId xmlns:a16="http://schemas.microsoft.com/office/drawing/2014/main" id="{285FAC51-A14A-4F2D-83E1-F9075AF7B726}"/>
                </a:ext>
              </a:extLst>
            </p:cNvPr>
            <p:cNvCxnSpPr/>
            <p:nvPr/>
          </p:nvCxnSpPr>
          <p:spPr>
            <a:xfrm>
              <a:off x="10116000" y="3456000"/>
              <a:ext cx="360000" cy="0"/>
            </a:xfrm>
            <a:prstGeom prst="line">
              <a:avLst/>
            </a:prstGeom>
            <a:ln w="9525">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41" name="Connecteur droit 40">
              <a:extLst>
                <a:ext uri="{FF2B5EF4-FFF2-40B4-BE49-F238E27FC236}">
                  <a16:creationId xmlns:a16="http://schemas.microsoft.com/office/drawing/2014/main" id="{D9BC2076-07CE-4773-993A-FF9FDBAD4938}"/>
                </a:ext>
              </a:extLst>
            </p:cNvPr>
            <p:cNvCxnSpPr/>
            <p:nvPr/>
          </p:nvCxnSpPr>
          <p:spPr>
            <a:xfrm>
              <a:off x="10908000" y="3456000"/>
              <a:ext cx="360000" cy="0"/>
            </a:xfrm>
            <a:prstGeom prst="line">
              <a:avLst/>
            </a:prstGeom>
            <a:ln w="9525">
              <a:solidFill>
                <a:schemeClr val="tx1"/>
              </a:solidFill>
              <a:headEnd type="triangle" w="sm" len="lg"/>
              <a:tailEnd type="none" w="med" len="med"/>
            </a:ln>
          </p:spPr>
          <p:style>
            <a:lnRef idx="1">
              <a:schemeClr val="accent1"/>
            </a:lnRef>
            <a:fillRef idx="0">
              <a:schemeClr val="accent1"/>
            </a:fillRef>
            <a:effectRef idx="0">
              <a:schemeClr val="accent1"/>
            </a:effectRef>
            <a:fontRef idx="minor">
              <a:schemeClr val="tx1"/>
            </a:fontRef>
          </p:style>
        </p:cxnSp>
        <p:sp>
          <p:nvSpPr>
            <p:cNvPr id="42" name="ZoneTexte 41">
              <a:extLst>
                <a:ext uri="{FF2B5EF4-FFF2-40B4-BE49-F238E27FC236}">
                  <a16:creationId xmlns:a16="http://schemas.microsoft.com/office/drawing/2014/main" id="{D9BE6CC2-9974-4B31-9BD6-510DFAD49655}"/>
                </a:ext>
              </a:extLst>
            </p:cNvPr>
            <p:cNvSpPr txBox="1"/>
            <p:nvPr/>
          </p:nvSpPr>
          <p:spPr>
            <a:xfrm>
              <a:off x="10404000" y="3258000"/>
              <a:ext cx="608436" cy="338554"/>
            </a:xfrm>
            <a:prstGeom prst="rect">
              <a:avLst/>
            </a:prstGeom>
            <a:noFill/>
          </p:spPr>
          <p:txBody>
            <a:bodyPr wrap="none" rtlCol="0">
              <a:spAutoFit/>
            </a:bodyPr>
            <a:lstStyle/>
            <a:p>
              <a:r>
                <a:rPr lang="en-US" sz="1600" i="1" dirty="0" err="1">
                  <a:latin typeface="Cambria Math" panose="02040503050406030204" pitchFamily="18" charset="0"/>
                  <a:ea typeface="Cambria Math" panose="02040503050406030204" pitchFamily="18" charset="0"/>
                </a:rPr>
                <a:t>e</a:t>
              </a:r>
              <a:r>
                <a:rPr lang="en-US" sz="1600" i="1" baseline="-25000" dirty="0" err="1">
                  <a:latin typeface="Cambria Math" panose="02040503050406030204" pitchFamily="18" charset="0"/>
                  <a:ea typeface="Cambria Math" panose="02040503050406030204" pitchFamily="18" charset="0"/>
                </a:rPr>
                <a:t>c</a:t>
              </a:r>
              <a:r>
                <a:rPr lang="en-US" sz="1600" i="1" baseline="-25000" dirty="0">
                  <a:latin typeface="Cambria Math" panose="02040503050406030204" pitchFamily="18" charset="0"/>
                  <a:ea typeface="Cambria Math" panose="02040503050406030204" pitchFamily="18" charset="0"/>
                </a:rPr>
                <a:t> </a:t>
              </a:r>
              <a:r>
                <a:rPr lang="en-US" sz="1600" dirty="0">
                  <a:latin typeface="Cambria Math" panose="02040503050406030204" pitchFamily="18" charset="0"/>
                  <a:ea typeface="Cambria Math" panose="02040503050406030204" pitchFamily="18" charset="0"/>
                </a:rPr>
                <a:t>/2</a:t>
              </a:r>
              <a:endParaRPr lang="fr-CA" sz="1600" i="1" baseline="-25000" dirty="0">
                <a:latin typeface="Cambria Math" panose="02040503050406030204" pitchFamily="18" charset="0"/>
                <a:ea typeface="Cambria Math" panose="02040503050406030204" pitchFamily="18" charset="0"/>
              </a:endParaRPr>
            </a:p>
          </p:txBody>
        </p:sp>
      </p:grpSp>
      <p:grpSp>
        <p:nvGrpSpPr>
          <p:cNvPr id="20" name="Groupe 19">
            <a:extLst>
              <a:ext uri="{FF2B5EF4-FFF2-40B4-BE49-F238E27FC236}">
                <a16:creationId xmlns:a16="http://schemas.microsoft.com/office/drawing/2014/main" id="{A1BD5E00-6D7C-487B-9699-CC94D88ECE4B}"/>
              </a:ext>
            </a:extLst>
          </p:cNvPr>
          <p:cNvGrpSpPr/>
          <p:nvPr/>
        </p:nvGrpSpPr>
        <p:grpSpPr>
          <a:xfrm>
            <a:off x="432000" y="1656000"/>
            <a:ext cx="1405961" cy="4320000"/>
            <a:chOff x="540000" y="1656000"/>
            <a:chExt cx="1405961" cy="4320000"/>
          </a:xfrm>
        </p:grpSpPr>
        <p:pic>
          <p:nvPicPr>
            <p:cNvPr id="7" name="Image 6">
              <a:extLst>
                <a:ext uri="{FF2B5EF4-FFF2-40B4-BE49-F238E27FC236}">
                  <a16:creationId xmlns:a16="http://schemas.microsoft.com/office/drawing/2014/main" id="{7DB6C44E-3455-4D3C-B4AC-898D4B492459}"/>
                </a:ext>
              </a:extLst>
            </p:cNvPr>
            <p:cNvPicPr>
              <a:picLocks noChangeAspect="1"/>
            </p:cNvPicPr>
            <p:nvPr/>
          </p:nvPicPr>
          <p:blipFill>
            <a:blip r:embed="rId3"/>
            <a:stretch>
              <a:fillRect/>
            </a:stretch>
          </p:blipFill>
          <p:spPr>
            <a:xfrm>
              <a:off x="720000" y="1656000"/>
              <a:ext cx="1225961" cy="4320000"/>
            </a:xfrm>
            <a:prstGeom prst="rect">
              <a:avLst/>
            </a:prstGeom>
          </p:spPr>
        </p:pic>
        <p:cxnSp>
          <p:nvCxnSpPr>
            <p:cNvPr id="8" name="Connecteur droit 7">
              <a:extLst>
                <a:ext uri="{FF2B5EF4-FFF2-40B4-BE49-F238E27FC236}">
                  <a16:creationId xmlns:a16="http://schemas.microsoft.com/office/drawing/2014/main" id="{106BADDB-3640-4622-A87D-338087B001B8}"/>
                </a:ext>
              </a:extLst>
            </p:cNvPr>
            <p:cNvCxnSpPr/>
            <p:nvPr/>
          </p:nvCxnSpPr>
          <p:spPr>
            <a:xfrm>
              <a:off x="1332000" y="3060000"/>
              <a:ext cx="0" cy="1260000"/>
            </a:xfrm>
            <a:prstGeom prst="line">
              <a:avLst/>
            </a:prstGeom>
            <a:ln w="9525">
              <a:solidFill>
                <a:schemeClr val="tx1"/>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71F8A888-7F9F-4C5E-B645-E552006DA18E}"/>
                </a:ext>
              </a:extLst>
            </p:cNvPr>
            <p:cNvCxnSpPr/>
            <p:nvPr/>
          </p:nvCxnSpPr>
          <p:spPr>
            <a:xfrm>
              <a:off x="540000" y="3204000"/>
              <a:ext cx="360000" cy="0"/>
            </a:xfrm>
            <a:prstGeom prst="line">
              <a:avLst/>
            </a:prstGeom>
            <a:ln w="9525">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58BD4F5D-75A7-4C13-8E12-9A127238F058}"/>
                </a:ext>
              </a:extLst>
            </p:cNvPr>
            <p:cNvCxnSpPr/>
            <p:nvPr/>
          </p:nvCxnSpPr>
          <p:spPr>
            <a:xfrm>
              <a:off x="1332000" y="3204000"/>
              <a:ext cx="360000" cy="0"/>
            </a:xfrm>
            <a:prstGeom prst="line">
              <a:avLst/>
            </a:prstGeom>
            <a:ln w="9525">
              <a:solidFill>
                <a:schemeClr val="tx1"/>
              </a:solidFill>
              <a:headEnd type="triangle" w="sm" len="lg"/>
              <a:tailEnd type="none" w="med" len="med"/>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8F7F4275-2DDB-421D-8B80-6B418A6BCB80}"/>
                </a:ext>
              </a:extLst>
            </p:cNvPr>
            <p:cNvSpPr txBox="1"/>
            <p:nvPr/>
          </p:nvSpPr>
          <p:spPr>
            <a:xfrm>
              <a:off x="936000" y="2988000"/>
              <a:ext cx="320922" cy="338554"/>
            </a:xfrm>
            <a:prstGeom prst="rect">
              <a:avLst/>
            </a:prstGeom>
            <a:noFill/>
          </p:spPr>
          <p:txBody>
            <a:bodyPr wrap="none" rtlCol="0">
              <a:spAutoFit/>
            </a:bodyPr>
            <a:lstStyle/>
            <a:p>
              <a:r>
                <a:rPr lang="en-US" sz="1600" i="1" dirty="0">
                  <a:latin typeface="Cambria Math" panose="02040503050406030204" pitchFamily="18" charset="0"/>
                  <a:ea typeface="Cambria Math" panose="02040503050406030204" pitchFamily="18" charset="0"/>
                </a:rPr>
                <a:t>e</a:t>
              </a:r>
              <a:r>
                <a:rPr lang="en-US" sz="1600" i="1" baseline="-25000" dirty="0">
                  <a:latin typeface="Cambria Math" panose="02040503050406030204" pitchFamily="18" charset="0"/>
                  <a:ea typeface="Cambria Math" panose="02040503050406030204" pitchFamily="18" charset="0"/>
                </a:rPr>
                <a:t>l</a:t>
              </a:r>
              <a:endParaRPr lang="fr-CA" sz="1600" i="1" baseline="-25000" dirty="0">
                <a:latin typeface="Cambria Math" panose="02040503050406030204" pitchFamily="18" charset="0"/>
                <a:ea typeface="Cambria Math" panose="02040503050406030204" pitchFamily="18" charset="0"/>
              </a:endParaRPr>
            </a:p>
          </p:txBody>
        </p:sp>
        <p:cxnSp>
          <p:nvCxnSpPr>
            <p:cNvPr id="14" name="Connecteur droit 13">
              <a:extLst>
                <a:ext uri="{FF2B5EF4-FFF2-40B4-BE49-F238E27FC236}">
                  <a16:creationId xmlns:a16="http://schemas.microsoft.com/office/drawing/2014/main" id="{32B7355A-4D0B-4A71-8E57-4EBAD28C8A11}"/>
                </a:ext>
              </a:extLst>
            </p:cNvPr>
            <p:cNvCxnSpPr/>
            <p:nvPr/>
          </p:nvCxnSpPr>
          <p:spPr>
            <a:xfrm>
              <a:off x="882000" y="3798000"/>
              <a:ext cx="324000" cy="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3DC3C9C0-406F-48D6-A15F-7AD61415FFDF}"/>
                </a:ext>
              </a:extLst>
            </p:cNvPr>
            <p:cNvCxnSpPr/>
            <p:nvPr/>
          </p:nvCxnSpPr>
          <p:spPr>
            <a:xfrm>
              <a:off x="1440000" y="3798000"/>
              <a:ext cx="324000" cy="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9" name="Connecteur droit avec flèche 8">
              <a:extLst>
                <a:ext uri="{FF2B5EF4-FFF2-40B4-BE49-F238E27FC236}">
                  <a16:creationId xmlns:a16="http://schemas.microsoft.com/office/drawing/2014/main" id="{8804328D-921C-45AA-B8A1-E17C75386E63}"/>
                </a:ext>
              </a:extLst>
            </p:cNvPr>
            <p:cNvCxnSpPr>
              <a:cxnSpLocks/>
            </p:cNvCxnSpPr>
            <p:nvPr/>
          </p:nvCxnSpPr>
          <p:spPr>
            <a:xfrm flipV="1">
              <a:off x="1206000" y="3816000"/>
              <a:ext cx="432000" cy="756000"/>
            </a:xfrm>
            <a:prstGeom prst="straightConnector1">
              <a:avLst/>
            </a:prstGeom>
            <a:ln w="9525">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BEDC0DCC-8724-4A8C-B504-ABD4E95B2BDD}"/>
                </a:ext>
              </a:extLst>
            </p:cNvPr>
            <p:cNvCxnSpPr>
              <a:cxnSpLocks/>
            </p:cNvCxnSpPr>
            <p:nvPr/>
          </p:nvCxnSpPr>
          <p:spPr>
            <a:xfrm flipH="1" flipV="1">
              <a:off x="1024039" y="3816000"/>
              <a:ext cx="288000" cy="558000"/>
            </a:xfrm>
            <a:prstGeom prst="straightConnector1">
              <a:avLst/>
            </a:prstGeom>
            <a:ln w="9525">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19" name="ZoneTexte 18">
              <a:extLst>
                <a:ext uri="{FF2B5EF4-FFF2-40B4-BE49-F238E27FC236}">
                  <a16:creationId xmlns:a16="http://schemas.microsoft.com/office/drawing/2014/main" id="{DA09A309-8A01-4CD2-BD43-808154256F6B}"/>
                </a:ext>
              </a:extLst>
            </p:cNvPr>
            <p:cNvSpPr txBox="1"/>
            <p:nvPr/>
          </p:nvSpPr>
          <p:spPr>
            <a:xfrm>
              <a:off x="932476" y="4470892"/>
              <a:ext cx="457176" cy="338554"/>
            </a:xfrm>
            <a:prstGeom prst="rect">
              <a:avLst/>
            </a:prstGeom>
            <a:noFill/>
          </p:spPr>
          <p:txBody>
            <a:bodyPr wrap="none" rtlCol="0">
              <a:spAutoFit/>
            </a:bodyPr>
            <a:lstStyle/>
            <a:p>
              <a:r>
                <a:rPr lang="en-US" sz="1600" i="1" dirty="0" err="1">
                  <a:latin typeface="Cambria Math" panose="02040503050406030204" pitchFamily="18" charset="0"/>
                  <a:ea typeface="Cambria Math" panose="02040503050406030204" pitchFamily="18" charset="0"/>
                </a:rPr>
                <a:t>A</a:t>
              </a:r>
              <a:r>
                <a:rPr lang="en-US" sz="1600" i="1" baseline="-25000" dirty="0" err="1">
                  <a:latin typeface="Cambria Math" panose="02040503050406030204" pitchFamily="18" charset="0"/>
                  <a:ea typeface="Cambria Math" panose="02040503050406030204" pitchFamily="18" charset="0"/>
                </a:rPr>
                <a:t>ne</a:t>
              </a:r>
              <a:endParaRPr lang="fr-CA" sz="1600" i="1" baseline="-25000" dirty="0">
                <a:latin typeface="Cambria Math" panose="02040503050406030204" pitchFamily="18" charset="0"/>
                <a:ea typeface="Cambria Math" panose="02040503050406030204" pitchFamily="18" charset="0"/>
              </a:endParaRPr>
            </a:p>
          </p:txBody>
        </p:sp>
      </p:grpSp>
      <p:sp>
        <p:nvSpPr>
          <p:cNvPr id="2" name="Espace réservé du pied de page 1"/>
          <p:cNvSpPr>
            <a:spLocks noGrp="1"/>
          </p:cNvSpPr>
          <p:nvPr>
            <p:ph type="ftr" sz="quarter" idx="11"/>
          </p:nvPr>
        </p:nvSpPr>
        <p:spPr/>
        <p:txBody>
          <a:bodyPr/>
          <a:lstStyle/>
          <a:p>
            <a:r>
              <a:rPr lang="fr-FR"/>
              <a:t>ALU-COMPÉTENCES</a:t>
            </a:r>
          </a:p>
        </p:txBody>
      </p:sp>
      <p:sp>
        <p:nvSpPr>
          <p:cNvPr id="3" name="Espace réservé du numéro de diapositive 2"/>
          <p:cNvSpPr>
            <a:spLocks noGrp="1"/>
          </p:cNvSpPr>
          <p:nvPr>
            <p:ph type="sldNum" sz="quarter" idx="12"/>
          </p:nvPr>
        </p:nvSpPr>
        <p:spPr/>
        <p:txBody>
          <a:bodyPr/>
          <a:lstStyle/>
          <a:p>
            <a:fld id="{82B63C5F-247B-BE4F-ACBC-7BDD67617F3E}" type="slidenum">
              <a:rPr lang="fr-FR" smtClean="0"/>
              <a:t>12</a:t>
            </a:fld>
            <a:endParaRPr lang="fr-FR" dirty="0"/>
          </a:p>
        </p:txBody>
      </p:sp>
      <p:sp>
        <p:nvSpPr>
          <p:cNvPr id="4" name="Espace réservé du texte 3"/>
          <p:cNvSpPr>
            <a:spLocks noGrp="1"/>
          </p:cNvSpPr>
          <p:nvPr>
            <p:ph type="body" idx="1"/>
          </p:nvPr>
        </p:nvSpPr>
        <p:spPr>
          <a:xfrm>
            <a:off x="1908000" y="1656000"/>
            <a:ext cx="7560000" cy="4500000"/>
          </a:xfrm>
        </p:spPr>
        <p:txBody>
          <a:bodyPr>
            <a:noAutofit/>
          </a:bodyPr>
          <a:lstStyle/>
          <a:p>
            <a:r>
              <a:rPr lang="fr-CA"/>
              <a:t>Défaillance en traction dans l’aire nette efficace (</a:t>
            </a:r>
            <a:r>
              <a:rPr lang="fr-CA" i="1">
                <a:latin typeface="Cambria Math" panose="02040503050406030204" pitchFamily="18" charset="0"/>
                <a:ea typeface="Cambria Math" panose="02040503050406030204" pitchFamily="18" charset="0"/>
              </a:rPr>
              <a:t>A</a:t>
            </a:r>
            <a:r>
              <a:rPr lang="fr-CA" i="1" baseline="-25000">
                <a:latin typeface="Cambria Math" panose="02040503050406030204" pitchFamily="18" charset="0"/>
                <a:ea typeface="Cambria Math" panose="02040503050406030204" pitchFamily="18" charset="0"/>
              </a:rPr>
              <a:t>ne</a:t>
            </a:r>
            <a:r>
              <a:rPr lang="fr-CA"/>
              <a:t>) de la pièce</a:t>
            </a:r>
          </a:p>
          <a:p>
            <a:r>
              <a:rPr lang="fr-CA"/>
              <a:t>-Mode menant à une séparation complète des pièces et qui devient prédominant lorsque</a:t>
            </a:r>
          </a:p>
          <a:p>
            <a:pPr>
              <a:spcBef>
                <a:spcPts val="600"/>
              </a:spcBef>
              <a:tabLst>
                <a:tab pos="914400" algn="l"/>
                <a:tab pos="3330000" algn="ctr"/>
                <a:tab pos="5745600" algn="r"/>
              </a:tabLst>
            </a:pPr>
            <a:r>
              <a:rPr lang="fr-CA" i="1">
                <a:latin typeface="Cambria Math" panose="02040503050406030204" pitchFamily="18" charset="0"/>
                <a:ea typeface="Cambria Math" panose="02040503050406030204" pitchFamily="18" charset="0"/>
              </a:rPr>
              <a:t>	e</a:t>
            </a:r>
            <a:r>
              <a:rPr lang="fr-CA" i="1" baseline="-25000">
                <a:latin typeface="Cambria Math" panose="02040503050406030204" pitchFamily="18" charset="0"/>
                <a:ea typeface="Cambria Math" panose="02040503050406030204" pitchFamily="18" charset="0"/>
              </a:rPr>
              <a:t>l</a:t>
            </a:r>
            <a:r>
              <a:rPr lang="fr-CA">
                <a:latin typeface="Cambria Math" panose="02040503050406030204" pitchFamily="18" charset="0"/>
                <a:ea typeface="Cambria Math" panose="02040503050406030204" pitchFamily="18" charset="0"/>
              </a:rPr>
              <a:t>  &lt;  1.5 </a:t>
            </a:r>
            <a:r>
              <a:rPr lang="fr-CA" i="1">
                <a:latin typeface="Cambria Math" panose="02040503050406030204" pitchFamily="18" charset="0"/>
                <a:ea typeface="Cambria Math" panose="02040503050406030204" pitchFamily="18" charset="0"/>
              </a:rPr>
              <a:t>d	</a:t>
            </a:r>
            <a:r>
              <a:rPr lang="fr-CA"/>
              <a:t>ou lorsque	</a:t>
            </a:r>
            <a:r>
              <a:rPr lang="fr-CA" i="1">
                <a:latin typeface="Cambria Math" panose="02040503050406030204" pitchFamily="18" charset="0"/>
                <a:ea typeface="Cambria Math" panose="02040503050406030204" pitchFamily="18" charset="0"/>
              </a:rPr>
              <a:t>e</a:t>
            </a:r>
            <a:r>
              <a:rPr lang="fr-CA" i="1" baseline="-25000">
                <a:latin typeface="Cambria Math" panose="02040503050406030204" pitchFamily="18" charset="0"/>
                <a:ea typeface="Cambria Math" panose="02040503050406030204" pitchFamily="18" charset="0"/>
              </a:rPr>
              <a:t>c</a:t>
            </a:r>
            <a:r>
              <a:rPr lang="fr-CA">
                <a:latin typeface="Cambria Math" panose="02040503050406030204" pitchFamily="18" charset="0"/>
                <a:ea typeface="Cambria Math" panose="02040503050406030204" pitchFamily="18" charset="0"/>
              </a:rPr>
              <a:t>  &lt;  3 </a:t>
            </a:r>
            <a:r>
              <a:rPr lang="fr-CA" i="1">
                <a:latin typeface="Cambria Math" panose="02040503050406030204" pitchFamily="18" charset="0"/>
                <a:ea typeface="Cambria Math" panose="02040503050406030204" pitchFamily="18" charset="0"/>
              </a:rPr>
              <a:t>d</a:t>
            </a:r>
          </a:p>
          <a:p>
            <a:r>
              <a:rPr lang="fr-CA"/>
              <a:t>-Le reste de matière de chaque côté du trou doit pouvoir supporter en traction le transfert de la force agissant dans le joint</a:t>
            </a:r>
          </a:p>
          <a:p>
            <a:pPr>
              <a:spcBef>
                <a:spcPts val="600"/>
              </a:spcBef>
              <a:tabLst>
                <a:tab pos="914400" algn="l"/>
                <a:tab pos="3330000" algn="ctr"/>
                <a:tab pos="5745600" algn="r"/>
              </a:tabLst>
            </a:pPr>
            <a:r>
              <a:rPr lang="fr-CA" i="1">
                <a:latin typeface="Cambria Math" panose="02040503050406030204" pitchFamily="18" charset="0"/>
                <a:ea typeface="Cambria Math" panose="02040503050406030204" pitchFamily="18" charset="0"/>
              </a:rPr>
              <a:t>	T</a:t>
            </a:r>
            <a:r>
              <a:rPr lang="fr-CA" i="1" baseline="-25000">
                <a:latin typeface="Cambria Math" panose="02040503050406030204" pitchFamily="18" charset="0"/>
                <a:ea typeface="Cambria Math" panose="02040503050406030204" pitchFamily="18" charset="0"/>
              </a:rPr>
              <a:t>r</a:t>
            </a:r>
            <a:r>
              <a:rPr lang="fr-CA">
                <a:latin typeface="Cambria Math" panose="02040503050406030204" pitchFamily="18" charset="0"/>
                <a:ea typeface="Cambria Math" panose="02040503050406030204" pitchFamily="18" charset="0"/>
              </a:rPr>
              <a:t>  =  </a:t>
            </a:r>
            <a:r>
              <a:rPr lang="fr-CA" i="1">
                <a:latin typeface="Symbol" panose="05050102010706020507" pitchFamily="18" charset="2"/>
                <a:ea typeface="Cambria Math" panose="02040503050406030204" pitchFamily="18" charset="0"/>
              </a:rPr>
              <a:t>f</a:t>
            </a:r>
            <a:r>
              <a:rPr lang="fr-CA" i="1" baseline="-25000">
                <a:latin typeface="Cambria Math" panose="02040503050406030204" pitchFamily="18" charset="0"/>
                <a:ea typeface="Cambria Math" panose="02040503050406030204" pitchFamily="18" charset="0"/>
              </a:rPr>
              <a:t>u</a:t>
            </a:r>
            <a:r>
              <a:rPr lang="fr-CA">
                <a:latin typeface="Cambria Math" panose="02040503050406030204" pitchFamily="18" charset="0"/>
                <a:ea typeface="Cambria Math" panose="02040503050406030204" pitchFamily="18" charset="0"/>
              </a:rPr>
              <a:t> </a:t>
            </a:r>
            <a:r>
              <a:rPr lang="fr-CA" i="1">
                <a:latin typeface="Cambria Math" panose="02040503050406030204" pitchFamily="18" charset="0"/>
                <a:ea typeface="Cambria Math" panose="02040503050406030204" pitchFamily="18" charset="0"/>
              </a:rPr>
              <a:t>A</a:t>
            </a:r>
            <a:r>
              <a:rPr lang="fr-CA" i="1" baseline="-25000">
                <a:latin typeface="Cambria Math" panose="02040503050406030204" pitchFamily="18" charset="0"/>
                <a:ea typeface="Cambria Math" panose="02040503050406030204" pitchFamily="18" charset="0"/>
              </a:rPr>
              <a:t>ne</a:t>
            </a:r>
            <a:r>
              <a:rPr lang="fr-CA">
                <a:latin typeface="Cambria Math" panose="02040503050406030204" pitchFamily="18" charset="0"/>
                <a:ea typeface="Cambria Math" panose="02040503050406030204" pitchFamily="18" charset="0"/>
              </a:rPr>
              <a:t> </a:t>
            </a:r>
            <a:r>
              <a:rPr lang="fr-CA" i="1">
                <a:latin typeface="Cambria Math" panose="02040503050406030204" pitchFamily="18" charset="0"/>
                <a:ea typeface="Cambria Math" panose="02040503050406030204" pitchFamily="18" charset="0"/>
              </a:rPr>
              <a:t>F</a:t>
            </a:r>
            <a:r>
              <a:rPr lang="fr-CA" i="1" baseline="-25000">
                <a:latin typeface="Cambria Math" panose="02040503050406030204" pitchFamily="18" charset="0"/>
                <a:ea typeface="Cambria Math" panose="02040503050406030204" pitchFamily="18" charset="0"/>
              </a:rPr>
              <a:t>u</a:t>
            </a:r>
            <a:r>
              <a:rPr lang="fr-CA">
                <a:latin typeface="Cambria Math" panose="02040503050406030204" pitchFamily="18" charset="0"/>
                <a:ea typeface="Cambria Math" panose="02040503050406030204" pitchFamily="18" charset="0"/>
              </a:rPr>
              <a:t> / </a:t>
            </a:r>
            <a:r>
              <a:rPr lang="fr-CA" i="1">
                <a:latin typeface="Cambria Math" panose="02040503050406030204" pitchFamily="18" charset="0"/>
                <a:ea typeface="Cambria Math" panose="02040503050406030204" pitchFamily="18" charset="0"/>
              </a:rPr>
              <a:t>k</a:t>
            </a:r>
            <a:r>
              <a:rPr lang="fr-CA" i="1" baseline="-25000">
                <a:latin typeface="Cambria Math" panose="02040503050406030204" pitchFamily="18" charset="0"/>
                <a:ea typeface="Cambria Math" panose="02040503050406030204" pitchFamily="18" charset="0"/>
              </a:rPr>
              <a:t>t	</a:t>
            </a:r>
            <a:r>
              <a:rPr lang="fr-CA">
                <a:ea typeface="Cambria Math" panose="02040503050406030204" pitchFamily="18" charset="0"/>
              </a:rPr>
              <a:t>ou	</a:t>
            </a:r>
            <a:r>
              <a:rPr lang="fr-CA" i="1">
                <a:latin typeface="Cambria Math" panose="02040503050406030204" pitchFamily="18" charset="0"/>
                <a:ea typeface="Cambria Math" panose="02040503050406030204" pitchFamily="18" charset="0"/>
              </a:rPr>
              <a:t>T</a:t>
            </a:r>
            <a:r>
              <a:rPr lang="fr-CA" i="1" baseline="-25000">
                <a:latin typeface="Cambria Math" panose="02040503050406030204" pitchFamily="18" charset="0"/>
                <a:ea typeface="Cambria Math" panose="02040503050406030204" pitchFamily="18" charset="0"/>
              </a:rPr>
              <a:t>r</a:t>
            </a:r>
            <a:r>
              <a:rPr lang="fr-CA">
                <a:latin typeface="Cambria Math" panose="02040503050406030204" pitchFamily="18" charset="0"/>
                <a:ea typeface="Cambria Math" panose="02040503050406030204" pitchFamily="18" charset="0"/>
              </a:rPr>
              <a:t>  =  </a:t>
            </a:r>
            <a:r>
              <a:rPr lang="fr-CA" i="1">
                <a:latin typeface="Cambria Math" panose="02040503050406030204" pitchFamily="18" charset="0"/>
                <a:ea typeface="Cambria Math" panose="02040503050406030204" pitchFamily="18" charset="0"/>
              </a:rPr>
              <a:t>n</a:t>
            </a:r>
            <a:r>
              <a:rPr lang="fr-CA">
                <a:latin typeface="Cambria Math" panose="02040503050406030204" pitchFamily="18" charset="0"/>
                <a:ea typeface="Cambria Math" panose="02040503050406030204" pitchFamily="18" charset="0"/>
              </a:rPr>
              <a:t> </a:t>
            </a:r>
            <a:r>
              <a:rPr lang="fr-CA" i="1">
                <a:latin typeface="Symbol" panose="05050102010706020507" pitchFamily="18" charset="2"/>
                <a:ea typeface="Cambria Math" panose="02040503050406030204" pitchFamily="18" charset="0"/>
              </a:rPr>
              <a:t>f</a:t>
            </a:r>
            <a:r>
              <a:rPr lang="fr-CA" i="1" baseline="-25000">
                <a:latin typeface="Cambria Math" panose="02040503050406030204" pitchFamily="18" charset="0"/>
                <a:ea typeface="Cambria Math" panose="02040503050406030204" pitchFamily="18" charset="0"/>
              </a:rPr>
              <a:t>u</a:t>
            </a:r>
            <a:r>
              <a:rPr lang="fr-CA">
                <a:latin typeface="Cambria Math" panose="02040503050406030204" pitchFamily="18" charset="0"/>
                <a:ea typeface="Cambria Math" panose="02040503050406030204" pitchFamily="18" charset="0"/>
              </a:rPr>
              <a:t> </a:t>
            </a:r>
            <a:r>
              <a:rPr lang="fr-CA" i="1">
                <a:latin typeface="Cambria Math" panose="02040503050406030204" pitchFamily="18" charset="0"/>
                <a:ea typeface="Cambria Math" panose="02040503050406030204" pitchFamily="18" charset="0"/>
              </a:rPr>
              <a:t>A</a:t>
            </a:r>
            <a:r>
              <a:rPr lang="fr-CA" i="1" baseline="-25000">
                <a:latin typeface="Cambria Math" panose="02040503050406030204" pitchFamily="18" charset="0"/>
                <a:ea typeface="Cambria Math" panose="02040503050406030204" pitchFamily="18" charset="0"/>
              </a:rPr>
              <a:t>ne</a:t>
            </a:r>
            <a:r>
              <a:rPr lang="fr-CA">
                <a:latin typeface="Cambria Math" panose="02040503050406030204" pitchFamily="18" charset="0"/>
                <a:ea typeface="Cambria Math" panose="02040503050406030204" pitchFamily="18" charset="0"/>
              </a:rPr>
              <a:t> </a:t>
            </a:r>
            <a:r>
              <a:rPr lang="fr-CA" i="1">
                <a:latin typeface="Cambria Math" panose="02040503050406030204" pitchFamily="18" charset="0"/>
                <a:ea typeface="Cambria Math" panose="02040503050406030204" pitchFamily="18" charset="0"/>
              </a:rPr>
              <a:t>F</a:t>
            </a:r>
            <a:r>
              <a:rPr lang="fr-CA" i="1" baseline="-25000">
                <a:latin typeface="Cambria Math" panose="02040503050406030204" pitchFamily="18" charset="0"/>
                <a:ea typeface="Cambria Math" panose="02040503050406030204" pitchFamily="18" charset="0"/>
              </a:rPr>
              <a:t>u</a:t>
            </a:r>
            <a:r>
              <a:rPr lang="fr-CA">
                <a:latin typeface="Cambria Math" panose="02040503050406030204" pitchFamily="18" charset="0"/>
                <a:ea typeface="Cambria Math" panose="02040503050406030204" pitchFamily="18" charset="0"/>
              </a:rPr>
              <a:t> / </a:t>
            </a:r>
            <a:r>
              <a:rPr lang="fr-CA" i="1">
                <a:latin typeface="Cambria Math" panose="02040503050406030204" pitchFamily="18" charset="0"/>
                <a:ea typeface="Cambria Math" panose="02040503050406030204" pitchFamily="18" charset="0"/>
              </a:rPr>
              <a:t>k</a:t>
            </a:r>
            <a:r>
              <a:rPr lang="fr-CA" i="1" baseline="-25000">
                <a:latin typeface="Cambria Math" panose="02040503050406030204" pitchFamily="18" charset="0"/>
                <a:ea typeface="Cambria Math" panose="02040503050406030204" pitchFamily="18" charset="0"/>
              </a:rPr>
              <a:t>t</a:t>
            </a:r>
          </a:p>
          <a:p>
            <a:pPr>
              <a:spcBef>
                <a:spcPts val="600"/>
              </a:spcBef>
              <a:tabLst>
                <a:tab pos="914400" algn="l"/>
                <a:tab pos="3330000" algn="ctr"/>
                <a:tab pos="5745600" algn="r"/>
              </a:tabLst>
            </a:pPr>
            <a:r>
              <a:rPr lang="fr-CA"/>
              <a:t>Avec	</a:t>
            </a:r>
            <a:r>
              <a:rPr lang="fr-CA" i="1">
                <a:latin typeface="Cambria Math" panose="02040503050406030204" pitchFamily="18" charset="0"/>
                <a:ea typeface="Cambria Math" panose="02040503050406030204" pitchFamily="18" charset="0"/>
              </a:rPr>
              <a:t>A</a:t>
            </a:r>
            <a:r>
              <a:rPr lang="fr-CA" i="1" baseline="-25000">
                <a:latin typeface="Cambria Math" panose="02040503050406030204" pitchFamily="18" charset="0"/>
                <a:ea typeface="Cambria Math" panose="02040503050406030204" pitchFamily="18" charset="0"/>
              </a:rPr>
              <a:t>ne</a:t>
            </a:r>
            <a:r>
              <a:rPr lang="fr-CA">
                <a:latin typeface="Cambria Math" panose="02040503050406030204" pitchFamily="18" charset="0"/>
                <a:ea typeface="Cambria Math" panose="02040503050406030204" pitchFamily="18" charset="0"/>
              </a:rPr>
              <a:t>  =  (2 </a:t>
            </a:r>
            <a:r>
              <a:rPr lang="fr-CA" i="1">
                <a:latin typeface="Cambria Math" panose="02040503050406030204" pitchFamily="18" charset="0"/>
                <a:ea typeface="Cambria Math" panose="02040503050406030204" pitchFamily="18" charset="0"/>
              </a:rPr>
              <a:t>e</a:t>
            </a:r>
            <a:r>
              <a:rPr lang="fr-CA" i="1" baseline="-25000">
                <a:latin typeface="Cambria Math" panose="02040503050406030204" pitchFamily="18" charset="0"/>
                <a:ea typeface="Cambria Math" panose="02040503050406030204" pitchFamily="18" charset="0"/>
              </a:rPr>
              <a:t>l</a:t>
            </a:r>
            <a:r>
              <a:rPr lang="fr-CA">
                <a:latin typeface="Cambria Math" panose="02040503050406030204" pitchFamily="18" charset="0"/>
                <a:ea typeface="Cambria Math" panose="02040503050406030204" pitchFamily="18" charset="0"/>
              </a:rPr>
              <a:t> – </a:t>
            </a:r>
            <a:r>
              <a:rPr lang="fr-CA" i="1">
                <a:latin typeface="Cambria Math" panose="02040503050406030204" pitchFamily="18" charset="0"/>
                <a:ea typeface="Cambria Math" panose="02040503050406030204" pitchFamily="18" charset="0"/>
              </a:rPr>
              <a:t>d</a:t>
            </a:r>
            <a:r>
              <a:rPr lang="fr-CA">
                <a:latin typeface="Cambria Math" panose="02040503050406030204" pitchFamily="18" charset="0"/>
                <a:ea typeface="Cambria Math" panose="02040503050406030204" pitchFamily="18" charset="0"/>
              </a:rPr>
              <a:t>) </a:t>
            </a:r>
            <a:r>
              <a:rPr lang="fr-CA" i="1">
                <a:latin typeface="Cambria Math" panose="02040503050406030204" pitchFamily="18" charset="0"/>
                <a:ea typeface="Cambria Math" panose="02040503050406030204" pitchFamily="18" charset="0"/>
              </a:rPr>
              <a:t>t	</a:t>
            </a:r>
            <a:r>
              <a:rPr lang="fr-CA"/>
              <a:t>ou	</a:t>
            </a:r>
            <a:r>
              <a:rPr lang="fr-CA" i="1">
                <a:latin typeface="Cambria Math" panose="02040503050406030204" pitchFamily="18" charset="0"/>
                <a:ea typeface="Cambria Math" panose="02040503050406030204" pitchFamily="18" charset="0"/>
              </a:rPr>
              <a:t>A</a:t>
            </a:r>
            <a:r>
              <a:rPr lang="fr-CA" i="1" baseline="-25000">
                <a:latin typeface="Cambria Math" panose="02040503050406030204" pitchFamily="18" charset="0"/>
                <a:ea typeface="Cambria Math" panose="02040503050406030204" pitchFamily="18" charset="0"/>
              </a:rPr>
              <a:t>ne</a:t>
            </a:r>
            <a:r>
              <a:rPr lang="fr-CA">
                <a:latin typeface="Cambria Math" panose="02040503050406030204" pitchFamily="18" charset="0"/>
                <a:ea typeface="Cambria Math" panose="02040503050406030204" pitchFamily="18" charset="0"/>
              </a:rPr>
              <a:t>  =  </a:t>
            </a:r>
            <a:r>
              <a:rPr lang="fr-CA" i="1">
                <a:latin typeface="Cambria Math" panose="02040503050406030204" pitchFamily="18" charset="0"/>
                <a:ea typeface="Cambria Math" panose="02040503050406030204" pitchFamily="18" charset="0"/>
              </a:rPr>
              <a:t>n</a:t>
            </a:r>
            <a:r>
              <a:rPr lang="fr-CA">
                <a:latin typeface="Cambria Math" panose="02040503050406030204" pitchFamily="18" charset="0"/>
                <a:ea typeface="Cambria Math" panose="02040503050406030204" pitchFamily="18" charset="0"/>
              </a:rPr>
              <a:t> (</a:t>
            </a:r>
            <a:r>
              <a:rPr lang="fr-CA" i="1">
                <a:latin typeface="Cambria Math" panose="02040503050406030204" pitchFamily="18" charset="0"/>
                <a:ea typeface="Cambria Math" panose="02040503050406030204" pitchFamily="18" charset="0"/>
              </a:rPr>
              <a:t>e</a:t>
            </a:r>
            <a:r>
              <a:rPr lang="fr-CA" i="1" baseline="-25000">
                <a:latin typeface="Cambria Math" panose="02040503050406030204" pitchFamily="18" charset="0"/>
                <a:ea typeface="Cambria Math" panose="02040503050406030204" pitchFamily="18" charset="0"/>
              </a:rPr>
              <a:t>c</a:t>
            </a:r>
            <a:r>
              <a:rPr lang="fr-CA">
                <a:latin typeface="Cambria Math" panose="02040503050406030204" pitchFamily="18" charset="0"/>
                <a:ea typeface="Cambria Math" panose="02040503050406030204" pitchFamily="18" charset="0"/>
              </a:rPr>
              <a:t> – </a:t>
            </a:r>
            <a:r>
              <a:rPr lang="fr-CA" i="1">
                <a:latin typeface="Cambria Math" panose="02040503050406030204" pitchFamily="18" charset="0"/>
                <a:ea typeface="Cambria Math" panose="02040503050406030204" pitchFamily="18" charset="0"/>
              </a:rPr>
              <a:t>d</a:t>
            </a:r>
            <a:r>
              <a:rPr lang="fr-CA">
                <a:latin typeface="Cambria Math" panose="02040503050406030204" pitchFamily="18" charset="0"/>
                <a:ea typeface="Cambria Math" panose="02040503050406030204" pitchFamily="18" charset="0"/>
              </a:rPr>
              <a:t>) </a:t>
            </a:r>
            <a:r>
              <a:rPr lang="fr-CA" i="1">
                <a:latin typeface="Cambria Math" panose="02040503050406030204" pitchFamily="18" charset="0"/>
                <a:ea typeface="Cambria Math" panose="02040503050406030204" pitchFamily="18" charset="0"/>
              </a:rPr>
              <a:t>t</a:t>
            </a:r>
          </a:p>
          <a:p>
            <a:r>
              <a:rPr lang="fr-CA"/>
              <a:t>	</a:t>
            </a:r>
            <a:r>
              <a:rPr lang="fr-CA" i="1">
                <a:latin typeface="Cambria Math" panose="02040503050406030204" pitchFamily="18" charset="0"/>
                <a:ea typeface="Cambria Math" panose="02040503050406030204" pitchFamily="18" charset="0"/>
              </a:rPr>
              <a:t>k</a:t>
            </a:r>
            <a:r>
              <a:rPr lang="fr-CA" i="1" baseline="-25000">
                <a:latin typeface="Cambria Math" panose="02040503050406030204" pitchFamily="18" charset="0"/>
                <a:ea typeface="Cambria Math" panose="02040503050406030204" pitchFamily="18" charset="0"/>
              </a:rPr>
              <a:t>t</a:t>
            </a:r>
            <a:r>
              <a:rPr lang="fr-CA"/>
              <a:t>  </a:t>
            </a:r>
            <a:r>
              <a:rPr lang="fr-CA">
                <a:latin typeface="Cambria Math" panose="02040503050406030204" pitchFamily="18" charset="0"/>
                <a:ea typeface="Cambria Math" panose="02040503050406030204" pitchFamily="18" charset="0"/>
              </a:rPr>
              <a:t>=  1.0</a:t>
            </a:r>
            <a:r>
              <a:rPr lang="fr-CA"/>
              <a:t>     (coefficient de traction </a:t>
            </a:r>
            <a:r>
              <a:rPr lang="fr-CA">
                <a:latin typeface="Cambria Math" panose="02040503050406030204" pitchFamily="18" charset="0"/>
                <a:ea typeface="Cambria Math" panose="02040503050406030204" pitchFamily="18" charset="0"/>
              </a:rPr>
              <a:t>= 1</a:t>
            </a:r>
            <a:r>
              <a:rPr lang="fr-CA"/>
              <a:t> pour la plupart des alliages sauf la série 2xxx)</a:t>
            </a:r>
          </a:p>
          <a:p>
            <a:r>
              <a:rPr lang="fr-CA"/>
              <a:t>-Joint optimal (pour éviter ce type de défaillance tout en maximisant la résistance du joint)</a:t>
            </a:r>
          </a:p>
          <a:p>
            <a:pPr>
              <a:spcBef>
                <a:spcPts val="600"/>
              </a:spcBef>
              <a:tabLst>
                <a:tab pos="914400" algn="l"/>
                <a:tab pos="3330000" algn="ctr"/>
                <a:tab pos="5745600" algn="r"/>
              </a:tabLst>
            </a:pPr>
            <a:r>
              <a:rPr lang="fr-CA" i="1">
                <a:latin typeface="Cambria Math" panose="02040503050406030204" pitchFamily="18" charset="0"/>
                <a:ea typeface="Cambria Math" panose="02040503050406030204" pitchFamily="18" charset="0"/>
              </a:rPr>
              <a:t>	e</a:t>
            </a:r>
            <a:r>
              <a:rPr lang="fr-CA" i="1" baseline="-25000">
                <a:latin typeface="Cambria Math" panose="02040503050406030204" pitchFamily="18" charset="0"/>
                <a:ea typeface="Cambria Math" panose="02040503050406030204" pitchFamily="18" charset="0"/>
              </a:rPr>
              <a:t>l</a:t>
            </a:r>
            <a:r>
              <a:rPr lang="fr-CA">
                <a:latin typeface="Cambria Math" panose="02040503050406030204" pitchFamily="18" charset="0"/>
                <a:ea typeface="Cambria Math" panose="02040503050406030204" pitchFamily="18" charset="0"/>
              </a:rPr>
              <a:t>  </a:t>
            </a:r>
            <a:r>
              <a:rPr lang="fr-CA">
                <a:latin typeface="Cambria Math" panose="02040503050406030204" pitchFamily="18" charset="0"/>
                <a:ea typeface="Cambria Math" panose="02040503050406030204" pitchFamily="18" charset="0"/>
                <a:cs typeface="Calibri" panose="020F0502020204030204" pitchFamily="34" charset="0"/>
              </a:rPr>
              <a:t>≈</a:t>
            </a:r>
            <a:r>
              <a:rPr lang="fr-CA">
                <a:latin typeface="Cambria Math" panose="02040503050406030204" pitchFamily="18" charset="0"/>
                <a:ea typeface="Cambria Math" panose="02040503050406030204" pitchFamily="18" charset="0"/>
              </a:rPr>
              <a:t>  1.65 </a:t>
            </a:r>
            <a:r>
              <a:rPr lang="fr-CA" i="1">
                <a:latin typeface="Cambria Math" panose="02040503050406030204" pitchFamily="18" charset="0"/>
                <a:ea typeface="Cambria Math" panose="02040503050406030204" pitchFamily="18" charset="0"/>
              </a:rPr>
              <a:t>d	</a:t>
            </a:r>
            <a:r>
              <a:rPr lang="fr-CA"/>
              <a:t>ou	</a:t>
            </a:r>
            <a:r>
              <a:rPr lang="fr-CA" i="1">
                <a:latin typeface="Cambria Math" panose="02040503050406030204" pitchFamily="18" charset="0"/>
                <a:ea typeface="Cambria Math" panose="02040503050406030204" pitchFamily="18" charset="0"/>
              </a:rPr>
              <a:t>e</a:t>
            </a:r>
            <a:r>
              <a:rPr lang="fr-CA" i="1" baseline="-25000">
                <a:latin typeface="Cambria Math" panose="02040503050406030204" pitchFamily="18" charset="0"/>
                <a:ea typeface="Cambria Math" panose="02040503050406030204" pitchFamily="18" charset="0"/>
              </a:rPr>
              <a:t>c</a:t>
            </a:r>
            <a:r>
              <a:rPr lang="fr-CA">
                <a:latin typeface="Cambria Math" panose="02040503050406030204" pitchFamily="18" charset="0"/>
                <a:ea typeface="Cambria Math" panose="02040503050406030204" pitchFamily="18" charset="0"/>
              </a:rPr>
              <a:t>  </a:t>
            </a:r>
            <a:r>
              <a:rPr lang="fr-CA">
                <a:latin typeface="Cambria Math" panose="02040503050406030204" pitchFamily="18" charset="0"/>
                <a:ea typeface="Cambria Math" panose="02040503050406030204" pitchFamily="18" charset="0"/>
                <a:cs typeface="Calibri" panose="020F0502020204030204" pitchFamily="34" charset="0"/>
              </a:rPr>
              <a:t>≈</a:t>
            </a:r>
            <a:r>
              <a:rPr lang="fr-CA">
                <a:latin typeface="Cambria Math" panose="02040503050406030204" pitchFamily="18" charset="0"/>
                <a:ea typeface="Cambria Math" panose="02040503050406030204" pitchFamily="18" charset="0"/>
              </a:rPr>
              <a:t>  3.3 </a:t>
            </a:r>
            <a:r>
              <a:rPr lang="fr-CA" i="1">
                <a:latin typeface="Cambria Math" panose="02040503050406030204" pitchFamily="18" charset="0"/>
                <a:ea typeface="Cambria Math" panose="02040503050406030204" pitchFamily="18" charset="0"/>
              </a:rPr>
              <a:t>d</a:t>
            </a:r>
          </a:p>
          <a:p>
            <a:endParaRPr lang="fr-CA"/>
          </a:p>
          <a:p>
            <a:r>
              <a:rPr lang="fr-CA"/>
              <a:t>Dispositions incluses dans la norme CSA:S157-17 découlant de code de défaillance</a:t>
            </a:r>
          </a:p>
          <a:p>
            <a:r>
              <a:rPr lang="fr-CA"/>
              <a:t>-limite le positionnement du trou par rapport à une bordure latérale ou par rapport à un autre trou</a:t>
            </a:r>
          </a:p>
          <a:p>
            <a:pPr>
              <a:spcBef>
                <a:spcPts val="600"/>
              </a:spcBef>
              <a:tabLst>
                <a:tab pos="914400" algn="l"/>
                <a:tab pos="3330000" algn="ctr"/>
                <a:tab pos="5745600" algn="r"/>
              </a:tabLst>
            </a:pPr>
            <a:r>
              <a:rPr lang="fr-CA" i="1">
                <a:latin typeface="Cambria Math" panose="02040503050406030204" pitchFamily="18" charset="0"/>
                <a:ea typeface="Cambria Math" panose="02040503050406030204" pitchFamily="18" charset="0"/>
              </a:rPr>
              <a:t>	e</a:t>
            </a:r>
            <a:r>
              <a:rPr lang="fr-CA" i="1" baseline="-25000">
                <a:latin typeface="Cambria Math" panose="02040503050406030204" pitchFamily="18" charset="0"/>
                <a:ea typeface="Cambria Math" panose="02040503050406030204" pitchFamily="18" charset="0"/>
              </a:rPr>
              <a:t>l</a:t>
            </a:r>
            <a:r>
              <a:rPr lang="fr-CA">
                <a:latin typeface="Cambria Math" panose="02040503050406030204" pitchFamily="18" charset="0"/>
                <a:ea typeface="Cambria Math" panose="02040503050406030204" pitchFamily="18" charset="0"/>
              </a:rPr>
              <a:t>  </a:t>
            </a:r>
            <a:r>
              <a:rPr lang="fr-CA">
                <a:latin typeface="Cambria Math" panose="02040503050406030204" pitchFamily="18" charset="0"/>
                <a:ea typeface="Cambria Math" panose="02040503050406030204" pitchFamily="18" charset="0"/>
                <a:cs typeface="Calibri" panose="020F0502020204030204" pitchFamily="34" charset="0"/>
              </a:rPr>
              <a:t>≥  1.25 </a:t>
            </a:r>
            <a:r>
              <a:rPr lang="fr-CA" i="1">
                <a:latin typeface="Cambria Math" panose="02040503050406030204" pitchFamily="18" charset="0"/>
                <a:ea typeface="Cambria Math" panose="02040503050406030204" pitchFamily="18" charset="0"/>
                <a:cs typeface="Calibri" panose="020F0502020204030204" pitchFamily="34" charset="0"/>
              </a:rPr>
              <a:t>d	</a:t>
            </a:r>
            <a:r>
              <a:rPr lang="fr-CA">
                <a:cs typeface="Calibri" panose="020F0502020204030204" pitchFamily="34" charset="0"/>
              </a:rPr>
              <a:t>et	</a:t>
            </a:r>
            <a:r>
              <a:rPr lang="fr-CA" i="1">
                <a:latin typeface="Cambria Math" panose="02040503050406030204" pitchFamily="18" charset="0"/>
                <a:ea typeface="Cambria Math" panose="02040503050406030204" pitchFamily="18" charset="0"/>
                <a:cs typeface="Calibri" panose="020F0502020204030204" pitchFamily="34" charset="0"/>
              </a:rPr>
              <a:t>e</a:t>
            </a:r>
            <a:r>
              <a:rPr lang="fr-CA" i="1" baseline="-25000">
                <a:latin typeface="Cambria Math" panose="02040503050406030204" pitchFamily="18" charset="0"/>
                <a:ea typeface="Cambria Math" panose="02040503050406030204" pitchFamily="18" charset="0"/>
                <a:cs typeface="Calibri" panose="020F0502020204030204" pitchFamily="34" charset="0"/>
              </a:rPr>
              <a:t>c</a:t>
            </a:r>
            <a:r>
              <a:rPr lang="fr-CA">
                <a:latin typeface="Cambria Math" panose="02040503050406030204" pitchFamily="18" charset="0"/>
                <a:ea typeface="Cambria Math" panose="02040503050406030204" pitchFamily="18" charset="0"/>
                <a:cs typeface="Calibri" panose="020F0502020204030204" pitchFamily="34" charset="0"/>
              </a:rPr>
              <a:t>  ≥  2.5 </a:t>
            </a:r>
            <a:r>
              <a:rPr lang="fr-CA" i="1">
                <a:latin typeface="Cambria Math" panose="02040503050406030204" pitchFamily="18" charset="0"/>
                <a:ea typeface="Cambria Math" panose="02040503050406030204" pitchFamily="18" charset="0"/>
                <a:cs typeface="Calibri" panose="020F0502020204030204" pitchFamily="34" charset="0"/>
              </a:rPr>
              <a:t>d</a:t>
            </a:r>
          </a:p>
          <a:p>
            <a:pPr>
              <a:tabLst>
                <a:tab pos="914400" algn="l"/>
                <a:tab pos="3330000" algn="ctr"/>
                <a:tab pos="5745600" algn="r"/>
              </a:tabLst>
            </a:pPr>
            <a:r>
              <a:rPr lang="fr-CA">
                <a:ea typeface="Cambria Math" panose="02040503050406030204" pitchFamily="18" charset="0"/>
                <a:cs typeface="Calibri" panose="020F0502020204030204" pitchFamily="34" charset="0"/>
              </a:rPr>
              <a:t>-calcul de rupture par cisaillement en bloc (art. 16.5) applicable à un groupe d’attache</a:t>
            </a:r>
          </a:p>
        </p:txBody>
      </p:sp>
      <p:sp>
        <p:nvSpPr>
          <p:cNvPr id="5" name="Titre 4"/>
          <p:cNvSpPr>
            <a:spLocks noGrp="1"/>
          </p:cNvSpPr>
          <p:nvPr>
            <p:ph type="title"/>
          </p:nvPr>
        </p:nvSpPr>
        <p:spPr/>
        <p:txBody>
          <a:bodyPr/>
          <a:lstStyle/>
          <a:p>
            <a:r>
              <a:rPr lang="fr-CA" sz="2000" dirty="0">
                <a:solidFill>
                  <a:srgbClr val="ED7D31"/>
                </a:solidFill>
              </a:rPr>
              <a:t>2) Modes de défaillance en cisaillement – Analyse classique</a:t>
            </a:r>
            <a:br>
              <a:rPr lang="fr-CA" dirty="0">
                <a:solidFill>
                  <a:srgbClr val="ED7D31"/>
                </a:solidFill>
              </a:rPr>
            </a:br>
            <a:r>
              <a:rPr lang="fr-CA" dirty="0">
                <a:solidFill>
                  <a:srgbClr val="ED7D31"/>
                </a:solidFill>
              </a:rPr>
              <a:t>2.5 Bris de la pièce dans l’aire nette efficace</a:t>
            </a:r>
            <a:endParaRPr lang="fr-CA" dirty="0"/>
          </a:p>
        </p:txBody>
      </p:sp>
    </p:spTree>
    <p:extLst>
      <p:ext uri="{BB962C8B-B14F-4D97-AF65-F5344CB8AC3E}">
        <p14:creationId xmlns:p14="http://schemas.microsoft.com/office/powerpoint/2010/main" val="24998476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a:t>ALU-COMPÉTENCES</a:t>
            </a:r>
          </a:p>
        </p:txBody>
      </p:sp>
      <p:sp>
        <p:nvSpPr>
          <p:cNvPr id="3" name="Espace réservé du numéro de diapositive 2"/>
          <p:cNvSpPr>
            <a:spLocks noGrp="1"/>
          </p:cNvSpPr>
          <p:nvPr>
            <p:ph type="sldNum" sz="quarter" idx="12"/>
          </p:nvPr>
        </p:nvSpPr>
        <p:spPr/>
        <p:txBody>
          <a:bodyPr/>
          <a:lstStyle/>
          <a:p>
            <a:fld id="{82B63C5F-247B-BE4F-ACBC-7BDD67617F3E}" type="slidenum">
              <a:rPr lang="fr-FR" smtClean="0"/>
              <a:t>13</a:t>
            </a:fld>
            <a:endParaRPr lang="fr-FR" dirty="0"/>
          </a:p>
        </p:txBody>
      </p:sp>
      <p:sp>
        <p:nvSpPr>
          <p:cNvPr id="4" name="Espace réservé du texte 3"/>
          <p:cNvSpPr>
            <a:spLocks noGrp="1"/>
          </p:cNvSpPr>
          <p:nvPr>
            <p:ph type="body" idx="1"/>
          </p:nvPr>
        </p:nvSpPr>
        <p:spPr>
          <a:xfrm>
            <a:off x="839788" y="1681162"/>
            <a:ext cx="6120000" cy="4488631"/>
          </a:xfrm>
        </p:spPr>
        <p:txBody>
          <a:bodyPr>
            <a:noAutofit/>
          </a:bodyPr>
          <a:lstStyle/>
          <a:p>
            <a:r>
              <a:rPr lang="fr-CA" dirty="0"/>
              <a:t>Exemple d’application : rail de fixation sur un plancher de remorque ou fourgon</a:t>
            </a:r>
          </a:p>
          <a:p>
            <a:r>
              <a:rPr lang="fr-CA" dirty="0"/>
              <a:t>=&gt; Élément structural (profilé en U) fixé sur un profilé 6061-T6 à sections creuses et aux parois de 0.100 po d’épaisseur (représentation partielle de sa longueur) à l’aide de rivets aveugles (choix préliminaire Huck Magna Bulb 5/16)</a:t>
            </a:r>
          </a:p>
          <a:p>
            <a:r>
              <a:rPr lang="fr-CA" dirty="0"/>
              <a:t>=&gt; La tête secondaire du rivet se forme à l’intérieur d’une des cavités du profilé</a:t>
            </a:r>
          </a:p>
          <a:p>
            <a:r>
              <a:rPr lang="fr-CA" dirty="0"/>
              <a:t>=&gt; Le manque d’accès commande l’utilisation de rivet aveugle</a:t>
            </a:r>
          </a:p>
          <a:p>
            <a:r>
              <a:rPr lang="fr-CA" dirty="0"/>
              <a:t>=&gt; Les rivets aveugles ne sont généralement pas utilisés en arrachement à cause de la faible surface d’appui axiale qui se forme sous la tête secondaire</a:t>
            </a:r>
          </a:p>
          <a:p>
            <a:endParaRPr lang="fr-CA" dirty="0"/>
          </a:p>
          <a:p>
            <a:r>
              <a:rPr lang="fr-CA" dirty="0"/>
              <a:t>Besoin d’analyse des modes de défaillance en arrachement pour optimiser la conception de ce type de joint riveté</a:t>
            </a:r>
          </a:p>
          <a:p>
            <a:r>
              <a:rPr lang="fr-CA" dirty="0"/>
              <a:t>Pour évaluer la résistance du joint en arrachement</a:t>
            </a:r>
          </a:p>
          <a:p>
            <a:r>
              <a:rPr lang="fr-CA" dirty="0"/>
              <a:t>	=&gt; Test en laboratoire</a:t>
            </a:r>
          </a:p>
          <a:p>
            <a:r>
              <a:rPr lang="fr-CA" dirty="0"/>
              <a:t>	=&gt; Modélisation structurale par éléments finis</a:t>
            </a:r>
          </a:p>
        </p:txBody>
      </p:sp>
      <p:sp>
        <p:nvSpPr>
          <p:cNvPr id="5" name="Titre 4"/>
          <p:cNvSpPr>
            <a:spLocks noGrp="1"/>
          </p:cNvSpPr>
          <p:nvPr>
            <p:ph type="title"/>
          </p:nvPr>
        </p:nvSpPr>
        <p:spPr/>
        <p:txBody>
          <a:bodyPr>
            <a:normAutofit/>
          </a:bodyPr>
          <a:lstStyle/>
          <a:p>
            <a:r>
              <a:rPr lang="fr-CA" sz="2000" dirty="0"/>
              <a:t>3) Modes de défaillance en arrachement – Étude de cas</a:t>
            </a:r>
            <a:br>
              <a:rPr lang="fr-CA" dirty="0"/>
            </a:br>
            <a:r>
              <a:rPr lang="fr-CA" dirty="0"/>
              <a:t>3.1 Présentation d’un problème type</a:t>
            </a:r>
          </a:p>
        </p:txBody>
      </p:sp>
      <p:pic>
        <p:nvPicPr>
          <p:cNvPr id="7" name="Image 6">
            <a:extLst>
              <a:ext uri="{FF2B5EF4-FFF2-40B4-BE49-F238E27FC236}">
                <a16:creationId xmlns:a16="http://schemas.microsoft.com/office/drawing/2014/main" id="{E70D6679-8877-4016-B016-6273B448F45E}"/>
              </a:ext>
            </a:extLst>
          </p:cNvPr>
          <p:cNvPicPr>
            <a:picLocks noChangeAspect="1"/>
          </p:cNvPicPr>
          <p:nvPr/>
        </p:nvPicPr>
        <p:blipFill>
          <a:blip r:embed="rId2"/>
          <a:stretch>
            <a:fillRect/>
          </a:stretch>
        </p:blipFill>
        <p:spPr>
          <a:xfrm>
            <a:off x="7033770" y="3463567"/>
            <a:ext cx="4320000" cy="2819837"/>
          </a:xfrm>
          <a:prstGeom prst="rect">
            <a:avLst/>
          </a:prstGeom>
        </p:spPr>
      </p:pic>
      <p:pic>
        <p:nvPicPr>
          <p:cNvPr id="9" name="Image 8">
            <a:extLst>
              <a:ext uri="{FF2B5EF4-FFF2-40B4-BE49-F238E27FC236}">
                <a16:creationId xmlns:a16="http://schemas.microsoft.com/office/drawing/2014/main" id="{5A7C8306-F471-4BF3-8FD6-D2AF6CE75FB0}"/>
              </a:ext>
            </a:extLst>
          </p:cNvPr>
          <p:cNvPicPr>
            <a:picLocks noChangeAspect="1"/>
          </p:cNvPicPr>
          <p:nvPr/>
        </p:nvPicPr>
        <p:blipFill>
          <a:blip r:embed="rId3"/>
          <a:stretch>
            <a:fillRect/>
          </a:stretch>
        </p:blipFill>
        <p:spPr>
          <a:xfrm>
            <a:off x="7749068" y="1681163"/>
            <a:ext cx="2889404" cy="1800000"/>
          </a:xfrm>
          <a:prstGeom prst="rect">
            <a:avLst/>
          </a:prstGeom>
        </p:spPr>
      </p:pic>
    </p:spTree>
    <p:extLst>
      <p:ext uri="{BB962C8B-B14F-4D97-AF65-F5344CB8AC3E}">
        <p14:creationId xmlns:p14="http://schemas.microsoft.com/office/powerpoint/2010/main" val="42601212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dirty="0"/>
              <a:t>ALU-COMPÉTENCES</a:t>
            </a:r>
          </a:p>
        </p:txBody>
      </p:sp>
      <p:sp>
        <p:nvSpPr>
          <p:cNvPr id="3" name="Espace réservé du numéro de diapositive 2"/>
          <p:cNvSpPr>
            <a:spLocks noGrp="1"/>
          </p:cNvSpPr>
          <p:nvPr>
            <p:ph type="sldNum" sz="quarter" idx="12"/>
          </p:nvPr>
        </p:nvSpPr>
        <p:spPr/>
        <p:txBody>
          <a:bodyPr/>
          <a:lstStyle/>
          <a:p>
            <a:fld id="{82B63C5F-247B-BE4F-ACBC-7BDD67617F3E}" type="slidenum">
              <a:rPr lang="fr-FR" smtClean="0"/>
              <a:t>14</a:t>
            </a:fld>
            <a:endParaRPr lang="fr-FR" dirty="0"/>
          </a:p>
        </p:txBody>
      </p:sp>
      <p:sp>
        <p:nvSpPr>
          <p:cNvPr id="4" name="Espace réservé du texte 3"/>
          <p:cNvSpPr>
            <a:spLocks noGrp="1"/>
          </p:cNvSpPr>
          <p:nvPr>
            <p:ph type="body" idx="1"/>
          </p:nvPr>
        </p:nvSpPr>
        <p:spPr>
          <a:xfrm>
            <a:off x="839788" y="1656000"/>
            <a:ext cx="7812000" cy="4500000"/>
          </a:xfrm>
        </p:spPr>
        <p:txBody>
          <a:bodyPr>
            <a:noAutofit/>
          </a:bodyPr>
          <a:lstStyle/>
          <a:p>
            <a:r>
              <a:rPr lang="fr-CA" dirty="0"/>
              <a:t>Évaluer la résistance en arrachement du joint selon l’épaisseur de la membrure du côté secondaire</a:t>
            </a:r>
          </a:p>
          <a:p>
            <a:r>
              <a:rPr lang="fr-CA" dirty="0"/>
              <a:t>-Rivet aveugle Huck Magna Bulb 5/16</a:t>
            </a:r>
          </a:p>
          <a:p>
            <a:pPr>
              <a:spcBef>
                <a:spcPts val="400"/>
              </a:spcBef>
            </a:pPr>
            <a:r>
              <a:rPr lang="fr-CA" dirty="0"/>
              <a:t>Tête bombée et tête fraisée</a:t>
            </a:r>
          </a:p>
          <a:p>
            <a:pPr>
              <a:spcBef>
                <a:spcPts val="300"/>
              </a:spcBef>
            </a:pPr>
            <a:r>
              <a:rPr lang="fr-CA" dirty="0"/>
              <a:t>Résistance en arrachement du rivet : 2 960 </a:t>
            </a:r>
            <a:r>
              <a:rPr lang="fr-CA" dirty="0" err="1"/>
              <a:t>lbf</a:t>
            </a:r>
            <a:endParaRPr lang="fr-CA" dirty="0"/>
          </a:p>
          <a:p>
            <a:r>
              <a:rPr lang="fr-CA" dirty="0"/>
              <a:t>-Plaques d’aluminium 6061-T6</a:t>
            </a:r>
          </a:p>
          <a:p>
            <a:pPr>
              <a:spcBef>
                <a:spcPts val="300"/>
              </a:spcBef>
            </a:pPr>
            <a:r>
              <a:rPr lang="fr-CA" dirty="0"/>
              <a:t>carré de 12 po x 12 po, percée en son centre</a:t>
            </a:r>
          </a:p>
          <a:p>
            <a:pPr>
              <a:spcBef>
                <a:spcPts val="300"/>
              </a:spcBef>
            </a:pPr>
            <a:r>
              <a:rPr lang="fr-CA" dirty="0"/>
              <a:t>4 épaisseurs : 0.061 po, 0.079 po, 0.089 po et 0.125 po</a:t>
            </a:r>
          </a:p>
          <a:p>
            <a:r>
              <a:rPr lang="fr-CA" dirty="0"/>
              <a:t>-Rail de connexion (plus épais que les plaques)</a:t>
            </a:r>
          </a:p>
          <a:p>
            <a:r>
              <a:rPr lang="fr-CA" dirty="0"/>
              <a:t>-Jeu de plaquettes d’espacement assurant que le</a:t>
            </a:r>
          </a:p>
          <a:p>
            <a:pPr>
              <a:spcBef>
                <a:spcPts val="300"/>
              </a:spcBef>
            </a:pPr>
            <a:r>
              <a:rPr lang="fr-CA" dirty="0"/>
              <a:t>rivet opère dans son intervalle d’assemblage prescrit</a:t>
            </a:r>
          </a:p>
          <a:p>
            <a:r>
              <a:rPr lang="fr-CA" dirty="0"/>
              <a:t>-Monter l’assemblage sur une colonne de traction instrumentée pour tester le joint en arrachement</a:t>
            </a:r>
          </a:p>
          <a:p>
            <a:r>
              <a:rPr lang="fr-CA" dirty="0"/>
              <a:t>-Plaque d’aluminium retenue en périphérie sur la table d’essai (tête secondaire se formant sous la plaque)</a:t>
            </a:r>
          </a:p>
          <a:p>
            <a:r>
              <a:rPr lang="fr-CA" dirty="0"/>
              <a:t>-Rail de connexion attaché à la colonne et tiré vers le haut (tête primaire sur le dessus du rail)</a:t>
            </a:r>
          </a:p>
          <a:p>
            <a:r>
              <a:rPr lang="fr-CA" dirty="0"/>
              <a:t>-Mesurer la force requise pour tirer sur le rail de connexion et le rivet jusqu’au bris</a:t>
            </a:r>
          </a:p>
          <a:p>
            <a:endParaRPr lang="fr-CA" dirty="0"/>
          </a:p>
        </p:txBody>
      </p:sp>
      <p:sp>
        <p:nvSpPr>
          <p:cNvPr id="5" name="Titre 4"/>
          <p:cNvSpPr>
            <a:spLocks noGrp="1"/>
          </p:cNvSpPr>
          <p:nvPr>
            <p:ph type="title"/>
          </p:nvPr>
        </p:nvSpPr>
        <p:spPr/>
        <p:txBody>
          <a:bodyPr/>
          <a:lstStyle/>
          <a:p>
            <a:r>
              <a:rPr lang="fr-CA" sz="2000" dirty="0">
                <a:solidFill>
                  <a:srgbClr val="ED7D31"/>
                </a:solidFill>
              </a:rPr>
              <a:t>3) Modes de défaillance en arrachement – Étude de cas</a:t>
            </a:r>
            <a:br>
              <a:rPr lang="fr-CA" dirty="0">
                <a:solidFill>
                  <a:srgbClr val="ED7D31"/>
                </a:solidFill>
              </a:rPr>
            </a:br>
            <a:r>
              <a:rPr lang="fr-CA" dirty="0">
                <a:solidFill>
                  <a:srgbClr val="ED7D31"/>
                </a:solidFill>
              </a:rPr>
              <a:t>3.2 Tests mécaniques en laboratoire</a:t>
            </a:r>
            <a:endParaRPr lang="fr-CA" dirty="0"/>
          </a:p>
        </p:txBody>
      </p:sp>
      <p:pic>
        <p:nvPicPr>
          <p:cNvPr id="7" name="Image 6">
            <a:extLst>
              <a:ext uri="{FF2B5EF4-FFF2-40B4-BE49-F238E27FC236}">
                <a16:creationId xmlns:a16="http://schemas.microsoft.com/office/drawing/2014/main" id="{D121A2F4-4238-49FE-B7BC-AD7643D5665E}"/>
              </a:ext>
            </a:extLst>
          </p:cNvPr>
          <p:cNvPicPr>
            <a:picLocks noChangeAspect="1"/>
          </p:cNvPicPr>
          <p:nvPr/>
        </p:nvPicPr>
        <p:blipFill rotWithShape="1">
          <a:blip r:embed="rId2"/>
          <a:srcRect b="10833"/>
          <a:stretch/>
        </p:blipFill>
        <p:spPr>
          <a:xfrm>
            <a:off x="8712000" y="1664319"/>
            <a:ext cx="2725230" cy="4320000"/>
          </a:xfrm>
          <a:prstGeom prst="rect">
            <a:avLst/>
          </a:prstGeom>
        </p:spPr>
      </p:pic>
      <p:pic>
        <p:nvPicPr>
          <p:cNvPr id="11" name="Image 10">
            <a:extLst>
              <a:ext uri="{FF2B5EF4-FFF2-40B4-BE49-F238E27FC236}">
                <a16:creationId xmlns:a16="http://schemas.microsoft.com/office/drawing/2014/main" id="{737D06CA-1E48-4A5F-82FB-EC39E29413A3}"/>
              </a:ext>
            </a:extLst>
          </p:cNvPr>
          <p:cNvPicPr>
            <a:picLocks noChangeAspect="1"/>
          </p:cNvPicPr>
          <p:nvPr/>
        </p:nvPicPr>
        <p:blipFill rotWithShape="1">
          <a:blip r:embed="rId3"/>
          <a:srcRect l="3836" t="12086" r="2262" b="782"/>
          <a:stretch/>
        </p:blipFill>
        <p:spPr>
          <a:xfrm>
            <a:off x="4896000" y="2124000"/>
            <a:ext cx="3792996" cy="1980000"/>
          </a:xfrm>
          <a:prstGeom prst="rect">
            <a:avLst/>
          </a:prstGeom>
        </p:spPr>
      </p:pic>
    </p:spTree>
    <p:extLst>
      <p:ext uri="{BB962C8B-B14F-4D97-AF65-F5344CB8AC3E}">
        <p14:creationId xmlns:p14="http://schemas.microsoft.com/office/powerpoint/2010/main" val="22085947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a:t>ALU-COMPÉTENCES</a:t>
            </a:r>
          </a:p>
        </p:txBody>
      </p:sp>
      <p:sp>
        <p:nvSpPr>
          <p:cNvPr id="3" name="Espace réservé du numéro de diapositive 2"/>
          <p:cNvSpPr>
            <a:spLocks noGrp="1"/>
          </p:cNvSpPr>
          <p:nvPr>
            <p:ph type="sldNum" sz="quarter" idx="12"/>
          </p:nvPr>
        </p:nvSpPr>
        <p:spPr/>
        <p:txBody>
          <a:bodyPr/>
          <a:lstStyle/>
          <a:p>
            <a:fld id="{82B63C5F-247B-BE4F-ACBC-7BDD67617F3E}" type="slidenum">
              <a:rPr lang="fr-FR" smtClean="0"/>
              <a:t>15</a:t>
            </a:fld>
            <a:endParaRPr lang="fr-FR" dirty="0"/>
          </a:p>
        </p:txBody>
      </p:sp>
      <p:sp>
        <p:nvSpPr>
          <p:cNvPr id="4" name="Espace réservé du texte 3"/>
          <p:cNvSpPr>
            <a:spLocks noGrp="1"/>
          </p:cNvSpPr>
          <p:nvPr>
            <p:ph type="body" idx="1"/>
          </p:nvPr>
        </p:nvSpPr>
        <p:spPr>
          <a:xfrm>
            <a:off x="4356000" y="1681163"/>
            <a:ext cx="4464000" cy="4041258"/>
          </a:xfrm>
        </p:spPr>
        <p:txBody>
          <a:bodyPr>
            <a:noAutofit/>
          </a:bodyPr>
          <a:lstStyle/>
          <a:p>
            <a:r>
              <a:rPr lang="fr-CA" dirty="0"/>
              <a:t>Deux modes de défaillance observés en arrachement</a:t>
            </a:r>
          </a:p>
          <a:p>
            <a:endParaRPr lang="fr-CA" dirty="0"/>
          </a:p>
          <a:p>
            <a:r>
              <a:rPr lang="fr-CA" b="1" dirty="0">
                <a:latin typeface="Cambria Math" panose="02040503050406030204" pitchFamily="18" charset="0"/>
                <a:ea typeface="Cambria Math" panose="02040503050406030204" pitchFamily="18" charset="0"/>
              </a:rPr>
              <a:t>&lt;=</a:t>
            </a:r>
            <a:r>
              <a:rPr lang="fr-CA" dirty="0"/>
              <a:t>   Bris du rivet aveugle (</a:t>
            </a:r>
            <a:r>
              <a:rPr lang="fr-CA" i="1" dirty="0">
                <a:latin typeface="Cambria Math" panose="02040503050406030204" pitchFamily="18" charset="0"/>
                <a:ea typeface="Cambria Math" panose="02040503050406030204" pitchFamily="18" charset="0"/>
              </a:rPr>
              <a:t>T</a:t>
            </a:r>
            <a:r>
              <a:rPr lang="fr-CA" i="1" baseline="-25000" dirty="0">
                <a:latin typeface="Cambria Math" panose="02040503050406030204" pitchFamily="18" charset="0"/>
                <a:ea typeface="Cambria Math" panose="02040503050406030204" pitchFamily="18" charset="0"/>
              </a:rPr>
              <a:t>r </a:t>
            </a:r>
            <a:r>
              <a:rPr lang="fr-CA" dirty="0"/>
              <a:t>)</a:t>
            </a:r>
          </a:p>
          <a:p>
            <a:pPr>
              <a:spcBef>
                <a:spcPts val="300"/>
              </a:spcBef>
            </a:pPr>
            <a:r>
              <a:rPr lang="fr-CA" dirty="0"/>
              <a:t>-Dépend du type et de la dimension nominale du rivet</a:t>
            </a:r>
          </a:p>
          <a:p>
            <a:pPr>
              <a:spcBef>
                <a:spcPts val="300"/>
              </a:spcBef>
            </a:pPr>
            <a:r>
              <a:rPr lang="fr-CA" dirty="0"/>
              <a:t>-Observé sur la dimension de plaque testée la plus épaisse: 0.125 po</a:t>
            </a:r>
          </a:p>
          <a:p>
            <a:endParaRPr lang="fr-CA" dirty="0"/>
          </a:p>
          <a:p>
            <a:pPr>
              <a:spcBef>
                <a:spcPts val="300"/>
              </a:spcBef>
              <a:tabLst>
                <a:tab pos="4500000" algn="r"/>
              </a:tabLst>
            </a:pPr>
            <a:r>
              <a:rPr lang="fr-CA" dirty="0"/>
              <a:t>Retroussement de la zone d’appui sous la tête secondaire laissant passer le rivet à travers la plaque (</a:t>
            </a:r>
            <a:r>
              <a:rPr lang="fr-CA" i="1" dirty="0">
                <a:latin typeface="Cambria Math" panose="02040503050406030204" pitchFamily="18" charset="0"/>
                <a:ea typeface="Cambria Math" panose="02040503050406030204" pitchFamily="18" charset="0"/>
              </a:rPr>
              <a:t>A</a:t>
            </a:r>
            <a:r>
              <a:rPr lang="fr-CA" i="1" baseline="-25000" dirty="0">
                <a:latin typeface="Cambria Math" panose="02040503050406030204" pitchFamily="18" charset="0"/>
                <a:ea typeface="Cambria Math" panose="02040503050406030204" pitchFamily="18" charset="0"/>
              </a:rPr>
              <a:t>r </a:t>
            </a:r>
            <a:r>
              <a:rPr lang="fr-CA" dirty="0"/>
              <a:t>)   </a:t>
            </a:r>
            <a:r>
              <a:rPr lang="fr-CA" b="1" dirty="0">
                <a:latin typeface="Cambria Math" panose="02040503050406030204" pitchFamily="18" charset="0"/>
                <a:ea typeface="Cambria Math" panose="02040503050406030204" pitchFamily="18" charset="0"/>
              </a:rPr>
              <a:t>=&gt;</a:t>
            </a:r>
          </a:p>
          <a:p>
            <a:pPr>
              <a:spcBef>
                <a:spcPts val="300"/>
              </a:spcBef>
            </a:pPr>
            <a:r>
              <a:rPr lang="fr-CA" dirty="0"/>
              <a:t>-Dépend de l’épaisseur de la plaque</a:t>
            </a:r>
          </a:p>
          <a:p>
            <a:pPr>
              <a:spcBef>
                <a:spcPts val="300"/>
              </a:spcBef>
            </a:pPr>
            <a:r>
              <a:rPr lang="fr-CA" dirty="0"/>
              <a:t>-Dépend de la surface d’appui sous la tête secondaire</a:t>
            </a:r>
          </a:p>
          <a:p>
            <a:pPr>
              <a:spcBef>
                <a:spcPts val="300"/>
              </a:spcBef>
            </a:pPr>
            <a:r>
              <a:rPr lang="fr-CA" dirty="0"/>
              <a:t>-Observé sur les 3 dimensions de plaque testée les plus minces: 0.061 po, 0.079 po et 0.089 po</a:t>
            </a:r>
          </a:p>
        </p:txBody>
      </p:sp>
      <p:sp>
        <p:nvSpPr>
          <p:cNvPr id="5" name="Titre 4"/>
          <p:cNvSpPr>
            <a:spLocks noGrp="1"/>
          </p:cNvSpPr>
          <p:nvPr>
            <p:ph type="title"/>
          </p:nvPr>
        </p:nvSpPr>
        <p:spPr/>
        <p:txBody>
          <a:bodyPr/>
          <a:lstStyle/>
          <a:p>
            <a:r>
              <a:rPr lang="fr-CA" sz="2000" dirty="0">
                <a:solidFill>
                  <a:srgbClr val="ED7D31"/>
                </a:solidFill>
              </a:rPr>
              <a:t>3) Modes de défaillance en arrachement – Étude de cas</a:t>
            </a:r>
            <a:br>
              <a:rPr lang="fr-CA" dirty="0">
                <a:solidFill>
                  <a:srgbClr val="ED7D31"/>
                </a:solidFill>
              </a:rPr>
            </a:br>
            <a:r>
              <a:rPr lang="fr-CA" dirty="0">
                <a:solidFill>
                  <a:srgbClr val="ED7D31"/>
                </a:solidFill>
              </a:rPr>
              <a:t>3.2 Tests mécaniques en laboratoire </a:t>
            </a:r>
            <a:endParaRPr lang="fr-CA" dirty="0"/>
          </a:p>
        </p:txBody>
      </p:sp>
      <p:pic>
        <p:nvPicPr>
          <p:cNvPr id="7" name="Image 6">
            <a:extLst>
              <a:ext uri="{FF2B5EF4-FFF2-40B4-BE49-F238E27FC236}">
                <a16:creationId xmlns:a16="http://schemas.microsoft.com/office/drawing/2014/main" id="{021F4771-445E-40F4-A768-856CED0B9299}"/>
              </a:ext>
            </a:extLst>
          </p:cNvPr>
          <p:cNvPicPr>
            <a:picLocks noChangeAspect="1"/>
          </p:cNvPicPr>
          <p:nvPr/>
        </p:nvPicPr>
        <p:blipFill>
          <a:blip r:embed="rId2"/>
          <a:stretch>
            <a:fillRect/>
          </a:stretch>
        </p:blipFill>
        <p:spPr>
          <a:xfrm>
            <a:off x="9000000" y="1620000"/>
            <a:ext cx="2430000" cy="4320000"/>
          </a:xfrm>
          <a:prstGeom prst="rect">
            <a:avLst/>
          </a:prstGeom>
        </p:spPr>
      </p:pic>
      <p:pic>
        <p:nvPicPr>
          <p:cNvPr id="13" name="Image 12">
            <a:extLst>
              <a:ext uri="{FF2B5EF4-FFF2-40B4-BE49-F238E27FC236}">
                <a16:creationId xmlns:a16="http://schemas.microsoft.com/office/drawing/2014/main" id="{8F23C039-3239-4B1D-8622-D37D28CD82FB}"/>
              </a:ext>
            </a:extLst>
          </p:cNvPr>
          <p:cNvPicPr>
            <a:picLocks noChangeAspect="1"/>
          </p:cNvPicPr>
          <p:nvPr/>
        </p:nvPicPr>
        <p:blipFill rotWithShape="1">
          <a:blip r:embed="rId3"/>
          <a:srcRect l="23601" r="31518"/>
          <a:stretch/>
        </p:blipFill>
        <p:spPr>
          <a:xfrm>
            <a:off x="720002" y="1620000"/>
            <a:ext cx="3446940" cy="4320000"/>
          </a:xfrm>
          <a:prstGeom prst="rect">
            <a:avLst/>
          </a:prstGeom>
        </p:spPr>
      </p:pic>
    </p:spTree>
    <p:extLst>
      <p:ext uri="{BB962C8B-B14F-4D97-AF65-F5344CB8AC3E}">
        <p14:creationId xmlns:p14="http://schemas.microsoft.com/office/powerpoint/2010/main" val="28312045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a:t>ALU-COMPÉTENCES</a:t>
            </a:r>
          </a:p>
        </p:txBody>
      </p:sp>
      <p:sp>
        <p:nvSpPr>
          <p:cNvPr id="3" name="Espace réservé du numéro de diapositive 2"/>
          <p:cNvSpPr>
            <a:spLocks noGrp="1"/>
          </p:cNvSpPr>
          <p:nvPr>
            <p:ph type="sldNum" sz="quarter" idx="12"/>
          </p:nvPr>
        </p:nvSpPr>
        <p:spPr/>
        <p:txBody>
          <a:bodyPr/>
          <a:lstStyle/>
          <a:p>
            <a:fld id="{82B63C5F-247B-BE4F-ACBC-7BDD67617F3E}" type="slidenum">
              <a:rPr lang="fr-FR" smtClean="0"/>
              <a:t>16</a:t>
            </a:fld>
            <a:endParaRPr lang="fr-FR" dirty="0"/>
          </a:p>
        </p:txBody>
      </p:sp>
      <p:sp>
        <p:nvSpPr>
          <p:cNvPr id="4" name="Espace réservé du texte 3"/>
          <p:cNvSpPr>
            <a:spLocks noGrp="1"/>
          </p:cNvSpPr>
          <p:nvPr>
            <p:ph type="body" idx="1"/>
          </p:nvPr>
        </p:nvSpPr>
        <p:spPr>
          <a:xfrm>
            <a:off x="838800" y="1681163"/>
            <a:ext cx="10515600" cy="4041258"/>
          </a:xfrm>
        </p:spPr>
        <p:txBody>
          <a:bodyPr>
            <a:noAutofit/>
          </a:bodyPr>
          <a:lstStyle/>
          <a:p>
            <a:r>
              <a:rPr lang="fr-CA" dirty="0"/>
              <a:t>Mesures de la résistance du joint riveté à l’aide d’essais mécaniques</a:t>
            </a:r>
          </a:p>
          <a:p>
            <a:endParaRPr lang="fr-CA" dirty="0"/>
          </a:p>
        </p:txBody>
      </p:sp>
      <p:sp>
        <p:nvSpPr>
          <p:cNvPr id="5" name="Titre 4"/>
          <p:cNvSpPr>
            <a:spLocks noGrp="1"/>
          </p:cNvSpPr>
          <p:nvPr>
            <p:ph type="title"/>
          </p:nvPr>
        </p:nvSpPr>
        <p:spPr/>
        <p:txBody>
          <a:bodyPr/>
          <a:lstStyle/>
          <a:p>
            <a:r>
              <a:rPr lang="fr-CA" sz="2000" dirty="0">
                <a:solidFill>
                  <a:srgbClr val="ED7D31"/>
                </a:solidFill>
              </a:rPr>
              <a:t>3) Modes de défaillance en arrachement – Étude de cas</a:t>
            </a:r>
            <a:br>
              <a:rPr lang="fr-CA" dirty="0">
                <a:solidFill>
                  <a:srgbClr val="ED7D31"/>
                </a:solidFill>
              </a:rPr>
            </a:br>
            <a:r>
              <a:rPr lang="fr-CA" dirty="0">
                <a:solidFill>
                  <a:srgbClr val="ED7D31"/>
                </a:solidFill>
              </a:rPr>
              <a:t>3.2 Tests mécaniques en laboratoire </a:t>
            </a:r>
            <a:endParaRPr lang="fr-CA" dirty="0"/>
          </a:p>
        </p:txBody>
      </p:sp>
      <p:graphicFrame>
        <p:nvGraphicFramePr>
          <p:cNvPr id="6" name="Tableau 5">
            <a:extLst>
              <a:ext uri="{FF2B5EF4-FFF2-40B4-BE49-F238E27FC236}">
                <a16:creationId xmlns:a16="http://schemas.microsoft.com/office/drawing/2014/main" id="{2ED8E7B8-5206-4599-938B-082738569311}"/>
              </a:ext>
            </a:extLst>
          </p:cNvPr>
          <p:cNvGraphicFramePr>
            <a:graphicFrameLocks noGrp="1"/>
          </p:cNvGraphicFramePr>
          <p:nvPr>
            <p:extLst>
              <p:ext uri="{D42A27DB-BD31-4B8C-83A1-F6EECF244321}">
                <p14:modId xmlns:p14="http://schemas.microsoft.com/office/powerpoint/2010/main" val="1466260181"/>
              </p:ext>
            </p:extLst>
          </p:nvPr>
        </p:nvGraphicFramePr>
        <p:xfrm>
          <a:off x="1944000" y="2124000"/>
          <a:ext cx="8280000" cy="3606800"/>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3646347422"/>
                    </a:ext>
                  </a:extLst>
                </a:gridCol>
                <a:gridCol w="1620000">
                  <a:extLst>
                    <a:ext uri="{9D8B030D-6E8A-4147-A177-3AD203B41FA5}">
                      <a16:colId xmlns:a16="http://schemas.microsoft.com/office/drawing/2014/main" val="2662141370"/>
                    </a:ext>
                  </a:extLst>
                </a:gridCol>
                <a:gridCol w="2880000">
                  <a:extLst>
                    <a:ext uri="{9D8B030D-6E8A-4147-A177-3AD203B41FA5}">
                      <a16:colId xmlns:a16="http://schemas.microsoft.com/office/drawing/2014/main" val="2864343079"/>
                    </a:ext>
                  </a:extLst>
                </a:gridCol>
                <a:gridCol w="1800000">
                  <a:extLst>
                    <a:ext uri="{9D8B030D-6E8A-4147-A177-3AD203B41FA5}">
                      <a16:colId xmlns:a16="http://schemas.microsoft.com/office/drawing/2014/main" val="3901921057"/>
                    </a:ext>
                  </a:extLst>
                </a:gridCol>
              </a:tblGrid>
              <a:tr h="370840">
                <a:tc>
                  <a:txBody>
                    <a:bodyPr/>
                    <a:lstStyle/>
                    <a:p>
                      <a:pPr algn="ctr"/>
                      <a:r>
                        <a:rPr lang="fr-CA" dirty="0"/>
                        <a:t>Rivet</a:t>
                      </a:r>
                    </a:p>
                  </a:txBody>
                  <a:tcPr anchor="ctr"/>
                </a:tc>
                <a:tc>
                  <a:txBody>
                    <a:bodyPr/>
                    <a:lstStyle/>
                    <a:p>
                      <a:pPr algn="ctr"/>
                      <a:r>
                        <a:rPr lang="fr-CA" dirty="0"/>
                        <a:t>Épaisseur de plaque (po)</a:t>
                      </a:r>
                    </a:p>
                  </a:txBody>
                  <a:tcPr anchor="ctr"/>
                </a:tc>
                <a:tc>
                  <a:txBody>
                    <a:bodyPr/>
                    <a:lstStyle/>
                    <a:p>
                      <a:pPr algn="l"/>
                      <a:r>
                        <a:rPr lang="fr-CA" dirty="0"/>
                        <a:t>Mode de défaillance observé</a:t>
                      </a:r>
                    </a:p>
                  </a:txBody>
                  <a:tcPr anchor="ctr"/>
                </a:tc>
                <a:tc>
                  <a:txBody>
                    <a:bodyPr/>
                    <a:lstStyle/>
                    <a:p>
                      <a:pPr algn="ctr"/>
                      <a:r>
                        <a:rPr lang="fr-CA" dirty="0"/>
                        <a:t>Force maximale appliquée (</a:t>
                      </a:r>
                      <a:r>
                        <a:rPr lang="fr-CA" dirty="0" err="1"/>
                        <a:t>lbf</a:t>
                      </a:r>
                      <a:r>
                        <a:rPr lang="fr-CA" dirty="0"/>
                        <a:t>)</a:t>
                      </a:r>
                    </a:p>
                  </a:txBody>
                  <a:tcPr anchor="ctr"/>
                </a:tc>
                <a:extLst>
                  <a:ext uri="{0D108BD9-81ED-4DB2-BD59-A6C34878D82A}">
                    <a16:rowId xmlns:a16="http://schemas.microsoft.com/office/drawing/2014/main" val="1526953793"/>
                  </a:ext>
                </a:extLst>
              </a:tr>
              <a:tr h="370840">
                <a:tc rowSpan="4">
                  <a:txBody>
                    <a:bodyPr/>
                    <a:lstStyle/>
                    <a:p>
                      <a:pPr algn="ctr"/>
                      <a:r>
                        <a:rPr lang="fr-CA" dirty="0"/>
                        <a:t>Magna Bulb 5/16</a:t>
                      </a:r>
                    </a:p>
                    <a:p>
                      <a:pPr algn="ctr"/>
                      <a:r>
                        <a:rPr lang="fr-CA" dirty="0"/>
                        <a:t>Tête bombée</a:t>
                      </a:r>
                    </a:p>
                  </a:txBody>
                  <a:tcPr anchor="ctr"/>
                </a:tc>
                <a:tc>
                  <a:txBody>
                    <a:bodyPr/>
                    <a:lstStyle/>
                    <a:p>
                      <a:pPr algn="ctr"/>
                      <a:r>
                        <a:rPr lang="fr-CA" dirty="0"/>
                        <a:t>0.061</a:t>
                      </a:r>
                    </a:p>
                  </a:txBody>
                  <a:tcPr anchor="ctr"/>
                </a:tc>
                <a:tc>
                  <a:txBody>
                    <a:bodyPr/>
                    <a:lstStyle/>
                    <a:p>
                      <a:pPr algn="l"/>
                      <a:r>
                        <a:rPr lang="fr-CA" dirty="0"/>
                        <a:t>Déformation de la plaque</a:t>
                      </a:r>
                    </a:p>
                  </a:txBody>
                  <a:tcPr anchor="ctr"/>
                </a:tc>
                <a:tc>
                  <a:txBody>
                    <a:bodyPr/>
                    <a:lstStyle/>
                    <a:p>
                      <a:pPr algn="ctr"/>
                      <a:r>
                        <a:rPr lang="fr-CA" dirty="0"/>
                        <a:t>1 189</a:t>
                      </a:r>
                    </a:p>
                  </a:txBody>
                  <a:tcPr anchor="ctr"/>
                </a:tc>
                <a:extLst>
                  <a:ext uri="{0D108BD9-81ED-4DB2-BD59-A6C34878D82A}">
                    <a16:rowId xmlns:a16="http://schemas.microsoft.com/office/drawing/2014/main" val="1111004309"/>
                  </a:ext>
                </a:extLst>
              </a:tr>
              <a:tr h="370840">
                <a:tc vMerge="1">
                  <a:txBody>
                    <a:bodyPr/>
                    <a:lstStyle/>
                    <a:p>
                      <a:pPr algn="ctr"/>
                      <a:endParaRPr lang="fr-CA" dirty="0"/>
                    </a:p>
                  </a:txBody>
                  <a:tcPr anchor="ctr"/>
                </a:tc>
                <a:tc>
                  <a:txBody>
                    <a:bodyPr/>
                    <a:lstStyle/>
                    <a:p>
                      <a:pPr algn="ctr"/>
                      <a:r>
                        <a:rPr lang="fr-CA" dirty="0"/>
                        <a:t>0.079</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Déformation de la plaque</a:t>
                      </a:r>
                    </a:p>
                  </a:txBody>
                  <a:tcPr anchor="ctr"/>
                </a:tc>
                <a:tc>
                  <a:txBody>
                    <a:bodyPr/>
                    <a:lstStyle/>
                    <a:p>
                      <a:pPr algn="ctr"/>
                      <a:r>
                        <a:rPr lang="fr-CA" dirty="0"/>
                        <a:t>1 612</a:t>
                      </a:r>
                    </a:p>
                  </a:txBody>
                  <a:tcPr anchor="ctr"/>
                </a:tc>
                <a:extLst>
                  <a:ext uri="{0D108BD9-81ED-4DB2-BD59-A6C34878D82A}">
                    <a16:rowId xmlns:a16="http://schemas.microsoft.com/office/drawing/2014/main" val="2319397341"/>
                  </a:ext>
                </a:extLst>
              </a:tr>
              <a:tr h="370840">
                <a:tc vMerge="1">
                  <a:txBody>
                    <a:bodyPr/>
                    <a:lstStyle/>
                    <a:p>
                      <a:pPr algn="ctr"/>
                      <a:endParaRPr lang="fr-CA" dirty="0"/>
                    </a:p>
                  </a:txBody>
                  <a:tcPr anchor="ctr"/>
                </a:tc>
                <a:tc>
                  <a:txBody>
                    <a:bodyPr/>
                    <a:lstStyle/>
                    <a:p>
                      <a:pPr algn="ctr"/>
                      <a:r>
                        <a:rPr lang="fr-CA" dirty="0"/>
                        <a:t>0.089</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Déformation de la plaque</a:t>
                      </a:r>
                    </a:p>
                  </a:txBody>
                  <a:tcPr anchor="ctr"/>
                </a:tc>
                <a:tc>
                  <a:txBody>
                    <a:bodyPr/>
                    <a:lstStyle/>
                    <a:p>
                      <a:pPr algn="ctr"/>
                      <a:r>
                        <a:rPr lang="fr-CA" dirty="0"/>
                        <a:t>1 929</a:t>
                      </a:r>
                    </a:p>
                  </a:txBody>
                  <a:tcPr anchor="ctr"/>
                </a:tc>
                <a:extLst>
                  <a:ext uri="{0D108BD9-81ED-4DB2-BD59-A6C34878D82A}">
                    <a16:rowId xmlns:a16="http://schemas.microsoft.com/office/drawing/2014/main" val="3686518115"/>
                  </a:ext>
                </a:extLst>
              </a:tr>
              <a:tr h="370840">
                <a:tc vMerge="1">
                  <a:txBody>
                    <a:bodyPr/>
                    <a:lstStyle/>
                    <a:p>
                      <a:pPr algn="ctr"/>
                      <a:endParaRPr lang="fr-CA" dirty="0"/>
                    </a:p>
                  </a:txBody>
                  <a:tcPr anchor="ctr"/>
                </a:tc>
                <a:tc>
                  <a:txBody>
                    <a:bodyPr/>
                    <a:lstStyle/>
                    <a:p>
                      <a:pPr algn="ctr"/>
                      <a:r>
                        <a:rPr lang="fr-CA" dirty="0"/>
                        <a:t>0.125</a:t>
                      </a:r>
                    </a:p>
                  </a:txBody>
                  <a:tcPr anchor="ctr"/>
                </a:tc>
                <a:tc>
                  <a:txBody>
                    <a:bodyPr/>
                    <a:lstStyle/>
                    <a:p>
                      <a:pPr algn="l"/>
                      <a:r>
                        <a:rPr lang="fr-CA" dirty="0"/>
                        <a:t>Bris du rivet</a:t>
                      </a:r>
                    </a:p>
                  </a:txBody>
                  <a:tcPr anchor="ctr"/>
                </a:tc>
                <a:tc>
                  <a:txBody>
                    <a:bodyPr/>
                    <a:lstStyle/>
                    <a:p>
                      <a:pPr algn="ctr"/>
                      <a:r>
                        <a:rPr lang="fr-CA" dirty="0"/>
                        <a:t>2 932</a:t>
                      </a:r>
                    </a:p>
                  </a:txBody>
                  <a:tcPr anchor="ctr"/>
                </a:tc>
                <a:extLst>
                  <a:ext uri="{0D108BD9-81ED-4DB2-BD59-A6C34878D82A}">
                    <a16:rowId xmlns:a16="http://schemas.microsoft.com/office/drawing/2014/main" val="1892611267"/>
                  </a:ext>
                </a:extLst>
              </a:tr>
              <a:tr h="370840">
                <a:tc rowSpan="4">
                  <a:txBody>
                    <a:bodyPr/>
                    <a:lstStyle/>
                    <a:p>
                      <a:pPr algn="ctr"/>
                      <a:r>
                        <a:rPr lang="fr-CA" dirty="0"/>
                        <a:t>Magna Bulb 5/16</a:t>
                      </a:r>
                    </a:p>
                    <a:p>
                      <a:pPr algn="ctr"/>
                      <a:r>
                        <a:rPr lang="fr-CA" dirty="0"/>
                        <a:t>Tête fraisée</a:t>
                      </a:r>
                    </a:p>
                  </a:txBody>
                  <a:tcPr anchor="ctr"/>
                </a:tc>
                <a:tc>
                  <a:txBody>
                    <a:bodyPr/>
                    <a:lstStyle/>
                    <a:p>
                      <a:pPr algn="ctr"/>
                      <a:r>
                        <a:rPr lang="fr-CA" dirty="0"/>
                        <a:t>0.061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Déformation de la plaque</a:t>
                      </a:r>
                    </a:p>
                  </a:txBody>
                  <a:tcPr anchor="ctr"/>
                </a:tc>
                <a:tc>
                  <a:txBody>
                    <a:bodyPr/>
                    <a:lstStyle/>
                    <a:p>
                      <a:pPr algn="ctr"/>
                      <a:r>
                        <a:rPr lang="fr-CA" dirty="0"/>
                        <a:t>1 155</a:t>
                      </a:r>
                    </a:p>
                  </a:txBody>
                  <a:tcPr anchor="ctr"/>
                </a:tc>
                <a:extLst>
                  <a:ext uri="{0D108BD9-81ED-4DB2-BD59-A6C34878D82A}">
                    <a16:rowId xmlns:a16="http://schemas.microsoft.com/office/drawing/2014/main" val="3593643068"/>
                  </a:ext>
                </a:extLst>
              </a:tr>
              <a:tr h="370840">
                <a:tc vMerge="1">
                  <a:txBody>
                    <a:bodyPr/>
                    <a:lstStyle/>
                    <a:p>
                      <a:pPr algn="ctr"/>
                      <a:endParaRPr lang="fr-CA" dirty="0"/>
                    </a:p>
                  </a:txBody>
                  <a:tcPr anchor="ctr"/>
                </a:tc>
                <a:tc>
                  <a:txBody>
                    <a:bodyPr/>
                    <a:lstStyle/>
                    <a:p>
                      <a:pPr algn="ctr"/>
                      <a:r>
                        <a:rPr lang="fr-CA" dirty="0"/>
                        <a:t>0.079</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Déformation de la plaque</a:t>
                      </a:r>
                    </a:p>
                  </a:txBody>
                  <a:tcPr anchor="ctr"/>
                </a:tc>
                <a:tc>
                  <a:txBody>
                    <a:bodyPr/>
                    <a:lstStyle/>
                    <a:p>
                      <a:pPr algn="ctr"/>
                      <a:r>
                        <a:rPr lang="fr-CA" dirty="0"/>
                        <a:t>1 607</a:t>
                      </a:r>
                    </a:p>
                  </a:txBody>
                  <a:tcPr anchor="ctr"/>
                </a:tc>
                <a:extLst>
                  <a:ext uri="{0D108BD9-81ED-4DB2-BD59-A6C34878D82A}">
                    <a16:rowId xmlns:a16="http://schemas.microsoft.com/office/drawing/2014/main" val="1893445849"/>
                  </a:ext>
                </a:extLst>
              </a:tr>
              <a:tr h="370840">
                <a:tc vMerge="1">
                  <a:txBody>
                    <a:bodyPr/>
                    <a:lstStyle/>
                    <a:p>
                      <a:pPr algn="ctr"/>
                      <a:endParaRPr lang="fr-CA" dirty="0"/>
                    </a:p>
                  </a:txBody>
                  <a:tcPr anchor="ctr"/>
                </a:tc>
                <a:tc>
                  <a:txBody>
                    <a:bodyPr/>
                    <a:lstStyle/>
                    <a:p>
                      <a:pPr algn="ctr"/>
                      <a:r>
                        <a:rPr lang="fr-CA" dirty="0"/>
                        <a:t>0.089</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Déformation de la plaque</a:t>
                      </a:r>
                    </a:p>
                  </a:txBody>
                  <a:tcPr anchor="ctr"/>
                </a:tc>
                <a:tc>
                  <a:txBody>
                    <a:bodyPr/>
                    <a:lstStyle/>
                    <a:p>
                      <a:pPr algn="ctr"/>
                      <a:r>
                        <a:rPr lang="fr-CA" dirty="0"/>
                        <a:t>1 855</a:t>
                      </a:r>
                    </a:p>
                  </a:txBody>
                  <a:tcPr anchor="ctr"/>
                </a:tc>
                <a:extLst>
                  <a:ext uri="{0D108BD9-81ED-4DB2-BD59-A6C34878D82A}">
                    <a16:rowId xmlns:a16="http://schemas.microsoft.com/office/drawing/2014/main" val="3260836789"/>
                  </a:ext>
                </a:extLst>
              </a:tr>
              <a:tr h="370840">
                <a:tc vMerge="1">
                  <a:txBody>
                    <a:bodyPr/>
                    <a:lstStyle/>
                    <a:p>
                      <a:pPr algn="ctr"/>
                      <a:endParaRPr lang="fr-CA" dirty="0"/>
                    </a:p>
                  </a:txBody>
                  <a:tcPr anchor="ctr"/>
                </a:tc>
                <a:tc>
                  <a:txBody>
                    <a:bodyPr/>
                    <a:lstStyle/>
                    <a:p>
                      <a:pPr algn="ctr"/>
                      <a:r>
                        <a:rPr lang="fr-CA" dirty="0"/>
                        <a:t>0.125</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Bris du rivet</a:t>
                      </a:r>
                    </a:p>
                  </a:txBody>
                  <a:tcPr anchor="ctr"/>
                </a:tc>
                <a:tc>
                  <a:txBody>
                    <a:bodyPr/>
                    <a:lstStyle/>
                    <a:p>
                      <a:pPr algn="ctr"/>
                      <a:r>
                        <a:rPr lang="fr-CA" dirty="0"/>
                        <a:t>3 108</a:t>
                      </a:r>
                    </a:p>
                  </a:txBody>
                  <a:tcPr anchor="ctr"/>
                </a:tc>
                <a:extLst>
                  <a:ext uri="{0D108BD9-81ED-4DB2-BD59-A6C34878D82A}">
                    <a16:rowId xmlns:a16="http://schemas.microsoft.com/office/drawing/2014/main" val="3119856680"/>
                  </a:ext>
                </a:extLst>
              </a:tr>
            </a:tbl>
          </a:graphicData>
        </a:graphic>
      </p:graphicFrame>
    </p:spTree>
    <p:extLst>
      <p:ext uri="{BB962C8B-B14F-4D97-AF65-F5344CB8AC3E}">
        <p14:creationId xmlns:p14="http://schemas.microsoft.com/office/powerpoint/2010/main" val="14990497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a:t>ALU-COMPÉTENCES</a:t>
            </a:r>
          </a:p>
        </p:txBody>
      </p:sp>
      <p:sp>
        <p:nvSpPr>
          <p:cNvPr id="3" name="Espace réservé du numéro de diapositive 2"/>
          <p:cNvSpPr>
            <a:spLocks noGrp="1"/>
          </p:cNvSpPr>
          <p:nvPr>
            <p:ph type="sldNum" sz="quarter" idx="12"/>
          </p:nvPr>
        </p:nvSpPr>
        <p:spPr/>
        <p:txBody>
          <a:bodyPr/>
          <a:lstStyle/>
          <a:p>
            <a:fld id="{82B63C5F-247B-BE4F-ACBC-7BDD67617F3E}" type="slidenum">
              <a:rPr lang="fr-FR" smtClean="0"/>
              <a:t>17</a:t>
            </a:fld>
            <a:endParaRPr lang="fr-FR" dirty="0"/>
          </a:p>
        </p:txBody>
      </p:sp>
      <p:sp>
        <p:nvSpPr>
          <p:cNvPr id="4" name="Espace réservé du texte 3"/>
          <p:cNvSpPr>
            <a:spLocks noGrp="1"/>
          </p:cNvSpPr>
          <p:nvPr>
            <p:ph type="body" idx="1"/>
          </p:nvPr>
        </p:nvSpPr>
        <p:spPr>
          <a:xfrm>
            <a:off x="838800" y="1681163"/>
            <a:ext cx="10515600" cy="4041258"/>
          </a:xfrm>
        </p:spPr>
        <p:txBody>
          <a:bodyPr>
            <a:noAutofit/>
          </a:bodyPr>
          <a:lstStyle/>
          <a:p>
            <a:r>
              <a:rPr lang="fr-CA" dirty="0"/>
              <a:t>Élaboration d’un modèle axisymétrique local et simplifié de l’appui de la tête secondaire du rivet sous une plaque d’épaisseur variée</a:t>
            </a:r>
          </a:p>
          <a:p>
            <a:r>
              <a:rPr lang="fr-CA" dirty="0"/>
              <a:t>-Simuler les conditions des essais mécaniques</a:t>
            </a:r>
          </a:p>
          <a:p>
            <a:r>
              <a:rPr lang="fr-CA" dirty="0"/>
              <a:t>-Négliger l’interaction avec le rail de connexion</a:t>
            </a:r>
          </a:p>
          <a:p>
            <a:r>
              <a:rPr lang="fr-CA" dirty="0"/>
              <a:t>-Non linéarités géométriques incluses</a:t>
            </a:r>
          </a:p>
          <a:p>
            <a:r>
              <a:rPr lang="fr-CA" dirty="0"/>
              <a:t>-Contact non linéaire avec friction entre le bulbe</a:t>
            </a:r>
          </a:p>
          <a:p>
            <a:pPr>
              <a:spcBef>
                <a:spcPts val="300"/>
              </a:spcBef>
            </a:pPr>
            <a:r>
              <a:rPr lang="fr-CA" dirty="0"/>
              <a:t>secondaire du rivet et la plaque d’aluminium</a:t>
            </a:r>
          </a:p>
          <a:p>
            <a:r>
              <a:rPr lang="fr-CA" dirty="0"/>
              <a:t>-Non linéarité de matériaux (plasticité) incluse pour</a:t>
            </a:r>
          </a:p>
          <a:p>
            <a:pPr>
              <a:spcBef>
                <a:spcPts val="300"/>
              </a:spcBef>
            </a:pPr>
            <a:r>
              <a:rPr lang="fr-CA" dirty="0"/>
              <a:t>la plaque (domaine élastique pour le rivet)</a:t>
            </a:r>
          </a:p>
          <a:p>
            <a:r>
              <a:rPr lang="fr-CA" dirty="0"/>
              <a:t>-Déplacement vertical du rivet imposé vers le haut</a:t>
            </a:r>
          </a:p>
          <a:p>
            <a:pPr>
              <a:spcBef>
                <a:spcPts val="300"/>
              </a:spcBef>
            </a:pPr>
            <a:r>
              <a:rPr lang="fr-CA" dirty="0"/>
              <a:t>(course subdivisée sur environ 50 itérations)</a:t>
            </a:r>
          </a:p>
          <a:p>
            <a:r>
              <a:rPr lang="fr-CA" dirty="0"/>
              <a:t>-Condition d’encastrement au pourtour de la plaque</a:t>
            </a:r>
          </a:p>
          <a:p>
            <a:r>
              <a:rPr lang="fr-CA" dirty="0"/>
              <a:t>-Colliger, à chaque itération, la force de réaction</a:t>
            </a:r>
          </a:p>
          <a:p>
            <a:pPr>
              <a:spcBef>
                <a:spcPts val="300"/>
              </a:spcBef>
            </a:pPr>
            <a:r>
              <a:rPr lang="fr-CA" dirty="0"/>
              <a:t>requise pour forcer le déplacement imposé</a:t>
            </a:r>
          </a:p>
          <a:p>
            <a:r>
              <a:rPr lang="fr-CA" dirty="0"/>
              <a:t>-La force maximale devrait se comparer à la force</a:t>
            </a:r>
          </a:p>
          <a:p>
            <a:pPr>
              <a:spcBef>
                <a:spcPts val="300"/>
              </a:spcBef>
            </a:pPr>
            <a:r>
              <a:rPr lang="fr-CA" dirty="0"/>
              <a:t>maximale mesurée lors des essais mécaniques</a:t>
            </a:r>
          </a:p>
        </p:txBody>
      </p:sp>
      <p:sp>
        <p:nvSpPr>
          <p:cNvPr id="5" name="Titre 4"/>
          <p:cNvSpPr>
            <a:spLocks noGrp="1"/>
          </p:cNvSpPr>
          <p:nvPr>
            <p:ph type="title"/>
          </p:nvPr>
        </p:nvSpPr>
        <p:spPr/>
        <p:txBody>
          <a:bodyPr/>
          <a:lstStyle/>
          <a:p>
            <a:r>
              <a:rPr lang="fr-CA" sz="2000" dirty="0">
                <a:solidFill>
                  <a:srgbClr val="ED7D31"/>
                </a:solidFill>
              </a:rPr>
              <a:t>3) Modes de défaillance en arrachement – Étude de cas</a:t>
            </a:r>
            <a:br>
              <a:rPr lang="fr-CA" dirty="0">
                <a:solidFill>
                  <a:srgbClr val="ED7D31"/>
                </a:solidFill>
              </a:rPr>
            </a:br>
            <a:r>
              <a:rPr lang="fr-CA" dirty="0">
                <a:solidFill>
                  <a:srgbClr val="ED7D31"/>
                </a:solidFill>
              </a:rPr>
              <a:t>3.3 Modélisation structurale par éléments finis </a:t>
            </a:r>
            <a:endParaRPr lang="fr-CA" dirty="0"/>
          </a:p>
        </p:txBody>
      </p:sp>
      <p:pic>
        <p:nvPicPr>
          <p:cNvPr id="8" name="Image 7">
            <a:extLst>
              <a:ext uri="{FF2B5EF4-FFF2-40B4-BE49-F238E27FC236}">
                <a16:creationId xmlns:a16="http://schemas.microsoft.com/office/drawing/2014/main" id="{CF52D3EC-2136-4A8A-9DD8-FAA7C22A669E}"/>
              </a:ext>
            </a:extLst>
          </p:cNvPr>
          <p:cNvPicPr>
            <a:picLocks noChangeAspect="1"/>
          </p:cNvPicPr>
          <p:nvPr/>
        </p:nvPicPr>
        <p:blipFill>
          <a:blip r:embed="rId2"/>
          <a:stretch>
            <a:fillRect/>
          </a:stretch>
        </p:blipFill>
        <p:spPr>
          <a:xfrm>
            <a:off x="8640000" y="2160000"/>
            <a:ext cx="2947743" cy="3600000"/>
          </a:xfrm>
          <a:prstGeom prst="rect">
            <a:avLst/>
          </a:prstGeom>
          <a:ln w="12700">
            <a:solidFill>
              <a:schemeClr val="tx1"/>
            </a:solidFill>
          </a:ln>
        </p:spPr>
      </p:pic>
      <p:grpSp>
        <p:nvGrpSpPr>
          <p:cNvPr id="15" name="Groupe 14">
            <a:extLst>
              <a:ext uri="{FF2B5EF4-FFF2-40B4-BE49-F238E27FC236}">
                <a16:creationId xmlns:a16="http://schemas.microsoft.com/office/drawing/2014/main" id="{3C006EB1-1C62-4A97-8E51-6DBB26B9A307}"/>
              </a:ext>
            </a:extLst>
          </p:cNvPr>
          <p:cNvGrpSpPr/>
          <p:nvPr/>
        </p:nvGrpSpPr>
        <p:grpSpPr>
          <a:xfrm>
            <a:off x="4752000" y="2160000"/>
            <a:ext cx="3956659" cy="3600000"/>
            <a:chOff x="4752000" y="2160000"/>
            <a:chExt cx="3956659" cy="3600000"/>
          </a:xfrm>
        </p:grpSpPr>
        <p:pic>
          <p:nvPicPr>
            <p:cNvPr id="10" name="Image 9">
              <a:extLst>
                <a:ext uri="{FF2B5EF4-FFF2-40B4-BE49-F238E27FC236}">
                  <a16:creationId xmlns:a16="http://schemas.microsoft.com/office/drawing/2014/main" id="{593A3FC1-C52B-450C-AA5B-5AC440EBE138}"/>
                </a:ext>
              </a:extLst>
            </p:cNvPr>
            <p:cNvPicPr>
              <a:picLocks noChangeAspect="1"/>
            </p:cNvPicPr>
            <p:nvPr/>
          </p:nvPicPr>
          <p:blipFill>
            <a:blip r:embed="rId3"/>
            <a:stretch>
              <a:fillRect/>
            </a:stretch>
          </p:blipFill>
          <p:spPr>
            <a:xfrm>
              <a:off x="4752000" y="2160000"/>
              <a:ext cx="3857139" cy="3600000"/>
            </a:xfrm>
            <a:prstGeom prst="rect">
              <a:avLst/>
            </a:prstGeom>
            <a:ln w="12700">
              <a:solidFill>
                <a:schemeClr val="tx1"/>
              </a:solidFill>
            </a:ln>
          </p:spPr>
        </p:pic>
        <p:cxnSp>
          <p:nvCxnSpPr>
            <p:cNvPr id="12" name="Connecteur droit 11">
              <a:extLst>
                <a:ext uri="{FF2B5EF4-FFF2-40B4-BE49-F238E27FC236}">
                  <a16:creationId xmlns:a16="http://schemas.microsoft.com/office/drawing/2014/main" id="{1AF2C0B8-92EB-46A7-9BF6-2C1615F0EA01}"/>
                </a:ext>
              </a:extLst>
            </p:cNvPr>
            <p:cNvCxnSpPr/>
            <p:nvPr/>
          </p:nvCxnSpPr>
          <p:spPr>
            <a:xfrm>
              <a:off x="6451200" y="2160000"/>
              <a:ext cx="0" cy="3600000"/>
            </a:xfrm>
            <a:prstGeom prst="line">
              <a:avLst/>
            </a:prstGeom>
            <a:ln w="25400">
              <a:solidFill>
                <a:schemeClr val="tx1"/>
              </a:solidFill>
              <a:prstDash val="lgDashDot"/>
            </a:ln>
          </p:spPr>
          <p:style>
            <a:lnRef idx="1">
              <a:schemeClr val="accent1"/>
            </a:lnRef>
            <a:fillRef idx="0">
              <a:schemeClr val="accent1"/>
            </a:fillRef>
            <a:effectRef idx="0">
              <a:schemeClr val="accent1"/>
            </a:effectRef>
            <a:fontRef idx="minor">
              <a:schemeClr val="tx1"/>
            </a:fontRef>
          </p:style>
        </p:cxnSp>
        <p:sp>
          <p:nvSpPr>
            <p:cNvPr id="14" name="ZoneTexte 13">
              <a:extLst>
                <a:ext uri="{FF2B5EF4-FFF2-40B4-BE49-F238E27FC236}">
                  <a16:creationId xmlns:a16="http://schemas.microsoft.com/office/drawing/2014/main" id="{584E93F8-37D3-4FCF-8B80-0A468AE589A1}"/>
                </a:ext>
              </a:extLst>
            </p:cNvPr>
            <p:cNvSpPr txBox="1"/>
            <p:nvPr/>
          </p:nvSpPr>
          <p:spPr>
            <a:xfrm>
              <a:off x="6768000" y="2160000"/>
              <a:ext cx="1940659" cy="954107"/>
            </a:xfrm>
            <a:prstGeom prst="rect">
              <a:avLst/>
            </a:prstGeom>
            <a:noFill/>
          </p:spPr>
          <p:txBody>
            <a:bodyPr wrap="none" rtlCol="0">
              <a:spAutoFit/>
            </a:bodyPr>
            <a:lstStyle/>
            <a:p>
              <a:r>
                <a:rPr lang="fr-CA" sz="1400" dirty="0"/>
                <a:t>Exemple de résultat</a:t>
              </a:r>
            </a:p>
            <a:p>
              <a:r>
                <a:rPr lang="fr-CA" sz="1400" dirty="0"/>
                <a:t>-plaque 0.100 po</a:t>
              </a:r>
            </a:p>
            <a:p>
              <a:r>
                <a:rPr lang="fr-CA" sz="1400" dirty="0"/>
                <a:t>-contraintes à l’itération</a:t>
              </a:r>
            </a:p>
            <a:p>
              <a:r>
                <a:rPr lang="fr-CA" sz="1400" dirty="0"/>
                <a:t>correspondant à </a:t>
              </a:r>
              <a:r>
                <a:rPr lang="fr-CA" sz="1400" dirty="0" err="1"/>
                <a:t>Fmax</a:t>
              </a:r>
              <a:endParaRPr lang="fr-CA" sz="1400" dirty="0"/>
            </a:p>
          </p:txBody>
        </p:sp>
      </p:grpSp>
    </p:spTree>
    <p:extLst>
      <p:ext uri="{BB962C8B-B14F-4D97-AF65-F5344CB8AC3E}">
        <p14:creationId xmlns:p14="http://schemas.microsoft.com/office/powerpoint/2010/main" val="34002418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a:t>ALU-COMPÉTENCES</a:t>
            </a:r>
          </a:p>
        </p:txBody>
      </p:sp>
      <p:sp>
        <p:nvSpPr>
          <p:cNvPr id="3" name="Espace réservé du numéro de diapositive 2"/>
          <p:cNvSpPr>
            <a:spLocks noGrp="1"/>
          </p:cNvSpPr>
          <p:nvPr>
            <p:ph type="sldNum" sz="quarter" idx="12"/>
          </p:nvPr>
        </p:nvSpPr>
        <p:spPr/>
        <p:txBody>
          <a:bodyPr/>
          <a:lstStyle/>
          <a:p>
            <a:fld id="{82B63C5F-247B-BE4F-ACBC-7BDD67617F3E}" type="slidenum">
              <a:rPr lang="fr-FR" smtClean="0"/>
              <a:t>18</a:t>
            </a:fld>
            <a:endParaRPr lang="fr-FR" dirty="0"/>
          </a:p>
        </p:txBody>
      </p:sp>
      <p:sp>
        <p:nvSpPr>
          <p:cNvPr id="4" name="Espace réservé du texte 3"/>
          <p:cNvSpPr>
            <a:spLocks noGrp="1"/>
          </p:cNvSpPr>
          <p:nvPr>
            <p:ph type="body" idx="1"/>
          </p:nvPr>
        </p:nvSpPr>
        <p:spPr>
          <a:xfrm>
            <a:off x="838800" y="1681163"/>
            <a:ext cx="4500000" cy="4041258"/>
          </a:xfrm>
        </p:spPr>
        <p:txBody>
          <a:bodyPr>
            <a:noAutofit/>
          </a:bodyPr>
          <a:lstStyle/>
          <a:p>
            <a:r>
              <a:rPr lang="fr-CA" dirty="0"/>
              <a:t>Les données du modèle AEF se compare avantageusement aux résultats des essais mécaniques</a:t>
            </a:r>
          </a:p>
          <a:p>
            <a:r>
              <a:rPr lang="fr-CA" dirty="0"/>
              <a:t>-Légère sous-estimation de la résistance (conservateur)</a:t>
            </a:r>
          </a:p>
          <a:p>
            <a:r>
              <a:rPr lang="fr-CA" dirty="0"/>
              <a:t>-Malgré les simplifications géométriques (absence du rail de connexion)</a:t>
            </a:r>
          </a:p>
          <a:p>
            <a:r>
              <a:rPr lang="fr-CA" dirty="0"/>
              <a:t>-Ce modèle peut donc estimer adéquatement la résistance d’une membrure à l’arrachement d’un rivet aveugle</a:t>
            </a:r>
          </a:p>
          <a:p>
            <a:endParaRPr lang="fr-CA" dirty="0"/>
          </a:p>
          <a:p>
            <a:r>
              <a:rPr lang="fr-CA" dirty="0"/>
              <a:t>Joint optimal :</a:t>
            </a:r>
          </a:p>
          <a:p>
            <a:r>
              <a:rPr lang="fr-CA" dirty="0"/>
              <a:t>Résistance rivet (Tr) </a:t>
            </a:r>
            <a:r>
              <a:rPr lang="fr-CA" dirty="0">
                <a:latin typeface="Calibri" panose="020F0502020204030204" pitchFamily="34" charset="0"/>
                <a:cs typeface="Calibri" panose="020F0502020204030204" pitchFamily="34" charset="0"/>
              </a:rPr>
              <a:t>≈</a:t>
            </a:r>
            <a:r>
              <a:rPr lang="fr-CA" dirty="0"/>
              <a:t> Résistance de la plaque (Ar)</a:t>
            </a:r>
          </a:p>
          <a:p>
            <a:r>
              <a:rPr lang="fr-CA" dirty="0"/>
              <a:t>-Rivet Huck Magna Bulb 5/16 (Tr = 2 960 </a:t>
            </a:r>
            <a:r>
              <a:rPr lang="fr-CA" dirty="0" err="1"/>
              <a:t>lbf</a:t>
            </a:r>
            <a:r>
              <a:rPr lang="fr-CA" dirty="0"/>
              <a:t>) optimal avec une plaque 6061-T6 de 0.125 po d’épaisseur (Ar = 3 018 </a:t>
            </a:r>
            <a:r>
              <a:rPr lang="fr-CA" dirty="0" err="1"/>
              <a:t>lbf</a:t>
            </a:r>
            <a:r>
              <a:rPr lang="fr-CA" dirty="0"/>
              <a:t>)</a:t>
            </a:r>
          </a:p>
        </p:txBody>
      </p:sp>
      <p:sp>
        <p:nvSpPr>
          <p:cNvPr id="5" name="Titre 4"/>
          <p:cNvSpPr>
            <a:spLocks noGrp="1"/>
          </p:cNvSpPr>
          <p:nvPr>
            <p:ph type="title"/>
          </p:nvPr>
        </p:nvSpPr>
        <p:spPr/>
        <p:txBody>
          <a:bodyPr/>
          <a:lstStyle/>
          <a:p>
            <a:r>
              <a:rPr lang="fr-CA" sz="2000" dirty="0">
                <a:solidFill>
                  <a:srgbClr val="ED7D31"/>
                </a:solidFill>
              </a:rPr>
              <a:t>3) Modes de défaillance en arrachement – Étude de cas</a:t>
            </a:r>
            <a:br>
              <a:rPr lang="fr-CA" dirty="0">
                <a:solidFill>
                  <a:srgbClr val="ED7D31"/>
                </a:solidFill>
              </a:rPr>
            </a:br>
            <a:r>
              <a:rPr lang="fr-CA" dirty="0">
                <a:solidFill>
                  <a:srgbClr val="ED7D31"/>
                </a:solidFill>
              </a:rPr>
              <a:t>3.3 Modélisation structurale par éléments finis </a:t>
            </a:r>
            <a:endParaRPr lang="fr-CA" dirty="0"/>
          </a:p>
        </p:txBody>
      </p:sp>
      <p:pic>
        <p:nvPicPr>
          <p:cNvPr id="9" name="Image 8">
            <a:extLst>
              <a:ext uri="{FF2B5EF4-FFF2-40B4-BE49-F238E27FC236}">
                <a16:creationId xmlns:a16="http://schemas.microsoft.com/office/drawing/2014/main" id="{D486304B-442B-4D55-8EAA-D4455A9408AD}"/>
              </a:ext>
            </a:extLst>
          </p:cNvPr>
          <p:cNvPicPr>
            <a:picLocks noChangeAspect="1"/>
          </p:cNvPicPr>
          <p:nvPr/>
        </p:nvPicPr>
        <p:blipFill>
          <a:blip r:embed="rId2"/>
          <a:stretch>
            <a:fillRect/>
          </a:stretch>
        </p:blipFill>
        <p:spPr>
          <a:xfrm>
            <a:off x="5400000" y="1681200"/>
            <a:ext cx="5943660" cy="4320000"/>
          </a:xfrm>
          <a:prstGeom prst="rect">
            <a:avLst/>
          </a:prstGeom>
          <a:ln w="12700">
            <a:solidFill>
              <a:schemeClr val="tx1"/>
            </a:solidFill>
          </a:ln>
        </p:spPr>
      </p:pic>
    </p:spTree>
    <p:extLst>
      <p:ext uri="{BB962C8B-B14F-4D97-AF65-F5344CB8AC3E}">
        <p14:creationId xmlns:p14="http://schemas.microsoft.com/office/powerpoint/2010/main" val="41670711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A198A088-12D7-4CB2-A7E4-061F7E5E80A5}"/>
              </a:ext>
            </a:extLst>
          </p:cNvPr>
          <p:cNvPicPr>
            <a:picLocks noChangeAspect="1"/>
          </p:cNvPicPr>
          <p:nvPr/>
        </p:nvPicPr>
        <p:blipFill>
          <a:blip r:embed="rId2"/>
          <a:stretch>
            <a:fillRect/>
          </a:stretch>
        </p:blipFill>
        <p:spPr>
          <a:xfrm>
            <a:off x="4428000" y="1440000"/>
            <a:ext cx="3348570" cy="2160000"/>
          </a:xfrm>
          <a:prstGeom prst="rect">
            <a:avLst/>
          </a:prstGeom>
        </p:spPr>
      </p:pic>
      <p:sp>
        <p:nvSpPr>
          <p:cNvPr id="2" name="Espace réservé du pied de page 1"/>
          <p:cNvSpPr>
            <a:spLocks noGrp="1"/>
          </p:cNvSpPr>
          <p:nvPr>
            <p:ph type="ftr" sz="quarter" idx="11"/>
          </p:nvPr>
        </p:nvSpPr>
        <p:spPr/>
        <p:txBody>
          <a:bodyPr/>
          <a:lstStyle/>
          <a:p>
            <a:r>
              <a:rPr lang="fr-FR"/>
              <a:t>ALU-COMPÉTENCES</a:t>
            </a:r>
          </a:p>
        </p:txBody>
      </p:sp>
      <p:sp>
        <p:nvSpPr>
          <p:cNvPr id="3" name="Espace réservé du numéro de diapositive 2"/>
          <p:cNvSpPr>
            <a:spLocks noGrp="1"/>
          </p:cNvSpPr>
          <p:nvPr>
            <p:ph type="sldNum" sz="quarter" idx="12"/>
          </p:nvPr>
        </p:nvSpPr>
        <p:spPr/>
        <p:txBody>
          <a:bodyPr/>
          <a:lstStyle/>
          <a:p>
            <a:fld id="{82B63C5F-247B-BE4F-ACBC-7BDD67617F3E}" type="slidenum">
              <a:rPr lang="fr-FR" smtClean="0"/>
              <a:t>19</a:t>
            </a:fld>
            <a:endParaRPr lang="fr-FR" dirty="0"/>
          </a:p>
        </p:txBody>
      </p:sp>
      <p:sp>
        <p:nvSpPr>
          <p:cNvPr id="4" name="Espace réservé du texte 3"/>
          <p:cNvSpPr>
            <a:spLocks noGrp="1"/>
          </p:cNvSpPr>
          <p:nvPr>
            <p:ph type="body" idx="1"/>
          </p:nvPr>
        </p:nvSpPr>
        <p:spPr>
          <a:xfrm>
            <a:off x="839788" y="1656000"/>
            <a:ext cx="3672000" cy="4536000"/>
          </a:xfrm>
        </p:spPr>
        <p:txBody>
          <a:bodyPr>
            <a:noAutofit/>
          </a:bodyPr>
          <a:lstStyle/>
          <a:p>
            <a:r>
              <a:rPr lang="fr-CA"/>
              <a:t>Démarche d’optimisation pour maximiser la résistance en arrachement du joint</a:t>
            </a:r>
          </a:p>
          <a:p>
            <a:r>
              <a:rPr lang="fr-CA"/>
              <a:t>Point de depart : Huck Magna Bulb 5/16 avec</a:t>
            </a:r>
          </a:p>
          <a:p>
            <a:pPr>
              <a:spcBef>
                <a:spcPts val="0"/>
              </a:spcBef>
            </a:pPr>
            <a:r>
              <a:rPr lang="fr-CA"/>
              <a:t>profilé 6061-T6 paroi de </a:t>
            </a:r>
            <a:r>
              <a:rPr lang="fr-CA">
                <a:latin typeface="Cambria Math" panose="02040503050406030204" pitchFamily="18" charset="0"/>
                <a:ea typeface="Cambria Math" panose="02040503050406030204" pitchFamily="18" charset="0"/>
              </a:rPr>
              <a:t>0.100</a:t>
            </a:r>
            <a:r>
              <a:rPr lang="fr-CA"/>
              <a:t> po</a:t>
            </a:r>
          </a:p>
          <a:p>
            <a:r>
              <a:rPr lang="fr-CA"/>
              <a:t>=&gt; résistance initiale du joint </a:t>
            </a:r>
            <a:r>
              <a:rPr lang="fr-CA">
                <a:latin typeface="Cambria Math" panose="02040503050406030204" pitchFamily="18" charset="0"/>
                <a:ea typeface="Cambria Math" panose="02040503050406030204" pitchFamily="18" charset="0"/>
              </a:rPr>
              <a:t>2 199</a:t>
            </a:r>
            <a:r>
              <a:rPr lang="fr-CA"/>
              <a:t> lbf avec défaillance de la pièce du côté secondaire</a:t>
            </a:r>
          </a:p>
          <a:p>
            <a:pPr>
              <a:spcBef>
                <a:spcPts val="0"/>
              </a:spcBef>
            </a:pPr>
            <a:r>
              <a:rPr lang="fr-CA"/>
              <a:t>(</a:t>
            </a:r>
            <a:r>
              <a:rPr lang="fr-CA" i="1">
                <a:latin typeface="Cambria Math" panose="02040503050406030204" pitchFamily="18" charset="0"/>
                <a:ea typeface="Cambria Math" panose="02040503050406030204" pitchFamily="18" charset="0"/>
              </a:rPr>
              <a:t>A</a:t>
            </a:r>
            <a:r>
              <a:rPr lang="fr-CA" i="1" baseline="-25000">
                <a:latin typeface="Cambria Math" panose="02040503050406030204" pitchFamily="18" charset="0"/>
                <a:ea typeface="Cambria Math" panose="02040503050406030204" pitchFamily="18" charset="0"/>
              </a:rPr>
              <a:t>r</a:t>
            </a:r>
            <a:r>
              <a:rPr lang="fr-CA">
                <a:latin typeface="Cambria Math" panose="02040503050406030204" pitchFamily="18" charset="0"/>
                <a:ea typeface="Cambria Math" panose="02040503050406030204" pitchFamily="18" charset="0"/>
              </a:rPr>
              <a:t>  =  2 199  </a:t>
            </a:r>
            <a:r>
              <a:rPr lang="fr-CA"/>
              <a:t> </a:t>
            </a:r>
            <a:r>
              <a:rPr lang="fr-CA">
                <a:latin typeface="Cambria Math" panose="02040503050406030204" pitchFamily="18" charset="0"/>
                <a:ea typeface="Cambria Math" panose="02040503050406030204" pitchFamily="18" charset="0"/>
              </a:rPr>
              <a:t>&lt;</a:t>
            </a:r>
            <a:r>
              <a:rPr lang="fr-CA"/>
              <a:t> </a:t>
            </a:r>
            <a:r>
              <a:rPr lang="fr-CA" i="1">
                <a:latin typeface="Cambria Math" panose="02040503050406030204" pitchFamily="18" charset="0"/>
                <a:ea typeface="Cambria Math" panose="02040503050406030204" pitchFamily="18" charset="0"/>
              </a:rPr>
              <a:t>T</a:t>
            </a:r>
            <a:r>
              <a:rPr lang="fr-CA" i="1" baseline="-25000">
                <a:latin typeface="Cambria Math" panose="02040503050406030204" pitchFamily="18" charset="0"/>
                <a:ea typeface="Cambria Math" panose="02040503050406030204" pitchFamily="18" charset="0"/>
              </a:rPr>
              <a:t>r</a:t>
            </a:r>
            <a:r>
              <a:rPr lang="fr-CA">
                <a:latin typeface="Cambria Math" panose="02040503050406030204" pitchFamily="18" charset="0"/>
                <a:ea typeface="Cambria Math" panose="02040503050406030204" pitchFamily="18" charset="0"/>
              </a:rPr>
              <a:t>  =  2 960</a:t>
            </a:r>
            <a:r>
              <a:rPr lang="fr-CA"/>
              <a:t>)</a:t>
            </a:r>
          </a:p>
          <a:p>
            <a:r>
              <a:rPr lang="fr-CA"/>
              <a:t>1°) Changer pour un rivet plus résistant: Huck BOM 5/16 avec une résistance en arrachement annoncée de </a:t>
            </a:r>
            <a:r>
              <a:rPr lang="fr-CA">
                <a:latin typeface="Cambria Math" panose="02040503050406030204" pitchFamily="18" charset="0"/>
                <a:ea typeface="Cambria Math" panose="02040503050406030204" pitchFamily="18" charset="0"/>
              </a:rPr>
              <a:t>5 200 </a:t>
            </a:r>
            <a:r>
              <a:rPr lang="fr-CA"/>
              <a:t>lbf</a:t>
            </a:r>
          </a:p>
          <a:p>
            <a:r>
              <a:rPr lang="fr-CA"/>
              <a:t>2°) Modifier la section du profilé pour épaissir la paroi dans la zone d’assemblage</a:t>
            </a:r>
          </a:p>
          <a:p>
            <a:r>
              <a:rPr lang="fr-CA"/>
              <a:t>3°) Déterminer, par modèle AEF, la surépaisseur et la largeur de bande requise pour que</a:t>
            </a:r>
          </a:p>
          <a:p>
            <a:pPr>
              <a:spcBef>
                <a:spcPts val="300"/>
              </a:spcBef>
            </a:pPr>
            <a:r>
              <a:rPr lang="fr-CA" i="1">
                <a:latin typeface="Cambria Math" panose="02040503050406030204" pitchFamily="18" charset="0"/>
                <a:ea typeface="Cambria Math" panose="02040503050406030204" pitchFamily="18" charset="0"/>
              </a:rPr>
              <a:t>A</a:t>
            </a:r>
            <a:r>
              <a:rPr lang="fr-CA" i="1" baseline="-25000">
                <a:latin typeface="Cambria Math" panose="02040503050406030204" pitchFamily="18" charset="0"/>
                <a:ea typeface="Cambria Math" panose="02040503050406030204" pitchFamily="18" charset="0"/>
              </a:rPr>
              <a:t>r</a:t>
            </a:r>
            <a:r>
              <a:rPr lang="fr-CA"/>
              <a:t>  </a:t>
            </a:r>
            <a:r>
              <a:rPr lang="fr-CA">
                <a:latin typeface="Cambria Math" panose="02040503050406030204" pitchFamily="18" charset="0"/>
                <a:ea typeface="Cambria Math" panose="02040503050406030204" pitchFamily="18" charset="0"/>
                <a:cs typeface="Calibri" panose="020F0502020204030204" pitchFamily="34" charset="0"/>
              </a:rPr>
              <a:t>≈ </a:t>
            </a:r>
            <a:r>
              <a:rPr lang="fr-CA"/>
              <a:t> </a:t>
            </a:r>
            <a:r>
              <a:rPr lang="fr-CA" i="1">
                <a:latin typeface="Cambria Math" panose="02040503050406030204" pitchFamily="18" charset="0"/>
                <a:ea typeface="Cambria Math" panose="02040503050406030204" pitchFamily="18" charset="0"/>
              </a:rPr>
              <a:t>T</a:t>
            </a:r>
            <a:r>
              <a:rPr lang="fr-CA" i="1" baseline="-25000">
                <a:latin typeface="Cambria Math" panose="02040503050406030204" pitchFamily="18" charset="0"/>
                <a:ea typeface="Cambria Math" panose="02040503050406030204" pitchFamily="18" charset="0"/>
              </a:rPr>
              <a:t>r</a:t>
            </a:r>
            <a:r>
              <a:rPr lang="fr-CA"/>
              <a:t>  </a:t>
            </a:r>
            <a:r>
              <a:rPr lang="fr-CA">
                <a:latin typeface="Cambria Math" panose="02040503050406030204" pitchFamily="18" charset="0"/>
                <a:ea typeface="Cambria Math" panose="02040503050406030204" pitchFamily="18" charset="0"/>
              </a:rPr>
              <a:t>=</a:t>
            </a:r>
            <a:r>
              <a:rPr lang="fr-CA"/>
              <a:t>  </a:t>
            </a:r>
            <a:r>
              <a:rPr lang="fr-CA">
                <a:latin typeface="Cambria Math" panose="02040503050406030204" pitchFamily="18" charset="0"/>
                <a:ea typeface="Cambria Math" panose="02040503050406030204" pitchFamily="18" charset="0"/>
              </a:rPr>
              <a:t>5 200 </a:t>
            </a:r>
            <a:r>
              <a:rPr lang="fr-CA"/>
              <a:t>lbf</a:t>
            </a:r>
          </a:p>
          <a:p>
            <a:endParaRPr lang="fr-CA"/>
          </a:p>
        </p:txBody>
      </p:sp>
      <p:sp>
        <p:nvSpPr>
          <p:cNvPr id="5" name="Titre 4"/>
          <p:cNvSpPr>
            <a:spLocks noGrp="1"/>
          </p:cNvSpPr>
          <p:nvPr>
            <p:ph type="title"/>
          </p:nvPr>
        </p:nvSpPr>
        <p:spPr/>
        <p:txBody>
          <a:bodyPr/>
          <a:lstStyle/>
          <a:p>
            <a:r>
              <a:rPr lang="fr-CA" sz="2000" dirty="0">
                <a:solidFill>
                  <a:srgbClr val="ED7D31"/>
                </a:solidFill>
              </a:rPr>
              <a:t>3) Modes de défaillance en arrachement – Étude de cas</a:t>
            </a:r>
            <a:br>
              <a:rPr lang="fr-CA" dirty="0">
                <a:solidFill>
                  <a:srgbClr val="ED7D31"/>
                </a:solidFill>
              </a:rPr>
            </a:br>
            <a:r>
              <a:rPr lang="fr-CA" dirty="0">
                <a:solidFill>
                  <a:srgbClr val="ED7D31"/>
                </a:solidFill>
              </a:rPr>
              <a:t>3.4 Optimisation du joint mécanique</a:t>
            </a:r>
            <a:endParaRPr lang="fr-CA" dirty="0"/>
          </a:p>
        </p:txBody>
      </p:sp>
      <p:pic>
        <p:nvPicPr>
          <p:cNvPr id="7" name="Image 6">
            <a:extLst>
              <a:ext uri="{FF2B5EF4-FFF2-40B4-BE49-F238E27FC236}">
                <a16:creationId xmlns:a16="http://schemas.microsoft.com/office/drawing/2014/main" id="{BED0EC15-F6A5-4D61-A4F2-AD0E30445517}"/>
              </a:ext>
            </a:extLst>
          </p:cNvPr>
          <p:cNvPicPr>
            <a:picLocks noChangeAspect="1"/>
          </p:cNvPicPr>
          <p:nvPr/>
        </p:nvPicPr>
        <p:blipFill>
          <a:blip r:embed="rId3"/>
          <a:stretch>
            <a:fillRect/>
          </a:stretch>
        </p:blipFill>
        <p:spPr>
          <a:xfrm>
            <a:off x="4428000" y="3960000"/>
            <a:ext cx="3406410" cy="2160000"/>
          </a:xfrm>
          <a:prstGeom prst="rect">
            <a:avLst/>
          </a:prstGeom>
        </p:spPr>
      </p:pic>
      <p:pic>
        <p:nvPicPr>
          <p:cNvPr id="11" name="Image 10">
            <a:extLst>
              <a:ext uri="{FF2B5EF4-FFF2-40B4-BE49-F238E27FC236}">
                <a16:creationId xmlns:a16="http://schemas.microsoft.com/office/drawing/2014/main" id="{4A8A99A6-83BB-4169-804D-E79F56B0EE85}"/>
              </a:ext>
            </a:extLst>
          </p:cNvPr>
          <p:cNvPicPr>
            <a:picLocks noChangeAspect="1"/>
          </p:cNvPicPr>
          <p:nvPr/>
        </p:nvPicPr>
        <p:blipFill>
          <a:blip r:embed="rId4"/>
          <a:stretch>
            <a:fillRect/>
          </a:stretch>
        </p:blipFill>
        <p:spPr>
          <a:xfrm>
            <a:off x="7920000" y="3744000"/>
            <a:ext cx="3780000" cy="1329143"/>
          </a:xfrm>
          <a:prstGeom prst="rect">
            <a:avLst/>
          </a:prstGeom>
        </p:spPr>
      </p:pic>
      <p:sp>
        <p:nvSpPr>
          <p:cNvPr id="12" name="Espace réservé du texte 3">
            <a:extLst>
              <a:ext uri="{FF2B5EF4-FFF2-40B4-BE49-F238E27FC236}">
                <a16:creationId xmlns:a16="http://schemas.microsoft.com/office/drawing/2014/main" id="{9EF9095A-2BF8-4961-A65A-C87ED13281E8}"/>
              </a:ext>
            </a:extLst>
          </p:cNvPr>
          <p:cNvSpPr txBox="1">
            <a:spLocks/>
          </p:cNvSpPr>
          <p:nvPr/>
        </p:nvSpPr>
        <p:spPr>
          <a:xfrm>
            <a:off x="7920000" y="5040000"/>
            <a:ext cx="3780000" cy="1260000"/>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1"/>
                </a:solidFill>
                <a:latin typeface="Univers Condensed Light" panose="020B030602020204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accent1"/>
                </a:solidFill>
                <a:latin typeface="Univers Condensed Light" panose="020B030602020204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Univers Condensed Light" panose="020B030602020204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1200" dirty="0">
                <a:hlinkClick r:id="rId5"/>
              </a:rPr>
              <a:t>https://www.howmet.com/fastening_systems/industrial/catalog/brochures/BOM_Brochure.pdf</a:t>
            </a:r>
            <a:r>
              <a:rPr lang="en-US" sz="1200" dirty="0"/>
              <a:t>, </a:t>
            </a:r>
            <a:r>
              <a:rPr lang="en-US" sz="1200" dirty="0" err="1"/>
              <a:t>consulté</a:t>
            </a:r>
            <a:r>
              <a:rPr lang="en-US" sz="1200" dirty="0"/>
              <a:t> 2022/11/28</a:t>
            </a:r>
          </a:p>
          <a:p>
            <a:pPr>
              <a:spcBef>
                <a:spcPts val="600"/>
              </a:spcBef>
            </a:pPr>
            <a:r>
              <a:rPr lang="en-US" dirty="0"/>
              <a:t>Huck BOM 5/16 :</a:t>
            </a:r>
          </a:p>
          <a:p>
            <a:pPr>
              <a:spcBef>
                <a:spcPts val="0"/>
              </a:spcBef>
            </a:pPr>
            <a:r>
              <a:rPr lang="en-US" dirty="0"/>
              <a:t>-Résistance </a:t>
            </a:r>
            <a:r>
              <a:rPr lang="en-US" dirty="0" err="1"/>
              <a:t>en</a:t>
            </a:r>
            <a:r>
              <a:rPr lang="en-US" dirty="0"/>
              <a:t> </a:t>
            </a:r>
            <a:r>
              <a:rPr lang="en-US" dirty="0" err="1"/>
              <a:t>arrachement</a:t>
            </a:r>
            <a:r>
              <a:rPr lang="en-US" dirty="0"/>
              <a:t> : </a:t>
            </a:r>
            <a:r>
              <a:rPr lang="en-US" dirty="0">
                <a:latin typeface="Cambria Math" panose="02040503050406030204" pitchFamily="18" charset="0"/>
                <a:ea typeface="Cambria Math" panose="02040503050406030204" pitchFamily="18" charset="0"/>
              </a:rPr>
              <a:t>5 200 </a:t>
            </a:r>
            <a:r>
              <a:rPr lang="en-US" dirty="0"/>
              <a:t>lbf</a:t>
            </a:r>
          </a:p>
          <a:p>
            <a:pPr>
              <a:spcBef>
                <a:spcPts val="0"/>
              </a:spcBef>
            </a:pPr>
            <a:r>
              <a:rPr lang="en-US" dirty="0"/>
              <a:t>-Corps </a:t>
            </a:r>
            <a:r>
              <a:rPr lang="en-US" dirty="0" err="1"/>
              <a:t>surdimensionné</a:t>
            </a:r>
            <a:r>
              <a:rPr lang="en-US" dirty="0"/>
              <a:t>, tête </a:t>
            </a:r>
            <a:r>
              <a:rPr lang="en-US" dirty="0" err="1"/>
              <a:t>saillante</a:t>
            </a:r>
            <a:endParaRPr lang="en-US" dirty="0"/>
          </a:p>
          <a:p>
            <a:pPr>
              <a:spcBef>
                <a:spcPts val="0"/>
              </a:spcBef>
            </a:pPr>
            <a:endParaRPr lang="en-US" dirty="0"/>
          </a:p>
        </p:txBody>
      </p:sp>
      <p:pic>
        <p:nvPicPr>
          <p:cNvPr id="14" name="Image 13">
            <a:extLst>
              <a:ext uri="{FF2B5EF4-FFF2-40B4-BE49-F238E27FC236}">
                <a16:creationId xmlns:a16="http://schemas.microsoft.com/office/drawing/2014/main" id="{A8A5F8CD-AD36-4AF2-A249-A93C0E28A3AF}"/>
              </a:ext>
            </a:extLst>
          </p:cNvPr>
          <p:cNvPicPr>
            <a:picLocks noChangeAspect="1"/>
          </p:cNvPicPr>
          <p:nvPr/>
        </p:nvPicPr>
        <p:blipFill>
          <a:blip r:embed="rId6"/>
          <a:stretch>
            <a:fillRect/>
          </a:stretch>
        </p:blipFill>
        <p:spPr>
          <a:xfrm>
            <a:off x="7920000" y="1368000"/>
            <a:ext cx="3780000" cy="1218060"/>
          </a:xfrm>
          <a:prstGeom prst="rect">
            <a:avLst/>
          </a:prstGeom>
        </p:spPr>
      </p:pic>
      <p:sp>
        <p:nvSpPr>
          <p:cNvPr id="15" name="Espace réservé du texte 3">
            <a:extLst>
              <a:ext uri="{FF2B5EF4-FFF2-40B4-BE49-F238E27FC236}">
                <a16:creationId xmlns:a16="http://schemas.microsoft.com/office/drawing/2014/main" id="{A8981444-402C-4452-BA48-72B230939170}"/>
              </a:ext>
            </a:extLst>
          </p:cNvPr>
          <p:cNvSpPr txBox="1">
            <a:spLocks/>
          </p:cNvSpPr>
          <p:nvPr/>
        </p:nvSpPr>
        <p:spPr>
          <a:xfrm>
            <a:off x="7920000" y="2448000"/>
            <a:ext cx="3780000" cy="1260000"/>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1"/>
                </a:solidFill>
                <a:latin typeface="Univers Condensed Light" panose="020B030602020204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accent1"/>
                </a:solidFill>
                <a:latin typeface="Univers Condensed Light" panose="020B030602020204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Univers Condensed Light" panose="020B030602020204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1200" dirty="0">
                <a:hlinkClick r:id="rId7"/>
              </a:rPr>
              <a:t>https://www.howmet.com/fastening_systems/industrial/catalog/brochures/Magna-Bulb_Brochure.pdf</a:t>
            </a:r>
            <a:r>
              <a:rPr lang="en-US" sz="1200" dirty="0"/>
              <a:t>, </a:t>
            </a:r>
            <a:r>
              <a:rPr lang="en-US" sz="1200" dirty="0" err="1"/>
              <a:t>consulté</a:t>
            </a:r>
            <a:r>
              <a:rPr lang="en-US" sz="1200" dirty="0"/>
              <a:t> 2022/11/28</a:t>
            </a:r>
          </a:p>
          <a:p>
            <a:pPr>
              <a:spcBef>
                <a:spcPts val="600"/>
              </a:spcBef>
            </a:pPr>
            <a:r>
              <a:rPr lang="en-US" dirty="0"/>
              <a:t>Huck Magna Bulb 5/16 :</a:t>
            </a:r>
          </a:p>
          <a:p>
            <a:pPr>
              <a:spcBef>
                <a:spcPts val="0"/>
              </a:spcBef>
            </a:pPr>
            <a:r>
              <a:rPr lang="en-US" dirty="0"/>
              <a:t>-Résistance </a:t>
            </a:r>
            <a:r>
              <a:rPr lang="en-US" dirty="0" err="1"/>
              <a:t>en</a:t>
            </a:r>
            <a:r>
              <a:rPr lang="en-US" dirty="0"/>
              <a:t> </a:t>
            </a:r>
            <a:r>
              <a:rPr lang="en-US" dirty="0" err="1"/>
              <a:t>arrachement</a:t>
            </a:r>
            <a:r>
              <a:rPr lang="en-US" dirty="0"/>
              <a:t> : </a:t>
            </a:r>
            <a:r>
              <a:rPr lang="en-US" dirty="0">
                <a:latin typeface="Cambria Math" panose="02040503050406030204" pitchFamily="18" charset="0"/>
                <a:ea typeface="Cambria Math" panose="02040503050406030204" pitchFamily="18" charset="0"/>
              </a:rPr>
              <a:t>2 960 </a:t>
            </a:r>
            <a:r>
              <a:rPr lang="en-US" dirty="0"/>
              <a:t>lbf</a:t>
            </a:r>
          </a:p>
          <a:p>
            <a:pPr>
              <a:spcBef>
                <a:spcPts val="0"/>
              </a:spcBef>
            </a:pPr>
            <a:r>
              <a:rPr lang="en-US" dirty="0"/>
              <a:t>-Surface </a:t>
            </a:r>
            <a:r>
              <a:rPr lang="en-US" dirty="0" err="1"/>
              <a:t>d’appui</a:t>
            </a:r>
            <a:r>
              <a:rPr lang="en-US" dirty="0"/>
              <a:t> </a:t>
            </a:r>
            <a:r>
              <a:rPr lang="en-US" dirty="0" err="1"/>
              <a:t>élargie</a:t>
            </a:r>
            <a:r>
              <a:rPr lang="en-US" dirty="0"/>
              <a:t>, tête </a:t>
            </a:r>
            <a:r>
              <a:rPr lang="en-US" dirty="0" err="1"/>
              <a:t>discrète</a:t>
            </a:r>
            <a:endParaRPr lang="en-US" dirty="0"/>
          </a:p>
          <a:p>
            <a:pPr>
              <a:spcBef>
                <a:spcPts val="0"/>
              </a:spcBef>
            </a:pPr>
            <a:endParaRPr lang="en-US" dirty="0"/>
          </a:p>
        </p:txBody>
      </p:sp>
    </p:spTree>
    <p:extLst>
      <p:ext uri="{BB962C8B-B14F-4D97-AF65-F5344CB8AC3E}">
        <p14:creationId xmlns:p14="http://schemas.microsoft.com/office/powerpoint/2010/main" val="28323614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a:t>ALU-COMPÉTENCES</a:t>
            </a:r>
          </a:p>
        </p:txBody>
      </p:sp>
      <p:sp>
        <p:nvSpPr>
          <p:cNvPr id="3" name="Espace réservé du numéro de diapositive 2"/>
          <p:cNvSpPr>
            <a:spLocks noGrp="1"/>
          </p:cNvSpPr>
          <p:nvPr>
            <p:ph type="sldNum" sz="quarter" idx="12"/>
          </p:nvPr>
        </p:nvSpPr>
        <p:spPr/>
        <p:txBody>
          <a:bodyPr/>
          <a:lstStyle/>
          <a:p>
            <a:fld id="{82B63C5F-247B-BE4F-ACBC-7BDD67617F3E}" type="slidenum">
              <a:rPr lang="fr-FR" smtClean="0"/>
              <a:pPr/>
              <a:t>2</a:t>
            </a:fld>
            <a:endParaRPr lang="fr-FR"/>
          </a:p>
        </p:txBody>
      </p:sp>
      <p:sp>
        <p:nvSpPr>
          <p:cNvPr id="4" name="Espace réservé du texte 3"/>
          <p:cNvSpPr>
            <a:spLocks noGrp="1"/>
          </p:cNvSpPr>
          <p:nvPr>
            <p:ph type="body" idx="1"/>
          </p:nvPr>
        </p:nvSpPr>
        <p:spPr>
          <a:xfrm>
            <a:off x="839788" y="1440494"/>
            <a:ext cx="10513982" cy="4687351"/>
          </a:xfrm>
        </p:spPr>
        <p:txBody>
          <a:bodyPr>
            <a:normAutofit/>
          </a:bodyPr>
          <a:lstStyle/>
          <a:p>
            <a:r>
              <a:rPr lang="fr-CA" dirty="0"/>
              <a:t>L'information, les renseignements et les données contenus dans les documents de ce portail (appelé par la suite l'«Information»), sont considérés comme fiables au moment de leur publication, mais rien ne garantit qu'ils sont exacts et complets. L'Information est présentée uniquement à titre de renseignement et ne doit d'aucune manière être interprétée comme un conseil de nature technique ou autre. Sans limiter la portée générale de ce qui précède, l'Information peut contenir des inexactitudes techniques ou des erreurs typographiques et AluQuébec, la Grappe industrielle de l’aluminium, ses administrateurs, ses dirigeants, ses représentants, ses employés et ses mandataires ne peuvent être tenus responsables d'aucune manière des dommages pouvant en découler. </a:t>
            </a:r>
            <a:endParaRPr lang="fr-CA" sz="1800" b="1" dirty="0">
              <a:solidFill>
                <a:schemeClr val="accent1"/>
              </a:solidFill>
            </a:endParaRPr>
          </a:p>
          <a:p>
            <a:r>
              <a:rPr lang="fr-CA" sz="1800" b="1" dirty="0">
                <a:solidFill>
                  <a:schemeClr val="accent1"/>
                </a:solidFill>
              </a:rPr>
              <a:t>Dégagement de responsabilité</a:t>
            </a:r>
          </a:p>
          <a:p>
            <a:r>
              <a:rPr lang="fr-CA" dirty="0"/>
              <a:t>AluQuébec met à votre disposition l’Information sans aucune garantie, implicite ou explicite, et se dégage de toute responsabilité quant à son exactitude, sa fiabilité, sa pertinence ou son exhaustivité. </a:t>
            </a:r>
            <a:endParaRPr lang="fr-CA" sz="1800" b="1" dirty="0">
              <a:solidFill>
                <a:schemeClr val="accent1"/>
              </a:solidFill>
            </a:endParaRPr>
          </a:p>
          <a:p>
            <a:r>
              <a:rPr lang="fr-CA" sz="1800" b="1" dirty="0">
                <a:solidFill>
                  <a:schemeClr val="accent1"/>
                </a:solidFill>
              </a:rPr>
              <a:t>Droits d'auteur et propriété intellectuelle</a:t>
            </a:r>
          </a:p>
          <a:p>
            <a:r>
              <a:rPr lang="fr-CA" dirty="0"/>
              <a:t>Les droits d’auteurs de tous les contenus sur ce portail appartiennent à AluQuébec. Tous les éléments inclus dans ces contenus par les auteurs originaux, incluant textes, images, graphiques mais sans s’y limiter, proviennent soit de l’auteur même, de sources libres de droits ou encore d’éléments dont l’approbation d’utilisation a été obtenue par les auteurs originaux. Les utilisateurs du portail consentent à utiliser les contenus à des fins pédagogiques seulement. Les contenus peuvent être utilisés entièrement ou partiellement, mais ne pourront pas être modifiés de façon à altérer la nature même des informations ou encore à causer préjudice à AluQuébec. Un tel acte pourrait être une infraction à la législation applicable en matière de propriété intellectuelle et entraîner des réclamations.</a:t>
            </a:r>
          </a:p>
          <a:p>
            <a:endParaRPr lang="fr-CA" dirty="0"/>
          </a:p>
        </p:txBody>
      </p:sp>
      <p:sp>
        <p:nvSpPr>
          <p:cNvPr id="5" name="Titre 4"/>
          <p:cNvSpPr>
            <a:spLocks noGrp="1"/>
          </p:cNvSpPr>
          <p:nvPr>
            <p:ph type="title"/>
          </p:nvPr>
        </p:nvSpPr>
        <p:spPr/>
        <p:txBody>
          <a:bodyPr/>
          <a:lstStyle/>
          <a:p>
            <a:r>
              <a:rPr lang="fr-CA" dirty="0"/>
              <a:t>Note</a:t>
            </a:r>
          </a:p>
        </p:txBody>
      </p:sp>
    </p:spTree>
    <p:extLst>
      <p:ext uri="{BB962C8B-B14F-4D97-AF65-F5344CB8AC3E}">
        <p14:creationId xmlns:p14="http://schemas.microsoft.com/office/powerpoint/2010/main" val="10678209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a:t>ALU-COMPÉTENCES</a:t>
            </a:r>
          </a:p>
        </p:txBody>
      </p:sp>
      <p:sp>
        <p:nvSpPr>
          <p:cNvPr id="3" name="Espace réservé du numéro de diapositive 2"/>
          <p:cNvSpPr>
            <a:spLocks noGrp="1"/>
          </p:cNvSpPr>
          <p:nvPr>
            <p:ph type="sldNum" sz="quarter" idx="12"/>
          </p:nvPr>
        </p:nvSpPr>
        <p:spPr/>
        <p:txBody>
          <a:bodyPr/>
          <a:lstStyle/>
          <a:p>
            <a:fld id="{82B63C5F-247B-BE4F-ACBC-7BDD67617F3E}" type="slidenum">
              <a:rPr lang="fr-FR" smtClean="0"/>
              <a:t>20</a:t>
            </a:fld>
            <a:endParaRPr lang="fr-FR" dirty="0"/>
          </a:p>
        </p:txBody>
      </p:sp>
      <p:sp>
        <p:nvSpPr>
          <p:cNvPr id="4" name="Espace réservé du texte 3"/>
          <p:cNvSpPr>
            <a:spLocks noGrp="1"/>
          </p:cNvSpPr>
          <p:nvPr>
            <p:ph type="body" idx="1"/>
          </p:nvPr>
        </p:nvSpPr>
        <p:spPr/>
        <p:txBody>
          <a:bodyPr/>
          <a:lstStyle/>
          <a:p>
            <a:r>
              <a:rPr lang="fr-CA"/>
              <a:t>Élaboration d’un modèle AEF simulant l’appui secondaire d’un rivet Huck BOM 5/16 sur un profilé arborant une bande de renfort dans la zone d’assemblage</a:t>
            </a:r>
          </a:p>
          <a:p>
            <a:r>
              <a:rPr lang="fr-CA"/>
              <a:t>-3D, double symétrie (couvrant 1/4 du rivet)</a:t>
            </a:r>
          </a:p>
          <a:p>
            <a:r>
              <a:rPr lang="fr-CA"/>
              <a:t>-Négliger l’interaction avec le connecteur</a:t>
            </a:r>
          </a:p>
          <a:p>
            <a:r>
              <a:rPr lang="fr-CA"/>
              <a:t>-Inclure les non-linéarités géométriques, de</a:t>
            </a:r>
          </a:p>
          <a:p>
            <a:pPr>
              <a:spcBef>
                <a:spcPts val="300"/>
              </a:spcBef>
            </a:pPr>
            <a:r>
              <a:rPr lang="fr-CA"/>
              <a:t>contact et du matériaux du profilé</a:t>
            </a:r>
          </a:p>
          <a:p>
            <a:r>
              <a:rPr lang="fr-CA"/>
              <a:t>-Rechercher la largeur et l’épaisseur de la</a:t>
            </a:r>
          </a:p>
          <a:p>
            <a:pPr>
              <a:spcBef>
                <a:spcPts val="300"/>
              </a:spcBef>
            </a:pPr>
            <a:r>
              <a:rPr lang="fr-CA"/>
              <a:t>bande de renfort qui procure au profilé une</a:t>
            </a:r>
          </a:p>
          <a:p>
            <a:pPr>
              <a:spcBef>
                <a:spcPts val="300"/>
              </a:spcBef>
            </a:pPr>
            <a:r>
              <a:rPr lang="fr-CA"/>
              <a:t>résistance similaire à celle du rivet choisi</a:t>
            </a:r>
          </a:p>
          <a:p>
            <a:r>
              <a:rPr lang="fr-CA"/>
              <a:t>-Avec une bande de renfort</a:t>
            </a:r>
          </a:p>
          <a:p>
            <a:pPr>
              <a:spcBef>
                <a:spcPts val="300"/>
              </a:spcBef>
            </a:pPr>
            <a:r>
              <a:rPr lang="fr-CA"/>
              <a:t>     0.225 po d’épaisseur</a:t>
            </a:r>
          </a:p>
          <a:p>
            <a:pPr>
              <a:spcBef>
                <a:spcPts val="300"/>
              </a:spcBef>
            </a:pPr>
            <a:r>
              <a:rPr lang="fr-CA"/>
              <a:t>     0.750 po de large</a:t>
            </a:r>
          </a:p>
          <a:p>
            <a:pPr>
              <a:spcBef>
                <a:spcPts val="300"/>
              </a:spcBef>
            </a:pPr>
            <a:r>
              <a:rPr lang="fr-CA"/>
              <a:t>Résistance estimée par le modèle =&gt; 5 140 lbf </a:t>
            </a:r>
          </a:p>
          <a:p>
            <a:endParaRPr lang="fr-CA"/>
          </a:p>
        </p:txBody>
      </p:sp>
      <p:sp>
        <p:nvSpPr>
          <p:cNvPr id="5" name="Titre 4"/>
          <p:cNvSpPr>
            <a:spLocks noGrp="1"/>
          </p:cNvSpPr>
          <p:nvPr>
            <p:ph type="title"/>
          </p:nvPr>
        </p:nvSpPr>
        <p:spPr/>
        <p:txBody>
          <a:bodyPr/>
          <a:lstStyle/>
          <a:p>
            <a:r>
              <a:rPr lang="fr-CA" sz="2000" dirty="0">
                <a:solidFill>
                  <a:srgbClr val="ED7D31"/>
                </a:solidFill>
              </a:rPr>
              <a:t>3) Modes de défaillance en arrachement – Étude de cas</a:t>
            </a:r>
            <a:br>
              <a:rPr lang="fr-CA" dirty="0">
                <a:solidFill>
                  <a:srgbClr val="ED7D31"/>
                </a:solidFill>
              </a:rPr>
            </a:br>
            <a:r>
              <a:rPr lang="fr-CA" dirty="0">
                <a:solidFill>
                  <a:srgbClr val="ED7D31"/>
                </a:solidFill>
              </a:rPr>
              <a:t>3.4 Optimisation du joint mécanique</a:t>
            </a:r>
            <a:endParaRPr lang="fr-CA" dirty="0"/>
          </a:p>
        </p:txBody>
      </p:sp>
      <p:pic>
        <p:nvPicPr>
          <p:cNvPr id="6" name="Image 5">
            <a:extLst>
              <a:ext uri="{FF2B5EF4-FFF2-40B4-BE49-F238E27FC236}">
                <a16:creationId xmlns:a16="http://schemas.microsoft.com/office/drawing/2014/main" id="{0CE4C9F2-6201-462D-9766-EF4CB4E151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8000" y="2160000"/>
            <a:ext cx="3986210" cy="3600000"/>
          </a:xfrm>
          <a:prstGeom prst="rect">
            <a:avLst/>
          </a:prstGeom>
          <a:ln w="12700">
            <a:solidFill>
              <a:schemeClr val="tx1"/>
            </a:solidFill>
          </a:ln>
        </p:spPr>
      </p:pic>
      <p:pic>
        <p:nvPicPr>
          <p:cNvPr id="7" name="Image 6">
            <a:extLst>
              <a:ext uri="{FF2B5EF4-FFF2-40B4-BE49-F238E27FC236}">
                <a16:creationId xmlns:a16="http://schemas.microsoft.com/office/drawing/2014/main" id="{9E2BD77F-C8FB-488A-8735-39EE145B58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0000" y="2160000"/>
            <a:ext cx="2942710" cy="3600000"/>
          </a:xfrm>
          <a:prstGeom prst="rect">
            <a:avLst/>
          </a:prstGeom>
          <a:ln w="12700">
            <a:solidFill>
              <a:sysClr val="windowText" lastClr="000000"/>
            </a:solidFill>
          </a:ln>
        </p:spPr>
      </p:pic>
    </p:spTree>
    <p:extLst>
      <p:ext uri="{BB962C8B-B14F-4D97-AF65-F5344CB8AC3E}">
        <p14:creationId xmlns:p14="http://schemas.microsoft.com/office/powerpoint/2010/main" val="855295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a:t>ALU-COMPÉTENCES</a:t>
            </a:r>
          </a:p>
        </p:txBody>
      </p:sp>
      <p:sp>
        <p:nvSpPr>
          <p:cNvPr id="3" name="Espace réservé du numéro de diapositive 2"/>
          <p:cNvSpPr>
            <a:spLocks noGrp="1"/>
          </p:cNvSpPr>
          <p:nvPr>
            <p:ph type="sldNum" sz="quarter" idx="12"/>
          </p:nvPr>
        </p:nvSpPr>
        <p:spPr/>
        <p:txBody>
          <a:bodyPr/>
          <a:lstStyle/>
          <a:p>
            <a:fld id="{82B63C5F-247B-BE4F-ACBC-7BDD67617F3E}" type="slidenum">
              <a:rPr lang="fr-FR" smtClean="0"/>
              <a:t>21</a:t>
            </a:fld>
            <a:endParaRPr lang="fr-FR" dirty="0"/>
          </a:p>
        </p:txBody>
      </p:sp>
      <p:sp>
        <p:nvSpPr>
          <p:cNvPr id="4" name="Espace réservé du texte 3"/>
          <p:cNvSpPr>
            <a:spLocks noGrp="1"/>
          </p:cNvSpPr>
          <p:nvPr>
            <p:ph type="body" idx="1"/>
          </p:nvPr>
        </p:nvSpPr>
        <p:spPr>
          <a:xfrm>
            <a:off x="839788" y="1656000"/>
            <a:ext cx="10513982" cy="4500000"/>
          </a:xfrm>
        </p:spPr>
        <p:txBody>
          <a:bodyPr/>
          <a:lstStyle/>
          <a:p>
            <a:r>
              <a:rPr lang="fr-CA"/>
              <a:t>-Revue des modes de défaillance et des conditions de chargement sur des assemblages d’aluminium joint mécaniquement</a:t>
            </a:r>
          </a:p>
          <a:p>
            <a:r>
              <a:rPr lang="fr-CA"/>
              <a:t> </a:t>
            </a:r>
          </a:p>
          <a:p>
            <a:r>
              <a:rPr lang="fr-CA"/>
              <a:t>-Comparaison des différents modes de défaillance : permet d’optimiser la résistance finale du joint et explique les différentes restrictions de positionnement des joints mécaniques prescrites par la norme CSA:S157-17</a:t>
            </a:r>
          </a:p>
          <a:p>
            <a:endParaRPr lang="fr-CA"/>
          </a:p>
          <a:p>
            <a:r>
              <a:rPr lang="fr-CA"/>
              <a:t>-Joint optimal : le plus petit diamètre nominal d’attache pour lequel sa résistance de base est légèrement supérieure à la résistance de pression de contact de la plus faible membrure</a:t>
            </a:r>
          </a:p>
          <a:p>
            <a:endParaRPr lang="fr-CA"/>
          </a:p>
          <a:p>
            <a:r>
              <a:rPr lang="fr-CA"/>
              <a:t>-Tests en laboratoire et modélisation AEF pour soutenir le processus de conception de profilés extrudés en aluminium et optimiser la résistance de joints mécaniques non conventionnels</a:t>
            </a:r>
          </a:p>
          <a:p>
            <a:endParaRPr lang="fr-CA"/>
          </a:p>
          <a:p>
            <a:r>
              <a:rPr lang="fr-CA"/>
              <a:t>-Étude de cas : augmentation significative de la résistance en arrachement d’un joint sur un assemblage d’extrusion utilisant des rivets aveugles en modifiant le type de rivet et en modifiant localement l’épaisseur de la paroi d’une extrusion dans la zone d’attache</a:t>
            </a:r>
          </a:p>
        </p:txBody>
      </p:sp>
      <p:sp>
        <p:nvSpPr>
          <p:cNvPr id="5" name="Titre 4"/>
          <p:cNvSpPr>
            <a:spLocks noGrp="1"/>
          </p:cNvSpPr>
          <p:nvPr>
            <p:ph type="title"/>
          </p:nvPr>
        </p:nvSpPr>
        <p:spPr/>
        <p:txBody>
          <a:bodyPr/>
          <a:lstStyle/>
          <a:p>
            <a:r>
              <a:rPr lang="en-US" dirty="0"/>
              <a:t>4) Conclusions</a:t>
            </a:r>
            <a:endParaRPr lang="fr-CA" dirty="0"/>
          </a:p>
        </p:txBody>
      </p:sp>
    </p:spTree>
    <p:extLst>
      <p:ext uri="{BB962C8B-B14F-4D97-AF65-F5344CB8AC3E}">
        <p14:creationId xmlns:p14="http://schemas.microsoft.com/office/powerpoint/2010/main" val="1011771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3D485D82-F5EB-9243-AACD-09E4AA355EE7}"/>
              </a:ext>
            </a:extLst>
          </p:cNvPr>
          <p:cNvSpPr>
            <a:spLocks noGrp="1"/>
          </p:cNvSpPr>
          <p:nvPr>
            <p:ph type="title"/>
          </p:nvPr>
        </p:nvSpPr>
        <p:spPr/>
        <p:txBody>
          <a:bodyPr/>
          <a:lstStyle/>
          <a:p>
            <a:r>
              <a:rPr lang="fr-FR" dirty="0"/>
              <a:t>PARTENAIRES</a:t>
            </a:r>
          </a:p>
        </p:txBody>
      </p:sp>
      <p:pic>
        <p:nvPicPr>
          <p:cNvPr id="29" name="Image 28">
            <a:extLst>
              <a:ext uri="{FF2B5EF4-FFF2-40B4-BE49-F238E27FC236}">
                <a16:creationId xmlns:a16="http://schemas.microsoft.com/office/drawing/2014/main" id="{CC8BB46F-97D0-6946-A523-884DE0E13EF1}"/>
              </a:ext>
            </a:extLst>
          </p:cNvPr>
          <p:cNvPicPr>
            <a:picLocks noChangeAspect="1"/>
          </p:cNvPicPr>
          <p:nvPr/>
        </p:nvPicPr>
        <p:blipFill>
          <a:blip r:embed="rId2"/>
          <a:stretch>
            <a:fillRect/>
          </a:stretch>
        </p:blipFill>
        <p:spPr>
          <a:xfrm>
            <a:off x="6514231" y="4516771"/>
            <a:ext cx="1403783" cy="686059"/>
          </a:xfrm>
          <a:prstGeom prst="rect">
            <a:avLst/>
          </a:prstGeom>
        </p:spPr>
      </p:pic>
      <p:pic>
        <p:nvPicPr>
          <p:cNvPr id="31" name="Image 30">
            <a:extLst>
              <a:ext uri="{FF2B5EF4-FFF2-40B4-BE49-F238E27FC236}">
                <a16:creationId xmlns:a16="http://schemas.microsoft.com/office/drawing/2014/main" id="{C8E166F7-2569-2148-81D4-8D05C20D39F6}"/>
              </a:ext>
            </a:extLst>
          </p:cNvPr>
          <p:cNvPicPr>
            <a:picLocks noChangeAspect="1"/>
          </p:cNvPicPr>
          <p:nvPr/>
        </p:nvPicPr>
        <p:blipFill>
          <a:blip r:embed="rId3"/>
          <a:stretch>
            <a:fillRect/>
          </a:stretch>
        </p:blipFill>
        <p:spPr>
          <a:xfrm>
            <a:off x="4864818" y="2341426"/>
            <a:ext cx="2351305" cy="722673"/>
          </a:xfrm>
          <a:prstGeom prst="rect">
            <a:avLst/>
          </a:prstGeom>
        </p:spPr>
      </p:pic>
      <p:pic>
        <p:nvPicPr>
          <p:cNvPr id="37" name="Graphique 36">
            <a:extLst>
              <a:ext uri="{FF2B5EF4-FFF2-40B4-BE49-F238E27FC236}">
                <a16:creationId xmlns:a16="http://schemas.microsoft.com/office/drawing/2014/main" id="{595DA0AB-17DF-DE40-AFD4-10998F7D17D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44044" y="2405809"/>
            <a:ext cx="2586715" cy="559290"/>
          </a:xfrm>
          <a:prstGeom prst="rect">
            <a:avLst/>
          </a:prstGeom>
        </p:spPr>
      </p:pic>
      <p:pic>
        <p:nvPicPr>
          <p:cNvPr id="43" name="Image 42">
            <a:extLst>
              <a:ext uri="{FF2B5EF4-FFF2-40B4-BE49-F238E27FC236}">
                <a16:creationId xmlns:a16="http://schemas.microsoft.com/office/drawing/2014/main" id="{6AD8C13E-7269-FF47-B324-F140639916EB}"/>
              </a:ext>
            </a:extLst>
          </p:cNvPr>
          <p:cNvPicPr>
            <a:picLocks noChangeAspect="1"/>
          </p:cNvPicPr>
          <p:nvPr/>
        </p:nvPicPr>
        <p:blipFill>
          <a:blip r:embed="rId6"/>
          <a:stretch>
            <a:fillRect/>
          </a:stretch>
        </p:blipFill>
        <p:spPr>
          <a:xfrm>
            <a:off x="4366402" y="4751494"/>
            <a:ext cx="1458903" cy="447255"/>
          </a:xfrm>
          <a:prstGeom prst="rect">
            <a:avLst/>
          </a:prstGeom>
        </p:spPr>
      </p:pic>
      <p:cxnSp>
        <p:nvCxnSpPr>
          <p:cNvPr id="11" name="Connecteur droit 10">
            <a:extLst>
              <a:ext uri="{FF2B5EF4-FFF2-40B4-BE49-F238E27FC236}">
                <a16:creationId xmlns:a16="http://schemas.microsoft.com/office/drawing/2014/main" id="{8BF77C14-C801-C94F-AADA-B6874BA2871B}"/>
              </a:ext>
            </a:extLst>
          </p:cNvPr>
          <p:cNvCxnSpPr>
            <a:cxnSpLocks/>
          </p:cNvCxnSpPr>
          <p:nvPr/>
        </p:nvCxnSpPr>
        <p:spPr>
          <a:xfrm>
            <a:off x="4083019" y="4019610"/>
            <a:ext cx="0" cy="1608384"/>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5F0B9348-28CA-6F45-9589-A3D7D3AE2B7F}"/>
              </a:ext>
            </a:extLst>
          </p:cNvPr>
          <p:cNvCxnSpPr>
            <a:cxnSpLocks/>
          </p:cNvCxnSpPr>
          <p:nvPr/>
        </p:nvCxnSpPr>
        <p:spPr>
          <a:xfrm>
            <a:off x="6153360" y="4038675"/>
            <a:ext cx="0" cy="1608384"/>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E1D36E10-06D2-5240-9F20-C58B979E6B78}"/>
              </a:ext>
            </a:extLst>
          </p:cNvPr>
          <p:cNvCxnSpPr>
            <a:cxnSpLocks/>
          </p:cNvCxnSpPr>
          <p:nvPr/>
        </p:nvCxnSpPr>
        <p:spPr>
          <a:xfrm>
            <a:off x="6198166" y="4016382"/>
            <a:ext cx="1928078" cy="0"/>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4149DE5E-AD39-E346-9E85-53C16A8EA9D8}"/>
              </a:ext>
            </a:extLst>
          </p:cNvPr>
          <p:cNvCxnSpPr>
            <a:cxnSpLocks/>
          </p:cNvCxnSpPr>
          <p:nvPr/>
        </p:nvCxnSpPr>
        <p:spPr>
          <a:xfrm>
            <a:off x="4140533" y="4016382"/>
            <a:ext cx="1928078" cy="0"/>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EABC491A-34CB-6B4B-A915-110E6B759F98}"/>
              </a:ext>
            </a:extLst>
          </p:cNvPr>
          <p:cNvCxnSpPr>
            <a:cxnSpLocks/>
          </p:cNvCxnSpPr>
          <p:nvPr/>
        </p:nvCxnSpPr>
        <p:spPr>
          <a:xfrm>
            <a:off x="2091405" y="4008799"/>
            <a:ext cx="1928078" cy="0"/>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6" name="Connecteur droit 55">
            <a:extLst>
              <a:ext uri="{FF2B5EF4-FFF2-40B4-BE49-F238E27FC236}">
                <a16:creationId xmlns:a16="http://schemas.microsoft.com/office/drawing/2014/main" id="{05399FDD-6013-C24A-A6F6-3BE37430B62E}"/>
              </a:ext>
            </a:extLst>
          </p:cNvPr>
          <p:cNvCxnSpPr>
            <a:cxnSpLocks/>
          </p:cNvCxnSpPr>
          <p:nvPr/>
        </p:nvCxnSpPr>
        <p:spPr>
          <a:xfrm>
            <a:off x="8139307" y="1949067"/>
            <a:ext cx="0" cy="1608384"/>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7" name="Connecteur droit 56">
            <a:extLst>
              <a:ext uri="{FF2B5EF4-FFF2-40B4-BE49-F238E27FC236}">
                <a16:creationId xmlns:a16="http://schemas.microsoft.com/office/drawing/2014/main" id="{F02D5362-EE43-9247-8445-D202A4F24E15}"/>
              </a:ext>
            </a:extLst>
          </p:cNvPr>
          <p:cNvCxnSpPr>
            <a:cxnSpLocks/>
          </p:cNvCxnSpPr>
          <p:nvPr/>
        </p:nvCxnSpPr>
        <p:spPr>
          <a:xfrm>
            <a:off x="4019483" y="1949067"/>
            <a:ext cx="0" cy="1608384"/>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 name="Espace réservé du pied de page 1">
            <a:extLst>
              <a:ext uri="{FF2B5EF4-FFF2-40B4-BE49-F238E27FC236}">
                <a16:creationId xmlns:a16="http://schemas.microsoft.com/office/drawing/2014/main" id="{E01C0322-C4B6-CF43-9998-DAD7FA6DE591}"/>
              </a:ext>
            </a:extLst>
          </p:cNvPr>
          <p:cNvSpPr>
            <a:spLocks noGrp="1"/>
          </p:cNvSpPr>
          <p:nvPr>
            <p:ph type="ftr" sz="quarter" idx="11"/>
          </p:nvPr>
        </p:nvSpPr>
        <p:spPr/>
        <p:txBody>
          <a:bodyPr/>
          <a:lstStyle/>
          <a:p>
            <a:r>
              <a:rPr lang="fr-FR"/>
              <a:t>ALU-COMPÉTENCES</a:t>
            </a:r>
            <a:endParaRPr lang="fr-FR" dirty="0"/>
          </a:p>
        </p:txBody>
      </p:sp>
      <p:sp>
        <p:nvSpPr>
          <p:cNvPr id="4" name="Espace réservé du numéro de diapositive 3">
            <a:extLst>
              <a:ext uri="{FF2B5EF4-FFF2-40B4-BE49-F238E27FC236}">
                <a16:creationId xmlns:a16="http://schemas.microsoft.com/office/drawing/2014/main" id="{602D9E4A-F008-D64D-AFB2-6F056C26B8E3}"/>
              </a:ext>
            </a:extLst>
          </p:cNvPr>
          <p:cNvSpPr>
            <a:spLocks noGrp="1"/>
          </p:cNvSpPr>
          <p:nvPr>
            <p:ph type="sldNum" sz="quarter" idx="12"/>
          </p:nvPr>
        </p:nvSpPr>
        <p:spPr/>
        <p:txBody>
          <a:bodyPr/>
          <a:lstStyle/>
          <a:p>
            <a:fld id="{82B63C5F-247B-BE4F-ACBC-7BDD67617F3E}" type="slidenum">
              <a:rPr lang="fr-FR" smtClean="0"/>
              <a:t>22</a:t>
            </a:fld>
            <a:endParaRPr lang="fr-FR"/>
          </a:p>
        </p:txBody>
      </p:sp>
      <p:pic>
        <p:nvPicPr>
          <p:cNvPr id="5" name="Imag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59987" y="4605858"/>
            <a:ext cx="1627012" cy="751173"/>
          </a:xfrm>
          <a:prstGeom prst="rect">
            <a:avLst/>
          </a:prstGeom>
        </p:spPr>
      </p:pic>
      <p:pic>
        <p:nvPicPr>
          <p:cNvPr id="6" name="Imag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09645" y="4577281"/>
            <a:ext cx="1239750" cy="621468"/>
          </a:xfrm>
          <a:prstGeom prst="rect">
            <a:avLst/>
          </a:prstGeom>
        </p:spPr>
      </p:pic>
      <p:cxnSp>
        <p:nvCxnSpPr>
          <p:cNvPr id="20" name="Connecteur droit 19">
            <a:extLst>
              <a:ext uri="{FF2B5EF4-FFF2-40B4-BE49-F238E27FC236}">
                <a16:creationId xmlns:a16="http://schemas.microsoft.com/office/drawing/2014/main" id="{E1D36E10-06D2-5240-9F20-C58B979E6B78}"/>
              </a:ext>
            </a:extLst>
          </p:cNvPr>
          <p:cNvCxnSpPr>
            <a:cxnSpLocks/>
          </p:cNvCxnSpPr>
          <p:nvPr/>
        </p:nvCxnSpPr>
        <p:spPr>
          <a:xfrm>
            <a:off x="8267160" y="4016382"/>
            <a:ext cx="1928078" cy="0"/>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1" name="Connecteur droit 20">
            <a:extLst>
              <a:ext uri="{FF2B5EF4-FFF2-40B4-BE49-F238E27FC236}">
                <a16:creationId xmlns:a16="http://schemas.microsoft.com/office/drawing/2014/main" id="{5F0B9348-28CA-6F45-9589-A3D7D3AE2B7F}"/>
              </a:ext>
            </a:extLst>
          </p:cNvPr>
          <p:cNvCxnSpPr>
            <a:cxnSpLocks/>
          </p:cNvCxnSpPr>
          <p:nvPr/>
        </p:nvCxnSpPr>
        <p:spPr>
          <a:xfrm>
            <a:off x="8202688" y="4019610"/>
            <a:ext cx="0" cy="1608384"/>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8" name="Image 7">
            <a:extLst>
              <a:ext uri="{FF2B5EF4-FFF2-40B4-BE49-F238E27FC236}">
                <a16:creationId xmlns:a16="http://schemas.microsoft.com/office/drawing/2014/main" id="{63A4A8C2-9BF9-4DC1-8335-6A3F4E4CF917}"/>
              </a:ext>
            </a:extLst>
          </p:cNvPr>
          <p:cNvPicPr>
            <a:picLocks noChangeAspect="1"/>
          </p:cNvPicPr>
          <p:nvPr/>
        </p:nvPicPr>
        <p:blipFill>
          <a:blip r:embed="rId9"/>
          <a:stretch>
            <a:fillRect/>
          </a:stretch>
        </p:blipFill>
        <p:spPr>
          <a:xfrm>
            <a:off x="224292" y="2232225"/>
            <a:ext cx="3589409" cy="904830"/>
          </a:xfrm>
          <a:prstGeom prst="rect">
            <a:avLst/>
          </a:prstGeom>
        </p:spPr>
      </p:pic>
    </p:spTree>
    <p:extLst>
      <p:ext uri="{BB962C8B-B14F-4D97-AF65-F5344CB8AC3E}">
        <p14:creationId xmlns:p14="http://schemas.microsoft.com/office/powerpoint/2010/main" val="2206810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a:t>ALU-COMPÉTENCES</a:t>
            </a:r>
            <a:endParaRPr lang="fr-FR" dirty="0"/>
          </a:p>
        </p:txBody>
      </p:sp>
      <p:sp>
        <p:nvSpPr>
          <p:cNvPr id="3" name="Espace réservé du numéro de diapositive 2"/>
          <p:cNvSpPr>
            <a:spLocks noGrp="1"/>
          </p:cNvSpPr>
          <p:nvPr>
            <p:ph type="sldNum" sz="quarter" idx="12"/>
          </p:nvPr>
        </p:nvSpPr>
        <p:spPr/>
        <p:txBody>
          <a:bodyPr/>
          <a:lstStyle/>
          <a:p>
            <a:fld id="{82B63C5F-247B-BE4F-ACBC-7BDD67617F3E}" type="slidenum">
              <a:rPr lang="fr-FR" smtClean="0"/>
              <a:pPr/>
              <a:t>3</a:t>
            </a:fld>
            <a:endParaRPr lang="fr-FR" dirty="0"/>
          </a:p>
        </p:txBody>
      </p:sp>
      <p:sp>
        <p:nvSpPr>
          <p:cNvPr id="4" name="Espace réservé du texte 3"/>
          <p:cNvSpPr>
            <a:spLocks noGrp="1"/>
          </p:cNvSpPr>
          <p:nvPr>
            <p:ph type="body" idx="1"/>
          </p:nvPr>
        </p:nvSpPr>
        <p:spPr>
          <a:xfrm>
            <a:off x="839788" y="1656000"/>
            <a:ext cx="10513982" cy="4500000"/>
          </a:xfrm>
        </p:spPr>
        <p:txBody>
          <a:bodyPr>
            <a:noAutofit/>
          </a:bodyPr>
          <a:lstStyle/>
          <a:p>
            <a:pPr marL="342900" indent="-342900">
              <a:buAutoNum type="arabicParenR"/>
            </a:pPr>
            <a:r>
              <a:rPr lang="fr-CA" dirty="0"/>
              <a:t>Motivation pour l’analyse de joint mécanique</a:t>
            </a:r>
          </a:p>
          <a:p>
            <a:pPr marL="342900" indent="-342900">
              <a:buAutoNum type="arabicParenR"/>
            </a:pPr>
            <a:r>
              <a:rPr lang="fr-CA" dirty="0"/>
              <a:t>Mode de défaillance en cisaillement – Analyse Classique</a:t>
            </a:r>
          </a:p>
          <a:p>
            <a:pPr marL="800100" lvl="1" indent="-342900">
              <a:buFont typeface="+mj-lt"/>
              <a:buAutoNum type="arabicPeriod"/>
            </a:pPr>
            <a:r>
              <a:rPr lang="fr-CA" sz="1600" b="0" dirty="0">
                <a:solidFill>
                  <a:schemeClr val="bg1"/>
                </a:solidFill>
              </a:rPr>
              <a:t>Description d’un joint type</a:t>
            </a:r>
          </a:p>
          <a:p>
            <a:pPr marL="800100" lvl="1" indent="-342900">
              <a:buFont typeface="+mj-lt"/>
              <a:buAutoNum type="arabicPeriod"/>
            </a:pPr>
            <a:r>
              <a:rPr lang="fr-CA" sz="1600" b="0" dirty="0">
                <a:solidFill>
                  <a:schemeClr val="bg1"/>
                </a:solidFill>
              </a:rPr>
              <a:t>Bris en cisaillement de l’attache mécanique</a:t>
            </a:r>
          </a:p>
          <a:p>
            <a:pPr marL="800100" lvl="1" indent="-342900">
              <a:buFont typeface="+mj-lt"/>
              <a:buAutoNum type="arabicPeriod"/>
            </a:pPr>
            <a:r>
              <a:rPr lang="fr-CA" sz="1600" b="0" dirty="0">
                <a:solidFill>
                  <a:schemeClr val="bg1"/>
                </a:solidFill>
              </a:rPr>
              <a:t>Affaissement de la pièce due à la pression de contact</a:t>
            </a:r>
          </a:p>
          <a:p>
            <a:pPr marL="800100" lvl="1" indent="-342900">
              <a:buFont typeface="+mj-lt"/>
              <a:buAutoNum type="arabicPeriod"/>
            </a:pPr>
            <a:r>
              <a:rPr lang="fr-CA" sz="1600" b="0" dirty="0">
                <a:solidFill>
                  <a:schemeClr val="bg1"/>
                </a:solidFill>
              </a:rPr>
              <a:t>Dislocation de la pièce derrière l’attache</a:t>
            </a:r>
          </a:p>
          <a:p>
            <a:pPr marL="800100" lvl="1" indent="-342900">
              <a:buFont typeface="+mj-lt"/>
              <a:buAutoNum type="arabicPeriod"/>
            </a:pPr>
            <a:r>
              <a:rPr lang="fr-CA" sz="1600" b="0" dirty="0">
                <a:solidFill>
                  <a:schemeClr val="bg1"/>
                </a:solidFill>
              </a:rPr>
              <a:t>Bris de la pièce dans l’aire nette efficace</a:t>
            </a:r>
          </a:p>
          <a:p>
            <a:pPr marL="342900" indent="-342900">
              <a:buAutoNum type="arabicParenR"/>
            </a:pPr>
            <a:r>
              <a:rPr lang="fr-CA" dirty="0"/>
              <a:t>Mode de défaillance en arrachement – Étude de cas</a:t>
            </a:r>
          </a:p>
          <a:p>
            <a:pPr marL="800100" lvl="1" indent="-342900">
              <a:buFont typeface="+mj-lt"/>
              <a:buAutoNum type="arabicPeriod"/>
            </a:pPr>
            <a:r>
              <a:rPr lang="fr-CA" sz="1600" b="0" dirty="0">
                <a:solidFill>
                  <a:schemeClr val="bg1"/>
                </a:solidFill>
              </a:rPr>
              <a:t>Présentation d’un problème type</a:t>
            </a:r>
          </a:p>
          <a:p>
            <a:pPr marL="800100" lvl="1" indent="-342900">
              <a:buFont typeface="+mj-lt"/>
              <a:buAutoNum type="arabicPeriod"/>
            </a:pPr>
            <a:r>
              <a:rPr lang="fr-CA" sz="1600" b="0" dirty="0">
                <a:solidFill>
                  <a:schemeClr val="bg1"/>
                </a:solidFill>
              </a:rPr>
              <a:t>Tests mécaniques en laboratoire</a:t>
            </a:r>
          </a:p>
          <a:p>
            <a:pPr marL="800100" lvl="1" indent="-342900">
              <a:buFont typeface="+mj-lt"/>
              <a:buAutoNum type="arabicPeriod"/>
            </a:pPr>
            <a:r>
              <a:rPr lang="fr-CA" sz="1600" b="0" dirty="0">
                <a:solidFill>
                  <a:schemeClr val="bg1"/>
                </a:solidFill>
              </a:rPr>
              <a:t>Modélisation structurale par éléments finis</a:t>
            </a:r>
          </a:p>
          <a:p>
            <a:pPr marL="800100" lvl="1" indent="-342900">
              <a:buFont typeface="+mj-lt"/>
              <a:buAutoNum type="arabicPeriod"/>
            </a:pPr>
            <a:r>
              <a:rPr lang="fr-CA" sz="1600" b="0" dirty="0">
                <a:solidFill>
                  <a:schemeClr val="bg1"/>
                </a:solidFill>
              </a:rPr>
              <a:t>Optimisation du joint mécanique</a:t>
            </a:r>
          </a:p>
          <a:p>
            <a:pPr marL="342900" indent="-342900">
              <a:buAutoNum type="arabicParenR"/>
            </a:pPr>
            <a:r>
              <a:rPr lang="fr-CA" dirty="0"/>
              <a:t>Conclusions</a:t>
            </a:r>
          </a:p>
          <a:p>
            <a:pPr marL="342900" indent="-342900">
              <a:buAutoNum type="arabicParenR"/>
            </a:pPr>
            <a:endParaRPr lang="fr-CA" dirty="0"/>
          </a:p>
        </p:txBody>
      </p:sp>
      <p:sp>
        <p:nvSpPr>
          <p:cNvPr id="5" name="Titre 4"/>
          <p:cNvSpPr>
            <a:spLocks noGrp="1"/>
          </p:cNvSpPr>
          <p:nvPr>
            <p:ph type="title"/>
          </p:nvPr>
        </p:nvSpPr>
        <p:spPr/>
        <p:txBody>
          <a:bodyPr/>
          <a:lstStyle/>
          <a:p>
            <a:r>
              <a:rPr lang="fr-CA" dirty="0"/>
              <a:t>Contenu</a:t>
            </a:r>
          </a:p>
        </p:txBody>
      </p:sp>
    </p:spTree>
    <p:extLst>
      <p:ext uri="{BB962C8B-B14F-4D97-AF65-F5344CB8AC3E}">
        <p14:creationId xmlns:p14="http://schemas.microsoft.com/office/powerpoint/2010/main" val="6428891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dirty="0"/>
              <a:t>ALU-COMPÉTENCES</a:t>
            </a:r>
          </a:p>
        </p:txBody>
      </p:sp>
      <p:sp>
        <p:nvSpPr>
          <p:cNvPr id="3" name="Espace réservé du numéro de diapositive 2"/>
          <p:cNvSpPr>
            <a:spLocks noGrp="1"/>
          </p:cNvSpPr>
          <p:nvPr>
            <p:ph type="sldNum" sz="quarter" idx="12"/>
          </p:nvPr>
        </p:nvSpPr>
        <p:spPr/>
        <p:txBody>
          <a:bodyPr/>
          <a:lstStyle/>
          <a:p>
            <a:fld id="{82B63C5F-247B-BE4F-ACBC-7BDD67617F3E}" type="slidenum">
              <a:rPr lang="fr-FR" smtClean="0"/>
              <a:t>4</a:t>
            </a:fld>
            <a:endParaRPr lang="fr-FR" dirty="0"/>
          </a:p>
        </p:txBody>
      </p:sp>
      <p:sp>
        <p:nvSpPr>
          <p:cNvPr id="4" name="Espace réservé du texte 3"/>
          <p:cNvSpPr>
            <a:spLocks noGrp="1"/>
          </p:cNvSpPr>
          <p:nvPr>
            <p:ph type="body" idx="1"/>
          </p:nvPr>
        </p:nvSpPr>
        <p:spPr/>
        <p:txBody>
          <a:bodyPr/>
          <a:lstStyle/>
          <a:p>
            <a:r>
              <a:rPr lang="fr-CA" dirty="0"/>
              <a:t>Plus grande utilisation de joints mécaniques dans les assemblages d’aluminium</a:t>
            </a:r>
          </a:p>
          <a:p>
            <a:endParaRPr lang="fr-CA" dirty="0"/>
          </a:p>
          <a:p>
            <a:r>
              <a:rPr lang="fr-CA" dirty="0"/>
              <a:t>Pourquoi =&gt; Réduction des propriétés mécaniques (limite élastique, limite ultime) dans les zones affectées thermiquement (ZAT) par la soudure, jusqu’à 2.5 cm de chaque côté des cordons de soudure</a:t>
            </a:r>
          </a:p>
          <a:p>
            <a:endParaRPr lang="fr-CA" dirty="0"/>
          </a:p>
          <a:p>
            <a:endParaRPr lang="fr-CA" dirty="0"/>
          </a:p>
          <a:p>
            <a:endParaRPr lang="fr-CA" dirty="0"/>
          </a:p>
          <a:p>
            <a:endParaRPr lang="fr-CA" dirty="0"/>
          </a:p>
          <a:p>
            <a:endParaRPr lang="fr-CA" dirty="0"/>
          </a:p>
          <a:p>
            <a:endParaRPr lang="fr-CA" dirty="0"/>
          </a:p>
          <a:p>
            <a:endParaRPr lang="fr-CA" dirty="0"/>
          </a:p>
          <a:p>
            <a:r>
              <a:rPr lang="fr-CA" sz="1200" dirty="0"/>
              <a:t>Tiré de CSA-S157-17: Calcul de la résistance mécanique des éléments en aluminium</a:t>
            </a:r>
          </a:p>
        </p:txBody>
      </p:sp>
      <p:sp>
        <p:nvSpPr>
          <p:cNvPr id="5" name="Titre 4"/>
          <p:cNvSpPr>
            <a:spLocks noGrp="1"/>
          </p:cNvSpPr>
          <p:nvPr>
            <p:ph type="title"/>
          </p:nvPr>
        </p:nvSpPr>
        <p:spPr/>
        <p:txBody>
          <a:bodyPr>
            <a:normAutofit/>
          </a:bodyPr>
          <a:lstStyle/>
          <a:p>
            <a:r>
              <a:rPr lang="fr-CA" sz="2000" dirty="0"/>
              <a:t>1) Motivation pour l’analyse de joint mécanique</a:t>
            </a:r>
            <a:br>
              <a:rPr lang="fr-CA" dirty="0"/>
            </a:br>
            <a:r>
              <a:rPr lang="fr-CA" dirty="0"/>
              <a:t>Réduction des propriétés mécaniques soudées</a:t>
            </a:r>
          </a:p>
        </p:txBody>
      </p:sp>
      <p:graphicFrame>
        <p:nvGraphicFramePr>
          <p:cNvPr id="6" name="Tableau 5">
            <a:extLst>
              <a:ext uri="{FF2B5EF4-FFF2-40B4-BE49-F238E27FC236}">
                <a16:creationId xmlns:a16="http://schemas.microsoft.com/office/drawing/2014/main" id="{C758F92F-04A6-4540-B335-DD6D56B0E788}"/>
              </a:ext>
            </a:extLst>
          </p:cNvPr>
          <p:cNvGraphicFramePr>
            <a:graphicFrameLocks noGrp="1"/>
          </p:cNvGraphicFramePr>
          <p:nvPr>
            <p:extLst>
              <p:ext uri="{D42A27DB-BD31-4B8C-83A1-F6EECF244321}">
                <p14:modId xmlns:p14="http://schemas.microsoft.com/office/powerpoint/2010/main" val="906454865"/>
              </p:ext>
            </p:extLst>
          </p:nvPr>
        </p:nvGraphicFramePr>
        <p:xfrm>
          <a:off x="838800" y="3024000"/>
          <a:ext cx="9000000" cy="2189480"/>
        </p:xfrm>
        <a:graphic>
          <a:graphicData uri="http://schemas.openxmlformats.org/drawingml/2006/table">
            <a:tbl>
              <a:tblPr firstRow="1" bandRow="1">
                <a:tableStyleId>{5C22544A-7EE6-4342-B048-85BDC9FD1C3A}</a:tableStyleId>
              </a:tblPr>
              <a:tblGrid>
                <a:gridCol w="1080000">
                  <a:extLst>
                    <a:ext uri="{9D8B030D-6E8A-4147-A177-3AD203B41FA5}">
                      <a16:colId xmlns:a16="http://schemas.microsoft.com/office/drawing/2014/main" val="1609871264"/>
                    </a:ext>
                  </a:extLst>
                </a:gridCol>
                <a:gridCol w="1080000">
                  <a:extLst>
                    <a:ext uri="{9D8B030D-6E8A-4147-A177-3AD203B41FA5}">
                      <a16:colId xmlns:a16="http://schemas.microsoft.com/office/drawing/2014/main" val="2126702637"/>
                    </a:ext>
                  </a:extLst>
                </a:gridCol>
                <a:gridCol w="1800000">
                  <a:extLst>
                    <a:ext uri="{9D8B030D-6E8A-4147-A177-3AD203B41FA5}">
                      <a16:colId xmlns:a16="http://schemas.microsoft.com/office/drawing/2014/main" val="1364769266"/>
                    </a:ext>
                  </a:extLst>
                </a:gridCol>
                <a:gridCol w="1260000">
                  <a:extLst>
                    <a:ext uri="{9D8B030D-6E8A-4147-A177-3AD203B41FA5}">
                      <a16:colId xmlns:a16="http://schemas.microsoft.com/office/drawing/2014/main" val="3713850520"/>
                    </a:ext>
                  </a:extLst>
                </a:gridCol>
                <a:gridCol w="1260000">
                  <a:extLst>
                    <a:ext uri="{9D8B030D-6E8A-4147-A177-3AD203B41FA5}">
                      <a16:colId xmlns:a16="http://schemas.microsoft.com/office/drawing/2014/main" val="3951421531"/>
                    </a:ext>
                  </a:extLst>
                </a:gridCol>
                <a:gridCol w="1260000">
                  <a:extLst>
                    <a:ext uri="{9D8B030D-6E8A-4147-A177-3AD203B41FA5}">
                      <a16:colId xmlns:a16="http://schemas.microsoft.com/office/drawing/2014/main" val="3572822953"/>
                    </a:ext>
                  </a:extLst>
                </a:gridCol>
                <a:gridCol w="1260000">
                  <a:extLst>
                    <a:ext uri="{9D8B030D-6E8A-4147-A177-3AD203B41FA5}">
                      <a16:colId xmlns:a16="http://schemas.microsoft.com/office/drawing/2014/main" val="3929719243"/>
                    </a:ext>
                  </a:extLst>
                </a:gridCol>
              </a:tblGrid>
              <a:tr h="370840">
                <a:tc rowSpan="2">
                  <a:txBody>
                    <a:bodyPr/>
                    <a:lstStyle/>
                    <a:p>
                      <a:pPr algn="ctr"/>
                      <a:r>
                        <a:rPr lang="fr-CA" sz="1600" dirty="0"/>
                        <a:t>Alliage</a:t>
                      </a:r>
                    </a:p>
                  </a:txBody>
                  <a:tcPr anchor="ctr"/>
                </a:tc>
                <a:tc rowSpan="2">
                  <a:txBody>
                    <a:bodyPr/>
                    <a:lstStyle/>
                    <a:p>
                      <a:pPr algn="ctr"/>
                      <a:r>
                        <a:rPr lang="fr-CA" sz="1600" dirty="0"/>
                        <a:t>État</a:t>
                      </a:r>
                    </a:p>
                  </a:txBody>
                  <a:tcPr anchor="ctr"/>
                </a:tc>
                <a:tc rowSpan="2">
                  <a:txBody>
                    <a:bodyPr/>
                    <a:lstStyle/>
                    <a:p>
                      <a:pPr algn="ctr"/>
                      <a:r>
                        <a:rPr lang="fr-CA" sz="1600" dirty="0"/>
                        <a:t>Produit</a:t>
                      </a:r>
                    </a:p>
                  </a:txBody>
                  <a:tcPr anchor="ctr"/>
                </a:tc>
                <a:tc gridSpan="2">
                  <a:txBody>
                    <a:bodyPr/>
                    <a:lstStyle/>
                    <a:p>
                      <a:pPr algn="ctr"/>
                      <a:r>
                        <a:rPr lang="fr-CA" dirty="0"/>
                        <a:t>Métal de base</a:t>
                      </a:r>
                    </a:p>
                  </a:txBody>
                  <a:tcPr anchor="ctr"/>
                </a:tc>
                <a:tc hMerge="1">
                  <a:txBody>
                    <a:bodyPr/>
                    <a:lstStyle/>
                    <a:p>
                      <a:endParaRPr lang="fr-CA" dirty="0"/>
                    </a:p>
                  </a:txBody>
                  <a:tcPr/>
                </a:tc>
                <a:tc gridSpan="2">
                  <a:txBody>
                    <a:bodyPr/>
                    <a:lstStyle/>
                    <a:p>
                      <a:pPr algn="ctr"/>
                      <a:r>
                        <a:rPr lang="fr-CA" dirty="0"/>
                        <a:t>Métal soudé</a:t>
                      </a:r>
                    </a:p>
                  </a:txBody>
                  <a:tcPr anchor="ctr"/>
                </a:tc>
                <a:tc hMerge="1">
                  <a:txBody>
                    <a:bodyPr/>
                    <a:lstStyle/>
                    <a:p>
                      <a:endParaRPr lang="fr-CA" dirty="0"/>
                    </a:p>
                  </a:txBody>
                  <a:tcPr/>
                </a:tc>
                <a:extLst>
                  <a:ext uri="{0D108BD9-81ED-4DB2-BD59-A6C34878D82A}">
                    <a16:rowId xmlns:a16="http://schemas.microsoft.com/office/drawing/2014/main" val="1364536552"/>
                  </a:ext>
                </a:extLst>
              </a:tr>
              <a:tr h="370840">
                <a:tc vMerge="1">
                  <a:txBody>
                    <a:bodyPr/>
                    <a:lstStyle/>
                    <a:p>
                      <a:endParaRPr lang="fr-CA" dirty="0"/>
                    </a:p>
                  </a:txBody>
                  <a:tcPr/>
                </a:tc>
                <a:tc vMerge="1">
                  <a:txBody>
                    <a:bodyPr/>
                    <a:lstStyle/>
                    <a:p>
                      <a:endParaRPr lang="fr-CA" dirty="0"/>
                    </a:p>
                  </a:txBody>
                  <a:tcPr/>
                </a:tc>
                <a:tc vMerge="1">
                  <a:txBody>
                    <a:bodyPr/>
                    <a:lstStyle/>
                    <a:p>
                      <a:endParaRPr lang="fr-CA" dirty="0"/>
                    </a:p>
                  </a:txBody>
                  <a:tcPr/>
                </a:tc>
                <a:tc>
                  <a:txBody>
                    <a:bodyPr/>
                    <a:lstStyle/>
                    <a:p>
                      <a:pPr algn="ctr"/>
                      <a:r>
                        <a:rPr lang="fr-CA" sz="1600" b="1" dirty="0">
                          <a:solidFill>
                            <a:schemeClr val="bg1"/>
                          </a:solidFill>
                        </a:rPr>
                        <a:t>Fy (MPa)</a:t>
                      </a:r>
                    </a:p>
                  </a:txBody>
                  <a:tcPr anchor="ctr">
                    <a:solidFill>
                      <a:schemeClr val="accent1"/>
                    </a:solidFill>
                  </a:tcPr>
                </a:tc>
                <a:tc>
                  <a:txBody>
                    <a:bodyPr/>
                    <a:lstStyle/>
                    <a:p>
                      <a:pPr algn="ctr"/>
                      <a:r>
                        <a:rPr lang="fr-CA" sz="1600" b="1" dirty="0">
                          <a:solidFill>
                            <a:schemeClr val="bg1"/>
                          </a:solidFill>
                        </a:rPr>
                        <a:t>Fu (MPa)</a:t>
                      </a:r>
                    </a:p>
                  </a:txBody>
                  <a:tcPr anchor="ctr">
                    <a:solidFill>
                      <a:schemeClr val="accent1"/>
                    </a:solidFill>
                  </a:tcPr>
                </a:tc>
                <a:tc>
                  <a:txBody>
                    <a:bodyPr/>
                    <a:lstStyle/>
                    <a:p>
                      <a:pPr algn="ctr"/>
                      <a:r>
                        <a:rPr lang="fr-CA" sz="1600" b="1" dirty="0" err="1">
                          <a:solidFill>
                            <a:schemeClr val="bg1"/>
                          </a:solidFill>
                        </a:rPr>
                        <a:t>Fwy</a:t>
                      </a:r>
                      <a:r>
                        <a:rPr lang="fr-CA" sz="1600" b="1" dirty="0">
                          <a:solidFill>
                            <a:schemeClr val="bg1"/>
                          </a:solidFill>
                        </a:rPr>
                        <a:t> (MPa)</a:t>
                      </a:r>
                    </a:p>
                  </a:txBody>
                  <a:tcPr anchor="ctr">
                    <a:solidFill>
                      <a:schemeClr val="accent1"/>
                    </a:solidFill>
                  </a:tcPr>
                </a:tc>
                <a:tc>
                  <a:txBody>
                    <a:bodyPr/>
                    <a:lstStyle/>
                    <a:p>
                      <a:pPr algn="ctr"/>
                      <a:r>
                        <a:rPr lang="fr-CA" sz="1600" b="1" dirty="0" err="1">
                          <a:solidFill>
                            <a:schemeClr val="bg1"/>
                          </a:solidFill>
                        </a:rPr>
                        <a:t>Fwu</a:t>
                      </a:r>
                      <a:r>
                        <a:rPr lang="fr-CA" sz="1600" b="1" dirty="0">
                          <a:solidFill>
                            <a:schemeClr val="bg1"/>
                          </a:solidFill>
                        </a:rPr>
                        <a:t> (</a:t>
                      </a:r>
                      <a:r>
                        <a:rPr lang="fr-CA" sz="1600" b="1" dirty="0" err="1">
                          <a:solidFill>
                            <a:schemeClr val="bg1"/>
                          </a:solidFill>
                        </a:rPr>
                        <a:t>Mpa</a:t>
                      </a:r>
                      <a:r>
                        <a:rPr lang="fr-CA" sz="1600" b="1" dirty="0">
                          <a:solidFill>
                            <a:schemeClr val="bg1"/>
                          </a:solidFill>
                        </a:rPr>
                        <a:t>)</a:t>
                      </a:r>
                    </a:p>
                  </a:txBody>
                  <a:tcPr anchor="ctr">
                    <a:solidFill>
                      <a:schemeClr val="accent1"/>
                    </a:solidFill>
                  </a:tcPr>
                </a:tc>
                <a:extLst>
                  <a:ext uri="{0D108BD9-81ED-4DB2-BD59-A6C34878D82A}">
                    <a16:rowId xmlns:a16="http://schemas.microsoft.com/office/drawing/2014/main" val="2480062248"/>
                  </a:ext>
                </a:extLst>
              </a:tr>
              <a:tr h="370840">
                <a:tc>
                  <a:txBody>
                    <a:bodyPr/>
                    <a:lstStyle/>
                    <a:p>
                      <a:pPr algn="ctr"/>
                      <a:r>
                        <a:rPr lang="fr-CA" sz="1600" dirty="0"/>
                        <a:t>5052</a:t>
                      </a:r>
                    </a:p>
                  </a:txBody>
                  <a:tcPr anchor="ctr"/>
                </a:tc>
                <a:tc>
                  <a:txBody>
                    <a:bodyPr/>
                    <a:lstStyle/>
                    <a:p>
                      <a:pPr algn="ctr"/>
                      <a:r>
                        <a:rPr lang="fr-CA" sz="1600" dirty="0"/>
                        <a:t>O</a:t>
                      </a:r>
                    </a:p>
                  </a:txBody>
                  <a:tcPr anchor="ctr"/>
                </a:tc>
                <a:tc>
                  <a:txBody>
                    <a:bodyPr/>
                    <a:lstStyle/>
                    <a:p>
                      <a:r>
                        <a:rPr lang="fr-CA" sz="1600" dirty="0"/>
                        <a:t>Tôles et plaques</a:t>
                      </a:r>
                    </a:p>
                  </a:txBody>
                  <a:tcPr/>
                </a:tc>
                <a:tc>
                  <a:txBody>
                    <a:bodyPr/>
                    <a:lstStyle/>
                    <a:p>
                      <a:pPr algn="ctr"/>
                      <a:r>
                        <a:rPr lang="fr-CA" sz="1600" dirty="0"/>
                        <a:t>65</a:t>
                      </a:r>
                    </a:p>
                  </a:txBody>
                  <a:tcPr anchor="ctr"/>
                </a:tc>
                <a:tc>
                  <a:txBody>
                    <a:bodyPr/>
                    <a:lstStyle/>
                    <a:p>
                      <a:pPr algn="ctr"/>
                      <a:r>
                        <a:rPr lang="fr-CA" sz="1600" dirty="0"/>
                        <a:t>170</a:t>
                      </a:r>
                    </a:p>
                  </a:txBody>
                  <a:tcPr anchor="ctr"/>
                </a:tc>
                <a:tc>
                  <a:txBody>
                    <a:bodyPr/>
                    <a:lstStyle/>
                    <a:p>
                      <a:pPr algn="ctr"/>
                      <a:r>
                        <a:rPr lang="fr-CA" sz="1600" dirty="0"/>
                        <a:t>65</a:t>
                      </a:r>
                    </a:p>
                  </a:txBody>
                  <a:tcPr anchor="ctr"/>
                </a:tc>
                <a:tc>
                  <a:txBody>
                    <a:bodyPr/>
                    <a:lstStyle/>
                    <a:p>
                      <a:pPr algn="ctr"/>
                      <a:r>
                        <a:rPr lang="fr-CA" sz="1600" dirty="0"/>
                        <a:t>170</a:t>
                      </a:r>
                    </a:p>
                  </a:txBody>
                  <a:tcPr anchor="ctr"/>
                </a:tc>
                <a:extLst>
                  <a:ext uri="{0D108BD9-81ED-4DB2-BD59-A6C34878D82A}">
                    <a16:rowId xmlns:a16="http://schemas.microsoft.com/office/drawing/2014/main" val="4183801771"/>
                  </a:ext>
                </a:extLst>
              </a:tr>
              <a:tr h="370840">
                <a:tc>
                  <a:txBody>
                    <a:bodyPr/>
                    <a:lstStyle/>
                    <a:p>
                      <a:pPr algn="ctr"/>
                      <a:r>
                        <a:rPr lang="fr-CA" sz="1600" dirty="0"/>
                        <a:t>5052</a:t>
                      </a:r>
                    </a:p>
                  </a:txBody>
                  <a:tcPr anchor="ctr"/>
                </a:tc>
                <a:tc>
                  <a:txBody>
                    <a:bodyPr/>
                    <a:lstStyle/>
                    <a:p>
                      <a:pPr algn="ctr"/>
                      <a:r>
                        <a:rPr lang="fr-CA" sz="1600" dirty="0"/>
                        <a:t>H32</a:t>
                      </a:r>
                    </a:p>
                  </a:txBody>
                  <a:tcPr anchor="ctr"/>
                </a:tc>
                <a:tc>
                  <a:txBody>
                    <a:bodyPr/>
                    <a:lstStyle/>
                    <a:p>
                      <a:r>
                        <a:rPr lang="fr-CA" sz="1600" dirty="0"/>
                        <a:t>Tôles et plaques</a:t>
                      </a:r>
                    </a:p>
                  </a:txBody>
                  <a:tcPr/>
                </a:tc>
                <a:tc>
                  <a:txBody>
                    <a:bodyPr/>
                    <a:lstStyle/>
                    <a:p>
                      <a:pPr algn="ctr"/>
                      <a:r>
                        <a:rPr lang="fr-CA" sz="1600" dirty="0"/>
                        <a:t>160</a:t>
                      </a:r>
                    </a:p>
                  </a:txBody>
                  <a:tcPr anchor="ctr"/>
                </a:tc>
                <a:tc>
                  <a:txBody>
                    <a:bodyPr/>
                    <a:lstStyle/>
                    <a:p>
                      <a:pPr algn="ctr"/>
                      <a:r>
                        <a:rPr lang="fr-CA" sz="1600" dirty="0"/>
                        <a:t>215</a:t>
                      </a:r>
                    </a:p>
                  </a:txBody>
                  <a:tcPr anchor="ctr"/>
                </a:tc>
                <a:tc>
                  <a:txBody>
                    <a:bodyPr/>
                    <a:lstStyle/>
                    <a:p>
                      <a:pPr algn="ctr"/>
                      <a:r>
                        <a:rPr lang="fr-CA" sz="1600" dirty="0"/>
                        <a:t>65</a:t>
                      </a:r>
                    </a:p>
                  </a:txBody>
                  <a:tcPr anchor="ctr"/>
                </a:tc>
                <a:tc>
                  <a:txBody>
                    <a:bodyPr/>
                    <a:lstStyle/>
                    <a:p>
                      <a:pPr algn="ctr"/>
                      <a:r>
                        <a:rPr lang="fr-CA" sz="1600" dirty="0"/>
                        <a:t>170</a:t>
                      </a:r>
                    </a:p>
                  </a:txBody>
                  <a:tcPr anchor="ctr"/>
                </a:tc>
                <a:extLst>
                  <a:ext uri="{0D108BD9-81ED-4DB2-BD59-A6C34878D82A}">
                    <a16:rowId xmlns:a16="http://schemas.microsoft.com/office/drawing/2014/main" val="863920304"/>
                  </a:ext>
                </a:extLst>
              </a:tr>
              <a:tr h="370840">
                <a:tc>
                  <a:txBody>
                    <a:bodyPr/>
                    <a:lstStyle/>
                    <a:p>
                      <a:pPr algn="ctr"/>
                      <a:r>
                        <a:rPr lang="fr-CA" sz="1600" dirty="0"/>
                        <a:t>6061</a:t>
                      </a:r>
                    </a:p>
                  </a:txBody>
                  <a:tcPr anchor="ctr"/>
                </a:tc>
                <a:tc>
                  <a:txBody>
                    <a:bodyPr/>
                    <a:lstStyle/>
                    <a:p>
                      <a:pPr algn="ctr"/>
                      <a:r>
                        <a:rPr lang="fr-CA" sz="1600" dirty="0"/>
                        <a:t>T6</a:t>
                      </a:r>
                    </a:p>
                  </a:txBody>
                  <a:tcPr anchor="ctr"/>
                </a:tc>
                <a:tc>
                  <a:txBody>
                    <a:bodyPr/>
                    <a:lstStyle/>
                    <a:p>
                      <a:r>
                        <a:rPr lang="fr-CA" sz="1600" dirty="0"/>
                        <a:t>Extrusions</a:t>
                      </a:r>
                    </a:p>
                  </a:txBody>
                  <a:tcPr/>
                </a:tc>
                <a:tc>
                  <a:txBody>
                    <a:bodyPr/>
                    <a:lstStyle/>
                    <a:p>
                      <a:pPr algn="ctr"/>
                      <a:r>
                        <a:rPr lang="fr-CA" sz="1600" dirty="0"/>
                        <a:t>240</a:t>
                      </a:r>
                    </a:p>
                  </a:txBody>
                  <a:tcPr anchor="ctr"/>
                </a:tc>
                <a:tc>
                  <a:txBody>
                    <a:bodyPr/>
                    <a:lstStyle/>
                    <a:p>
                      <a:pPr algn="ctr"/>
                      <a:r>
                        <a:rPr lang="fr-CA" sz="1600" dirty="0"/>
                        <a:t>260</a:t>
                      </a:r>
                    </a:p>
                  </a:txBody>
                  <a:tcPr anchor="ctr"/>
                </a:tc>
                <a:tc>
                  <a:txBody>
                    <a:bodyPr/>
                    <a:lstStyle/>
                    <a:p>
                      <a:pPr algn="ctr"/>
                      <a:r>
                        <a:rPr lang="fr-CA" sz="1600" dirty="0"/>
                        <a:t>105</a:t>
                      </a:r>
                    </a:p>
                  </a:txBody>
                  <a:tcPr anchor="ctr"/>
                </a:tc>
                <a:tc>
                  <a:txBody>
                    <a:bodyPr/>
                    <a:lstStyle/>
                    <a:p>
                      <a:pPr algn="ctr"/>
                      <a:r>
                        <a:rPr lang="fr-CA" sz="1600" dirty="0"/>
                        <a:t>165</a:t>
                      </a:r>
                    </a:p>
                  </a:txBody>
                  <a:tcPr anchor="ctr"/>
                </a:tc>
                <a:extLst>
                  <a:ext uri="{0D108BD9-81ED-4DB2-BD59-A6C34878D82A}">
                    <a16:rowId xmlns:a16="http://schemas.microsoft.com/office/drawing/2014/main" val="2845695175"/>
                  </a:ext>
                </a:extLst>
              </a:tr>
              <a:tr h="258948">
                <a:tc>
                  <a:txBody>
                    <a:bodyPr/>
                    <a:lstStyle/>
                    <a:p>
                      <a:pPr algn="ctr"/>
                      <a:r>
                        <a:rPr lang="fr-CA" sz="1600" dirty="0"/>
                        <a:t>6063</a:t>
                      </a:r>
                    </a:p>
                  </a:txBody>
                  <a:tcPr anchor="ctr"/>
                </a:tc>
                <a:tc>
                  <a:txBody>
                    <a:bodyPr/>
                    <a:lstStyle/>
                    <a:p>
                      <a:pPr algn="ctr"/>
                      <a:r>
                        <a:rPr lang="fr-CA" sz="1600" dirty="0"/>
                        <a:t>T6</a:t>
                      </a:r>
                    </a:p>
                  </a:txBody>
                  <a:tcPr anchor="ctr"/>
                </a:tc>
                <a:tc>
                  <a:txBody>
                    <a:bodyPr/>
                    <a:lstStyle/>
                    <a:p>
                      <a:r>
                        <a:rPr lang="fr-CA" sz="1600" dirty="0"/>
                        <a:t>Extrusions</a:t>
                      </a:r>
                    </a:p>
                  </a:txBody>
                  <a:tcPr anchor="ctr"/>
                </a:tc>
                <a:tc>
                  <a:txBody>
                    <a:bodyPr/>
                    <a:lstStyle/>
                    <a:p>
                      <a:pPr algn="ctr"/>
                      <a:r>
                        <a:rPr lang="fr-CA" sz="1600" dirty="0"/>
                        <a:t>170</a:t>
                      </a:r>
                    </a:p>
                  </a:txBody>
                  <a:tcPr anchor="ctr"/>
                </a:tc>
                <a:tc>
                  <a:txBody>
                    <a:bodyPr/>
                    <a:lstStyle/>
                    <a:p>
                      <a:pPr algn="ctr"/>
                      <a:r>
                        <a:rPr lang="fr-CA" sz="1600" dirty="0"/>
                        <a:t>205</a:t>
                      </a:r>
                    </a:p>
                  </a:txBody>
                  <a:tcPr anchor="ctr"/>
                </a:tc>
                <a:tc>
                  <a:txBody>
                    <a:bodyPr/>
                    <a:lstStyle/>
                    <a:p>
                      <a:pPr algn="ctr"/>
                      <a:r>
                        <a:rPr lang="fr-CA" sz="1600" dirty="0"/>
                        <a:t>55</a:t>
                      </a:r>
                    </a:p>
                  </a:txBody>
                  <a:tcPr anchor="ctr"/>
                </a:tc>
                <a:tc>
                  <a:txBody>
                    <a:bodyPr/>
                    <a:lstStyle/>
                    <a:p>
                      <a:pPr algn="ctr"/>
                      <a:r>
                        <a:rPr lang="fr-CA" sz="1600" dirty="0"/>
                        <a:t>115</a:t>
                      </a:r>
                    </a:p>
                  </a:txBody>
                  <a:tcPr anchor="ctr"/>
                </a:tc>
                <a:extLst>
                  <a:ext uri="{0D108BD9-81ED-4DB2-BD59-A6C34878D82A}">
                    <a16:rowId xmlns:a16="http://schemas.microsoft.com/office/drawing/2014/main" val="968756419"/>
                  </a:ext>
                </a:extLst>
              </a:tr>
            </a:tbl>
          </a:graphicData>
        </a:graphic>
      </p:graphicFrame>
    </p:spTree>
    <p:extLst>
      <p:ext uri="{BB962C8B-B14F-4D97-AF65-F5344CB8AC3E}">
        <p14:creationId xmlns:p14="http://schemas.microsoft.com/office/powerpoint/2010/main" val="13210263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a:t>ALU-COMPÉTENCES</a:t>
            </a:r>
          </a:p>
        </p:txBody>
      </p:sp>
      <p:sp>
        <p:nvSpPr>
          <p:cNvPr id="3" name="Espace réservé du numéro de diapositive 2"/>
          <p:cNvSpPr>
            <a:spLocks noGrp="1"/>
          </p:cNvSpPr>
          <p:nvPr>
            <p:ph type="sldNum" sz="quarter" idx="12"/>
          </p:nvPr>
        </p:nvSpPr>
        <p:spPr/>
        <p:txBody>
          <a:bodyPr/>
          <a:lstStyle/>
          <a:p>
            <a:fld id="{82B63C5F-247B-BE4F-ACBC-7BDD67617F3E}" type="slidenum">
              <a:rPr lang="fr-FR" smtClean="0"/>
              <a:t>5</a:t>
            </a:fld>
            <a:endParaRPr lang="fr-FR" dirty="0"/>
          </a:p>
        </p:txBody>
      </p:sp>
      <p:sp>
        <p:nvSpPr>
          <p:cNvPr id="4" name="Espace réservé du texte 3"/>
          <p:cNvSpPr>
            <a:spLocks noGrp="1"/>
          </p:cNvSpPr>
          <p:nvPr>
            <p:ph type="body" idx="1"/>
          </p:nvPr>
        </p:nvSpPr>
        <p:spPr>
          <a:xfrm>
            <a:off x="839788" y="1656000"/>
            <a:ext cx="10513982" cy="4500000"/>
          </a:xfrm>
        </p:spPr>
        <p:txBody>
          <a:bodyPr>
            <a:noAutofit/>
          </a:bodyPr>
          <a:lstStyle/>
          <a:p>
            <a:pPr>
              <a:lnSpc>
                <a:spcPct val="110000"/>
              </a:lnSpc>
            </a:pPr>
            <a:r>
              <a:rPr lang="fr-CA" dirty="0"/>
              <a:t>Pourquoi? =&gt; Normes (ou guide) de conception pouvant s’appliquer :</a:t>
            </a:r>
          </a:p>
          <a:p>
            <a:pPr>
              <a:lnSpc>
                <a:spcPct val="110000"/>
              </a:lnSpc>
            </a:pPr>
            <a:r>
              <a:rPr lang="fr-CA" dirty="0"/>
              <a:t>	Spécifiques à l’aluminium :</a:t>
            </a:r>
          </a:p>
          <a:p>
            <a:pPr>
              <a:lnSpc>
                <a:spcPct val="110000"/>
              </a:lnSpc>
              <a:spcBef>
                <a:spcPts val="600"/>
              </a:spcBef>
            </a:pPr>
            <a:r>
              <a:rPr lang="fr-CA" dirty="0"/>
              <a:t>CSA S157-17 : Calcul de la résistance mécanique des éléments en aluminium (Canada)</a:t>
            </a:r>
          </a:p>
          <a:p>
            <a:pPr>
              <a:lnSpc>
                <a:spcPct val="110000"/>
              </a:lnSpc>
              <a:spcBef>
                <a:spcPts val="600"/>
              </a:spcBef>
            </a:pPr>
            <a:r>
              <a:rPr lang="fr-CA" i="1" dirty="0" err="1"/>
              <a:t>Aluminum</a:t>
            </a:r>
            <a:r>
              <a:rPr lang="fr-CA" i="1" dirty="0"/>
              <a:t> Design Manual 2020</a:t>
            </a:r>
            <a:r>
              <a:rPr lang="fr-CA" dirty="0"/>
              <a:t> par </a:t>
            </a:r>
            <a:r>
              <a:rPr lang="fr-CA" i="1" dirty="0" err="1"/>
              <a:t>Aluminum</a:t>
            </a:r>
            <a:r>
              <a:rPr lang="fr-CA" i="1" dirty="0"/>
              <a:t> Association</a:t>
            </a:r>
            <a:r>
              <a:rPr lang="fr-CA" dirty="0"/>
              <a:t> (États-Unis)</a:t>
            </a:r>
            <a:endParaRPr lang="fr-CA" i="1" dirty="0"/>
          </a:p>
          <a:p>
            <a:pPr>
              <a:lnSpc>
                <a:spcPct val="110000"/>
              </a:lnSpc>
            </a:pPr>
            <a:r>
              <a:rPr lang="fr-CA" dirty="0"/>
              <a:t>	Sectorielles (exemples) :</a:t>
            </a:r>
          </a:p>
          <a:p>
            <a:pPr>
              <a:lnSpc>
                <a:spcPct val="110000"/>
              </a:lnSpc>
              <a:spcBef>
                <a:spcPts val="600"/>
              </a:spcBef>
            </a:pPr>
            <a:r>
              <a:rPr lang="fr-CA" dirty="0"/>
              <a:t>CSA B51-19 : Code sur les chaudières, les appareils et les tuyauteries sous pression (Canada)</a:t>
            </a:r>
          </a:p>
          <a:p>
            <a:pPr>
              <a:lnSpc>
                <a:spcPct val="110000"/>
              </a:lnSpc>
              <a:spcBef>
                <a:spcPts val="600"/>
              </a:spcBef>
            </a:pPr>
            <a:r>
              <a:rPr lang="fr-CA" i="1" dirty="0"/>
              <a:t>ASME Boiler and Pressure Vessel Code 2021 </a:t>
            </a:r>
            <a:r>
              <a:rPr lang="fr-CA" dirty="0"/>
              <a:t>(États-Unis)</a:t>
            </a:r>
          </a:p>
          <a:p>
            <a:pPr>
              <a:lnSpc>
                <a:spcPct val="110000"/>
              </a:lnSpc>
              <a:spcBef>
                <a:spcPts val="600"/>
              </a:spcBef>
            </a:pPr>
            <a:r>
              <a:rPr lang="fr-CA" dirty="0"/>
              <a:t>CSA S6-19 : Code canadien sur le calcul des ponts routiers</a:t>
            </a:r>
          </a:p>
          <a:p>
            <a:pPr>
              <a:lnSpc>
                <a:spcPct val="110000"/>
              </a:lnSpc>
              <a:spcBef>
                <a:spcPts val="600"/>
              </a:spcBef>
            </a:pPr>
            <a:r>
              <a:rPr lang="en-US" dirty="0"/>
              <a:t>Code national du </a:t>
            </a:r>
            <a:r>
              <a:rPr lang="en-US" dirty="0" err="1"/>
              <a:t>bâtiment</a:t>
            </a:r>
            <a:r>
              <a:rPr lang="en-US" dirty="0"/>
              <a:t> – Canada 2020</a:t>
            </a:r>
          </a:p>
          <a:p>
            <a:pPr>
              <a:lnSpc>
                <a:spcPct val="110000"/>
              </a:lnSpc>
            </a:pPr>
            <a:endParaRPr lang="en-US" dirty="0"/>
          </a:p>
          <a:p>
            <a:pPr>
              <a:lnSpc>
                <a:spcPct val="110000"/>
              </a:lnSpc>
            </a:pPr>
            <a:r>
              <a:rPr lang="fr-CA" dirty="0"/>
              <a:t>Section 2 =&gt; Revue des notions de base soutenant l’analyse classique des modes de défaillance des joints mécaniques utilisés en cisaillement en lien avec les exigences de la norme CSA:S157-17</a:t>
            </a:r>
          </a:p>
          <a:p>
            <a:pPr>
              <a:lnSpc>
                <a:spcPct val="110000"/>
              </a:lnSpc>
            </a:pPr>
            <a:endParaRPr lang="en-US" dirty="0"/>
          </a:p>
          <a:p>
            <a:pPr>
              <a:lnSpc>
                <a:spcPct val="110000"/>
              </a:lnSpc>
            </a:pPr>
            <a:endParaRPr lang="fr-CA" dirty="0"/>
          </a:p>
          <a:p>
            <a:pPr>
              <a:lnSpc>
                <a:spcPct val="110000"/>
              </a:lnSpc>
            </a:pPr>
            <a:endParaRPr lang="fr-CA" dirty="0"/>
          </a:p>
          <a:p>
            <a:pPr>
              <a:lnSpc>
                <a:spcPct val="110000"/>
              </a:lnSpc>
            </a:pPr>
            <a:endParaRPr lang="fr-CA" dirty="0"/>
          </a:p>
        </p:txBody>
      </p:sp>
      <p:sp>
        <p:nvSpPr>
          <p:cNvPr id="5" name="Titre 4"/>
          <p:cNvSpPr>
            <a:spLocks noGrp="1"/>
          </p:cNvSpPr>
          <p:nvPr>
            <p:ph type="title"/>
          </p:nvPr>
        </p:nvSpPr>
        <p:spPr/>
        <p:txBody>
          <a:bodyPr>
            <a:normAutofit/>
          </a:bodyPr>
          <a:lstStyle/>
          <a:p>
            <a:r>
              <a:rPr lang="fr-CA" sz="2000" dirty="0"/>
              <a:t>1) Motivation pour l’analyse de joint mécanique</a:t>
            </a:r>
            <a:br>
              <a:rPr lang="fr-CA" dirty="0"/>
            </a:br>
            <a:r>
              <a:rPr lang="fr-CA" dirty="0"/>
              <a:t>Référence à des normes spécifiques</a:t>
            </a:r>
          </a:p>
        </p:txBody>
      </p:sp>
    </p:spTree>
    <p:extLst>
      <p:ext uri="{BB962C8B-B14F-4D97-AF65-F5344CB8AC3E}">
        <p14:creationId xmlns:p14="http://schemas.microsoft.com/office/powerpoint/2010/main" val="13781168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a:t>ALU-COMPÉTENCES</a:t>
            </a:r>
          </a:p>
        </p:txBody>
      </p:sp>
      <p:sp>
        <p:nvSpPr>
          <p:cNvPr id="3" name="Espace réservé du numéro de diapositive 2"/>
          <p:cNvSpPr>
            <a:spLocks noGrp="1"/>
          </p:cNvSpPr>
          <p:nvPr>
            <p:ph type="sldNum" sz="quarter" idx="12"/>
          </p:nvPr>
        </p:nvSpPr>
        <p:spPr/>
        <p:txBody>
          <a:bodyPr/>
          <a:lstStyle/>
          <a:p>
            <a:fld id="{82B63C5F-247B-BE4F-ACBC-7BDD67617F3E}" type="slidenum">
              <a:rPr lang="fr-FR" smtClean="0"/>
              <a:t>6</a:t>
            </a:fld>
            <a:endParaRPr lang="fr-FR" dirty="0"/>
          </a:p>
        </p:txBody>
      </p:sp>
      <p:sp>
        <p:nvSpPr>
          <p:cNvPr id="4" name="Espace réservé du texte 3"/>
          <p:cNvSpPr>
            <a:spLocks noGrp="1"/>
          </p:cNvSpPr>
          <p:nvPr>
            <p:ph type="body" idx="1"/>
          </p:nvPr>
        </p:nvSpPr>
        <p:spPr>
          <a:xfrm>
            <a:off x="839788" y="1681163"/>
            <a:ext cx="4860000" cy="1080000"/>
          </a:xfrm>
        </p:spPr>
        <p:txBody>
          <a:bodyPr/>
          <a:lstStyle/>
          <a:p>
            <a:r>
              <a:rPr lang="fr-CA" dirty="0"/>
              <a:t>Formabilité de l’aluminium</a:t>
            </a:r>
          </a:p>
          <a:p>
            <a:r>
              <a:rPr lang="fr-CA" dirty="0"/>
              <a:t>Permet des profilés complexes avec sections creuses</a:t>
            </a:r>
          </a:p>
          <a:p>
            <a:r>
              <a:rPr lang="fr-CA" dirty="0"/>
              <a:t>Promeut l’intégration de pièces</a:t>
            </a:r>
          </a:p>
        </p:txBody>
      </p:sp>
      <p:sp>
        <p:nvSpPr>
          <p:cNvPr id="5" name="Titre 4"/>
          <p:cNvSpPr>
            <a:spLocks noGrp="1"/>
          </p:cNvSpPr>
          <p:nvPr>
            <p:ph type="title"/>
          </p:nvPr>
        </p:nvSpPr>
        <p:spPr/>
        <p:txBody>
          <a:bodyPr>
            <a:normAutofit/>
          </a:bodyPr>
          <a:lstStyle/>
          <a:p>
            <a:r>
              <a:rPr lang="fr-CA" sz="2000" dirty="0">
                <a:solidFill>
                  <a:srgbClr val="ED7D31"/>
                </a:solidFill>
              </a:rPr>
              <a:t>1) Motivation pour l’analyse de joint mécanique</a:t>
            </a:r>
            <a:br>
              <a:rPr lang="fr-CA" dirty="0">
                <a:solidFill>
                  <a:srgbClr val="ED7D31"/>
                </a:solidFill>
              </a:rPr>
            </a:br>
            <a:r>
              <a:rPr lang="fr-CA" dirty="0">
                <a:solidFill>
                  <a:srgbClr val="ED7D31"/>
                </a:solidFill>
              </a:rPr>
              <a:t>Profilés de sections complexes et attaches spécifiques</a:t>
            </a:r>
            <a:endParaRPr lang="fr-CA" dirty="0"/>
          </a:p>
        </p:txBody>
      </p:sp>
      <p:sp>
        <p:nvSpPr>
          <p:cNvPr id="6" name="Espace réservé du texte 3">
            <a:extLst>
              <a:ext uri="{FF2B5EF4-FFF2-40B4-BE49-F238E27FC236}">
                <a16:creationId xmlns:a16="http://schemas.microsoft.com/office/drawing/2014/main" id="{53B88A80-BA36-4EAD-BFF1-6B1F3AD15BA2}"/>
              </a:ext>
            </a:extLst>
          </p:cNvPr>
          <p:cNvSpPr txBox="1">
            <a:spLocks/>
          </p:cNvSpPr>
          <p:nvPr/>
        </p:nvSpPr>
        <p:spPr>
          <a:xfrm>
            <a:off x="6300000" y="1681200"/>
            <a:ext cx="4860000" cy="1080000"/>
          </a:xfrm>
          <a:prstGeom prst="rect">
            <a:avLst/>
          </a:prstGeom>
        </p:spPr>
        <p:txBody>
          <a:bodyPr vert="horz" lIns="0" tIns="0" rIns="0" bIns="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1"/>
                </a:solidFill>
                <a:latin typeface="Univers Condensed Light" panose="020B030602020204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accent1"/>
                </a:solidFill>
                <a:latin typeface="Univers Condensed Light" panose="020B030602020204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Univers Condensed Light" panose="020B030602020204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fr-CA" dirty="0"/>
              <a:t>Attaches mécaniques spécifiques</a:t>
            </a:r>
          </a:p>
          <a:p>
            <a:r>
              <a:rPr lang="fr-CA" dirty="0"/>
              <a:t>Ex. rivets aveugles</a:t>
            </a:r>
          </a:p>
          <a:p>
            <a:r>
              <a:rPr lang="fr-CA" dirty="0"/>
              <a:t>Application peu ou pas couverte dans les normes</a:t>
            </a:r>
          </a:p>
        </p:txBody>
      </p:sp>
      <p:pic>
        <p:nvPicPr>
          <p:cNvPr id="9" name="Image 8">
            <a:extLst>
              <a:ext uri="{FF2B5EF4-FFF2-40B4-BE49-F238E27FC236}">
                <a16:creationId xmlns:a16="http://schemas.microsoft.com/office/drawing/2014/main" id="{032FA609-9104-422C-8C1C-34CD38694FD8}"/>
              </a:ext>
            </a:extLst>
          </p:cNvPr>
          <p:cNvPicPr>
            <a:picLocks noChangeAspect="1"/>
          </p:cNvPicPr>
          <p:nvPr/>
        </p:nvPicPr>
        <p:blipFill>
          <a:blip r:embed="rId2"/>
          <a:stretch>
            <a:fillRect/>
          </a:stretch>
        </p:blipFill>
        <p:spPr>
          <a:xfrm>
            <a:off x="612000" y="2700000"/>
            <a:ext cx="5400000" cy="2292225"/>
          </a:xfrm>
          <a:prstGeom prst="rect">
            <a:avLst/>
          </a:prstGeom>
        </p:spPr>
      </p:pic>
      <p:sp>
        <p:nvSpPr>
          <p:cNvPr id="11" name="Espace réservé du texte 5">
            <a:extLst>
              <a:ext uri="{FF2B5EF4-FFF2-40B4-BE49-F238E27FC236}">
                <a16:creationId xmlns:a16="http://schemas.microsoft.com/office/drawing/2014/main" id="{9E101471-AC93-4C8E-B732-D59FBDF0E7F9}"/>
              </a:ext>
            </a:extLst>
          </p:cNvPr>
          <p:cNvSpPr txBox="1">
            <a:spLocks/>
          </p:cNvSpPr>
          <p:nvPr/>
        </p:nvSpPr>
        <p:spPr>
          <a:xfrm>
            <a:off x="612000" y="5040000"/>
            <a:ext cx="5400000" cy="324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Condensed Light" panose="020B0306020202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accent1"/>
                </a:solidFill>
                <a:latin typeface="Univers Condensed Light" panose="020B0306020202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Condensed Light" panose="020B0306020202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Light" panose="020B0306020202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Light" panose="020B0306020202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None/>
            </a:pPr>
            <a:r>
              <a:rPr lang="fr-CA" sz="1200" dirty="0">
                <a:hlinkClick r:id="rId3"/>
              </a:rPr>
              <a:t>https://www.hydro.com/en/aluminium/products/extruded-profiles/</a:t>
            </a:r>
            <a:r>
              <a:rPr lang="fr-CA" sz="1200" dirty="0"/>
              <a:t>, consulté 2022-11-21</a:t>
            </a:r>
          </a:p>
        </p:txBody>
      </p:sp>
      <p:sp>
        <p:nvSpPr>
          <p:cNvPr id="12" name="Espace réservé du texte 5">
            <a:extLst>
              <a:ext uri="{FF2B5EF4-FFF2-40B4-BE49-F238E27FC236}">
                <a16:creationId xmlns:a16="http://schemas.microsoft.com/office/drawing/2014/main" id="{317B35C6-45DD-4164-AFB1-39E7179DE88A}"/>
              </a:ext>
            </a:extLst>
          </p:cNvPr>
          <p:cNvSpPr txBox="1">
            <a:spLocks/>
          </p:cNvSpPr>
          <p:nvPr/>
        </p:nvSpPr>
        <p:spPr>
          <a:xfrm>
            <a:off x="6156000" y="4968000"/>
            <a:ext cx="5400000" cy="360000"/>
          </a:xfrm>
          <a:prstGeom prst="rect">
            <a:avLst/>
          </a:prstGeom>
        </p:spPr>
        <p:txBody>
          <a:bodyPr vert="horz" lIns="0" tIns="0" rIns="0" bIns="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1600" b="0" i="0" kern="1200">
                <a:solidFill>
                  <a:schemeClr val="tx1"/>
                </a:solidFill>
                <a:latin typeface="Univers Condensed Light" panose="020B030602020204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accent1"/>
                </a:solidFill>
                <a:latin typeface="Univers Condensed Light" panose="020B030602020204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Univers Condensed Light" panose="020B030602020204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l">
              <a:spcBef>
                <a:spcPts val="600"/>
              </a:spcBef>
            </a:pPr>
            <a:r>
              <a:rPr lang="fr-CA" sz="1200" dirty="0">
                <a:hlinkClick r:id="rId4"/>
              </a:rPr>
              <a:t>https://www.howmet.com/fastening_systems/industrial/catalog/brochures/BOM_Brochure.pdf</a:t>
            </a:r>
            <a:r>
              <a:rPr lang="fr-CA" sz="1200" dirty="0"/>
              <a:t>, consulté 2022/11/28</a:t>
            </a:r>
          </a:p>
        </p:txBody>
      </p:sp>
      <p:sp>
        <p:nvSpPr>
          <p:cNvPr id="13" name="Espace réservé du texte 3">
            <a:extLst>
              <a:ext uri="{FF2B5EF4-FFF2-40B4-BE49-F238E27FC236}">
                <a16:creationId xmlns:a16="http://schemas.microsoft.com/office/drawing/2014/main" id="{544E4C57-3C75-44E9-84DC-FEBF77620E2A}"/>
              </a:ext>
            </a:extLst>
          </p:cNvPr>
          <p:cNvSpPr txBox="1">
            <a:spLocks/>
          </p:cNvSpPr>
          <p:nvPr/>
        </p:nvSpPr>
        <p:spPr>
          <a:xfrm>
            <a:off x="838800" y="5580000"/>
            <a:ext cx="10515600" cy="1080000"/>
          </a:xfrm>
          <a:prstGeom prst="rect">
            <a:avLst/>
          </a:prstGeom>
        </p:spPr>
        <p:txBody>
          <a:bodyPr vert="horz" lIns="0" tIns="0" rIns="0" bIns="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1"/>
                </a:solidFill>
                <a:latin typeface="Univers Condensed Light" panose="020B030602020204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accent1"/>
                </a:solidFill>
                <a:latin typeface="Univers Condensed Light" panose="020B030602020204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Univers Condensed Light" panose="020B030602020204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Univers Condensed Light" panose="020B030602020204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fr-CA" dirty="0"/>
              <a:t>Section 3 =&gt; Étude de cas sur les modes de défaillance en arrachement de rivets aveugles</a:t>
            </a:r>
          </a:p>
        </p:txBody>
      </p:sp>
      <p:pic>
        <p:nvPicPr>
          <p:cNvPr id="8" name="Image 7">
            <a:extLst>
              <a:ext uri="{FF2B5EF4-FFF2-40B4-BE49-F238E27FC236}">
                <a16:creationId xmlns:a16="http://schemas.microsoft.com/office/drawing/2014/main" id="{70A164FE-EF4C-48CE-89C7-70222EC30BE1}"/>
              </a:ext>
            </a:extLst>
          </p:cNvPr>
          <p:cNvPicPr>
            <a:picLocks noChangeAspect="1"/>
          </p:cNvPicPr>
          <p:nvPr/>
        </p:nvPicPr>
        <p:blipFill>
          <a:blip r:embed="rId5"/>
          <a:stretch>
            <a:fillRect/>
          </a:stretch>
        </p:blipFill>
        <p:spPr>
          <a:xfrm>
            <a:off x="6120000" y="2700000"/>
            <a:ext cx="5400000" cy="2260265"/>
          </a:xfrm>
          <a:prstGeom prst="rect">
            <a:avLst/>
          </a:prstGeom>
        </p:spPr>
      </p:pic>
    </p:spTree>
    <p:extLst>
      <p:ext uri="{BB962C8B-B14F-4D97-AF65-F5344CB8AC3E}">
        <p14:creationId xmlns:p14="http://schemas.microsoft.com/office/powerpoint/2010/main" val="15714450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a:t>ALU-COMPÉTENCES</a:t>
            </a:r>
          </a:p>
        </p:txBody>
      </p:sp>
      <p:sp>
        <p:nvSpPr>
          <p:cNvPr id="3" name="Espace réservé du numéro de diapositive 2"/>
          <p:cNvSpPr>
            <a:spLocks noGrp="1"/>
          </p:cNvSpPr>
          <p:nvPr>
            <p:ph type="sldNum" sz="quarter" idx="12"/>
          </p:nvPr>
        </p:nvSpPr>
        <p:spPr/>
        <p:txBody>
          <a:bodyPr/>
          <a:lstStyle/>
          <a:p>
            <a:fld id="{82B63C5F-247B-BE4F-ACBC-7BDD67617F3E}" type="slidenum">
              <a:rPr lang="fr-FR" smtClean="0"/>
              <a:t>7</a:t>
            </a:fld>
            <a:endParaRPr lang="fr-FR" dirty="0"/>
          </a:p>
        </p:txBody>
      </p:sp>
      <p:sp>
        <p:nvSpPr>
          <p:cNvPr id="4" name="Espace réservé du texte 3"/>
          <p:cNvSpPr>
            <a:spLocks noGrp="1"/>
          </p:cNvSpPr>
          <p:nvPr>
            <p:ph type="body" idx="1"/>
          </p:nvPr>
        </p:nvSpPr>
        <p:spPr>
          <a:xfrm>
            <a:off x="839788" y="1656000"/>
            <a:ext cx="6660000" cy="4500000"/>
          </a:xfrm>
        </p:spPr>
        <p:txBody>
          <a:bodyPr>
            <a:noAutofit/>
          </a:bodyPr>
          <a:lstStyle/>
          <a:p>
            <a:r>
              <a:rPr lang="fr-CA"/>
              <a:t>Les attaches mécaniques sont principalement adaptées pour travailler en cisaillement</a:t>
            </a:r>
          </a:p>
          <a:p>
            <a:r>
              <a:rPr lang="fr-CA"/>
              <a:t>-Joint typique à simple recouvrement</a:t>
            </a:r>
          </a:p>
          <a:p>
            <a:r>
              <a:rPr lang="fr-CA"/>
              <a:t>-Force appliquée cherchant d’abord à cisailler l’attache dans le plan de joint</a:t>
            </a:r>
          </a:p>
          <a:p>
            <a:endParaRPr lang="fr-CA"/>
          </a:p>
          <a:p>
            <a:r>
              <a:rPr lang="fr-CA"/>
              <a:t>Analyser les modes de défaillance principaux et évaluer leurs résistances, les effets de flexion dans ce type de joint seront négligés (n’affectent pas l’évaluation des résistances) </a:t>
            </a:r>
          </a:p>
          <a:p>
            <a:r>
              <a:rPr lang="fr-CA"/>
              <a:t>-Bris en cisaillement de l’attache mécanique (</a:t>
            </a:r>
            <a:r>
              <a:rPr lang="fr-CA" i="1">
                <a:latin typeface="Cambria Math" panose="02040503050406030204" pitchFamily="18" charset="0"/>
                <a:ea typeface="Cambria Math" panose="02040503050406030204" pitchFamily="18" charset="0"/>
              </a:rPr>
              <a:t>V</a:t>
            </a:r>
            <a:r>
              <a:rPr lang="fr-CA" i="1" baseline="-25000">
                <a:latin typeface="Cambria Math" panose="02040503050406030204" pitchFamily="18" charset="0"/>
                <a:ea typeface="Cambria Math" panose="02040503050406030204" pitchFamily="18" charset="0"/>
              </a:rPr>
              <a:t>r</a:t>
            </a:r>
            <a:r>
              <a:rPr lang="fr-CA"/>
              <a:t>)</a:t>
            </a:r>
          </a:p>
          <a:p>
            <a:r>
              <a:rPr lang="fr-CA"/>
              <a:t>-Affaissement de la pièce due à la pression de contact (</a:t>
            </a:r>
            <a:r>
              <a:rPr lang="fr-CA" i="1">
                <a:latin typeface="Cambria Math" panose="02040503050406030204" pitchFamily="18" charset="0"/>
                <a:ea typeface="Cambria Math" panose="02040503050406030204" pitchFamily="18" charset="0"/>
              </a:rPr>
              <a:t>B</a:t>
            </a:r>
            <a:r>
              <a:rPr lang="fr-CA" i="1" baseline="-25000">
                <a:latin typeface="Cambria Math" panose="02040503050406030204" pitchFamily="18" charset="0"/>
                <a:ea typeface="Cambria Math" panose="02040503050406030204" pitchFamily="18" charset="0"/>
              </a:rPr>
              <a:t>r</a:t>
            </a:r>
            <a:r>
              <a:rPr lang="fr-CA"/>
              <a:t>)</a:t>
            </a:r>
          </a:p>
          <a:p>
            <a:r>
              <a:rPr lang="fr-CA"/>
              <a:t>-Dislocation de la pièce derrière l’attache (</a:t>
            </a:r>
            <a:r>
              <a:rPr lang="fr-CA" i="1">
                <a:latin typeface="Cambria Math" panose="02040503050406030204" pitchFamily="18" charset="0"/>
                <a:ea typeface="Cambria Math" panose="02040503050406030204" pitchFamily="18" charset="0"/>
              </a:rPr>
              <a:t>D</a:t>
            </a:r>
            <a:r>
              <a:rPr lang="fr-CA" i="1" baseline="-25000">
                <a:latin typeface="Cambria Math" panose="02040503050406030204" pitchFamily="18" charset="0"/>
                <a:ea typeface="Cambria Math" panose="02040503050406030204" pitchFamily="18" charset="0"/>
              </a:rPr>
              <a:t>r</a:t>
            </a:r>
            <a:r>
              <a:rPr lang="fr-CA"/>
              <a:t>)</a:t>
            </a:r>
          </a:p>
          <a:p>
            <a:r>
              <a:rPr lang="fr-CA"/>
              <a:t>-Bris de la pièce dans l’aire nette efficace (</a:t>
            </a:r>
            <a:r>
              <a:rPr lang="fr-CA" i="1">
                <a:latin typeface="Cambria Math" panose="02040503050406030204" pitchFamily="18" charset="0"/>
              </a:rPr>
              <a:t>T</a:t>
            </a:r>
            <a:r>
              <a:rPr lang="fr-CA" i="1" baseline="-25000">
                <a:latin typeface="Cambria Math" panose="02040503050406030204" pitchFamily="18" charset="0"/>
              </a:rPr>
              <a:t>r</a:t>
            </a:r>
            <a:r>
              <a:rPr lang="fr-CA"/>
              <a:t>)</a:t>
            </a:r>
          </a:p>
          <a:p>
            <a:endParaRPr lang="fr-CA"/>
          </a:p>
          <a:p>
            <a:r>
              <a:rPr lang="fr-CA"/>
              <a:t>Résistance effective du joint  </a:t>
            </a:r>
            <a:r>
              <a:rPr lang="fr-CA">
                <a:latin typeface="Cambria Math" panose="02040503050406030204" pitchFamily="18" charset="0"/>
                <a:ea typeface="Cambria Math" panose="02040503050406030204" pitchFamily="18" charset="0"/>
              </a:rPr>
              <a:t>=</a:t>
            </a:r>
            <a:r>
              <a:rPr lang="fr-CA"/>
              <a:t>  min</a:t>
            </a:r>
            <a:r>
              <a:rPr lang="fr-CA">
                <a:latin typeface="Cambria Math" panose="02040503050406030204" pitchFamily="18" charset="0"/>
                <a:ea typeface="Cambria Math" panose="02040503050406030204" pitchFamily="18" charset="0"/>
              </a:rPr>
              <a:t>[</a:t>
            </a:r>
            <a:r>
              <a:rPr lang="fr-CA" i="1">
                <a:latin typeface="Cambria Math" panose="02040503050406030204" pitchFamily="18" charset="0"/>
                <a:ea typeface="Cambria Math" panose="02040503050406030204" pitchFamily="18" charset="0"/>
              </a:rPr>
              <a:t>V</a:t>
            </a:r>
            <a:r>
              <a:rPr lang="fr-CA" i="1" baseline="-25000">
                <a:latin typeface="Cambria Math" panose="02040503050406030204" pitchFamily="18" charset="0"/>
                <a:ea typeface="Cambria Math" panose="02040503050406030204" pitchFamily="18" charset="0"/>
              </a:rPr>
              <a:t>r</a:t>
            </a:r>
            <a:r>
              <a:rPr lang="fr-CA">
                <a:latin typeface="Cambria Math" panose="02040503050406030204" pitchFamily="18" charset="0"/>
                <a:ea typeface="Cambria Math" panose="02040503050406030204" pitchFamily="18" charset="0"/>
              </a:rPr>
              <a:t> ; </a:t>
            </a:r>
            <a:r>
              <a:rPr lang="fr-CA" i="1">
                <a:latin typeface="Cambria Math" panose="02040503050406030204" pitchFamily="18" charset="0"/>
                <a:ea typeface="Cambria Math" panose="02040503050406030204" pitchFamily="18" charset="0"/>
              </a:rPr>
              <a:t>B</a:t>
            </a:r>
            <a:r>
              <a:rPr lang="fr-CA" i="1" baseline="-25000">
                <a:latin typeface="Cambria Math" panose="02040503050406030204" pitchFamily="18" charset="0"/>
                <a:ea typeface="Cambria Math" panose="02040503050406030204" pitchFamily="18" charset="0"/>
              </a:rPr>
              <a:t>r</a:t>
            </a:r>
            <a:r>
              <a:rPr lang="fr-CA">
                <a:latin typeface="Cambria Math" panose="02040503050406030204" pitchFamily="18" charset="0"/>
                <a:ea typeface="Cambria Math" panose="02040503050406030204" pitchFamily="18" charset="0"/>
              </a:rPr>
              <a:t> ; </a:t>
            </a:r>
            <a:r>
              <a:rPr lang="fr-CA" i="1">
                <a:latin typeface="Cambria Math" panose="02040503050406030204" pitchFamily="18" charset="0"/>
                <a:ea typeface="Cambria Math" panose="02040503050406030204" pitchFamily="18" charset="0"/>
              </a:rPr>
              <a:t>D</a:t>
            </a:r>
            <a:r>
              <a:rPr lang="fr-CA" i="1" baseline="-25000">
                <a:latin typeface="Cambria Math" panose="02040503050406030204" pitchFamily="18" charset="0"/>
                <a:ea typeface="Cambria Math" panose="02040503050406030204" pitchFamily="18" charset="0"/>
              </a:rPr>
              <a:t>r</a:t>
            </a:r>
            <a:r>
              <a:rPr lang="fr-CA">
                <a:latin typeface="Cambria Math" panose="02040503050406030204" pitchFamily="18" charset="0"/>
                <a:ea typeface="Cambria Math" panose="02040503050406030204" pitchFamily="18" charset="0"/>
              </a:rPr>
              <a:t> ; </a:t>
            </a:r>
            <a:r>
              <a:rPr lang="fr-CA" i="1">
                <a:latin typeface="Cambria Math" panose="02040503050406030204" pitchFamily="18" charset="0"/>
                <a:ea typeface="Cambria Math" panose="02040503050406030204" pitchFamily="18" charset="0"/>
              </a:rPr>
              <a:t>T</a:t>
            </a:r>
            <a:r>
              <a:rPr lang="fr-CA" i="1" baseline="-25000">
                <a:latin typeface="Cambria Math" panose="02040503050406030204" pitchFamily="18" charset="0"/>
                <a:ea typeface="Cambria Math" panose="02040503050406030204" pitchFamily="18" charset="0"/>
              </a:rPr>
              <a:t>r</a:t>
            </a:r>
            <a:r>
              <a:rPr lang="fr-CA">
                <a:latin typeface="Cambria Math" panose="02040503050406030204" pitchFamily="18" charset="0"/>
                <a:ea typeface="Cambria Math" panose="02040503050406030204" pitchFamily="18" charset="0"/>
              </a:rPr>
              <a:t>]</a:t>
            </a:r>
          </a:p>
          <a:p>
            <a:endParaRPr lang="fr-CA"/>
          </a:p>
        </p:txBody>
      </p:sp>
      <p:sp>
        <p:nvSpPr>
          <p:cNvPr id="5" name="Titre 4"/>
          <p:cNvSpPr>
            <a:spLocks noGrp="1"/>
          </p:cNvSpPr>
          <p:nvPr>
            <p:ph type="title"/>
          </p:nvPr>
        </p:nvSpPr>
        <p:spPr/>
        <p:txBody>
          <a:bodyPr/>
          <a:lstStyle/>
          <a:p>
            <a:r>
              <a:rPr lang="fr-CA" sz="2000" dirty="0">
                <a:solidFill>
                  <a:srgbClr val="ED7D31"/>
                </a:solidFill>
              </a:rPr>
              <a:t>2) Modes de défaillance en cisaillement – Analyse classique</a:t>
            </a:r>
            <a:br>
              <a:rPr lang="fr-CA" dirty="0">
                <a:solidFill>
                  <a:srgbClr val="ED7D31"/>
                </a:solidFill>
              </a:rPr>
            </a:br>
            <a:r>
              <a:rPr lang="fr-CA" dirty="0">
                <a:solidFill>
                  <a:srgbClr val="ED7D31"/>
                </a:solidFill>
              </a:rPr>
              <a:t>2.1 Description d’un joint type</a:t>
            </a:r>
            <a:endParaRPr lang="fr-CA" dirty="0"/>
          </a:p>
        </p:txBody>
      </p:sp>
      <p:pic>
        <p:nvPicPr>
          <p:cNvPr id="7" name="Image 6">
            <a:extLst>
              <a:ext uri="{FF2B5EF4-FFF2-40B4-BE49-F238E27FC236}">
                <a16:creationId xmlns:a16="http://schemas.microsoft.com/office/drawing/2014/main" id="{2761CCDE-DAF4-4F9F-8643-984D99C2B73D}"/>
              </a:ext>
            </a:extLst>
          </p:cNvPr>
          <p:cNvPicPr>
            <a:picLocks noChangeAspect="1"/>
          </p:cNvPicPr>
          <p:nvPr/>
        </p:nvPicPr>
        <p:blipFill>
          <a:blip r:embed="rId2"/>
          <a:stretch>
            <a:fillRect/>
          </a:stretch>
        </p:blipFill>
        <p:spPr>
          <a:xfrm>
            <a:off x="7632000" y="1656000"/>
            <a:ext cx="1388220" cy="4320000"/>
          </a:xfrm>
          <a:prstGeom prst="rect">
            <a:avLst/>
          </a:prstGeom>
        </p:spPr>
      </p:pic>
      <p:grpSp>
        <p:nvGrpSpPr>
          <p:cNvPr id="19" name="Groupe 18">
            <a:extLst>
              <a:ext uri="{FF2B5EF4-FFF2-40B4-BE49-F238E27FC236}">
                <a16:creationId xmlns:a16="http://schemas.microsoft.com/office/drawing/2014/main" id="{DB821E65-3850-4606-ACDD-AF83F6D548DD}"/>
              </a:ext>
            </a:extLst>
          </p:cNvPr>
          <p:cNvGrpSpPr/>
          <p:nvPr/>
        </p:nvGrpSpPr>
        <p:grpSpPr>
          <a:xfrm>
            <a:off x="9180000" y="1656000"/>
            <a:ext cx="2034000" cy="4320000"/>
            <a:chOff x="9612000" y="1656000"/>
            <a:chExt cx="2034000" cy="4320000"/>
          </a:xfrm>
        </p:grpSpPr>
        <p:pic>
          <p:nvPicPr>
            <p:cNvPr id="11" name="Image 10">
              <a:extLst>
                <a:ext uri="{FF2B5EF4-FFF2-40B4-BE49-F238E27FC236}">
                  <a16:creationId xmlns:a16="http://schemas.microsoft.com/office/drawing/2014/main" id="{71A09762-79D7-42AB-8344-C4BA73058FBE}"/>
                </a:ext>
              </a:extLst>
            </p:cNvPr>
            <p:cNvPicPr>
              <a:picLocks noChangeAspect="1"/>
            </p:cNvPicPr>
            <p:nvPr/>
          </p:nvPicPr>
          <p:blipFill>
            <a:blip r:embed="rId3"/>
            <a:stretch>
              <a:fillRect/>
            </a:stretch>
          </p:blipFill>
          <p:spPr>
            <a:xfrm>
              <a:off x="9900000" y="1656000"/>
              <a:ext cx="1135273" cy="4320000"/>
            </a:xfrm>
            <a:prstGeom prst="rect">
              <a:avLst/>
            </a:prstGeom>
          </p:spPr>
        </p:pic>
        <p:cxnSp>
          <p:nvCxnSpPr>
            <p:cNvPr id="8" name="Connecteur droit 7">
              <a:extLst>
                <a:ext uri="{FF2B5EF4-FFF2-40B4-BE49-F238E27FC236}">
                  <a16:creationId xmlns:a16="http://schemas.microsoft.com/office/drawing/2014/main" id="{399D27AE-D6DE-4C8B-92FC-150AEB2B5704}"/>
                </a:ext>
              </a:extLst>
            </p:cNvPr>
            <p:cNvCxnSpPr/>
            <p:nvPr/>
          </p:nvCxnSpPr>
          <p:spPr>
            <a:xfrm>
              <a:off x="10764000" y="3700800"/>
              <a:ext cx="540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A9240AFB-6A88-41D0-A9EE-06E547D8E9B7}"/>
                </a:ext>
              </a:extLst>
            </p:cNvPr>
            <p:cNvCxnSpPr/>
            <p:nvPr/>
          </p:nvCxnSpPr>
          <p:spPr>
            <a:xfrm>
              <a:off x="10764000" y="3924000"/>
              <a:ext cx="540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CDF121A5-0DDF-446D-A994-463CB943AA62}"/>
                </a:ext>
              </a:extLst>
            </p:cNvPr>
            <p:cNvCxnSpPr/>
            <p:nvPr/>
          </p:nvCxnSpPr>
          <p:spPr>
            <a:xfrm>
              <a:off x="11160000" y="3348000"/>
              <a:ext cx="0" cy="360000"/>
            </a:xfrm>
            <a:prstGeom prst="line">
              <a:avLst/>
            </a:prstGeom>
            <a:ln w="9525">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E659CEA1-F3E5-4BFA-8A80-DADCAFF43F83}"/>
                </a:ext>
              </a:extLst>
            </p:cNvPr>
            <p:cNvCxnSpPr/>
            <p:nvPr/>
          </p:nvCxnSpPr>
          <p:spPr>
            <a:xfrm>
              <a:off x="11160000" y="3924000"/>
              <a:ext cx="0" cy="360000"/>
            </a:xfrm>
            <a:prstGeom prst="line">
              <a:avLst/>
            </a:prstGeom>
            <a:ln w="9525">
              <a:solidFill>
                <a:schemeClr val="tx1"/>
              </a:solidFill>
              <a:headEnd type="triangle" w="sm" len="lg"/>
              <a:tailEnd type="none" w="sm" len="lg"/>
            </a:ln>
          </p:spPr>
          <p:style>
            <a:lnRef idx="1">
              <a:schemeClr val="accent1"/>
            </a:lnRef>
            <a:fillRef idx="0">
              <a:schemeClr val="accent1"/>
            </a:fillRef>
            <a:effectRef idx="0">
              <a:schemeClr val="accent1"/>
            </a:effectRef>
            <a:fontRef idx="minor">
              <a:schemeClr val="tx1"/>
            </a:fontRef>
          </p:style>
        </p:cxnSp>
        <p:sp>
          <p:nvSpPr>
            <p:cNvPr id="14" name="ZoneTexte 13">
              <a:extLst>
                <a:ext uri="{FF2B5EF4-FFF2-40B4-BE49-F238E27FC236}">
                  <a16:creationId xmlns:a16="http://schemas.microsoft.com/office/drawing/2014/main" id="{D9D2EB28-F79C-4256-A3FA-A94A9F412C10}"/>
                </a:ext>
              </a:extLst>
            </p:cNvPr>
            <p:cNvSpPr txBox="1"/>
            <p:nvPr/>
          </p:nvSpPr>
          <p:spPr>
            <a:xfrm>
              <a:off x="10638000" y="4247999"/>
              <a:ext cx="1008000" cy="1080000"/>
            </a:xfrm>
            <a:prstGeom prst="rect">
              <a:avLst/>
            </a:prstGeom>
            <a:noFill/>
          </p:spPr>
          <p:txBody>
            <a:bodyPr wrap="square" rtlCol="0">
              <a:noAutofit/>
            </a:bodyPr>
            <a:lstStyle/>
            <a:p>
              <a:pPr algn="ctr"/>
              <a:r>
                <a:rPr lang="en-US" sz="1600" i="1" dirty="0">
                  <a:latin typeface="Cambria Math" panose="02040503050406030204" pitchFamily="18" charset="0"/>
                  <a:ea typeface="Cambria Math" panose="02040503050406030204" pitchFamily="18" charset="0"/>
                </a:rPr>
                <a:t>d</a:t>
              </a:r>
              <a:endParaRPr lang="fr-CA" sz="1600" i="1" dirty="0">
                <a:latin typeface="Cambria Math" panose="02040503050406030204" pitchFamily="18" charset="0"/>
                <a:ea typeface="Cambria Math" panose="02040503050406030204" pitchFamily="18" charset="0"/>
              </a:endParaRPr>
            </a:p>
            <a:p>
              <a:pPr algn="ctr"/>
              <a:r>
                <a:rPr lang="fr-CA" sz="1600" dirty="0">
                  <a:latin typeface="Univers Condensed Light" panose="020B0306020202040204" pitchFamily="34" charset="0"/>
                  <a:ea typeface="Cambria Math" panose="02040503050406030204" pitchFamily="18" charset="0"/>
                </a:rPr>
                <a:t>Diam</a:t>
              </a:r>
              <a:r>
                <a:rPr lang="en-US" sz="1600" dirty="0" err="1">
                  <a:latin typeface="Univers Condensed Light" panose="020B0306020202040204" pitchFamily="34" charset="0"/>
                  <a:ea typeface="Cambria Math" panose="02040503050406030204" pitchFamily="18" charset="0"/>
                </a:rPr>
                <a:t>ètre</a:t>
              </a:r>
              <a:r>
                <a:rPr lang="en-US" sz="1600" dirty="0">
                  <a:latin typeface="Univers Condensed Light" panose="020B0306020202040204" pitchFamily="34" charset="0"/>
                  <a:ea typeface="Cambria Math" panose="02040503050406030204" pitchFamily="18" charset="0"/>
                </a:rPr>
                <a:t> nominal de </a:t>
              </a:r>
              <a:r>
                <a:rPr lang="en-US" sz="1600" dirty="0" err="1">
                  <a:latin typeface="Univers Condensed Light" panose="020B0306020202040204" pitchFamily="34" charset="0"/>
                  <a:ea typeface="Cambria Math" panose="02040503050406030204" pitchFamily="18" charset="0"/>
                </a:rPr>
                <a:t>l’attache</a:t>
              </a:r>
              <a:endParaRPr lang="fr-CA" sz="1600" dirty="0">
                <a:latin typeface="Univers Condensed Light" panose="020B0306020202040204" pitchFamily="34" charset="0"/>
                <a:ea typeface="Cambria Math" panose="02040503050406030204" pitchFamily="18" charset="0"/>
              </a:endParaRPr>
            </a:p>
          </p:txBody>
        </p:sp>
        <p:cxnSp>
          <p:nvCxnSpPr>
            <p:cNvPr id="16" name="Connecteur droit 15">
              <a:extLst>
                <a:ext uri="{FF2B5EF4-FFF2-40B4-BE49-F238E27FC236}">
                  <a16:creationId xmlns:a16="http://schemas.microsoft.com/office/drawing/2014/main" id="{D46F5738-79B0-4BC0-B5E8-9635E11D0862}"/>
                </a:ext>
              </a:extLst>
            </p:cNvPr>
            <p:cNvCxnSpPr/>
            <p:nvPr/>
          </p:nvCxnSpPr>
          <p:spPr>
            <a:xfrm>
              <a:off x="9864000" y="2880000"/>
              <a:ext cx="360000" cy="0"/>
            </a:xfrm>
            <a:prstGeom prst="line">
              <a:avLst/>
            </a:prstGeom>
            <a:ln w="9525">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86F93EB7-3FC9-4BD3-BB0E-95A0B69B20B6}"/>
                </a:ext>
              </a:extLst>
            </p:cNvPr>
            <p:cNvCxnSpPr/>
            <p:nvPr/>
          </p:nvCxnSpPr>
          <p:spPr>
            <a:xfrm>
              <a:off x="10386000" y="2880000"/>
              <a:ext cx="360000" cy="0"/>
            </a:xfrm>
            <a:prstGeom prst="line">
              <a:avLst/>
            </a:prstGeom>
            <a:ln w="9525">
              <a:solidFill>
                <a:schemeClr val="tx1"/>
              </a:solidFill>
              <a:headEnd type="triangle" w="sm" len="lg"/>
              <a:tailEnd type="none" w="sm" len="lg"/>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C90844A0-8CD2-42C1-A205-719FFA856065}"/>
                </a:ext>
              </a:extLst>
            </p:cNvPr>
            <p:cNvSpPr txBox="1"/>
            <p:nvPr/>
          </p:nvSpPr>
          <p:spPr>
            <a:xfrm>
              <a:off x="9612000" y="2664000"/>
              <a:ext cx="253596" cy="338554"/>
            </a:xfrm>
            <a:prstGeom prst="rect">
              <a:avLst/>
            </a:prstGeom>
            <a:noFill/>
          </p:spPr>
          <p:txBody>
            <a:bodyPr wrap="none" rtlCol="0">
              <a:spAutoFit/>
            </a:bodyPr>
            <a:lstStyle/>
            <a:p>
              <a:r>
                <a:rPr lang="fr-CA" sz="1600" i="1" dirty="0">
                  <a:latin typeface="Cambria Math" panose="02040503050406030204" pitchFamily="18" charset="0"/>
                  <a:ea typeface="Cambria Math" panose="02040503050406030204" pitchFamily="18" charset="0"/>
                </a:rPr>
                <a:t>t</a:t>
              </a:r>
            </a:p>
          </p:txBody>
        </p:sp>
      </p:grpSp>
    </p:spTree>
    <p:extLst>
      <p:ext uri="{BB962C8B-B14F-4D97-AF65-F5344CB8AC3E}">
        <p14:creationId xmlns:p14="http://schemas.microsoft.com/office/powerpoint/2010/main" val="8452841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a:t>ALU-COMPÉTENCES</a:t>
            </a:r>
          </a:p>
        </p:txBody>
      </p:sp>
      <p:sp>
        <p:nvSpPr>
          <p:cNvPr id="3" name="Espace réservé du numéro de diapositive 2"/>
          <p:cNvSpPr>
            <a:spLocks noGrp="1"/>
          </p:cNvSpPr>
          <p:nvPr>
            <p:ph type="sldNum" sz="quarter" idx="12"/>
          </p:nvPr>
        </p:nvSpPr>
        <p:spPr/>
        <p:txBody>
          <a:bodyPr/>
          <a:lstStyle/>
          <a:p>
            <a:fld id="{82B63C5F-247B-BE4F-ACBC-7BDD67617F3E}" type="slidenum">
              <a:rPr lang="fr-FR" smtClean="0"/>
              <a:t>8</a:t>
            </a:fld>
            <a:endParaRPr lang="fr-FR" dirty="0"/>
          </a:p>
        </p:txBody>
      </p:sp>
      <p:sp>
        <p:nvSpPr>
          <p:cNvPr id="4" name="Espace réservé du texte 3"/>
          <p:cNvSpPr>
            <a:spLocks noGrp="1"/>
          </p:cNvSpPr>
          <p:nvPr>
            <p:ph type="body" idx="1"/>
          </p:nvPr>
        </p:nvSpPr>
        <p:spPr>
          <a:xfrm>
            <a:off x="839788" y="1681163"/>
            <a:ext cx="8100000" cy="4041258"/>
          </a:xfrm>
        </p:spPr>
        <p:txBody>
          <a:bodyPr>
            <a:noAutofit/>
          </a:bodyPr>
          <a:lstStyle/>
          <a:p>
            <a:r>
              <a:rPr lang="fr-CA"/>
              <a:t>Sectionnement de l’attache sous l’effort de cisaillement dans le plan de joint</a:t>
            </a:r>
          </a:p>
          <a:p>
            <a:pPr>
              <a:spcBef>
                <a:spcPts val="600"/>
              </a:spcBef>
            </a:pPr>
            <a:r>
              <a:rPr lang="fr-CA"/>
              <a:t>-Résistance pondérée en cisaillement pour des boulons ou rivets pleins (</a:t>
            </a:r>
            <a:r>
              <a:rPr lang="fr-CA" i="1">
                <a:latin typeface="Cambria Math" panose="02040503050406030204" pitchFamily="18" charset="0"/>
                <a:ea typeface="Cambria Math" panose="02040503050406030204" pitchFamily="18" charset="0"/>
              </a:rPr>
              <a:t>V</a:t>
            </a:r>
            <a:r>
              <a:rPr lang="fr-CA" i="1" baseline="-25000">
                <a:latin typeface="Cambria Math" panose="02040503050406030204" pitchFamily="18" charset="0"/>
                <a:ea typeface="Cambria Math" panose="02040503050406030204" pitchFamily="18" charset="0"/>
              </a:rPr>
              <a:t>r</a:t>
            </a:r>
            <a:r>
              <a:rPr lang="fr-CA"/>
              <a:t>) calculable selon CSA:S157-17</a:t>
            </a:r>
          </a:p>
          <a:p>
            <a:pPr>
              <a:spcBef>
                <a:spcPts val="600"/>
              </a:spcBef>
            </a:pPr>
            <a:r>
              <a:rPr lang="fr-CA"/>
              <a:t>	</a:t>
            </a:r>
            <a:r>
              <a:rPr lang="fr-CA" i="1">
                <a:latin typeface="Cambria Math" panose="02040503050406030204" pitchFamily="18" charset="0"/>
                <a:ea typeface="Cambria Math" panose="02040503050406030204" pitchFamily="18" charset="0"/>
              </a:rPr>
              <a:t>V</a:t>
            </a:r>
            <a:r>
              <a:rPr lang="fr-CA" i="1" baseline="-25000">
                <a:latin typeface="Cambria Math" panose="02040503050406030204" pitchFamily="18" charset="0"/>
                <a:ea typeface="Cambria Math" panose="02040503050406030204" pitchFamily="18" charset="0"/>
              </a:rPr>
              <a:t>r</a:t>
            </a:r>
            <a:r>
              <a:rPr lang="fr-CA">
                <a:latin typeface="Cambria Math" panose="02040503050406030204" pitchFamily="18" charset="0"/>
                <a:ea typeface="Cambria Math" panose="02040503050406030204" pitchFamily="18" charset="0"/>
              </a:rPr>
              <a:t>  =  </a:t>
            </a:r>
            <a:r>
              <a:rPr lang="fr-CA" i="1">
                <a:latin typeface="Symbol" panose="05050102010706020507" pitchFamily="18" charset="2"/>
                <a:ea typeface="Cambria Math" panose="02040503050406030204" pitchFamily="18" charset="0"/>
              </a:rPr>
              <a:t>h</a:t>
            </a:r>
            <a:r>
              <a:rPr lang="fr-CA">
                <a:latin typeface="Cambria Math" panose="02040503050406030204" pitchFamily="18" charset="0"/>
                <a:ea typeface="Cambria Math" panose="02040503050406030204" pitchFamily="18" charset="0"/>
              </a:rPr>
              <a:t> </a:t>
            </a:r>
            <a:r>
              <a:rPr lang="fr-CA" i="1">
                <a:latin typeface="Symbol" panose="05050102010706020507" pitchFamily="18" charset="2"/>
                <a:ea typeface="Cambria Math" panose="02040503050406030204" pitchFamily="18" charset="0"/>
              </a:rPr>
              <a:t>f</a:t>
            </a:r>
            <a:r>
              <a:rPr lang="fr-CA" i="1" baseline="-25000">
                <a:latin typeface="Cambria Math" panose="02040503050406030204" pitchFamily="18" charset="0"/>
                <a:ea typeface="Cambria Math" panose="02040503050406030204" pitchFamily="18" charset="0"/>
              </a:rPr>
              <a:t>f</a:t>
            </a:r>
            <a:r>
              <a:rPr lang="fr-CA">
                <a:latin typeface="Cambria Math" panose="02040503050406030204" pitchFamily="18" charset="0"/>
                <a:ea typeface="Cambria Math" panose="02040503050406030204" pitchFamily="18" charset="0"/>
              </a:rPr>
              <a:t> 0.6 </a:t>
            </a:r>
            <a:r>
              <a:rPr lang="fr-CA" i="1">
                <a:latin typeface="Cambria Math" panose="02040503050406030204" pitchFamily="18" charset="0"/>
                <a:ea typeface="Cambria Math" panose="02040503050406030204" pitchFamily="18" charset="0"/>
              </a:rPr>
              <a:t>m</a:t>
            </a:r>
            <a:r>
              <a:rPr lang="fr-CA">
                <a:latin typeface="Cambria Math" panose="02040503050406030204" pitchFamily="18" charset="0"/>
                <a:ea typeface="Cambria Math" panose="02040503050406030204" pitchFamily="18" charset="0"/>
              </a:rPr>
              <a:t> </a:t>
            </a:r>
            <a:r>
              <a:rPr lang="fr-CA" i="1">
                <a:latin typeface="Cambria Math" panose="02040503050406030204" pitchFamily="18" charset="0"/>
                <a:ea typeface="Cambria Math" panose="02040503050406030204" pitchFamily="18" charset="0"/>
              </a:rPr>
              <a:t>A</a:t>
            </a:r>
            <a:r>
              <a:rPr lang="fr-CA">
                <a:latin typeface="Cambria Math" panose="02040503050406030204" pitchFamily="18" charset="0"/>
                <a:ea typeface="Cambria Math" panose="02040503050406030204" pitchFamily="18" charset="0"/>
              </a:rPr>
              <a:t> </a:t>
            </a:r>
            <a:r>
              <a:rPr lang="fr-CA" i="1">
                <a:latin typeface="Cambria Math" panose="02040503050406030204" pitchFamily="18" charset="0"/>
                <a:ea typeface="Cambria Math" panose="02040503050406030204" pitchFamily="18" charset="0"/>
              </a:rPr>
              <a:t>F</a:t>
            </a:r>
            <a:r>
              <a:rPr lang="fr-CA" i="1" baseline="-25000">
                <a:latin typeface="Cambria Math" panose="02040503050406030204" pitchFamily="18" charset="0"/>
                <a:ea typeface="Cambria Math" panose="02040503050406030204" pitchFamily="18" charset="0"/>
              </a:rPr>
              <a:t>u1</a:t>
            </a:r>
          </a:p>
          <a:p>
            <a:pPr>
              <a:spcBef>
                <a:spcPts val="600"/>
              </a:spcBef>
            </a:pPr>
            <a:r>
              <a:rPr lang="fr-CA"/>
              <a:t>Avec 	</a:t>
            </a:r>
            <a:r>
              <a:rPr lang="fr-CA" i="1">
                <a:latin typeface="Symbol" panose="05050102010706020507" pitchFamily="18" charset="2"/>
              </a:rPr>
              <a:t>h</a:t>
            </a:r>
            <a:r>
              <a:rPr lang="fr-CA"/>
              <a:t> </a:t>
            </a:r>
            <a:r>
              <a:rPr lang="fr-CA">
                <a:latin typeface="Cambria Math" panose="02040503050406030204" pitchFamily="18" charset="0"/>
                <a:ea typeface="Cambria Math" panose="02040503050406030204" pitchFamily="18" charset="0"/>
              </a:rPr>
              <a:t> =  0.75 </a:t>
            </a:r>
            <a:r>
              <a:rPr lang="fr-CA">
                <a:ea typeface="Cambria Math" panose="02040503050406030204" pitchFamily="18" charset="0"/>
              </a:rPr>
              <a:t>ou</a:t>
            </a:r>
            <a:r>
              <a:rPr lang="fr-CA">
                <a:latin typeface="Cambria Math" panose="02040503050406030204" pitchFamily="18" charset="0"/>
                <a:ea typeface="Cambria Math" panose="02040503050406030204" pitchFamily="18" charset="0"/>
              </a:rPr>
              <a:t> 1.0</a:t>
            </a:r>
            <a:r>
              <a:rPr lang="fr-CA"/>
              <a:t>	: réduction si les filets du boulon se retrouve dans un plan de joint</a:t>
            </a:r>
          </a:p>
          <a:p>
            <a:pPr>
              <a:spcBef>
                <a:spcPts val="300"/>
              </a:spcBef>
            </a:pPr>
            <a:r>
              <a:rPr lang="fr-CA"/>
              <a:t>	</a:t>
            </a:r>
            <a:r>
              <a:rPr lang="fr-CA" i="1">
                <a:latin typeface="Symbol" panose="05050102010706020507" pitchFamily="18" charset="2"/>
                <a:ea typeface="Cambria Math" panose="02040503050406030204" pitchFamily="18" charset="0"/>
              </a:rPr>
              <a:t>f</a:t>
            </a:r>
            <a:r>
              <a:rPr lang="fr-CA" i="1" baseline="-25000">
                <a:latin typeface="Cambria Math" panose="02040503050406030204" pitchFamily="18" charset="0"/>
                <a:ea typeface="Cambria Math" panose="02040503050406030204" pitchFamily="18" charset="0"/>
              </a:rPr>
              <a:t>f</a:t>
            </a:r>
            <a:r>
              <a:rPr lang="fr-CA">
                <a:latin typeface="Cambria Math" panose="02040503050406030204" pitchFamily="18" charset="0"/>
                <a:ea typeface="Cambria Math" panose="02040503050406030204" pitchFamily="18" charset="0"/>
              </a:rPr>
              <a:t>  =  0.67</a:t>
            </a:r>
            <a:r>
              <a:rPr lang="fr-CA"/>
              <a:t>		: coefficient de tenu associé aux résistances de boulons ou de rivets</a:t>
            </a:r>
          </a:p>
          <a:p>
            <a:pPr>
              <a:spcBef>
                <a:spcPts val="300"/>
              </a:spcBef>
            </a:pPr>
            <a:r>
              <a:rPr lang="fr-CA"/>
              <a:t>	</a:t>
            </a:r>
            <a:r>
              <a:rPr lang="fr-CA" i="1">
                <a:latin typeface="Cambria Math" panose="02040503050406030204" pitchFamily="18" charset="0"/>
                <a:ea typeface="Cambria Math" panose="02040503050406030204" pitchFamily="18" charset="0"/>
              </a:rPr>
              <a:t>m</a:t>
            </a:r>
            <a:r>
              <a:rPr lang="fr-CA">
                <a:latin typeface="Cambria Math" panose="02040503050406030204" pitchFamily="18" charset="0"/>
                <a:ea typeface="Cambria Math" panose="02040503050406030204" pitchFamily="18" charset="0"/>
              </a:rPr>
              <a:t>  =  1		</a:t>
            </a:r>
            <a:r>
              <a:rPr lang="fr-CA"/>
              <a:t>: nombre de plan de cisaillement dans l’attache (1 pour le joint illustré)</a:t>
            </a:r>
          </a:p>
          <a:p>
            <a:pPr>
              <a:spcBef>
                <a:spcPts val="300"/>
              </a:spcBef>
            </a:pPr>
            <a:r>
              <a:rPr lang="fr-CA"/>
              <a:t>	</a:t>
            </a:r>
            <a:r>
              <a:rPr lang="fr-CA" i="1">
                <a:latin typeface="Cambria Math" panose="02040503050406030204" pitchFamily="18" charset="0"/>
                <a:ea typeface="Cambria Math" panose="02040503050406030204" pitchFamily="18" charset="0"/>
              </a:rPr>
              <a:t>A</a:t>
            </a:r>
            <a:r>
              <a:rPr lang="fr-CA">
                <a:latin typeface="Cambria Math" panose="02040503050406030204" pitchFamily="18" charset="0"/>
                <a:ea typeface="Cambria Math" panose="02040503050406030204" pitchFamily="18" charset="0"/>
              </a:rPr>
              <a:t>  =  </a:t>
            </a:r>
            <a:r>
              <a:rPr lang="fr-CA" i="1">
                <a:latin typeface="Symbol" panose="05050102010706020507" pitchFamily="18" charset="2"/>
                <a:ea typeface="Cambria Math" panose="02040503050406030204" pitchFamily="18" charset="0"/>
              </a:rPr>
              <a:t>p</a:t>
            </a:r>
            <a:r>
              <a:rPr lang="fr-CA">
                <a:latin typeface="Cambria Math" panose="02040503050406030204" pitchFamily="18" charset="0"/>
                <a:ea typeface="Cambria Math" panose="02040503050406030204" pitchFamily="18" charset="0"/>
              </a:rPr>
              <a:t> </a:t>
            </a:r>
            <a:r>
              <a:rPr lang="fr-CA" i="1">
                <a:latin typeface="Cambria Math" panose="02040503050406030204" pitchFamily="18" charset="0"/>
                <a:ea typeface="Cambria Math" panose="02040503050406030204" pitchFamily="18" charset="0"/>
              </a:rPr>
              <a:t>d</a:t>
            </a:r>
            <a:r>
              <a:rPr lang="fr-CA" i="1" baseline="30000">
                <a:latin typeface="Cambria Math" panose="02040503050406030204" pitchFamily="18" charset="0"/>
                <a:ea typeface="Cambria Math" panose="02040503050406030204" pitchFamily="18" charset="0"/>
              </a:rPr>
              <a:t>2</a:t>
            </a:r>
            <a:r>
              <a:rPr lang="fr-CA">
                <a:latin typeface="Cambria Math" panose="02040503050406030204" pitchFamily="18" charset="0"/>
                <a:ea typeface="Cambria Math" panose="02040503050406030204" pitchFamily="18" charset="0"/>
              </a:rPr>
              <a:t> / 4</a:t>
            </a:r>
            <a:r>
              <a:rPr lang="fr-CA"/>
              <a:t>	: aire de la section nominale du boulon ou du rivet plein</a:t>
            </a:r>
          </a:p>
          <a:p>
            <a:pPr>
              <a:spcBef>
                <a:spcPts val="300"/>
              </a:spcBef>
            </a:pPr>
            <a:r>
              <a:rPr lang="fr-CA"/>
              <a:t>	</a:t>
            </a:r>
            <a:r>
              <a:rPr lang="fr-CA" i="1">
                <a:latin typeface="Cambria Math" panose="02040503050406030204" pitchFamily="18" charset="0"/>
                <a:ea typeface="Cambria Math" panose="02040503050406030204" pitchFamily="18" charset="0"/>
              </a:rPr>
              <a:t>F</a:t>
            </a:r>
            <a:r>
              <a:rPr lang="fr-CA" i="1" baseline="-25000">
                <a:latin typeface="Cambria Math" panose="02040503050406030204" pitchFamily="18" charset="0"/>
                <a:ea typeface="Cambria Math" panose="02040503050406030204" pitchFamily="18" charset="0"/>
              </a:rPr>
              <a:t>u1</a:t>
            </a:r>
            <a:r>
              <a:rPr lang="fr-CA"/>
              <a:t>		: limite ultime du matériaux du boulon ou du rivet plein</a:t>
            </a:r>
          </a:p>
          <a:p>
            <a:r>
              <a:rPr lang="fr-CA"/>
              <a:t>-Pour des attaches plus complexes utiliser les résistances fournies par le manufacturier</a:t>
            </a:r>
          </a:p>
          <a:p>
            <a:pPr>
              <a:spcBef>
                <a:spcPts val="600"/>
              </a:spcBef>
            </a:pPr>
            <a:r>
              <a:rPr lang="fr-CA"/>
              <a:t>	</a:t>
            </a:r>
            <a:r>
              <a:rPr lang="fr-CA" i="1">
                <a:latin typeface="Cambria Math" panose="02040503050406030204" pitchFamily="18" charset="0"/>
                <a:ea typeface="Cambria Math" panose="02040503050406030204" pitchFamily="18" charset="0"/>
              </a:rPr>
              <a:t>V</a:t>
            </a:r>
            <a:r>
              <a:rPr lang="fr-CA" i="1" baseline="-25000">
                <a:latin typeface="Cambria Math" panose="02040503050406030204" pitchFamily="18" charset="0"/>
                <a:ea typeface="Cambria Math" panose="02040503050406030204" pitchFamily="18" charset="0"/>
              </a:rPr>
              <a:t>r</a:t>
            </a:r>
            <a:r>
              <a:rPr lang="fr-CA">
                <a:latin typeface="Cambria Math" panose="02040503050406030204" pitchFamily="18" charset="0"/>
                <a:ea typeface="Cambria Math" panose="02040503050406030204" pitchFamily="18" charset="0"/>
              </a:rPr>
              <a:t>  =  </a:t>
            </a:r>
            <a:r>
              <a:rPr lang="fr-CA" i="1">
                <a:latin typeface="Symbol" panose="05050102010706020507" pitchFamily="18" charset="2"/>
                <a:ea typeface="Cambria Math" panose="02040503050406030204" pitchFamily="18" charset="0"/>
              </a:rPr>
              <a:t>f</a:t>
            </a:r>
            <a:r>
              <a:rPr lang="fr-CA" i="1" baseline="-25000">
                <a:latin typeface="Cambria Math" panose="02040503050406030204" pitchFamily="18" charset="0"/>
                <a:ea typeface="Cambria Math" panose="02040503050406030204" pitchFamily="18" charset="0"/>
              </a:rPr>
              <a:t>f</a:t>
            </a:r>
            <a:r>
              <a:rPr lang="fr-CA">
                <a:latin typeface="Cambria Math" panose="02040503050406030204" pitchFamily="18" charset="0"/>
                <a:ea typeface="Cambria Math" panose="02040503050406030204" pitchFamily="18" charset="0"/>
              </a:rPr>
              <a:t> </a:t>
            </a:r>
            <a:r>
              <a:rPr lang="fr-CA" i="1">
                <a:latin typeface="Cambria Math" panose="02040503050406030204" pitchFamily="18" charset="0"/>
                <a:ea typeface="Cambria Math" panose="02040503050406030204" pitchFamily="18" charset="0"/>
              </a:rPr>
              <a:t>m</a:t>
            </a:r>
            <a:r>
              <a:rPr lang="fr-CA">
                <a:latin typeface="Cambria Math" panose="02040503050406030204" pitchFamily="18" charset="0"/>
                <a:ea typeface="Cambria Math" panose="02040503050406030204" pitchFamily="18" charset="0"/>
              </a:rPr>
              <a:t> </a:t>
            </a:r>
            <a:r>
              <a:rPr lang="fr-CA" i="1">
                <a:latin typeface="Cambria Math" panose="02040503050406030204" pitchFamily="18" charset="0"/>
                <a:ea typeface="Cambria Math" panose="02040503050406030204" pitchFamily="18" charset="0"/>
              </a:rPr>
              <a:t>V</a:t>
            </a:r>
            <a:r>
              <a:rPr lang="fr-CA" i="1" baseline="-25000">
                <a:latin typeface="Cambria Math" panose="02040503050406030204" pitchFamily="18" charset="0"/>
                <a:ea typeface="Cambria Math" panose="02040503050406030204" pitchFamily="18" charset="0"/>
              </a:rPr>
              <a:t>manuf</a:t>
            </a:r>
          </a:p>
          <a:p>
            <a:endParaRPr lang="fr-CA"/>
          </a:p>
          <a:p>
            <a:r>
              <a:rPr lang="fr-CA"/>
              <a:t>	Exemple de données</a:t>
            </a:r>
          </a:p>
          <a:p>
            <a:pPr>
              <a:spcBef>
                <a:spcPts val="300"/>
              </a:spcBef>
            </a:pPr>
            <a:r>
              <a:rPr lang="fr-CA"/>
              <a:t>	pour rivets aveugles   </a:t>
            </a:r>
            <a:r>
              <a:rPr lang="fr-CA" b="1">
                <a:latin typeface="Cambria Math" panose="02040503050406030204" pitchFamily="18" charset="0"/>
                <a:ea typeface="Cambria Math" panose="02040503050406030204" pitchFamily="18" charset="0"/>
              </a:rPr>
              <a:t>=&gt;</a:t>
            </a:r>
          </a:p>
        </p:txBody>
      </p:sp>
      <p:sp>
        <p:nvSpPr>
          <p:cNvPr id="5" name="Titre 4"/>
          <p:cNvSpPr>
            <a:spLocks noGrp="1"/>
          </p:cNvSpPr>
          <p:nvPr>
            <p:ph type="title"/>
          </p:nvPr>
        </p:nvSpPr>
        <p:spPr/>
        <p:txBody>
          <a:bodyPr/>
          <a:lstStyle/>
          <a:p>
            <a:r>
              <a:rPr lang="fr-CA" sz="2000" dirty="0">
                <a:solidFill>
                  <a:srgbClr val="ED7D31"/>
                </a:solidFill>
              </a:rPr>
              <a:t>2) Modes de défaillance en cisaillement – Analyse classique</a:t>
            </a:r>
            <a:br>
              <a:rPr lang="fr-CA" dirty="0">
                <a:solidFill>
                  <a:srgbClr val="ED7D31"/>
                </a:solidFill>
              </a:rPr>
            </a:br>
            <a:r>
              <a:rPr lang="fr-CA" dirty="0">
                <a:solidFill>
                  <a:srgbClr val="ED7D31"/>
                </a:solidFill>
              </a:rPr>
              <a:t>2.2 Bris en cisaillement de l’attache mécanique</a:t>
            </a:r>
            <a:endParaRPr lang="fr-CA" dirty="0"/>
          </a:p>
        </p:txBody>
      </p:sp>
      <p:grpSp>
        <p:nvGrpSpPr>
          <p:cNvPr id="18" name="Groupe 17">
            <a:extLst>
              <a:ext uri="{FF2B5EF4-FFF2-40B4-BE49-F238E27FC236}">
                <a16:creationId xmlns:a16="http://schemas.microsoft.com/office/drawing/2014/main" id="{2B018DF1-E1D9-4EEE-A7E6-2E40DA99F031}"/>
              </a:ext>
            </a:extLst>
          </p:cNvPr>
          <p:cNvGrpSpPr/>
          <p:nvPr/>
        </p:nvGrpSpPr>
        <p:grpSpPr>
          <a:xfrm>
            <a:off x="9180000" y="1656000"/>
            <a:ext cx="2232000" cy="4320000"/>
            <a:chOff x="9180000" y="1656000"/>
            <a:chExt cx="2232000" cy="4320000"/>
          </a:xfrm>
        </p:grpSpPr>
        <p:pic>
          <p:nvPicPr>
            <p:cNvPr id="8" name="Image 7">
              <a:extLst>
                <a:ext uri="{FF2B5EF4-FFF2-40B4-BE49-F238E27FC236}">
                  <a16:creationId xmlns:a16="http://schemas.microsoft.com/office/drawing/2014/main" id="{41D08E24-D654-441A-BDC1-FC262927F765}"/>
                </a:ext>
              </a:extLst>
            </p:cNvPr>
            <p:cNvPicPr>
              <a:picLocks noChangeAspect="1"/>
            </p:cNvPicPr>
            <p:nvPr/>
          </p:nvPicPr>
          <p:blipFill>
            <a:blip r:embed="rId2"/>
            <a:stretch>
              <a:fillRect/>
            </a:stretch>
          </p:blipFill>
          <p:spPr>
            <a:xfrm>
              <a:off x="9180000" y="1656000"/>
              <a:ext cx="1099980" cy="4320000"/>
            </a:xfrm>
            <a:prstGeom prst="rect">
              <a:avLst/>
            </a:prstGeom>
          </p:spPr>
        </p:pic>
        <p:cxnSp>
          <p:nvCxnSpPr>
            <p:cNvPr id="7" name="Connecteur droit 6">
              <a:extLst>
                <a:ext uri="{FF2B5EF4-FFF2-40B4-BE49-F238E27FC236}">
                  <a16:creationId xmlns:a16="http://schemas.microsoft.com/office/drawing/2014/main" id="{4996AA5E-23C0-41CC-9E50-8F4C6F14B0CA}"/>
                </a:ext>
              </a:extLst>
            </p:cNvPr>
            <p:cNvCxnSpPr/>
            <p:nvPr/>
          </p:nvCxnSpPr>
          <p:spPr>
            <a:xfrm>
              <a:off x="9658800" y="3384000"/>
              <a:ext cx="0" cy="82800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10" name="Connecteur droit avec flèche 9">
              <a:extLst>
                <a:ext uri="{FF2B5EF4-FFF2-40B4-BE49-F238E27FC236}">
                  <a16:creationId xmlns:a16="http://schemas.microsoft.com/office/drawing/2014/main" id="{65052925-168F-44C2-B9CA-0B032EA8B2AB}"/>
                </a:ext>
              </a:extLst>
            </p:cNvPr>
            <p:cNvCxnSpPr>
              <a:cxnSpLocks/>
            </p:cNvCxnSpPr>
            <p:nvPr/>
          </p:nvCxnSpPr>
          <p:spPr>
            <a:xfrm flipH="1">
              <a:off x="9658799" y="2664000"/>
              <a:ext cx="360000" cy="720000"/>
            </a:xfrm>
            <a:prstGeom prst="straightConnector1">
              <a:avLst/>
            </a:prstGeom>
            <a:ln w="9525">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75D13C1F-01B5-45EF-8A45-FDEE28FDC668}"/>
                </a:ext>
              </a:extLst>
            </p:cNvPr>
            <p:cNvCxnSpPr>
              <a:cxnSpLocks/>
            </p:cNvCxnSpPr>
            <p:nvPr/>
          </p:nvCxnSpPr>
          <p:spPr>
            <a:xfrm>
              <a:off x="10008000" y="2664000"/>
              <a:ext cx="180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ZoneTexte 16">
              <a:extLst>
                <a:ext uri="{FF2B5EF4-FFF2-40B4-BE49-F238E27FC236}">
                  <a16:creationId xmlns:a16="http://schemas.microsoft.com/office/drawing/2014/main" id="{6F7E7FF1-3F28-4288-AC9C-C6E379BAF636}"/>
                </a:ext>
              </a:extLst>
            </p:cNvPr>
            <p:cNvSpPr txBox="1"/>
            <p:nvPr/>
          </p:nvSpPr>
          <p:spPr>
            <a:xfrm>
              <a:off x="10152000" y="2232000"/>
              <a:ext cx="1260000" cy="864000"/>
            </a:xfrm>
            <a:prstGeom prst="rect">
              <a:avLst/>
            </a:prstGeom>
            <a:noFill/>
          </p:spPr>
          <p:txBody>
            <a:bodyPr wrap="square" rtlCol="0">
              <a:noAutofit/>
            </a:bodyPr>
            <a:lstStyle/>
            <a:p>
              <a:r>
                <a:rPr lang="en-US" sz="1600" dirty="0" err="1">
                  <a:latin typeface="Univers Condensed Light" panose="020B0306020202040204" pitchFamily="34" charset="0"/>
                </a:rPr>
                <a:t>Nb</a:t>
              </a:r>
              <a:r>
                <a:rPr lang="en-US" sz="1600" dirty="0">
                  <a:latin typeface="Univers Condensed Light" panose="020B0306020202040204" pitchFamily="34" charset="0"/>
                </a:rPr>
                <a:t> de plan de </a:t>
              </a:r>
              <a:r>
                <a:rPr lang="en-US" sz="1600" dirty="0" err="1">
                  <a:latin typeface="Univers Condensed Light" panose="020B0306020202040204" pitchFamily="34" charset="0"/>
                </a:rPr>
                <a:t>cisaillement</a:t>
              </a:r>
              <a:endParaRPr lang="en-US" sz="1600" dirty="0">
                <a:latin typeface="Univers Condensed Light" panose="020B0306020202040204" pitchFamily="34" charset="0"/>
              </a:endParaRPr>
            </a:p>
            <a:p>
              <a:r>
                <a:rPr lang="en-US" sz="1600" dirty="0" err="1">
                  <a:latin typeface="Univers Condensed Light" panose="020B0306020202040204" pitchFamily="34" charset="0"/>
                  <a:ea typeface="Cambria Math" panose="02040503050406030204" pitchFamily="18" charset="0"/>
                </a:rPr>
                <a:t>ici</a:t>
              </a:r>
              <a:r>
                <a:rPr lang="en-US" sz="1600" dirty="0">
                  <a:latin typeface="Univers Condensed Light" panose="020B0306020202040204" pitchFamily="34" charset="0"/>
                  <a:ea typeface="Cambria Math" panose="02040503050406030204" pitchFamily="18" charset="0"/>
                </a:rPr>
                <a:t> </a:t>
              </a:r>
              <a:r>
                <a:rPr lang="en-US" sz="1600" i="1" dirty="0">
                  <a:latin typeface="Cambria Math" panose="02040503050406030204" pitchFamily="18" charset="0"/>
                  <a:ea typeface="Cambria Math" panose="02040503050406030204" pitchFamily="18" charset="0"/>
                </a:rPr>
                <a:t>m</a:t>
              </a:r>
              <a:r>
                <a:rPr lang="en-US" sz="1600" dirty="0">
                  <a:latin typeface="Cambria Math" panose="02040503050406030204" pitchFamily="18" charset="0"/>
                  <a:ea typeface="Cambria Math" panose="02040503050406030204" pitchFamily="18" charset="0"/>
                </a:rPr>
                <a:t>  =  1</a:t>
              </a:r>
              <a:endParaRPr lang="fr-CA" sz="1600" dirty="0">
                <a:latin typeface="Cambria Math" panose="02040503050406030204" pitchFamily="18" charset="0"/>
                <a:ea typeface="Cambria Math" panose="02040503050406030204" pitchFamily="18" charset="0"/>
              </a:endParaRPr>
            </a:p>
          </p:txBody>
        </p:sp>
      </p:grpSp>
      <p:graphicFrame>
        <p:nvGraphicFramePr>
          <p:cNvPr id="19" name="Tableau 18">
            <a:extLst>
              <a:ext uri="{FF2B5EF4-FFF2-40B4-BE49-F238E27FC236}">
                <a16:creationId xmlns:a16="http://schemas.microsoft.com/office/drawing/2014/main" id="{F14167EA-83AA-4990-8487-04E3C4D578E2}"/>
              </a:ext>
            </a:extLst>
          </p:cNvPr>
          <p:cNvGraphicFramePr>
            <a:graphicFrameLocks noGrp="1"/>
          </p:cNvGraphicFramePr>
          <p:nvPr>
            <p:extLst>
              <p:ext uri="{D42A27DB-BD31-4B8C-83A1-F6EECF244321}">
                <p14:modId xmlns:p14="http://schemas.microsoft.com/office/powerpoint/2010/main" val="503978599"/>
              </p:ext>
            </p:extLst>
          </p:nvPr>
        </p:nvGraphicFramePr>
        <p:xfrm>
          <a:off x="3780000" y="4342912"/>
          <a:ext cx="5220000" cy="1814160"/>
        </p:xfrm>
        <a:graphic>
          <a:graphicData uri="http://schemas.openxmlformats.org/drawingml/2006/table">
            <a:tbl>
              <a:tblPr firstRow="1" bandRow="1">
                <a:tableStyleId>{5C22544A-7EE6-4342-B048-85BDC9FD1C3A}</a:tableStyleId>
              </a:tblPr>
              <a:tblGrid>
                <a:gridCol w="1620000">
                  <a:extLst>
                    <a:ext uri="{9D8B030D-6E8A-4147-A177-3AD203B41FA5}">
                      <a16:colId xmlns:a16="http://schemas.microsoft.com/office/drawing/2014/main" val="3878059589"/>
                    </a:ext>
                  </a:extLst>
                </a:gridCol>
                <a:gridCol w="1800000">
                  <a:extLst>
                    <a:ext uri="{9D8B030D-6E8A-4147-A177-3AD203B41FA5}">
                      <a16:colId xmlns:a16="http://schemas.microsoft.com/office/drawing/2014/main" val="3202433086"/>
                    </a:ext>
                  </a:extLst>
                </a:gridCol>
                <a:gridCol w="1800000">
                  <a:extLst>
                    <a:ext uri="{9D8B030D-6E8A-4147-A177-3AD203B41FA5}">
                      <a16:colId xmlns:a16="http://schemas.microsoft.com/office/drawing/2014/main" val="2006726688"/>
                    </a:ext>
                  </a:extLst>
                </a:gridCol>
              </a:tblGrid>
              <a:tr h="370840">
                <a:tc>
                  <a:txBody>
                    <a:bodyPr/>
                    <a:lstStyle/>
                    <a:p>
                      <a:pPr algn="ctr"/>
                      <a:r>
                        <a:rPr lang="en-US" sz="1400" dirty="0" err="1">
                          <a:latin typeface="Univers Condensed Light" panose="020B0306020202040204" pitchFamily="34" charset="0"/>
                        </a:rPr>
                        <a:t>Diamètre</a:t>
                      </a:r>
                      <a:r>
                        <a:rPr lang="en-US" sz="1400" dirty="0">
                          <a:latin typeface="Univers Condensed Light" panose="020B0306020202040204" pitchFamily="34" charset="0"/>
                        </a:rPr>
                        <a:t> nominal</a:t>
                      </a:r>
                    </a:p>
                    <a:p>
                      <a:pPr algn="ctr"/>
                      <a:r>
                        <a:rPr lang="en-US" sz="1400" b="1" i="1" dirty="0">
                          <a:latin typeface="Cambria Math" panose="02040503050406030204" pitchFamily="18" charset="0"/>
                          <a:ea typeface="Cambria Math" panose="02040503050406030204" pitchFamily="18" charset="0"/>
                        </a:rPr>
                        <a:t>d</a:t>
                      </a:r>
                      <a:r>
                        <a:rPr lang="en-US" sz="1400" dirty="0">
                          <a:latin typeface="Univers Condensed Light" panose="020B0306020202040204" pitchFamily="34" charset="0"/>
                        </a:rPr>
                        <a:t> (po)</a:t>
                      </a:r>
                      <a:endParaRPr lang="fr-CA" sz="1400" dirty="0">
                        <a:latin typeface="Univers Condensed Light" panose="020B0306020202040204" pitchFamily="34" charset="0"/>
                      </a:endParaRPr>
                    </a:p>
                  </a:txBody>
                  <a:tcPr anchor="ctr"/>
                </a:tc>
                <a:tc>
                  <a:txBody>
                    <a:bodyPr/>
                    <a:lstStyle/>
                    <a:p>
                      <a:pPr algn="ctr"/>
                      <a:r>
                        <a:rPr lang="en-US" sz="1400" dirty="0">
                          <a:latin typeface="Univers Condensed Light" panose="020B0306020202040204" pitchFamily="34" charset="0"/>
                        </a:rPr>
                        <a:t>Huck Magna Bulb</a:t>
                      </a:r>
                    </a:p>
                    <a:p>
                      <a:pPr algn="ctr"/>
                      <a:r>
                        <a:rPr lang="en-US" sz="1400" i="0" dirty="0" err="1">
                          <a:latin typeface="Univers Condensed Light" panose="020B0306020202040204" pitchFamily="34" charset="0"/>
                          <a:ea typeface="Cambria Math" panose="02040503050406030204" pitchFamily="18" charset="0"/>
                        </a:rPr>
                        <a:t>Cisaillement</a:t>
                      </a:r>
                      <a:r>
                        <a:rPr lang="en-US" sz="1400" i="0" dirty="0">
                          <a:latin typeface="Univers Condensed Light" panose="020B0306020202040204" pitchFamily="34" charset="0"/>
                          <a:ea typeface="Cambria Math" panose="02040503050406030204" pitchFamily="18" charset="0"/>
                        </a:rPr>
                        <a:t> </a:t>
                      </a:r>
                      <a:r>
                        <a:rPr lang="en-US" sz="1400" i="1" dirty="0" err="1">
                          <a:latin typeface="Cambria Math" panose="02040503050406030204" pitchFamily="18" charset="0"/>
                          <a:ea typeface="Cambria Math" panose="02040503050406030204" pitchFamily="18" charset="0"/>
                        </a:rPr>
                        <a:t>V</a:t>
                      </a:r>
                      <a:r>
                        <a:rPr lang="en-US" sz="1400" i="1" baseline="-25000" dirty="0" err="1">
                          <a:latin typeface="Cambria Math" panose="02040503050406030204" pitchFamily="18" charset="0"/>
                          <a:ea typeface="Cambria Math" panose="02040503050406030204" pitchFamily="18" charset="0"/>
                        </a:rPr>
                        <a:t>manuf</a:t>
                      </a:r>
                      <a:r>
                        <a:rPr lang="en-US" sz="1400" dirty="0">
                          <a:latin typeface="Univers Condensed Light" panose="020B0306020202040204" pitchFamily="34" charset="0"/>
                        </a:rPr>
                        <a:t>  (lbf)</a:t>
                      </a:r>
                      <a:endParaRPr lang="fr-CA" sz="1400" dirty="0">
                        <a:latin typeface="Univers Condensed Light" panose="020B0306020202040204" pitchFamily="34" charset="0"/>
                      </a:endParaRPr>
                    </a:p>
                  </a:txBody>
                  <a:tcPr anchor="ctr"/>
                </a:tc>
                <a:tc>
                  <a:txBody>
                    <a:bodyPr/>
                    <a:lstStyle/>
                    <a:p>
                      <a:pPr algn="ctr"/>
                      <a:r>
                        <a:rPr lang="en-US" sz="1400" dirty="0">
                          <a:latin typeface="Univers Condensed Light" panose="020B0306020202040204" pitchFamily="34" charset="0"/>
                        </a:rPr>
                        <a:t>Huck BOM</a:t>
                      </a:r>
                    </a:p>
                    <a:p>
                      <a:pPr algn="ctr"/>
                      <a:r>
                        <a:rPr lang="en-US" sz="1400" i="0" dirty="0" err="1">
                          <a:latin typeface="Univers Condensed Light" panose="020B0306020202040204" pitchFamily="34" charset="0"/>
                          <a:ea typeface="Cambria Math" panose="02040503050406030204" pitchFamily="18" charset="0"/>
                        </a:rPr>
                        <a:t>Cisaillement</a:t>
                      </a:r>
                      <a:r>
                        <a:rPr lang="en-US" sz="1400" i="0" dirty="0">
                          <a:latin typeface="Univers Condensed Light" panose="020B0306020202040204" pitchFamily="34" charset="0"/>
                          <a:ea typeface="Cambria Math" panose="02040503050406030204" pitchFamily="18" charset="0"/>
                        </a:rPr>
                        <a:t> </a:t>
                      </a:r>
                      <a:r>
                        <a:rPr lang="en-US" sz="1400" i="1" dirty="0" err="1">
                          <a:latin typeface="Cambria Math" panose="02040503050406030204" pitchFamily="18" charset="0"/>
                          <a:ea typeface="Cambria Math" panose="02040503050406030204" pitchFamily="18" charset="0"/>
                        </a:rPr>
                        <a:t>V</a:t>
                      </a:r>
                      <a:r>
                        <a:rPr lang="en-US" sz="1400" i="1" baseline="-25000" dirty="0" err="1">
                          <a:latin typeface="Cambria Math" panose="02040503050406030204" pitchFamily="18" charset="0"/>
                          <a:ea typeface="Cambria Math" panose="02040503050406030204" pitchFamily="18" charset="0"/>
                        </a:rPr>
                        <a:t>manuf</a:t>
                      </a:r>
                      <a:r>
                        <a:rPr lang="en-US" sz="1400" i="1" dirty="0">
                          <a:latin typeface="Univers Condensed Light" panose="020B0306020202040204" pitchFamily="34" charset="0"/>
                        </a:rPr>
                        <a:t> </a:t>
                      </a:r>
                      <a:r>
                        <a:rPr lang="en-US" sz="1400" dirty="0">
                          <a:latin typeface="Univers Condensed Light" panose="020B0306020202040204" pitchFamily="34" charset="0"/>
                        </a:rPr>
                        <a:t> (lbf)</a:t>
                      </a:r>
                      <a:endParaRPr lang="fr-CA" sz="1400" dirty="0">
                        <a:latin typeface="Univers Condensed Light" panose="020B0306020202040204" pitchFamily="34" charset="0"/>
                      </a:endParaRPr>
                    </a:p>
                  </a:txBody>
                  <a:tcPr anchor="ctr"/>
                </a:tc>
                <a:extLst>
                  <a:ext uri="{0D108BD9-81ED-4DB2-BD59-A6C34878D82A}">
                    <a16:rowId xmlns:a16="http://schemas.microsoft.com/office/drawing/2014/main" val="3713001080"/>
                  </a:ext>
                </a:extLst>
              </a:tr>
              <a:tr h="324000">
                <a:tc>
                  <a:txBody>
                    <a:bodyPr/>
                    <a:lstStyle/>
                    <a:p>
                      <a:pPr algn="ctr"/>
                      <a:r>
                        <a:rPr lang="en-US" sz="1200" dirty="0">
                          <a:latin typeface="Univers Condensed Light" panose="020B0306020202040204" pitchFamily="34" charset="0"/>
                        </a:rPr>
                        <a:t>3 / 16</a:t>
                      </a:r>
                      <a:endParaRPr lang="fr-CA" sz="1200" dirty="0">
                        <a:latin typeface="Univers Condensed Light" panose="020B0306020202040204" pitchFamily="34" charset="0"/>
                      </a:endParaRPr>
                    </a:p>
                  </a:txBody>
                  <a:tcPr anchor="ctr"/>
                </a:tc>
                <a:tc>
                  <a:txBody>
                    <a:bodyPr/>
                    <a:lstStyle/>
                    <a:p>
                      <a:pPr algn="ctr"/>
                      <a:r>
                        <a:rPr lang="en-US" sz="1200" dirty="0">
                          <a:latin typeface="Univers Condensed Light" panose="020B0306020202040204" pitchFamily="34" charset="0"/>
                        </a:rPr>
                        <a:t>1 950</a:t>
                      </a:r>
                      <a:endParaRPr lang="fr-CA" sz="1200" dirty="0">
                        <a:latin typeface="Univers Condensed Light" panose="020B0306020202040204" pitchFamily="34" charset="0"/>
                      </a:endParaRPr>
                    </a:p>
                  </a:txBody>
                  <a:tcPr anchor="ctr"/>
                </a:tc>
                <a:tc>
                  <a:txBody>
                    <a:bodyPr/>
                    <a:lstStyle/>
                    <a:p>
                      <a:pPr algn="ctr"/>
                      <a:r>
                        <a:rPr lang="en-US" sz="1200" dirty="0">
                          <a:latin typeface="Univers Condensed Light" panose="020B0306020202040204" pitchFamily="34" charset="0"/>
                        </a:rPr>
                        <a:t>2 800</a:t>
                      </a:r>
                      <a:endParaRPr lang="fr-CA" sz="1200" dirty="0">
                        <a:latin typeface="Univers Condensed Light" panose="020B0306020202040204" pitchFamily="34" charset="0"/>
                      </a:endParaRPr>
                    </a:p>
                  </a:txBody>
                  <a:tcPr anchor="ctr"/>
                </a:tc>
                <a:extLst>
                  <a:ext uri="{0D108BD9-81ED-4DB2-BD59-A6C34878D82A}">
                    <a16:rowId xmlns:a16="http://schemas.microsoft.com/office/drawing/2014/main" val="2097804047"/>
                  </a:ext>
                </a:extLst>
              </a:tr>
              <a:tr h="324000">
                <a:tc>
                  <a:txBody>
                    <a:bodyPr/>
                    <a:lstStyle/>
                    <a:p>
                      <a:pPr algn="ctr"/>
                      <a:r>
                        <a:rPr lang="en-US" sz="1200" dirty="0">
                          <a:latin typeface="Univers Condensed Light" panose="020B0306020202040204" pitchFamily="34" charset="0"/>
                        </a:rPr>
                        <a:t>1 / 4</a:t>
                      </a:r>
                      <a:endParaRPr lang="fr-CA" sz="1200" dirty="0">
                        <a:latin typeface="Univers Condensed Light" panose="020B0306020202040204" pitchFamily="34" charset="0"/>
                      </a:endParaRPr>
                    </a:p>
                  </a:txBody>
                  <a:tcPr anchor="ctr"/>
                </a:tc>
                <a:tc>
                  <a:txBody>
                    <a:bodyPr/>
                    <a:lstStyle/>
                    <a:p>
                      <a:pPr algn="ctr"/>
                      <a:r>
                        <a:rPr lang="en-US" sz="1200" dirty="0">
                          <a:latin typeface="Univers Condensed Light" panose="020B0306020202040204" pitchFamily="34" charset="0"/>
                        </a:rPr>
                        <a:t>3 500</a:t>
                      </a:r>
                      <a:endParaRPr lang="fr-CA" sz="1200" dirty="0">
                        <a:latin typeface="Univers Condensed Light" panose="020B0306020202040204" pitchFamily="34" charset="0"/>
                      </a:endParaRPr>
                    </a:p>
                  </a:txBody>
                  <a:tcPr anchor="ctr"/>
                </a:tc>
                <a:tc>
                  <a:txBody>
                    <a:bodyPr/>
                    <a:lstStyle/>
                    <a:p>
                      <a:pPr algn="ctr"/>
                      <a:r>
                        <a:rPr lang="en-US" sz="1200" dirty="0">
                          <a:latin typeface="Univers Condensed Light" panose="020B0306020202040204" pitchFamily="34" charset="0"/>
                        </a:rPr>
                        <a:t>5 100</a:t>
                      </a:r>
                      <a:endParaRPr lang="fr-CA" sz="1200" dirty="0">
                        <a:latin typeface="Univers Condensed Light" panose="020B0306020202040204" pitchFamily="34" charset="0"/>
                      </a:endParaRPr>
                    </a:p>
                  </a:txBody>
                  <a:tcPr anchor="ctr"/>
                </a:tc>
                <a:extLst>
                  <a:ext uri="{0D108BD9-81ED-4DB2-BD59-A6C34878D82A}">
                    <a16:rowId xmlns:a16="http://schemas.microsoft.com/office/drawing/2014/main" val="857423719"/>
                  </a:ext>
                </a:extLst>
              </a:tr>
              <a:tr h="324000">
                <a:tc>
                  <a:txBody>
                    <a:bodyPr/>
                    <a:lstStyle/>
                    <a:p>
                      <a:pPr algn="ctr"/>
                      <a:r>
                        <a:rPr lang="en-US" sz="1200" dirty="0">
                          <a:latin typeface="Univers Condensed Light" panose="020B0306020202040204" pitchFamily="34" charset="0"/>
                        </a:rPr>
                        <a:t>5 / 16</a:t>
                      </a:r>
                      <a:endParaRPr lang="fr-CA" sz="1200" dirty="0">
                        <a:latin typeface="Univers Condensed Light" panose="020B0306020202040204" pitchFamily="34" charset="0"/>
                      </a:endParaRPr>
                    </a:p>
                  </a:txBody>
                  <a:tcPr anchor="ctr"/>
                </a:tc>
                <a:tc>
                  <a:txBody>
                    <a:bodyPr/>
                    <a:lstStyle/>
                    <a:p>
                      <a:pPr algn="ctr"/>
                      <a:r>
                        <a:rPr lang="en-US" sz="1200" dirty="0">
                          <a:latin typeface="Univers Condensed Light" panose="020B0306020202040204" pitchFamily="34" charset="0"/>
                        </a:rPr>
                        <a:t>5 000</a:t>
                      </a:r>
                      <a:endParaRPr lang="fr-CA" sz="1200" dirty="0">
                        <a:latin typeface="Univers Condensed Light" panose="020B0306020202040204" pitchFamily="34" charset="0"/>
                      </a:endParaRPr>
                    </a:p>
                  </a:txBody>
                  <a:tcPr anchor="ctr"/>
                </a:tc>
                <a:tc>
                  <a:txBody>
                    <a:bodyPr/>
                    <a:lstStyle/>
                    <a:p>
                      <a:pPr algn="ctr"/>
                      <a:r>
                        <a:rPr lang="en-US" sz="1200" dirty="0">
                          <a:latin typeface="Univers Condensed Light" panose="020B0306020202040204" pitchFamily="34" charset="0"/>
                        </a:rPr>
                        <a:t>8 050</a:t>
                      </a:r>
                      <a:endParaRPr lang="fr-CA" sz="1200" dirty="0">
                        <a:latin typeface="Univers Condensed Light" panose="020B0306020202040204" pitchFamily="34" charset="0"/>
                      </a:endParaRPr>
                    </a:p>
                  </a:txBody>
                  <a:tcPr anchor="ctr"/>
                </a:tc>
                <a:extLst>
                  <a:ext uri="{0D108BD9-81ED-4DB2-BD59-A6C34878D82A}">
                    <a16:rowId xmlns:a16="http://schemas.microsoft.com/office/drawing/2014/main" val="3554210249"/>
                  </a:ext>
                </a:extLst>
              </a:tr>
              <a:tr h="324000">
                <a:tc>
                  <a:txBody>
                    <a:bodyPr/>
                    <a:lstStyle/>
                    <a:p>
                      <a:pPr algn="ctr"/>
                      <a:r>
                        <a:rPr lang="en-US" sz="1200" dirty="0">
                          <a:latin typeface="Univers Condensed Light" panose="020B0306020202040204" pitchFamily="34" charset="0"/>
                        </a:rPr>
                        <a:t>3 / 8</a:t>
                      </a:r>
                      <a:endParaRPr lang="fr-CA" sz="1200" dirty="0">
                        <a:latin typeface="Univers Condensed Light" panose="020B0306020202040204" pitchFamily="34" charset="0"/>
                      </a:endParaRPr>
                    </a:p>
                  </a:txBody>
                  <a:tcPr anchor="ctr"/>
                </a:tc>
                <a:tc>
                  <a:txBody>
                    <a:bodyPr/>
                    <a:lstStyle/>
                    <a:p>
                      <a:pPr algn="ctr"/>
                      <a:endParaRPr lang="fr-CA" sz="1200" dirty="0">
                        <a:latin typeface="Univers Condensed Light" panose="020B0306020202040204" pitchFamily="34" charset="0"/>
                      </a:endParaRPr>
                    </a:p>
                  </a:txBody>
                  <a:tcPr anchor="ctr"/>
                </a:tc>
                <a:tc>
                  <a:txBody>
                    <a:bodyPr/>
                    <a:lstStyle/>
                    <a:p>
                      <a:pPr algn="ctr"/>
                      <a:r>
                        <a:rPr lang="en-US" sz="1200" dirty="0">
                          <a:latin typeface="Univers Condensed Light" panose="020B0306020202040204" pitchFamily="34" charset="0"/>
                        </a:rPr>
                        <a:t>11 100</a:t>
                      </a:r>
                      <a:endParaRPr lang="fr-CA" sz="1200" dirty="0">
                        <a:latin typeface="Univers Condensed Light" panose="020B0306020202040204" pitchFamily="34" charset="0"/>
                      </a:endParaRPr>
                    </a:p>
                  </a:txBody>
                  <a:tcPr anchor="ctr"/>
                </a:tc>
                <a:extLst>
                  <a:ext uri="{0D108BD9-81ED-4DB2-BD59-A6C34878D82A}">
                    <a16:rowId xmlns:a16="http://schemas.microsoft.com/office/drawing/2014/main" val="2699043180"/>
                  </a:ext>
                </a:extLst>
              </a:tr>
            </a:tbl>
          </a:graphicData>
        </a:graphic>
      </p:graphicFrame>
    </p:spTree>
    <p:extLst>
      <p:ext uri="{BB962C8B-B14F-4D97-AF65-F5344CB8AC3E}">
        <p14:creationId xmlns:p14="http://schemas.microsoft.com/office/powerpoint/2010/main" val="25260685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dirty="0"/>
              <a:t>ALU-COMPÉTENCES</a:t>
            </a:r>
          </a:p>
        </p:txBody>
      </p:sp>
      <p:sp>
        <p:nvSpPr>
          <p:cNvPr id="3" name="Espace réservé du numéro de diapositive 2"/>
          <p:cNvSpPr>
            <a:spLocks noGrp="1"/>
          </p:cNvSpPr>
          <p:nvPr>
            <p:ph type="sldNum" sz="quarter" idx="12"/>
          </p:nvPr>
        </p:nvSpPr>
        <p:spPr/>
        <p:txBody>
          <a:bodyPr/>
          <a:lstStyle/>
          <a:p>
            <a:fld id="{82B63C5F-247B-BE4F-ACBC-7BDD67617F3E}" type="slidenum">
              <a:rPr lang="fr-FR" smtClean="0"/>
              <a:t>9</a:t>
            </a:fld>
            <a:endParaRPr lang="fr-FR" dirty="0"/>
          </a:p>
        </p:txBody>
      </p:sp>
      <p:sp>
        <p:nvSpPr>
          <p:cNvPr id="4" name="Espace réservé du texte 3"/>
          <p:cNvSpPr>
            <a:spLocks noGrp="1"/>
          </p:cNvSpPr>
          <p:nvPr>
            <p:ph type="body" idx="1"/>
          </p:nvPr>
        </p:nvSpPr>
        <p:spPr>
          <a:xfrm>
            <a:off x="839788" y="1681163"/>
            <a:ext cx="8460000" cy="4500000"/>
          </a:xfrm>
        </p:spPr>
        <p:txBody>
          <a:bodyPr>
            <a:noAutofit/>
          </a:bodyPr>
          <a:lstStyle/>
          <a:p>
            <a:r>
              <a:rPr lang="fr-CA" dirty="0"/>
              <a:t>Affaissement de la pièce dans la zone d’appui radial du rivet due à la pression de contact transmise par l’attache</a:t>
            </a:r>
          </a:p>
          <a:p>
            <a:r>
              <a:rPr lang="fr-CA" dirty="0"/>
              <a:t>-Principal mode de défaillance sur les pièces assemblées, à vérifier séparément sur chacune des pièces</a:t>
            </a:r>
          </a:p>
          <a:p>
            <a:r>
              <a:rPr lang="fr-CA" dirty="0"/>
              <a:t>-Distribution non uniforme des composantes triaxiales du tenseur de contraintes dans la zone d’appui radial</a:t>
            </a:r>
          </a:p>
          <a:p>
            <a:r>
              <a:rPr lang="fr-CA" dirty="0"/>
              <a:t>-Simplification en définissant une contrainte d’appui moyenne (</a:t>
            </a:r>
            <a:r>
              <a:rPr lang="fr-CA" i="1" dirty="0">
                <a:latin typeface="Symbol" panose="05050102010706020507" pitchFamily="18" charset="2"/>
                <a:ea typeface="Cambria Math" panose="02040503050406030204" pitchFamily="18" charset="0"/>
              </a:rPr>
              <a:t>s</a:t>
            </a:r>
            <a:r>
              <a:rPr lang="fr-CA" i="1" baseline="-25000" dirty="0">
                <a:latin typeface="Cambria Math" panose="02040503050406030204" pitchFamily="18" charset="0"/>
                <a:ea typeface="Cambria Math" panose="02040503050406030204" pitchFamily="18" charset="0"/>
              </a:rPr>
              <a:t>b</a:t>
            </a:r>
            <a:r>
              <a:rPr lang="fr-CA" dirty="0"/>
              <a:t>) correspondant à la force de cisaillement agissant dans le plan de joint divisé par la surface projetée de la zone d’appui radial (</a:t>
            </a:r>
            <a:r>
              <a:rPr lang="fr-CA" i="1" dirty="0">
                <a:latin typeface="Cambria Math" panose="02040503050406030204" pitchFamily="18" charset="0"/>
                <a:ea typeface="Cambria Math" panose="02040503050406030204" pitchFamily="18" charset="0"/>
              </a:rPr>
              <a:t>A</a:t>
            </a:r>
            <a:r>
              <a:rPr lang="fr-CA" i="1" baseline="-25000" dirty="0">
                <a:latin typeface="Cambria Math" panose="02040503050406030204" pitchFamily="18" charset="0"/>
                <a:ea typeface="Cambria Math" panose="02040503050406030204" pitchFamily="18" charset="0"/>
              </a:rPr>
              <a:t>b</a:t>
            </a:r>
            <a:r>
              <a:rPr lang="fr-CA" dirty="0"/>
              <a:t>) sur la pièce</a:t>
            </a:r>
          </a:p>
          <a:p>
            <a:pPr>
              <a:spcBef>
                <a:spcPts val="600"/>
              </a:spcBef>
            </a:pPr>
            <a:r>
              <a:rPr lang="fr-CA" i="1" dirty="0">
                <a:latin typeface="Symbol" panose="05050102010706020507" pitchFamily="18" charset="2"/>
                <a:ea typeface="Cambria Math" panose="02040503050406030204" pitchFamily="18" charset="0"/>
              </a:rPr>
              <a:t>	s</a:t>
            </a:r>
            <a:r>
              <a:rPr lang="fr-CA" i="1" baseline="-25000" dirty="0">
                <a:latin typeface="Cambria Math" panose="02040503050406030204" pitchFamily="18" charset="0"/>
                <a:ea typeface="Cambria Math" panose="02040503050406030204" pitchFamily="18" charset="0"/>
              </a:rPr>
              <a:t>b</a:t>
            </a:r>
            <a:r>
              <a:rPr lang="fr-CA" dirty="0">
                <a:latin typeface="Cambria Math" panose="02040503050406030204" pitchFamily="18" charset="0"/>
                <a:ea typeface="Cambria Math" panose="02040503050406030204" pitchFamily="18" charset="0"/>
              </a:rPr>
              <a:t>  </a:t>
            </a:r>
            <a:r>
              <a:rPr lang="fr-CA" dirty="0">
                <a:latin typeface="Cambria Math" panose="02040503050406030204" pitchFamily="18" charset="0"/>
                <a:ea typeface="Cambria Math" panose="02040503050406030204" pitchFamily="18" charset="0"/>
                <a:cs typeface="Calibri" panose="020F0502020204030204" pitchFamily="34" charset="0"/>
              </a:rPr>
              <a:t>≡  </a:t>
            </a:r>
            <a:r>
              <a:rPr lang="fr-CA" i="1" dirty="0">
                <a:latin typeface="Cambria Math" panose="02040503050406030204" pitchFamily="18" charset="0"/>
                <a:ea typeface="Cambria Math" panose="02040503050406030204" pitchFamily="18" charset="0"/>
                <a:cs typeface="Calibri" panose="020F0502020204030204" pitchFamily="34" charset="0"/>
              </a:rPr>
              <a:t>F</a:t>
            </a:r>
            <a:r>
              <a:rPr lang="fr-CA" dirty="0">
                <a:latin typeface="Cambria Math" panose="02040503050406030204" pitchFamily="18" charset="0"/>
                <a:ea typeface="Cambria Math" panose="02040503050406030204" pitchFamily="18" charset="0"/>
                <a:cs typeface="Calibri" panose="020F0502020204030204" pitchFamily="34" charset="0"/>
              </a:rPr>
              <a:t> / </a:t>
            </a:r>
            <a:r>
              <a:rPr lang="fr-CA" i="1" dirty="0">
                <a:latin typeface="Cambria Math" panose="02040503050406030204" pitchFamily="18" charset="0"/>
                <a:ea typeface="Cambria Math" panose="02040503050406030204" pitchFamily="18" charset="0"/>
                <a:cs typeface="Calibri" panose="020F0502020204030204" pitchFamily="34" charset="0"/>
              </a:rPr>
              <a:t>A</a:t>
            </a:r>
            <a:r>
              <a:rPr lang="fr-CA" i="1" baseline="-25000" dirty="0">
                <a:latin typeface="Cambria Math" panose="02040503050406030204" pitchFamily="18" charset="0"/>
                <a:ea typeface="Cambria Math" panose="02040503050406030204" pitchFamily="18" charset="0"/>
                <a:cs typeface="Calibri" panose="020F0502020204030204" pitchFamily="34" charset="0"/>
              </a:rPr>
              <a:t>b</a:t>
            </a:r>
            <a:r>
              <a:rPr lang="fr-CA" dirty="0">
                <a:latin typeface="Cambria Math" panose="02040503050406030204" pitchFamily="18" charset="0"/>
                <a:ea typeface="Cambria Math" panose="02040503050406030204" pitchFamily="18" charset="0"/>
                <a:cs typeface="Calibri" panose="020F0502020204030204" pitchFamily="34" charset="0"/>
              </a:rPr>
              <a:t>  =  </a:t>
            </a:r>
            <a:r>
              <a:rPr lang="fr-CA" i="1" dirty="0">
                <a:latin typeface="Cambria Math" panose="02040503050406030204" pitchFamily="18" charset="0"/>
                <a:ea typeface="Cambria Math" panose="02040503050406030204" pitchFamily="18" charset="0"/>
                <a:cs typeface="Calibri" panose="020F0502020204030204" pitchFamily="34" charset="0"/>
              </a:rPr>
              <a:t>F</a:t>
            </a:r>
            <a:r>
              <a:rPr lang="fr-CA" dirty="0">
                <a:latin typeface="Cambria Math" panose="02040503050406030204" pitchFamily="18" charset="0"/>
                <a:ea typeface="Cambria Math" panose="02040503050406030204" pitchFamily="18" charset="0"/>
                <a:cs typeface="Calibri" panose="020F0502020204030204" pitchFamily="34" charset="0"/>
              </a:rPr>
              <a:t> / (</a:t>
            </a:r>
            <a:r>
              <a:rPr lang="fr-CA" i="1" dirty="0">
                <a:latin typeface="Cambria Math" panose="02040503050406030204" pitchFamily="18" charset="0"/>
                <a:ea typeface="Cambria Math" panose="02040503050406030204" pitchFamily="18" charset="0"/>
                <a:cs typeface="Calibri" panose="020F0502020204030204" pitchFamily="34" charset="0"/>
              </a:rPr>
              <a:t>d t</a:t>
            </a:r>
            <a:r>
              <a:rPr lang="fr-CA" dirty="0">
                <a:latin typeface="Cambria Math" panose="02040503050406030204" pitchFamily="18" charset="0"/>
                <a:ea typeface="Cambria Math" panose="02040503050406030204" pitchFamily="18" charset="0"/>
                <a:cs typeface="Calibri" panose="020F0502020204030204" pitchFamily="34" charset="0"/>
              </a:rPr>
              <a:t>)</a:t>
            </a:r>
          </a:p>
          <a:p>
            <a:r>
              <a:rPr lang="fr-CA" dirty="0">
                <a:cs typeface="Calibri" panose="020F0502020204030204" pitchFamily="34" charset="0"/>
              </a:rPr>
              <a:t>-La défaillance se produit généralement lorsque </a:t>
            </a:r>
            <a:r>
              <a:rPr lang="fr-CA" i="1" dirty="0">
                <a:latin typeface="Symbol" panose="05050102010706020507" pitchFamily="18" charset="2"/>
                <a:cs typeface="Calibri" panose="020F0502020204030204" pitchFamily="34" charset="0"/>
              </a:rPr>
              <a:t>s</a:t>
            </a:r>
            <a:r>
              <a:rPr lang="fr-CA" i="1" baseline="-25000" dirty="0">
                <a:latin typeface="Cambria Math" panose="02040503050406030204" pitchFamily="18" charset="0"/>
                <a:ea typeface="Cambria Math" panose="02040503050406030204" pitchFamily="18" charset="0"/>
                <a:cs typeface="Calibri" panose="020F0502020204030204" pitchFamily="34" charset="0"/>
              </a:rPr>
              <a:t>b</a:t>
            </a:r>
            <a:r>
              <a:rPr lang="fr-CA" dirty="0">
                <a:cs typeface="Calibri" panose="020F0502020204030204" pitchFamily="34" charset="0"/>
              </a:rPr>
              <a:t> atteint </a:t>
            </a:r>
            <a:r>
              <a:rPr lang="fr-CA" dirty="0">
                <a:latin typeface="Cambria Math" panose="02040503050406030204" pitchFamily="18" charset="0"/>
                <a:ea typeface="Cambria Math" panose="02040503050406030204" pitchFamily="18" charset="0"/>
                <a:cs typeface="Calibri" panose="020F0502020204030204" pitchFamily="34" charset="0"/>
              </a:rPr>
              <a:t>2 </a:t>
            </a:r>
            <a:r>
              <a:rPr lang="fr-CA" i="1" dirty="0">
                <a:latin typeface="Cambria Math" panose="02040503050406030204" pitchFamily="18" charset="0"/>
                <a:ea typeface="Cambria Math" panose="02040503050406030204" pitchFamily="18" charset="0"/>
                <a:cs typeface="Calibri" panose="020F0502020204030204" pitchFamily="34" charset="0"/>
              </a:rPr>
              <a:t>F</a:t>
            </a:r>
            <a:r>
              <a:rPr lang="fr-CA" i="1" baseline="-25000" dirty="0">
                <a:latin typeface="Cambria Math" panose="02040503050406030204" pitchFamily="18" charset="0"/>
                <a:ea typeface="Cambria Math" panose="02040503050406030204" pitchFamily="18" charset="0"/>
                <a:cs typeface="Calibri" panose="020F0502020204030204" pitchFamily="34" charset="0"/>
              </a:rPr>
              <a:t>u2</a:t>
            </a:r>
            <a:r>
              <a:rPr lang="fr-CA" dirty="0">
                <a:ea typeface="Cambria Math" panose="02040503050406030204" pitchFamily="18" charset="0"/>
                <a:cs typeface="Calibri" panose="020F0502020204030204" pitchFamily="34" charset="0"/>
              </a:rPr>
              <a:t>, où </a:t>
            </a:r>
            <a:r>
              <a:rPr lang="fr-CA" i="1" dirty="0">
                <a:latin typeface="Cambria Math" panose="02040503050406030204" pitchFamily="18" charset="0"/>
                <a:ea typeface="Cambria Math" panose="02040503050406030204" pitchFamily="18" charset="0"/>
                <a:cs typeface="Calibri" panose="020F0502020204030204" pitchFamily="34" charset="0"/>
              </a:rPr>
              <a:t>F</a:t>
            </a:r>
            <a:r>
              <a:rPr lang="fr-CA" i="1" baseline="-25000" dirty="0">
                <a:latin typeface="Cambria Math" panose="02040503050406030204" pitchFamily="18" charset="0"/>
                <a:ea typeface="Cambria Math" panose="02040503050406030204" pitchFamily="18" charset="0"/>
                <a:cs typeface="Calibri" panose="020F0502020204030204" pitchFamily="34" charset="0"/>
              </a:rPr>
              <a:t>u2</a:t>
            </a:r>
            <a:r>
              <a:rPr lang="fr-CA" dirty="0">
                <a:ea typeface="Cambria Math" panose="02040503050406030204" pitchFamily="18" charset="0"/>
                <a:cs typeface="Calibri" panose="020F0502020204030204" pitchFamily="34" charset="0"/>
              </a:rPr>
              <a:t> est la limite ultime de la pièce assemblée, mais ne conduit pas à une séparation complète des pièces</a:t>
            </a:r>
            <a:endParaRPr lang="fr-CA" i="1" baseline="-25000" dirty="0">
              <a:latin typeface="Cambria Math" panose="02040503050406030204" pitchFamily="18" charset="0"/>
              <a:ea typeface="Cambria Math" panose="02040503050406030204" pitchFamily="18" charset="0"/>
              <a:cs typeface="Calibri" panose="020F0502020204030204" pitchFamily="34" charset="0"/>
            </a:endParaRPr>
          </a:p>
          <a:p>
            <a:pPr>
              <a:spcBef>
                <a:spcPts val="600"/>
              </a:spcBef>
            </a:pPr>
            <a:r>
              <a:rPr lang="fr-CA" i="1" dirty="0">
                <a:latin typeface="Cambria Math" panose="02040503050406030204" pitchFamily="18" charset="0"/>
                <a:ea typeface="Cambria Math" panose="02040503050406030204" pitchFamily="18" charset="0"/>
                <a:cs typeface="Calibri" panose="020F0502020204030204" pitchFamily="34" charset="0"/>
              </a:rPr>
              <a:t>	</a:t>
            </a:r>
            <a:r>
              <a:rPr lang="fr-CA" i="1" dirty="0" err="1">
                <a:latin typeface="Cambria Math" panose="02040503050406030204" pitchFamily="18" charset="0"/>
                <a:ea typeface="Cambria Math" panose="02040503050406030204" pitchFamily="18" charset="0"/>
                <a:cs typeface="Calibri" panose="020F0502020204030204" pitchFamily="34" charset="0"/>
              </a:rPr>
              <a:t>F</a:t>
            </a:r>
            <a:r>
              <a:rPr lang="fr-CA" i="1" baseline="-25000" dirty="0" err="1">
                <a:latin typeface="Cambria Math" panose="02040503050406030204" pitchFamily="18" charset="0"/>
                <a:ea typeface="Cambria Math" panose="02040503050406030204" pitchFamily="18" charset="0"/>
                <a:cs typeface="Calibri" panose="020F0502020204030204" pitchFamily="34" charset="0"/>
              </a:rPr>
              <a:t>max</a:t>
            </a:r>
            <a:r>
              <a:rPr lang="fr-CA" dirty="0">
                <a:latin typeface="Cambria Math" panose="02040503050406030204" pitchFamily="18" charset="0"/>
                <a:ea typeface="Cambria Math" panose="02040503050406030204" pitchFamily="18" charset="0"/>
                <a:cs typeface="Calibri" panose="020F0502020204030204" pitchFamily="34" charset="0"/>
              </a:rPr>
              <a:t>  =  2 </a:t>
            </a:r>
            <a:r>
              <a:rPr lang="fr-CA" i="1" dirty="0">
                <a:latin typeface="Cambria Math" panose="02040503050406030204" pitchFamily="18" charset="0"/>
                <a:ea typeface="Cambria Math" panose="02040503050406030204" pitchFamily="18" charset="0"/>
                <a:cs typeface="Calibri" panose="020F0502020204030204" pitchFamily="34" charset="0"/>
              </a:rPr>
              <a:t>d t F</a:t>
            </a:r>
            <a:r>
              <a:rPr lang="fr-CA" i="1" baseline="-25000" dirty="0">
                <a:latin typeface="Cambria Math" panose="02040503050406030204" pitchFamily="18" charset="0"/>
                <a:ea typeface="Cambria Math" panose="02040503050406030204" pitchFamily="18" charset="0"/>
                <a:cs typeface="Calibri" panose="020F0502020204030204" pitchFamily="34" charset="0"/>
              </a:rPr>
              <a:t>u2</a:t>
            </a:r>
          </a:p>
          <a:p>
            <a:endParaRPr lang="fr-CA" dirty="0"/>
          </a:p>
          <a:p>
            <a:r>
              <a:rPr lang="fr-CA" dirty="0"/>
              <a:t>Disposition incluse dans la norme CSA:S157-17 à propos de ce mode de défaillance</a:t>
            </a:r>
          </a:p>
          <a:p>
            <a:r>
              <a:rPr lang="fr-CA" dirty="0"/>
              <a:t>-Évaluation de la résistance pondérée de la pièce à la pression de contact (</a:t>
            </a:r>
            <a:r>
              <a:rPr lang="fr-CA" i="1" dirty="0">
                <a:latin typeface="Cambria Math" panose="02040503050406030204" pitchFamily="18" charset="0"/>
                <a:ea typeface="Cambria Math" panose="02040503050406030204" pitchFamily="18" charset="0"/>
              </a:rPr>
              <a:t>B</a:t>
            </a:r>
            <a:r>
              <a:rPr lang="fr-CA" i="1" baseline="-25000" dirty="0">
                <a:latin typeface="Cambria Math" panose="02040503050406030204" pitchFamily="18" charset="0"/>
                <a:ea typeface="Cambria Math" panose="02040503050406030204" pitchFamily="18" charset="0"/>
              </a:rPr>
              <a:t>r</a:t>
            </a:r>
            <a:r>
              <a:rPr lang="fr-CA" dirty="0"/>
              <a:t>)</a:t>
            </a:r>
          </a:p>
          <a:p>
            <a:pPr>
              <a:spcBef>
                <a:spcPts val="600"/>
              </a:spcBef>
            </a:pPr>
            <a:r>
              <a:rPr lang="fr-CA" i="1" dirty="0">
                <a:latin typeface="Cambria Math" panose="02040503050406030204" pitchFamily="18" charset="0"/>
                <a:ea typeface="Cambria Math" panose="02040503050406030204" pitchFamily="18" charset="0"/>
              </a:rPr>
              <a:t>	B</a:t>
            </a:r>
            <a:r>
              <a:rPr lang="fr-CA" i="1" baseline="-25000" dirty="0">
                <a:latin typeface="Cambria Math" panose="02040503050406030204" pitchFamily="18" charset="0"/>
                <a:ea typeface="Cambria Math" panose="02040503050406030204" pitchFamily="18" charset="0"/>
              </a:rPr>
              <a:t>r</a:t>
            </a:r>
            <a:r>
              <a:rPr lang="fr-CA" dirty="0">
                <a:latin typeface="Cambria Math" panose="02040503050406030204" pitchFamily="18" charset="0"/>
                <a:ea typeface="Cambria Math" panose="02040503050406030204" pitchFamily="18" charset="0"/>
              </a:rPr>
              <a:t>  =  </a:t>
            </a:r>
            <a:r>
              <a:rPr lang="fr-CA" i="1" dirty="0">
                <a:latin typeface="Symbol" panose="05050102010706020507" pitchFamily="18" charset="2"/>
                <a:ea typeface="Cambria Math" panose="02040503050406030204" pitchFamily="18" charset="0"/>
              </a:rPr>
              <a:t>f</a:t>
            </a:r>
            <a:r>
              <a:rPr lang="fr-CA" i="1" baseline="-25000" dirty="0">
                <a:latin typeface="Cambria Math" panose="02040503050406030204" pitchFamily="18" charset="0"/>
                <a:ea typeface="Cambria Math" panose="02040503050406030204" pitchFamily="18" charset="0"/>
              </a:rPr>
              <a:t>u</a:t>
            </a:r>
            <a:r>
              <a:rPr lang="fr-CA" dirty="0">
                <a:latin typeface="Cambria Math" panose="02040503050406030204" pitchFamily="18" charset="0"/>
                <a:ea typeface="Cambria Math" panose="02040503050406030204" pitchFamily="18" charset="0"/>
              </a:rPr>
              <a:t> 2 </a:t>
            </a:r>
            <a:r>
              <a:rPr lang="fr-CA" i="1" dirty="0">
                <a:latin typeface="Cambria Math" panose="02040503050406030204" pitchFamily="18" charset="0"/>
                <a:ea typeface="Cambria Math" panose="02040503050406030204" pitchFamily="18" charset="0"/>
              </a:rPr>
              <a:t>d t F</a:t>
            </a:r>
            <a:r>
              <a:rPr lang="fr-CA" i="1" baseline="-25000" dirty="0">
                <a:latin typeface="Cambria Math" panose="02040503050406030204" pitchFamily="18" charset="0"/>
                <a:ea typeface="Cambria Math" panose="02040503050406030204" pitchFamily="18" charset="0"/>
              </a:rPr>
              <a:t>u2</a:t>
            </a:r>
          </a:p>
          <a:p>
            <a:pPr>
              <a:spcBef>
                <a:spcPts val="600"/>
              </a:spcBef>
            </a:pPr>
            <a:r>
              <a:rPr lang="fr-CA" dirty="0"/>
              <a:t>Avec     	</a:t>
            </a:r>
            <a:r>
              <a:rPr lang="fr-CA" i="1" dirty="0">
                <a:latin typeface="Symbol" panose="05050102010706020507" pitchFamily="18" charset="2"/>
                <a:ea typeface="Cambria Math" panose="02040503050406030204" pitchFamily="18" charset="0"/>
              </a:rPr>
              <a:t>f</a:t>
            </a:r>
            <a:r>
              <a:rPr lang="fr-CA" i="1" baseline="-25000" dirty="0">
                <a:latin typeface="Cambria Math" panose="02040503050406030204" pitchFamily="18" charset="0"/>
                <a:ea typeface="Cambria Math" panose="02040503050406030204" pitchFamily="18" charset="0"/>
              </a:rPr>
              <a:t>u</a:t>
            </a:r>
            <a:r>
              <a:rPr lang="fr-CA" dirty="0">
                <a:latin typeface="Cambria Math" panose="02040503050406030204" pitchFamily="18" charset="0"/>
                <a:ea typeface="Cambria Math" panose="02040503050406030204" pitchFamily="18" charset="0"/>
              </a:rPr>
              <a:t>  =  0.75     : </a:t>
            </a:r>
            <a:r>
              <a:rPr lang="fr-CA" dirty="0"/>
              <a:t>coefficient de tenu associé à la limite ultime du matériaux</a:t>
            </a:r>
          </a:p>
          <a:p>
            <a:endParaRPr lang="fr-CA" dirty="0"/>
          </a:p>
        </p:txBody>
      </p:sp>
      <p:sp>
        <p:nvSpPr>
          <p:cNvPr id="5" name="Titre 4"/>
          <p:cNvSpPr>
            <a:spLocks noGrp="1"/>
          </p:cNvSpPr>
          <p:nvPr>
            <p:ph type="title"/>
          </p:nvPr>
        </p:nvSpPr>
        <p:spPr/>
        <p:txBody>
          <a:bodyPr/>
          <a:lstStyle/>
          <a:p>
            <a:r>
              <a:rPr lang="fr-CA" sz="2000" dirty="0">
                <a:solidFill>
                  <a:srgbClr val="ED7D31"/>
                </a:solidFill>
              </a:rPr>
              <a:t>2) Modes de défaillance en cisaillement – Analyse classique</a:t>
            </a:r>
            <a:br>
              <a:rPr lang="fr-CA" dirty="0">
                <a:solidFill>
                  <a:srgbClr val="ED7D31"/>
                </a:solidFill>
              </a:rPr>
            </a:br>
            <a:r>
              <a:rPr lang="fr-CA" dirty="0">
                <a:solidFill>
                  <a:srgbClr val="ED7D31"/>
                </a:solidFill>
              </a:rPr>
              <a:t>2.3 Affaissement de la pièce due à la pression de contact</a:t>
            </a:r>
            <a:endParaRPr lang="fr-CA" dirty="0"/>
          </a:p>
        </p:txBody>
      </p:sp>
      <p:grpSp>
        <p:nvGrpSpPr>
          <p:cNvPr id="19" name="Groupe 18">
            <a:extLst>
              <a:ext uri="{FF2B5EF4-FFF2-40B4-BE49-F238E27FC236}">
                <a16:creationId xmlns:a16="http://schemas.microsoft.com/office/drawing/2014/main" id="{2E671C94-5C79-449C-86DB-EE068B301820}"/>
              </a:ext>
            </a:extLst>
          </p:cNvPr>
          <p:cNvGrpSpPr/>
          <p:nvPr/>
        </p:nvGrpSpPr>
        <p:grpSpPr>
          <a:xfrm>
            <a:off x="9720000" y="1656000"/>
            <a:ext cx="1476000" cy="4320000"/>
            <a:chOff x="10080000" y="1656000"/>
            <a:chExt cx="1476000" cy="4320000"/>
          </a:xfrm>
        </p:grpSpPr>
        <p:pic>
          <p:nvPicPr>
            <p:cNvPr id="7" name="Image 6">
              <a:extLst>
                <a:ext uri="{FF2B5EF4-FFF2-40B4-BE49-F238E27FC236}">
                  <a16:creationId xmlns:a16="http://schemas.microsoft.com/office/drawing/2014/main" id="{D3D55CFE-6547-46C3-9BEB-646D2CB2DD88}"/>
                </a:ext>
              </a:extLst>
            </p:cNvPr>
            <p:cNvPicPr>
              <a:picLocks noChangeAspect="1"/>
            </p:cNvPicPr>
            <p:nvPr/>
          </p:nvPicPr>
          <p:blipFill>
            <a:blip r:embed="rId2"/>
            <a:stretch>
              <a:fillRect/>
            </a:stretch>
          </p:blipFill>
          <p:spPr>
            <a:xfrm>
              <a:off x="10080000" y="1656000"/>
              <a:ext cx="1234980" cy="4320000"/>
            </a:xfrm>
            <a:prstGeom prst="rect">
              <a:avLst/>
            </a:prstGeom>
          </p:spPr>
        </p:pic>
        <p:sp>
          <p:nvSpPr>
            <p:cNvPr id="8" name="Rectangle 7">
              <a:extLst>
                <a:ext uri="{FF2B5EF4-FFF2-40B4-BE49-F238E27FC236}">
                  <a16:creationId xmlns:a16="http://schemas.microsoft.com/office/drawing/2014/main" id="{28053D2A-C027-4DF4-A0D4-1B834EEA7568}"/>
                </a:ext>
              </a:extLst>
            </p:cNvPr>
            <p:cNvSpPr/>
            <p:nvPr/>
          </p:nvSpPr>
          <p:spPr>
            <a:xfrm>
              <a:off x="10656000" y="1681163"/>
              <a:ext cx="43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600" i="1" dirty="0">
                  <a:solidFill>
                    <a:schemeClr val="tx1"/>
                  </a:solidFill>
                  <a:latin typeface="Cambria Math" panose="02040503050406030204" pitchFamily="18" charset="0"/>
                  <a:ea typeface="Cambria Math" panose="02040503050406030204" pitchFamily="18" charset="0"/>
                </a:rPr>
                <a:t>F</a:t>
              </a:r>
              <a:endParaRPr lang="fr-CA" sz="1600" i="1" baseline="-25000" dirty="0">
                <a:solidFill>
                  <a:schemeClr val="tx1"/>
                </a:solidFill>
                <a:latin typeface="Cambria Math" panose="02040503050406030204" pitchFamily="18" charset="0"/>
                <a:ea typeface="Cambria Math" panose="02040503050406030204" pitchFamily="18" charset="0"/>
              </a:endParaRPr>
            </a:p>
          </p:txBody>
        </p:sp>
        <p:sp>
          <p:nvSpPr>
            <p:cNvPr id="9" name="Rectangle 8">
              <a:extLst>
                <a:ext uri="{FF2B5EF4-FFF2-40B4-BE49-F238E27FC236}">
                  <a16:creationId xmlns:a16="http://schemas.microsoft.com/office/drawing/2014/main" id="{6AE26F35-47DC-4E94-A8F7-64F6AD3E79BE}"/>
                </a:ext>
              </a:extLst>
            </p:cNvPr>
            <p:cNvSpPr/>
            <p:nvPr/>
          </p:nvSpPr>
          <p:spPr>
            <a:xfrm>
              <a:off x="10656000" y="5580000"/>
              <a:ext cx="43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600" i="1" dirty="0">
                  <a:solidFill>
                    <a:schemeClr val="tx1"/>
                  </a:solidFill>
                  <a:latin typeface="Cambria Math" panose="02040503050406030204" pitchFamily="18" charset="0"/>
                  <a:ea typeface="Cambria Math" panose="02040503050406030204" pitchFamily="18" charset="0"/>
                </a:rPr>
                <a:t>F</a:t>
              </a:r>
              <a:endParaRPr lang="fr-CA" sz="1600" i="1" baseline="-25000" dirty="0">
                <a:solidFill>
                  <a:schemeClr val="tx1"/>
                </a:solidFill>
                <a:latin typeface="Cambria Math" panose="02040503050406030204" pitchFamily="18" charset="0"/>
                <a:ea typeface="Cambria Math" panose="02040503050406030204" pitchFamily="18" charset="0"/>
              </a:endParaRPr>
            </a:p>
          </p:txBody>
        </p:sp>
        <p:cxnSp>
          <p:nvCxnSpPr>
            <p:cNvPr id="10" name="Connecteur droit 9">
              <a:extLst>
                <a:ext uri="{FF2B5EF4-FFF2-40B4-BE49-F238E27FC236}">
                  <a16:creationId xmlns:a16="http://schemas.microsoft.com/office/drawing/2014/main" id="{89659014-440E-4E68-AE8A-B80DEA0DF16D}"/>
                </a:ext>
              </a:extLst>
            </p:cNvPr>
            <p:cNvCxnSpPr/>
            <p:nvPr/>
          </p:nvCxnSpPr>
          <p:spPr>
            <a:xfrm>
              <a:off x="10571490" y="3780000"/>
              <a:ext cx="234000" cy="0"/>
            </a:xfrm>
            <a:prstGeom prst="line">
              <a:avLst/>
            </a:prstGeom>
            <a:ln w="19050">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37E7E9EC-F63C-45C6-B744-6B773242DA5F}"/>
                </a:ext>
              </a:extLst>
            </p:cNvPr>
            <p:cNvSpPr/>
            <p:nvPr/>
          </p:nvSpPr>
          <p:spPr>
            <a:xfrm>
              <a:off x="11124000" y="4032000"/>
              <a:ext cx="43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600" i="1" dirty="0">
                  <a:solidFill>
                    <a:schemeClr val="tx1"/>
                  </a:solidFill>
                  <a:latin typeface="Cambria Math" panose="02040503050406030204" pitchFamily="18" charset="0"/>
                  <a:ea typeface="Cambria Math" panose="02040503050406030204" pitchFamily="18" charset="0"/>
                </a:rPr>
                <a:t>A</a:t>
              </a:r>
              <a:r>
                <a:rPr lang="fr-CA" sz="1600" i="1" baseline="-25000" dirty="0">
                  <a:solidFill>
                    <a:schemeClr val="tx1"/>
                  </a:solidFill>
                  <a:latin typeface="Cambria Math" panose="02040503050406030204" pitchFamily="18" charset="0"/>
                  <a:ea typeface="Cambria Math" panose="02040503050406030204" pitchFamily="18" charset="0"/>
                </a:rPr>
                <a:t>b</a:t>
              </a:r>
            </a:p>
          </p:txBody>
        </p:sp>
        <p:cxnSp>
          <p:nvCxnSpPr>
            <p:cNvPr id="13" name="Connecteur droit 12">
              <a:extLst>
                <a:ext uri="{FF2B5EF4-FFF2-40B4-BE49-F238E27FC236}">
                  <a16:creationId xmlns:a16="http://schemas.microsoft.com/office/drawing/2014/main" id="{182416B0-A202-448B-8B04-6D2646647A72}"/>
                </a:ext>
              </a:extLst>
            </p:cNvPr>
            <p:cNvCxnSpPr>
              <a:cxnSpLocks/>
            </p:cNvCxnSpPr>
            <p:nvPr/>
          </p:nvCxnSpPr>
          <p:spPr>
            <a:xfrm>
              <a:off x="10620000" y="3780000"/>
              <a:ext cx="606042" cy="411000"/>
            </a:xfrm>
            <a:prstGeom prst="line">
              <a:avLst/>
            </a:prstGeom>
            <a:ln w="9525">
              <a:solidFill>
                <a:schemeClr val="tx1"/>
              </a:solidFill>
              <a:headEnd type="triangle" w="sm"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42091464"/>
      </p:ext>
    </p:extLst>
  </p:cSld>
  <p:clrMapOvr>
    <a:masterClrMapping/>
  </p:clrMapOvr>
</p:sld>
</file>

<file path=ppt/theme/theme1.xml><?xml version="1.0" encoding="utf-8"?>
<a:theme xmlns:a="http://schemas.openxmlformats.org/drawingml/2006/main" name="Thème Office">
  <a:themeElements>
    <a:clrScheme name="Alu-Compétences 1">
      <a:dk1>
        <a:srgbClr val="000000"/>
      </a:dk1>
      <a:lt1>
        <a:srgbClr val="FFFFFF"/>
      </a:lt1>
      <a:dk2>
        <a:srgbClr val="44546A"/>
      </a:dk2>
      <a:lt2>
        <a:srgbClr val="E7E6E6"/>
      </a:lt2>
      <a:accent1>
        <a:srgbClr val="00ADBA"/>
      </a:accent1>
      <a:accent2>
        <a:srgbClr val="ED7D31"/>
      </a:accent2>
      <a:accent3>
        <a:srgbClr val="00ACB9"/>
      </a:accent3>
      <a:accent4>
        <a:srgbClr val="EC7C30"/>
      </a:accent4>
      <a:accent5>
        <a:srgbClr val="00ACB9"/>
      </a:accent5>
      <a:accent6>
        <a:srgbClr val="EC7C30"/>
      </a:accent6>
      <a:hlink>
        <a:srgbClr val="445369"/>
      </a:hlink>
      <a:folHlink>
        <a:srgbClr val="445369"/>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lu-compétence" id="{127CFA1E-9E73-4041-8D17-93AEEC1179A6}" vid="{8C161699-2FC3-8646-A63F-1FDAC9E20D1E}"/>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F3E9D923BE6FB48975E55B986152AB4" ma:contentTypeVersion="12" ma:contentTypeDescription="Crée un document." ma:contentTypeScope="" ma:versionID="3645b113f7f22d6571553bb006f99de8">
  <xsd:schema xmlns:xsd="http://www.w3.org/2001/XMLSchema" xmlns:xs="http://www.w3.org/2001/XMLSchema" xmlns:p="http://schemas.microsoft.com/office/2006/metadata/properties" xmlns:ns3="da9b420c-6292-4180-a826-9fa74a563ceb" xmlns:ns4="2276cae3-7d77-41a5-acf4-9750745ca349" targetNamespace="http://schemas.microsoft.com/office/2006/metadata/properties" ma:root="true" ma:fieldsID="9c1d3170f98321a4f0a0554c501725ce" ns3:_="" ns4:_="">
    <xsd:import namespace="da9b420c-6292-4180-a826-9fa74a563ceb"/>
    <xsd:import namespace="2276cae3-7d77-41a5-acf4-9750745ca349"/>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ServiceLocation"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9b420c-6292-4180-a826-9fa74a563ceb"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SharingHintHash" ma:index="10" nillable="true" ma:displayName="Partage du hachage d’indicateur"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276cae3-7d77-41a5-acf4-9750745ca349"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47E26FD-729D-41A4-9D6B-41C095EDCFBF}">
  <ds:schemaRefs>
    <ds:schemaRef ds:uri="http://schemas.microsoft.com/office/2006/documentManagement/types"/>
    <ds:schemaRef ds:uri="http://purl.org/dc/dcmitype/"/>
    <ds:schemaRef ds:uri="http://schemas.microsoft.com/office/2006/metadata/properties"/>
    <ds:schemaRef ds:uri="http://schemas.microsoft.com/office/infopath/2007/PartnerControls"/>
    <ds:schemaRef ds:uri="http://purl.org/dc/elements/1.1/"/>
    <ds:schemaRef ds:uri="http://schemas.openxmlformats.org/package/2006/metadata/core-properties"/>
    <ds:schemaRef ds:uri="http://www.w3.org/XML/1998/namespace"/>
    <ds:schemaRef ds:uri="2276cae3-7d77-41a5-acf4-9750745ca349"/>
    <ds:schemaRef ds:uri="da9b420c-6292-4180-a826-9fa74a563ceb"/>
    <ds:schemaRef ds:uri="http://purl.org/dc/terms/"/>
  </ds:schemaRefs>
</ds:datastoreItem>
</file>

<file path=customXml/itemProps2.xml><?xml version="1.0" encoding="utf-8"?>
<ds:datastoreItem xmlns:ds="http://schemas.openxmlformats.org/officeDocument/2006/customXml" ds:itemID="{9E798B04-A2FC-458D-9E64-2D11B2C54A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a9b420c-6292-4180-a826-9fa74a563ceb"/>
    <ds:schemaRef ds:uri="2276cae3-7d77-41a5-acf4-9750745ca34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44576DC-2C56-4756-A697-5A280023B3E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alu-compétence</Template>
  <TotalTime>10352</TotalTime>
  <Words>3328</Words>
  <Application>Microsoft Office PowerPoint</Application>
  <PresentationFormat>Grand écran</PresentationFormat>
  <Paragraphs>391</Paragraphs>
  <Slides>22</Slides>
  <Notes>1</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22</vt:i4>
      </vt:variant>
    </vt:vector>
  </HeadingPairs>
  <TitlesOfParts>
    <vt:vector size="29" baseType="lpstr">
      <vt:lpstr>Arial</vt:lpstr>
      <vt:lpstr>Calibri</vt:lpstr>
      <vt:lpstr>Cambria Math</vt:lpstr>
      <vt:lpstr>Symbol</vt:lpstr>
      <vt:lpstr>Univers Condensed</vt:lpstr>
      <vt:lpstr>Univers Condensed Light</vt:lpstr>
      <vt:lpstr>Thème Office</vt:lpstr>
      <vt:lpstr>Complément de conception d’assemblage mécanique</vt:lpstr>
      <vt:lpstr>Note</vt:lpstr>
      <vt:lpstr>Contenu</vt:lpstr>
      <vt:lpstr>1) Motivation pour l’analyse de joint mécanique Réduction des propriétés mécaniques soudées</vt:lpstr>
      <vt:lpstr>1) Motivation pour l’analyse de joint mécanique Référence à des normes spécifiques</vt:lpstr>
      <vt:lpstr>1) Motivation pour l’analyse de joint mécanique Profilés de sections complexes et attaches spécifiques</vt:lpstr>
      <vt:lpstr>2) Modes de défaillance en cisaillement – Analyse classique 2.1 Description d’un joint type</vt:lpstr>
      <vt:lpstr>2) Modes de défaillance en cisaillement – Analyse classique 2.2 Bris en cisaillement de l’attache mécanique</vt:lpstr>
      <vt:lpstr>2) Modes de défaillance en cisaillement – Analyse classique 2.3 Affaissement de la pièce due à la pression de contact</vt:lpstr>
      <vt:lpstr>2) Modes de défaillance en cisaillement – Analyse classique 2.3 Affaissement de la pièce due la pression de contact</vt:lpstr>
      <vt:lpstr>2) Modes de défaillance en cisaillement – Analyse classique 2.4 Dislocation de la pièce derrière l’attache</vt:lpstr>
      <vt:lpstr>2) Modes de défaillance en cisaillement – Analyse classique 2.5 Bris de la pièce dans l’aire nette efficace</vt:lpstr>
      <vt:lpstr>3) Modes de défaillance en arrachement – Étude de cas 3.1 Présentation d’un problème type</vt:lpstr>
      <vt:lpstr>3) Modes de défaillance en arrachement – Étude de cas 3.2 Tests mécaniques en laboratoire</vt:lpstr>
      <vt:lpstr>3) Modes de défaillance en arrachement – Étude de cas 3.2 Tests mécaniques en laboratoire </vt:lpstr>
      <vt:lpstr>3) Modes de défaillance en arrachement – Étude de cas 3.2 Tests mécaniques en laboratoire </vt:lpstr>
      <vt:lpstr>3) Modes de défaillance en arrachement – Étude de cas 3.3 Modélisation structurale par éléments finis </vt:lpstr>
      <vt:lpstr>3) Modes de défaillance en arrachement – Étude de cas 3.3 Modélisation structurale par éléments finis </vt:lpstr>
      <vt:lpstr>3) Modes de défaillance en arrachement – Étude de cas 3.4 Optimisation du joint mécanique</vt:lpstr>
      <vt:lpstr>3) Modes de défaillance en arrachement – Étude de cas 3.4 Optimisation du joint mécanique</vt:lpstr>
      <vt:lpstr>4) Conclusions</vt:lpstr>
      <vt:lpstr>PARTENAIRES</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Martel</dc:creator>
  <cp:lastModifiedBy>INALCO 2023</cp:lastModifiedBy>
  <cp:revision>193</cp:revision>
  <dcterms:created xsi:type="dcterms:W3CDTF">2021-07-15T17:10:38Z</dcterms:created>
  <dcterms:modified xsi:type="dcterms:W3CDTF">2024-07-25T18:10:30Z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0x0101006F3E9D923BE6FB48975E55B986152AB4</vt:lpwstr>
  </property>
</Properties>
</file>