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1"/>
  </p:notesMasterIdLst>
  <p:sldIdLst>
    <p:sldId id="1369" r:id="rId2"/>
    <p:sldId id="1528" r:id="rId3"/>
    <p:sldId id="1370" r:id="rId4"/>
    <p:sldId id="1372" r:id="rId5"/>
    <p:sldId id="1373" r:id="rId6"/>
    <p:sldId id="1374" r:id="rId7"/>
    <p:sldId id="1375" r:id="rId8"/>
    <p:sldId id="1376" r:id="rId9"/>
    <p:sldId id="1377" r:id="rId10"/>
    <p:sldId id="1378" r:id="rId11"/>
    <p:sldId id="1379" r:id="rId12"/>
    <p:sldId id="1380" r:id="rId13"/>
    <p:sldId id="1381" r:id="rId14"/>
    <p:sldId id="1382" r:id="rId15"/>
    <p:sldId id="1383" r:id="rId16"/>
    <p:sldId id="1384" r:id="rId17"/>
    <p:sldId id="1385" r:id="rId18"/>
    <p:sldId id="1386" r:id="rId19"/>
    <p:sldId id="1387" r:id="rId20"/>
    <p:sldId id="1388" r:id="rId21"/>
    <p:sldId id="1390" r:id="rId22"/>
    <p:sldId id="1391" r:id="rId23"/>
    <p:sldId id="1392" r:id="rId24"/>
    <p:sldId id="1393" r:id="rId25"/>
    <p:sldId id="1394" r:id="rId26"/>
    <p:sldId id="1395" r:id="rId27"/>
    <p:sldId id="1396" r:id="rId28"/>
    <p:sldId id="1397" r:id="rId29"/>
    <p:sldId id="1398" r:id="rId30"/>
    <p:sldId id="1399" r:id="rId31"/>
    <p:sldId id="1400" r:id="rId32"/>
    <p:sldId id="1401" r:id="rId33"/>
    <p:sldId id="1402" r:id="rId34"/>
    <p:sldId id="1403" r:id="rId35"/>
    <p:sldId id="1404" r:id="rId36"/>
    <p:sldId id="1405" r:id="rId37"/>
    <p:sldId id="1406" r:id="rId38"/>
    <p:sldId id="1407" r:id="rId39"/>
    <p:sldId id="1408" r:id="rId40"/>
    <p:sldId id="1409" r:id="rId41"/>
    <p:sldId id="1410" r:id="rId42"/>
    <p:sldId id="1411" r:id="rId43"/>
    <p:sldId id="1412" r:id="rId44"/>
    <p:sldId id="1413" r:id="rId45"/>
    <p:sldId id="1414" r:id="rId46"/>
    <p:sldId id="1415" r:id="rId47"/>
    <p:sldId id="1416" r:id="rId48"/>
    <p:sldId id="1417" r:id="rId49"/>
    <p:sldId id="1418" r:id="rId50"/>
    <p:sldId id="1419" r:id="rId51"/>
    <p:sldId id="1420" r:id="rId52"/>
    <p:sldId id="1421" r:id="rId53"/>
    <p:sldId id="1422" r:id="rId54"/>
    <p:sldId id="1423" r:id="rId55"/>
    <p:sldId id="1424" r:id="rId56"/>
    <p:sldId id="1425" r:id="rId57"/>
    <p:sldId id="1426" r:id="rId58"/>
    <p:sldId id="1427" r:id="rId59"/>
    <p:sldId id="1428" r:id="rId60"/>
    <p:sldId id="1429" r:id="rId61"/>
    <p:sldId id="1430" r:id="rId62"/>
    <p:sldId id="1431" r:id="rId63"/>
    <p:sldId id="1432" r:id="rId64"/>
    <p:sldId id="1433" r:id="rId65"/>
    <p:sldId id="1434" r:id="rId66"/>
    <p:sldId id="1435" r:id="rId67"/>
    <p:sldId id="1436" r:id="rId68"/>
    <p:sldId id="1437" r:id="rId69"/>
    <p:sldId id="1438" r:id="rId70"/>
    <p:sldId id="1439" r:id="rId71"/>
    <p:sldId id="1440" r:id="rId72"/>
    <p:sldId id="1441" r:id="rId73"/>
    <p:sldId id="1442" r:id="rId74"/>
    <p:sldId id="1443" r:id="rId75"/>
    <p:sldId id="1444" r:id="rId76"/>
    <p:sldId id="1445" r:id="rId77"/>
    <p:sldId id="1446" r:id="rId78"/>
    <p:sldId id="1447" r:id="rId79"/>
    <p:sldId id="1448" r:id="rId80"/>
    <p:sldId id="1449" r:id="rId81"/>
    <p:sldId id="1451" r:id="rId82"/>
    <p:sldId id="1450" r:id="rId83"/>
    <p:sldId id="1452" r:id="rId84"/>
    <p:sldId id="1453" r:id="rId85"/>
    <p:sldId id="1454" r:id="rId86"/>
    <p:sldId id="1455" r:id="rId87"/>
    <p:sldId id="1456" r:id="rId88"/>
    <p:sldId id="1457" r:id="rId89"/>
    <p:sldId id="1459" r:id="rId90"/>
    <p:sldId id="1460" r:id="rId91"/>
    <p:sldId id="1458" r:id="rId92"/>
    <p:sldId id="1461" r:id="rId93"/>
    <p:sldId id="1463" r:id="rId94"/>
    <p:sldId id="1462" r:id="rId95"/>
    <p:sldId id="1464" r:id="rId96"/>
    <p:sldId id="1465" r:id="rId97"/>
    <p:sldId id="1466" r:id="rId98"/>
    <p:sldId id="1468" r:id="rId99"/>
    <p:sldId id="1467" r:id="rId100"/>
    <p:sldId id="1469" r:id="rId101"/>
    <p:sldId id="1470" r:id="rId102"/>
    <p:sldId id="1471" r:id="rId103"/>
    <p:sldId id="1472" r:id="rId104"/>
    <p:sldId id="1473" r:id="rId105"/>
    <p:sldId id="1474" r:id="rId106"/>
    <p:sldId id="1475" r:id="rId107"/>
    <p:sldId id="1476" r:id="rId108"/>
    <p:sldId id="1477" r:id="rId109"/>
    <p:sldId id="1478" r:id="rId110"/>
    <p:sldId id="1479" r:id="rId111"/>
    <p:sldId id="1480" r:id="rId112"/>
    <p:sldId id="1481" r:id="rId113"/>
    <p:sldId id="1482" r:id="rId114"/>
    <p:sldId id="1486" r:id="rId115"/>
    <p:sldId id="1483" r:id="rId116"/>
    <p:sldId id="1484" r:id="rId117"/>
    <p:sldId id="1485" r:id="rId118"/>
    <p:sldId id="1487" r:id="rId119"/>
    <p:sldId id="1488" r:id="rId120"/>
    <p:sldId id="1489" r:id="rId121"/>
    <p:sldId id="1490" r:id="rId122"/>
    <p:sldId id="1491" r:id="rId123"/>
    <p:sldId id="1492" r:id="rId124"/>
    <p:sldId id="1494" r:id="rId125"/>
    <p:sldId id="1493" r:id="rId126"/>
    <p:sldId id="1495" r:id="rId127"/>
    <p:sldId id="1496" r:id="rId128"/>
    <p:sldId id="1497" r:id="rId129"/>
    <p:sldId id="1498" r:id="rId130"/>
    <p:sldId id="1499" r:id="rId131"/>
    <p:sldId id="1500" r:id="rId132"/>
    <p:sldId id="1501" r:id="rId133"/>
    <p:sldId id="1502" r:id="rId134"/>
    <p:sldId id="1503" r:id="rId135"/>
    <p:sldId id="1504" r:id="rId136"/>
    <p:sldId id="1505" r:id="rId137"/>
    <p:sldId id="1506" r:id="rId138"/>
    <p:sldId id="1507" r:id="rId139"/>
    <p:sldId id="1508" r:id="rId140"/>
    <p:sldId id="1509" r:id="rId141"/>
    <p:sldId id="1510" r:id="rId142"/>
    <p:sldId id="1511" r:id="rId143"/>
    <p:sldId id="1512" r:id="rId144"/>
    <p:sldId id="1513" r:id="rId145"/>
    <p:sldId id="1514" r:id="rId146"/>
    <p:sldId id="1515" r:id="rId147"/>
    <p:sldId id="1516" r:id="rId148"/>
    <p:sldId id="1517" r:id="rId149"/>
    <p:sldId id="1518" r:id="rId150"/>
    <p:sldId id="1519" r:id="rId151"/>
    <p:sldId id="1520" r:id="rId152"/>
    <p:sldId id="1521" r:id="rId153"/>
    <p:sldId id="1522" r:id="rId154"/>
    <p:sldId id="1523" r:id="rId155"/>
    <p:sldId id="1524" r:id="rId156"/>
    <p:sldId id="1525" r:id="rId157"/>
    <p:sldId id="1526" r:id="rId158"/>
    <p:sldId id="1527" r:id="rId159"/>
    <p:sldId id="256" r:id="rId16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72" autoAdjust="0"/>
    <p:restoredTop sz="96405" autoAdjust="0"/>
  </p:normalViewPr>
  <p:slideViewPr>
    <p:cSldViewPr snapToGrid="0" snapToObjects="1">
      <p:cViewPr varScale="1">
        <p:scale>
          <a:sx n="71" d="100"/>
          <a:sy n="71" d="100"/>
        </p:scale>
        <p:origin x="256" y="4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6AD79F-04A4-5346-A3ED-EDBE6BC3531C}" type="datetimeFigureOut">
              <a:rPr lang="fr-FR" smtClean="0"/>
              <a:t>12/08/2024</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C71B6E-AC55-304E-9344-CF3AAC291903}" type="slidenum">
              <a:rPr lang="fr-FR" smtClean="0"/>
              <a:t>‹n°›</a:t>
            </a:fld>
            <a:endParaRPr lang="fr-FR"/>
          </a:p>
        </p:txBody>
      </p:sp>
    </p:spTree>
    <p:extLst>
      <p:ext uri="{BB962C8B-B14F-4D97-AF65-F5344CB8AC3E}">
        <p14:creationId xmlns:p14="http://schemas.microsoft.com/office/powerpoint/2010/main" val="3206614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a:t>
            </a:fld>
            <a:endParaRPr lang="fr-CA" altLang="fr-FR" sz="1200"/>
          </a:p>
        </p:txBody>
      </p:sp>
    </p:spTree>
    <p:extLst>
      <p:ext uri="{BB962C8B-B14F-4D97-AF65-F5344CB8AC3E}">
        <p14:creationId xmlns:p14="http://schemas.microsoft.com/office/powerpoint/2010/main" val="233987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16</a:t>
            </a:fld>
            <a:endParaRPr lang="fr-CA" altLang="fr-FR" sz="1200"/>
          </a:p>
        </p:txBody>
      </p:sp>
    </p:spTree>
    <p:extLst>
      <p:ext uri="{BB962C8B-B14F-4D97-AF65-F5344CB8AC3E}">
        <p14:creationId xmlns:p14="http://schemas.microsoft.com/office/powerpoint/2010/main" val="13779599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134</a:t>
            </a:fld>
            <a:endParaRPr lang="fr-CA" altLang="fr-FR" sz="1200"/>
          </a:p>
        </p:txBody>
      </p:sp>
    </p:spTree>
    <p:extLst>
      <p:ext uri="{BB962C8B-B14F-4D97-AF65-F5344CB8AC3E}">
        <p14:creationId xmlns:p14="http://schemas.microsoft.com/office/powerpoint/2010/main" val="41229408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135</a:t>
            </a:fld>
            <a:endParaRPr lang="fr-CA" altLang="fr-FR" sz="1200"/>
          </a:p>
        </p:txBody>
      </p:sp>
    </p:spTree>
    <p:extLst>
      <p:ext uri="{BB962C8B-B14F-4D97-AF65-F5344CB8AC3E}">
        <p14:creationId xmlns:p14="http://schemas.microsoft.com/office/powerpoint/2010/main" val="35407866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138</a:t>
            </a:fld>
            <a:endParaRPr lang="fr-CA" altLang="fr-FR" sz="1200"/>
          </a:p>
        </p:txBody>
      </p:sp>
    </p:spTree>
    <p:extLst>
      <p:ext uri="{BB962C8B-B14F-4D97-AF65-F5344CB8AC3E}">
        <p14:creationId xmlns:p14="http://schemas.microsoft.com/office/powerpoint/2010/main" val="37887544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140</a:t>
            </a:fld>
            <a:endParaRPr lang="fr-CA" altLang="fr-FR" sz="1200"/>
          </a:p>
        </p:txBody>
      </p:sp>
    </p:spTree>
    <p:extLst>
      <p:ext uri="{BB962C8B-B14F-4D97-AF65-F5344CB8AC3E}">
        <p14:creationId xmlns:p14="http://schemas.microsoft.com/office/powerpoint/2010/main" val="6249424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141</a:t>
            </a:fld>
            <a:endParaRPr lang="fr-CA" altLang="fr-FR" sz="1200"/>
          </a:p>
        </p:txBody>
      </p:sp>
    </p:spTree>
    <p:extLst>
      <p:ext uri="{BB962C8B-B14F-4D97-AF65-F5344CB8AC3E}">
        <p14:creationId xmlns:p14="http://schemas.microsoft.com/office/powerpoint/2010/main" val="19470880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143</a:t>
            </a:fld>
            <a:endParaRPr lang="fr-CA" altLang="fr-FR" sz="1200"/>
          </a:p>
        </p:txBody>
      </p:sp>
    </p:spTree>
    <p:extLst>
      <p:ext uri="{BB962C8B-B14F-4D97-AF65-F5344CB8AC3E}">
        <p14:creationId xmlns:p14="http://schemas.microsoft.com/office/powerpoint/2010/main" val="27187474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144</a:t>
            </a:fld>
            <a:endParaRPr lang="fr-CA" altLang="fr-FR" sz="1200"/>
          </a:p>
        </p:txBody>
      </p:sp>
    </p:spTree>
    <p:extLst>
      <p:ext uri="{BB962C8B-B14F-4D97-AF65-F5344CB8AC3E}">
        <p14:creationId xmlns:p14="http://schemas.microsoft.com/office/powerpoint/2010/main" val="21405971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146</a:t>
            </a:fld>
            <a:endParaRPr lang="fr-CA" altLang="fr-FR" sz="1200"/>
          </a:p>
        </p:txBody>
      </p:sp>
    </p:spTree>
    <p:extLst>
      <p:ext uri="{BB962C8B-B14F-4D97-AF65-F5344CB8AC3E}">
        <p14:creationId xmlns:p14="http://schemas.microsoft.com/office/powerpoint/2010/main" val="28291285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147</a:t>
            </a:fld>
            <a:endParaRPr lang="fr-FR"/>
          </a:p>
        </p:txBody>
      </p:sp>
    </p:spTree>
    <p:extLst>
      <p:ext uri="{BB962C8B-B14F-4D97-AF65-F5344CB8AC3E}">
        <p14:creationId xmlns:p14="http://schemas.microsoft.com/office/powerpoint/2010/main" val="39643962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148</a:t>
            </a:fld>
            <a:endParaRPr lang="fr-CA" altLang="fr-FR" sz="1200"/>
          </a:p>
        </p:txBody>
      </p:sp>
    </p:spTree>
    <p:extLst>
      <p:ext uri="{BB962C8B-B14F-4D97-AF65-F5344CB8AC3E}">
        <p14:creationId xmlns:p14="http://schemas.microsoft.com/office/powerpoint/2010/main" val="279986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17</a:t>
            </a:fld>
            <a:endParaRPr lang="fr-CA" altLang="fr-FR" sz="1200"/>
          </a:p>
        </p:txBody>
      </p:sp>
    </p:spTree>
    <p:extLst>
      <p:ext uri="{BB962C8B-B14F-4D97-AF65-F5344CB8AC3E}">
        <p14:creationId xmlns:p14="http://schemas.microsoft.com/office/powerpoint/2010/main" val="13626574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149</a:t>
            </a:fld>
            <a:endParaRPr lang="fr-CA" altLang="fr-FR" sz="1200"/>
          </a:p>
        </p:txBody>
      </p:sp>
    </p:spTree>
    <p:extLst>
      <p:ext uri="{BB962C8B-B14F-4D97-AF65-F5344CB8AC3E}">
        <p14:creationId xmlns:p14="http://schemas.microsoft.com/office/powerpoint/2010/main" val="14828372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150</a:t>
            </a:fld>
            <a:endParaRPr lang="fr-FR"/>
          </a:p>
        </p:txBody>
      </p:sp>
    </p:spTree>
    <p:extLst>
      <p:ext uri="{BB962C8B-B14F-4D97-AF65-F5344CB8AC3E}">
        <p14:creationId xmlns:p14="http://schemas.microsoft.com/office/powerpoint/2010/main" val="406560139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151</a:t>
            </a:fld>
            <a:endParaRPr lang="fr-CA" altLang="fr-FR" sz="1200"/>
          </a:p>
        </p:txBody>
      </p:sp>
    </p:spTree>
    <p:extLst>
      <p:ext uri="{BB962C8B-B14F-4D97-AF65-F5344CB8AC3E}">
        <p14:creationId xmlns:p14="http://schemas.microsoft.com/office/powerpoint/2010/main" val="15286509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152</a:t>
            </a:fld>
            <a:endParaRPr lang="fr-CA" altLang="fr-FR" sz="1200"/>
          </a:p>
        </p:txBody>
      </p:sp>
    </p:spTree>
    <p:extLst>
      <p:ext uri="{BB962C8B-B14F-4D97-AF65-F5344CB8AC3E}">
        <p14:creationId xmlns:p14="http://schemas.microsoft.com/office/powerpoint/2010/main" val="185719358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153</a:t>
            </a:fld>
            <a:endParaRPr lang="fr-FR"/>
          </a:p>
        </p:txBody>
      </p:sp>
    </p:spTree>
    <p:extLst>
      <p:ext uri="{BB962C8B-B14F-4D97-AF65-F5344CB8AC3E}">
        <p14:creationId xmlns:p14="http://schemas.microsoft.com/office/powerpoint/2010/main" val="332766691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154</a:t>
            </a:fld>
            <a:endParaRPr lang="fr-CA" altLang="fr-FR" sz="1200"/>
          </a:p>
        </p:txBody>
      </p:sp>
    </p:spTree>
    <p:extLst>
      <p:ext uri="{BB962C8B-B14F-4D97-AF65-F5344CB8AC3E}">
        <p14:creationId xmlns:p14="http://schemas.microsoft.com/office/powerpoint/2010/main" val="20816901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155</a:t>
            </a:fld>
            <a:endParaRPr lang="fr-CA" altLang="fr-FR" sz="1200"/>
          </a:p>
        </p:txBody>
      </p:sp>
    </p:spTree>
    <p:extLst>
      <p:ext uri="{BB962C8B-B14F-4D97-AF65-F5344CB8AC3E}">
        <p14:creationId xmlns:p14="http://schemas.microsoft.com/office/powerpoint/2010/main" val="139522044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E6C71B6E-AC55-304E-9344-CF3AAC291903}" type="slidenum">
              <a:rPr lang="fr-FR" smtClean="0"/>
              <a:t>156</a:t>
            </a:fld>
            <a:endParaRPr lang="fr-FR"/>
          </a:p>
        </p:txBody>
      </p:sp>
    </p:spTree>
    <p:extLst>
      <p:ext uri="{BB962C8B-B14F-4D97-AF65-F5344CB8AC3E}">
        <p14:creationId xmlns:p14="http://schemas.microsoft.com/office/powerpoint/2010/main" val="34703559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157</a:t>
            </a:fld>
            <a:endParaRPr lang="fr-CA" altLang="fr-FR" sz="1200"/>
          </a:p>
        </p:txBody>
      </p:sp>
    </p:spTree>
    <p:extLst>
      <p:ext uri="{BB962C8B-B14F-4D97-AF65-F5344CB8AC3E}">
        <p14:creationId xmlns:p14="http://schemas.microsoft.com/office/powerpoint/2010/main" val="26112878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158</a:t>
            </a:fld>
            <a:endParaRPr lang="fr-CA" altLang="fr-FR" sz="1200"/>
          </a:p>
        </p:txBody>
      </p:sp>
    </p:spTree>
    <p:extLst>
      <p:ext uri="{BB962C8B-B14F-4D97-AF65-F5344CB8AC3E}">
        <p14:creationId xmlns:p14="http://schemas.microsoft.com/office/powerpoint/2010/main" val="79760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18</a:t>
            </a:fld>
            <a:endParaRPr lang="fr-CA" altLang="fr-FR" sz="1200"/>
          </a:p>
        </p:txBody>
      </p:sp>
    </p:spTree>
    <p:extLst>
      <p:ext uri="{BB962C8B-B14F-4D97-AF65-F5344CB8AC3E}">
        <p14:creationId xmlns:p14="http://schemas.microsoft.com/office/powerpoint/2010/main" val="1545837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19</a:t>
            </a:fld>
            <a:endParaRPr lang="fr-CA" altLang="fr-FR" sz="1200"/>
          </a:p>
        </p:txBody>
      </p:sp>
    </p:spTree>
    <p:extLst>
      <p:ext uri="{BB962C8B-B14F-4D97-AF65-F5344CB8AC3E}">
        <p14:creationId xmlns:p14="http://schemas.microsoft.com/office/powerpoint/2010/main" val="404375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20</a:t>
            </a:fld>
            <a:endParaRPr lang="fr-CA" altLang="fr-FR" sz="1200"/>
          </a:p>
        </p:txBody>
      </p:sp>
    </p:spTree>
    <p:extLst>
      <p:ext uri="{BB962C8B-B14F-4D97-AF65-F5344CB8AC3E}">
        <p14:creationId xmlns:p14="http://schemas.microsoft.com/office/powerpoint/2010/main" val="1106518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21</a:t>
            </a:fld>
            <a:endParaRPr lang="fr-CA" altLang="fr-FR" sz="1200"/>
          </a:p>
        </p:txBody>
      </p:sp>
    </p:spTree>
    <p:extLst>
      <p:ext uri="{BB962C8B-B14F-4D97-AF65-F5344CB8AC3E}">
        <p14:creationId xmlns:p14="http://schemas.microsoft.com/office/powerpoint/2010/main" val="1616112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22</a:t>
            </a:fld>
            <a:endParaRPr lang="fr-CA" altLang="fr-FR" sz="1200"/>
          </a:p>
        </p:txBody>
      </p:sp>
    </p:spTree>
    <p:extLst>
      <p:ext uri="{BB962C8B-B14F-4D97-AF65-F5344CB8AC3E}">
        <p14:creationId xmlns:p14="http://schemas.microsoft.com/office/powerpoint/2010/main" val="3812266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23</a:t>
            </a:fld>
            <a:endParaRPr lang="fr-CA" altLang="fr-FR" sz="1200"/>
          </a:p>
        </p:txBody>
      </p:sp>
    </p:spTree>
    <p:extLst>
      <p:ext uri="{BB962C8B-B14F-4D97-AF65-F5344CB8AC3E}">
        <p14:creationId xmlns:p14="http://schemas.microsoft.com/office/powerpoint/2010/main" val="555802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24</a:t>
            </a:fld>
            <a:endParaRPr lang="fr-CA" altLang="fr-FR" sz="1200"/>
          </a:p>
        </p:txBody>
      </p:sp>
    </p:spTree>
    <p:extLst>
      <p:ext uri="{BB962C8B-B14F-4D97-AF65-F5344CB8AC3E}">
        <p14:creationId xmlns:p14="http://schemas.microsoft.com/office/powerpoint/2010/main" val="60604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25</a:t>
            </a:fld>
            <a:endParaRPr lang="fr-CA" altLang="fr-FR" sz="1200"/>
          </a:p>
        </p:txBody>
      </p:sp>
    </p:spTree>
    <p:extLst>
      <p:ext uri="{BB962C8B-B14F-4D97-AF65-F5344CB8AC3E}">
        <p14:creationId xmlns:p14="http://schemas.microsoft.com/office/powerpoint/2010/main" val="253495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a:t>
            </a:fld>
            <a:endParaRPr lang="fr-CA" altLang="fr-FR" sz="1200"/>
          </a:p>
        </p:txBody>
      </p:sp>
    </p:spTree>
    <p:extLst>
      <p:ext uri="{BB962C8B-B14F-4D97-AF65-F5344CB8AC3E}">
        <p14:creationId xmlns:p14="http://schemas.microsoft.com/office/powerpoint/2010/main" val="3220553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26</a:t>
            </a:fld>
            <a:endParaRPr lang="fr-CA" altLang="fr-FR" sz="1200"/>
          </a:p>
        </p:txBody>
      </p:sp>
    </p:spTree>
    <p:extLst>
      <p:ext uri="{BB962C8B-B14F-4D97-AF65-F5344CB8AC3E}">
        <p14:creationId xmlns:p14="http://schemas.microsoft.com/office/powerpoint/2010/main" val="3636702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29</a:t>
            </a:fld>
            <a:endParaRPr lang="fr-CA" altLang="fr-FR" sz="1200"/>
          </a:p>
        </p:txBody>
      </p:sp>
    </p:spTree>
    <p:extLst>
      <p:ext uri="{BB962C8B-B14F-4D97-AF65-F5344CB8AC3E}">
        <p14:creationId xmlns:p14="http://schemas.microsoft.com/office/powerpoint/2010/main" val="3627949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30</a:t>
            </a:fld>
            <a:endParaRPr lang="fr-CA" altLang="fr-FR" sz="1200"/>
          </a:p>
        </p:txBody>
      </p:sp>
    </p:spTree>
    <p:extLst>
      <p:ext uri="{BB962C8B-B14F-4D97-AF65-F5344CB8AC3E}">
        <p14:creationId xmlns:p14="http://schemas.microsoft.com/office/powerpoint/2010/main" val="3864294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31</a:t>
            </a:fld>
            <a:endParaRPr lang="fr-CA" altLang="fr-FR" sz="1200"/>
          </a:p>
        </p:txBody>
      </p:sp>
    </p:spTree>
    <p:extLst>
      <p:ext uri="{BB962C8B-B14F-4D97-AF65-F5344CB8AC3E}">
        <p14:creationId xmlns:p14="http://schemas.microsoft.com/office/powerpoint/2010/main" val="2562884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34</a:t>
            </a:fld>
            <a:endParaRPr lang="fr-CA" altLang="fr-FR" sz="1200"/>
          </a:p>
        </p:txBody>
      </p:sp>
    </p:spTree>
    <p:extLst>
      <p:ext uri="{BB962C8B-B14F-4D97-AF65-F5344CB8AC3E}">
        <p14:creationId xmlns:p14="http://schemas.microsoft.com/office/powerpoint/2010/main" val="26916643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35</a:t>
            </a:fld>
            <a:endParaRPr lang="fr-CA" altLang="fr-FR" sz="1200"/>
          </a:p>
        </p:txBody>
      </p:sp>
    </p:spTree>
    <p:extLst>
      <p:ext uri="{BB962C8B-B14F-4D97-AF65-F5344CB8AC3E}">
        <p14:creationId xmlns:p14="http://schemas.microsoft.com/office/powerpoint/2010/main" val="157135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36</a:t>
            </a:fld>
            <a:endParaRPr lang="fr-CA" altLang="fr-FR" sz="1200"/>
          </a:p>
        </p:txBody>
      </p:sp>
    </p:spTree>
    <p:extLst>
      <p:ext uri="{BB962C8B-B14F-4D97-AF65-F5344CB8AC3E}">
        <p14:creationId xmlns:p14="http://schemas.microsoft.com/office/powerpoint/2010/main" val="427307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37</a:t>
            </a:fld>
            <a:endParaRPr lang="fr-CA" altLang="fr-FR" sz="1200"/>
          </a:p>
        </p:txBody>
      </p:sp>
    </p:spTree>
    <p:extLst>
      <p:ext uri="{BB962C8B-B14F-4D97-AF65-F5344CB8AC3E}">
        <p14:creationId xmlns:p14="http://schemas.microsoft.com/office/powerpoint/2010/main" val="1105462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38</a:t>
            </a:fld>
            <a:endParaRPr lang="fr-CA" altLang="fr-FR" sz="1200"/>
          </a:p>
        </p:txBody>
      </p:sp>
    </p:spTree>
    <p:extLst>
      <p:ext uri="{BB962C8B-B14F-4D97-AF65-F5344CB8AC3E}">
        <p14:creationId xmlns:p14="http://schemas.microsoft.com/office/powerpoint/2010/main" val="1069787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39</a:t>
            </a:fld>
            <a:endParaRPr lang="fr-CA" altLang="fr-FR" sz="1200"/>
          </a:p>
        </p:txBody>
      </p:sp>
    </p:spTree>
    <p:extLst>
      <p:ext uri="{BB962C8B-B14F-4D97-AF65-F5344CB8AC3E}">
        <p14:creationId xmlns:p14="http://schemas.microsoft.com/office/powerpoint/2010/main" val="3026478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a:t>
            </a:fld>
            <a:endParaRPr lang="fr-CA" altLang="fr-FR" sz="1200"/>
          </a:p>
        </p:txBody>
      </p:sp>
    </p:spTree>
    <p:extLst>
      <p:ext uri="{BB962C8B-B14F-4D97-AF65-F5344CB8AC3E}">
        <p14:creationId xmlns:p14="http://schemas.microsoft.com/office/powerpoint/2010/main" val="853024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40</a:t>
            </a:fld>
            <a:endParaRPr lang="fr-CA" altLang="fr-FR" sz="1200"/>
          </a:p>
        </p:txBody>
      </p:sp>
    </p:spTree>
    <p:extLst>
      <p:ext uri="{BB962C8B-B14F-4D97-AF65-F5344CB8AC3E}">
        <p14:creationId xmlns:p14="http://schemas.microsoft.com/office/powerpoint/2010/main" val="3701025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41</a:t>
            </a:fld>
            <a:endParaRPr lang="fr-CA" altLang="fr-FR" sz="1200"/>
          </a:p>
        </p:txBody>
      </p:sp>
    </p:spTree>
    <p:extLst>
      <p:ext uri="{BB962C8B-B14F-4D97-AF65-F5344CB8AC3E}">
        <p14:creationId xmlns:p14="http://schemas.microsoft.com/office/powerpoint/2010/main" val="2918968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42</a:t>
            </a:fld>
            <a:endParaRPr lang="fr-CA" altLang="fr-FR" sz="1200"/>
          </a:p>
        </p:txBody>
      </p:sp>
    </p:spTree>
    <p:extLst>
      <p:ext uri="{BB962C8B-B14F-4D97-AF65-F5344CB8AC3E}">
        <p14:creationId xmlns:p14="http://schemas.microsoft.com/office/powerpoint/2010/main" val="3439515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43</a:t>
            </a:fld>
            <a:endParaRPr lang="fr-CA" altLang="fr-FR" sz="1200"/>
          </a:p>
        </p:txBody>
      </p:sp>
    </p:spTree>
    <p:extLst>
      <p:ext uri="{BB962C8B-B14F-4D97-AF65-F5344CB8AC3E}">
        <p14:creationId xmlns:p14="http://schemas.microsoft.com/office/powerpoint/2010/main" val="3800921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44</a:t>
            </a:fld>
            <a:endParaRPr lang="fr-CA" altLang="fr-FR" sz="1200"/>
          </a:p>
        </p:txBody>
      </p:sp>
    </p:spTree>
    <p:extLst>
      <p:ext uri="{BB962C8B-B14F-4D97-AF65-F5344CB8AC3E}">
        <p14:creationId xmlns:p14="http://schemas.microsoft.com/office/powerpoint/2010/main" val="3498875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45</a:t>
            </a:fld>
            <a:endParaRPr lang="fr-CA" altLang="fr-FR" sz="1200"/>
          </a:p>
        </p:txBody>
      </p:sp>
    </p:spTree>
    <p:extLst>
      <p:ext uri="{BB962C8B-B14F-4D97-AF65-F5344CB8AC3E}">
        <p14:creationId xmlns:p14="http://schemas.microsoft.com/office/powerpoint/2010/main" val="4104278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46</a:t>
            </a:fld>
            <a:endParaRPr lang="fr-CA" altLang="fr-FR" sz="1200"/>
          </a:p>
        </p:txBody>
      </p:sp>
    </p:spTree>
    <p:extLst>
      <p:ext uri="{BB962C8B-B14F-4D97-AF65-F5344CB8AC3E}">
        <p14:creationId xmlns:p14="http://schemas.microsoft.com/office/powerpoint/2010/main" val="40189205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47</a:t>
            </a:fld>
            <a:endParaRPr lang="fr-CA" altLang="fr-FR" sz="1200"/>
          </a:p>
        </p:txBody>
      </p:sp>
    </p:spTree>
    <p:extLst>
      <p:ext uri="{BB962C8B-B14F-4D97-AF65-F5344CB8AC3E}">
        <p14:creationId xmlns:p14="http://schemas.microsoft.com/office/powerpoint/2010/main" val="3066620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48</a:t>
            </a:fld>
            <a:endParaRPr lang="fr-CA" altLang="fr-FR" sz="1200"/>
          </a:p>
        </p:txBody>
      </p:sp>
    </p:spTree>
    <p:extLst>
      <p:ext uri="{BB962C8B-B14F-4D97-AF65-F5344CB8AC3E}">
        <p14:creationId xmlns:p14="http://schemas.microsoft.com/office/powerpoint/2010/main" val="3476044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49</a:t>
            </a:fld>
            <a:endParaRPr lang="fr-CA" altLang="fr-FR" sz="1200"/>
          </a:p>
        </p:txBody>
      </p:sp>
    </p:spTree>
    <p:extLst>
      <p:ext uri="{BB962C8B-B14F-4D97-AF65-F5344CB8AC3E}">
        <p14:creationId xmlns:p14="http://schemas.microsoft.com/office/powerpoint/2010/main" val="153419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a:t>
            </a:fld>
            <a:endParaRPr lang="fr-CA" altLang="fr-FR" sz="1200"/>
          </a:p>
        </p:txBody>
      </p:sp>
    </p:spTree>
    <p:extLst>
      <p:ext uri="{BB962C8B-B14F-4D97-AF65-F5344CB8AC3E}">
        <p14:creationId xmlns:p14="http://schemas.microsoft.com/office/powerpoint/2010/main" val="3756396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50</a:t>
            </a:fld>
            <a:endParaRPr lang="fr-CA" altLang="fr-FR" sz="1200"/>
          </a:p>
        </p:txBody>
      </p:sp>
    </p:spTree>
    <p:extLst>
      <p:ext uri="{BB962C8B-B14F-4D97-AF65-F5344CB8AC3E}">
        <p14:creationId xmlns:p14="http://schemas.microsoft.com/office/powerpoint/2010/main" val="19938632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51</a:t>
            </a:fld>
            <a:endParaRPr lang="fr-CA" altLang="fr-FR" sz="1200"/>
          </a:p>
        </p:txBody>
      </p:sp>
    </p:spTree>
    <p:extLst>
      <p:ext uri="{BB962C8B-B14F-4D97-AF65-F5344CB8AC3E}">
        <p14:creationId xmlns:p14="http://schemas.microsoft.com/office/powerpoint/2010/main" val="1526982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52</a:t>
            </a:fld>
            <a:endParaRPr lang="fr-CA" altLang="fr-FR" sz="1200"/>
          </a:p>
        </p:txBody>
      </p:sp>
    </p:spTree>
    <p:extLst>
      <p:ext uri="{BB962C8B-B14F-4D97-AF65-F5344CB8AC3E}">
        <p14:creationId xmlns:p14="http://schemas.microsoft.com/office/powerpoint/2010/main" val="287537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53</a:t>
            </a:fld>
            <a:endParaRPr lang="fr-CA" altLang="fr-FR" sz="1200"/>
          </a:p>
        </p:txBody>
      </p:sp>
    </p:spTree>
    <p:extLst>
      <p:ext uri="{BB962C8B-B14F-4D97-AF65-F5344CB8AC3E}">
        <p14:creationId xmlns:p14="http://schemas.microsoft.com/office/powerpoint/2010/main" val="3633267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54</a:t>
            </a:fld>
            <a:endParaRPr lang="fr-CA" altLang="fr-FR" sz="1200"/>
          </a:p>
        </p:txBody>
      </p:sp>
    </p:spTree>
    <p:extLst>
      <p:ext uri="{BB962C8B-B14F-4D97-AF65-F5344CB8AC3E}">
        <p14:creationId xmlns:p14="http://schemas.microsoft.com/office/powerpoint/2010/main" val="40956838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55</a:t>
            </a:fld>
            <a:endParaRPr lang="fr-CA" altLang="fr-FR" sz="1200"/>
          </a:p>
        </p:txBody>
      </p:sp>
    </p:spTree>
    <p:extLst>
      <p:ext uri="{BB962C8B-B14F-4D97-AF65-F5344CB8AC3E}">
        <p14:creationId xmlns:p14="http://schemas.microsoft.com/office/powerpoint/2010/main" val="7869428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56</a:t>
            </a:fld>
            <a:endParaRPr lang="fr-CA" altLang="fr-FR" sz="1200"/>
          </a:p>
        </p:txBody>
      </p:sp>
    </p:spTree>
    <p:extLst>
      <p:ext uri="{BB962C8B-B14F-4D97-AF65-F5344CB8AC3E}">
        <p14:creationId xmlns:p14="http://schemas.microsoft.com/office/powerpoint/2010/main" val="26371832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57</a:t>
            </a:fld>
            <a:endParaRPr lang="fr-CA" altLang="fr-FR" sz="1200"/>
          </a:p>
        </p:txBody>
      </p:sp>
    </p:spTree>
    <p:extLst>
      <p:ext uri="{BB962C8B-B14F-4D97-AF65-F5344CB8AC3E}">
        <p14:creationId xmlns:p14="http://schemas.microsoft.com/office/powerpoint/2010/main" val="1615430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58</a:t>
            </a:fld>
            <a:endParaRPr lang="fr-CA" altLang="fr-FR" sz="1200"/>
          </a:p>
        </p:txBody>
      </p:sp>
    </p:spTree>
    <p:extLst>
      <p:ext uri="{BB962C8B-B14F-4D97-AF65-F5344CB8AC3E}">
        <p14:creationId xmlns:p14="http://schemas.microsoft.com/office/powerpoint/2010/main" val="22667354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59</a:t>
            </a:fld>
            <a:endParaRPr lang="fr-CA" altLang="fr-FR" sz="1200"/>
          </a:p>
        </p:txBody>
      </p:sp>
    </p:spTree>
    <p:extLst>
      <p:ext uri="{BB962C8B-B14F-4D97-AF65-F5344CB8AC3E}">
        <p14:creationId xmlns:p14="http://schemas.microsoft.com/office/powerpoint/2010/main" val="1093343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a:t>
            </a:fld>
            <a:endParaRPr lang="fr-CA" altLang="fr-FR" sz="1200"/>
          </a:p>
        </p:txBody>
      </p:sp>
    </p:spTree>
    <p:extLst>
      <p:ext uri="{BB962C8B-B14F-4D97-AF65-F5344CB8AC3E}">
        <p14:creationId xmlns:p14="http://schemas.microsoft.com/office/powerpoint/2010/main" val="39258802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60</a:t>
            </a:fld>
            <a:endParaRPr lang="fr-CA" altLang="fr-FR" sz="1200"/>
          </a:p>
        </p:txBody>
      </p:sp>
    </p:spTree>
    <p:extLst>
      <p:ext uri="{BB962C8B-B14F-4D97-AF65-F5344CB8AC3E}">
        <p14:creationId xmlns:p14="http://schemas.microsoft.com/office/powerpoint/2010/main" val="15064230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63</a:t>
            </a:fld>
            <a:endParaRPr lang="fr-CA" altLang="fr-FR" sz="1200"/>
          </a:p>
        </p:txBody>
      </p:sp>
    </p:spTree>
    <p:extLst>
      <p:ext uri="{BB962C8B-B14F-4D97-AF65-F5344CB8AC3E}">
        <p14:creationId xmlns:p14="http://schemas.microsoft.com/office/powerpoint/2010/main" val="18678967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64</a:t>
            </a:fld>
            <a:endParaRPr lang="fr-CA" altLang="fr-FR" sz="1200"/>
          </a:p>
        </p:txBody>
      </p:sp>
    </p:spTree>
    <p:extLst>
      <p:ext uri="{BB962C8B-B14F-4D97-AF65-F5344CB8AC3E}">
        <p14:creationId xmlns:p14="http://schemas.microsoft.com/office/powerpoint/2010/main" val="7958093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65</a:t>
            </a:fld>
            <a:endParaRPr lang="fr-CA" altLang="fr-FR" sz="1200"/>
          </a:p>
        </p:txBody>
      </p:sp>
    </p:spTree>
    <p:extLst>
      <p:ext uri="{BB962C8B-B14F-4D97-AF65-F5344CB8AC3E}">
        <p14:creationId xmlns:p14="http://schemas.microsoft.com/office/powerpoint/2010/main" val="23384830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67</a:t>
            </a:fld>
            <a:endParaRPr lang="fr-CA" altLang="fr-FR" sz="1200"/>
          </a:p>
        </p:txBody>
      </p:sp>
    </p:spTree>
    <p:extLst>
      <p:ext uri="{BB962C8B-B14F-4D97-AF65-F5344CB8AC3E}">
        <p14:creationId xmlns:p14="http://schemas.microsoft.com/office/powerpoint/2010/main" val="7282925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68</a:t>
            </a:fld>
            <a:endParaRPr lang="fr-CA" altLang="fr-FR" sz="1200"/>
          </a:p>
        </p:txBody>
      </p:sp>
    </p:spTree>
    <p:extLst>
      <p:ext uri="{BB962C8B-B14F-4D97-AF65-F5344CB8AC3E}">
        <p14:creationId xmlns:p14="http://schemas.microsoft.com/office/powerpoint/2010/main" val="4037051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69</a:t>
            </a:fld>
            <a:endParaRPr lang="fr-CA" altLang="fr-FR" sz="1200"/>
          </a:p>
        </p:txBody>
      </p:sp>
    </p:spTree>
    <p:extLst>
      <p:ext uri="{BB962C8B-B14F-4D97-AF65-F5344CB8AC3E}">
        <p14:creationId xmlns:p14="http://schemas.microsoft.com/office/powerpoint/2010/main" val="39228455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70</a:t>
            </a:fld>
            <a:endParaRPr lang="fr-CA" altLang="fr-FR" sz="1200"/>
          </a:p>
        </p:txBody>
      </p:sp>
    </p:spTree>
    <p:extLst>
      <p:ext uri="{BB962C8B-B14F-4D97-AF65-F5344CB8AC3E}">
        <p14:creationId xmlns:p14="http://schemas.microsoft.com/office/powerpoint/2010/main" val="38481853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71</a:t>
            </a:fld>
            <a:endParaRPr lang="fr-CA" altLang="fr-FR" sz="1200"/>
          </a:p>
        </p:txBody>
      </p:sp>
    </p:spTree>
    <p:extLst>
      <p:ext uri="{BB962C8B-B14F-4D97-AF65-F5344CB8AC3E}">
        <p14:creationId xmlns:p14="http://schemas.microsoft.com/office/powerpoint/2010/main" val="653498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72</a:t>
            </a:fld>
            <a:endParaRPr lang="fr-CA" altLang="fr-FR" sz="1200"/>
          </a:p>
        </p:txBody>
      </p:sp>
    </p:spTree>
    <p:extLst>
      <p:ext uri="{BB962C8B-B14F-4D97-AF65-F5344CB8AC3E}">
        <p14:creationId xmlns:p14="http://schemas.microsoft.com/office/powerpoint/2010/main" val="897732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a:t>
            </a:fld>
            <a:endParaRPr lang="fr-CA" altLang="fr-FR" sz="1200"/>
          </a:p>
        </p:txBody>
      </p:sp>
    </p:spTree>
    <p:extLst>
      <p:ext uri="{BB962C8B-B14F-4D97-AF65-F5344CB8AC3E}">
        <p14:creationId xmlns:p14="http://schemas.microsoft.com/office/powerpoint/2010/main" val="28271997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73</a:t>
            </a:fld>
            <a:endParaRPr lang="fr-CA" altLang="fr-FR" sz="1200"/>
          </a:p>
        </p:txBody>
      </p:sp>
    </p:spTree>
    <p:extLst>
      <p:ext uri="{BB962C8B-B14F-4D97-AF65-F5344CB8AC3E}">
        <p14:creationId xmlns:p14="http://schemas.microsoft.com/office/powerpoint/2010/main" val="30399088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74</a:t>
            </a:fld>
            <a:endParaRPr lang="fr-CA" altLang="fr-FR" sz="1200"/>
          </a:p>
        </p:txBody>
      </p:sp>
    </p:spTree>
    <p:extLst>
      <p:ext uri="{BB962C8B-B14F-4D97-AF65-F5344CB8AC3E}">
        <p14:creationId xmlns:p14="http://schemas.microsoft.com/office/powerpoint/2010/main" val="7151124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75</a:t>
            </a:fld>
            <a:endParaRPr lang="fr-CA" altLang="fr-FR" sz="1200"/>
          </a:p>
        </p:txBody>
      </p:sp>
    </p:spTree>
    <p:extLst>
      <p:ext uri="{BB962C8B-B14F-4D97-AF65-F5344CB8AC3E}">
        <p14:creationId xmlns:p14="http://schemas.microsoft.com/office/powerpoint/2010/main" val="8694209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76</a:t>
            </a:fld>
            <a:endParaRPr lang="fr-CA" altLang="fr-FR" sz="1200"/>
          </a:p>
        </p:txBody>
      </p:sp>
    </p:spTree>
    <p:extLst>
      <p:ext uri="{BB962C8B-B14F-4D97-AF65-F5344CB8AC3E}">
        <p14:creationId xmlns:p14="http://schemas.microsoft.com/office/powerpoint/2010/main" val="3268064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77</a:t>
            </a:fld>
            <a:endParaRPr lang="fr-CA" altLang="fr-FR" sz="1200"/>
          </a:p>
        </p:txBody>
      </p:sp>
    </p:spTree>
    <p:extLst>
      <p:ext uri="{BB962C8B-B14F-4D97-AF65-F5344CB8AC3E}">
        <p14:creationId xmlns:p14="http://schemas.microsoft.com/office/powerpoint/2010/main" val="2902197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78</a:t>
            </a:fld>
            <a:endParaRPr lang="fr-CA" altLang="fr-FR" sz="1200"/>
          </a:p>
        </p:txBody>
      </p:sp>
    </p:spTree>
    <p:extLst>
      <p:ext uri="{BB962C8B-B14F-4D97-AF65-F5344CB8AC3E}">
        <p14:creationId xmlns:p14="http://schemas.microsoft.com/office/powerpoint/2010/main" val="24680247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79</a:t>
            </a:fld>
            <a:endParaRPr lang="fr-CA" altLang="fr-FR" sz="1200"/>
          </a:p>
        </p:txBody>
      </p:sp>
    </p:spTree>
    <p:extLst>
      <p:ext uri="{BB962C8B-B14F-4D97-AF65-F5344CB8AC3E}">
        <p14:creationId xmlns:p14="http://schemas.microsoft.com/office/powerpoint/2010/main" val="40247384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80</a:t>
            </a:fld>
            <a:endParaRPr lang="fr-CA" altLang="fr-FR" sz="1200"/>
          </a:p>
        </p:txBody>
      </p:sp>
    </p:spTree>
    <p:extLst>
      <p:ext uri="{BB962C8B-B14F-4D97-AF65-F5344CB8AC3E}">
        <p14:creationId xmlns:p14="http://schemas.microsoft.com/office/powerpoint/2010/main" val="32346977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82</a:t>
            </a:fld>
            <a:endParaRPr lang="fr-CA" altLang="fr-FR" sz="1200"/>
          </a:p>
        </p:txBody>
      </p:sp>
    </p:spTree>
    <p:extLst>
      <p:ext uri="{BB962C8B-B14F-4D97-AF65-F5344CB8AC3E}">
        <p14:creationId xmlns:p14="http://schemas.microsoft.com/office/powerpoint/2010/main" val="10069202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83</a:t>
            </a:fld>
            <a:endParaRPr lang="fr-CA" altLang="fr-FR" sz="1200"/>
          </a:p>
        </p:txBody>
      </p:sp>
    </p:spTree>
    <p:extLst>
      <p:ext uri="{BB962C8B-B14F-4D97-AF65-F5344CB8AC3E}">
        <p14:creationId xmlns:p14="http://schemas.microsoft.com/office/powerpoint/2010/main" val="3029974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a:t>
            </a:fld>
            <a:endParaRPr lang="fr-CA" altLang="fr-FR" sz="1200"/>
          </a:p>
        </p:txBody>
      </p:sp>
    </p:spTree>
    <p:extLst>
      <p:ext uri="{BB962C8B-B14F-4D97-AF65-F5344CB8AC3E}">
        <p14:creationId xmlns:p14="http://schemas.microsoft.com/office/powerpoint/2010/main" val="5682159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84</a:t>
            </a:fld>
            <a:endParaRPr lang="fr-CA" altLang="fr-FR" sz="1200"/>
          </a:p>
        </p:txBody>
      </p:sp>
    </p:spTree>
    <p:extLst>
      <p:ext uri="{BB962C8B-B14F-4D97-AF65-F5344CB8AC3E}">
        <p14:creationId xmlns:p14="http://schemas.microsoft.com/office/powerpoint/2010/main" val="33894365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85</a:t>
            </a:fld>
            <a:endParaRPr lang="fr-CA" altLang="fr-FR" sz="1200"/>
          </a:p>
        </p:txBody>
      </p:sp>
    </p:spTree>
    <p:extLst>
      <p:ext uri="{BB962C8B-B14F-4D97-AF65-F5344CB8AC3E}">
        <p14:creationId xmlns:p14="http://schemas.microsoft.com/office/powerpoint/2010/main" val="31599779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87</a:t>
            </a:fld>
            <a:endParaRPr lang="fr-CA" altLang="fr-FR" sz="1200"/>
          </a:p>
        </p:txBody>
      </p:sp>
    </p:spTree>
    <p:extLst>
      <p:ext uri="{BB962C8B-B14F-4D97-AF65-F5344CB8AC3E}">
        <p14:creationId xmlns:p14="http://schemas.microsoft.com/office/powerpoint/2010/main" val="39765420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88</a:t>
            </a:fld>
            <a:endParaRPr lang="fr-CA" altLang="fr-FR" sz="1200"/>
          </a:p>
        </p:txBody>
      </p:sp>
    </p:spTree>
    <p:extLst>
      <p:ext uri="{BB962C8B-B14F-4D97-AF65-F5344CB8AC3E}">
        <p14:creationId xmlns:p14="http://schemas.microsoft.com/office/powerpoint/2010/main" val="44654053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91</a:t>
            </a:fld>
            <a:endParaRPr lang="fr-CA" altLang="fr-FR" sz="1200"/>
          </a:p>
        </p:txBody>
      </p:sp>
    </p:spTree>
    <p:extLst>
      <p:ext uri="{BB962C8B-B14F-4D97-AF65-F5344CB8AC3E}">
        <p14:creationId xmlns:p14="http://schemas.microsoft.com/office/powerpoint/2010/main" val="3670768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92</a:t>
            </a:fld>
            <a:endParaRPr lang="fr-CA" altLang="fr-FR" sz="1200"/>
          </a:p>
        </p:txBody>
      </p:sp>
    </p:spTree>
    <p:extLst>
      <p:ext uri="{BB962C8B-B14F-4D97-AF65-F5344CB8AC3E}">
        <p14:creationId xmlns:p14="http://schemas.microsoft.com/office/powerpoint/2010/main" val="36354478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94</a:t>
            </a:fld>
            <a:endParaRPr lang="fr-CA" altLang="fr-FR" sz="1200"/>
          </a:p>
        </p:txBody>
      </p:sp>
    </p:spTree>
    <p:extLst>
      <p:ext uri="{BB962C8B-B14F-4D97-AF65-F5344CB8AC3E}">
        <p14:creationId xmlns:p14="http://schemas.microsoft.com/office/powerpoint/2010/main" val="20043438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97</a:t>
            </a:fld>
            <a:endParaRPr lang="fr-CA" altLang="fr-FR" sz="1200"/>
          </a:p>
        </p:txBody>
      </p:sp>
    </p:spTree>
    <p:extLst>
      <p:ext uri="{BB962C8B-B14F-4D97-AF65-F5344CB8AC3E}">
        <p14:creationId xmlns:p14="http://schemas.microsoft.com/office/powerpoint/2010/main" val="38679606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99</a:t>
            </a:fld>
            <a:endParaRPr lang="fr-CA" altLang="fr-FR" sz="1200"/>
          </a:p>
        </p:txBody>
      </p:sp>
    </p:spTree>
    <p:extLst>
      <p:ext uri="{BB962C8B-B14F-4D97-AF65-F5344CB8AC3E}">
        <p14:creationId xmlns:p14="http://schemas.microsoft.com/office/powerpoint/2010/main" val="21139338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102</a:t>
            </a:fld>
            <a:endParaRPr lang="fr-CA" altLang="fr-FR" sz="1200"/>
          </a:p>
        </p:txBody>
      </p:sp>
    </p:spTree>
    <p:extLst>
      <p:ext uri="{BB962C8B-B14F-4D97-AF65-F5344CB8AC3E}">
        <p14:creationId xmlns:p14="http://schemas.microsoft.com/office/powerpoint/2010/main" val="2709110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14</a:t>
            </a:fld>
            <a:endParaRPr lang="fr-CA" altLang="fr-FR" sz="1200"/>
          </a:p>
        </p:txBody>
      </p:sp>
    </p:spTree>
    <p:extLst>
      <p:ext uri="{BB962C8B-B14F-4D97-AF65-F5344CB8AC3E}">
        <p14:creationId xmlns:p14="http://schemas.microsoft.com/office/powerpoint/2010/main" val="36071686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104</a:t>
            </a:fld>
            <a:endParaRPr lang="fr-CA" altLang="fr-FR" sz="1200"/>
          </a:p>
        </p:txBody>
      </p:sp>
    </p:spTree>
    <p:extLst>
      <p:ext uri="{BB962C8B-B14F-4D97-AF65-F5344CB8AC3E}">
        <p14:creationId xmlns:p14="http://schemas.microsoft.com/office/powerpoint/2010/main" val="13456308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106</a:t>
            </a:fld>
            <a:endParaRPr lang="fr-CA" altLang="fr-FR" sz="1200"/>
          </a:p>
        </p:txBody>
      </p:sp>
    </p:spTree>
    <p:extLst>
      <p:ext uri="{BB962C8B-B14F-4D97-AF65-F5344CB8AC3E}">
        <p14:creationId xmlns:p14="http://schemas.microsoft.com/office/powerpoint/2010/main" val="2270083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107</a:t>
            </a:fld>
            <a:endParaRPr lang="fr-CA" altLang="fr-FR" sz="1200"/>
          </a:p>
        </p:txBody>
      </p:sp>
    </p:spTree>
    <p:extLst>
      <p:ext uri="{BB962C8B-B14F-4D97-AF65-F5344CB8AC3E}">
        <p14:creationId xmlns:p14="http://schemas.microsoft.com/office/powerpoint/2010/main" val="12324563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108</a:t>
            </a:fld>
            <a:endParaRPr lang="fr-CA" altLang="fr-FR" sz="1200"/>
          </a:p>
        </p:txBody>
      </p:sp>
    </p:spTree>
    <p:extLst>
      <p:ext uri="{BB962C8B-B14F-4D97-AF65-F5344CB8AC3E}">
        <p14:creationId xmlns:p14="http://schemas.microsoft.com/office/powerpoint/2010/main" val="31608789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109</a:t>
            </a:fld>
            <a:endParaRPr lang="fr-CA" altLang="fr-FR" sz="1200"/>
          </a:p>
        </p:txBody>
      </p:sp>
    </p:spTree>
    <p:extLst>
      <p:ext uri="{BB962C8B-B14F-4D97-AF65-F5344CB8AC3E}">
        <p14:creationId xmlns:p14="http://schemas.microsoft.com/office/powerpoint/2010/main" val="86227871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111</a:t>
            </a:fld>
            <a:endParaRPr lang="fr-CA" altLang="fr-FR" sz="1200"/>
          </a:p>
        </p:txBody>
      </p:sp>
    </p:spTree>
    <p:extLst>
      <p:ext uri="{BB962C8B-B14F-4D97-AF65-F5344CB8AC3E}">
        <p14:creationId xmlns:p14="http://schemas.microsoft.com/office/powerpoint/2010/main" val="18265285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113</a:t>
            </a:fld>
            <a:endParaRPr lang="fr-CA" altLang="fr-FR" sz="1200"/>
          </a:p>
        </p:txBody>
      </p:sp>
    </p:spTree>
    <p:extLst>
      <p:ext uri="{BB962C8B-B14F-4D97-AF65-F5344CB8AC3E}">
        <p14:creationId xmlns:p14="http://schemas.microsoft.com/office/powerpoint/2010/main" val="2812746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114</a:t>
            </a:fld>
            <a:endParaRPr lang="fr-CA" altLang="fr-FR" sz="1200"/>
          </a:p>
        </p:txBody>
      </p:sp>
    </p:spTree>
    <p:extLst>
      <p:ext uri="{BB962C8B-B14F-4D97-AF65-F5344CB8AC3E}">
        <p14:creationId xmlns:p14="http://schemas.microsoft.com/office/powerpoint/2010/main" val="10035511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117</a:t>
            </a:fld>
            <a:endParaRPr lang="fr-CA" altLang="fr-FR" sz="1200"/>
          </a:p>
        </p:txBody>
      </p:sp>
    </p:spTree>
    <p:extLst>
      <p:ext uri="{BB962C8B-B14F-4D97-AF65-F5344CB8AC3E}">
        <p14:creationId xmlns:p14="http://schemas.microsoft.com/office/powerpoint/2010/main" val="34513371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119</a:t>
            </a:fld>
            <a:endParaRPr lang="fr-CA" altLang="fr-FR" sz="1200"/>
          </a:p>
        </p:txBody>
      </p:sp>
    </p:spTree>
    <p:extLst>
      <p:ext uri="{BB962C8B-B14F-4D97-AF65-F5344CB8AC3E}">
        <p14:creationId xmlns:p14="http://schemas.microsoft.com/office/powerpoint/2010/main" val="2909011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15</a:t>
            </a:fld>
            <a:endParaRPr lang="fr-CA" altLang="fr-FR" sz="1200"/>
          </a:p>
        </p:txBody>
      </p:sp>
    </p:spTree>
    <p:extLst>
      <p:ext uri="{BB962C8B-B14F-4D97-AF65-F5344CB8AC3E}">
        <p14:creationId xmlns:p14="http://schemas.microsoft.com/office/powerpoint/2010/main" val="414184757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120</a:t>
            </a:fld>
            <a:endParaRPr lang="fr-CA" altLang="fr-FR" sz="1200"/>
          </a:p>
        </p:txBody>
      </p:sp>
    </p:spTree>
    <p:extLst>
      <p:ext uri="{BB962C8B-B14F-4D97-AF65-F5344CB8AC3E}">
        <p14:creationId xmlns:p14="http://schemas.microsoft.com/office/powerpoint/2010/main" val="19489971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121</a:t>
            </a:fld>
            <a:endParaRPr lang="fr-CA" altLang="fr-FR" sz="1200"/>
          </a:p>
        </p:txBody>
      </p:sp>
    </p:spTree>
    <p:extLst>
      <p:ext uri="{BB962C8B-B14F-4D97-AF65-F5344CB8AC3E}">
        <p14:creationId xmlns:p14="http://schemas.microsoft.com/office/powerpoint/2010/main" val="29118517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123</a:t>
            </a:fld>
            <a:endParaRPr lang="fr-CA" altLang="fr-FR" sz="1200"/>
          </a:p>
        </p:txBody>
      </p:sp>
    </p:spTree>
    <p:extLst>
      <p:ext uri="{BB962C8B-B14F-4D97-AF65-F5344CB8AC3E}">
        <p14:creationId xmlns:p14="http://schemas.microsoft.com/office/powerpoint/2010/main" val="13516214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125</a:t>
            </a:fld>
            <a:endParaRPr lang="fr-CA" altLang="fr-FR" sz="1200"/>
          </a:p>
        </p:txBody>
      </p:sp>
    </p:spTree>
    <p:extLst>
      <p:ext uri="{BB962C8B-B14F-4D97-AF65-F5344CB8AC3E}">
        <p14:creationId xmlns:p14="http://schemas.microsoft.com/office/powerpoint/2010/main" val="133213219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126</a:t>
            </a:fld>
            <a:endParaRPr lang="fr-CA" altLang="fr-FR" sz="1200"/>
          </a:p>
        </p:txBody>
      </p:sp>
    </p:spTree>
    <p:extLst>
      <p:ext uri="{BB962C8B-B14F-4D97-AF65-F5344CB8AC3E}">
        <p14:creationId xmlns:p14="http://schemas.microsoft.com/office/powerpoint/2010/main" val="5252180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129</a:t>
            </a:fld>
            <a:endParaRPr lang="fr-CA" altLang="fr-FR" sz="1200"/>
          </a:p>
        </p:txBody>
      </p:sp>
    </p:spTree>
    <p:extLst>
      <p:ext uri="{BB962C8B-B14F-4D97-AF65-F5344CB8AC3E}">
        <p14:creationId xmlns:p14="http://schemas.microsoft.com/office/powerpoint/2010/main" val="24931456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130</a:t>
            </a:fld>
            <a:endParaRPr lang="fr-CA" altLang="fr-FR" sz="1200"/>
          </a:p>
        </p:txBody>
      </p:sp>
    </p:spTree>
    <p:extLst>
      <p:ext uri="{BB962C8B-B14F-4D97-AF65-F5344CB8AC3E}">
        <p14:creationId xmlns:p14="http://schemas.microsoft.com/office/powerpoint/2010/main" val="371272788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131</a:t>
            </a:fld>
            <a:endParaRPr lang="fr-CA" altLang="fr-FR" sz="1200"/>
          </a:p>
        </p:txBody>
      </p:sp>
    </p:spTree>
    <p:extLst>
      <p:ext uri="{BB962C8B-B14F-4D97-AF65-F5344CB8AC3E}">
        <p14:creationId xmlns:p14="http://schemas.microsoft.com/office/powerpoint/2010/main" val="32062724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132</a:t>
            </a:fld>
            <a:endParaRPr lang="fr-CA" altLang="fr-FR" sz="1200"/>
          </a:p>
        </p:txBody>
      </p:sp>
    </p:spTree>
    <p:extLst>
      <p:ext uri="{BB962C8B-B14F-4D97-AF65-F5344CB8AC3E}">
        <p14:creationId xmlns:p14="http://schemas.microsoft.com/office/powerpoint/2010/main" val="9110442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normAutofit/>
          </a:bodyPr>
          <a:lstStyle/>
          <a:p>
            <a:pPr lvl="0"/>
            <a:endParaRPr lang="fr-CA" sz="1400" dirty="0"/>
          </a:p>
        </p:txBody>
      </p:sp>
      <p:sp>
        <p:nvSpPr>
          <p:cNvPr id="1003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57066" indent="-291179">
              <a:defRPr sz="2400">
                <a:solidFill>
                  <a:schemeClr val="tx1"/>
                </a:solidFill>
                <a:latin typeface="Times New Roman" panose="02020603050405020304" pitchFamily="18" charset="0"/>
              </a:defRPr>
            </a:lvl2pPr>
            <a:lvl3pPr marL="1164717" indent="-232943">
              <a:defRPr sz="2400">
                <a:solidFill>
                  <a:schemeClr val="tx1"/>
                </a:solidFill>
                <a:latin typeface="Times New Roman" panose="02020603050405020304" pitchFamily="18" charset="0"/>
              </a:defRPr>
            </a:lvl3pPr>
            <a:lvl4pPr marL="1630604" indent="-232943">
              <a:defRPr sz="2400">
                <a:solidFill>
                  <a:schemeClr val="tx1"/>
                </a:solidFill>
                <a:latin typeface="Times New Roman" panose="02020603050405020304" pitchFamily="18" charset="0"/>
              </a:defRPr>
            </a:lvl4pPr>
            <a:lvl5pPr marL="2096491" indent="-232943">
              <a:defRPr sz="2400">
                <a:solidFill>
                  <a:schemeClr val="tx1"/>
                </a:solidFill>
                <a:latin typeface="Times New Roman" panose="02020603050405020304" pitchFamily="18" charset="0"/>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defRPr>
            </a:lvl9pPr>
          </a:lstStyle>
          <a:p>
            <a:fld id="{AE89542C-940E-488C-AE4A-4A5997A27668}" type="slidenum">
              <a:rPr lang="fr-CA" altLang="fr-FR" sz="1200"/>
              <a:pPr/>
              <a:t>133</a:t>
            </a:fld>
            <a:endParaRPr lang="fr-CA" altLang="fr-FR" sz="1200"/>
          </a:p>
        </p:txBody>
      </p:sp>
    </p:spTree>
    <p:extLst>
      <p:ext uri="{BB962C8B-B14F-4D97-AF65-F5344CB8AC3E}">
        <p14:creationId xmlns:p14="http://schemas.microsoft.com/office/powerpoint/2010/main" val="25209465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3ACCC0-C65D-0742-839D-C09B5E30D4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6A23252-335E-2148-A85B-02145ED00550}"/>
              </a:ext>
            </a:extLst>
          </p:cNvPr>
          <p:cNvSpPr>
            <a:spLocks noGrp="1"/>
          </p:cNvSpPr>
          <p:nvPr>
            <p:ph type="ctrTitle" hasCustomPrompt="1"/>
          </p:nvPr>
        </p:nvSpPr>
        <p:spPr>
          <a:xfrm>
            <a:off x="1093156" y="3890354"/>
            <a:ext cx="4242932" cy="1569015"/>
          </a:xfrm>
        </p:spPr>
        <p:txBody>
          <a:bodyPr lIns="0" tIns="0" rIns="0" bIns="0" anchor="t">
            <a:normAutofit/>
          </a:bodyPr>
          <a:lstStyle>
            <a:lvl1pPr algn="l">
              <a:defRPr sz="4000" b="0" i="0">
                <a:solidFill>
                  <a:schemeClr val="tx1"/>
                </a:solidFill>
                <a:latin typeface="Univers Condensed" panose="020B0506020202050204" pitchFamily="34" charset="0"/>
              </a:defRPr>
            </a:lvl1pPr>
          </a:lstStyle>
          <a:p>
            <a:r>
              <a:rPr lang="fr-CA" dirty="0"/>
              <a:t>MODIFIER LE </a:t>
            </a:r>
            <a:br>
              <a:rPr lang="fr-CA" dirty="0"/>
            </a:br>
            <a:r>
              <a:rPr lang="fr-CA" dirty="0"/>
              <a:t>STYLE DU TITRE</a:t>
            </a:r>
            <a:endParaRPr lang="fr-FR" dirty="0"/>
          </a:p>
        </p:txBody>
      </p:sp>
      <p:sp>
        <p:nvSpPr>
          <p:cNvPr id="4" name="Espace réservé de la date 3">
            <a:extLst>
              <a:ext uri="{FF2B5EF4-FFF2-40B4-BE49-F238E27FC236}">
                <a16:creationId xmlns:a16="http://schemas.microsoft.com/office/drawing/2014/main" id="{741338D4-CFE8-6F45-B125-02208C4F1439}"/>
              </a:ext>
            </a:extLst>
          </p:cNvPr>
          <p:cNvSpPr>
            <a:spLocks noGrp="1"/>
          </p:cNvSpPr>
          <p:nvPr>
            <p:ph type="dt" sz="half" idx="10"/>
          </p:nvPr>
        </p:nvSpPr>
        <p:spPr>
          <a:xfrm>
            <a:off x="8571194" y="782267"/>
            <a:ext cx="2743200" cy="365125"/>
          </a:xfrm>
        </p:spPr>
        <p:txBody>
          <a:bodyPr/>
          <a:lstStyle>
            <a:lvl1pPr algn="r">
              <a:defRPr b="0" i="0">
                <a:solidFill>
                  <a:schemeClr val="bg1"/>
                </a:solidFill>
                <a:latin typeface="Univers Condensed Light" panose="020B0306020202040204" pitchFamily="34" charset="0"/>
              </a:defRPr>
            </a:lvl1pPr>
          </a:lstStyle>
          <a:p>
            <a:fld id="{ACBD074D-61BE-074E-9335-1C77C0C132C7}" type="datetime1">
              <a:rPr lang="fr-CA" smtClean="0"/>
              <a:t>2024-08-12</a:t>
            </a:fld>
            <a:endParaRPr lang="fr-FR" dirty="0"/>
          </a:p>
        </p:txBody>
      </p:sp>
      <p:pic>
        <p:nvPicPr>
          <p:cNvPr id="9" name="Image 8">
            <a:extLst>
              <a:ext uri="{FF2B5EF4-FFF2-40B4-BE49-F238E27FC236}">
                <a16:creationId xmlns:a16="http://schemas.microsoft.com/office/drawing/2014/main" id="{98C58334-7BFE-5B40-870C-D6AE554051F2}"/>
              </a:ext>
            </a:extLst>
          </p:cNvPr>
          <p:cNvPicPr>
            <a:picLocks noChangeAspect="1"/>
          </p:cNvPicPr>
          <p:nvPr userDrawn="1"/>
        </p:nvPicPr>
        <p:blipFill>
          <a:blip r:embed="rId3"/>
          <a:stretch>
            <a:fillRect/>
          </a:stretch>
        </p:blipFill>
        <p:spPr>
          <a:xfrm>
            <a:off x="1073325" y="1794897"/>
            <a:ext cx="1882818" cy="1569015"/>
          </a:xfrm>
          <a:prstGeom prst="rect">
            <a:avLst/>
          </a:prstGeom>
        </p:spPr>
      </p:pic>
    </p:spTree>
    <p:extLst>
      <p:ext uri="{BB962C8B-B14F-4D97-AF65-F5344CB8AC3E}">
        <p14:creationId xmlns:p14="http://schemas.microsoft.com/office/powerpoint/2010/main" val="1453885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7EA353BC-F036-164F-A0D0-4008868F48FD}"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483450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6517712" y="1681163"/>
            <a:ext cx="4855921"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B79B7EA8-5CD5-6C44-9203-014E37721A8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87832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7"/>
            <a:ext cx="9821449" cy="1177121"/>
          </a:xfrm>
        </p:spPr>
        <p:txBody>
          <a:bodyPr/>
          <a:lstStyle>
            <a:lvl1pPr>
              <a:defRPr b="0" i="0">
                <a:solidFill>
                  <a:schemeClr val="accent1"/>
                </a:solidFill>
                <a:latin typeface="Univers Condensed Light" panose="020B0306020202040204" pitchFamily="34" charset="0"/>
              </a:defRPr>
            </a:lvl1pPr>
          </a:lstStyle>
          <a:p>
            <a:r>
              <a:rPr lang="fr-CA" dirty="0"/>
              <a:t>MODIFIER LE STYLE DU TITRE</a:t>
            </a:r>
            <a:endParaRPr lang="fr-FR" dirty="0"/>
          </a:p>
        </p:txBody>
      </p:sp>
      <p:sp>
        <p:nvSpPr>
          <p:cNvPr id="3" name="Espace réservé du contenu 2">
            <a:extLst>
              <a:ext uri="{FF2B5EF4-FFF2-40B4-BE49-F238E27FC236}">
                <a16:creationId xmlns:a16="http://schemas.microsoft.com/office/drawing/2014/main" id="{D31AC519-0FF4-2C47-A1DF-3B437A8E7FD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61C51333-E0EF-B64C-AF13-5A2F4B023AB8}"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02F56093-0B37-7A44-B520-FC71B0BCB40D}"/>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0853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E5DBB-7011-E340-B4D3-3C1206A40A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B9DB32F-F724-924E-A326-04C2000AAF42}"/>
              </a:ext>
            </a:extLst>
          </p:cNvPr>
          <p:cNvSpPr>
            <a:spLocks noGrp="1"/>
          </p:cNvSpPr>
          <p:nvPr>
            <p:ph type="dt" sz="half" idx="10"/>
          </p:nvPr>
        </p:nvSpPr>
        <p:spPr/>
        <p:txBody>
          <a:bodyPr/>
          <a:lstStyle/>
          <a:p>
            <a:fld id="{7BE7FFBC-1320-E84E-B9DF-8D6CBD8D6C83}" type="datetime1">
              <a:rPr lang="fr-CA" smtClean="0"/>
              <a:t>2024-08-12</a:t>
            </a:fld>
            <a:endParaRPr lang="fr-FR"/>
          </a:p>
        </p:txBody>
      </p:sp>
      <p:sp>
        <p:nvSpPr>
          <p:cNvPr id="4" name="Espace réservé du pied de page 3">
            <a:extLst>
              <a:ext uri="{FF2B5EF4-FFF2-40B4-BE49-F238E27FC236}">
                <a16:creationId xmlns:a16="http://schemas.microsoft.com/office/drawing/2014/main" id="{002554ED-4516-1A4E-9663-9F9E9615FF9A}"/>
              </a:ext>
            </a:extLst>
          </p:cNvPr>
          <p:cNvSpPr>
            <a:spLocks noGrp="1"/>
          </p:cNvSpPr>
          <p:nvPr>
            <p:ph type="ftr" sz="quarter" idx="11"/>
          </p:nvPr>
        </p:nvSpPr>
        <p:spPr>
          <a:xfrm>
            <a:off x="9167262" y="6356350"/>
            <a:ext cx="1567543" cy="365125"/>
          </a:xfrm>
        </p:spPr>
        <p:txBody>
          <a:bodyPr lIns="0" tIns="0" rIns="0"/>
          <a:lstStyle>
            <a:lvl1pPr algn="r">
              <a:defRPr sz="1000"/>
            </a:lvl1pPr>
          </a:lstStyle>
          <a:p>
            <a:r>
              <a:rPr lang="fr-FR"/>
              <a:t>ALU-COMPÉTENCES</a:t>
            </a:r>
            <a:endParaRPr lang="fr-FR" dirty="0"/>
          </a:p>
        </p:txBody>
      </p:sp>
      <p:sp>
        <p:nvSpPr>
          <p:cNvPr id="5" name="Espace réservé du numéro de diapositive 4">
            <a:extLst>
              <a:ext uri="{FF2B5EF4-FFF2-40B4-BE49-F238E27FC236}">
                <a16:creationId xmlns:a16="http://schemas.microsoft.com/office/drawing/2014/main" id="{C9C4AA1B-0BC1-4F41-9A04-9BEEF67A8075}"/>
              </a:ext>
            </a:extLst>
          </p:cNvPr>
          <p:cNvSpPr>
            <a:spLocks noGrp="1"/>
          </p:cNvSpPr>
          <p:nvPr>
            <p:ph type="sldNum" sz="quarter" idx="12"/>
          </p:nvPr>
        </p:nvSpPr>
        <p:spPr>
          <a:xfrm>
            <a:off x="10734805" y="6356350"/>
            <a:ext cx="450929" cy="365125"/>
          </a:xfrm>
        </p:spPr>
        <p:txBody>
          <a:bodyPr/>
          <a:lstStyle/>
          <a:p>
            <a:fld id="{82B63C5F-247B-BE4F-ACBC-7BDD67617F3E}" type="slidenum">
              <a:rPr lang="fr-FR" smtClean="0"/>
              <a:t>‹n°›</a:t>
            </a:fld>
            <a:endParaRPr lang="fr-FR"/>
          </a:p>
        </p:txBody>
      </p:sp>
      <p:pic>
        <p:nvPicPr>
          <p:cNvPr id="6" name="Image 5">
            <a:extLst>
              <a:ext uri="{FF2B5EF4-FFF2-40B4-BE49-F238E27FC236}">
                <a16:creationId xmlns:a16="http://schemas.microsoft.com/office/drawing/2014/main" id="{0ED367A1-3852-CC40-BE66-9532F17E770E}"/>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190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1E1E9DF-01F9-7F45-87F6-D5DCCCAFB69C}"/>
              </a:ext>
            </a:extLst>
          </p:cNvPr>
          <p:cNvSpPr>
            <a:spLocks noGrp="1"/>
          </p:cNvSpPr>
          <p:nvPr>
            <p:ph type="dt" sz="half" idx="10"/>
          </p:nvPr>
        </p:nvSpPr>
        <p:spPr/>
        <p:txBody>
          <a:bodyPr/>
          <a:lstStyle/>
          <a:p>
            <a:fld id="{2374B964-E42C-5942-9DE8-C00BFEF0AE2F}" type="datetime1">
              <a:rPr lang="fr-CA" smtClean="0"/>
              <a:t>2024-08-12</a:t>
            </a:fld>
            <a:endParaRPr lang="fr-FR"/>
          </a:p>
        </p:txBody>
      </p:sp>
      <p:sp>
        <p:nvSpPr>
          <p:cNvPr id="3" name="Espace réservé du pied de page 2">
            <a:extLst>
              <a:ext uri="{FF2B5EF4-FFF2-40B4-BE49-F238E27FC236}">
                <a16:creationId xmlns:a16="http://schemas.microsoft.com/office/drawing/2014/main" id="{BE58F0DA-0180-8F40-B25C-D6ED59B7FF8B}"/>
              </a:ext>
            </a:extLst>
          </p:cNvPr>
          <p:cNvSpPr>
            <a:spLocks noGrp="1"/>
          </p:cNvSpPr>
          <p:nvPr>
            <p:ph type="ftr" sz="quarter" idx="11"/>
          </p:nvPr>
        </p:nvSpPr>
        <p:spPr/>
        <p:txBody>
          <a:bodyPr/>
          <a:lstStyle/>
          <a:p>
            <a:r>
              <a:rPr lang="fr-FR"/>
              <a:t>ALU-COMPÉTENCES</a:t>
            </a:r>
          </a:p>
        </p:txBody>
      </p:sp>
      <p:sp>
        <p:nvSpPr>
          <p:cNvPr id="4" name="Espace réservé du numéro de diapositive 3">
            <a:extLst>
              <a:ext uri="{FF2B5EF4-FFF2-40B4-BE49-F238E27FC236}">
                <a16:creationId xmlns:a16="http://schemas.microsoft.com/office/drawing/2014/main" id="{DD97702D-1024-C544-AABC-F7808C319E19}"/>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5" name="Image 4">
            <a:extLst>
              <a:ext uri="{FF2B5EF4-FFF2-40B4-BE49-F238E27FC236}">
                <a16:creationId xmlns:a16="http://schemas.microsoft.com/office/drawing/2014/main" id="{702217F6-A8CB-D749-9C66-CBD361A89232}"/>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4233347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87601C-DE0B-3643-A648-4AADECB51663}"/>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1A55EED1-ED74-9547-B415-544D159C03B3}"/>
              </a:ext>
            </a:extLst>
          </p:cNvPr>
          <p:cNvSpPr>
            <a:spLocks noGrp="1"/>
          </p:cNvSpPr>
          <p:nvPr>
            <p:ph idx="1"/>
          </p:nvPr>
        </p:nvSpPr>
        <p:spPr>
          <a:xfrm>
            <a:off x="5183188" y="2049462"/>
            <a:ext cx="6172200" cy="3811588"/>
          </a:xfrm>
        </p:spPr>
        <p:txBody>
          <a:bodyPr/>
          <a:lstStyle>
            <a:lvl1pPr>
              <a:defRPr sz="2400"/>
            </a:lvl1pPr>
            <a:lvl2pPr>
              <a:defRPr sz="1800">
                <a:solidFill>
                  <a:schemeClr val="tx1">
                    <a:lumMod val="50000"/>
                    <a:lumOff val="50000"/>
                  </a:schemeClr>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p:txBody>
      </p:sp>
      <p:sp>
        <p:nvSpPr>
          <p:cNvPr id="4" name="Espace réservé du texte 3">
            <a:extLst>
              <a:ext uri="{FF2B5EF4-FFF2-40B4-BE49-F238E27FC236}">
                <a16:creationId xmlns:a16="http://schemas.microsoft.com/office/drawing/2014/main" id="{156C9FB3-B36B-DD4F-987F-C0086E3E4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CACDC0FE-A4DC-C24C-9854-0D10A928411A}"/>
              </a:ext>
            </a:extLst>
          </p:cNvPr>
          <p:cNvSpPr>
            <a:spLocks noGrp="1"/>
          </p:cNvSpPr>
          <p:nvPr>
            <p:ph type="dt" sz="half" idx="10"/>
          </p:nvPr>
        </p:nvSpPr>
        <p:spPr/>
        <p:txBody>
          <a:bodyPr/>
          <a:lstStyle/>
          <a:p>
            <a:fld id="{B1D87AD3-391B-3444-BA0C-1AD8621F0A15}" type="datetime1">
              <a:rPr lang="fr-CA" smtClean="0"/>
              <a:t>2024-08-12</a:t>
            </a:fld>
            <a:endParaRPr lang="fr-FR"/>
          </a:p>
        </p:txBody>
      </p:sp>
      <p:sp>
        <p:nvSpPr>
          <p:cNvPr id="6" name="Espace réservé du pied de page 5">
            <a:extLst>
              <a:ext uri="{FF2B5EF4-FFF2-40B4-BE49-F238E27FC236}">
                <a16:creationId xmlns:a16="http://schemas.microsoft.com/office/drawing/2014/main" id="{B16AE2BC-4E58-244A-A799-A94358A064FD}"/>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207D588B-8009-584E-9D14-116A674DBF37}"/>
              </a:ext>
            </a:extLst>
          </p:cNvPr>
          <p:cNvSpPr>
            <a:spLocks noGrp="1"/>
          </p:cNvSpPr>
          <p:nvPr>
            <p:ph type="sldNum" sz="quarter" idx="12"/>
          </p:nvPr>
        </p:nvSpPr>
        <p:spPr/>
        <p:txBody>
          <a:bodyPr/>
          <a:lstStyle/>
          <a:p>
            <a:fld id="{82B63C5F-247B-BE4F-ACBC-7BDD67617F3E}" type="slidenum">
              <a:rPr lang="fr-FR" smtClean="0"/>
              <a:t>‹n°›</a:t>
            </a:fld>
            <a:endParaRPr lang="fr-FR"/>
          </a:p>
        </p:txBody>
      </p:sp>
      <p:pic>
        <p:nvPicPr>
          <p:cNvPr id="8" name="Image 7">
            <a:extLst>
              <a:ext uri="{FF2B5EF4-FFF2-40B4-BE49-F238E27FC236}">
                <a16:creationId xmlns:a16="http://schemas.microsoft.com/office/drawing/2014/main" id="{458373AF-3EBA-5F41-B9C9-5E5812245C88}"/>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3997805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47A6D958-F017-2141-A0EE-C9E024D55043}"/>
              </a:ext>
            </a:extLst>
          </p:cNvPr>
          <p:cNvSpPr>
            <a:spLocks noGrp="1"/>
          </p:cNvSpPr>
          <p:nvPr>
            <p:ph type="pic" idx="1"/>
          </p:nvPr>
        </p:nvSpPr>
        <p:spPr>
          <a:xfrm>
            <a:off x="5183188" y="1"/>
            <a:ext cx="6172200" cy="58610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5" name="Espace réservé de la date 4">
            <a:extLst>
              <a:ext uri="{FF2B5EF4-FFF2-40B4-BE49-F238E27FC236}">
                <a16:creationId xmlns:a16="http://schemas.microsoft.com/office/drawing/2014/main" id="{CAF3F121-A669-DB46-921E-0CF6D0952CAF}"/>
              </a:ext>
            </a:extLst>
          </p:cNvPr>
          <p:cNvSpPr>
            <a:spLocks noGrp="1"/>
          </p:cNvSpPr>
          <p:nvPr>
            <p:ph type="dt" sz="half" idx="10"/>
          </p:nvPr>
        </p:nvSpPr>
        <p:spPr/>
        <p:txBody>
          <a:bodyPr/>
          <a:lstStyle/>
          <a:p>
            <a:fld id="{81063783-8153-2B4F-A5C4-88E8A06AEFC3}" type="datetime1">
              <a:rPr lang="fr-CA" smtClean="0"/>
              <a:t>2024-08-12</a:t>
            </a:fld>
            <a:endParaRPr lang="fr-FR"/>
          </a:p>
        </p:txBody>
      </p:sp>
      <p:sp>
        <p:nvSpPr>
          <p:cNvPr id="6" name="Espace réservé du pied de page 5">
            <a:extLst>
              <a:ext uri="{FF2B5EF4-FFF2-40B4-BE49-F238E27FC236}">
                <a16:creationId xmlns:a16="http://schemas.microsoft.com/office/drawing/2014/main" id="{7A2216F8-5E6E-C548-8138-7BB69D0B9BCB}"/>
              </a:ext>
            </a:extLst>
          </p:cNvPr>
          <p:cNvSpPr>
            <a:spLocks noGrp="1"/>
          </p:cNvSpPr>
          <p:nvPr>
            <p:ph type="ftr" sz="quarter" idx="11"/>
          </p:nvPr>
        </p:nvSpPr>
        <p:spPr/>
        <p:txBody>
          <a:bodyPr/>
          <a:lstStyle/>
          <a:p>
            <a:r>
              <a:rPr lang="fr-FR"/>
              <a:t>ALU-COMPÉTENCES</a:t>
            </a:r>
          </a:p>
        </p:txBody>
      </p:sp>
      <p:sp>
        <p:nvSpPr>
          <p:cNvPr id="7" name="Espace réservé du numéro de diapositive 6">
            <a:extLst>
              <a:ext uri="{FF2B5EF4-FFF2-40B4-BE49-F238E27FC236}">
                <a16:creationId xmlns:a16="http://schemas.microsoft.com/office/drawing/2014/main" id="{06C60801-8D6B-204F-B3D3-638F9D2B068E}"/>
              </a:ext>
            </a:extLst>
          </p:cNvPr>
          <p:cNvSpPr>
            <a:spLocks noGrp="1"/>
          </p:cNvSpPr>
          <p:nvPr>
            <p:ph type="sldNum" sz="quarter" idx="12"/>
          </p:nvPr>
        </p:nvSpPr>
        <p:spPr/>
        <p:txBody>
          <a:bodyPr/>
          <a:lstStyle/>
          <a:p>
            <a:fld id="{82B63C5F-247B-BE4F-ACBC-7BDD67617F3E}" type="slidenum">
              <a:rPr lang="fr-FR" smtClean="0"/>
              <a:t>‹n°›</a:t>
            </a:fld>
            <a:endParaRPr lang="fr-FR"/>
          </a:p>
        </p:txBody>
      </p:sp>
      <p:sp>
        <p:nvSpPr>
          <p:cNvPr id="8" name="Titre 1">
            <a:extLst>
              <a:ext uri="{FF2B5EF4-FFF2-40B4-BE49-F238E27FC236}">
                <a16:creationId xmlns:a16="http://schemas.microsoft.com/office/drawing/2014/main" id="{E196B9EC-2EA2-6241-AF9A-3CB6BBAF6937}"/>
              </a:ext>
            </a:extLst>
          </p:cNvPr>
          <p:cNvSpPr>
            <a:spLocks noGrp="1"/>
          </p:cNvSpPr>
          <p:nvPr>
            <p:ph type="title"/>
          </p:nvPr>
        </p:nvSpPr>
        <p:spPr>
          <a:xfrm>
            <a:off x="838200" y="538358"/>
            <a:ext cx="3932237" cy="1271392"/>
          </a:xfrm>
        </p:spPr>
        <p:txBody>
          <a:bodyPr anchor="b"/>
          <a:lstStyle>
            <a:lvl1pPr>
              <a:defRPr sz="3200"/>
            </a:lvl1pPr>
          </a:lstStyle>
          <a:p>
            <a:r>
              <a:rPr lang="fr-FR"/>
              <a:t>Modifiez le style du titre</a:t>
            </a:r>
            <a:endParaRPr lang="fr-FR" dirty="0"/>
          </a:p>
        </p:txBody>
      </p:sp>
      <p:sp>
        <p:nvSpPr>
          <p:cNvPr id="9" name="Espace réservé du texte 3">
            <a:extLst>
              <a:ext uri="{FF2B5EF4-FFF2-40B4-BE49-F238E27FC236}">
                <a16:creationId xmlns:a16="http://schemas.microsoft.com/office/drawing/2014/main" id="{84AA4F01-856B-524B-8D0B-A853319D0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Tree>
    <p:extLst>
      <p:ext uri="{BB962C8B-B14F-4D97-AF65-F5344CB8AC3E}">
        <p14:creationId xmlns:p14="http://schemas.microsoft.com/office/powerpoint/2010/main" val="1235979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75FAE54-81EA-9E4D-8C1E-6E6765193BF1}"/>
              </a:ext>
            </a:extLst>
          </p:cNvPr>
          <p:cNvPicPr>
            <a:picLocks noChangeAspect="1"/>
          </p:cNvPicPr>
          <p:nvPr userDrawn="1"/>
        </p:nvPicPr>
        <p:blipFill>
          <a:blip r:embed="rId2"/>
          <a:stretch>
            <a:fillRect/>
          </a:stretch>
        </p:blipFill>
        <p:spPr>
          <a:xfrm>
            <a:off x="0" y="4762"/>
            <a:ext cx="12192000" cy="6858000"/>
          </a:xfrm>
          <a:prstGeom prst="rect">
            <a:avLst/>
          </a:prstGeom>
        </p:spPr>
      </p:pic>
      <p:sp>
        <p:nvSpPr>
          <p:cNvPr id="2" name="Titre 1">
            <a:extLst>
              <a:ext uri="{FF2B5EF4-FFF2-40B4-BE49-F238E27FC236}">
                <a16:creationId xmlns:a16="http://schemas.microsoft.com/office/drawing/2014/main" id="{CC485A26-4BE3-8441-881B-C02E683DD48F}"/>
              </a:ext>
            </a:extLst>
          </p:cNvPr>
          <p:cNvSpPr>
            <a:spLocks noGrp="1"/>
          </p:cNvSpPr>
          <p:nvPr>
            <p:ph type="title" hasCustomPrompt="1"/>
          </p:nvPr>
        </p:nvSpPr>
        <p:spPr>
          <a:xfrm>
            <a:off x="831850" y="768350"/>
            <a:ext cx="10515600" cy="2852737"/>
          </a:xfrm>
        </p:spPr>
        <p:txBody>
          <a:bodyPr lIns="0" tIns="0" rIns="0" bIns="0" anchor="b"/>
          <a:lstStyle>
            <a:lvl1pPr>
              <a:defRPr sz="6000">
                <a:solidFill>
                  <a:schemeClr val="tx1"/>
                </a:solidFill>
              </a:defRPr>
            </a:lvl1p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F1F41D0B-055D-4940-8136-FE30BAE9971A}"/>
              </a:ext>
            </a:extLst>
          </p:cNvPr>
          <p:cNvSpPr>
            <a:spLocks noGrp="1"/>
          </p:cNvSpPr>
          <p:nvPr>
            <p:ph type="body" idx="1"/>
          </p:nvPr>
        </p:nvSpPr>
        <p:spPr>
          <a:xfrm>
            <a:off x="931972" y="4013656"/>
            <a:ext cx="3677520" cy="1500187"/>
          </a:xfrm>
        </p:spPr>
        <p:txBody>
          <a:bodyPr lIns="0" tIns="0" rIns="0" bIns="0"/>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7A6F854-950F-914D-A65C-8F734EDCF1A2}"/>
              </a:ext>
            </a:extLst>
          </p:cNvPr>
          <p:cNvSpPr>
            <a:spLocks noGrp="1"/>
          </p:cNvSpPr>
          <p:nvPr>
            <p:ph type="dt" sz="half" idx="10"/>
          </p:nvPr>
        </p:nvSpPr>
        <p:spPr/>
        <p:txBody>
          <a:bodyPr/>
          <a:lstStyle/>
          <a:p>
            <a:fld id="{D3C094FE-8F74-7242-A8C0-61D5A29D0275}" type="datetime1">
              <a:rPr lang="fr-CA" smtClean="0"/>
              <a:t>2024-08-12</a:t>
            </a:fld>
            <a:endParaRPr lang="fr-FR"/>
          </a:p>
        </p:txBody>
      </p:sp>
      <p:sp>
        <p:nvSpPr>
          <p:cNvPr id="5" name="Espace réservé du pied de page 4">
            <a:extLst>
              <a:ext uri="{FF2B5EF4-FFF2-40B4-BE49-F238E27FC236}">
                <a16:creationId xmlns:a16="http://schemas.microsoft.com/office/drawing/2014/main" id="{BAAC405D-C2B5-0843-B015-9BEE359148C8}"/>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7FA09529-E96A-2349-B0C3-987B447E2E72}"/>
              </a:ext>
            </a:extLst>
          </p:cNvPr>
          <p:cNvSpPr>
            <a:spLocks noGrp="1"/>
          </p:cNvSpPr>
          <p:nvPr>
            <p:ph type="sldNum" sz="quarter" idx="12"/>
          </p:nvPr>
        </p:nvSpPr>
        <p:spPr/>
        <p:txBody>
          <a:bodyPr/>
          <a:lstStyle/>
          <a:p>
            <a:fld id="{82B63C5F-247B-BE4F-ACBC-7BDD67617F3E}" type="slidenum">
              <a:rPr lang="fr-FR" smtClean="0"/>
              <a:t>‹n°›</a:t>
            </a:fld>
            <a:endParaRPr lang="fr-FR"/>
          </a:p>
        </p:txBody>
      </p:sp>
      <p:cxnSp>
        <p:nvCxnSpPr>
          <p:cNvPr id="11" name="Connecteur droit 10">
            <a:extLst>
              <a:ext uri="{FF2B5EF4-FFF2-40B4-BE49-F238E27FC236}">
                <a16:creationId xmlns:a16="http://schemas.microsoft.com/office/drawing/2014/main" id="{42F025AC-A4F6-124F-BA13-23E7E7A541C6}"/>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395FB047-EA4C-514E-ABA8-CEFA81336B31}"/>
              </a:ext>
            </a:extLst>
          </p:cNvPr>
          <p:cNvCxnSpPr>
            <a:cxnSpLocks/>
          </p:cNvCxnSpPr>
          <p:nvPr userDrawn="1"/>
        </p:nvCxnSpPr>
        <p:spPr>
          <a:xfrm flipV="1">
            <a:off x="831850" y="3988931"/>
            <a:ext cx="0" cy="162272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Image 12">
            <a:extLst>
              <a:ext uri="{FF2B5EF4-FFF2-40B4-BE49-F238E27FC236}">
                <a16:creationId xmlns:a16="http://schemas.microsoft.com/office/drawing/2014/main" id="{54AC500B-E805-5C40-95C1-E07C8CB2197C}"/>
              </a:ext>
            </a:extLst>
          </p:cNvPr>
          <p:cNvPicPr>
            <a:picLocks noChangeAspect="1"/>
          </p:cNvPicPr>
          <p:nvPr userDrawn="1"/>
        </p:nvPicPr>
        <p:blipFill>
          <a:blip r:embed="rId3"/>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58853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re et contenu">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85A5AAA-C609-1546-8328-0703B99F45B8}"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2" name="Image 1">
            <a:extLst>
              <a:ext uri="{FF2B5EF4-FFF2-40B4-BE49-F238E27FC236}">
                <a16:creationId xmlns:a16="http://schemas.microsoft.com/office/drawing/2014/main" id="{A703705E-0664-DA4B-9831-5F02A9C01103}"/>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313916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re et contenu">
    <p:bg>
      <p:bgPr>
        <a:solidFill>
          <a:schemeClr val="accent1"/>
        </a:solidFill>
        <a:effectLst/>
      </p:bgPr>
    </p:bg>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lvl1pPr>
              <a:defRPr>
                <a:solidFill>
                  <a:schemeClr val="bg1"/>
                </a:solidFill>
              </a:defRPr>
            </a:lvl1pPr>
          </a:lstStyle>
          <a:p>
            <a:fld id="{CBC98A73-89A8-2246-A126-1A5B409E4147}" type="datetime1">
              <a:rPr lang="fr-CA" smtClean="0"/>
              <a:t>2024-08-12</a:t>
            </a:fld>
            <a:endParaRPr lang="fr-FR" dirty="0"/>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lvl1pPr>
              <a:defRPr>
                <a:solidFill>
                  <a:schemeClr val="bg1"/>
                </a:solidFill>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lvl1pPr>
              <a:defRPr>
                <a:solidFill>
                  <a:schemeClr val="bg1"/>
                </a:solidFill>
              </a:defRPr>
            </a:lvl1pPr>
          </a:lstStyle>
          <a:p>
            <a:fld id="{82B63C5F-247B-BE4F-ACBC-7BDD67617F3E}" type="slidenum">
              <a:rPr lang="fr-FR" smtClean="0"/>
              <a:pPr/>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solidFill>
                  <a:schemeClr val="bg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bg1"/>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E2229217-D99A-1940-B66E-5A118C350DCA}"/>
              </a:ext>
            </a:extLst>
          </p:cNvPr>
          <p:cNvPicPr>
            <a:picLocks noChangeAspect="1"/>
          </p:cNvPicPr>
          <p:nvPr userDrawn="1"/>
        </p:nvPicPr>
        <p:blipFill>
          <a:blip r:embed="rId2"/>
          <a:stretch>
            <a:fillRect/>
          </a:stretch>
        </p:blipFill>
        <p:spPr>
          <a:xfrm>
            <a:off x="10972465" y="591872"/>
            <a:ext cx="762609" cy="501650"/>
          </a:xfrm>
          <a:prstGeom prst="rect">
            <a:avLst/>
          </a:prstGeom>
        </p:spPr>
      </p:pic>
    </p:spTree>
    <p:extLst>
      <p:ext uri="{BB962C8B-B14F-4D97-AF65-F5344CB8AC3E}">
        <p14:creationId xmlns:p14="http://schemas.microsoft.com/office/powerpoint/2010/main" val="104076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930B506C-8DE1-B040-80F3-39B2ECD04121}"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Tree>
    <p:extLst>
      <p:ext uri="{BB962C8B-B14F-4D97-AF65-F5344CB8AC3E}">
        <p14:creationId xmlns:p14="http://schemas.microsoft.com/office/powerpoint/2010/main" val="680939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C996DD94-9E6A-2849-AEB4-60E093208044}"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505173"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2" y="1277655"/>
            <a:ext cx="857281" cy="73903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8871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re et conten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9C95A7-9F95-FF49-ACC2-40EA608B2247}"/>
              </a:ext>
            </a:extLst>
          </p:cNvPr>
          <p:cNvSpPr/>
          <p:nvPr userDrawn="1"/>
        </p:nvSpPr>
        <p:spPr>
          <a:xfrm>
            <a:off x="838200"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215D4DE-328B-364C-8A15-DA6F1CACE7D8}"/>
              </a:ext>
            </a:extLst>
          </p:cNvPr>
          <p:cNvSpPr/>
          <p:nvPr userDrawn="1"/>
        </p:nvSpPr>
        <p:spPr>
          <a:xfrm>
            <a:off x="6399756" y="1478071"/>
            <a:ext cx="4973877" cy="4244349"/>
          </a:xfrm>
          <a:prstGeom prst="rect">
            <a:avLst/>
          </a:prstGeom>
          <a:solidFill>
            <a:schemeClr val="accent1">
              <a:alpha val="1471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lgn="l">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B6A6386E-FA55-0B49-A829-C4D6F87107C3}"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pic>
        <p:nvPicPr>
          <p:cNvPr id="8" name="Image 7">
            <a:extLst>
              <a:ext uri="{FF2B5EF4-FFF2-40B4-BE49-F238E27FC236}">
                <a16:creationId xmlns:a16="http://schemas.microsoft.com/office/drawing/2014/main" id="{007C1CAC-9D76-C045-B8F8-D9E69BBE3DEA}"/>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371048"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663847" y="3116306"/>
            <a:ext cx="447179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7" name="Triangle 6">
            <a:extLst>
              <a:ext uri="{FF2B5EF4-FFF2-40B4-BE49-F238E27FC236}">
                <a16:creationId xmlns:a16="http://schemas.microsoft.com/office/drawing/2014/main" id="{5F7D0C47-EDF4-9644-9523-C3EC43CEEC36}"/>
              </a:ext>
            </a:extLst>
          </p:cNvPr>
          <p:cNvSpPr/>
          <p:nvPr userDrawn="1"/>
        </p:nvSpPr>
        <p:spPr>
          <a:xfrm rot="10800000">
            <a:off x="8611643" y="1380024"/>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a:t>
            </a:r>
          </a:p>
        </p:txBody>
      </p:sp>
      <p:sp>
        <p:nvSpPr>
          <p:cNvPr id="17" name="Espace réservé du texte 2">
            <a:extLst>
              <a:ext uri="{FF2B5EF4-FFF2-40B4-BE49-F238E27FC236}">
                <a16:creationId xmlns:a16="http://schemas.microsoft.com/office/drawing/2014/main" id="{50A165D2-E52A-0A4C-8534-176F6C4983F5}"/>
              </a:ext>
            </a:extLst>
          </p:cNvPr>
          <p:cNvSpPr>
            <a:spLocks noGrp="1"/>
          </p:cNvSpPr>
          <p:nvPr>
            <p:ph type="body" idx="16"/>
          </p:nvPr>
        </p:nvSpPr>
        <p:spPr>
          <a:xfrm>
            <a:off x="1822017" y="2204581"/>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8" name="Espace réservé du texte 2">
            <a:extLst>
              <a:ext uri="{FF2B5EF4-FFF2-40B4-BE49-F238E27FC236}">
                <a16:creationId xmlns:a16="http://schemas.microsoft.com/office/drawing/2014/main" id="{B594B824-439A-F145-86CF-54294110EDCA}"/>
              </a:ext>
            </a:extLst>
          </p:cNvPr>
          <p:cNvSpPr>
            <a:spLocks noGrp="1"/>
          </p:cNvSpPr>
          <p:nvPr>
            <p:ph type="body" idx="17"/>
          </p:nvPr>
        </p:nvSpPr>
        <p:spPr>
          <a:xfrm>
            <a:off x="1056361" y="3116306"/>
            <a:ext cx="4517721" cy="2263624"/>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9" name="Triangle 18">
            <a:extLst>
              <a:ext uri="{FF2B5EF4-FFF2-40B4-BE49-F238E27FC236}">
                <a16:creationId xmlns:a16="http://schemas.microsoft.com/office/drawing/2014/main" id="{B731E492-30B7-2942-969B-44A8F8F29DE2}"/>
              </a:ext>
            </a:extLst>
          </p:cNvPr>
          <p:cNvSpPr/>
          <p:nvPr userDrawn="1"/>
        </p:nvSpPr>
        <p:spPr>
          <a:xfrm rot="10800000">
            <a:off x="2956141" y="1322290"/>
            <a:ext cx="576197" cy="49672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6632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D6627-CD5F-C64A-992F-99E84AE41C04}"/>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ED94F288-C2B6-AD48-96B8-2B0B6A1B990A}"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2">
            <a:extLst>
              <a:ext uri="{FF2B5EF4-FFF2-40B4-BE49-F238E27FC236}">
                <a16:creationId xmlns:a16="http://schemas.microsoft.com/office/drawing/2014/main" id="{B37026B1-C37F-C646-8B85-5D0E78FA7CF7}"/>
              </a:ext>
            </a:extLst>
          </p:cNvPr>
          <p:cNvSpPr>
            <a:spLocks noGrp="1"/>
          </p:cNvSpPr>
          <p:nvPr>
            <p:ph type="body" idx="13"/>
          </p:nvPr>
        </p:nvSpPr>
        <p:spPr>
          <a:xfrm>
            <a:off x="7528149"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cxnSp>
        <p:nvCxnSpPr>
          <p:cNvPr id="12" name="Connecteur droit 11">
            <a:extLst>
              <a:ext uri="{FF2B5EF4-FFF2-40B4-BE49-F238E27FC236}">
                <a16:creationId xmlns:a16="http://schemas.microsoft.com/office/drawing/2014/main" id="{BC3F537B-88F2-794F-87AB-E5E1B8C615F2}"/>
              </a:ext>
            </a:extLst>
          </p:cNvPr>
          <p:cNvCxnSpPr>
            <a:cxnSpLocks/>
          </p:cNvCxnSpPr>
          <p:nvPr userDrawn="1"/>
        </p:nvCxnSpPr>
        <p:spPr>
          <a:xfrm flipV="1">
            <a:off x="6092868" y="1696667"/>
            <a:ext cx="0" cy="4025754"/>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Espace réservé du texte 2">
            <a:extLst>
              <a:ext uri="{FF2B5EF4-FFF2-40B4-BE49-F238E27FC236}">
                <a16:creationId xmlns:a16="http://schemas.microsoft.com/office/drawing/2014/main" id="{CF81FB56-C8DF-4149-9D62-10C91BC192BA}"/>
              </a:ext>
            </a:extLst>
          </p:cNvPr>
          <p:cNvSpPr>
            <a:spLocks noGrp="1"/>
          </p:cNvSpPr>
          <p:nvPr>
            <p:ph type="body" idx="14"/>
          </p:nvPr>
        </p:nvSpPr>
        <p:spPr>
          <a:xfrm>
            <a:off x="839788" y="2645668"/>
            <a:ext cx="4834502" cy="3076752"/>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4" name="Espace réservé du texte 2">
            <a:extLst>
              <a:ext uri="{FF2B5EF4-FFF2-40B4-BE49-F238E27FC236}">
                <a16:creationId xmlns:a16="http://schemas.microsoft.com/office/drawing/2014/main" id="{0B65B035-F7A0-844F-A8C3-CB03CAC38D6F}"/>
              </a:ext>
            </a:extLst>
          </p:cNvPr>
          <p:cNvSpPr>
            <a:spLocks noGrp="1"/>
          </p:cNvSpPr>
          <p:nvPr>
            <p:ph type="body" idx="15"/>
          </p:nvPr>
        </p:nvSpPr>
        <p:spPr>
          <a:xfrm>
            <a:off x="6517712" y="2645667"/>
            <a:ext cx="4855921" cy="3076753"/>
          </a:xfrm>
        </p:spPr>
        <p:txBody>
          <a:bodyPr anchor="t">
            <a:normAutofit/>
          </a:bodyPr>
          <a:lstStyle>
            <a:lvl1pPr marL="0" indent="0" algn="ctr">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5" name="Espace réservé du texte 2">
            <a:extLst>
              <a:ext uri="{FF2B5EF4-FFF2-40B4-BE49-F238E27FC236}">
                <a16:creationId xmlns:a16="http://schemas.microsoft.com/office/drawing/2014/main" id="{31FC9D24-432A-A74E-A0A5-091D7661378F}"/>
              </a:ext>
            </a:extLst>
          </p:cNvPr>
          <p:cNvSpPr>
            <a:spLocks noGrp="1"/>
          </p:cNvSpPr>
          <p:nvPr>
            <p:ph type="body" idx="16"/>
          </p:nvPr>
        </p:nvSpPr>
        <p:spPr>
          <a:xfrm>
            <a:off x="1841333" y="1681163"/>
            <a:ext cx="3031292" cy="723834"/>
          </a:xfrm>
        </p:spPr>
        <p:txBody>
          <a:bodyPr anchor="t">
            <a:normAutofit/>
          </a:bodyPr>
          <a:lstStyle>
            <a:lvl1pPr marL="0" indent="0" algn="ctr">
              <a:buNone/>
              <a:defRPr sz="2000" b="1" i="0">
                <a:solidFill>
                  <a:schemeClr val="accent1"/>
                </a:solidFill>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pic>
        <p:nvPicPr>
          <p:cNvPr id="17" name="Image 16">
            <a:extLst>
              <a:ext uri="{FF2B5EF4-FFF2-40B4-BE49-F238E27FC236}">
                <a16:creationId xmlns:a16="http://schemas.microsoft.com/office/drawing/2014/main" id="{E4413C52-968B-8649-96C9-33D5794859E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247572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8D8D3E17-F0B8-974F-9829-778BC75B088C}"/>
              </a:ext>
            </a:extLst>
          </p:cNvPr>
          <p:cNvSpPr>
            <a:spLocks noGrp="1"/>
          </p:cNvSpPr>
          <p:nvPr>
            <p:ph type="dt" sz="half" idx="10"/>
          </p:nvPr>
        </p:nvSpPr>
        <p:spPr/>
        <p:txBody>
          <a:bodyPr/>
          <a:lstStyle/>
          <a:p>
            <a:fld id="{4FA4DDF9-A9CF-C14B-81A8-3614B598F79C}" type="datetime1">
              <a:rPr lang="fr-CA" smtClean="0"/>
              <a:t>2024-08-12</a:t>
            </a:fld>
            <a:endParaRPr lang="fr-FR"/>
          </a:p>
        </p:txBody>
      </p:sp>
      <p:sp>
        <p:nvSpPr>
          <p:cNvPr id="5" name="Espace réservé du pied de page 4">
            <a:extLst>
              <a:ext uri="{FF2B5EF4-FFF2-40B4-BE49-F238E27FC236}">
                <a16:creationId xmlns:a16="http://schemas.microsoft.com/office/drawing/2014/main" id="{2AD76A8A-2BFC-744C-9432-615AFDB51E51}"/>
              </a:ext>
            </a:extLst>
          </p:cNvPr>
          <p:cNvSpPr>
            <a:spLocks noGrp="1"/>
          </p:cNvSpPr>
          <p:nvPr>
            <p:ph type="ftr" sz="quarter" idx="11"/>
          </p:nvPr>
        </p:nvSpPr>
        <p:spPr/>
        <p:txBody>
          <a:bodyPr/>
          <a:lstStyle/>
          <a:p>
            <a:r>
              <a:rPr lang="fr-FR"/>
              <a:t>ALU-COMPÉTENCES</a:t>
            </a:r>
          </a:p>
        </p:txBody>
      </p:sp>
      <p:sp>
        <p:nvSpPr>
          <p:cNvPr id="6" name="Espace réservé du numéro de diapositive 5">
            <a:extLst>
              <a:ext uri="{FF2B5EF4-FFF2-40B4-BE49-F238E27FC236}">
                <a16:creationId xmlns:a16="http://schemas.microsoft.com/office/drawing/2014/main" id="{DC58F119-67FD-E345-BE6F-351562CD25B3}"/>
              </a:ext>
            </a:extLst>
          </p:cNvPr>
          <p:cNvSpPr>
            <a:spLocks noGrp="1"/>
          </p:cNvSpPr>
          <p:nvPr>
            <p:ph type="sldNum" sz="quarter" idx="12"/>
          </p:nvPr>
        </p:nvSpPr>
        <p:spPr>
          <a:xfrm>
            <a:off x="10016237" y="6356350"/>
            <a:ext cx="1209805" cy="365125"/>
          </a:xfrm>
        </p:spPr>
        <p:txBody>
          <a:bodyPr/>
          <a:lstStyle/>
          <a:p>
            <a:fld id="{82B63C5F-247B-BE4F-ACBC-7BDD67617F3E}" type="slidenum">
              <a:rPr lang="fr-FR" smtClean="0"/>
              <a:t>‹n°›</a:t>
            </a:fld>
            <a:endParaRPr lang="fr-FR" dirty="0"/>
          </a:p>
        </p:txBody>
      </p:sp>
      <p:cxnSp>
        <p:nvCxnSpPr>
          <p:cNvPr id="10" name="Connecteur droit 9">
            <a:extLst>
              <a:ext uri="{FF2B5EF4-FFF2-40B4-BE49-F238E27FC236}">
                <a16:creationId xmlns:a16="http://schemas.microsoft.com/office/drawing/2014/main" id="{92C1DEB8-92B3-2446-8919-76AF2D175738}"/>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Espace réservé du texte 2">
            <a:extLst>
              <a:ext uri="{FF2B5EF4-FFF2-40B4-BE49-F238E27FC236}">
                <a16:creationId xmlns:a16="http://schemas.microsoft.com/office/drawing/2014/main" id="{36964A97-F46D-5544-AEE2-6DB2F0276A8F}"/>
              </a:ext>
            </a:extLst>
          </p:cNvPr>
          <p:cNvSpPr>
            <a:spLocks noGrp="1"/>
          </p:cNvSpPr>
          <p:nvPr>
            <p:ph type="body" idx="1"/>
          </p:nvPr>
        </p:nvSpPr>
        <p:spPr>
          <a:xfrm>
            <a:off x="839788" y="1681163"/>
            <a:ext cx="10513982" cy="4041258"/>
          </a:xfrm>
        </p:spPr>
        <p:txBody>
          <a:bodyPr anchor="t">
            <a:normAutofit/>
          </a:bodyPr>
          <a:lstStyle>
            <a:lvl1pPr marL="0" indent="0">
              <a:buNone/>
              <a:defRPr sz="1600" b="0" i="0">
                <a:latin typeface="Univers Condensed Light" panose="020B0306020202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11" name="Titre 1">
            <a:extLst>
              <a:ext uri="{FF2B5EF4-FFF2-40B4-BE49-F238E27FC236}">
                <a16:creationId xmlns:a16="http://schemas.microsoft.com/office/drawing/2014/main" id="{99B7DDE8-278E-414C-9C6E-0CA4CE2D47BF}"/>
              </a:ext>
            </a:extLst>
          </p:cNvPr>
          <p:cNvSpPr>
            <a:spLocks noGrp="1"/>
          </p:cNvSpPr>
          <p:nvPr>
            <p:ph type="title" hasCustomPrompt="1"/>
          </p:nvPr>
        </p:nvSpPr>
        <p:spPr>
          <a:xfrm>
            <a:off x="838200" y="513568"/>
            <a:ext cx="9821449" cy="926926"/>
          </a:xfrm>
        </p:spPr>
        <p:txBody>
          <a:bodyPr/>
          <a:lstStyle>
            <a:lvl1pPr>
              <a:defRPr b="0" i="0">
                <a:solidFill>
                  <a:schemeClr val="accent2"/>
                </a:solidFill>
                <a:latin typeface="Univers Condensed Light" panose="020B0306020202040204" pitchFamily="34" charset="0"/>
              </a:defRPr>
            </a:lvl1pPr>
          </a:lstStyle>
          <a:p>
            <a:r>
              <a:rPr lang="fr-CA" dirty="0"/>
              <a:t>MODIFIER LE STYLE DU TITRE</a:t>
            </a:r>
            <a:endParaRPr lang="fr-FR" dirty="0"/>
          </a:p>
        </p:txBody>
      </p:sp>
      <p:pic>
        <p:nvPicPr>
          <p:cNvPr id="12" name="Image 11">
            <a:extLst>
              <a:ext uri="{FF2B5EF4-FFF2-40B4-BE49-F238E27FC236}">
                <a16:creationId xmlns:a16="http://schemas.microsoft.com/office/drawing/2014/main" id="{B65EDFE5-2417-4B43-8977-E21C6A2B4E65}"/>
              </a:ext>
            </a:extLst>
          </p:cNvPr>
          <p:cNvPicPr>
            <a:picLocks noChangeAspect="1"/>
          </p:cNvPicPr>
          <p:nvPr userDrawn="1"/>
        </p:nvPicPr>
        <p:blipFill>
          <a:blip r:embed="rId2">
            <a:alphaModFix amt="50000"/>
          </a:blip>
          <a:stretch>
            <a:fillRect/>
          </a:stretch>
        </p:blipFill>
        <p:spPr>
          <a:xfrm>
            <a:off x="10982462" y="513567"/>
            <a:ext cx="825761" cy="543192"/>
          </a:xfrm>
          <a:prstGeom prst="rect">
            <a:avLst/>
          </a:prstGeom>
        </p:spPr>
      </p:pic>
    </p:spTree>
    <p:extLst>
      <p:ext uri="{BB962C8B-B14F-4D97-AF65-F5344CB8AC3E}">
        <p14:creationId xmlns:p14="http://schemas.microsoft.com/office/powerpoint/2010/main" val="68553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025DB3E-96BA-F649-9361-4CBAFE5D0CFE}"/>
              </a:ext>
            </a:extLst>
          </p:cNvPr>
          <p:cNvSpPr>
            <a:spLocks noGrp="1"/>
          </p:cNvSpPr>
          <p:nvPr>
            <p:ph type="title"/>
          </p:nvPr>
        </p:nvSpPr>
        <p:spPr>
          <a:xfrm>
            <a:off x="838200" y="513567"/>
            <a:ext cx="9896605" cy="1177121"/>
          </a:xfrm>
          <a:prstGeom prst="rect">
            <a:avLst/>
          </a:prstGeom>
        </p:spPr>
        <p:txBody>
          <a:bodyPr vert="horz" lIns="0" tIns="0" rIns="0" bIns="0" rtlCol="0" anchor="t">
            <a:normAutofit/>
          </a:bodyPr>
          <a:lstStyle/>
          <a:p>
            <a:r>
              <a:rPr lang="fr-CA" dirty="0"/>
              <a:t>MODIFIER LE STYLE DU TITRE</a:t>
            </a:r>
            <a:endParaRPr lang="fr-FR" dirty="0"/>
          </a:p>
        </p:txBody>
      </p:sp>
      <p:sp>
        <p:nvSpPr>
          <p:cNvPr id="3" name="Espace réservé du texte 2">
            <a:extLst>
              <a:ext uri="{FF2B5EF4-FFF2-40B4-BE49-F238E27FC236}">
                <a16:creationId xmlns:a16="http://schemas.microsoft.com/office/drawing/2014/main" id="{A536AE04-C6AA-2D40-9AF7-5A85C0688360}"/>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4" name="Espace réservé de la date 3">
            <a:extLst>
              <a:ext uri="{FF2B5EF4-FFF2-40B4-BE49-F238E27FC236}">
                <a16:creationId xmlns:a16="http://schemas.microsoft.com/office/drawing/2014/main" id="{BF0172DD-8208-ED41-876D-CC58E0CAE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Univers Condensed Light" panose="020B0306020202040204" pitchFamily="34" charset="0"/>
              </a:defRPr>
            </a:lvl1pPr>
          </a:lstStyle>
          <a:p>
            <a:fld id="{E41D533B-F757-4341-9F49-F79E143FE4D6}" type="datetime1">
              <a:rPr lang="fr-CA" smtClean="0"/>
              <a:t>2024-08-12</a:t>
            </a:fld>
            <a:endParaRPr lang="fr-FR"/>
          </a:p>
        </p:txBody>
      </p:sp>
      <p:sp>
        <p:nvSpPr>
          <p:cNvPr id="5" name="Espace réservé du pied de page 4">
            <a:extLst>
              <a:ext uri="{FF2B5EF4-FFF2-40B4-BE49-F238E27FC236}">
                <a16:creationId xmlns:a16="http://schemas.microsoft.com/office/drawing/2014/main" id="{06971A4D-0AD9-064F-B043-346263532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Univers Condensed Light" panose="020B0306020202040204" pitchFamily="34" charset="0"/>
              </a:defRPr>
            </a:lvl1pPr>
          </a:lstStyle>
          <a:p>
            <a:r>
              <a:rPr lang="fr-FR"/>
              <a:t>ALU-COMPÉTENCES</a:t>
            </a:r>
            <a:endParaRPr lang="fr-FR" dirty="0"/>
          </a:p>
        </p:txBody>
      </p:sp>
      <p:sp>
        <p:nvSpPr>
          <p:cNvPr id="6" name="Espace réservé du numéro de diapositive 5">
            <a:extLst>
              <a:ext uri="{FF2B5EF4-FFF2-40B4-BE49-F238E27FC236}">
                <a16:creationId xmlns:a16="http://schemas.microsoft.com/office/drawing/2014/main" id="{63BABB3F-F220-D849-928A-D836963E0A1A}"/>
              </a:ext>
            </a:extLst>
          </p:cNvPr>
          <p:cNvSpPr>
            <a:spLocks noGrp="1"/>
          </p:cNvSpPr>
          <p:nvPr>
            <p:ph type="sldNum" sz="quarter" idx="4"/>
          </p:nvPr>
        </p:nvSpPr>
        <p:spPr>
          <a:xfrm>
            <a:off x="8610599" y="6356350"/>
            <a:ext cx="2575135" cy="365125"/>
          </a:xfrm>
          <a:prstGeom prst="rect">
            <a:avLst/>
          </a:prstGeom>
        </p:spPr>
        <p:txBody>
          <a:bodyPr vert="horz" lIns="91440" tIns="45720" rIns="91440" bIns="45720" rtlCol="0" anchor="ctr"/>
          <a:lstStyle>
            <a:lvl1pPr algn="r">
              <a:defRPr sz="1200" b="0" i="0">
                <a:solidFill>
                  <a:schemeClr val="accent2"/>
                </a:solidFill>
                <a:latin typeface="Univers Condensed Light" panose="020B0306020202040204" pitchFamily="34" charset="0"/>
              </a:defRPr>
            </a:lvl1pPr>
          </a:lstStyle>
          <a:p>
            <a:fld id="{82B63C5F-247B-BE4F-ACBC-7BDD67617F3E}" type="slidenum">
              <a:rPr lang="fr-FR" smtClean="0"/>
              <a:pPr/>
              <a:t>‹n°›</a:t>
            </a:fld>
            <a:endParaRPr lang="fr-FR"/>
          </a:p>
        </p:txBody>
      </p:sp>
      <p:cxnSp>
        <p:nvCxnSpPr>
          <p:cNvPr id="8" name="Connecteur droit 7">
            <a:extLst>
              <a:ext uri="{FF2B5EF4-FFF2-40B4-BE49-F238E27FC236}">
                <a16:creationId xmlns:a16="http://schemas.microsoft.com/office/drawing/2014/main" id="{53CB125F-1831-744A-AC8D-D030A10E2F3F}"/>
              </a:ext>
            </a:extLst>
          </p:cNvPr>
          <p:cNvCxnSpPr/>
          <p:nvPr userDrawn="1"/>
        </p:nvCxnSpPr>
        <p:spPr>
          <a:xfrm flipV="1">
            <a:off x="11353800" y="6356350"/>
            <a:ext cx="0" cy="5016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679180"/>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67" r:id="rId3"/>
    <p:sldLayoutId id="2147483666" r:id="rId4"/>
    <p:sldLayoutId id="2147483663" r:id="rId5"/>
    <p:sldLayoutId id="2147483664" r:id="rId6"/>
    <p:sldLayoutId id="2147483670" r:id="rId7"/>
    <p:sldLayoutId id="2147483665" r:id="rId8"/>
    <p:sldLayoutId id="2147483661" r:id="rId9"/>
    <p:sldLayoutId id="2147483662" r:id="rId10"/>
    <p:sldLayoutId id="2147483650" r:id="rId11"/>
    <p:sldLayoutId id="2147483654" r:id="rId12"/>
    <p:sldLayoutId id="2147483655" r:id="rId13"/>
    <p:sldLayoutId id="2147483656" r:id="rId14"/>
    <p:sldLayoutId id="2147483657" r:id="rId15"/>
  </p:sldLayoutIdLst>
  <p:hf hdr="0" dt="0"/>
  <p:txStyles>
    <p:titleStyle>
      <a:lvl1pPr algn="l" defTabSz="914400" rtl="0" eaLnBrk="1" latinLnBrk="0" hangingPunct="1">
        <a:lnSpc>
          <a:spcPct val="90000"/>
        </a:lnSpc>
        <a:spcBef>
          <a:spcPct val="0"/>
        </a:spcBef>
        <a:buNone/>
        <a:defRPr sz="3600" b="0" i="0" kern="1200">
          <a:solidFill>
            <a:schemeClr val="accent1"/>
          </a:solidFill>
          <a:latin typeface="Univers Condensed Light" panose="020B0306020202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Light" panose="020B0306020202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1"/>
          </a:solidFill>
          <a:latin typeface="Univers Condensed Light" panose="020B0306020202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Light" panose="020B0306020202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Light" panose="020B0306020202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1.pn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4.xml"/><Relationship Id="rId1" Type="http://schemas.openxmlformats.org/officeDocument/2006/relationships/slideLayout" Target="../slideLayouts/slideLayout11.xml"/><Relationship Id="rId4" Type="http://schemas.openxmlformats.org/officeDocument/2006/relationships/image" Target="../media/image14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6.xml"/><Relationship Id="rId1" Type="http://schemas.openxmlformats.org/officeDocument/2006/relationships/slideLayout" Target="../slideLayouts/slideLayout11.xml"/><Relationship Id="rId4" Type="http://schemas.openxmlformats.org/officeDocument/2006/relationships/image" Target="../media/image150.png"/></Relationships>
</file>

<file path=ppt/slides/_rels/slide11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16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7.xml"/><Relationship Id="rId1" Type="http://schemas.openxmlformats.org/officeDocument/2006/relationships/slideLayout" Target="../slideLayouts/slideLayout11.xml"/><Relationship Id="rId4" Type="http://schemas.openxmlformats.org/officeDocument/2006/relationships/image" Target="../media/image174.png"/></Relationships>
</file>

<file path=ppt/slides/_rels/slide14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8" Type="http://schemas.openxmlformats.org/officeDocument/2006/relationships/image" Target="../media/image191.jpg"/><Relationship Id="rId3" Type="http://schemas.openxmlformats.org/officeDocument/2006/relationships/image" Target="../media/image186.png"/><Relationship Id="rId7" Type="http://schemas.openxmlformats.org/officeDocument/2006/relationships/image" Target="../media/image190.emf"/><Relationship Id="rId2" Type="http://schemas.openxmlformats.org/officeDocument/2006/relationships/image" Target="../media/image185.jpg"/><Relationship Id="rId1" Type="http://schemas.openxmlformats.org/officeDocument/2006/relationships/slideLayout" Target="../slideLayouts/slideLayout12.xml"/><Relationship Id="rId6" Type="http://schemas.openxmlformats.org/officeDocument/2006/relationships/image" Target="../media/image189.svg"/><Relationship Id="rId5" Type="http://schemas.openxmlformats.org/officeDocument/2006/relationships/image" Target="../media/image188.png"/><Relationship Id="rId10" Type="http://schemas.openxmlformats.org/officeDocument/2006/relationships/image" Target="../media/image193.jpg"/><Relationship Id="rId4" Type="http://schemas.openxmlformats.org/officeDocument/2006/relationships/image" Target="../media/image187.jpg"/><Relationship Id="rId9" Type="http://schemas.openxmlformats.org/officeDocument/2006/relationships/image" Target="../media/image192.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11.xml"/><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11.xml"/><Relationship Id="rId5" Type="http://schemas.openxmlformats.org/officeDocument/2006/relationships/image" Target="../media/image88.png"/><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1.xml"/><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11.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3.xml"/><Relationship Id="rId1" Type="http://schemas.openxmlformats.org/officeDocument/2006/relationships/slideLayout" Target="../slideLayouts/slideLayout11.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4.xml"/><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11.xml"/><Relationship Id="rId4" Type="http://schemas.openxmlformats.org/officeDocument/2006/relationships/image" Target="../media/image102.png"/></Relationships>
</file>

<file path=ppt/slides/_rels/slide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7.xml"/><Relationship Id="rId1" Type="http://schemas.openxmlformats.org/officeDocument/2006/relationships/slideLayout" Target="../slideLayouts/slideLayout11.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0.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10.png"/></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112.png"/></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3.xml"/><Relationship Id="rId1" Type="http://schemas.openxmlformats.org/officeDocument/2006/relationships/slideLayout" Target="../slideLayouts/slideLayout11.xml"/><Relationship Id="rId4" Type="http://schemas.openxmlformats.org/officeDocument/2006/relationships/image" Target="../media/image116.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4.xml"/><Relationship Id="rId1" Type="http://schemas.openxmlformats.org/officeDocument/2006/relationships/slideLayout" Target="../slideLayouts/slideLayout11.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6.xml"/><Relationship Id="rId1" Type="http://schemas.openxmlformats.org/officeDocument/2006/relationships/slideLayout" Target="../slideLayouts/slideLayout11.xml"/><Relationship Id="rId4" Type="http://schemas.openxmlformats.org/officeDocument/2006/relationships/image" Target="../media/image1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9.xml"/><Relationship Id="rId1" Type="http://schemas.openxmlformats.org/officeDocument/2006/relationships/slideLayout" Target="../slideLayouts/slideLayout11.xml"/><Relationship Id="rId5" Type="http://schemas.openxmlformats.org/officeDocument/2006/relationships/image" Target="../media/image125.png"/><Relationship Id="rId4" Type="http://schemas.openxmlformats.org/officeDocument/2006/relationships/image" Target="../media/image124.png"/></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11.xml"/><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98.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11.xml"/><Relationship Id="rId5" Type="http://schemas.openxmlformats.org/officeDocument/2006/relationships/image" Target="../media/image130.png"/><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133.png"/></Relationships>
</file>

<file path=ppt/slides/_rels/slide9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13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6.xml"/><Relationship Id="rId1" Type="http://schemas.openxmlformats.org/officeDocument/2006/relationships/slideLayout" Target="../slideLayouts/slideLayout11.xml"/><Relationship Id="rId5" Type="http://schemas.openxmlformats.org/officeDocument/2006/relationships/image" Target="../media/image138.png"/><Relationship Id="rId4" Type="http://schemas.openxmlformats.org/officeDocument/2006/relationships/image" Target="../media/image13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93155" y="3693709"/>
            <a:ext cx="8941181" cy="2017151"/>
          </a:xfrm>
        </p:spPr>
        <p:txBody>
          <a:bodyPr>
            <a:normAutofit fontScale="90000"/>
          </a:bodyPr>
          <a:lstStyle/>
          <a:p>
            <a:r>
              <a:rPr lang="fr-FR" dirty="0"/>
              <a:t>Conception des </a:t>
            </a:r>
            <a:br>
              <a:rPr lang="fr-FR" dirty="0"/>
            </a:br>
            <a:r>
              <a:rPr lang="fr-FR" dirty="0"/>
              <a:t>charpentes d’aluminium</a:t>
            </a:r>
            <a:br>
              <a:rPr lang="fr-FR" dirty="0"/>
            </a:br>
            <a:br>
              <a:rPr lang="fr-FR" sz="900" dirty="0"/>
            </a:br>
            <a:r>
              <a:rPr lang="fr-FR" sz="3100" b="1" dirty="0">
                <a:ln>
                  <a:solidFill>
                    <a:schemeClr val="tx1"/>
                  </a:solidFill>
                </a:ln>
                <a:solidFill>
                  <a:schemeClr val="bg2">
                    <a:lumMod val="50000"/>
                  </a:schemeClr>
                </a:solidFill>
              </a:rPr>
              <a:t>Comportement des </a:t>
            </a:r>
            <a:br>
              <a:rPr lang="fr-FR" sz="3100" b="1" dirty="0">
                <a:ln>
                  <a:solidFill>
                    <a:schemeClr val="tx1"/>
                  </a:solidFill>
                </a:ln>
                <a:solidFill>
                  <a:schemeClr val="bg2">
                    <a:lumMod val="50000"/>
                  </a:schemeClr>
                </a:solidFill>
              </a:rPr>
            </a:br>
            <a:r>
              <a:rPr lang="fr-FR" sz="3100" b="1" dirty="0">
                <a:ln>
                  <a:solidFill>
                    <a:schemeClr val="tx1"/>
                  </a:solidFill>
                </a:ln>
                <a:solidFill>
                  <a:schemeClr val="bg2">
                    <a:lumMod val="50000"/>
                  </a:schemeClr>
                </a:solidFill>
              </a:rPr>
              <a:t>éléments fléchis</a:t>
            </a:r>
            <a:br>
              <a:rPr lang="fr-FR" dirty="0"/>
            </a:br>
            <a:endParaRPr lang="fr-CA" dirty="0"/>
          </a:p>
        </p:txBody>
      </p:sp>
    </p:spTree>
    <p:extLst>
      <p:ext uri="{BB962C8B-B14F-4D97-AF65-F5344CB8AC3E}">
        <p14:creationId xmlns:p14="http://schemas.microsoft.com/office/powerpoint/2010/main" val="3823265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pic>
        <p:nvPicPr>
          <p:cNvPr id="5" name="Image 4">
            <a:extLst>
              <a:ext uri="{FF2B5EF4-FFF2-40B4-BE49-F238E27FC236}">
                <a16:creationId xmlns:a16="http://schemas.microsoft.com/office/drawing/2014/main" id="{87BEFDFA-ADD4-45D4-A415-EAA3995BB58F}"/>
              </a:ext>
            </a:extLst>
          </p:cNvPr>
          <p:cNvPicPr>
            <a:picLocks noChangeAspect="1"/>
          </p:cNvPicPr>
          <p:nvPr/>
        </p:nvPicPr>
        <p:blipFill>
          <a:blip r:embed="rId3"/>
          <a:stretch>
            <a:fillRect/>
          </a:stretch>
        </p:blipFill>
        <p:spPr>
          <a:xfrm>
            <a:off x="8309632" y="1076251"/>
            <a:ext cx="2068716" cy="2088232"/>
          </a:xfrm>
          <a:prstGeom prst="rect">
            <a:avLst/>
          </a:prstGeom>
        </p:spPr>
      </p:pic>
      <p:pic>
        <p:nvPicPr>
          <p:cNvPr id="6" name="Image 5">
            <a:extLst>
              <a:ext uri="{FF2B5EF4-FFF2-40B4-BE49-F238E27FC236}">
                <a16:creationId xmlns:a16="http://schemas.microsoft.com/office/drawing/2014/main" id="{71145EBE-DFEA-4F2C-AF90-0102B75B4AE0}"/>
              </a:ext>
            </a:extLst>
          </p:cNvPr>
          <p:cNvPicPr>
            <a:picLocks noChangeAspect="1"/>
          </p:cNvPicPr>
          <p:nvPr/>
        </p:nvPicPr>
        <p:blipFill>
          <a:blip r:embed="rId4"/>
          <a:stretch>
            <a:fillRect/>
          </a:stretch>
        </p:blipFill>
        <p:spPr>
          <a:xfrm>
            <a:off x="8162576" y="3501008"/>
            <a:ext cx="2431503" cy="2088232"/>
          </a:xfrm>
          <a:prstGeom prst="rect">
            <a:avLst/>
          </a:prstGeom>
        </p:spPr>
      </p:pic>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00FD9608-CDA2-454D-89FA-BAFD173B105F}"/>
                  </a:ext>
                </a:extLst>
              </p:cNvPr>
              <p:cNvSpPr txBox="1">
                <a:spLocks noChangeArrowheads="1"/>
              </p:cNvSpPr>
              <p:nvPr/>
            </p:nvSpPr>
            <p:spPr bwMode="auto">
              <a:xfrm>
                <a:off x="838200" y="706087"/>
                <a:ext cx="6912769" cy="58365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Si la possibilité de </a:t>
                </a:r>
                <a:r>
                  <a:rPr lang="fr-FR" sz="1400" u="sng" dirty="0">
                    <a:solidFill>
                      <a:schemeClr val="tx1"/>
                    </a:solidFill>
                    <a:latin typeface="Univers Condensed"/>
                    <a:ea typeface="Cambria Math" panose="02040503050406030204" pitchFamily="18" charset="0"/>
                  </a:rPr>
                  <a:t>voilement des éléments (parois) comprimés est exclue</a:t>
                </a:r>
                <a:r>
                  <a:rPr lang="fr-FR" sz="1400" dirty="0">
                    <a:solidFill>
                      <a:schemeClr val="tx1"/>
                    </a:solidFill>
                    <a:latin typeface="Univers Condensed"/>
                    <a:ea typeface="Cambria Math" panose="02040503050406030204" pitchFamily="18" charset="0"/>
                  </a:rPr>
                  <a:t>, </a:t>
                </a:r>
                <a:r>
                  <a:rPr lang="fr-CA" sz="1400" dirty="0">
                    <a:solidFill>
                      <a:schemeClr val="tx1"/>
                    </a:solidFill>
                    <a:latin typeface="Univers Condensed"/>
                  </a:rPr>
                  <a:t>les deux principaux états limites considérés sont :</a:t>
                </a:r>
                <a:endParaRPr lang="fr-FR" sz="1400" u="sng"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812800" lvl="2" indent="-457200" eaLnBrk="1" hangingPunct="1">
                  <a:buFont typeface="+mj-lt"/>
                  <a:buAutoNum type="arabicParenR"/>
                  <a:defRPr/>
                </a:pPr>
                <a:r>
                  <a:rPr lang="fr-FR" sz="1400" dirty="0">
                    <a:solidFill>
                      <a:schemeClr val="tx1"/>
                    </a:solidFill>
                    <a:latin typeface="Univers Condensed"/>
                    <a:ea typeface="Cambria Math" panose="02040503050406030204" pitchFamily="18" charset="0"/>
                  </a:rPr>
                  <a:t>l’état correspondant à l’</a:t>
                </a:r>
                <a:r>
                  <a:rPr lang="fr-FR" sz="1400" u="sng" dirty="0">
                    <a:solidFill>
                      <a:schemeClr val="tx1"/>
                    </a:solidFill>
                    <a:latin typeface="Univers Condensed"/>
                    <a:ea typeface="Cambria Math" panose="02040503050406030204" pitchFamily="18" charset="0"/>
                  </a:rPr>
                  <a:t>apparition de </a:t>
                </a:r>
                <a14:m>
                  <m:oMath xmlns:m="http://schemas.openxmlformats.org/officeDocument/2006/math">
                    <m:sSub>
                      <m:sSubPr>
                        <m:ctrlPr>
                          <a:rPr lang="fr-CA" sz="1400" i="1" u="sng" dirty="0">
                            <a:solidFill>
                              <a:schemeClr val="tx1"/>
                            </a:solidFill>
                            <a:latin typeface="Cambria Math" panose="02040503050406030204" pitchFamily="18" charset="0"/>
                            <a:ea typeface="Cambria Math"/>
                          </a:rPr>
                        </m:ctrlPr>
                      </m:sSubPr>
                      <m:e>
                        <m:r>
                          <a:rPr lang="fr-CA" sz="1400" i="1" u="sng" dirty="0">
                            <a:solidFill>
                              <a:schemeClr val="tx1"/>
                            </a:solidFill>
                            <a:latin typeface="Cambria Math" panose="02040503050406030204" pitchFamily="18" charset="0"/>
                            <a:ea typeface="Cambria Math"/>
                          </a:rPr>
                          <m:t>𝐹</m:t>
                        </m:r>
                      </m:e>
                      <m:sub>
                        <m:r>
                          <a:rPr lang="fr-CA" sz="1400" i="1" u="sng" dirty="0">
                            <a:solidFill>
                              <a:schemeClr val="tx1"/>
                            </a:solidFill>
                            <a:latin typeface="Cambria Math" panose="02040503050406030204" pitchFamily="18" charset="0"/>
                            <a:ea typeface="Cambria Math"/>
                          </a:rPr>
                          <m:t>𝑦</m:t>
                        </m:r>
                      </m:sub>
                    </m:sSub>
                    <m:r>
                      <a:rPr lang="fr-CA" sz="1400" i="1" u="sng" dirty="0">
                        <a:solidFill>
                          <a:schemeClr val="tx1"/>
                        </a:solidFill>
                        <a:latin typeface="Cambria Math" panose="02040503050406030204" pitchFamily="18" charset="0"/>
                        <a:ea typeface="Cambria Math"/>
                      </a:rPr>
                      <m:t> </m:t>
                    </m:r>
                  </m:oMath>
                </a14:m>
                <a:r>
                  <a:rPr lang="fr-FR" sz="1400" u="sng" dirty="0">
                    <a:solidFill>
                      <a:schemeClr val="tx1"/>
                    </a:solidFill>
                    <a:latin typeface="Univers Condensed"/>
                    <a:ea typeface="Cambria Math" panose="02040503050406030204" pitchFamily="18" charset="0"/>
                  </a:rPr>
                  <a:t>dans les </a:t>
                </a:r>
                <a:r>
                  <a:rPr lang="fr-FR" sz="1400" b="1" u="sng" dirty="0">
                    <a:solidFill>
                      <a:schemeClr val="tx1"/>
                    </a:solidFill>
                    <a:latin typeface="Univers Condensed"/>
                    <a:ea typeface="Cambria Math" panose="02040503050406030204" pitchFamily="18" charset="0"/>
                  </a:rPr>
                  <a:t>fibres extrêmes</a:t>
                </a:r>
              </a:p>
              <a:p>
                <a:pPr marL="627063" lvl="2" indent="-271463" eaLnBrk="1" hangingPunct="1">
                  <a:buFont typeface="Calibri" panose="020F0502020204030204" pitchFamily="34" charset="0"/>
                  <a:buChar char="−"/>
                  <a:defRPr/>
                </a:pPr>
                <a:endParaRPr lang="fr-FR"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𝑦</m:t>
                          </m:r>
                        </m:sub>
                      </m:sSub>
                      <m:r>
                        <a:rPr lang="fr-CA" sz="1400" i="1" dirty="0">
                          <a:solidFill>
                            <a:schemeClr val="tx1"/>
                          </a:solidFill>
                          <a:latin typeface="Cambria Math" panose="02040503050406030204" pitchFamily="18" charset="0"/>
                          <a:ea typeface="Cambria Math"/>
                        </a:rPr>
                        <m:t>=</m:t>
                      </m:r>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𝐹</m:t>
                          </m:r>
                        </m:e>
                        <m:sub>
                          <m:r>
                            <a:rPr lang="fr-CA" sz="1400" i="1" dirty="0">
                              <a:solidFill>
                                <a:schemeClr val="tx1"/>
                              </a:solidFill>
                              <a:latin typeface="Cambria Math" panose="02040503050406030204" pitchFamily="18" charset="0"/>
                              <a:ea typeface="Cambria Math"/>
                            </a:rPr>
                            <m:t>𝑦</m:t>
                          </m:r>
                        </m:sub>
                      </m:sSub>
                      <m:r>
                        <a:rPr lang="fr-CA" sz="1400" i="1" dirty="0">
                          <a:solidFill>
                            <a:schemeClr val="tx1"/>
                          </a:solidFill>
                          <a:latin typeface="Cambria Math" panose="02040503050406030204" pitchFamily="18" charset="0"/>
                          <a:ea typeface="Cambria Math"/>
                        </a:rPr>
                        <m:t> </m:t>
                      </m:r>
                      <m:r>
                        <a:rPr lang="en-CA" sz="1400" i="1" dirty="0">
                          <a:solidFill>
                            <a:schemeClr val="tx1"/>
                          </a:solidFill>
                          <a:latin typeface="Cambria Math" panose="02040503050406030204" pitchFamily="18" charset="0"/>
                          <a:ea typeface="Cambria Math"/>
                        </a:rPr>
                        <m:t>𝑆</m:t>
                      </m:r>
                      <m:r>
                        <m:rPr>
                          <m:nor/>
                        </m:rPr>
                        <a:rPr lang="fr-CA" sz="1400" dirty="0">
                          <a:solidFill>
                            <a:schemeClr val="tx1"/>
                          </a:solidFill>
                          <a:latin typeface="Univers Condensed"/>
                          <a:ea typeface="Cambria Math"/>
                        </a:rPr>
                        <m:t>     </m:t>
                      </m:r>
                      <m:r>
                        <m:rPr>
                          <m:nor/>
                        </m:rPr>
                        <a:rPr lang="fr-FR" sz="1400" dirty="0">
                          <a:solidFill>
                            <a:schemeClr val="tx1"/>
                          </a:solidFill>
                          <a:latin typeface="Univers Condensed"/>
                          <a:ea typeface="Cambria Math" panose="02040503050406030204" pitchFamily="18" charset="0"/>
                        </a:rPr>
                        <m:t>ou</m:t>
                      </m:r>
                      <m:r>
                        <a:rPr lang="fr-CA" sz="1400" i="1" dirty="0">
                          <a:solidFill>
                            <a:schemeClr val="tx1"/>
                          </a:solidFill>
                          <a:latin typeface="Cambria Math" panose="02040503050406030204" pitchFamily="18" charset="0"/>
                          <a:ea typeface="Cambria Math" panose="02040503050406030204" pitchFamily="18" charset="0"/>
                        </a:rPr>
                        <m:t>     </m:t>
                      </m:r>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𝐹</m:t>
                          </m:r>
                        </m:e>
                        <m:sub>
                          <m:r>
                            <a:rPr lang="fr-CA" sz="1400" i="1" dirty="0">
                              <a:solidFill>
                                <a:schemeClr val="tx1"/>
                              </a:solidFill>
                              <a:latin typeface="Cambria Math" panose="02040503050406030204" pitchFamily="18" charset="0"/>
                              <a:ea typeface="Cambria Math"/>
                            </a:rPr>
                            <m:t>𝑦</m:t>
                          </m:r>
                        </m:sub>
                      </m:sSub>
                      <m:r>
                        <a:rPr lang="en-CA" sz="1400" i="1" dirty="0">
                          <a:solidFill>
                            <a:schemeClr val="tx1"/>
                          </a:solidFill>
                          <a:latin typeface="Cambria Math" panose="02040503050406030204" pitchFamily="18" charset="0"/>
                          <a:ea typeface="Cambria Math"/>
                        </a:rPr>
                        <m:t>=</m:t>
                      </m:r>
                      <m:f>
                        <m:fPr>
                          <m:ctrlPr>
                            <a:rPr lang="en-CA" sz="1400" i="1" dirty="0">
                              <a:solidFill>
                                <a:schemeClr val="tx1"/>
                              </a:solidFill>
                              <a:latin typeface="Cambria Math" panose="02040503050406030204" pitchFamily="18" charset="0"/>
                              <a:ea typeface="Cambria Math"/>
                            </a:rPr>
                          </m:ctrlPr>
                        </m:fPr>
                        <m:num>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𝑦</m:t>
                              </m:r>
                            </m:sub>
                          </m:sSub>
                        </m:num>
                        <m:den>
                          <m:r>
                            <a:rPr lang="en-CA" sz="1400" i="1" dirty="0">
                              <a:solidFill>
                                <a:schemeClr val="tx1"/>
                              </a:solidFill>
                              <a:latin typeface="Cambria Math" panose="02040503050406030204" pitchFamily="18" charset="0"/>
                              <a:ea typeface="Cambria Math"/>
                            </a:rPr>
                            <m:t>𝑆</m:t>
                          </m:r>
                        </m:den>
                      </m:f>
                    </m:oMath>
                  </m:oMathPara>
                </a14:m>
                <a:endParaRPr lang="en-CA" sz="1400" dirty="0">
                  <a:solidFill>
                    <a:schemeClr val="tx1"/>
                  </a:solidFill>
                  <a:latin typeface="Univers Condensed"/>
                  <a:ea typeface="Cambria Math"/>
                </a:endParaRPr>
              </a:p>
              <a:p>
                <a:pPr marL="857250" lvl="3" indent="0" eaLnBrk="1" hangingPunct="1">
                  <a:buNone/>
                  <a:defRPr/>
                </a:pPr>
                <a:endParaRPr lang="en-CA" sz="1400" dirty="0">
                  <a:solidFill>
                    <a:schemeClr val="tx1"/>
                  </a:solidFill>
                  <a:latin typeface="Univers Condensed"/>
                  <a:ea typeface="Cambria Math"/>
                </a:endParaRPr>
              </a:p>
              <a:p>
                <a:pPr marL="857250" lvl="3" indent="0" eaLnBrk="1" hangingPunct="1">
                  <a:buNone/>
                  <a:defRPr/>
                </a:pPr>
                <a14:m>
                  <m:oMath xmlns:m="http://schemas.openxmlformats.org/officeDocument/2006/math">
                    <m:r>
                      <a:rPr lang="fr-FR" sz="1400" i="1" dirty="0">
                        <a:solidFill>
                          <a:schemeClr val="tx1"/>
                        </a:solidFill>
                        <a:latin typeface="Cambria Math" panose="02040503050406030204" pitchFamily="18" charset="0"/>
                        <a:ea typeface="Cambria Math" panose="02040503050406030204" pitchFamily="18" charset="0"/>
                      </a:rPr>
                      <m:t>𝑆</m:t>
                    </m:r>
                  </m:oMath>
                </a14:m>
                <a:r>
                  <a:rPr lang="fr-FR" sz="1400" dirty="0">
                    <a:solidFill>
                      <a:schemeClr val="tx1"/>
                    </a:solidFill>
                    <a:latin typeface="Univers Condensed"/>
                    <a:ea typeface="Cambria Math" panose="02040503050406030204" pitchFamily="18" charset="0"/>
                  </a:rPr>
                  <a:t> : module élastique de la section (</a:t>
                </a:r>
                <a14:m>
                  <m:oMath xmlns:m="http://schemas.openxmlformats.org/officeDocument/2006/math">
                    <m:sSup>
                      <m:sSupPr>
                        <m:ctrlPr>
                          <a:rPr lang="fr-FR" sz="1400" i="1" dirty="0">
                            <a:solidFill>
                              <a:schemeClr val="tx1"/>
                            </a:solidFill>
                            <a:latin typeface="Cambria Math" panose="02040503050406030204" pitchFamily="18" charset="0"/>
                            <a:ea typeface="Cambria Math" panose="02040503050406030204" pitchFamily="18" charset="0"/>
                          </a:rPr>
                        </m:ctrlPr>
                      </m:sSupPr>
                      <m:e>
                        <m:r>
                          <m:rPr>
                            <m:sty m:val="p"/>
                          </m:rPr>
                          <a:rPr lang="en-CA" sz="1400" dirty="0">
                            <a:solidFill>
                              <a:schemeClr val="tx1"/>
                            </a:solidFill>
                            <a:latin typeface="Cambria Math" panose="02040503050406030204" pitchFamily="18" charset="0"/>
                            <a:ea typeface="Cambria Math" panose="02040503050406030204" pitchFamily="18" charset="0"/>
                          </a:rPr>
                          <m:t>mm</m:t>
                        </m:r>
                      </m:e>
                      <m:sup>
                        <m:r>
                          <a:rPr lang="en-CA" sz="1400" i="1" dirty="0">
                            <a:solidFill>
                              <a:schemeClr val="tx1"/>
                            </a:solidFill>
                            <a:latin typeface="Cambria Math" panose="02040503050406030204" pitchFamily="18" charset="0"/>
                            <a:ea typeface="Cambria Math" panose="02040503050406030204" pitchFamily="18" charset="0"/>
                          </a:rPr>
                          <m:t>3</m:t>
                        </m:r>
                      </m:sup>
                    </m:sSup>
                  </m:oMath>
                </a14:m>
                <a:r>
                  <a:rPr lang="fr-FR" sz="1400" dirty="0">
                    <a:solidFill>
                      <a:schemeClr val="tx1"/>
                    </a:solidFill>
                    <a:latin typeface="Univers Condensed"/>
                    <a:ea typeface="Cambria Math" panose="02040503050406030204" pitchFamily="18" charset="0"/>
                  </a:rPr>
                  <a:t>)</a:t>
                </a:r>
              </a:p>
              <a:p>
                <a:pPr marL="457200" lvl="1" indent="-457200"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812800" lvl="2" indent="-457200" eaLnBrk="1" hangingPunct="1">
                  <a:buFont typeface="+mj-lt"/>
                  <a:buAutoNum type="arabicParenR" startAt="2"/>
                  <a:defRPr/>
                </a:pPr>
                <a:r>
                  <a:rPr lang="fr-FR" sz="1400" dirty="0">
                    <a:solidFill>
                      <a:schemeClr val="tx1"/>
                    </a:solidFill>
                    <a:latin typeface="Univers Condensed"/>
                    <a:ea typeface="Cambria Math" panose="02040503050406030204" pitchFamily="18" charset="0"/>
                  </a:rPr>
                  <a:t>l’état correspondant à la </a:t>
                </a:r>
                <a:r>
                  <a:rPr lang="fr-FR" sz="1400" b="1" u="sng" dirty="0">
                    <a:solidFill>
                      <a:schemeClr val="tx1"/>
                    </a:solidFill>
                    <a:latin typeface="Univers Condensed"/>
                    <a:ea typeface="Cambria Math" panose="02040503050406030204" pitchFamily="18" charset="0"/>
                  </a:rPr>
                  <a:t>plastification totale </a:t>
                </a:r>
                <a:r>
                  <a:rPr lang="fr-FR" sz="1400" u="sng" dirty="0">
                    <a:solidFill>
                      <a:schemeClr val="tx1"/>
                    </a:solidFill>
                    <a:latin typeface="Univers Condensed"/>
                    <a:ea typeface="Cambria Math" panose="02040503050406030204" pitchFamily="18" charset="0"/>
                  </a:rPr>
                  <a:t>de la section</a:t>
                </a:r>
                <a:r>
                  <a:rPr lang="fr-FR" sz="1400" dirty="0">
                    <a:solidFill>
                      <a:schemeClr val="tx1"/>
                    </a:solidFill>
                    <a:latin typeface="Univers Condensed"/>
                    <a:ea typeface="Cambria Math" panose="02040503050406030204" pitchFamily="18" charset="0"/>
                  </a:rPr>
                  <a:t>. Si on considère un  </a:t>
                </a:r>
                <a:r>
                  <a:rPr lang="fr-FR" sz="1400" u="sng" dirty="0">
                    <a:solidFill>
                      <a:schemeClr val="tx1"/>
                    </a:solidFill>
                    <a:latin typeface="Univers Condensed"/>
                    <a:ea typeface="Cambria Math" panose="02040503050406030204" pitchFamily="18" charset="0"/>
                  </a:rPr>
                  <a:t>comportement </a:t>
                </a:r>
                <a:r>
                  <a:rPr lang="fr-FR" sz="1400" u="sng" dirty="0" err="1">
                    <a:solidFill>
                      <a:schemeClr val="tx1"/>
                    </a:solidFill>
                    <a:latin typeface="Univers Condensed"/>
                    <a:ea typeface="Cambria Math" panose="02040503050406030204" pitchFamily="18" charset="0"/>
                  </a:rPr>
                  <a:t>élasto</a:t>
                </a:r>
                <a:r>
                  <a:rPr lang="fr-FR" sz="1400" u="sng" dirty="0">
                    <a:solidFill>
                      <a:schemeClr val="tx1"/>
                    </a:solidFill>
                    <a:latin typeface="Univers Condensed"/>
                    <a:ea typeface="Cambria Math" panose="02040503050406030204" pitchFamily="18" charset="0"/>
                  </a:rPr>
                  <a:t>-plastique parfait </a:t>
                </a:r>
                <a:r>
                  <a:rPr lang="fr-FR" sz="1400" b="1" u="sng" dirty="0">
                    <a:solidFill>
                      <a:schemeClr val="tx1"/>
                    </a:solidFill>
                    <a:latin typeface="Univers Condensed"/>
                    <a:ea typeface="Cambria Math" panose="02040503050406030204" pitchFamily="18" charset="0"/>
                  </a:rPr>
                  <a:t>comme dans le cas de l’acier</a:t>
                </a:r>
                <a:r>
                  <a:rPr lang="fr-FR" sz="1400" b="1" dirty="0">
                    <a:solidFill>
                      <a:schemeClr val="tx1"/>
                    </a:solidFill>
                    <a:latin typeface="Univers Condensed"/>
                    <a:ea typeface="Cambria Math" panose="02040503050406030204" pitchFamily="18" charset="0"/>
                  </a:rPr>
                  <a:t> </a:t>
                </a:r>
                <a:r>
                  <a:rPr lang="fr-FR" sz="1400" dirty="0">
                    <a:solidFill>
                      <a:schemeClr val="tx1"/>
                    </a:solidFill>
                    <a:latin typeface="Univers Condensed"/>
                    <a:ea typeface="Cambria Math" panose="02040503050406030204" pitchFamily="18" charset="0"/>
                  </a:rPr>
                  <a:t>: </a:t>
                </a:r>
              </a:p>
              <a:p>
                <a:pPr marL="627063" lvl="2" indent="-271463" eaLnBrk="1" hangingPunct="1">
                  <a:buFont typeface="Calibri" panose="020F0502020204030204" pitchFamily="34" charset="0"/>
                  <a:buChar char="−"/>
                  <a:defRPr/>
                </a:pPr>
                <a:endParaRPr lang="fr-FR"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𝑝</m:t>
                          </m:r>
                        </m:sub>
                      </m:sSub>
                      <m:r>
                        <a:rPr lang="fr-CA" sz="1400" i="1" dirty="0">
                          <a:solidFill>
                            <a:schemeClr val="tx1"/>
                          </a:solidFill>
                          <a:latin typeface="Cambria Math" panose="02040503050406030204" pitchFamily="18" charset="0"/>
                          <a:ea typeface="Cambria Math"/>
                        </a:rPr>
                        <m:t>=</m:t>
                      </m:r>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𝐹</m:t>
                          </m:r>
                        </m:e>
                        <m:sub>
                          <m:r>
                            <a:rPr lang="fr-CA" sz="1400" i="1" dirty="0">
                              <a:solidFill>
                                <a:schemeClr val="tx1"/>
                              </a:solidFill>
                              <a:latin typeface="Cambria Math" panose="02040503050406030204" pitchFamily="18" charset="0"/>
                              <a:ea typeface="Cambria Math"/>
                            </a:rPr>
                            <m:t>𝑦</m:t>
                          </m:r>
                        </m:sub>
                      </m:sSub>
                      <m:r>
                        <a:rPr lang="fr-CA" sz="1400" i="1" dirty="0">
                          <a:solidFill>
                            <a:schemeClr val="tx1"/>
                          </a:solidFill>
                          <a:latin typeface="Cambria Math" panose="02040503050406030204" pitchFamily="18" charset="0"/>
                          <a:ea typeface="Cambria Math"/>
                        </a:rPr>
                        <m:t> </m:t>
                      </m:r>
                      <m:r>
                        <a:rPr lang="en-CA" sz="1400" i="1" dirty="0">
                          <a:solidFill>
                            <a:schemeClr val="tx1"/>
                          </a:solidFill>
                          <a:latin typeface="Cambria Math" panose="02040503050406030204" pitchFamily="18" charset="0"/>
                          <a:ea typeface="Cambria Math"/>
                        </a:rPr>
                        <m:t>𝑍</m:t>
                      </m:r>
                      <m:r>
                        <m:rPr>
                          <m:nor/>
                        </m:rPr>
                        <a:rPr lang="fr-CA" sz="1400" dirty="0">
                          <a:solidFill>
                            <a:schemeClr val="tx1"/>
                          </a:solidFill>
                          <a:latin typeface="Univers Condensed"/>
                          <a:ea typeface="Cambria Math"/>
                        </a:rPr>
                        <m:t>    </m:t>
                      </m:r>
                      <m:r>
                        <m:rPr>
                          <m:nor/>
                        </m:rPr>
                        <a:rPr lang="fr-FR" sz="1400" dirty="0">
                          <a:solidFill>
                            <a:schemeClr val="tx1"/>
                          </a:solidFill>
                          <a:latin typeface="Univers Condensed"/>
                          <a:ea typeface="Cambria Math" panose="02040503050406030204" pitchFamily="18" charset="0"/>
                        </a:rPr>
                        <m:t>ou</m:t>
                      </m:r>
                      <m:r>
                        <a:rPr lang="fr-CA" sz="1400" i="1" dirty="0">
                          <a:solidFill>
                            <a:schemeClr val="tx1"/>
                          </a:solidFill>
                          <a:latin typeface="Cambria Math" panose="02040503050406030204" pitchFamily="18" charset="0"/>
                          <a:ea typeface="Cambria Math" panose="02040503050406030204" pitchFamily="18" charset="0"/>
                        </a:rPr>
                        <m:t>     </m:t>
                      </m:r>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𝐹</m:t>
                          </m:r>
                        </m:e>
                        <m:sub>
                          <m:r>
                            <a:rPr lang="fr-CA" sz="1400" i="1" dirty="0">
                              <a:solidFill>
                                <a:schemeClr val="tx1"/>
                              </a:solidFill>
                              <a:latin typeface="Cambria Math" panose="02040503050406030204" pitchFamily="18" charset="0"/>
                              <a:ea typeface="Cambria Math"/>
                            </a:rPr>
                            <m:t>𝑦</m:t>
                          </m:r>
                        </m:sub>
                      </m:sSub>
                      <m:r>
                        <a:rPr lang="en-CA" sz="1400" i="1" dirty="0">
                          <a:solidFill>
                            <a:schemeClr val="tx1"/>
                          </a:solidFill>
                          <a:latin typeface="Cambria Math" panose="02040503050406030204" pitchFamily="18" charset="0"/>
                          <a:ea typeface="Cambria Math"/>
                        </a:rPr>
                        <m:t>=</m:t>
                      </m:r>
                      <m:f>
                        <m:fPr>
                          <m:ctrlPr>
                            <a:rPr lang="en-CA" sz="1400" i="1" dirty="0">
                              <a:solidFill>
                                <a:schemeClr val="tx1"/>
                              </a:solidFill>
                              <a:latin typeface="Cambria Math" panose="02040503050406030204" pitchFamily="18" charset="0"/>
                              <a:ea typeface="Cambria Math"/>
                            </a:rPr>
                          </m:ctrlPr>
                        </m:fPr>
                        <m:num>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en-CA" sz="1400" i="1" dirty="0">
                                  <a:solidFill>
                                    <a:schemeClr val="tx1"/>
                                  </a:solidFill>
                                  <a:latin typeface="Cambria Math" panose="02040503050406030204" pitchFamily="18" charset="0"/>
                                  <a:ea typeface="Cambria Math"/>
                                </a:rPr>
                                <m:t>𝑝</m:t>
                              </m:r>
                            </m:sub>
                          </m:sSub>
                        </m:num>
                        <m:den>
                          <m:r>
                            <a:rPr lang="en-CA" sz="1400" i="1" dirty="0">
                              <a:solidFill>
                                <a:schemeClr val="tx1"/>
                              </a:solidFill>
                              <a:latin typeface="Cambria Math" panose="02040503050406030204" pitchFamily="18" charset="0"/>
                              <a:ea typeface="Cambria Math"/>
                            </a:rPr>
                            <m:t>𝑍</m:t>
                          </m:r>
                        </m:den>
                      </m:f>
                    </m:oMath>
                  </m:oMathPara>
                </a14:m>
                <a:endParaRPr lang="en-CA" sz="1400" i="1" dirty="0">
                  <a:solidFill>
                    <a:schemeClr val="tx1"/>
                  </a:solidFill>
                  <a:latin typeface="Univers Condensed"/>
                  <a:ea typeface="Cambria Math"/>
                </a:endParaRPr>
              </a:p>
              <a:p>
                <a:pPr marL="857250" lvl="3" indent="0" eaLnBrk="1" hangingPunct="1">
                  <a:buNone/>
                  <a:defRPr/>
                </a:pPr>
                <a:endParaRPr lang="fr-FR" sz="1400" i="1"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FR" sz="1400" i="1" dirty="0">
                        <a:solidFill>
                          <a:schemeClr val="tx1"/>
                        </a:solidFill>
                        <a:latin typeface="Cambria Math" panose="02040503050406030204" pitchFamily="18" charset="0"/>
                        <a:ea typeface="Cambria Math" panose="02040503050406030204" pitchFamily="18" charset="0"/>
                      </a:rPr>
                      <m:t>𝑍</m:t>
                    </m:r>
                  </m:oMath>
                </a14:m>
                <a:r>
                  <a:rPr lang="fr-FR" sz="1400" dirty="0">
                    <a:solidFill>
                      <a:schemeClr val="tx1"/>
                    </a:solidFill>
                    <a:latin typeface="Univers Condensed"/>
                    <a:ea typeface="Cambria Math" panose="02040503050406030204" pitchFamily="18" charset="0"/>
                  </a:rPr>
                  <a:t>:  module de section plastique (</a:t>
                </a:r>
                <a14:m>
                  <m:oMath xmlns:m="http://schemas.openxmlformats.org/officeDocument/2006/math">
                    <m:sSup>
                      <m:sSupPr>
                        <m:ctrlPr>
                          <a:rPr lang="fr-FR" sz="1400" i="1" dirty="0">
                            <a:solidFill>
                              <a:schemeClr val="tx1"/>
                            </a:solidFill>
                            <a:latin typeface="Cambria Math" panose="02040503050406030204" pitchFamily="18" charset="0"/>
                            <a:ea typeface="Cambria Math" panose="02040503050406030204" pitchFamily="18" charset="0"/>
                          </a:rPr>
                        </m:ctrlPr>
                      </m:sSupPr>
                      <m:e>
                        <m:r>
                          <m:rPr>
                            <m:sty m:val="p"/>
                          </m:rPr>
                          <a:rPr lang="en-CA" sz="1400" dirty="0">
                            <a:solidFill>
                              <a:schemeClr val="tx1"/>
                            </a:solidFill>
                            <a:latin typeface="Cambria Math" panose="02040503050406030204" pitchFamily="18" charset="0"/>
                            <a:ea typeface="Cambria Math" panose="02040503050406030204" pitchFamily="18" charset="0"/>
                          </a:rPr>
                          <m:t>mm</m:t>
                        </m:r>
                      </m:e>
                      <m:sup>
                        <m:r>
                          <a:rPr lang="en-CA" sz="1400" i="1" dirty="0">
                            <a:solidFill>
                              <a:schemeClr val="tx1"/>
                            </a:solidFill>
                            <a:latin typeface="Cambria Math" panose="02040503050406030204" pitchFamily="18" charset="0"/>
                            <a:ea typeface="Cambria Math" panose="02040503050406030204" pitchFamily="18" charset="0"/>
                          </a:rPr>
                          <m:t>3</m:t>
                        </m:r>
                      </m:sup>
                    </m:sSup>
                  </m:oMath>
                </a14:m>
                <a:r>
                  <a:rPr lang="fr-FR" sz="1400" dirty="0">
                    <a:solidFill>
                      <a:schemeClr val="tx1"/>
                    </a:solidFill>
                    <a:latin typeface="Univers Condensed"/>
                    <a:ea typeface="Cambria Math" panose="02040503050406030204" pitchFamily="18" charset="0"/>
                  </a:rPr>
                  <a:t>)</a:t>
                </a:r>
              </a:p>
              <a:p>
                <a:pPr marL="857250" lvl="3" indent="0" eaLnBrk="1" hangingPunct="1">
                  <a:buNone/>
                  <a:defRPr/>
                </a:pPr>
                <a:endParaRPr lang="fr-FR" sz="14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400" dirty="0">
                    <a:solidFill>
                      <a:schemeClr val="tx1"/>
                    </a:solidFill>
                    <a:latin typeface="Univers Condensed"/>
                  </a:rPr>
                  <a:t>La réserve de capacité entre </a:t>
                </a:r>
                <a14:m>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𝑝</m:t>
                        </m:r>
                      </m:sub>
                    </m:sSub>
                  </m:oMath>
                </a14:m>
                <a:r>
                  <a:rPr lang="fr-CA" sz="1400" dirty="0">
                    <a:solidFill>
                      <a:schemeClr val="tx1"/>
                    </a:solidFill>
                    <a:latin typeface="Univers Condensed"/>
                  </a:rPr>
                  <a:t> et </a:t>
                </a:r>
                <a14:m>
                  <m:oMath xmlns:m="http://schemas.openxmlformats.org/officeDocument/2006/math">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𝑦</m:t>
                        </m:r>
                      </m:sub>
                    </m:sSub>
                  </m:oMath>
                </a14:m>
                <a:r>
                  <a:rPr lang="fr-FR" sz="1400" dirty="0">
                    <a:solidFill>
                      <a:schemeClr val="tx1"/>
                    </a:solidFill>
                    <a:latin typeface="Univers Condensed"/>
                    <a:ea typeface="Cambria Math" panose="02040503050406030204" pitchFamily="18" charset="0"/>
                  </a:rPr>
                  <a:t> est alors défini par le coefficient </a:t>
                </a:r>
                <a14:m>
                  <m:oMath xmlns:m="http://schemas.openxmlformats.org/officeDocument/2006/math">
                    <m:r>
                      <a:rPr lang="fr-FR" sz="1400" dirty="0">
                        <a:solidFill>
                          <a:schemeClr val="tx1"/>
                        </a:solidFill>
                        <a:latin typeface="Cambria Math" panose="02040503050406030204" pitchFamily="18" charset="0"/>
                        <a:ea typeface="Cambria Math" panose="02040503050406030204" pitchFamily="18" charset="0"/>
                      </a:rPr>
                      <m:t>𝜈</m:t>
                    </m:r>
                  </m:oMath>
                </a14:m>
                <a:r>
                  <a:rPr lang="fr-FR" sz="1400" dirty="0">
                    <a:solidFill>
                      <a:schemeClr val="tx1"/>
                    </a:solidFill>
                    <a:latin typeface="Univers Condensed"/>
                    <a:ea typeface="Cambria Math" panose="02040503050406030204" pitchFamily="18" charset="0"/>
                  </a:rPr>
                  <a:t>, dit </a:t>
                </a:r>
                <a:r>
                  <a:rPr lang="fr-FR" sz="1400" b="1" dirty="0">
                    <a:solidFill>
                      <a:schemeClr val="tx1"/>
                    </a:solidFill>
                    <a:latin typeface="Univers Condensed"/>
                    <a:ea typeface="Cambria Math" panose="02040503050406030204" pitchFamily="18" charset="0"/>
                  </a:rPr>
                  <a:t>coefficient de forme </a:t>
                </a:r>
              </a:p>
              <a:p>
                <a:pPr marL="627063" lvl="2" indent="-271463" eaLnBrk="1" hangingPunct="1">
                  <a:buFont typeface="Calibri" panose="020F0502020204030204" pitchFamily="34" charset="0"/>
                  <a:buChar char="−"/>
                  <a:defRPr/>
                </a:pPr>
                <a:endParaRPr lang="en-CA" sz="1400" dirty="0">
                  <a:solidFill>
                    <a:schemeClr val="tx1"/>
                  </a:solidFill>
                  <a:latin typeface="Univers Condensed"/>
                  <a:ea typeface="Cambria Math" panose="02040503050406030204" pitchFamily="18" charset="0"/>
                </a:endParaRPr>
              </a:p>
              <a:p>
                <a:pPr marL="812800" lvl="3" indent="0" eaLnBrk="1" hangingPunct="1">
                  <a:buNone/>
                  <a:defRPr/>
                </a:pPr>
                <a14:m>
                  <m:oMathPara xmlns:m="http://schemas.openxmlformats.org/officeDocument/2006/math">
                    <m:oMathParaPr>
                      <m:jc m:val="left"/>
                    </m:oMathParaPr>
                    <m:oMath xmlns:m="http://schemas.openxmlformats.org/officeDocument/2006/math">
                      <m:r>
                        <a:rPr lang="fr-FR" sz="1400" i="1" dirty="0">
                          <a:solidFill>
                            <a:schemeClr val="tx1"/>
                          </a:solidFill>
                          <a:latin typeface="Cambria Math" panose="02040503050406030204" pitchFamily="18" charset="0"/>
                          <a:ea typeface="Cambria Math" panose="02040503050406030204" pitchFamily="18" charset="0"/>
                        </a:rPr>
                        <m:t>𝜈</m:t>
                      </m:r>
                      <m:r>
                        <a:rPr lang="en-CA" sz="1400" i="1" dirty="0">
                          <a:solidFill>
                            <a:schemeClr val="tx1"/>
                          </a:solidFill>
                          <a:latin typeface="Cambria Math" panose="02040503050406030204" pitchFamily="18" charset="0"/>
                          <a:ea typeface="Cambria Math"/>
                        </a:rPr>
                        <m:t>=</m:t>
                      </m:r>
                      <m:f>
                        <m:fPr>
                          <m:ctrlPr>
                            <a:rPr lang="en-CA" sz="1400" i="1" dirty="0">
                              <a:solidFill>
                                <a:schemeClr val="tx1"/>
                              </a:solidFill>
                              <a:latin typeface="Cambria Math" panose="02040503050406030204" pitchFamily="18" charset="0"/>
                              <a:ea typeface="Cambria Math"/>
                            </a:rPr>
                          </m:ctrlPr>
                        </m:fPr>
                        <m:num>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𝑝</m:t>
                              </m:r>
                            </m:sub>
                          </m:sSub>
                        </m:num>
                        <m:den>
                          <m:sSub>
                            <m:sSubPr>
                              <m:ctrlPr>
                                <a:rPr lang="fr-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𝑀</m:t>
                              </m:r>
                            </m:e>
                            <m:sub>
                              <m:r>
                                <a:rPr lang="fr-CA" sz="1400" i="1" dirty="0">
                                  <a:solidFill>
                                    <a:schemeClr val="tx1"/>
                                  </a:solidFill>
                                  <a:latin typeface="Cambria Math" panose="02040503050406030204" pitchFamily="18" charset="0"/>
                                  <a:ea typeface="Cambria Math"/>
                                </a:rPr>
                                <m:t>𝑦</m:t>
                              </m:r>
                            </m:sub>
                          </m:sSub>
                        </m:den>
                      </m:f>
                      <m:r>
                        <a:rPr lang="fr-CA" sz="1400" i="1" dirty="0">
                          <a:solidFill>
                            <a:schemeClr val="tx1"/>
                          </a:solidFill>
                          <a:latin typeface="Cambria Math" panose="02040503050406030204" pitchFamily="18" charset="0"/>
                          <a:ea typeface="Cambria Math"/>
                        </a:rPr>
                        <m:t>=</m:t>
                      </m:r>
                      <m:f>
                        <m:fPr>
                          <m:ctrlPr>
                            <a:rPr lang="en-CA" sz="1400" i="1" dirty="0">
                              <a:solidFill>
                                <a:schemeClr val="tx1"/>
                              </a:solidFill>
                              <a:latin typeface="Cambria Math" panose="02040503050406030204" pitchFamily="18" charset="0"/>
                              <a:ea typeface="Cambria Math"/>
                            </a:rPr>
                          </m:ctrlPr>
                        </m:fPr>
                        <m:num>
                          <m:r>
                            <a:rPr lang="en-CA" sz="1400" i="1" dirty="0">
                              <a:solidFill>
                                <a:schemeClr val="tx1"/>
                              </a:solidFill>
                              <a:latin typeface="Cambria Math" panose="02040503050406030204" pitchFamily="18" charset="0"/>
                              <a:ea typeface="Cambria Math"/>
                            </a:rPr>
                            <m:t>𝑍</m:t>
                          </m:r>
                        </m:num>
                        <m:den>
                          <m:r>
                            <a:rPr lang="en-CA" sz="1400" i="1" dirty="0">
                              <a:solidFill>
                                <a:schemeClr val="tx1"/>
                              </a:solidFill>
                              <a:latin typeface="Cambria Math" panose="02040503050406030204" pitchFamily="18" charset="0"/>
                              <a:ea typeface="Cambria Math"/>
                            </a:rPr>
                            <m:t>𝑆</m:t>
                          </m:r>
                        </m:den>
                      </m:f>
                    </m:oMath>
                  </m:oMathPara>
                </a14:m>
                <a:endParaRPr lang="fr-FR" sz="1400" dirty="0">
                  <a:solidFill>
                    <a:schemeClr val="tx1"/>
                  </a:solidFill>
                  <a:latin typeface="Univers Condensed"/>
                  <a:ea typeface="Cambria Math" panose="02040503050406030204" pitchFamily="18" charset="0"/>
                </a:endParaRPr>
              </a:p>
            </p:txBody>
          </p:sp>
        </mc:Choice>
        <mc:Fallback xmlns="">
          <p:sp>
            <p:nvSpPr>
              <p:cNvPr id="8" name="Rectangle 1027">
                <a:extLst>
                  <a:ext uri="{FF2B5EF4-FFF2-40B4-BE49-F238E27FC236}">
                    <a16:creationId xmlns:a16="http://schemas.microsoft.com/office/drawing/2014/main" id="{00FD9608-CDA2-454D-89FA-BAFD173B105F}"/>
                  </a:ext>
                </a:extLst>
              </p:cNvPr>
              <p:cNvSpPr txBox="1">
                <a:spLocks noRot="1" noChangeAspect="1" noMove="1" noResize="1" noEditPoints="1" noAdjustHandles="1" noChangeArrowheads="1" noChangeShapeType="1" noTextEdit="1"/>
              </p:cNvSpPr>
              <p:nvPr/>
            </p:nvSpPr>
            <p:spPr bwMode="auto">
              <a:xfrm>
                <a:off x="838200" y="706087"/>
                <a:ext cx="6912769" cy="5836529"/>
              </a:xfrm>
              <a:prstGeom prst="rect">
                <a:avLst/>
              </a:prstGeom>
              <a:blipFill>
                <a:blip r:embed="rId5"/>
                <a:stretch>
                  <a:fillRect l="-177" t="-209" r="-8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4AF353BC-26D8-4050-9B00-E0FBAFD200FE}"/>
              </a:ext>
            </a:extLst>
          </p:cNvPr>
          <p:cNvSpPr/>
          <p:nvPr/>
        </p:nvSpPr>
        <p:spPr>
          <a:xfrm>
            <a:off x="8043333" y="5794279"/>
            <a:ext cx="2641744" cy="523220"/>
          </a:xfrm>
          <a:prstGeom prst="rect">
            <a:avLst/>
          </a:prstGeom>
        </p:spPr>
        <p:txBody>
          <a:bodyPr wrap="square">
            <a:spAutoFit/>
          </a:bodyPr>
          <a:lstStyle/>
          <a:p>
            <a:r>
              <a:rPr lang="fr-FR" sz="1400" dirty="0">
                <a:latin typeface="Univers Condensed"/>
              </a:rPr>
              <a:t>Distribution des contraintes de flexion sur des sections </a:t>
            </a:r>
            <a:r>
              <a:rPr lang="fr-FR" sz="1400" b="1" u="sng" dirty="0">
                <a:latin typeface="Univers Condensed"/>
              </a:rPr>
              <a:t>d'acier</a:t>
            </a:r>
          </a:p>
        </p:txBody>
      </p:sp>
      <p:sp>
        <p:nvSpPr>
          <p:cNvPr id="11" name="Rectangle 10">
            <a:extLst>
              <a:ext uri="{FF2B5EF4-FFF2-40B4-BE49-F238E27FC236}">
                <a16:creationId xmlns:a16="http://schemas.microsoft.com/office/drawing/2014/main" id="{65641224-677A-EF40-9257-AE689646641C}"/>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4799324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100</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dirty="0">
                <a:effectLst/>
              </a:rPr>
              <a:t>E – Résistance au cisaillement des panneaux plats</a:t>
            </a:r>
            <a:endParaRPr lang="fr-CA" sz="2400" dirty="0">
              <a:effectLst/>
            </a:endParaRPr>
          </a:p>
          <a:p>
            <a:r>
              <a:rPr lang="fr-FR" sz="2400" dirty="0"/>
              <a:t>F – Écrasement et flambement vertical de l’âme</a:t>
            </a:r>
            <a:endParaRPr lang="fr-CA" sz="2400" dirty="0"/>
          </a:p>
          <a:p>
            <a:r>
              <a:rPr lang="fr-FR" sz="2400" dirty="0">
                <a:effectLst/>
              </a:rPr>
              <a:t>G – Interaction traction-flexion (une pièce fléchie sollicité en traction)</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0259607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compression-flexion (une pièce fléchie sollicitée en compression)</a:t>
            </a:r>
          </a:p>
        </p:txBody>
      </p:sp>
      <p:sp>
        <p:nvSpPr>
          <p:cNvPr id="3" name="Espace réservé du texte 2"/>
          <p:cNvSpPr>
            <a:spLocks noGrp="1"/>
          </p:cNvSpPr>
          <p:nvPr>
            <p:ph type="body" idx="1"/>
          </p:nvPr>
        </p:nvSpPr>
        <p:spPr/>
        <p:txBody>
          <a:bodyPr/>
          <a:lstStyle/>
          <a:p>
            <a:r>
              <a:rPr lang="fr-FR" dirty="0"/>
              <a:t>Introduction</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101</a:t>
            </a:fld>
            <a:endParaRPr lang="fr-FR"/>
          </a:p>
        </p:txBody>
      </p:sp>
    </p:spTree>
    <p:extLst>
      <p:ext uri="{BB962C8B-B14F-4D97-AF65-F5344CB8AC3E}">
        <p14:creationId xmlns:p14="http://schemas.microsoft.com/office/powerpoint/2010/main" val="18370468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p:sp>
        <p:nvSpPr>
          <p:cNvPr id="5" name="Rectangle 1027"/>
          <p:cNvSpPr txBox="1">
            <a:spLocks noChangeArrowheads="1"/>
          </p:cNvSpPr>
          <p:nvPr/>
        </p:nvSpPr>
        <p:spPr bwMode="auto">
          <a:xfrm>
            <a:off x="838200" y="1162227"/>
            <a:ext cx="9240657" cy="473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el-GR" sz="2000" dirty="0">
              <a:solidFill>
                <a:srgbClr val="000099"/>
              </a:solidFill>
              <a:latin typeface="Univers Condensed"/>
            </a:endParaRPr>
          </a:p>
          <a:p>
            <a:pPr marL="0" lvl="1" indent="0" eaLnBrk="1" hangingPunct="1">
              <a:buNone/>
              <a:defRPr/>
            </a:pPr>
            <a:r>
              <a:rPr lang="fr-FR" sz="2000" dirty="0">
                <a:solidFill>
                  <a:schemeClr val="accent1"/>
                </a:solidFill>
                <a:latin typeface="Univers Condensed"/>
                <a:ea typeface="Cambria Math" panose="02040503050406030204" pitchFamily="18" charset="0"/>
              </a:rPr>
              <a:t>Modes de mise hors service</a:t>
            </a:r>
          </a:p>
          <a:p>
            <a:pPr marL="857250" lvl="3" indent="0" eaLnBrk="1" hangingPunct="1">
              <a:buNone/>
              <a:defRPr/>
            </a:pPr>
            <a:endParaRPr lang="fr-FR" i="1" dirty="0">
              <a:latin typeface="Univers Condensed"/>
              <a:ea typeface="Cambria Math" panose="02040503050406030204" pitchFamily="18" charset="0"/>
            </a:endParaRPr>
          </a:p>
          <a:p>
            <a:pPr marL="1084263" lvl="3" indent="-227013" eaLnBrk="1" hangingPunct="1">
              <a:defRPr/>
            </a:pPr>
            <a:r>
              <a:rPr lang="fr-FR" dirty="0">
                <a:latin typeface="Univers Condensed"/>
                <a:ea typeface="Cambria Math" panose="02040503050406030204" pitchFamily="18" charset="0"/>
              </a:rPr>
              <a:t>voilement des parois minces</a:t>
            </a:r>
          </a:p>
          <a:p>
            <a:pPr marL="1084263" lvl="3" indent="-227013" eaLnBrk="1" hangingPunct="1">
              <a:defRPr/>
            </a:pPr>
            <a:endParaRPr lang="fr-FR" dirty="0">
              <a:latin typeface="Univers Condensed"/>
              <a:ea typeface="Cambria Math" panose="02040503050406030204" pitchFamily="18" charset="0"/>
            </a:endParaRPr>
          </a:p>
          <a:p>
            <a:pPr marL="1084263" lvl="3" indent="-227013" eaLnBrk="1" hangingPunct="1">
              <a:defRPr/>
            </a:pPr>
            <a:r>
              <a:rPr lang="fr-FR" dirty="0">
                <a:latin typeface="Univers Condensed"/>
                <a:ea typeface="Cambria Math" panose="02040503050406030204" pitchFamily="18" charset="0"/>
              </a:rPr>
              <a:t>plastification de la section</a:t>
            </a:r>
          </a:p>
          <a:p>
            <a:pPr marL="1084263" lvl="3" indent="-227013" eaLnBrk="1" hangingPunct="1">
              <a:defRPr/>
            </a:pPr>
            <a:endParaRPr lang="fr-FR" dirty="0">
              <a:latin typeface="Univers Condensed"/>
              <a:ea typeface="Cambria Math" panose="02040503050406030204" pitchFamily="18" charset="0"/>
            </a:endParaRPr>
          </a:p>
          <a:p>
            <a:pPr marL="1084263" lvl="3" indent="-227013" eaLnBrk="1" hangingPunct="1">
              <a:defRPr/>
            </a:pPr>
            <a:r>
              <a:rPr lang="fr-FR" dirty="0">
                <a:latin typeface="Univers Condensed"/>
                <a:ea typeface="Cambria Math" panose="02040503050406030204" pitchFamily="18" charset="0"/>
              </a:rPr>
              <a:t>instabilité globale de la pièce</a:t>
            </a:r>
          </a:p>
          <a:p>
            <a:pPr marL="1084263" lvl="3" indent="-227013" eaLnBrk="1" hangingPunct="1">
              <a:defRPr/>
            </a:pPr>
            <a:endParaRPr lang="fr-FR" dirty="0">
              <a:latin typeface="Univers Condensed"/>
              <a:ea typeface="Cambria Math" panose="02040503050406030204" pitchFamily="18" charset="0"/>
            </a:endParaRPr>
          </a:p>
          <a:p>
            <a:pPr marL="1657350" lvl="4" indent="-342900" eaLnBrk="1" hangingPunct="1">
              <a:buFont typeface="Wingdings" panose="05000000000000000000" pitchFamily="2" charset="2"/>
              <a:buChar char="§"/>
              <a:defRPr/>
            </a:pPr>
            <a:r>
              <a:rPr lang="fr-FR" dirty="0">
                <a:latin typeface="Univers Condensed"/>
                <a:ea typeface="Cambria Math" panose="02040503050406030204" pitchFamily="18" charset="0"/>
              </a:rPr>
              <a:t>tous les types de flambement (chap. V)</a:t>
            </a:r>
          </a:p>
          <a:p>
            <a:pPr marL="1657350" lvl="4" indent="-342900" eaLnBrk="1" hangingPunct="1">
              <a:buFont typeface="Wingdings" panose="05000000000000000000" pitchFamily="2" charset="2"/>
              <a:buChar char="§"/>
              <a:defRPr/>
            </a:pPr>
            <a:endParaRPr lang="fr-FR" dirty="0">
              <a:latin typeface="Univers Condensed"/>
              <a:ea typeface="Cambria Math" panose="02040503050406030204" pitchFamily="18" charset="0"/>
            </a:endParaRPr>
          </a:p>
          <a:p>
            <a:pPr marL="1657350" lvl="4" indent="-342900" eaLnBrk="1" hangingPunct="1">
              <a:buFont typeface="Wingdings" panose="05000000000000000000" pitchFamily="2" charset="2"/>
              <a:buChar char="§"/>
              <a:defRPr/>
            </a:pPr>
            <a:r>
              <a:rPr lang="fr-FR" dirty="0">
                <a:latin typeface="Univers Condensed"/>
                <a:ea typeface="Cambria Math" panose="02040503050406030204" pitchFamily="18" charset="0"/>
              </a:rPr>
              <a:t>déversement (chap. VI)</a:t>
            </a:r>
          </a:p>
        </p:txBody>
      </p:sp>
    </p:spTree>
    <p:extLst>
      <p:ext uri="{BB962C8B-B14F-4D97-AF65-F5344CB8AC3E}">
        <p14:creationId xmlns:p14="http://schemas.microsoft.com/office/powerpoint/2010/main" val="1922640325"/>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compression-flexion (une pièce fléchie sollicitée en compression)</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Résistance de la section aux appuis où se développe le moment fléchissant maximal </a:t>
                </a:r>
                <a14:m>
                  <m:oMath xmlns:m="http://schemas.openxmlformats.org/officeDocument/2006/math">
                    <m:sSub>
                      <m:sSubPr>
                        <m:ctrlPr>
                          <a:rPr lang="en-CA" i="1">
                            <a:solidFill>
                              <a:schemeClr val="accent2"/>
                            </a:solidFill>
                            <a:latin typeface="Cambria Math" panose="02040503050406030204" pitchFamily="18" charset="0"/>
                            <a:ea typeface="Cambria Math"/>
                          </a:rPr>
                        </m:ctrlPr>
                      </m:sSubPr>
                      <m:e>
                        <m:r>
                          <a:rPr lang="en-CA" i="1">
                            <a:solidFill>
                              <a:schemeClr val="accent2"/>
                            </a:solidFill>
                            <a:latin typeface="Cambria Math"/>
                            <a:ea typeface="Cambria Math"/>
                          </a:rPr>
                          <m:t>𝑀</m:t>
                        </m:r>
                      </m:e>
                      <m:sub>
                        <m:r>
                          <a:rPr lang="en-CA" i="1">
                            <a:solidFill>
                              <a:schemeClr val="accent2"/>
                            </a:solidFill>
                            <a:latin typeface="Cambria Math"/>
                            <a:ea typeface="Cambria Math"/>
                          </a:rPr>
                          <m:t>𝑓</m:t>
                        </m:r>
                        <m:r>
                          <a:rPr lang="en-CA" i="1">
                            <a:solidFill>
                              <a:schemeClr val="accent2"/>
                            </a:solidFill>
                            <a:latin typeface="Cambria Math"/>
                            <a:ea typeface="Cambria Math"/>
                          </a:rPr>
                          <m:t> </m:t>
                        </m:r>
                        <m:r>
                          <m:rPr>
                            <m:sty m:val="p"/>
                          </m:rPr>
                          <a:rPr lang="en-CA">
                            <a:solidFill>
                              <a:schemeClr val="accent2"/>
                            </a:solidFill>
                            <a:latin typeface="Cambria Math"/>
                            <a:ea typeface="Cambria Math"/>
                          </a:rPr>
                          <m:t>max</m:t>
                        </m:r>
                      </m:sub>
                    </m:sSub>
                  </m:oMath>
                </a14:m>
                <a:endParaRPr lang="fr-CA" dirty="0"/>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2"/>
                <a:stretch>
                  <a:fillRect l="-5141" t="-8097"/>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103</a:t>
            </a:fld>
            <a:endParaRPr lang="fr-FR"/>
          </a:p>
        </p:txBody>
      </p:sp>
    </p:spTree>
    <p:extLst>
      <p:ext uri="{BB962C8B-B14F-4D97-AF65-F5344CB8AC3E}">
        <p14:creationId xmlns:p14="http://schemas.microsoft.com/office/powerpoint/2010/main" val="13421407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966675" y="1145293"/>
                <a:ext cx="9692974" cy="52110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1600" dirty="0">
                  <a:solidFill>
                    <a:schemeClr val="tx1"/>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el-GR" sz="1600" dirty="0">
                  <a:solidFill>
                    <a:schemeClr val="tx1"/>
                  </a:solidFill>
                  <a:latin typeface="Univers Condensed"/>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Lorsque la </a:t>
                </a:r>
                <a:r>
                  <a:rPr lang="fr-FR" sz="1600" u="sng" dirty="0">
                    <a:solidFill>
                      <a:schemeClr val="tx1"/>
                    </a:solidFill>
                    <a:latin typeface="Univers Condensed"/>
                    <a:ea typeface="Cambria Math" panose="02040503050406030204" pitchFamily="18" charset="0"/>
                  </a:rPr>
                  <a:t>contrainte de compression contrôle</a:t>
                </a:r>
                <a:r>
                  <a:rPr lang="fr-FR" sz="16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𝑓</m:t>
                              </m:r>
                              <m:r>
                                <a:rPr lang="en-CA" sz="1600" i="1">
                                  <a:solidFill>
                                    <a:schemeClr val="tx1"/>
                                  </a:solidFill>
                                  <a:latin typeface="Cambria Math" panose="02040503050406030204" pitchFamily="18" charset="0"/>
                                  <a:ea typeface="Cambria Math"/>
                                </a:rPr>
                                <m:t> </m:t>
                              </m:r>
                              <m:r>
                                <m:rPr>
                                  <m:sty m:val="p"/>
                                </m:rPr>
                                <a:rPr lang="en-CA" sz="1600">
                                  <a:solidFill>
                                    <a:schemeClr val="tx1"/>
                                  </a:solidFill>
                                  <a:latin typeface="Cambria Math" panose="02040503050406030204" pitchFamily="18" charset="0"/>
                                  <a:ea typeface="Cambria Math"/>
                                </a:rPr>
                                <m:t>max</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𝑆</m:t>
                              </m:r>
                            </m:e>
                            <m:sub>
                              <m:r>
                                <a:rPr lang="en-CA" sz="1600" i="1">
                                  <a:solidFill>
                                    <a:schemeClr val="tx1"/>
                                  </a:solidFill>
                                  <a:latin typeface="Cambria Math" panose="02040503050406030204" pitchFamily="18" charset="0"/>
                                  <a:ea typeface="Cambria Math"/>
                                </a:rPr>
                                <m:t>𝑐</m:t>
                              </m:r>
                            </m:sub>
                          </m:sSub>
                        </m:den>
                      </m:f>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r>
                            <a:rPr lang="en-CA" sz="1600" i="1">
                              <a:solidFill>
                                <a:schemeClr val="tx1"/>
                              </a:solidFill>
                              <a:latin typeface="Cambria Math" panose="02040503050406030204" pitchFamily="18" charset="0"/>
                              <a:ea typeface="Cambria Math"/>
                            </a:rPr>
                            <m:t>𝐴</m:t>
                          </m:r>
                        </m:den>
                      </m:f>
                      <m:r>
                        <a:rPr lang="en-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𝑦</m:t>
                          </m:r>
                        </m:sub>
                      </m:sSub>
                    </m:oMath>
                  </m:oMathPara>
                </a14:m>
                <a:endParaRPr lang="en-CA" sz="1600" i="1"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endParaRPr lang="fr-FR" sz="1600" i="1"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Lorsque </a:t>
                </a:r>
                <a:r>
                  <a:rPr lang="fr-FR" sz="1600" u="sng" dirty="0">
                    <a:solidFill>
                      <a:schemeClr val="tx1"/>
                    </a:solidFill>
                    <a:latin typeface="Univers Condensed"/>
                    <a:ea typeface="Cambria Math" panose="02040503050406030204" pitchFamily="18" charset="0"/>
                  </a:rPr>
                  <a:t>la contrainte de traction contrôle</a:t>
                </a:r>
                <a:r>
                  <a:rPr lang="fr-FR" sz="16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𝑓</m:t>
                              </m:r>
                              <m:r>
                                <a:rPr lang="en-CA" sz="1600" i="1">
                                  <a:solidFill>
                                    <a:schemeClr val="tx1"/>
                                  </a:solidFill>
                                  <a:latin typeface="Cambria Math" panose="02040503050406030204" pitchFamily="18" charset="0"/>
                                  <a:ea typeface="Cambria Math"/>
                                </a:rPr>
                                <m:t> </m:t>
                              </m:r>
                              <m:r>
                                <m:rPr>
                                  <m:sty m:val="p"/>
                                </m:rPr>
                                <a:rPr lang="en-CA" sz="1600">
                                  <a:solidFill>
                                    <a:schemeClr val="tx1"/>
                                  </a:solidFill>
                                  <a:latin typeface="Cambria Math" panose="02040503050406030204" pitchFamily="18" charset="0"/>
                                  <a:ea typeface="Cambria Math"/>
                                </a:rPr>
                                <m:t>max</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𝑆</m:t>
                              </m:r>
                            </m:e>
                            <m:sub>
                              <m:r>
                                <a:rPr lang="en-CA" sz="1600" i="1">
                                  <a:solidFill>
                                    <a:schemeClr val="tx1"/>
                                  </a:solidFill>
                                  <a:latin typeface="Cambria Math" panose="02040503050406030204" pitchFamily="18" charset="0"/>
                                  <a:ea typeface="Cambria Math"/>
                                </a:rPr>
                                <m:t>𝑡</m:t>
                              </m:r>
                            </m:sub>
                          </m:sSub>
                        </m:den>
                      </m:f>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r>
                            <a:rPr lang="en-CA" sz="1600" i="1">
                              <a:solidFill>
                                <a:schemeClr val="tx1"/>
                              </a:solidFill>
                              <a:latin typeface="Cambria Math" panose="02040503050406030204" pitchFamily="18" charset="0"/>
                              <a:ea typeface="Cambria Math"/>
                            </a:rPr>
                            <m:t>𝐴</m:t>
                          </m:r>
                        </m:den>
                      </m:f>
                      <m:r>
                        <a:rPr lang="en-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𝑦</m:t>
                          </m:r>
                        </m:sub>
                      </m:sSub>
                    </m:oMath>
                  </m:oMathPara>
                </a14:m>
                <a:endParaRPr lang="en-CA" sz="1600" i="1"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oMath>
                </a14:m>
                <a:r>
                  <a:rPr lang="fr-CA" sz="1600" dirty="0">
                    <a:solidFill>
                      <a:schemeClr val="tx1"/>
                    </a:solidFill>
                    <a:latin typeface="Univers Condensed"/>
                  </a:rPr>
                  <a:t> est la charge axiale pondérée sollicitant la section d’aire </a:t>
                </a:r>
                <a14:m>
                  <m:oMath xmlns:m="http://schemas.openxmlformats.org/officeDocument/2006/math">
                    <m:r>
                      <a:rPr lang="fr-CA" sz="1600" i="1" dirty="0">
                        <a:solidFill>
                          <a:schemeClr val="tx1"/>
                        </a:solidFill>
                        <a:latin typeface="Cambria Math" panose="02040503050406030204" pitchFamily="18" charset="0"/>
                      </a:rPr>
                      <m:t>𝐴</m:t>
                    </m:r>
                  </m:oMath>
                </a14:m>
                <a:endParaRPr lang="en-CA" sz="1600" dirty="0">
                  <a:solidFill>
                    <a:schemeClr val="tx1"/>
                  </a:solidFill>
                  <a:latin typeface="Univers Condensed"/>
                </a:endParaRPr>
              </a:p>
              <a:p>
                <a:pPr marL="857250" lvl="3" indent="0" eaLnBrk="1" hangingPunct="1">
                  <a:buNone/>
                  <a:defRPr/>
                </a:pPr>
                <a:endParaRPr lang="fr-CA" sz="1600" dirty="0">
                  <a:solidFill>
                    <a:schemeClr val="tx1"/>
                  </a:solidFill>
                  <a:latin typeface="Univers Condensed"/>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𝑆</m:t>
                        </m:r>
                      </m:e>
                      <m:sub>
                        <m:r>
                          <a:rPr lang="en-CA" sz="1600" i="1">
                            <a:solidFill>
                              <a:schemeClr val="tx1"/>
                            </a:solidFill>
                            <a:latin typeface="Cambria Math" panose="02040503050406030204" pitchFamily="18" charset="0"/>
                            <a:ea typeface="Cambria Math"/>
                          </a:rPr>
                          <m:t>𝑐</m:t>
                        </m:r>
                      </m:sub>
                    </m:sSub>
                  </m:oMath>
                </a14:m>
                <a:r>
                  <a:rPr lang="fr-CA" sz="1600" dirty="0">
                    <a:solidFill>
                      <a:schemeClr val="tx1"/>
                    </a:solidFill>
                    <a:latin typeface="Univers Condensed"/>
                  </a:rPr>
                  <a:t> et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𝑆</m:t>
                        </m:r>
                      </m:e>
                      <m:sub>
                        <m:r>
                          <a:rPr lang="en-CA" sz="1600" i="1">
                            <a:solidFill>
                              <a:schemeClr val="tx1"/>
                            </a:solidFill>
                            <a:latin typeface="Cambria Math" panose="02040503050406030204" pitchFamily="18" charset="0"/>
                            <a:ea typeface="Cambria Math"/>
                          </a:rPr>
                          <m:t>𝑡</m:t>
                        </m:r>
                      </m:sub>
                    </m:sSub>
                  </m:oMath>
                </a14:m>
                <a:r>
                  <a:rPr lang="fr-CA" sz="1600" dirty="0">
                    <a:solidFill>
                      <a:schemeClr val="tx1"/>
                    </a:solidFill>
                    <a:latin typeface="Univers Condensed"/>
                  </a:rPr>
                  <a:t> sont respectivement les modules de section, mesurés par rapport aux fibres extrêmes en compression et en traction</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966675" y="1145293"/>
                <a:ext cx="9692974" cy="5211057"/>
              </a:xfrm>
              <a:prstGeom prst="rect">
                <a:avLst/>
              </a:prstGeom>
              <a:blipFill>
                <a:blip r:embed="rId3"/>
                <a:stretch>
                  <a:fillRect l="-2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469512854"/>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compression-flexion (une pièce fléchie sollicitée en compression)</a:t>
            </a:r>
          </a:p>
        </p:txBody>
      </p:sp>
      <p:sp>
        <p:nvSpPr>
          <p:cNvPr id="3" name="Espace réservé du texte 2"/>
          <p:cNvSpPr>
            <a:spLocks noGrp="1"/>
          </p:cNvSpPr>
          <p:nvPr>
            <p:ph type="body" idx="1"/>
          </p:nvPr>
        </p:nvSpPr>
        <p:spPr/>
        <p:txBody>
          <a:bodyPr/>
          <a:lstStyle/>
          <a:p>
            <a:r>
              <a:rPr lang="fr-FR" dirty="0">
                <a:solidFill>
                  <a:schemeClr val="accent2"/>
                </a:solidFill>
                <a:ea typeface="Cambria Math" panose="02040503050406030204" pitchFamily="18" charset="0"/>
              </a:rPr>
              <a:t>Résistance de la pièce sans effet de torsion (sans déversement)</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105</a:t>
            </a:fld>
            <a:endParaRPr lang="fr-FR"/>
          </a:p>
        </p:txBody>
      </p:sp>
    </p:spTree>
    <p:extLst>
      <p:ext uri="{BB962C8B-B14F-4D97-AF65-F5344CB8AC3E}">
        <p14:creationId xmlns:p14="http://schemas.microsoft.com/office/powerpoint/2010/main" val="17923156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863693"/>
                <a:ext cx="9821450" cy="58747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el-GR" sz="1400" dirty="0">
                  <a:solidFill>
                    <a:schemeClr val="tx1"/>
                  </a:solidFill>
                  <a:latin typeface="Univers Condensed"/>
                </a:endParaRPr>
              </a:p>
              <a:p>
                <a:pPr marL="342900" lvl="1" indent="-342900"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Lorsque la </a:t>
                </a:r>
                <a:r>
                  <a:rPr lang="fr-FR" sz="1400" u="sng" dirty="0">
                    <a:solidFill>
                      <a:schemeClr val="tx1"/>
                    </a:solidFill>
                    <a:latin typeface="Univers Condensed"/>
                    <a:ea typeface="Cambria Math" panose="02040503050406030204" pitchFamily="18" charset="0"/>
                  </a:rPr>
                  <a:t>contrainte de compression contrôle</a:t>
                </a:r>
                <a:r>
                  <a:rPr lang="fr-FR" sz="14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400" i="1">
                              <a:solidFill>
                                <a:schemeClr val="tx1"/>
                              </a:solidFill>
                              <a:latin typeface="Cambria Math" panose="02040503050406030204" pitchFamily="18" charset="0"/>
                              <a:ea typeface="Cambria Math"/>
                            </a:rPr>
                          </m:ctrlPr>
                        </m:fPr>
                        <m:num>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sub>
                          </m:sSub>
                        </m:num>
                        <m:den>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𝑆</m:t>
                              </m:r>
                            </m:e>
                            <m:sub>
                              <m:r>
                                <a:rPr lang="en-CA" sz="1400" i="1">
                                  <a:solidFill>
                                    <a:schemeClr val="tx1"/>
                                  </a:solidFill>
                                  <a:latin typeface="Cambria Math" panose="02040503050406030204" pitchFamily="18" charset="0"/>
                                  <a:ea typeface="Cambria Math"/>
                                </a:rPr>
                                <m:t>𝑐</m:t>
                              </m:r>
                            </m:sub>
                          </m:sSub>
                          <m:d>
                            <m:dPr>
                              <m:ctrlPr>
                                <a:rPr lang="en-CA" sz="1400" i="1">
                                  <a:solidFill>
                                    <a:schemeClr val="tx1"/>
                                  </a:solidFill>
                                  <a:latin typeface="Cambria Math" panose="02040503050406030204" pitchFamily="18" charset="0"/>
                                  <a:ea typeface="Cambria Math"/>
                                </a:rPr>
                              </m:ctrlPr>
                            </m:dPr>
                            <m:e>
                              <m:r>
                                <a:rPr lang="en-CA" sz="1400" i="1">
                                  <a:solidFill>
                                    <a:schemeClr val="tx1"/>
                                  </a:solidFill>
                                  <a:latin typeface="Cambria Math" panose="02040503050406030204" pitchFamily="18" charset="0"/>
                                  <a:ea typeface="Cambria Math"/>
                                </a:rPr>
                                <m:t>1−</m:t>
                              </m:r>
                              <m:f>
                                <m:fPr>
                                  <m:ctrlPr>
                                    <a:rPr lang="en-CA" sz="1400" i="1">
                                      <a:solidFill>
                                        <a:schemeClr val="tx1"/>
                                      </a:solidFill>
                                      <a:latin typeface="Cambria Math" panose="02040503050406030204" pitchFamily="18" charset="0"/>
                                      <a:ea typeface="Cambria Math"/>
                                    </a:rPr>
                                  </m:ctrlPr>
                                </m:fPr>
                                <m:num>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𝑓</m:t>
                                      </m:r>
                                    </m:sub>
                                  </m:sSub>
                                </m:num>
                                <m:den>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𝑒</m:t>
                                      </m:r>
                                    </m:sub>
                                  </m:sSub>
                                </m:den>
                              </m:f>
                            </m:e>
                          </m:d>
                        </m:den>
                      </m:f>
                      <m:r>
                        <a:rPr lang="en-CA" sz="1400" i="1">
                          <a:solidFill>
                            <a:schemeClr val="tx1"/>
                          </a:solidFill>
                          <a:latin typeface="Cambria Math" panose="02040503050406030204" pitchFamily="18" charset="0"/>
                          <a:ea typeface="Cambria Math"/>
                        </a:rPr>
                        <m:t>+</m:t>
                      </m:r>
                      <m:f>
                        <m:fPr>
                          <m:ctrlPr>
                            <a:rPr lang="en-CA" sz="1400" i="1">
                              <a:solidFill>
                                <a:schemeClr val="tx1"/>
                              </a:solidFill>
                              <a:latin typeface="Cambria Math" panose="02040503050406030204" pitchFamily="18" charset="0"/>
                              <a:ea typeface="Cambria Math"/>
                            </a:rPr>
                          </m:ctrlPr>
                        </m:fPr>
                        <m:num>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𝑓</m:t>
                              </m:r>
                            </m:sub>
                          </m:sSub>
                        </m:num>
                        <m:den>
                          <m:r>
                            <a:rPr lang="en-CA" sz="1400" i="1">
                              <a:solidFill>
                                <a:schemeClr val="tx1"/>
                              </a:solidFill>
                              <a:latin typeface="Cambria Math" panose="02040503050406030204" pitchFamily="18" charset="0"/>
                              <a:ea typeface="Cambria Math"/>
                            </a:rPr>
                            <m:t>𝐴</m:t>
                          </m:r>
                        </m:den>
                      </m:f>
                      <m:r>
                        <a:rPr lang="en-CA" sz="1400" i="1">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𝜙</m:t>
                          </m:r>
                        </m:e>
                        <m:sub>
                          <m:r>
                            <a:rPr lang="en-CA" sz="1400" i="1">
                              <a:solidFill>
                                <a:schemeClr val="tx1"/>
                              </a:solidFill>
                              <a:latin typeface="Cambria Math" panose="02040503050406030204" pitchFamily="18" charset="0"/>
                              <a:ea typeface="Cambria Math"/>
                            </a:rPr>
                            <m:t>𝑦</m:t>
                          </m:r>
                        </m:sub>
                      </m:sSub>
                      <m:r>
                        <a:rPr lang="en-CA" sz="1400" i="1">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𝐹</m:t>
                          </m:r>
                        </m:e>
                        <m:sub>
                          <m:r>
                            <a:rPr lang="en-CA" sz="1400" i="1">
                              <a:solidFill>
                                <a:schemeClr val="tx1"/>
                              </a:solidFill>
                              <a:latin typeface="Cambria Math" panose="02040503050406030204" pitchFamily="18" charset="0"/>
                              <a:ea typeface="Cambria Math"/>
                            </a:rPr>
                            <m:t>𝑜</m:t>
                          </m:r>
                        </m:sub>
                      </m:sSub>
                    </m:oMath>
                  </m:oMathPara>
                </a14:m>
                <a:endParaRPr lang="en-CA" sz="1400" i="1"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endParaRPr lang="fr-FR" sz="1400" i="1"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Lorsque la </a:t>
                </a:r>
                <a:r>
                  <a:rPr lang="fr-FR" sz="1400" u="sng" dirty="0">
                    <a:solidFill>
                      <a:schemeClr val="tx1"/>
                    </a:solidFill>
                    <a:latin typeface="Univers Condensed"/>
                    <a:ea typeface="Cambria Math" panose="02040503050406030204" pitchFamily="18" charset="0"/>
                  </a:rPr>
                  <a:t>contrainte de traction contrôle</a:t>
                </a:r>
                <a:r>
                  <a:rPr lang="fr-FR" sz="14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400" i="1">
                              <a:solidFill>
                                <a:schemeClr val="tx1"/>
                              </a:solidFill>
                              <a:latin typeface="Cambria Math" panose="02040503050406030204" pitchFamily="18" charset="0"/>
                              <a:ea typeface="Cambria Math"/>
                            </a:rPr>
                          </m:ctrlPr>
                        </m:fPr>
                        <m:num>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sub>
                          </m:sSub>
                        </m:num>
                        <m:den>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𝑆</m:t>
                              </m:r>
                            </m:e>
                            <m:sub>
                              <m:r>
                                <a:rPr lang="en-CA" sz="1400" i="1">
                                  <a:solidFill>
                                    <a:schemeClr val="tx1"/>
                                  </a:solidFill>
                                  <a:latin typeface="Cambria Math" panose="02040503050406030204" pitchFamily="18" charset="0"/>
                                  <a:ea typeface="Cambria Math"/>
                                </a:rPr>
                                <m:t>𝑡</m:t>
                              </m:r>
                            </m:sub>
                          </m:sSub>
                          <m:d>
                            <m:dPr>
                              <m:ctrlPr>
                                <a:rPr lang="en-CA" sz="1400" i="1">
                                  <a:solidFill>
                                    <a:schemeClr val="tx1"/>
                                  </a:solidFill>
                                  <a:latin typeface="Cambria Math" panose="02040503050406030204" pitchFamily="18" charset="0"/>
                                  <a:ea typeface="Cambria Math"/>
                                </a:rPr>
                              </m:ctrlPr>
                            </m:dPr>
                            <m:e>
                              <m:r>
                                <a:rPr lang="en-CA" sz="1400" i="1">
                                  <a:solidFill>
                                    <a:schemeClr val="tx1"/>
                                  </a:solidFill>
                                  <a:latin typeface="Cambria Math" panose="02040503050406030204" pitchFamily="18" charset="0"/>
                                  <a:ea typeface="Cambria Math"/>
                                </a:rPr>
                                <m:t>1−</m:t>
                              </m:r>
                              <m:f>
                                <m:fPr>
                                  <m:ctrlPr>
                                    <a:rPr lang="en-CA" sz="1400" i="1">
                                      <a:solidFill>
                                        <a:schemeClr val="tx1"/>
                                      </a:solidFill>
                                      <a:latin typeface="Cambria Math" panose="02040503050406030204" pitchFamily="18" charset="0"/>
                                      <a:ea typeface="Cambria Math"/>
                                    </a:rPr>
                                  </m:ctrlPr>
                                </m:fPr>
                                <m:num>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𝑓</m:t>
                                      </m:r>
                                    </m:sub>
                                  </m:sSub>
                                </m:num>
                                <m:den>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𝑒</m:t>
                                      </m:r>
                                    </m:sub>
                                  </m:sSub>
                                </m:den>
                              </m:f>
                            </m:e>
                          </m:d>
                        </m:den>
                      </m:f>
                      <m:r>
                        <a:rPr lang="en-CA" sz="1400" i="1">
                          <a:solidFill>
                            <a:schemeClr val="tx1"/>
                          </a:solidFill>
                          <a:latin typeface="Cambria Math" panose="02040503050406030204" pitchFamily="18" charset="0"/>
                          <a:ea typeface="Cambria Math"/>
                        </a:rPr>
                        <m:t>+</m:t>
                      </m:r>
                      <m:f>
                        <m:fPr>
                          <m:ctrlPr>
                            <a:rPr lang="en-CA" sz="1400" i="1">
                              <a:solidFill>
                                <a:schemeClr val="tx1"/>
                              </a:solidFill>
                              <a:latin typeface="Cambria Math" panose="02040503050406030204" pitchFamily="18" charset="0"/>
                              <a:ea typeface="Cambria Math"/>
                            </a:rPr>
                          </m:ctrlPr>
                        </m:fPr>
                        <m:num>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𝑓</m:t>
                              </m:r>
                            </m:sub>
                          </m:sSub>
                        </m:num>
                        <m:den>
                          <m:r>
                            <a:rPr lang="en-CA" sz="1400" i="1">
                              <a:solidFill>
                                <a:schemeClr val="tx1"/>
                              </a:solidFill>
                              <a:latin typeface="Cambria Math" panose="02040503050406030204" pitchFamily="18" charset="0"/>
                              <a:ea typeface="Cambria Math"/>
                            </a:rPr>
                            <m:t>𝐴</m:t>
                          </m:r>
                        </m:den>
                      </m:f>
                      <m:r>
                        <a:rPr lang="en-CA" sz="1400" i="1">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𝜙</m:t>
                          </m:r>
                        </m:e>
                        <m:sub>
                          <m:r>
                            <a:rPr lang="en-CA" sz="1400" i="1">
                              <a:solidFill>
                                <a:schemeClr val="tx1"/>
                              </a:solidFill>
                              <a:latin typeface="Cambria Math" panose="02040503050406030204" pitchFamily="18" charset="0"/>
                              <a:ea typeface="Cambria Math"/>
                            </a:rPr>
                            <m:t>𝑦</m:t>
                          </m:r>
                        </m:sub>
                      </m:sSub>
                      <m:r>
                        <a:rPr lang="en-CA" sz="1400" i="1">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𝐹</m:t>
                          </m:r>
                        </m:e>
                        <m:sub>
                          <m:r>
                            <a:rPr lang="en-CA" sz="1400" i="1">
                              <a:solidFill>
                                <a:schemeClr val="tx1"/>
                              </a:solidFill>
                              <a:latin typeface="Cambria Math" panose="02040503050406030204" pitchFamily="18" charset="0"/>
                              <a:ea typeface="Cambria Math"/>
                            </a:rPr>
                            <m:t>𝑦</m:t>
                          </m:r>
                        </m:sub>
                      </m:sSub>
                    </m:oMath>
                  </m:oMathPara>
                </a14:m>
                <a:endParaRPr lang="en-CA" sz="1400" i="1" dirty="0">
                  <a:solidFill>
                    <a:schemeClr val="tx1"/>
                  </a:solidFill>
                  <a:latin typeface="Univers Condensed"/>
                  <a:ea typeface="Cambria Math"/>
                </a:endParaRPr>
              </a:p>
              <a:p>
                <a:pPr marL="857250" lvl="3" indent="0" eaLnBrk="1" hangingPunct="1">
                  <a:buNone/>
                  <a:defRPr/>
                </a:pPr>
                <a:endParaRPr lang="en-CA" sz="1400" i="1" dirty="0">
                  <a:solidFill>
                    <a:schemeClr val="tx1"/>
                  </a:solidFill>
                  <a:latin typeface="Univers Condensed"/>
                  <a:ea typeface="Cambria Math"/>
                </a:endParaRPr>
              </a:p>
              <a:p>
                <a:pPr marL="857250" lvl="3" indent="0" eaLnBrk="1" hangingPunct="1">
                  <a:buNone/>
                  <a:defRPr/>
                </a:pPr>
                <a:endParaRPr lang="en-CA" sz="1400" i="1"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sub>
                    </m:sSub>
                  </m:oMath>
                </a14:m>
                <a:r>
                  <a:rPr lang="fr-FR" sz="1400" dirty="0">
                    <a:solidFill>
                      <a:schemeClr val="tx1"/>
                    </a:solidFill>
                    <a:latin typeface="Univers Condensed"/>
                    <a:ea typeface="Cambria Math"/>
                  </a:rPr>
                  <a:t> prend l’une des valeurs :</a:t>
                </a:r>
              </a:p>
              <a:p>
                <a:pPr marL="857250" lvl="3" indent="0" eaLnBrk="1" hangingPunct="1">
                  <a:buNone/>
                  <a:defRPr/>
                </a:pPr>
                <a:endParaRPr lang="en-CA" sz="1400" dirty="0">
                  <a:solidFill>
                    <a:schemeClr val="tx1"/>
                  </a:solidFill>
                  <a:latin typeface="Univers Condensed"/>
                  <a:ea typeface="Cambria Math"/>
                </a:endParaRPr>
              </a:p>
              <a:p>
                <a:pPr marL="1314450" lvl="4" indent="0" eaLnBrk="1" hangingPunct="1">
                  <a:buNone/>
                  <a:defRPr/>
                </a:pPr>
                <a14:m>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sub>
                    </m:sSub>
                    <m:r>
                      <a:rPr lang="en-CA" sz="1400" i="1">
                        <a:solidFill>
                          <a:schemeClr val="tx1"/>
                        </a:solidFill>
                        <a:latin typeface="Cambria Math" panose="02040503050406030204" pitchFamily="18" charset="0"/>
                        <a:ea typeface="Cambria Math"/>
                      </a:rPr>
                      <m:t>=</m:t>
                    </m:r>
                  </m:oMath>
                </a14:m>
                <a:r>
                  <a:rPr lang="en-CA" sz="1400" dirty="0">
                    <a:solidFill>
                      <a:schemeClr val="tx1"/>
                    </a:solidFill>
                    <a:latin typeface="Univers Condensed"/>
                    <a:ea typeface="Cambria Math"/>
                  </a:rPr>
                  <a:t> </a:t>
                </a:r>
                <a:r>
                  <a:rPr lang="fr-FR" sz="1400" dirty="0">
                    <a:solidFill>
                      <a:schemeClr val="tx1"/>
                    </a:solidFill>
                    <a:latin typeface="Univers Condensed"/>
                  </a:rPr>
                  <a:t>moment fléchissant pondéré maximal produit le long de la pièce par les charges transversales</a:t>
                </a:r>
              </a:p>
              <a:p>
                <a:pPr marL="1314450" lvl="4" indent="0" eaLnBrk="1" hangingPunct="1">
                  <a:buNone/>
                  <a:defRPr/>
                </a:pPr>
                <a:endParaRPr lang="en-CA" sz="1400"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sub>
                      </m:sSub>
                      <m:r>
                        <a:rPr lang="en-CA" sz="1400" i="1">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𝜔</m:t>
                          </m:r>
                        </m:e>
                        <m:sub>
                          <m:r>
                            <a:rPr lang="en-CA" sz="1400" i="1">
                              <a:solidFill>
                                <a:schemeClr val="tx1"/>
                              </a:solidFill>
                              <a:latin typeface="Cambria Math" panose="02040503050406030204" pitchFamily="18" charset="0"/>
                              <a:ea typeface="Cambria Math"/>
                            </a:rPr>
                            <m:t>1</m:t>
                          </m:r>
                        </m:sub>
                      </m:sSub>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r>
                            <a:rPr lang="en-CA" sz="1400" i="1">
                              <a:solidFill>
                                <a:schemeClr val="tx1"/>
                              </a:solidFill>
                              <a:latin typeface="Cambria Math" panose="02040503050406030204" pitchFamily="18" charset="0"/>
                              <a:ea typeface="Cambria Math"/>
                            </a:rPr>
                            <m:t>2</m:t>
                          </m:r>
                        </m:sub>
                      </m:sSub>
                      <m:r>
                        <m:rPr>
                          <m:nor/>
                        </m:rPr>
                        <a:rPr lang="fr-FR" sz="1400" dirty="0">
                          <a:solidFill>
                            <a:schemeClr val="tx1"/>
                          </a:solidFill>
                          <a:latin typeface="Univers Condensed"/>
                          <a:ea typeface="Cambria Math"/>
                        </a:rPr>
                        <m:t> </m:t>
                      </m:r>
                    </m:oMath>
                  </m:oMathPara>
                </a14:m>
                <a:endParaRPr lang="fr-CA" sz="1400"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r>
                        <m:rPr>
                          <m:nor/>
                        </m:rPr>
                        <a:rPr lang="fr-FR" sz="1400" dirty="0">
                          <a:solidFill>
                            <a:schemeClr val="tx1"/>
                          </a:solidFill>
                          <a:latin typeface="Univers Condensed"/>
                          <a:ea typeface="Cambria Math"/>
                        </a:rPr>
                        <m:t>(</m:t>
                      </m:r>
                      <m:r>
                        <m:rPr>
                          <m:nor/>
                        </m:rPr>
                        <a:rPr lang="fr-FR" sz="1400" dirty="0">
                          <a:solidFill>
                            <a:schemeClr val="tx1"/>
                          </a:solidFill>
                          <a:latin typeface="Univers Condensed"/>
                          <a:ea typeface="Cambria Math"/>
                        </a:rPr>
                        <m:t>voir</m:t>
                      </m:r>
                      <m:r>
                        <m:rPr>
                          <m:nor/>
                        </m:rPr>
                        <a:rPr lang="fr-FR" sz="1400" dirty="0">
                          <a:solidFill>
                            <a:schemeClr val="tx1"/>
                          </a:solidFill>
                          <a:latin typeface="Univers Condensed"/>
                          <a:ea typeface="Cambria Math"/>
                        </a:rPr>
                        <m:t> ‘‘8_</m:t>
                      </m:r>
                      <m:r>
                        <m:rPr>
                          <m:nor/>
                        </m:rPr>
                        <a:rPr lang="fr-FR" sz="1400" dirty="0">
                          <a:solidFill>
                            <a:schemeClr val="tx1"/>
                          </a:solidFill>
                          <a:latin typeface="Univers Condensed"/>
                          <a:ea typeface="Cambria Math"/>
                        </a:rPr>
                        <m:t>Comportement</m:t>
                      </m:r>
                      <m:r>
                        <m:rPr>
                          <m:nor/>
                        </m:rPr>
                        <a:rPr lang="fr-FR" sz="1400" dirty="0">
                          <a:solidFill>
                            <a:schemeClr val="tx1"/>
                          </a:solidFill>
                          <a:latin typeface="Univers Condensed"/>
                          <a:ea typeface="Cambria Math"/>
                        </a:rPr>
                        <m:t>_</m:t>
                      </m:r>
                      <m:r>
                        <m:rPr>
                          <m:nor/>
                        </m:rPr>
                        <a:rPr lang="fr-FR" sz="1400" dirty="0">
                          <a:solidFill>
                            <a:schemeClr val="tx1"/>
                          </a:solidFill>
                          <a:latin typeface="Univers Condensed"/>
                          <a:ea typeface="Cambria Math"/>
                        </a:rPr>
                        <m:t>des</m:t>
                      </m:r>
                      <m:r>
                        <m:rPr>
                          <m:nor/>
                        </m:rPr>
                        <a:rPr lang="fr-FR" sz="1400" dirty="0">
                          <a:solidFill>
                            <a:schemeClr val="tx1"/>
                          </a:solidFill>
                          <a:latin typeface="Univers Condensed"/>
                          <a:ea typeface="Cambria Math"/>
                        </a:rPr>
                        <m:t>_é</m:t>
                      </m:r>
                      <m:r>
                        <m:rPr>
                          <m:nor/>
                        </m:rPr>
                        <a:rPr lang="fr-FR" sz="1400" dirty="0">
                          <a:solidFill>
                            <a:schemeClr val="tx1"/>
                          </a:solidFill>
                          <a:latin typeface="Univers Condensed"/>
                          <a:ea typeface="Cambria Math"/>
                        </a:rPr>
                        <m:t>l</m:t>
                      </m:r>
                      <m:r>
                        <m:rPr>
                          <m:nor/>
                        </m:rPr>
                        <a:rPr lang="fr-FR" sz="1400" dirty="0">
                          <a:solidFill>
                            <a:schemeClr val="tx1"/>
                          </a:solidFill>
                          <a:latin typeface="Univers Condensed"/>
                          <a:ea typeface="Cambria Math"/>
                        </a:rPr>
                        <m:t>é</m:t>
                      </m:r>
                      <m:r>
                        <m:rPr>
                          <m:nor/>
                        </m:rPr>
                        <a:rPr lang="fr-FR" sz="1400" dirty="0">
                          <a:solidFill>
                            <a:schemeClr val="tx1"/>
                          </a:solidFill>
                          <a:latin typeface="Univers Condensed"/>
                          <a:ea typeface="Cambria Math"/>
                        </a:rPr>
                        <m:t>ments</m:t>
                      </m:r>
                      <m:r>
                        <m:rPr>
                          <m:nor/>
                        </m:rPr>
                        <a:rPr lang="fr-FR" sz="1400" dirty="0">
                          <a:solidFill>
                            <a:schemeClr val="tx1"/>
                          </a:solidFill>
                          <a:latin typeface="Univers Condensed"/>
                          <a:ea typeface="Cambria Math"/>
                        </a:rPr>
                        <m:t>_</m:t>
                      </m:r>
                      <m:r>
                        <m:rPr>
                          <m:nor/>
                        </m:rPr>
                        <a:rPr lang="fr-FR" sz="1400" dirty="0">
                          <a:solidFill>
                            <a:schemeClr val="tx1"/>
                          </a:solidFill>
                          <a:latin typeface="Univers Condensed"/>
                          <a:ea typeface="Cambria Math"/>
                        </a:rPr>
                        <m:t>fl</m:t>
                      </m:r>
                      <m:r>
                        <m:rPr>
                          <m:nor/>
                        </m:rPr>
                        <a:rPr lang="fr-FR" sz="1400" dirty="0">
                          <a:solidFill>
                            <a:schemeClr val="tx1"/>
                          </a:solidFill>
                          <a:latin typeface="Univers Condensed"/>
                          <a:ea typeface="Cambria Math"/>
                        </a:rPr>
                        <m:t>é</m:t>
                      </m:r>
                      <m:r>
                        <m:rPr>
                          <m:nor/>
                        </m:rPr>
                        <a:rPr lang="fr-FR" sz="1400" dirty="0">
                          <a:solidFill>
                            <a:schemeClr val="tx1"/>
                          </a:solidFill>
                          <a:latin typeface="Univers Condensed"/>
                          <a:ea typeface="Cambria Math"/>
                        </a:rPr>
                        <m:t>chies</m:t>
                      </m:r>
                      <m:r>
                        <m:rPr>
                          <m:nor/>
                        </m:rPr>
                        <a:rPr lang="fr-FR" sz="1400" dirty="0">
                          <a:solidFill>
                            <a:schemeClr val="tx1"/>
                          </a:solidFill>
                          <a:latin typeface="Univers Condensed"/>
                          <a:ea typeface="Cambria Math"/>
                        </a:rPr>
                        <m:t>_</m:t>
                      </m:r>
                      <m:r>
                        <m:rPr>
                          <m:nor/>
                        </m:rPr>
                        <a:rPr lang="fr-FR" sz="1400" dirty="0">
                          <a:solidFill>
                            <a:schemeClr val="tx1"/>
                          </a:solidFill>
                          <a:latin typeface="Univers Condensed"/>
                          <a:ea typeface="Cambria Math"/>
                        </a:rPr>
                        <m:t>I</m:t>
                      </m:r>
                      <m:r>
                        <m:rPr>
                          <m:nor/>
                        </m:rPr>
                        <a:rPr lang="fr-FR" sz="1400" dirty="0">
                          <a:solidFill>
                            <a:schemeClr val="tx1"/>
                          </a:solidFill>
                          <a:latin typeface="Univers Condensed"/>
                          <a:ea typeface="Cambria Math"/>
                        </a:rPr>
                        <m:t>’’, </m:t>
                      </m:r>
                      <m:r>
                        <m:rPr>
                          <m:nor/>
                        </m:rPr>
                        <a:rPr lang="fr-FR" sz="1400" dirty="0">
                          <a:solidFill>
                            <a:schemeClr val="tx1"/>
                          </a:solidFill>
                          <a:latin typeface="Univers Condensed"/>
                          <a:ea typeface="Cambria Math"/>
                        </a:rPr>
                        <m:t>ac</m:t>
                      </m:r>
                      <m:r>
                        <m:rPr>
                          <m:nor/>
                        </m:rPr>
                        <a:rPr lang="fr-FR" sz="1400" dirty="0">
                          <a:solidFill>
                            <a:schemeClr val="tx1"/>
                          </a:solidFill>
                          <a:latin typeface="Univers Condensed"/>
                          <a:ea typeface="Cambria Math"/>
                        </a:rPr>
                        <m:t>é</m:t>
                      </m:r>
                      <m:r>
                        <m:rPr>
                          <m:nor/>
                        </m:rPr>
                        <a:rPr lang="fr-FR" sz="1400" dirty="0">
                          <a:solidFill>
                            <a:schemeClr val="tx1"/>
                          </a:solidFill>
                          <a:latin typeface="Univers Condensed"/>
                          <a:ea typeface="Cambria Math"/>
                        </a:rPr>
                        <m:t>tates</m:t>
                      </m:r>
                      <m:r>
                        <m:rPr>
                          <m:nor/>
                        </m:rPr>
                        <a:rPr lang="fr-FR" sz="1400" dirty="0">
                          <a:solidFill>
                            <a:schemeClr val="tx1"/>
                          </a:solidFill>
                          <a:latin typeface="Univers Condensed"/>
                          <a:ea typeface="Cambria Math"/>
                        </a:rPr>
                        <m:t> </m:t>
                      </m:r>
                      <m:r>
                        <a:rPr lang="fr-FR" sz="1400" i="1" dirty="0">
                          <a:solidFill>
                            <a:schemeClr val="tx1"/>
                          </a:solidFill>
                          <a:latin typeface="Cambria Math" panose="02040503050406030204" pitchFamily="18" charset="0"/>
                          <a:ea typeface="Cambria Math"/>
                        </a:rPr>
                        <m:t>30 </m:t>
                      </m:r>
                      <m:r>
                        <m:rPr>
                          <m:nor/>
                        </m:rPr>
                        <a:rPr lang="fr-FR" sz="1400" dirty="0">
                          <a:solidFill>
                            <a:schemeClr val="tx1"/>
                          </a:solidFill>
                          <a:latin typeface="Univers Condensed"/>
                          <a:ea typeface="Cambria Math"/>
                        </a:rPr>
                        <m:t>à </m:t>
                      </m:r>
                      <m:r>
                        <a:rPr lang="fr-FR" sz="1400" i="1" dirty="0">
                          <a:solidFill>
                            <a:schemeClr val="tx1"/>
                          </a:solidFill>
                          <a:latin typeface="Cambria Math" panose="02040503050406030204" pitchFamily="18" charset="0"/>
                          <a:ea typeface="Cambria Math"/>
                        </a:rPr>
                        <m:t>33 </m:t>
                      </m:r>
                      <m:r>
                        <m:rPr>
                          <m:nor/>
                        </m:rPr>
                        <a:rPr lang="fr-FR" sz="1400" dirty="0">
                          <a:solidFill>
                            <a:schemeClr val="tx1"/>
                          </a:solidFill>
                          <a:latin typeface="Univers Condensed"/>
                          <a:ea typeface="Cambria Math"/>
                        </a:rPr>
                        <m:t>)</m:t>
                      </m:r>
                    </m:oMath>
                  </m:oMathPara>
                </a14:m>
                <a:endParaRPr lang="fr-FR" sz="1400" dirty="0">
                  <a:solidFill>
                    <a:schemeClr val="tx1"/>
                  </a:solidFill>
                  <a:latin typeface="Univers Condensed"/>
                  <a:ea typeface="Cambria Math"/>
                </a:endParaRPr>
              </a:p>
              <a:p>
                <a:pPr marL="1314450" lvl="4" indent="0" eaLnBrk="1" hangingPunct="1">
                  <a:buNone/>
                  <a:defRPr/>
                </a:pPr>
                <a:endParaRPr lang="en-CA" sz="1400"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𝑀</m:t>
                          </m:r>
                        </m:e>
                        <m:sub>
                          <m:r>
                            <a:rPr lang="en-CA" sz="1400" i="1">
                              <a:solidFill>
                                <a:schemeClr val="tx1"/>
                              </a:solidFill>
                              <a:latin typeface="Cambria Math" panose="02040503050406030204" pitchFamily="18" charset="0"/>
                              <a:ea typeface="Cambria Math"/>
                            </a:rPr>
                            <m:t>𝑓</m:t>
                          </m:r>
                        </m:sub>
                      </m:sSub>
                      <m:r>
                        <a:rPr lang="en-CA" sz="1400" i="1">
                          <a:solidFill>
                            <a:schemeClr val="tx1"/>
                          </a:solidFill>
                          <a:latin typeface="Cambria Math" panose="02040503050406030204" pitchFamily="18" charset="0"/>
                          <a:ea typeface="Cambria Math"/>
                        </a:rPr>
                        <m:t>=1,2 </m:t>
                      </m:r>
                      <m:r>
                        <a:rPr lang="en-CA" sz="1400" i="1">
                          <a:solidFill>
                            <a:schemeClr val="tx1"/>
                          </a:solidFill>
                          <a:latin typeface="Cambria Math" panose="02040503050406030204" pitchFamily="18" charset="0"/>
                          <a:ea typeface="Cambria Math"/>
                        </a:rPr>
                        <m:t>𝑒</m:t>
                      </m:r>
                      <m:r>
                        <a:rPr lang="en-CA" sz="1400" i="1">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𝐶</m:t>
                          </m:r>
                        </m:e>
                        <m:sub>
                          <m:r>
                            <a:rPr lang="en-CA" sz="1400" i="1">
                              <a:solidFill>
                                <a:schemeClr val="tx1"/>
                              </a:solidFill>
                              <a:latin typeface="Cambria Math" panose="02040503050406030204" pitchFamily="18" charset="0"/>
                              <a:ea typeface="Cambria Math"/>
                            </a:rPr>
                            <m:t>𝑓</m:t>
                          </m:r>
                        </m:sub>
                      </m:sSub>
                    </m:oMath>
                  </m:oMathPara>
                </a14:m>
                <a:endParaRPr lang="fr-CA" sz="1400" i="1"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r>
                        <m:rPr>
                          <m:nor/>
                        </m:rPr>
                        <a:rPr lang="fr-FR" sz="1400" dirty="0">
                          <a:solidFill>
                            <a:schemeClr val="tx1"/>
                          </a:solidFill>
                          <a:latin typeface="Univers Condensed"/>
                          <a:ea typeface="Cambria Math"/>
                        </a:rPr>
                        <m:t>(</m:t>
                      </m:r>
                      <m:r>
                        <m:rPr>
                          <m:nor/>
                        </m:rPr>
                        <a:rPr lang="fr-FR" sz="1400" dirty="0">
                          <a:solidFill>
                            <a:schemeClr val="tx1"/>
                          </a:solidFill>
                          <a:latin typeface="Univers Condensed"/>
                          <a:ea typeface="Cambria Math"/>
                        </a:rPr>
                        <m:t>voir</m:t>
                      </m:r>
                      <m:r>
                        <m:rPr>
                          <m:nor/>
                        </m:rPr>
                        <a:rPr lang="fr-CA" sz="1400" dirty="0">
                          <a:solidFill>
                            <a:schemeClr val="tx1"/>
                          </a:solidFill>
                          <a:latin typeface="Univers Condensed"/>
                          <a:ea typeface="Cambria Math"/>
                        </a:rPr>
                        <m:t> </m:t>
                      </m:r>
                      <m:r>
                        <m:rPr>
                          <m:nor/>
                        </m:rPr>
                        <a:rPr lang="fr-FR" sz="1400" dirty="0">
                          <a:solidFill>
                            <a:schemeClr val="tx1"/>
                          </a:solidFill>
                          <a:latin typeface="Univers Condensed"/>
                          <a:ea typeface="Cambria Math"/>
                        </a:rPr>
                        <m:t>ac</m:t>
                      </m:r>
                      <m:r>
                        <m:rPr>
                          <m:nor/>
                        </m:rPr>
                        <a:rPr lang="fr-FR" sz="1400" dirty="0">
                          <a:solidFill>
                            <a:schemeClr val="tx1"/>
                          </a:solidFill>
                          <a:latin typeface="Univers Condensed"/>
                          <a:ea typeface="Cambria Math"/>
                        </a:rPr>
                        <m:t>é</m:t>
                      </m:r>
                      <m:r>
                        <m:rPr>
                          <m:nor/>
                        </m:rPr>
                        <a:rPr lang="fr-FR" sz="1400" dirty="0">
                          <a:solidFill>
                            <a:schemeClr val="tx1"/>
                          </a:solidFill>
                          <a:latin typeface="Univers Condensed"/>
                          <a:ea typeface="Cambria Math"/>
                        </a:rPr>
                        <m:t>tate</m:t>
                      </m:r>
                      <m:r>
                        <m:rPr>
                          <m:nor/>
                        </m:rPr>
                        <a:rPr lang="fr-CA" sz="1400" dirty="0">
                          <a:solidFill>
                            <a:schemeClr val="tx1"/>
                          </a:solidFill>
                          <a:latin typeface="Univers Condensed"/>
                          <a:ea typeface="Cambria Math"/>
                        </a:rPr>
                        <m:t> </m:t>
                      </m:r>
                      <m:r>
                        <m:rPr>
                          <m:nor/>
                        </m:rPr>
                        <a:rPr lang="fr-CA" sz="1400" dirty="0">
                          <a:solidFill>
                            <a:schemeClr val="tx1"/>
                          </a:solidFill>
                          <a:latin typeface="Univers Condensed"/>
                          <a:ea typeface="Cambria Math"/>
                        </a:rPr>
                        <m:t>suivante</m:t>
                      </m:r>
                      <m:r>
                        <m:rPr>
                          <m:nor/>
                        </m:rPr>
                        <a:rPr lang="fr-FR" sz="1400" dirty="0">
                          <a:solidFill>
                            <a:schemeClr val="tx1"/>
                          </a:solidFill>
                          <a:latin typeface="Univers Condensed"/>
                          <a:ea typeface="Cambria Math"/>
                        </a:rPr>
                        <m:t>)</m:t>
                      </m:r>
                    </m:oMath>
                  </m:oMathPara>
                </a14:m>
                <a:endParaRPr lang="en-CA" sz="1400" dirty="0">
                  <a:solidFill>
                    <a:schemeClr val="tx1"/>
                  </a:solidFill>
                  <a:latin typeface="Univers Condensed"/>
                  <a:ea typeface="Cambria Math"/>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863693"/>
                <a:ext cx="9821450" cy="5874715"/>
              </a:xfrm>
              <a:prstGeom prst="rect">
                <a:avLst/>
              </a:prstGeom>
              <a:blipFill>
                <a:blip r:embed="rId3"/>
                <a:stretch>
                  <a:fillRect l="-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519552045"/>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5189" y="983284"/>
            <a:ext cx="4678385" cy="5362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70117" y="3008230"/>
            <a:ext cx="2681229" cy="738664"/>
          </a:xfrm>
          <a:prstGeom prst="rect">
            <a:avLst/>
          </a:prstGeom>
        </p:spPr>
        <p:txBody>
          <a:bodyPr wrap="square">
            <a:spAutoFit/>
          </a:bodyPr>
          <a:lstStyle/>
          <a:p>
            <a:r>
              <a:rPr lang="fr-FR" sz="1400" dirty="0">
                <a:latin typeface="Univers Condensed"/>
              </a:rPr>
              <a:t>Exemples de moment fléchissant causé par une charge excentrée</a:t>
            </a:r>
            <a:endParaRPr lang="fr-CA" sz="1400" dirty="0">
              <a:latin typeface="Univers Condensed"/>
            </a:endParaRPr>
          </a:p>
        </p:txBody>
      </p:sp>
      <p:sp>
        <p:nvSpPr>
          <p:cNvPr id="10" name="Rectangle 9">
            <a:extLst>
              <a:ext uri="{FF2B5EF4-FFF2-40B4-BE49-F238E27FC236}">
                <a16:creationId xmlns:a16="http://schemas.microsoft.com/office/drawing/2014/main" id="{A3C7EBF8-8B97-4946-8676-52E24A1F9C18}"/>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7745097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1718811"/>
                <a:ext cx="9821449" cy="388612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Dans les équations précédentes (voir acétate </a:t>
                </a:r>
                <a14:m>
                  <m:oMath xmlns:m="http://schemas.openxmlformats.org/officeDocument/2006/math">
                    <m:r>
                      <a:rPr lang="fr-FR" sz="2000" i="1" dirty="0">
                        <a:solidFill>
                          <a:schemeClr val="tx1"/>
                        </a:solidFill>
                        <a:latin typeface="Cambria Math" panose="02040503050406030204" pitchFamily="18" charset="0"/>
                        <a:ea typeface="Cambria Math" panose="02040503050406030204" pitchFamily="18" charset="0"/>
                      </a:rPr>
                      <m:t>34</m:t>
                    </m:r>
                  </m:oMath>
                </a14:m>
                <a:r>
                  <a:rPr lang="fr-FR" sz="2000" dirty="0">
                    <a:solidFill>
                      <a:schemeClr val="tx1"/>
                    </a:solidFill>
                    <a:latin typeface="Univers Condensed"/>
                    <a:ea typeface="Cambria Math" panose="02040503050406030204" pitchFamily="18" charset="0"/>
                  </a:rPr>
                  <a:t>), </a:t>
                </a:r>
                <a14:m>
                  <m:oMath xmlns:m="http://schemas.openxmlformats.org/officeDocument/2006/math">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𝐶</m:t>
                        </m:r>
                      </m:e>
                      <m:sub>
                        <m:r>
                          <a:rPr lang="en-CA" sz="2000" i="1">
                            <a:solidFill>
                              <a:schemeClr val="tx1"/>
                            </a:solidFill>
                            <a:latin typeface="Cambria Math" panose="02040503050406030204" pitchFamily="18" charset="0"/>
                            <a:ea typeface="Cambria Math"/>
                          </a:rPr>
                          <m:t>𝑒</m:t>
                        </m:r>
                      </m:sub>
                    </m:sSub>
                    <m:r>
                      <a:rPr lang="en-CA" sz="2000" i="1">
                        <a:solidFill>
                          <a:schemeClr val="tx1"/>
                        </a:solidFill>
                        <a:latin typeface="Cambria Math" panose="02040503050406030204" pitchFamily="18" charset="0"/>
                        <a:ea typeface="Cambria Math"/>
                      </a:rPr>
                      <m:t> </m:t>
                    </m:r>
                  </m:oMath>
                </a14:m>
                <a:r>
                  <a:rPr lang="fr-FR" sz="2000" dirty="0">
                    <a:solidFill>
                      <a:schemeClr val="tx1"/>
                    </a:solidFill>
                    <a:latin typeface="Univers Condensed"/>
                    <a:ea typeface="Cambria Math" panose="02040503050406030204" pitchFamily="18" charset="0"/>
                  </a:rPr>
                  <a:t>est l’effort de flambage élastique :</a:t>
                </a:r>
              </a:p>
              <a:p>
                <a:pPr marL="342900" lvl="1" indent="-342900" eaLnBrk="1" hangingPunct="1">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m:t>
                          </m:r>
                        </m:sub>
                      </m:sSub>
                      <m:r>
                        <a:rPr lang="en-CA" i="1">
                          <a:solidFill>
                            <a:schemeClr val="tx1"/>
                          </a:solidFill>
                          <a:latin typeface="Cambria Math" panose="02040503050406030204" pitchFamily="18" charset="0"/>
                        </a:rPr>
                        <m:t>=</m:t>
                      </m:r>
                      <m:f>
                        <m:fPr>
                          <m:ctrlPr>
                            <a:rPr lang="en-CA" i="1">
                              <a:solidFill>
                                <a:schemeClr val="tx1"/>
                              </a:solidFill>
                              <a:latin typeface="Cambria Math" panose="02040503050406030204" pitchFamily="18" charset="0"/>
                            </a:rPr>
                          </m:ctrlPr>
                        </m:fPr>
                        <m:num>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ea typeface="Cambria Math"/>
                                </a:rPr>
                                <m:t>𝜋</m:t>
                              </m:r>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𝐸</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𝐴</m:t>
                          </m:r>
                        </m:num>
                        <m:den>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ea typeface="Cambria Math" panose="02040503050406030204" pitchFamily="18" charset="0"/>
                                </a:rPr>
                                <m:t>𝜆</m:t>
                              </m:r>
                            </m:e>
                            <m:sup>
                              <m:r>
                                <a:rPr lang="en-CA" i="1">
                                  <a:solidFill>
                                    <a:schemeClr val="tx1"/>
                                  </a:solidFill>
                                  <a:latin typeface="Cambria Math" panose="02040503050406030204" pitchFamily="18" charset="0"/>
                                </a:rPr>
                                <m:t>2</m:t>
                              </m:r>
                            </m:sup>
                          </m:sSup>
                        </m:den>
                      </m:f>
                      <m:r>
                        <a:rPr lang="fr-CA" i="1">
                          <a:solidFill>
                            <a:schemeClr val="tx1"/>
                          </a:solidFill>
                          <a:latin typeface="Cambria Math" panose="02040503050406030204" pitchFamily="18" charset="0"/>
                        </a:rPr>
                        <m:t>=</m:t>
                      </m:r>
                      <m:f>
                        <m:fPr>
                          <m:ctrlPr>
                            <a:rPr lang="en-CA" i="1">
                              <a:solidFill>
                                <a:schemeClr val="tx1"/>
                              </a:solidFill>
                              <a:latin typeface="Cambria Math" panose="02040503050406030204" pitchFamily="18" charset="0"/>
                            </a:rPr>
                          </m:ctrlPr>
                        </m:fPr>
                        <m:num>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ea typeface="Cambria Math"/>
                                </a:rPr>
                                <m:t>𝜋</m:t>
                              </m:r>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𝐸</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𝐴</m:t>
                          </m:r>
                        </m:num>
                        <m:den>
                          <m:sSup>
                            <m:sSupPr>
                              <m:ctrlPr>
                                <a:rPr lang="en-CA" i="1">
                                  <a:solidFill>
                                    <a:schemeClr val="tx1"/>
                                  </a:solidFill>
                                  <a:latin typeface="Cambria Math" panose="02040503050406030204" pitchFamily="18" charset="0"/>
                                </a:rPr>
                              </m:ctrlPr>
                            </m:sSupPr>
                            <m:e>
                              <m:d>
                                <m:dPr>
                                  <m:ctrlPr>
                                    <a:rPr lang="en-CA" i="1">
                                      <a:solidFill>
                                        <a:schemeClr val="tx1"/>
                                      </a:solidFill>
                                      <a:latin typeface="Cambria Math" panose="02040503050406030204" pitchFamily="18" charset="0"/>
                                    </a:rPr>
                                  </m:ctrlPr>
                                </m:dPr>
                                <m:e>
                                  <m:f>
                                    <m:fPr>
                                      <m:ctrlPr>
                                        <a:rPr lang="en-CA" i="1">
                                          <a:solidFill>
                                            <a:schemeClr val="tx1"/>
                                          </a:solidFill>
                                          <a:latin typeface="Cambria Math" panose="02040503050406030204" pitchFamily="18" charset="0"/>
                                        </a:rPr>
                                      </m:ctrlPr>
                                    </m:fPr>
                                    <m:num>
                                      <m:r>
                                        <a:rPr lang="en-CA" i="1">
                                          <a:solidFill>
                                            <a:schemeClr val="tx1"/>
                                          </a:solidFill>
                                          <a:latin typeface="Cambria Math" panose="02040503050406030204" pitchFamily="18" charset="0"/>
                                        </a:rPr>
                                        <m:t>𝐾</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𝐿</m:t>
                                      </m:r>
                                    </m:num>
                                    <m:den>
                                      <m:r>
                                        <a:rPr lang="en-CA" i="1">
                                          <a:solidFill>
                                            <a:schemeClr val="tx1"/>
                                          </a:solidFill>
                                          <a:latin typeface="Cambria Math" panose="02040503050406030204" pitchFamily="18" charset="0"/>
                                        </a:rPr>
                                        <m:t>𝑟</m:t>
                                      </m:r>
                                    </m:den>
                                  </m:f>
                                </m:e>
                              </m:d>
                            </m:e>
                            <m:sup>
                              <m:r>
                                <a:rPr lang="en-CA" i="1">
                                  <a:solidFill>
                                    <a:schemeClr val="tx1"/>
                                  </a:solidFill>
                                  <a:latin typeface="Cambria Math" panose="02040503050406030204" pitchFamily="18" charset="0"/>
                                </a:rPr>
                                <m:t>2</m:t>
                              </m:r>
                            </m:sup>
                          </m:sSup>
                        </m:den>
                      </m:f>
                    </m:oMath>
                  </m:oMathPara>
                </a14:m>
                <a:endParaRPr lang="en-CA" i="1"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endParaRPr lang="fr-FR" sz="2000" i="1"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Il faut de plus vérifier l’équation suivante pour le flambement en flexion (</a:t>
                </a:r>
                <a14:m>
                  <m:oMath xmlns:m="http://schemas.openxmlformats.org/officeDocument/2006/math">
                    <m:r>
                      <a:rPr lang="fr-FR" sz="2000" i="1" dirty="0">
                        <a:solidFill>
                          <a:schemeClr val="tx1"/>
                        </a:solidFill>
                        <a:latin typeface="Cambria Math" panose="02040503050406030204" pitchFamily="18" charset="0"/>
                        <a:ea typeface="Cambria Math" panose="02040503050406030204" pitchFamily="18" charset="0"/>
                      </a:rPr>
                      <m:t>𝜆</m:t>
                    </m:r>
                    <m:r>
                      <a:rPr lang="en-CA" sz="2000" i="1" dirty="0">
                        <a:solidFill>
                          <a:schemeClr val="tx1"/>
                        </a:solidFill>
                        <a:latin typeface="Cambria Math" panose="02040503050406030204" pitchFamily="18" charset="0"/>
                        <a:ea typeface="Cambria Math" panose="02040503050406030204" pitchFamily="18" charset="0"/>
                      </a:rPr>
                      <m:t>=</m:t>
                    </m:r>
                    <m:f>
                      <m:fPr>
                        <m:type m:val="lin"/>
                        <m:ctrlPr>
                          <a:rPr lang="en-CA" sz="2000" i="1" dirty="0">
                            <a:solidFill>
                              <a:schemeClr val="tx1"/>
                            </a:solidFill>
                            <a:latin typeface="Cambria Math" panose="02040503050406030204" pitchFamily="18" charset="0"/>
                            <a:ea typeface="Cambria Math" panose="02040503050406030204" pitchFamily="18" charset="0"/>
                          </a:rPr>
                        </m:ctrlPr>
                      </m:fPr>
                      <m:num>
                        <m:r>
                          <a:rPr lang="en-CA" sz="2000" i="1" dirty="0">
                            <a:solidFill>
                              <a:schemeClr val="tx1"/>
                            </a:solidFill>
                            <a:latin typeface="Cambria Math" panose="02040503050406030204" pitchFamily="18" charset="0"/>
                            <a:ea typeface="Cambria Math" panose="02040503050406030204" pitchFamily="18" charset="0"/>
                          </a:rPr>
                          <m:t>𝐾</m:t>
                        </m:r>
                        <m:r>
                          <a:rPr lang="en-CA" sz="2000" i="1" dirty="0">
                            <a:solidFill>
                              <a:schemeClr val="tx1"/>
                            </a:solidFill>
                            <a:latin typeface="Cambria Math" panose="02040503050406030204" pitchFamily="18" charset="0"/>
                            <a:ea typeface="Cambria Math" panose="02040503050406030204" pitchFamily="18" charset="0"/>
                          </a:rPr>
                          <m:t> </m:t>
                        </m:r>
                        <m:r>
                          <a:rPr lang="en-CA" sz="2000" i="1" dirty="0">
                            <a:solidFill>
                              <a:schemeClr val="tx1"/>
                            </a:solidFill>
                            <a:latin typeface="Cambria Math" panose="02040503050406030204" pitchFamily="18" charset="0"/>
                            <a:ea typeface="Cambria Math" panose="02040503050406030204" pitchFamily="18" charset="0"/>
                          </a:rPr>
                          <m:t>𝐿</m:t>
                        </m:r>
                        <m:r>
                          <a:rPr lang="en-CA" sz="2000" i="1" dirty="0">
                            <a:solidFill>
                              <a:schemeClr val="tx1"/>
                            </a:solidFill>
                            <a:latin typeface="Cambria Math" panose="02040503050406030204" pitchFamily="18" charset="0"/>
                            <a:ea typeface="Cambria Math" panose="02040503050406030204" pitchFamily="18" charset="0"/>
                          </a:rPr>
                          <m:t> </m:t>
                        </m:r>
                      </m:num>
                      <m:den>
                        <m:r>
                          <a:rPr lang="en-CA" sz="2000" i="1" dirty="0">
                            <a:solidFill>
                              <a:schemeClr val="tx1"/>
                            </a:solidFill>
                            <a:latin typeface="Cambria Math" panose="02040503050406030204" pitchFamily="18" charset="0"/>
                            <a:ea typeface="Cambria Math" panose="02040503050406030204" pitchFamily="18" charset="0"/>
                          </a:rPr>
                          <m:t>𝑟</m:t>
                        </m:r>
                      </m:den>
                    </m:f>
                  </m:oMath>
                </a14:m>
                <a:r>
                  <a:rPr lang="fr-FR" sz="2000" dirty="0">
                    <a:solidFill>
                      <a:schemeClr val="tx1"/>
                    </a:solidFill>
                    <a:latin typeface="Univers Condensed"/>
                    <a:ea typeface="Cambria Math" panose="02040503050406030204" pitchFamily="18" charset="0"/>
                  </a:rPr>
                  <a:t>) :</a:t>
                </a:r>
              </a:p>
              <a:p>
                <a:pPr marL="342900" lvl="1" indent="-342900" eaLnBrk="1" hangingPunct="1">
                  <a:buFont typeface="Arial" panose="020B0604020202020204" pitchFamily="34" charset="0"/>
                  <a:buChar char="•"/>
                  <a:defRPr/>
                </a:pPr>
                <a:endParaRPr lang="fr-FR" sz="20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𝑓</m:t>
                          </m:r>
                        </m:sub>
                      </m:sSub>
                      <m:r>
                        <a:rPr lang="en-CA" i="1">
                          <a:solidFill>
                            <a:schemeClr val="tx1"/>
                          </a:solidFill>
                          <a:latin typeface="Cambria Math" panose="02040503050406030204" pitchFamily="18" charset="0"/>
                          <a:ea typeface="Cambria Math"/>
                        </a:rPr>
                        <m:t>≤</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𝜙</m:t>
                          </m:r>
                        </m:e>
                        <m:sub>
                          <m:r>
                            <a:rPr lang="en-CA" i="1">
                              <a:solidFill>
                                <a:schemeClr val="tx1"/>
                              </a:solidFill>
                              <a:latin typeface="Cambria Math" panose="02040503050406030204" pitchFamily="18" charset="0"/>
                              <a:ea typeface="Cambria Math"/>
                            </a:rPr>
                            <m:t>𝑐</m:t>
                          </m:r>
                        </m:sub>
                      </m:sSub>
                      <m:r>
                        <a:rPr lang="en-CA" i="1">
                          <a:solidFill>
                            <a:schemeClr val="tx1"/>
                          </a:solidFill>
                          <a:latin typeface="Cambria Math" panose="02040503050406030204" pitchFamily="18" charset="0"/>
                          <a:ea typeface="Cambria Math"/>
                        </a:rPr>
                        <m:t> </m:t>
                      </m:r>
                      <m:r>
                        <a:rPr lang="en-CA" i="1">
                          <a:solidFill>
                            <a:schemeClr val="tx1"/>
                          </a:solidFill>
                          <a:latin typeface="Cambria Math" panose="02040503050406030204" pitchFamily="18" charset="0"/>
                          <a:ea typeface="Cambria Math"/>
                        </a:rPr>
                        <m:t>𝐴</m:t>
                      </m:r>
                      <m:r>
                        <a:rPr lang="en-CA" i="1">
                          <a:solidFill>
                            <a:schemeClr val="tx1"/>
                          </a:solidFill>
                          <a:latin typeface="Cambria Math" panose="02040503050406030204" pitchFamily="18" charset="0"/>
                          <a:ea typeface="Cambria Math"/>
                        </a:rPr>
                        <m:t> </m:t>
                      </m:r>
                      <m:acc>
                        <m:accPr>
                          <m:chr m:val="̅"/>
                          <m:ctrlPr>
                            <a:rPr lang="en-CA" i="1">
                              <a:solidFill>
                                <a:schemeClr val="tx1"/>
                              </a:solidFill>
                              <a:latin typeface="Cambria Math" panose="02040503050406030204" pitchFamily="18" charset="0"/>
                              <a:ea typeface="Cambria Math"/>
                            </a:rPr>
                          </m:ctrlPr>
                        </m:accPr>
                        <m:e>
                          <m:r>
                            <a:rPr lang="en-CA" i="1">
                              <a:solidFill>
                                <a:schemeClr val="tx1"/>
                              </a:solidFill>
                              <a:latin typeface="Cambria Math" panose="02040503050406030204" pitchFamily="18" charset="0"/>
                              <a:ea typeface="Cambria Math"/>
                            </a:rPr>
                            <m:t>𝐹</m:t>
                          </m:r>
                        </m:e>
                      </m:acc>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𝑜</m:t>
                          </m:r>
                        </m:sub>
                      </m:sSub>
                    </m:oMath>
                  </m:oMathPara>
                </a14:m>
                <a:endParaRPr lang="fr-FR" dirty="0">
                  <a:solidFill>
                    <a:schemeClr val="tx1"/>
                  </a:solidFill>
                  <a:latin typeface="Univers Condensed"/>
                  <a:ea typeface="Cambria Math" panose="02040503050406030204" pitchFamily="18" charset="0"/>
                </a:endParaRPr>
              </a:p>
              <a:p>
                <a:pPr marL="857250" lvl="3" indent="0" eaLnBrk="1" hangingPunct="1">
                  <a:buNone/>
                  <a:defRPr/>
                </a:pPr>
                <a:endParaRPr lang="fr-FR" dirty="0">
                  <a:solidFill>
                    <a:schemeClr val="tx1"/>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1718811"/>
                <a:ext cx="9821449" cy="3886122"/>
              </a:xfrm>
              <a:prstGeom prst="rect">
                <a:avLst/>
              </a:prstGeom>
              <a:blipFill>
                <a:blip r:embed="rId3"/>
                <a:stretch>
                  <a:fillRect l="-496" t="-7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0941911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109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p:sp>
        <p:nvSpPr>
          <p:cNvPr id="5" name="Rectangle 1027"/>
          <p:cNvSpPr txBox="1">
            <a:spLocks noChangeArrowheads="1"/>
          </p:cNvSpPr>
          <p:nvPr/>
        </p:nvSpPr>
        <p:spPr bwMode="auto">
          <a:xfrm>
            <a:off x="838200" y="1213026"/>
            <a:ext cx="9049562" cy="43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latin typeface="Univers Condensed"/>
                <a:ea typeface="Cambria Math" panose="02040503050406030204" pitchFamily="18" charset="0"/>
              </a:rPr>
              <a:t>Flexion biaxiale d’une poutre comprimée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7578" y="1645073"/>
            <a:ext cx="4222071" cy="3118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1837019"/>
                <a:ext cx="10185400" cy="29261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i="1" smtClean="0">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𝑓𝑥</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𝑆</m:t>
                              </m:r>
                            </m:e>
                            <m:sub>
                              <m:r>
                                <a:rPr lang="en-CA" i="1">
                                  <a:solidFill>
                                    <a:schemeClr val="tx1"/>
                                  </a:solidFill>
                                  <a:latin typeface="Cambria Math" panose="02040503050406030204" pitchFamily="18" charset="0"/>
                                  <a:ea typeface="Cambria Math"/>
                                </a:rPr>
                                <m:t>𝑥</m:t>
                              </m:r>
                            </m:sub>
                          </m:sSub>
                          <m:d>
                            <m:dPr>
                              <m:ctrlPr>
                                <a:rPr lang="en-CA" i="1">
                                  <a:solidFill>
                                    <a:schemeClr val="tx1"/>
                                  </a:solidFill>
                                  <a:latin typeface="Cambria Math" panose="02040503050406030204" pitchFamily="18" charset="0"/>
                                  <a:ea typeface="Cambria Math"/>
                                </a:rPr>
                              </m:ctrlPr>
                            </m:dPr>
                            <m:e>
                              <m:r>
                                <a:rPr lang="en-CA" i="1">
                                  <a:solidFill>
                                    <a:schemeClr val="tx1"/>
                                  </a:solidFill>
                                  <a:latin typeface="Cambria Math" panose="02040503050406030204" pitchFamily="18" charset="0"/>
                                  <a:ea typeface="Cambria Math"/>
                                </a:rPr>
                                <m:t>1−</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𝑒𝑥</m:t>
                                      </m:r>
                                    </m:sub>
                                  </m:sSub>
                                </m:den>
                              </m:f>
                            </m:e>
                          </m:d>
                        </m:den>
                      </m:f>
                      <m:r>
                        <a:rPr lang="en-CA" i="1">
                          <a:solidFill>
                            <a:schemeClr val="tx1"/>
                          </a:solidFill>
                          <a:latin typeface="Cambria Math" panose="02040503050406030204" pitchFamily="18" charset="0"/>
                          <a:ea typeface="Cambria Math"/>
                        </a:rPr>
                        <m:t>+</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𝑓𝑦</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𝑆</m:t>
                              </m:r>
                            </m:e>
                            <m:sub>
                              <m:r>
                                <a:rPr lang="en-CA" i="1">
                                  <a:solidFill>
                                    <a:schemeClr val="tx1"/>
                                  </a:solidFill>
                                  <a:latin typeface="Cambria Math" panose="02040503050406030204" pitchFamily="18" charset="0"/>
                                  <a:ea typeface="Cambria Math"/>
                                </a:rPr>
                                <m:t>𝑦</m:t>
                              </m:r>
                            </m:sub>
                          </m:sSub>
                          <m:d>
                            <m:dPr>
                              <m:ctrlPr>
                                <a:rPr lang="en-CA" i="1">
                                  <a:solidFill>
                                    <a:schemeClr val="tx1"/>
                                  </a:solidFill>
                                  <a:latin typeface="Cambria Math" panose="02040503050406030204" pitchFamily="18" charset="0"/>
                                  <a:ea typeface="Cambria Math"/>
                                </a:rPr>
                              </m:ctrlPr>
                            </m:dPr>
                            <m:e>
                              <m:r>
                                <a:rPr lang="en-CA" i="1">
                                  <a:solidFill>
                                    <a:schemeClr val="tx1"/>
                                  </a:solidFill>
                                  <a:latin typeface="Cambria Math" panose="02040503050406030204" pitchFamily="18" charset="0"/>
                                  <a:ea typeface="Cambria Math"/>
                                </a:rPr>
                                <m:t>1−</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𝑒𝑦</m:t>
                                      </m:r>
                                    </m:sub>
                                  </m:sSub>
                                </m:den>
                              </m:f>
                            </m:e>
                          </m:d>
                        </m:den>
                      </m:f>
                      <m:r>
                        <a:rPr lang="en-CA" i="1">
                          <a:solidFill>
                            <a:schemeClr val="tx1"/>
                          </a:solidFill>
                          <a:latin typeface="Cambria Math" panose="02040503050406030204" pitchFamily="18" charset="0"/>
                          <a:ea typeface="Cambria Math"/>
                        </a:rPr>
                        <m:t>+</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𝑓</m:t>
                              </m:r>
                            </m:sub>
                          </m:sSub>
                        </m:num>
                        <m:den>
                          <m:r>
                            <a:rPr lang="en-CA" i="1">
                              <a:solidFill>
                                <a:schemeClr val="tx1"/>
                              </a:solidFill>
                              <a:latin typeface="Cambria Math" panose="02040503050406030204" pitchFamily="18" charset="0"/>
                              <a:ea typeface="Cambria Math"/>
                            </a:rPr>
                            <m:t>𝐴</m:t>
                          </m:r>
                        </m:den>
                      </m:f>
                      <m:r>
                        <a:rPr lang="en-CA" i="1">
                          <a:solidFill>
                            <a:schemeClr val="tx1"/>
                          </a:solidFill>
                          <a:latin typeface="Cambria Math" panose="02040503050406030204" pitchFamily="18" charset="0"/>
                          <a:ea typeface="Cambria Math"/>
                        </a:rPr>
                        <m:t>≤</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𝜙</m:t>
                          </m:r>
                        </m:e>
                        <m:sub>
                          <m:r>
                            <a:rPr lang="en-CA" i="1">
                              <a:solidFill>
                                <a:schemeClr val="tx1"/>
                              </a:solidFill>
                              <a:latin typeface="Cambria Math" panose="02040503050406030204" pitchFamily="18" charset="0"/>
                              <a:ea typeface="Cambria Math"/>
                            </a:rPr>
                            <m:t>𝑦</m:t>
                          </m:r>
                        </m:sub>
                      </m:sSub>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fr-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𝑜</m:t>
                          </m:r>
                        </m:sub>
                      </m:sSub>
                    </m:oMath>
                  </m:oMathPara>
                </a14:m>
                <a:endParaRPr lang="en-CA" i="1" dirty="0">
                  <a:solidFill>
                    <a:schemeClr val="tx1"/>
                  </a:solidFill>
                  <a:latin typeface="Univers Condensed"/>
                  <a:ea typeface="Cambria Math"/>
                </a:endParaRPr>
              </a:p>
              <a:p>
                <a:pPr marL="857250" lvl="3" indent="0" eaLnBrk="1" hangingPunct="1">
                  <a:buNone/>
                  <a:defRPr/>
                </a:pPr>
                <a:r>
                  <a:rPr lang="en-CA" dirty="0">
                    <a:solidFill>
                      <a:schemeClr val="tx1"/>
                    </a:solidFill>
                    <a:latin typeface="Univers Condensed"/>
                    <a:ea typeface="Cambria Math" panose="02040503050406030204" pitchFamily="18" charset="0"/>
                  </a:rPr>
                  <a:t>avec </a:t>
                </a: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m:t>
                          </m:r>
                          <m:r>
                            <a:rPr lang="fr-CA" i="1">
                              <a:solidFill>
                                <a:schemeClr val="tx1"/>
                              </a:solidFill>
                              <a:latin typeface="Cambria Math" panose="02040503050406030204" pitchFamily="18" charset="0"/>
                              <a:ea typeface="Cambria Math"/>
                            </a:rPr>
                            <m:t>𝑥</m:t>
                          </m:r>
                        </m:sub>
                      </m:sSub>
                      <m:r>
                        <a:rPr lang="en-CA" i="1">
                          <a:solidFill>
                            <a:schemeClr val="tx1"/>
                          </a:solidFill>
                          <a:latin typeface="Cambria Math" panose="02040503050406030204" pitchFamily="18" charset="0"/>
                        </a:rPr>
                        <m:t>=</m:t>
                      </m:r>
                      <m:f>
                        <m:fPr>
                          <m:ctrlPr>
                            <a:rPr lang="en-CA" i="1">
                              <a:solidFill>
                                <a:schemeClr val="tx1"/>
                              </a:solidFill>
                              <a:latin typeface="Cambria Math" panose="02040503050406030204" pitchFamily="18" charset="0"/>
                            </a:rPr>
                          </m:ctrlPr>
                        </m:fPr>
                        <m:num>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ea typeface="Cambria Math"/>
                                </a:rPr>
                                <m:t>𝜋</m:t>
                              </m:r>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𝐸</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𝐴</m:t>
                          </m:r>
                        </m:num>
                        <m:den>
                          <m:sSup>
                            <m:sSupPr>
                              <m:ctrlPr>
                                <a:rPr lang="en-CA" i="1">
                                  <a:solidFill>
                                    <a:schemeClr val="tx1"/>
                                  </a:solidFill>
                                  <a:latin typeface="Cambria Math" panose="02040503050406030204" pitchFamily="18" charset="0"/>
                                </a:rPr>
                              </m:ctrlPr>
                            </m:sSupPr>
                            <m:e>
                              <m:d>
                                <m:dPr>
                                  <m:ctrlPr>
                                    <a:rPr lang="en-CA" i="1">
                                      <a:solidFill>
                                        <a:schemeClr val="tx1"/>
                                      </a:solidFill>
                                      <a:latin typeface="Cambria Math" panose="02040503050406030204" pitchFamily="18" charset="0"/>
                                    </a:rPr>
                                  </m:ctrlPr>
                                </m:dPr>
                                <m:e>
                                  <m:f>
                                    <m:fPr>
                                      <m:ctrlPr>
                                        <a:rPr lang="en-CA" i="1">
                                          <a:solidFill>
                                            <a:schemeClr val="tx1"/>
                                          </a:solidFill>
                                          <a:latin typeface="Cambria Math" panose="02040503050406030204" pitchFamily="18" charset="0"/>
                                        </a:rPr>
                                      </m:ctrlPr>
                                    </m:fPr>
                                    <m:num>
                                      <m:r>
                                        <a:rPr lang="en-CA" i="1">
                                          <a:solidFill>
                                            <a:schemeClr val="tx1"/>
                                          </a:solidFill>
                                          <a:latin typeface="Cambria Math" panose="02040503050406030204" pitchFamily="18" charset="0"/>
                                        </a:rPr>
                                        <m:t>𝐾</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𝐿</m:t>
                                      </m:r>
                                    </m:num>
                                    <m:den>
                                      <m:sSub>
                                        <m:sSubPr>
                                          <m:ctrlPr>
                                            <a:rPr lang="en-CA" i="1">
                                              <a:solidFill>
                                                <a:schemeClr val="tx1"/>
                                              </a:solidFill>
                                              <a:latin typeface="Cambria Math" panose="02040503050406030204" pitchFamily="18" charset="0"/>
                                              <a:ea typeface="Cambria Math"/>
                                            </a:rPr>
                                          </m:ctrlPr>
                                        </m:sSubPr>
                                        <m:e>
                                          <m:r>
                                            <a:rPr lang="fr-CA" i="1">
                                              <a:solidFill>
                                                <a:schemeClr val="tx1"/>
                                              </a:solidFill>
                                              <a:latin typeface="Cambria Math" panose="02040503050406030204" pitchFamily="18" charset="0"/>
                                              <a:ea typeface="Cambria Math"/>
                                            </a:rPr>
                                            <m:t>𝑟</m:t>
                                          </m:r>
                                        </m:e>
                                        <m:sub>
                                          <m:r>
                                            <a:rPr lang="fr-CA" i="1">
                                              <a:solidFill>
                                                <a:schemeClr val="tx1"/>
                                              </a:solidFill>
                                              <a:latin typeface="Cambria Math" panose="02040503050406030204" pitchFamily="18" charset="0"/>
                                              <a:ea typeface="Cambria Math"/>
                                            </a:rPr>
                                            <m:t>𝑥</m:t>
                                          </m:r>
                                        </m:sub>
                                      </m:sSub>
                                    </m:den>
                                  </m:f>
                                </m:e>
                              </m:d>
                            </m:e>
                            <m:sup>
                              <m:r>
                                <a:rPr lang="en-CA" i="1">
                                  <a:solidFill>
                                    <a:schemeClr val="tx1"/>
                                  </a:solidFill>
                                  <a:latin typeface="Cambria Math" panose="02040503050406030204" pitchFamily="18" charset="0"/>
                                </a:rPr>
                                <m:t>2</m:t>
                              </m:r>
                            </m:sup>
                          </m:sSup>
                        </m:den>
                      </m:f>
                      <m:r>
                        <m:rPr>
                          <m:nor/>
                        </m:rPr>
                        <a:rPr lang="fr-CA">
                          <a:solidFill>
                            <a:schemeClr val="tx1"/>
                          </a:solidFill>
                          <a:latin typeface="Univers Condensed"/>
                        </a:rPr>
                        <m:t>   </m:t>
                      </m:r>
                      <m:r>
                        <m:rPr>
                          <m:nor/>
                        </m:rPr>
                        <a:rPr lang="fr-FR" dirty="0">
                          <a:solidFill>
                            <a:schemeClr val="tx1"/>
                          </a:solidFill>
                          <a:latin typeface="Univers Condensed"/>
                          <a:ea typeface="Cambria Math" panose="02040503050406030204" pitchFamily="18" charset="0"/>
                        </a:rPr>
                        <m:t>e</m:t>
                      </m:r>
                      <m:r>
                        <m:rPr>
                          <m:nor/>
                        </m:rPr>
                        <a:rPr lang="fr-CA" dirty="0">
                          <a:solidFill>
                            <a:schemeClr val="tx1"/>
                          </a:solidFill>
                          <a:latin typeface="Univers Condensed"/>
                          <a:ea typeface="Cambria Math" panose="02040503050406030204" pitchFamily="18" charset="0"/>
                        </a:rPr>
                        <m:t>t</m:t>
                      </m:r>
                      <m:r>
                        <a:rPr lang="fr-CA" i="1" dirty="0">
                          <a:solidFill>
                            <a:schemeClr val="tx1"/>
                          </a:solidFill>
                          <a:latin typeface="Cambria Math" panose="02040503050406030204" pitchFamily="18" charset="0"/>
                          <a:ea typeface="Cambria Math" panose="02040503050406030204" pitchFamily="18" charset="0"/>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m:t>
                          </m:r>
                          <m:r>
                            <a:rPr lang="fr-CA" i="1">
                              <a:solidFill>
                                <a:schemeClr val="tx1"/>
                              </a:solidFill>
                              <a:latin typeface="Cambria Math" panose="02040503050406030204" pitchFamily="18" charset="0"/>
                              <a:ea typeface="Cambria Math"/>
                            </a:rPr>
                            <m:t>𝑦</m:t>
                          </m:r>
                        </m:sub>
                      </m:sSub>
                      <m:r>
                        <a:rPr lang="en-CA" i="1">
                          <a:solidFill>
                            <a:schemeClr val="tx1"/>
                          </a:solidFill>
                          <a:latin typeface="Cambria Math" panose="02040503050406030204" pitchFamily="18" charset="0"/>
                        </a:rPr>
                        <m:t>=</m:t>
                      </m:r>
                      <m:f>
                        <m:fPr>
                          <m:ctrlPr>
                            <a:rPr lang="en-CA" i="1">
                              <a:solidFill>
                                <a:schemeClr val="tx1"/>
                              </a:solidFill>
                              <a:latin typeface="Cambria Math" panose="02040503050406030204" pitchFamily="18" charset="0"/>
                            </a:rPr>
                          </m:ctrlPr>
                        </m:fPr>
                        <m:num>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ea typeface="Cambria Math"/>
                                </a:rPr>
                                <m:t>𝜋</m:t>
                              </m:r>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𝐸</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𝐴</m:t>
                          </m:r>
                        </m:num>
                        <m:den>
                          <m:sSup>
                            <m:sSupPr>
                              <m:ctrlPr>
                                <a:rPr lang="en-CA" i="1">
                                  <a:solidFill>
                                    <a:schemeClr val="tx1"/>
                                  </a:solidFill>
                                  <a:latin typeface="Cambria Math" panose="02040503050406030204" pitchFamily="18" charset="0"/>
                                </a:rPr>
                              </m:ctrlPr>
                            </m:sSupPr>
                            <m:e>
                              <m:d>
                                <m:dPr>
                                  <m:ctrlPr>
                                    <a:rPr lang="en-CA" i="1">
                                      <a:solidFill>
                                        <a:schemeClr val="tx1"/>
                                      </a:solidFill>
                                      <a:latin typeface="Cambria Math" panose="02040503050406030204" pitchFamily="18" charset="0"/>
                                    </a:rPr>
                                  </m:ctrlPr>
                                </m:dPr>
                                <m:e>
                                  <m:f>
                                    <m:fPr>
                                      <m:ctrlPr>
                                        <a:rPr lang="en-CA" i="1">
                                          <a:solidFill>
                                            <a:schemeClr val="tx1"/>
                                          </a:solidFill>
                                          <a:latin typeface="Cambria Math" panose="02040503050406030204" pitchFamily="18" charset="0"/>
                                        </a:rPr>
                                      </m:ctrlPr>
                                    </m:fPr>
                                    <m:num>
                                      <m:r>
                                        <a:rPr lang="en-CA" i="1">
                                          <a:solidFill>
                                            <a:schemeClr val="tx1"/>
                                          </a:solidFill>
                                          <a:latin typeface="Cambria Math" panose="02040503050406030204" pitchFamily="18" charset="0"/>
                                        </a:rPr>
                                        <m:t>𝐾</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𝐿</m:t>
                                      </m:r>
                                    </m:num>
                                    <m:den>
                                      <m:sSub>
                                        <m:sSubPr>
                                          <m:ctrlPr>
                                            <a:rPr lang="en-CA" i="1">
                                              <a:solidFill>
                                                <a:schemeClr val="tx1"/>
                                              </a:solidFill>
                                              <a:latin typeface="Cambria Math" panose="02040503050406030204" pitchFamily="18" charset="0"/>
                                              <a:ea typeface="Cambria Math"/>
                                            </a:rPr>
                                          </m:ctrlPr>
                                        </m:sSubPr>
                                        <m:e>
                                          <m:r>
                                            <a:rPr lang="fr-CA" i="1">
                                              <a:solidFill>
                                                <a:schemeClr val="tx1"/>
                                              </a:solidFill>
                                              <a:latin typeface="Cambria Math" panose="02040503050406030204" pitchFamily="18" charset="0"/>
                                              <a:ea typeface="Cambria Math"/>
                                            </a:rPr>
                                            <m:t>𝑟</m:t>
                                          </m:r>
                                        </m:e>
                                        <m:sub>
                                          <m:r>
                                            <a:rPr lang="fr-CA" i="1">
                                              <a:solidFill>
                                                <a:schemeClr val="tx1"/>
                                              </a:solidFill>
                                              <a:latin typeface="Cambria Math" panose="02040503050406030204" pitchFamily="18" charset="0"/>
                                              <a:ea typeface="Cambria Math"/>
                                            </a:rPr>
                                            <m:t>𝑦</m:t>
                                          </m:r>
                                        </m:sub>
                                      </m:sSub>
                                    </m:den>
                                  </m:f>
                                </m:e>
                              </m:d>
                            </m:e>
                            <m:sup>
                              <m:r>
                                <a:rPr lang="en-CA" i="1">
                                  <a:solidFill>
                                    <a:schemeClr val="tx1"/>
                                  </a:solidFill>
                                  <a:latin typeface="Cambria Math" panose="02040503050406030204" pitchFamily="18" charset="0"/>
                                </a:rPr>
                                <m:t>2</m:t>
                              </m:r>
                            </m:sup>
                          </m:sSup>
                        </m:den>
                      </m:f>
                    </m:oMath>
                  </m:oMathPara>
                </a14:m>
                <a:endParaRPr lang="en-CA" i="1" dirty="0">
                  <a:solidFill>
                    <a:schemeClr val="tx1"/>
                  </a:solidFill>
                  <a:latin typeface="Univers Condensed"/>
                  <a:ea typeface="Cambria Math"/>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1837019"/>
                <a:ext cx="10185400" cy="2926188"/>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8" name="Rectangle 7"/>
          <p:cNvSpPr/>
          <p:nvPr/>
        </p:nvSpPr>
        <p:spPr>
          <a:xfrm>
            <a:off x="6097607" y="4793737"/>
            <a:ext cx="3790155" cy="307777"/>
          </a:xfrm>
          <a:prstGeom prst="rect">
            <a:avLst/>
          </a:prstGeom>
        </p:spPr>
        <p:txBody>
          <a:bodyPr wrap="square">
            <a:spAutoFit/>
          </a:bodyPr>
          <a:lstStyle/>
          <a:p>
            <a:r>
              <a:rPr lang="fr-FR" sz="1400" dirty="0">
                <a:latin typeface="Univers Condensed"/>
              </a:rPr>
              <a:t>Conditions de sollicitation en flexion </a:t>
            </a:r>
            <a:r>
              <a:rPr lang="fr-FR" sz="1400" dirty="0" err="1">
                <a:latin typeface="Univers Condensed"/>
              </a:rPr>
              <a:t>biaxiale</a:t>
            </a:r>
            <a:endParaRPr lang="fr-CA" sz="1400" dirty="0">
              <a:latin typeface="Univers Condensed"/>
            </a:endParaRPr>
          </a:p>
        </p:txBody>
      </p:sp>
      <p:sp>
        <p:nvSpPr>
          <p:cNvPr id="10" name="Rectangle 9">
            <a:extLst>
              <a:ext uri="{FF2B5EF4-FFF2-40B4-BE49-F238E27FC236}">
                <a16:creationId xmlns:a16="http://schemas.microsoft.com/office/drawing/2014/main" id="{5448CACB-354F-1E43-A5DD-A4815930DD4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736273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6145"/>
          <a:stretch/>
        </p:blipFill>
        <p:spPr bwMode="auto">
          <a:xfrm>
            <a:off x="5835956" y="2625857"/>
            <a:ext cx="4526798" cy="141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835956" y="4548010"/>
            <a:ext cx="2724802" cy="523220"/>
          </a:xfrm>
          <a:prstGeom prst="rect">
            <a:avLst/>
          </a:prstGeom>
        </p:spPr>
        <p:txBody>
          <a:bodyPr wrap="square">
            <a:spAutoFit/>
          </a:bodyPr>
          <a:lstStyle/>
          <a:p>
            <a:r>
              <a:rPr lang="fr-FR" sz="1400" dirty="0">
                <a:latin typeface="Univers Condensed"/>
              </a:rPr>
              <a:t>Définition du coefficient de forme des sections </a:t>
            </a:r>
            <a:r>
              <a:rPr lang="fr-FR" sz="1400" b="1" u="sng" dirty="0">
                <a:latin typeface="Univers Condensed"/>
              </a:rPr>
              <a:t>d'acier</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287"/>
          <a:stretch/>
        </p:blipFill>
        <p:spPr bwMode="auto">
          <a:xfrm>
            <a:off x="1025871" y="1087296"/>
            <a:ext cx="4526798" cy="4492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E948CCF8-3D64-8E4F-AF03-EA2D55BA0C69}"/>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89384306"/>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compression-flexion (une pièce fléchie sollicitée en compression)</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Résistance globale de la pièce avec effet de torsion (soumise à un déversement)</a:t>
            </a:r>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110</a:t>
            </a:fld>
            <a:endParaRPr lang="fr-FR"/>
          </a:p>
        </p:txBody>
      </p:sp>
    </p:spTree>
    <p:extLst>
      <p:ext uri="{BB962C8B-B14F-4D97-AF65-F5344CB8AC3E}">
        <p14:creationId xmlns:p14="http://schemas.microsoft.com/office/powerpoint/2010/main" val="3007798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983284"/>
                <a:ext cx="9626600" cy="52336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FR" sz="20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Section fléchie par rapport à l’axe fort (</a:t>
                </a:r>
                <a14:m>
                  <m:oMath xmlns:m="http://schemas.openxmlformats.org/officeDocument/2006/math">
                    <m:r>
                      <a:rPr lang="fr-FR" sz="2000" i="1" dirty="0">
                        <a:solidFill>
                          <a:schemeClr val="tx1"/>
                        </a:solidFill>
                        <a:latin typeface="Cambria Math" panose="02040503050406030204" pitchFamily="18" charset="0"/>
                        <a:ea typeface="Cambria Math" panose="02040503050406030204" pitchFamily="18" charset="0"/>
                      </a:rPr>
                      <m:t>𝑥</m:t>
                    </m:r>
                    <m:r>
                      <a:rPr lang="fr-FR" sz="2000" i="1" dirty="0">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 </a:t>
                </a:r>
                <a14:m>
                  <m:oMath xmlns:m="http://schemas.openxmlformats.org/officeDocument/2006/math">
                    <m:r>
                      <a:rPr lang="fr-FR" sz="2000" i="1" dirty="0">
                        <a:solidFill>
                          <a:schemeClr val="tx1"/>
                        </a:solidFill>
                        <a:latin typeface="Cambria Math" panose="02040503050406030204" pitchFamily="18" charset="0"/>
                        <a:ea typeface="Cambria Math" panose="02040503050406030204" pitchFamily="18" charset="0"/>
                      </a:rPr>
                      <m:t>𝑥</m:t>
                    </m:r>
                  </m:oMath>
                </a14:m>
                <a:r>
                  <a:rPr lang="fr-FR" sz="20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𝑟</m:t>
                              </m:r>
                            </m:sub>
                          </m:sSub>
                          <m:d>
                            <m:dPr>
                              <m:ctrlPr>
                                <a:rPr lang="en-CA" i="1">
                                  <a:solidFill>
                                    <a:schemeClr val="tx1"/>
                                  </a:solidFill>
                                  <a:latin typeface="Cambria Math" panose="02040503050406030204" pitchFamily="18" charset="0"/>
                                  <a:ea typeface="Cambria Math"/>
                                </a:rPr>
                              </m:ctrlPr>
                            </m:dPr>
                            <m:e>
                              <m:r>
                                <a:rPr lang="en-CA" i="1">
                                  <a:solidFill>
                                    <a:schemeClr val="tx1"/>
                                  </a:solidFill>
                                  <a:latin typeface="Cambria Math" panose="02040503050406030204" pitchFamily="18" charset="0"/>
                                  <a:ea typeface="Cambria Math"/>
                                </a:rPr>
                                <m:t>1−</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𝑒𝑥</m:t>
                                      </m:r>
                                    </m:sub>
                                  </m:sSub>
                                </m:den>
                              </m:f>
                            </m:e>
                          </m:d>
                        </m:den>
                      </m:f>
                      <m:r>
                        <a:rPr lang="en-CA" i="1">
                          <a:solidFill>
                            <a:schemeClr val="tx1"/>
                          </a:solidFill>
                          <a:latin typeface="Cambria Math" panose="02040503050406030204" pitchFamily="18" charset="0"/>
                          <a:ea typeface="Cambria Math"/>
                        </a:rPr>
                        <m:t>+</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𝑟𝑦</m:t>
                              </m:r>
                            </m:sub>
                          </m:sSub>
                        </m:den>
                      </m:f>
                      <m:r>
                        <a:rPr lang="en-CA" i="1">
                          <a:solidFill>
                            <a:schemeClr val="tx1"/>
                          </a:solidFill>
                          <a:latin typeface="Cambria Math" panose="02040503050406030204" pitchFamily="18" charset="0"/>
                          <a:ea typeface="Cambria Math"/>
                        </a:rPr>
                        <m:t>≤1</m:t>
                      </m:r>
                    </m:oMath>
                  </m:oMathPara>
                </a14:m>
                <a:endParaRPr lang="en-CA" i="1" dirty="0">
                  <a:solidFill>
                    <a:schemeClr val="tx1"/>
                  </a:solidFill>
                  <a:latin typeface="Univers Condensed"/>
                  <a:ea typeface="Cambria Math"/>
                </a:endParaRPr>
              </a:p>
              <a:p>
                <a:pPr marL="857250" lvl="3" indent="0" eaLnBrk="1" hangingPunct="1">
                  <a:buNone/>
                  <a:defRPr/>
                </a:pPr>
                <a:endParaRPr lang="fr-CA" dirty="0">
                  <a:solidFill>
                    <a:schemeClr val="tx1"/>
                  </a:solidFill>
                  <a:latin typeface="Univers Condensed"/>
                  <a:ea typeface="Cambria Math"/>
                </a:endParaRPr>
              </a:p>
              <a:p>
                <a:pPr marL="857250" lvl="3" indent="0" eaLnBrk="1" hangingPunct="1">
                  <a:buNone/>
                  <a:defRPr/>
                </a:pPr>
                <a:r>
                  <a:rPr lang="fr-CA" dirty="0">
                    <a:solidFill>
                      <a:schemeClr val="tx1"/>
                    </a:solidFill>
                    <a:latin typeface="Univers Condensed"/>
                    <a:ea typeface="Cambria Math"/>
                  </a:rPr>
                  <a:t>où</a:t>
                </a:r>
              </a:p>
              <a:p>
                <a:pPr marL="857250" lvl="3" indent="0" eaLnBrk="1" hangingPunct="1">
                  <a:buNone/>
                  <a:defRPr/>
                </a:pPr>
                <a:endParaRPr lang="fr-CA"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𝑟</m:t>
                          </m:r>
                        </m:sub>
                      </m:sSub>
                      <m:r>
                        <a:rPr lang="en-CA" i="1">
                          <a:solidFill>
                            <a:schemeClr val="tx1"/>
                          </a:solidFill>
                          <a:latin typeface="Cambria Math" panose="02040503050406030204" pitchFamily="18" charset="0"/>
                          <a:ea typeface="Cambria Math"/>
                        </a:rPr>
                        <m:t>≤</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𝜙</m:t>
                          </m:r>
                        </m:e>
                        <m:sub>
                          <m:r>
                            <a:rPr lang="en-CA" i="1">
                              <a:solidFill>
                                <a:schemeClr val="tx1"/>
                              </a:solidFill>
                              <a:latin typeface="Cambria Math" panose="02040503050406030204" pitchFamily="18" charset="0"/>
                              <a:ea typeface="Cambria Math"/>
                            </a:rPr>
                            <m:t>𝑦</m:t>
                          </m:r>
                        </m:sub>
                      </m:sSub>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𝑆</m:t>
                          </m:r>
                        </m:e>
                        <m:sub>
                          <m:r>
                            <a:rPr lang="en-CA" i="1">
                              <a:solidFill>
                                <a:schemeClr val="tx1"/>
                              </a:solidFill>
                              <a:latin typeface="Cambria Math" panose="02040503050406030204" pitchFamily="18" charset="0"/>
                              <a:ea typeface="Cambria Math"/>
                            </a:rPr>
                            <m:t>𝑥</m:t>
                          </m:r>
                        </m:sub>
                      </m:sSub>
                      <m:r>
                        <a:rPr lang="en-CA" i="1">
                          <a:solidFill>
                            <a:schemeClr val="tx1"/>
                          </a:solidFill>
                          <a:latin typeface="Cambria Math" panose="02040503050406030204" pitchFamily="18" charset="0"/>
                          <a:ea typeface="Cambria Math"/>
                        </a:rPr>
                        <m:t> </m:t>
                      </m:r>
                      <m:acc>
                        <m:accPr>
                          <m:chr m:val="̅"/>
                          <m:ctrlPr>
                            <a:rPr lang="en-CA" i="1">
                              <a:solidFill>
                                <a:schemeClr val="tx1"/>
                              </a:solidFill>
                              <a:latin typeface="Cambria Math" panose="02040503050406030204" pitchFamily="18" charset="0"/>
                              <a:ea typeface="Cambria Math"/>
                            </a:rPr>
                          </m:ctrlPr>
                        </m:accPr>
                        <m:e>
                          <m:r>
                            <a:rPr lang="en-CA" i="1">
                              <a:solidFill>
                                <a:schemeClr val="tx1"/>
                              </a:solidFill>
                              <a:latin typeface="Cambria Math" panose="02040503050406030204" pitchFamily="18" charset="0"/>
                              <a:ea typeface="Cambria Math"/>
                            </a:rPr>
                            <m:t>𝐹</m:t>
                          </m:r>
                        </m:e>
                      </m:acc>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𝑜</m:t>
                          </m:r>
                        </m:sub>
                      </m:sSub>
                    </m:oMath>
                  </m:oMathPara>
                </a14:m>
                <a:endParaRPr lang="en-CA" i="1"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endParaRPr lang="fr-FR" sz="2000" i="1"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solidFill>
                      <a:schemeClr val="tx1"/>
                    </a:solidFill>
                    <a:latin typeface="Univers Condensed"/>
                  </a:rPr>
                  <a:t>lorsque la charge est excentrée,</a:t>
                </a:r>
                <a:endParaRPr lang="fr-FR" sz="20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800100" lvl="2" indent="-400050" eaLnBrk="1" hangingPunct="1">
                  <a:buNone/>
                  <a:defRPr/>
                </a:pPr>
                <a14:m>
                  <m:oMath xmlns:m="http://schemas.openxmlformats.org/officeDocument/2006/math">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𝑀</m:t>
                        </m:r>
                      </m:e>
                      <m:sub>
                        <m:r>
                          <a:rPr lang="en-CA" sz="2000" i="1">
                            <a:solidFill>
                              <a:schemeClr val="tx1"/>
                            </a:solidFill>
                            <a:latin typeface="Cambria Math" panose="02040503050406030204" pitchFamily="18" charset="0"/>
                            <a:ea typeface="Cambria Math"/>
                          </a:rPr>
                          <m:t>𝑓</m:t>
                        </m:r>
                      </m:sub>
                    </m:sSub>
                    <m:r>
                      <a:rPr lang="en-CA" sz="2000" i="1">
                        <a:solidFill>
                          <a:schemeClr val="tx1"/>
                        </a:solidFill>
                        <a:latin typeface="Cambria Math" panose="02040503050406030204" pitchFamily="18" charset="0"/>
                      </a:rPr>
                      <m:t>=</m:t>
                    </m:r>
                    <m:r>
                      <a:rPr lang="en-CA" sz="2000" i="1">
                        <a:solidFill>
                          <a:schemeClr val="tx1"/>
                        </a:solidFill>
                        <a:latin typeface="Cambria Math" panose="02040503050406030204" pitchFamily="18" charset="0"/>
                      </a:rPr>
                      <m:t>𝑒</m:t>
                    </m:r>
                    <m:r>
                      <a:rPr lang="en-CA" sz="2000" i="1">
                        <a:solidFill>
                          <a:schemeClr val="tx1"/>
                        </a:solidFill>
                        <a:latin typeface="Cambria Math" panose="02040503050406030204" pitchFamily="18" charset="0"/>
                      </a:rPr>
                      <m:t> </m:t>
                    </m:r>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𝐶</m:t>
                        </m:r>
                      </m:e>
                      <m:sub>
                        <m:r>
                          <a:rPr lang="en-CA" sz="2000" i="1">
                            <a:solidFill>
                              <a:schemeClr val="tx1"/>
                            </a:solidFill>
                            <a:latin typeface="Cambria Math" panose="02040503050406030204" pitchFamily="18" charset="0"/>
                            <a:ea typeface="Cambria Math"/>
                          </a:rPr>
                          <m:t>𝑓</m:t>
                        </m:r>
                      </m:sub>
                    </m:sSub>
                  </m:oMath>
                </a14:m>
                <a:r>
                  <a:rPr lang="en-CA" sz="2000" i="1" dirty="0">
                    <a:solidFill>
                      <a:schemeClr val="tx1"/>
                    </a:solidFill>
                    <a:latin typeface="Univers Condensed"/>
                    <a:ea typeface="Cambria Math"/>
                  </a:rPr>
                  <a:t> </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983284"/>
                <a:ext cx="9626600" cy="5233657"/>
              </a:xfrm>
              <a:prstGeom prst="rect">
                <a:avLst/>
              </a:prstGeom>
              <a:blipFill>
                <a:blip r:embed="rId3"/>
                <a:stretch>
                  <a:fillRect l="-57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75231054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compression-flexion (une pièce fléchie sollicitée en compression)</a:t>
            </a:r>
          </a:p>
        </p:txBody>
      </p:sp>
      <p:sp>
        <p:nvSpPr>
          <p:cNvPr id="3" name="Espace réservé du texte 2"/>
          <p:cNvSpPr>
            <a:spLocks noGrp="1"/>
          </p:cNvSpPr>
          <p:nvPr>
            <p:ph type="body" idx="1"/>
          </p:nvPr>
        </p:nvSpPr>
        <p:spPr/>
        <p:txBody>
          <a:bodyPr/>
          <a:lstStyle/>
          <a:p>
            <a:r>
              <a:rPr lang="fr-CA" dirty="0">
                <a:ea typeface="Cambria Math" panose="02040503050406030204" pitchFamily="18" charset="0"/>
              </a:rPr>
              <a:t>Résistance des pièces triangulées comprimées et fléchies </a:t>
            </a:r>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112</a:t>
            </a:fld>
            <a:endParaRPr lang="fr-FR"/>
          </a:p>
        </p:txBody>
      </p:sp>
    </p:spTree>
    <p:extLst>
      <p:ext uri="{BB962C8B-B14F-4D97-AF65-F5344CB8AC3E}">
        <p14:creationId xmlns:p14="http://schemas.microsoft.com/office/powerpoint/2010/main" val="4947693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983284"/>
                <a:ext cx="9821449" cy="352839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el-GR" sz="1600" dirty="0">
                  <a:solidFill>
                    <a:schemeClr val="tx1"/>
                  </a:solidFill>
                  <a:latin typeface="Univers Condensed"/>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Lorsque </a:t>
                </a:r>
                <a:r>
                  <a:rPr lang="fr-FR" sz="1600" u="sng" dirty="0">
                    <a:solidFill>
                      <a:schemeClr val="tx1"/>
                    </a:solidFill>
                    <a:latin typeface="Univers Condensed"/>
                    <a:ea typeface="Cambria Math" panose="02040503050406030204" pitchFamily="18" charset="0"/>
                  </a:rPr>
                  <a:t>la contrainte de compression contrôle</a:t>
                </a:r>
                <a:r>
                  <a:rPr lang="fr-FR" sz="1600" dirty="0">
                    <a:solidFill>
                      <a:schemeClr val="tx1"/>
                    </a:solidFill>
                    <a:latin typeface="Univers Condensed"/>
                    <a:ea typeface="Cambria Math" panose="02040503050406030204" pitchFamily="18" charset="0"/>
                  </a:rPr>
                  <a:t>,</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𝑓</m:t>
                              </m:r>
                            </m:sub>
                          </m:sSub>
                        </m:num>
                        <m:den>
                          <m:sSup>
                            <m:sSupPr>
                              <m:ctrlPr>
                                <a:rPr lang="en-CA" sz="1600" i="1">
                                  <a:solidFill>
                                    <a:schemeClr val="tx1"/>
                                  </a:solidFill>
                                  <a:latin typeface="Cambria Math" panose="02040503050406030204" pitchFamily="18" charset="0"/>
                                  <a:ea typeface="Cambria Math"/>
                                </a:rPr>
                              </m:ctrlPr>
                            </m:sSupPr>
                            <m:e>
                              <m:r>
                                <a:rPr lang="en-CA" sz="1600" i="1">
                                  <a:solidFill>
                                    <a:schemeClr val="tx1"/>
                                  </a:solidFill>
                                  <a:latin typeface="Cambria Math" panose="02040503050406030204" pitchFamily="18" charset="0"/>
                                  <a:ea typeface="Cambria Math"/>
                                </a:rPr>
                                <m:t>𝑑</m:t>
                              </m:r>
                            </m:e>
                            <m:sup>
                              <m:r>
                                <a:rPr lang="en-CA" sz="1600" i="1">
                                  <a:solidFill>
                                    <a:schemeClr val="tx1"/>
                                  </a:solidFill>
                                  <a:latin typeface="Cambria Math" panose="02040503050406030204" pitchFamily="18" charset="0"/>
                                  <a:ea typeface="Cambria Math"/>
                                </a:rPr>
                                <m:t>′</m:t>
                              </m:r>
                            </m:sup>
                          </m:sSup>
                          <m:d>
                            <m:dPr>
                              <m:ctrlPr>
                                <a:rPr lang="en-CA" sz="1600" i="1">
                                  <a:solidFill>
                                    <a:schemeClr val="tx1"/>
                                  </a:solidFill>
                                  <a:latin typeface="Cambria Math" panose="02040503050406030204" pitchFamily="18" charset="0"/>
                                  <a:ea typeface="Cambria Math"/>
                                </a:rPr>
                              </m:ctrlPr>
                            </m:dPr>
                            <m:e>
                              <m:r>
                                <a:rPr lang="en-CA" sz="1600" i="1">
                                  <a:solidFill>
                                    <a:schemeClr val="tx1"/>
                                  </a:solidFill>
                                  <a:latin typeface="Cambria Math" panose="02040503050406030204" pitchFamily="18" charset="0"/>
                                  <a:ea typeface="Cambria Math"/>
                                </a:rPr>
                                <m:t>1−</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𝑒</m:t>
                                      </m:r>
                                    </m:sub>
                                  </m:sSub>
                                </m:den>
                              </m:f>
                            </m:e>
                          </m:d>
                        </m:den>
                      </m:f>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r>
                            <a:rPr lang="en-CA" sz="1600" i="1">
                              <a:solidFill>
                                <a:schemeClr val="tx1"/>
                              </a:solidFill>
                              <a:latin typeface="Cambria Math" panose="02040503050406030204" pitchFamily="18" charset="0"/>
                              <a:ea typeface="Cambria Math"/>
                            </a:rPr>
                            <m:t>𝑁</m:t>
                          </m:r>
                        </m:den>
                      </m:f>
                      <m:r>
                        <a:rPr lang="en-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𝑟</m:t>
                          </m:r>
                        </m:sub>
                      </m:sSub>
                    </m:oMath>
                  </m:oMathPara>
                </a14:m>
                <a:endParaRPr lang="en-CA" sz="1600" dirty="0">
                  <a:solidFill>
                    <a:schemeClr val="tx1"/>
                  </a:solidFill>
                  <a:latin typeface="Univers Condensed"/>
                  <a:ea typeface="Cambria Math"/>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r>
                  <a:rPr lang="fr-FR" sz="1600" dirty="0">
                    <a:solidFill>
                      <a:schemeClr val="tx1"/>
                    </a:solidFill>
                    <a:latin typeface="Univers Condensed"/>
                    <a:ea typeface="Cambria Math" panose="02040503050406030204" pitchFamily="18" charset="0"/>
                  </a:rPr>
                  <a:t>Les efforts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oMath>
                </a14:m>
                <a:r>
                  <a:rPr lang="fr-FR" sz="1600" dirty="0">
                    <a:solidFill>
                      <a:schemeClr val="tx1"/>
                    </a:solidFill>
                    <a:latin typeface="Univers Condensed"/>
                    <a:ea typeface="Cambria Math" panose="02040503050406030204" pitchFamily="18" charset="0"/>
                  </a:rPr>
                  <a:t> et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𝑓</m:t>
                        </m:r>
                      </m:sub>
                    </m:sSub>
                  </m:oMath>
                </a14:m>
                <a:r>
                  <a:rPr lang="fr-FR" sz="1600" dirty="0">
                    <a:solidFill>
                      <a:schemeClr val="tx1"/>
                    </a:solidFill>
                    <a:latin typeface="Univers Condensed"/>
                    <a:ea typeface="Cambria Math" panose="02040503050406030204" pitchFamily="18" charset="0"/>
                  </a:rPr>
                  <a:t> sont ramenés à l’effort de compression </a:t>
                </a:r>
                <a:r>
                  <a:rPr lang="fr-FR" sz="1600" u="sng" dirty="0">
                    <a:solidFill>
                      <a:schemeClr val="tx1"/>
                    </a:solidFill>
                    <a:latin typeface="Univers Condensed"/>
                    <a:ea typeface="Cambria Math" panose="02040503050406030204" pitchFamily="18" charset="0"/>
                  </a:rPr>
                  <a:t>maximal sollicitant une des pièces principales de la membrure</a:t>
                </a:r>
                <a:r>
                  <a:rPr lang="fr-FR" sz="1600" dirty="0">
                    <a:solidFill>
                      <a:schemeClr val="tx1"/>
                    </a:solidFill>
                    <a:latin typeface="Univers Condensed"/>
                    <a:ea typeface="Cambria Math" panose="02040503050406030204" pitchFamily="18" charset="0"/>
                  </a:rPr>
                  <a:t>.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𝑒</m:t>
                        </m:r>
                      </m:sub>
                    </m:sSub>
                  </m:oMath>
                </a14:m>
                <a:r>
                  <a:rPr lang="fr-FR" sz="1600" dirty="0">
                    <a:solidFill>
                      <a:schemeClr val="tx1"/>
                    </a:solidFill>
                    <a:latin typeface="Univers Condensed"/>
                    <a:ea typeface="Cambria Math" panose="02040503050406030204" pitchFamily="18" charset="0"/>
                  </a:rPr>
                  <a:t> est l</a:t>
                </a:r>
                <a:r>
                  <a:rPr lang="fr-CA" sz="1600" dirty="0">
                    <a:solidFill>
                      <a:schemeClr val="tx1"/>
                    </a:solidFill>
                    <a:latin typeface="Univers Condensed"/>
                  </a:rPr>
                  <a:t>a charge critique élastique d’Euler (voir acétate </a:t>
                </a:r>
                <a14:m>
                  <m:oMath xmlns:m="http://schemas.openxmlformats.org/officeDocument/2006/math">
                    <m:r>
                      <a:rPr lang="fr-CA" sz="1600" i="1" dirty="0">
                        <a:solidFill>
                          <a:schemeClr val="tx1"/>
                        </a:solidFill>
                        <a:latin typeface="Cambria Math" panose="02040503050406030204" pitchFamily="18" charset="0"/>
                      </a:rPr>
                      <m:t>36</m:t>
                    </m:r>
                  </m:oMath>
                </a14:m>
                <a:r>
                  <a:rPr lang="fr-CA" sz="1600" dirty="0">
                    <a:solidFill>
                      <a:schemeClr val="tx1"/>
                    </a:solidFill>
                    <a:latin typeface="Univers Condensed"/>
                  </a:rPr>
                  <a:t>), </a:t>
                </a:r>
                <a:endParaRPr lang="fr-FR" sz="1600" dirty="0">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𝑁</m:t>
                    </m:r>
                  </m:oMath>
                </a14:m>
                <a:r>
                  <a:rPr lang="fr-FR" sz="1600" dirty="0">
                    <a:solidFill>
                      <a:schemeClr val="tx1"/>
                    </a:solidFill>
                    <a:latin typeface="Univers Condensed"/>
                    <a:ea typeface="Cambria Math" panose="02040503050406030204" pitchFamily="18" charset="0"/>
                  </a:rPr>
                  <a:t> : nombre de pièces principales</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983284"/>
                <a:ext cx="9821449" cy="3528391"/>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065" y="4366263"/>
            <a:ext cx="4340697" cy="199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251637" y="5207417"/>
            <a:ext cx="1872208" cy="307777"/>
          </a:xfrm>
          <a:prstGeom prst="rect">
            <a:avLst/>
          </a:prstGeom>
        </p:spPr>
        <p:txBody>
          <a:bodyPr wrap="square">
            <a:spAutoFit/>
          </a:bodyPr>
          <a:lstStyle/>
          <a:p>
            <a:r>
              <a:rPr lang="fr-CA" sz="1400" u="sng" dirty="0">
                <a:latin typeface="Univers Condensed"/>
              </a:rPr>
              <a:t>Pièces triangulées</a:t>
            </a:r>
            <a:endParaRPr lang="fr-CA" sz="1400" dirty="0">
              <a:latin typeface="Univers Condensed"/>
            </a:endParaRPr>
          </a:p>
        </p:txBody>
      </p:sp>
      <p:sp>
        <p:nvSpPr>
          <p:cNvPr id="10" name="Rectangle 9">
            <a:extLst>
              <a:ext uri="{FF2B5EF4-FFF2-40B4-BE49-F238E27FC236}">
                <a16:creationId xmlns:a16="http://schemas.microsoft.com/office/drawing/2014/main" id="{96C0701F-18A1-0F47-9DEC-54EC5B1F4E9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0706637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compression-flexion (une pièce fléchie sollicitée en compression</a:t>
            </a:r>
            <a:endParaRPr lang="fr-CA" dirty="0">
              <a:solidFill>
                <a:schemeClr val="accent2"/>
              </a:solidFill>
            </a:endParaRPr>
          </a:p>
        </p:txBody>
      </p:sp>
      <p:pic>
        <p:nvPicPr>
          <p:cNvPr id="10" name="Image 9">
            <a:extLst>
              <a:ext uri="{FF2B5EF4-FFF2-40B4-BE49-F238E27FC236}">
                <a16:creationId xmlns:a16="http://schemas.microsoft.com/office/drawing/2014/main" id="{268EDFD4-47CD-42DD-8D89-6676A6AC821A}"/>
              </a:ext>
            </a:extLst>
          </p:cNvPr>
          <p:cNvPicPr>
            <a:picLocks noChangeAspect="1"/>
          </p:cNvPicPr>
          <p:nvPr/>
        </p:nvPicPr>
        <p:blipFill>
          <a:blip r:embed="rId3"/>
          <a:stretch>
            <a:fillRect/>
          </a:stretch>
        </p:blipFill>
        <p:spPr>
          <a:xfrm>
            <a:off x="4292482" y="1313906"/>
            <a:ext cx="4298281" cy="5042444"/>
          </a:xfrm>
          <a:prstGeom prst="rect">
            <a:avLst/>
          </a:prstGeom>
        </p:spPr>
      </p:pic>
      <p:sp>
        <p:nvSpPr>
          <p:cNvPr id="11" name="Rectangle 10"/>
          <p:cNvSpPr/>
          <p:nvPr/>
        </p:nvSpPr>
        <p:spPr>
          <a:xfrm>
            <a:off x="1388415" y="3483267"/>
            <a:ext cx="2904067" cy="736872"/>
          </a:xfrm>
          <a:prstGeom prst="rect">
            <a:avLst/>
          </a:prstGeom>
        </p:spPr>
        <p:txBody>
          <a:bodyPr wrap="square">
            <a:spAutoFit/>
          </a:bodyPr>
          <a:lstStyle/>
          <a:p>
            <a:r>
              <a:rPr lang="fr-CA" sz="1400" dirty="0">
                <a:latin typeface="Univers Condensed"/>
              </a:rPr>
              <a:t>Caractéristiques géométriques des </a:t>
            </a:r>
            <a:r>
              <a:rPr lang="fr-CA" sz="1400" u="sng" dirty="0">
                <a:latin typeface="Univers Condensed"/>
              </a:rPr>
              <a:t>pièces triangulées</a:t>
            </a:r>
            <a:r>
              <a:rPr lang="fr-CA" sz="1400" dirty="0">
                <a:latin typeface="Univers Condensed"/>
              </a:rPr>
              <a:t> pour la flexion-compression</a:t>
            </a:r>
          </a:p>
        </p:txBody>
      </p:sp>
      <p:sp>
        <p:nvSpPr>
          <p:cNvPr id="7" name="Rectangle 6">
            <a:extLst>
              <a:ext uri="{FF2B5EF4-FFF2-40B4-BE49-F238E27FC236}">
                <a16:creationId xmlns:a16="http://schemas.microsoft.com/office/drawing/2014/main" id="{23B01DC7-C6D7-E140-B0CE-2640AF9E31EF}"/>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8391700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115</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dirty="0">
                <a:effectLst/>
              </a:rPr>
              <a:t>E – Résistance au cisaillement des panneaux plats</a:t>
            </a:r>
            <a:endParaRPr lang="fr-CA" sz="2400" dirty="0">
              <a:effectLst/>
            </a:endParaRPr>
          </a:p>
          <a:p>
            <a:r>
              <a:rPr lang="fr-FR" sz="2400" dirty="0"/>
              <a:t>F – Écrasement et flambement vertical de l’âme</a:t>
            </a:r>
            <a:endParaRPr lang="fr-CA" sz="2400" dirty="0"/>
          </a:p>
          <a:p>
            <a:r>
              <a:rPr lang="fr-FR" sz="2400" dirty="0">
                <a:effectLst/>
              </a:rPr>
              <a:t>G – Interaction traction-flexion (une pièce fléchie sollicité en traction)</a:t>
            </a:r>
            <a:endParaRPr lang="fr-CA" sz="2400" dirty="0">
              <a:effectLst/>
            </a:endParaRPr>
          </a:p>
          <a:p>
            <a:r>
              <a:rPr lang="fr-FR" sz="2400" dirty="0">
                <a:effectLst/>
              </a:rPr>
              <a:t>H – Interaction compression-flexion (une pièce fléchie sollicité en compression)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427905210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 divers types d’éléments</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a:bodyPr>
              <a:lstStyle/>
              <a:p>
                <a:r>
                  <a:rPr lang="fr-FR" dirty="0">
                    <a:solidFill>
                      <a:schemeClr val="accent2"/>
                    </a:solidFill>
                    <a:ea typeface="Cambria Math" panose="02040503050406030204" pitchFamily="18" charset="0"/>
                  </a:rPr>
                  <a:t>Effort de cisaillement pondéré maximal </a:t>
                </a:r>
                <a14:m>
                  <m:oMath xmlns:m="http://schemas.openxmlformats.org/officeDocument/2006/math">
                    <m:sSub>
                      <m:sSubPr>
                        <m:ctrlPr>
                          <a:rPr lang="en-CA" i="1">
                            <a:solidFill>
                              <a:schemeClr val="accent2"/>
                            </a:solidFill>
                            <a:latin typeface="Cambria Math" panose="02040503050406030204" pitchFamily="18" charset="0"/>
                            <a:ea typeface="Cambria Math"/>
                          </a:rPr>
                        </m:ctrlPr>
                      </m:sSubPr>
                      <m:e>
                        <m:r>
                          <a:rPr lang="en-CA" i="1">
                            <a:solidFill>
                              <a:schemeClr val="accent2"/>
                            </a:solidFill>
                            <a:latin typeface="Cambria Math"/>
                            <a:ea typeface="Cambria Math"/>
                          </a:rPr>
                          <m:t>𝑉</m:t>
                        </m:r>
                      </m:e>
                      <m:sub>
                        <m:r>
                          <m:rPr>
                            <m:sty m:val="p"/>
                          </m:rPr>
                          <a:rPr lang="en-CA">
                            <a:solidFill>
                              <a:schemeClr val="accent2"/>
                            </a:solidFill>
                            <a:latin typeface="Cambria Math"/>
                            <a:ea typeface="Cambria Math"/>
                          </a:rPr>
                          <m:t>max</m:t>
                        </m:r>
                      </m:sub>
                    </m:sSub>
                  </m:oMath>
                </a14:m>
                <a:r>
                  <a:rPr lang="fr-FR" dirty="0">
                    <a:solidFill>
                      <a:schemeClr val="accent2"/>
                    </a:solidFill>
                    <a:ea typeface="Cambria Math" panose="02040503050406030204" pitchFamily="18" charset="0"/>
                  </a:rPr>
                  <a:t> à considérer dans le calcul des pièces comprimées et fléchies</a:t>
                </a:r>
              </a:p>
              <a:p>
                <a:endParaRPr lang="fr-CA" dirty="0">
                  <a:solidFill>
                    <a:schemeClr val="accent2"/>
                  </a:solidFill>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2"/>
                <a:stretch>
                  <a:fillRect l="-5172" t="-8333" r="-4828"/>
                </a:stretch>
              </a:blipFill>
            </p:spPr>
            <p:txBody>
              <a:bodyPr/>
              <a:lstStyle/>
              <a:p>
                <a:r>
                  <a:rPr lang="en-US">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116</a:t>
            </a:fld>
            <a:endParaRPr lang="fr-FR"/>
          </a:p>
        </p:txBody>
      </p:sp>
    </p:spTree>
    <p:extLst>
      <p:ext uri="{BB962C8B-B14F-4D97-AF65-F5344CB8AC3E}">
        <p14:creationId xmlns:p14="http://schemas.microsoft.com/office/powerpoint/2010/main" val="36039064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815514"/>
                <a:ext cx="9821449" cy="57038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rgbClr val="FF0000"/>
                  </a:buClr>
                  <a:buFont typeface="Arial" panose="020B0604020202020204" pitchFamily="34" charset="0"/>
                  <a:buChar char="•"/>
                  <a:defRPr/>
                </a:pPr>
                <a:endParaRPr lang="el-GR" sz="1600" dirty="0">
                  <a:solidFill>
                    <a:schemeClr val="tx1"/>
                  </a:solidFill>
                  <a:latin typeface="Univers Condensed"/>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Charges transversales combinées à une charge axiale concentrique (la plus grande des valeurs suivantes) :</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m:rPr>
                              <m:sty m:val="p"/>
                            </m:rPr>
                            <a:rPr lang="en-CA" sz="1600">
                              <a:solidFill>
                                <a:schemeClr val="tx1"/>
                              </a:solidFill>
                              <a:latin typeface="Cambria Math" panose="02040503050406030204" pitchFamily="18" charset="0"/>
                              <a:ea typeface="Cambria Math"/>
                            </a:rPr>
                            <m:t>max</m:t>
                          </m:r>
                        </m:sub>
                      </m:sSub>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𝑓</m:t>
                              </m:r>
                            </m:sub>
                          </m:sSub>
                        </m:num>
                        <m:den>
                          <m:r>
                            <a:rPr lang="en-CA" sz="1600" i="1">
                              <a:solidFill>
                                <a:schemeClr val="tx1"/>
                              </a:solidFill>
                              <a:latin typeface="Cambria Math" panose="02040503050406030204" pitchFamily="18" charset="0"/>
                              <a:ea typeface="Cambria Math"/>
                            </a:rPr>
                            <m:t>1−</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𝑒</m:t>
                                  </m:r>
                                </m:sub>
                              </m:sSub>
                            </m:den>
                          </m:f>
                        </m:den>
                      </m:f>
                    </m:oMath>
                  </m:oMathPara>
                </a14:m>
                <a:endParaRPr lang="en-CA" sz="1600" i="1"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m:rPr>
                              <m:sty m:val="p"/>
                            </m:rPr>
                            <a:rPr lang="en-CA" sz="1600">
                              <a:solidFill>
                                <a:schemeClr val="tx1"/>
                              </a:solidFill>
                              <a:latin typeface="Cambria Math" panose="02040503050406030204" pitchFamily="18" charset="0"/>
                              <a:ea typeface="Cambria Math"/>
                            </a:rPr>
                            <m:t>max</m:t>
                          </m:r>
                        </m:sub>
                      </m:sSub>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r>
                            <a:rPr lang="en-CA" sz="1600" i="1">
                              <a:solidFill>
                                <a:schemeClr val="tx1"/>
                              </a:solidFill>
                              <a:latin typeface="Cambria Math" panose="02040503050406030204" pitchFamily="18" charset="0"/>
                              <a:ea typeface="Cambria Math"/>
                            </a:rPr>
                            <m:t>40</m:t>
                          </m:r>
                        </m:den>
                      </m:f>
                      <m:r>
                        <a:rPr lang="en-CA" sz="1600" i="1">
                          <a:solidFill>
                            <a:schemeClr val="tx1"/>
                          </a:solidFill>
                          <a:latin typeface="Cambria Math" panose="02040503050406030204" pitchFamily="18" charset="0"/>
                          <a:ea typeface="Cambria Math"/>
                        </a:rPr>
                        <m:t>=0,024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a:rPr>
                        <m:t>         (2,5% </m:t>
                      </m:r>
                      <m:r>
                        <m:rPr>
                          <m:sty m:val="p"/>
                        </m:rPr>
                        <a:rPr lang="en-CA" sz="1600">
                          <a:solidFill>
                            <a:schemeClr val="tx1"/>
                          </a:solidFill>
                          <a:latin typeface="Cambria Math" panose="02040503050406030204" pitchFamily="18" charset="0"/>
                          <a:ea typeface="Cambria Math"/>
                        </a:rPr>
                        <m:t>de</m:t>
                      </m:r>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a:rPr>
                        <m:t>)</m:t>
                      </m:r>
                    </m:oMath>
                  </m:oMathPara>
                </a14:m>
                <a:endParaRPr lang="en-CA" sz="1600" i="1"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Charge axiale excentrique (la plus grande des valeurs suivantes) :</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m:rPr>
                              <m:sty m:val="p"/>
                            </m:rPr>
                            <a:rPr lang="en-CA" sz="1600">
                              <a:solidFill>
                                <a:schemeClr val="tx1"/>
                              </a:solidFill>
                              <a:latin typeface="Cambria Math" panose="02040503050406030204" pitchFamily="18" charset="0"/>
                              <a:ea typeface="Cambria Math"/>
                            </a:rPr>
                            <m:t>max</m:t>
                          </m:r>
                        </m:sub>
                      </m:sSub>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5 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𝑒</m:t>
                          </m:r>
                        </m:num>
                        <m:den>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𝑒</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den>
                              </m:f>
                              <m:r>
                                <a:rPr lang="en-CA" sz="1600" i="1">
                                  <a:solidFill>
                                    <a:schemeClr val="tx1"/>
                                  </a:solidFill>
                                  <a:latin typeface="Cambria Math" panose="02040503050406030204" pitchFamily="18" charset="0"/>
                                  <a:ea typeface="Cambria Math"/>
                                </a:rPr>
                                <m:t>−1</m:t>
                              </m:r>
                            </m:e>
                          </m:d>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𝐿</m:t>
                          </m:r>
                        </m:den>
                      </m:f>
                    </m:oMath>
                  </m:oMathPara>
                </a14:m>
                <a:endParaRPr lang="en-CA" sz="1600" i="1"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m:rPr>
                              <m:sty m:val="p"/>
                            </m:rPr>
                            <a:rPr lang="en-CA" sz="1600">
                              <a:solidFill>
                                <a:schemeClr val="tx1"/>
                              </a:solidFill>
                              <a:latin typeface="Cambria Math" panose="02040503050406030204" pitchFamily="18" charset="0"/>
                              <a:ea typeface="Cambria Math"/>
                            </a:rPr>
                            <m:t>max</m:t>
                          </m:r>
                        </m:sub>
                      </m:sSub>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num>
                        <m:den>
                          <m:r>
                            <a:rPr lang="en-CA" sz="1600" i="1">
                              <a:solidFill>
                                <a:schemeClr val="tx1"/>
                              </a:solidFill>
                              <a:latin typeface="Cambria Math" panose="02040503050406030204" pitchFamily="18" charset="0"/>
                              <a:ea typeface="Cambria Math"/>
                            </a:rPr>
                            <m:t>40</m:t>
                          </m:r>
                        </m:den>
                      </m:f>
                      <m:r>
                        <a:rPr lang="en-CA" sz="1600" i="1">
                          <a:solidFill>
                            <a:schemeClr val="tx1"/>
                          </a:solidFill>
                          <a:latin typeface="Cambria Math" panose="02040503050406030204" pitchFamily="18" charset="0"/>
                          <a:ea typeface="Cambria Math"/>
                        </a:rPr>
                        <m:t>=0,024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a:rPr>
                        <m:t>         (2,5% </m:t>
                      </m:r>
                      <m:r>
                        <m:rPr>
                          <m:sty m:val="p"/>
                        </m:rPr>
                        <a:rPr lang="en-CA" sz="1600">
                          <a:solidFill>
                            <a:schemeClr val="tx1"/>
                          </a:solidFill>
                          <a:latin typeface="Cambria Math" panose="02040503050406030204" pitchFamily="18" charset="0"/>
                          <a:ea typeface="Cambria Math"/>
                        </a:rPr>
                        <m:t>de</m:t>
                      </m:r>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r>
                        <a:rPr lang="en-CA" sz="1600" i="1">
                          <a:solidFill>
                            <a:schemeClr val="tx1"/>
                          </a:solidFill>
                          <a:latin typeface="Cambria Math" panose="02040503050406030204" pitchFamily="18" charset="0"/>
                          <a:ea typeface="Cambria Math"/>
                        </a:rPr>
                        <m:t>)</m:t>
                      </m:r>
                    </m:oMath>
                  </m:oMathPara>
                </a14:m>
                <a:endParaRPr lang="en-CA" sz="1600" i="1"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815514"/>
                <a:ext cx="9821449" cy="5703820"/>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38726563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 divers types d’éléments</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Panneaux plats à raidisseurs multiples</a:t>
            </a:r>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118</a:t>
            </a:fld>
            <a:endParaRPr lang="fr-FR"/>
          </a:p>
        </p:txBody>
      </p:sp>
    </p:spTree>
    <p:extLst>
      <p:ext uri="{BB962C8B-B14F-4D97-AF65-F5344CB8AC3E}">
        <p14:creationId xmlns:p14="http://schemas.microsoft.com/office/powerpoint/2010/main" val="8931831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119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732" y="983284"/>
            <a:ext cx="8028384" cy="408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298241" y="5497266"/>
            <a:ext cx="2864557" cy="307777"/>
          </a:xfrm>
          <a:prstGeom prst="rect">
            <a:avLst/>
          </a:prstGeom>
        </p:spPr>
        <p:txBody>
          <a:bodyPr wrap="square">
            <a:spAutoFit/>
          </a:bodyPr>
          <a:lstStyle/>
          <a:p>
            <a:r>
              <a:rPr lang="fr-FR" sz="1400" dirty="0">
                <a:latin typeface="Univers Condensed"/>
              </a:rPr>
              <a:t>Sections de panneaux plats raidis</a:t>
            </a:r>
            <a:endParaRPr lang="fr-CA" sz="1400" dirty="0">
              <a:latin typeface="Univers Condensed"/>
            </a:endParaRPr>
          </a:p>
        </p:txBody>
      </p:sp>
      <p:sp>
        <p:nvSpPr>
          <p:cNvPr id="10" name="Rectangle 9">
            <a:extLst>
              <a:ext uri="{FF2B5EF4-FFF2-40B4-BE49-F238E27FC236}">
                <a16:creationId xmlns:a16="http://schemas.microsoft.com/office/drawing/2014/main" id="{9C49923D-05CE-D84B-996C-700AD7199BBB}"/>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939104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5513"/>
          <a:stretch/>
        </p:blipFill>
        <p:spPr bwMode="auto">
          <a:xfrm>
            <a:off x="6020089" y="2615376"/>
            <a:ext cx="3424152" cy="137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020089" y="4670960"/>
            <a:ext cx="2904124" cy="523220"/>
          </a:xfrm>
          <a:prstGeom prst="rect">
            <a:avLst/>
          </a:prstGeom>
        </p:spPr>
        <p:txBody>
          <a:bodyPr wrap="square">
            <a:spAutoFit/>
          </a:bodyPr>
          <a:lstStyle/>
          <a:p>
            <a:r>
              <a:rPr lang="fr-FR" sz="1400" dirty="0">
                <a:latin typeface="Univers Condensed"/>
              </a:rPr>
              <a:t>Définition du coefficient de forme des sections </a:t>
            </a:r>
            <a:r>
              <a:rPr lang="fr-FR" sz="1400" b="1" u="sng" dirty="0">
                <a:latin typeface="Univers Condensed"/>
              </a:rPr>
              <a:t>d’aluminium</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4365"/>
          <a:stretch/>
        </p:blipFill>
        <p:spPr bwMode="auto">
          <a:xfrm>
            <a:off x="1855498" y="1180389"/>
            <a:ext cx="3424152" cy="4243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33C08000-427A-484E-BA46-94F5AE53E05F}"/>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757159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1137788"/>
                <a:ext cx="9821450" cy="521856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1600" b="1" dirty="0">
                    <a:solidFill>
                      <a:schemeClr val="tx1"/>
                    </a:solidFill>
                    <a:latin typeface="Univers Condensed" panose="020B0506020202050204"/>
                    <a:ea typeface="Cambria Math" panose="02040503050406030204" pitchFamily="18" charset="0"/>
                  </a:rPr>
                  <a:t>Résistance pondérée en cisaillement</a:t>
                </a:r>
              </a:p>
              <a:p>
                <a:pPr marL="342900" lvl="1" indent="-342900" eaLnBrk="1" hangingPunct="1">
                  <a:defRPr/>
                </a:pPr>
                <a:endParaRPr lang="en-CA" sz="1600" i="1" dirty="0">
                  <a:solidFill>
                    <a:schemeClr val="tx1"/>
                  </a:solidFill>
                  <a:latin typeface="Univers Condensed" panose="020B0506020202050204"/>
                  <a:ea typeface="Cambria Math"/>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𝑟</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panose="02040503050406030204" pitchFamily="18" charset="0"/>
                        </a:rPr>
                        <m:t>h</m:t>
                      </m:r>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𝑡</m:t>
                      </m:r>
                      <m:r>
                        <a:rPr lang="en-CA" sz="1600" i="1">
                          <a:solidFill>
                            <a:schemeClr val="tx1"/>
                          </a:solidFill>
                          <a:latin typeface="Cambria Math" panose="02040503050406030204" pitchFamily="18" charset="0"/>
                          <a:ea typeface="Cambria Math" panose="02040503050406030204" pitchFamily="18" charset="0"/>
                        </a:rPr>
                        <m:t> </m:t>
                      </m:r>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a:rPr>
                        <m:t> </m:t>
                      </m:r>
                      <m:d>
                        <m:dPr>
                          <m:ctrlPr>
                            <a:rPr lang="en-CA" sz="1600" i="1">
                              <a:solidFill>
                                <a:schemeClr val="tx1"/>
                              </a:solidFill>
                              <a:latin typeface="Cambria Math" panose="02040503050406030204" pitchFamily="18" charset="0"/>
                              <a:ea typeface="Cambria Math"/>
                            </a:rPr>
                          </m:ctrlPr>
                        </m:dPr>
                        <m:e>
                          <m:r>
                            <a:rPr lang="en-CA" sz="1600" i="1">
                              <a:solidFill>
                                <a:schemeClr val="tx1"/>
                              </a:solidFill>
                              <a:latin typeface="Cambria Math" panose="02040503050406030204" pitchFamily="18" charset="0"/>
                              <a:ea typeface="Cambria Math"/>
                            </a:rPr>
                            <m:t>0,6 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𝑦</m:t>
                              </m:r>
                            </m:sub>
                          </m:sSub>
                        </m:e>
                      </m:d>
                    </m:oMath>
                  </m:oMathPara>
                </a14:m>
                <a:endParaRPr lang="en-CA" sz="1600" i="1" dirty="0">
                  <a:solidFill>
                    <a:schemeClr val="tx1"/>
                  </a:solidFill>
                  <a:latin typeface="Univers Condensed" panose="020B0506020202050204"/>
                  <a:ea typeface="Cambria Math"/>
                </a:endParaRPr>
              </a:p>
              <a:p>
                <a:pPr marL="857250" lvl="3" indent="0" eaLnBrk="1" hangingPunct="1">
                  <a:buNone/>
                  <a:defRPr/>
                </a:pPr>
                <a:endParaRPr lang="fr-CA" sz="1600" i="1"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h</m:t>
                    </m:r>
                  </m:oMath>
                </a14:m>
                <a:r>
                  <a:rPr lang="fr-FR" sz="1600" dirty="0">
                    <a:solidFill>
                      <a:schemeClr val="tx1"/>
                    </a:solidFill>
                    <a:latin typeface="Univers Condensed" panose="020B0506020202050204"/>
                    <a:ea typeface="Cambria Math" panose="02040503050406030204" pitchFamily="18" charset="0"/>
                  </a:rPr>
                  <a:t> : largeur du panneau dans la direction de la force de cisaillement</a:t>
                </a:r>
              </a:p>
              <a:p>
                <a:pPr marL="857250" lvl="3"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a:rPr>
                      <m:t> </m:t>
                    </m:r>
                  </m:oMath>
                </a14:m>
                <a:r>
                  <a:rPr lang="fr-FR" sz="1600" dirty="0">
                    <a:solidFill>
                      <a:schemeClr val="tx1"/>
                    </a:solidFill>
                    <a:latin typeface="Univers Condensed" panose="020B0506020202050204"/>
                    <a:ea typeface="Cambria Math" panose="02040503050406030204" pitchFamily="18" charset="0"/>
                  </a:rPr>
                  <a:t>est obtenu des courbes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3</m:t>
                    </m:r>
                  </m:oMath>
                </a14:m>
                <a:r>
                  <a:rPr lang="fr-FR" sz="1600" dirty="0">
                    <a:solidFill>
                      <a:schemeClr val="tx1"/>
                    </a:solidFill>
                    <a:latin typeface="Univers Condensed" panose="020B0506020202050204"/>
                    <a:ea typeface="Cambria Math" panose="02040503050406030204" pitchFamily="18" charset="0"/>
                  </a:rPr>
                  <a:t> ou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4</m:t>
                    </m:r>
                  </m:oMath>
                </a14:m>
                <a:r>
                  <a:rPr lang="fr-FR" sz="1600" dirty="0">
                    <a:solidFill>
                      <a:schemeClr val="tx1"/>
                    </a:solidFill>
                    <a:latin typeface="Univers Condensed" panose="020B0506020202050204"/>
                    <a:ea typeface="Cambria Math" panose="02040503050406030204" pitchFamily="18" charset="0"/>
                  </a:rPr>
                  <a:t> de la figure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5.23</m:t>
                    </m:r>
                  </m:oMath>
                </a14:m>
                <a:r>
                  <a:rPr lang="fr-FR" sz="1600" dirty="0">
                    <a:solidFill>
                      <a:schemeClr val="tx1"/>
                    </a:solidFill>
                    <a:latin typeface="Univers Condensed" panose="020B0506020202050204"/>
                    <a:ea typeface="Cambria Math" panose="02040503050406030204" pitchFamily="18" charset="0"/>
                  </a:rPr>
                  <a:t> (acétate suivante) avec,</a:t>
                </a:r>
              </a:p>
              <a:p>
                <a:pPr marL="857250" lvl="3"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685800" lvl="2" indent="-285750" eaLnBrk="1" hangingPunct="1">
                  <a:defRPr/>
                </a:pPr>
                <a:r>
                  <a:rPr lang="fr-FR" sz="1600" dirty="0">
                    <a:solidFill>
                      <a:schemeClr val="tx1"/>
                    </a:solidFill>
                    <a:latin typeface="Univers Condensed" panose="020B0506020202050204"/>
                    <a:ea typeface="Cambria Math" panose="02040503050406030204" pitchFamily="18" charset="0"/>
                  </a:rPr>
                  <a:t>pour les parois de la figure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5.36</m:t>
                    </m:r>
                    <m:r>
                      <m:rPr>
                        <m:nor/>
                      </m:rPr>
                      <a:rPr lang="fr-FR" sz="1600" dirty="0">
                        <a:solidFill>
                          <a:schemeClr val="tx1"/>
                        </a:solidFill>
                        <a:latin typeface="Univers Condensed" panose="020B0506020202050204"/>
                        <a:ea typeface="Cambria Math" panose="02040503050406030204" pitchFamily="18" charset="0"/>
                      </a:rPr>
                      <m:t>a</m:t>
                    </m:r>
                  </m:oMath>
                </a14:m>
                <a:r>
                  <a:rPr lang="fr-FR" sz="1600" dirty="0">
                    <a:solidFill>
                      <a:schemeClr val="tx1"/>
                    </a:solidFill>
                    <a:latin typeface="Univers Condensed" panose="020B0506020202050204"/>
                    <a:ea typeface="Cambria Math" panose="02040503050406030204" pitchFamily="18" charset="0"/>
                  </a:rPr>
                  <a:t> (acétate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42</m:t>
                    </m:r>
                  </m:oMath>
                </a14:m>
                <a:r>
                  <a:rPr lang="fr-FR" sz="1600" dirty="0">
                    <a:solidFill>
                      <a:schemeClr val="tx1"/>
                    </a:solidFill>
                    <a:latin typeface="Univers Condensed" panose="020B0506020202050204"/>
                    <a:ea typeface="Cambria Math" panose="02040503050406030204" pitchFamily="18" charset="0"/>
                  </a:rPr>
                  <a:t>) :</a:t>
                </a:r>
              </a:p>
              <a:p>
                <a:pPr marL="685800" lvl="2" indent="-285750" eaLnBrk="1" hangingPunct="1">
                  <a:buFont typeface="Calibri" panose="020F0502020204030204" pitchFamily="34" charset="0"/>
                  <a:buChar char="−"/>
                  <a:defRPr/>
                </a:pPr>
                <a:endParaRPr lang="en-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𝜆</m:t>
                      </m:r>
                      <m:r>
                        <a:rPr lang="fr-CA" sz="1600" i="1">
                          <a:solidFill>
                            <a:schemeClr val="tx1"/>
                          </a:solidFill>
                          <a:latin typeface="Cambria Math" panose="02040503050406030204" pitchFamily="18" charset="0"/>
                          <a:ea typeface="Cambria Math"/>
                        </a:rPr>
                        <m:t>=0,8 </m:t>
                      </m:r>
                      <m:r>
                        <a:rPr lang="en-CA" sz="1600" i="1">
                          <a:solidFill>
                            <a:schemeClr val="tx1"/>
                          </a:solidFill>
                          <a:latin typeface="Cambria Math" panose="02040503050406030204" pitchFamily="18" charset="0"/>
                          <a:ea typeface="Cambria Math"/>
                        </a:rPr>
                        <m:t>𝑏</m:t>
                      </m:r>
                      <m:rad>
                        <m:radPr>
                          <m:ctrlPr>
                            <a:rPr lang="en-CA" sz="1600" i="1">
                              <a:solidFill>
                                <a:schemeClr val="tx1"/>
                              </a:solidFill>
                              <a:latin typeface="Cambria Math" panose="02040503050406030204" pitchFamily="18" charset="0"/>
                              <a:ea typeface="Cambria Math"/>
                            </a:rPr>
                          </m:ctrlPr>
                        </m:radPr>
                        <m:deg>
                          <m:r>
                            <m:rPr>
                              <m:brk m:alnAt="7"/>
                            </m:rPr>
                            <a:rPr lang="en-CA" sz="1600" i="1">
                              <a:solidFill>
                                <a:schemeClr val="tx1"/>
                              </a:solidFill>
                              <a:latin typeface="Cambria Math" panose="02040503050406030204" pitchFamily="18" charset="0"/>
                              <a:ea typeface="Cambria Math"/>
                            </a:rPr>
                            <m:t>8</m:t>
                          </m:r>
                        </m:deg>
                        <m:e>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𝑡</m:t>
                              </m:r>
                            </m:num>
                            <m:den>
                              <m:sSup>
                                <m:sSupPr>
                                  <m:ctrlPr>
                                    <a:rPr lang="en-CA" sz="1600" i="1">
                                      <a:solidFill>
                                        <a:schemeClr val="tx1"/>
                                      </a:solidFill>
                                      <a:latin typeface="Cambria Math" panose="02040503050406030204" pitchFamily="18" charset="0"/>
                                      <a:ea typeface="Cambria Math"/>
                                    </a:rPr>
                                  </m:ctrlPr>
                                </m:sSupPr>
                                <m:e>
                                  <m:r>
                                    <a:rPr lang="en-CA" sz="1600" i="1">
                                      <a:solidFill>
                                        <a:schemeClr val="tx1"/>
                                      </a:solidFill>
                                      <a:latin typeface="Cambria Math" panose="02040503050406030204" pitchFamily="18" charset="0"/>
                                      <a:ea typeface="Cambria Math"/>
                                    </a:rPr>
                                    <m:t>𝐼</m:t>
                                  </m:r>
                                </m:e>
                                <m:sup>
                                  <m:r>
                                    <a:rPr lang="en-CA" sz="1600" i="1">
                                      <a:solidFill>
                                        <a:schemeClr val="tx1"/>
                                      </a:solidFill>
                                      <a:latin typeface="Cambria Math" panose="02040503050406030204" pitchFamily="18" charset="0"/>
                                      <a:ea typeface="Cambria Math"/>
                                    </a:rPr>
                                    <m:t>3</m:t>
                                  </m:r>
                                </m:sup>
                              </m:sSup>
                            </m:den>
                          </m:f>
                        </m:e>
                      </m:rad>
                    </m:oMath>
                  </m:oMathPara>
                </a14:m>
                <a:endParaRPr lang="en-CA" sz="1600" dirty="0">
                  <a:solidFill>
                    <a:schemeClr val="tx1"/>
                  </a:solidFill>
                  <a:latin typeface="Univers Condensed" panose="020B0506020202050204"/>
                  <a:ea typeface="Cambria Math"/>
                </a:endParaRPr>
              </a:p>
              <a:p>
                <a:pPr marL="857250" lvl="3" indent="0" eaLnBrk="1" hangingPunct="1">
                  <a:buNone/>
                  <a:defRPr/>
                </a:pPr>
                <a:endParaRPr lang="en-CA" sz="1600" dirty="0">
                  <a:solidFill>
                    <a:schemeClr val="tx1"/>
                  </a:solidFill>
                  <a:latin typeface="Univers Condensed" panose="020B0506020202050204"/>
                  <a:ea typeface="Cambria Math"/>
                </a:endParaRPr>
              </a:p>
              <a:p>
                <a:pPr marL="685800" lvl="2" indent="-285750" eaLnBrk="1" hangingPunct="1">
                  <a:defRPr/>
                </a:pPr>
                <a:r>
                  <a:rPr lang="fr-FR" sz="1600" dirty="0">
                    <a:solidFill>
                      <a:schemeClr val="tx1"/>
                    </a:solidFill>
                    <a:latin typeface="Univers Condensed" panose="020B0506020202050204"/>
                    <a:ea typeface="Cambria Math" panose="02040503050406030204" pitchFamily="18" charset="0"/>
                  </a:rPr>
                  <a:t>pour les feuilles de la figure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5.36</m:t>
                    </m:r>
                    <m:r>
                      <m:rPr>
                        <m:nor/>
                      </m:rPr>
                      <a:rPr lang="fr-CA" sz="1600" dirty="0">
                        <a:solidFill>
                          <a:schemeClr val="tx1"/>
                        </a:solidFill>
                        <a:latin typeface="Univers Condensed" panose="020B0506020202050204"/>
                        <a:ea typeface="Cambria Math" panose="02040503050406030204" pitchFamily="18" charset="0"/>
                      </a:rPr>
                      <m:t>b</m:t>
                    </m:r>
                  </m:oMath>
                </a14:m>
                <a:r>
                  <a:rPr lang="fr-FR" sz="1600" dirty="0">
                    <a:solidFill>
                      <a:schemeClr val="tx1"/>
                    </a:solidFill>
                    <a:latin typeface="Univers Condensed" panose="020B0506020202050204"/>
                    <a:ea typeface="Cambria Math" panose="02040503050406030204" pitchFamily="18" charset="0"/>
                  </a:rPr>
                  <a:t> (acétate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42</m:t>
                    </m:r>
                  </m:oMath>
                </a14:m>
                <a:r>
                  <a:rPr lang="fr-FR" sz="1600" dirty="0">
                    <a:solidFill>
                      <a:schemeClr val="tx1"/>
                    </a:solidFill>
                    <a:latin typeface="Univers Condensed" panose="020B0506020202050204"/>
                    <a:ea typeface="Cambria Math" panose="02040503050406030204" pitchFamily="18" charset="0"/>
                  </a:rPr>
                  <a:t>) :</a:t>
                </a:r>
              </a:p>
              <a:p>
                <a:pPr marL="685800" lvl="2" indent="-285750" eaLnBrk="1" hangingPunct="1">
                  <a:buFont typeface="Calibri" panose="020F0502020204030204" pitchFamily="34" charset="0"/>
                  <a:buChar char="−"/>
                  <a:defRPr/>
                </a:pPr>
                <a:endParaRPr lang="en-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𝜆</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0,8 </m:t>
                          </m:r>
                          <m:r>
                            <a:rPr lang="en-CA" sz="1600" i="1">
                              <a:solidFill>
                                <a:schemeClr val="tx1"/>
                              </a:solidFill>
                              <a:latin typeface="Cambria Math" panose="02040503050406030204" pitchFamily="18" charset="0"/>
                              <a:ea typeface="Cambria Math"/>
                            </a:rPr>
                            <m:t>𝑏</m:t>
                          </m:r>
                        </m:num>
                        <m:den>
                          <m:rad>
                            <m:radPr>
                              <m:ctrlPr>
                                <a:rPr lang="fr-CA" sz="1600" i="1">
                                  <a:solidFill>
                                    <a:schemeClr val="tx1"/>
                                  </a:solidFill>
                                  <a:latin typeface="Cambria Math" panose="02040503050406030204" pitchFamily="18" charset="0"/>
                                  <a:ea typeface="Cambria Math"/>
                                </a:rPr>
                              </m:ctrlPr>
                            </m:radPr>
                            <m:deg>
                              <m:r>
                                <m:rPr>
                                  <m:brk m:alnAt="7"/>
                                </m:rPr>
                                <a:rPr lang="en-CA" sz="1600" i="1">
                                  <a:solidFill>
                                    <a:schemeClr val="tx1"/>
                                  </a:solidFill>
                                  <a:latin typeface="Cambria Math" panose="02040503050406030204" pitchFamily="18" charset="0"/>
                                  <a:ea typeface="Cambria Math"/>
                                </a:rPr>
                                <m:t>4</m:t>
                              </m:r>
                            </m:deg>
                            <m:e>
                              <m:r>
                                <a:rPr lang="fr-CA" sz="1600" i="1">
                                  <a:solidFill>
                                    <a:schemeClr val="tx1"/>
                                  </a:solidFill>
                                  <a:latin typeface="Cambria Math" panose="02040503050406030204" pitchFamily="18" charset="0"/>
                                  <a:ea typeface="Cambria Math"/>
                                </a:rPr>
                                <m:t>𝜂</m:t>
                              </m:r>
                              <m:r>
                                <a:rPr lang="en-CA" sz="1600" i="1">
                                  <a:solidFill>
                                    <a:schemeClr val="tx1"/>
                                  </a:solidFill>
                                  <a:latin typeface="Cambria Math" panose="02040503050406030204" pitchFamily="18" charset="0"/>
                                  <a:ea typeface="Cambria Math"/>
                                </a:rPr>
                                <m:t> </m:t>
                              </m:r>
                              <m:sSup>
                                <m:sSupPr>
                                  <m:ctrlPr>
                                    <a:rPr lang="en-CA" sz="1600" i="1">
                                      <a:solidFill>
                                        <a:schemeClr val="tx1"/>
                                      </a:solidFill>
                                      <a:latin typeface="Cambria Math" panose="02040503050406030204" pitchFamily="18" charset="0"/>
                                      <a:ea typeface="Cambria Math"/>
                                    </a:rPr>
                                  </m:ctrlPr>
                                </m:sSupPr>
                                <m:e>
                                  <m:r>
                                    <a:rPr lang="en-CA" sz="1600" i="1">
                                      <a:solidFill>
                                        <a:schemeClr val="tx1"/>
                                      </a:solidFill>
                                      <a:latin typeface="Cambria Math" panose="02040503050406030204" pitchFamily="18" charset="0"/>
                                      <a:ea typeface="Cambria Math"/>
                                    </a:rPr>
                                    <m:t>𝑟</m:t>
                                  </m:r>
                                </m:e>
                                <m:sup>
                                  <m:r>
                                    <a:rPr lang="en-CA" sz="1600" i="1">
                                      <a:solidFill>
                                        <a:schemeClr val="tx1"/>
                                      </a:solidFill>
                                      <a:latin typeface="Cambria Math" panose="02040503050406030204" pitchFamily="18" charset="0"/>
                                      <a:ea typeface="Cambria Math"/>
                                    </a:rPr>
                                    <m:t>3</m:t>
                                  </m:r>
                                </m:sup>
                              </m:sSup>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𝑡</m:t>
                              </m:r>
                            </m:e>
                          </m:rad>
                        </m:den>
                      </m:f>
                    </m:oMath>
                  </m:oMathPara>
                </a14:m>
                <a:endParaRPr lang="en-CA" sz="1600" dirty="0">
                  <a:solidFill>
                    <a:schemeClr val="tx1"/>
                  </a:solidFill>
                  <a:latin typeface="Univers Condensed" panose="020B0506020202050204"/>
                  <a:ea typeface="Cambria Math"/>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1137788"/>
                <a:ext cx="9821450" cy="5218562"/>
              </a:xfrm>
              <a:prstGeom prst="rect">
                <a:avLst/>
              </a:prstGeom>
              <a:blipFill>
                <a:blip r:embed="rId3"/>
                <a:stretch>
                  <a:fillRect l="-310" t="-3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52972463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847" y="983284"/>
            <a:ext cx="6488153" cy="494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778599" y="6048573"/>
            <a:ext cx="5940648" cy="307777"/>
          </a:xfrm>
          <a:prstGeom prst="rect">
            <a:avLst/>
          </a:prstGeom>
        </p:spPr>
        <p:txBody>
          <a:bodyPr wrap="square">
            <a:spAutoFit/>
          </a:bodyPr>
          <a:lstStyle/>
          <a:p>
            <a:r>
              <a:rPr lang="fr-FR" sz="1400" dirty="0">
                <a:latin typeface="Univers Condensed" panose="020B0506020202050204"/>
              </a:rPr>
              <a:t>Courbes de voilement et de post-voilement normalisées pour les parois</a:t>
            </a:r>
            <a:endParaRPr lang="fr-CA" sz="1400" dirty="0">
              <a:latin typeface="Univers Condensed" panose="020B0506020202050204"/>
            </a:endParaRPr>
          </a:p>
        </p:txBody>
      </p:sp>
      <p:sp>
        <p:nvSpPr>
          <p:cNvPr id="8" name="Rectangle 7">
            <a:extLst>
              <a:ext uri="{FF2B5EF4-FFF2-40B4-BE49-F238E27FC236}">
                <a16:creationId xmlns:a16="http://schemas.microsoft.com/office/drawing/2014/main" id="{96468735-3525-6C42-A232-CCC80F1FE0C1}"/>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9195290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 divers types d’éléments</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Parois courbes et tubes</a:t>
            </a:r>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122</a:t>
            </a:fld>
            <a:endParaRPr lang="fr-FR"/>
          </a:p>
        </p:txBody>
      </p:sp>
    </p:spTree>
    <p:extLst>
      <p:ext uri="{BB962C8B-B14F-4D97-AF65-F5344CB8AC3E}">
        <p14:creationId xmlns:p14="http://schemas.microsoft.com/office/powerpoint/2010/main" val="225744182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789693"/>
                <a:ext cx="9821449" cy="60683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𝑟</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panose="02040503050406030204" pitchFamily="18" charset="0"/>
                        </a:rPr>
                        <m:t>h</m:t>
                      </m:r>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𝑡</m:t>
                      </m:r>
                      <m:r>
                        <a:rPr lang="en-CA" sz="1600" i="1">
                          <a:solidFill>
                            <a:schemeClr val="tx1"/>
                          </a:solidFill>
                          <a:latin typeface="Cambria Math" panose="02040503050406030204" pitchFamily="18" charset="0"/>
                          <a:ea typeface="Cambria Math" panose="02040503050406030204" pitchFamily="18" charset="0"/>
                        </a:rPr>
                        <m:t> </m:t>
                      </m:r>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a:rPr>
                        <m:t> </m:t>
                      </m:r>
                      <m:d>
                        <m:dPr>
                          <m:ctrlPr>
                            <a:rPr lang="en-CA" sz="1600" i="1">
                              <a:solidFill>
                                <a:schemeClr val="tx1"/>
                              </a:solidFill>
                              <a:latin typeface="Cambria Math" panose="02040503050406030204" pitchFamily="18" charset="0"/>
                              <a:ea typeface="Cambria Math"/>
                            </a:rPr>
                          </m:ctrlPr>
                        </m:dPr>
                        <m:e>
                          <m:r>
                            <a:rPr lang="en-CA" sz="1600" i="1">
                              <a:solidFill>
                                <a:schemeClr val="tx1"/>
                              </a:solidFill>
                              <a:latin typeface="Cambria Math" panose="02040503050406030204" pitchFamily="18" charset="0"/>
                              <a:ea typeface="Cambria Math"/>
                            </a:rPr>
                            <m:t>0,6 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𝑦</m:t>
                              </m:r>
                            </m:sub>
                          </m:sSub>
                        </m:e>
                      </m:d>
                    </m:oMath>
                  </m:oMathPara>
                </a14:m>
                <a:endParaRPr lang="en-CA" sz="1600" i="1" dirty="0">
                  <a:solidFill>
                    <a:schemeClr val="tx1"/>
                  </a:solidFill>
                  <a:latin typeface="Univers Condensed" panose="020B0506020202050204"/>
                  <a:ea typeface="Cambria Math"/>
                </a:endParaRPr>
              </a:p>
              <a:p>
                <a:pPr marL="857250" lvl="3"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0" lvl="1" indent="0" eaLnBrk="1" hangingPunct="1">
                  <a:buNone/>
                  <a:defRPr/>
                </a:pPr>
                <a14:m>
                  <m:oMath xmlns:m="http://schemas.openxmlformats.org/officeDocument/2006/math">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a:rPr>
                      <m:t> </m:t>
                    </m:r>
                  </m:oMath>
                </a14:m>
                <a:r>
                  <a:rPr lang="fr-FR" sz="1600" dirty="0">
                    <a:solidFill>
                      <a:schemeClr val="tx1"/>
                    </a:solidFill>
                    <a:latin typeface="Univers Condensed" panose="020B0506020202050204"/>
                    <a:ea typeface="Cambria Math" panose="02040503050406030204" pitchFamily="18" charset="0"/>
                  </a:rPr>
                  <a:t>est obtenu des courbes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3 </m:t>
                    </m:r>
                  </m:oMath>
                </a14:m>
                <a:r>
                  <a:rPr lang="fr-FR" sz="1600" dirty="0">
                    <a:solidFill>
                      <a:schemeClr val="tx1"/>
                    </a:solidFill>
                    <a:latin typeface="Univers Condensed" panose="020B0506020202050204"/>
                    <a:ea typeface="Cambria Math" panose="02040503050406030204" pitchFamily="18" charset="0"/>
                  </a:rPr>
                  <a:t>ou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4 </m:t>
                    </m:r>
                  </m:oMath>
                </a14:m>
                <a:r>
                  <a:rPr lang="fr-FR" sz="1600" dirty="0">
                    <a:solidFill>
                      <a:schemeClr val="tx1"/>
                    </a:solidFill>
                    <a:latin typeface="Univers Condensed" panose="020B0506020202050204"/>
                    <a:ea typeface="Cambria Math" panose="02040503050406030204" pitchFamily="18" charset="0"/>
                  </a:rPr>
                  <a:t>de la figure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5.23</m:t>
                    </m:r>
                  </m:oMath>
                </a14:m>
                <a:r>
                  <a:rPr lang="fr-FR" sz="1600" dirty="0">
                    <a:solidFill>
                      <a:schemeClr val="tx1"/>
                    </a:solidFill>
                    <a:latin typeface="Univers Condensed" panose="020B0506020202050204"/>
                    <a:ea typeface="Cambria Math" panose="02040503050406030204" pitchFamily="18" charset="0"/>
                  </a:rPr>
                  <a:t> (acétate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44</m:t>
                    </m:r>
                  </m:oMath>
                </a14:m>
                <a:r>
                  <a:rPr lang="fr-FR" sz="1600" dirty="0">
                    <a:solidFill>
                      <a:schemeClr val="tx1"/>
                    </a:solidFill>
                    <a:latin typeface="Univers Condensed" panose="020B0506020202050204"/>
                    <a:ea typeface="Cambria Math" panose="02040503050406030204" pitchFamily="18" charset="0"/>
                  </a:rPr>
                  <a:t>) avec,</a:t>
                </a:r>
              </a:p>
              <a:p>
                <a:pPr marL="857250" lvl="3"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685800" lvl="2" indent="-285750" eaLnBrk="1" hangingPunct="1">
                  <a:defRPr/>
                </a:pPr>
                <a:r>
                  <a:rPr lang="fr-FR" sz="1600" u="sng" dirty="0">
                    <a:solidFill>
                      <a:schemeClr val="tx1"/>
                    </a:solidFill>
                    <a:latin typeface="Univers Condensed" panose="020B0506020202050204"/>
                    <a:ea typeface="Cambria Math" panose="02040503050406030204" pitchFamily="18" charset="0"/>
                  </a:rPr>
                  <a:t>pour un tube</a:t>
                </a:r>
                <a:r>
                  <a:rPr lang="fr-FR" sz="1600" dirty="0">
                    <a:solidFill>
                      <a:schemeClr val="tx1"/>
                    </a:solidFill>
                    <a:latin typeface="Univers Condensed" panose="020B0506020202050204"/>
                    <a:ea typeface="Cambria Math" panose="02040503050406030204" pitchFamily="18" charset="0"/>
                  </a:rPr>
                  <a:t>, en considérant </a:t>
                </a:r>
                <a:r>
                  <a:rPr lang="fr-FR" sz="1600" i="1" dirty="0">
                    <a:solidFill>
                      <a:schemeClr val="tx1"/>
                    </a:solidFill>
                    <a:latin typeface="Univers Condensed" panose="020B0506020202050204"/>
                    <a:ea typeface="Cambria Math" panose="02040503050406030204" pitchFamily="18" charset="0"/>
                  </a:rPr>
                  <a:t>la plus petite</a:t>
                </a:r>
                <a:r>
                  <a:rPr lang="fr-FR" sz="1600" dirty="0">
                    <a:solidFill>
                      <a:schemeClr val="tx1"/>
                    </a:solidFill>
                    <a:latin typeface="Univers Condensed" panose="020B0506020202050204"/>
                    <a:ea typeface="Cambria Math" panose="02040503050406030204" pitchFamily="18" charset="0"/>
                  </a:rPr>
                  <a:t> des valeurs suivantes :</a:t>
                </a:r>
              </a:p>
              <a:p>
                <a:pPr marL="685800" lvl="2" indent="-285750" eaLnBrk="1" hangingPunct="1">
                  <a:buFont typeface="Calibri" panose="020F0502020204030204" pitchFamily="34" charset="0"/>
                  <a:buChar char="−"/>
                  <a:defRPr/>
                </a:pPr>
                <a:endParaRPr lang="en-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𝜆</m:t>
                      </m:r>
                      <m:r>
                        <a:rPr lang="fr-CA" sz="1600" i="1">
                          <a:solidFill>
                            <a:schemeClr val="tx1"/>
                          </a:solidFill>
                          <a:latin typeface="Cambria Math" panose="02040503050406030204" pitchFamily="18" charset="0"/>
                          <a:ea typeface="Cambria Math"/>
                        </a:rPr>
                        <m:t>=4 </m:t>
                      </m:r>
                      <m:rad>
                        <m:radPr>
                          <m:ctrlPr>
                            <a:rPr lang="en-CA" sz="1600" i="1">
                              <a:solidFill>
                                <a:schemeClr val="tx1"/>
                              </a:solidFill>
                              <a:latin typeface="Cambria Math" panose="02040503050406030204" pitchFamily="18" charset="0"/>
                              <a:ea typeface="Cambria Math"/>
                            </a:rPr>
                          </m:ctrlPr>
                        </m:radPr>
                        <m:deg>
                          <m:r>
                            <m:rPr>
                              <m:brk m:alnAt="7"/>
                            </m:rPr>
                            <a:rPr lang="en-CA" sz="1600" i="1">
                              <a:solidFill>
                                <a:schemeClr val="tx1"/>
                              </a:solidFill>
                              <a:latin typeface="Cambria Math" panose="02040503050406030204" pitchFamily="18" charset="0"/>
                              <a:ea typeface="Cambria Math"/>
                            </a:rPr>
                            <m:t>8</m:t>
                          </m:r>
                        </m:deg>
                        <m:e>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𝑅</m:t>
                                      </m:r>
                                    </m:num>
                                    <m:den>
                                      <m:r>
                                        <a:rPr lang="en-CA" sz="1600" i="1">
                                          <a:solidFill>
                                            <a:schemeClr val="tx1"/>
                                          </a:solidFill>
                                          <a:latin typeface="Cambria Math" panose="02040503050406030204" pitchFamily="18" charset="0"/>
                                          <a:ea typeface="Cambria Math"/>
                                        </a:rPr>
                                        <m:t>𝑡</m:t>
                                      </m:r>
                                    </m:den>
                                  </m:f>
                                </m:e>
                              </m:d>
                            </m:e>
                            <m:sup>
                              <m:r>
                                <a:rPr lang="en-CA" sz="1600" i="1">
                                  <a:solidFill>
                                    <a:schemeClr val="tx1"/>
                                  </a:solidFill>
                                  <a:latin typeface="Cambria Math" panose="02040503050406030204" pitchFamily="18" charset="0"/>
                                  <a:ea typeface="Cambria Math"/>
                                </a:rPr>
                                <m:t>5</m:t>
                              </m:r>
                            </m:sup>
                          </m:sSup>
                        </m:e>
                      </m:rad>
                      <m:rad>
                        <m:radPr>
                          <m:ctrlPr>
                            <a:rPr lang="en-CA" sz="1600" i="1">
                              <a:solidFill>
                                <a:schemeClr val="tx1"/>
                              </a:solidFill>
                              <a:latin typeface="Cambria Math" panose="02040503050406030204" pitchFamily="18" charset="0"/>
                              <a:ea typeface="Cambria Math"/>
                            </a:rPr>
                          </m:ctrlPr>
                        </m:radPr>
                        <m:deg>
                          <m:r>
                            <m:rPr>
                              <m:brk m:alnAt="7"/>
                            </m:rPr>
                            <a:rPr lang="en-CA" sz="1600" i="1">
                              <a:solidFill>
                                <a:schemeClr val="tx1"/>
                              </a:solidFill>
                              <a:latin typeface="Cambria Math" panose="02040503050406030204" pitchFamily="18" charset="0"/>
                              <a:ea typeface="Cambria Math"/>
                            </a:rPr>
                            <m:t>4</m:t>
                          </m:r>
                        </m:deg>
                        <m:e>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𝑎</m:t>
                              </m:r>
                            </m:num>
                            <m:den>
                              <m:r>
                                <a:rPr lang="en-CA" sz="1600" i="1">
                                  <a:solidFill>
                                    <a:schemeClr val="tx1"/>
                                  </a:solidFill>
                                  <a:latin typeface="Cambria Math" panose="02040503050406030204" pitchFamily="18" charset="0"/>
                                  <a:ea typeface="Cambria Math"/>
                                </a:rPr>
                                <m:t>𝑡</m:t>
                              </m:r>
                            </m:den>
                          </m:f>
                        </m:e>
                      </m:rad>
                      <m:r>
                        <a:rPr lang="en-CA" sz="1600">
                          <a:solidFill>
                            <a:schemeClr val="tx1"/>
                          </a:solidFill>
                          <a:latin typeface="Cambria Math" panose="02040503050406030204" pitchFamily="18" charset="0"/>
                          <a:ea typeface="Cambria Math"/>
                        </a:rPr>
                        <m:t>       </m:t>
                      </m:r>
                      <m:r>
                        <m:rPr>
                          <m:sty m:val="p"/>
                        </m:rPr>
                        <a:rPr lang="en-CA" sz="1600">
                          <a:solidFill>
                            <a:schemeClr val="tx1"/>
                          </a:solidFill>
                          <a:latin typeface="Cambria Math" panose="02040503050406030204" pitchFamily="18" charset="0"/>
                          <a:ea typeface="Cambria Math"/>
                        </a:rPr>
                        <m:t>et</m:t>
                      </m:r>
                      <m:r>
                        <a:rPr lang="en-CA" sz="1600">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𝜆</m:t>
                      </m:r>
                      <m:r>
                        <a:rPr lang="fr-CA" sz="1600" i="1">
                          <a:solidFill>
                            <a:schemeClr val="tx1"/>
                          </a:solidFill>
                          <a:latin typeface="Cambria Math" panose="02040503050406030204" pitchFamily="18" charset="0"/>
                          <a:ea typeface="Cambria Math"/>
                        </a:rPr>
                        <m:t>=6 </m:t>
                      </m:r>
                      <m:rad>
                        <m:radPr>
                          <m:ctrlPr>
                            <a:rPr lang="en-CA" sz="1600" i="1">
                              <a:solidFill>
                                <a:schemeClr val="tx1"/>
                              </a:solidFill>
                              <a:latin typeface="Cambria Math" panose="02040503050406030204" pitchFamily="18" charset="0"/>
                              <a:ea typeface="Cambria Math"/>
                            </a:rPr>
                          </m:ctrlPr>
                        </m:radPr>
                        <m:deg>
                          <m:r>
                            <a:rPr lang="en-CA" sz="1600" i="1">
                              <a:solidFill>
                                <a:schemeClr val="tx1"/>
                              </a:solidFill>
                              <a:latin typeface="Cambria Math" panose="02040503050406030204" pitchFamily="18" charset="0"/>
                              <a:ea typeface="Cambria Math"/>
                            </a:rPr>
                            <m:t>4</m:t>
                          </m:r>
                        </m:deg>
                        <m:e>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𝑅</m:t>
                                      </m:r>
                                    </m:num>
                                    <m:den>
                                      <m:r>
                                        <a:rPr lang="en-CA" sz="1600" i="1">
                                          <a:solidFill>
                                            <a:schemeClr val="tx1"/>
                                          </a:solidFill>
                                          <a:latin typeface="Cambria Math" panose="02040503050406030204" pitchFamily="18" charset="0"/>
                                          <a:ea typeface="Cambria Math"/>
                                        </a:rPr>
                                        <m:t>𝑡</m:t>
                                      </m:r>
                                    </m:den>
                                  </m:f>
                                </m:e>
                              </m:d>
                            </m:e>
                            <m:sup>
                              <m:r>
                                <a:rPr lang="en-CA" sz="1600" i="1">
                                  <a:solidFill>
                                    <a:schemeClr val="tx1"/>
                                  </a:solidFill>
                                  <a:latin typeface="Cambria Math" panose="02040503050406030204" pitchFamily="18" charset="0"/>
                                  <a:ea typeface="Cambria Math"/>
                                </a:rPr>
                                <m:t>3</m:t>
                              </m:r>
                            </m:sup>
                          </m:sSup>
                        </m:e>
                      </m:rad>
                    </m:oMath>
                  </m:oMathPara>
                </a14:m>
                <a:endParaRPr lang="en-CA" sz="1600" dirty="0">
                  <a:solidFill>
                    <a:schemeClr val="tx1"/>
                  </a:solidFill>
                  <a:latin typeface="Univers Condensed" panose="020B0506020202050204"/>
                  <a:ea typeface="Cambria Math"/>
                </a:endParaRPr>
              </a:p>
              <a:p>
                <a:pPr marL="857250" lvl="3" indent="0" eaLnBrk="1" hangingPunct="1">
                  <a:buNone/>
                  <a:defRPr/>
                </a:pPr>
                <a:endParaRPr lang="en-CA" sz="1600" dirty="0">
                  <a:solidFill>
                    <a:schemeClr val="tx1"/>
                  </a:solidFill>
                  <a:latin typeface="Univers Condensed" panose="020B0506020202050204"/>
                  <a:ea typeface="Cambria Math" panose="02040503050406030204" pitchFamily="18" charset="0"/>
                </a:endParaRPr>
              </a:p>
              <a:p>
                <a:pPr marL="685800" lvl="2" indent="-285750" eaLnBrk="1" hangingPunct="1">
                  <a:defRPr/>
                </a:pPr>
                <a:r>
                  <a:rPr lang="fr-FR" sz="1600" u="sng" dirty="0">
                    <a:solidFill>
                      <a:schemeClr val="tx1"/>
                    </a:solidFill>
                    <a:latin typeface="Univers Condensed" panose="020B0506020202050204"/>
                    <a:ea typeface="Cambria Math" panose="02040503050406030204" pitchFamily="18" charset="0"/>
                  </a:rPr>
                  <a:t>pour une paroi courbe</a:t>
                </a:r>
                <a:r>
                  <a:rPr lang="fr-FR" sz="1600" dirty="0">
                    <a:solidFill>
                      <a:schemeClr val="tx1"/>
                    </a:solidFill>
                    <a:latin typeface="Univers Condensed" panose="020B0506020202050204"/>
                    <a:ea typeface="Cambria Math" panose="02040503050406030204" pitchFamily="18" charset="0"/>
                  </a:rPr>
                  <a:t> :</a:t>
                </a:r>
              </a:p>
              <a:p>
                <a:pPr marL="685800" lvl="2" indent="-285750" eaLnBrk="1" hangingPunct="1">
                  <a:buFont typeface="Calibri" panose="020F0502020204030204" pitchFamily="34" charset="0"/>
                  <a:buChar char="−"/>
                  <a:defRPr/>
                </a:pPr>
                <a:endParaRPr lang="en-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𝜆</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ea typeface="Cambria Math"/>
                                </a:rPr>
                                <m:t>1</m:t>
                              </m:r>
                            </m:sub>
                          </m:sSub>
                        </m:num>
                        <m:den>
                          <m:rad>
                            <m:radPr>
                              <m:degHide m:val="on"/>
                              <m:ctrlPr>
                                <a:rPr lang="fr-CA" sz="1600" i="1">
                                  <a:solidFill>
                                    <a:schemeClr val="tx1"/>
                                  </a:solidFill>
                                  <a:latin typeface="Cambria Math" panose="02040503050406030204" pitchFamily="18" charset="0"/>
                                  <a:ea typeface="Cambria Math"/>
                                </a:rPr>
                              </m:ctrlPr>
                            </m:radPr>
                            <m:deg/>
                            <m:e>
                              <m:r>
                                <a:rPr lang="en-CA" sz="1600" i="1">
                                  <a:solidFill>
                                    <a:schemeClr val="tx1"/>
                                  </a:solidFill>
                                  <a:latin typeface="Cambria Math" panose="02040503050406030204" pitchFamily="18" charset="0"/>
                                  <a:ea typeface="Cambria Math"/>
                                </a:rPr>
                                <m:t>1+</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ea typeface="Cambria Math"/>
                                                </a:rPr>
                                                <m:t>1</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ea typeface="Cambria Math"/>
                                                </a:rPr>
                                                <m:t>2</m:t>
                                              </m:r>
                                            </m:sub>
                                          </m:sSub>
                                        </m:den>
                                      </m:f>
                                    </m:e>
                                  </m:d>
                                </m:e>
                                <m:sup>
                                  <m:r>
                                    <a:rPr lang="en-CA" sz="1600" i="1">
                                      <a:solidFill>
                                        <a:schemeClr val="tx1"/>
                                      </a:solidFill>
                                      <a:latin typeface="Cambria Math" panose="02040503050406030204" pitchFamily="18" charset="0"/>
                                      <a:ea typeface="Cambria Math"/>
                                    </a:rPr>
                                    <m:t>2</m:t>
                                  </m:r>
                                </m:sup>
                              </m:sSup>
                            </m:e>
                          </m:rad>
                        </m:den>
                      </m:f>
                    </m:oMath>
                  </m:oMathPara>
                </a14:m>
                <a:endParaRPr lang="en-CA" sz="1600" dirty="0">
                  <a:solidFill>
                    <a:schemeClr val="tx1"/>
                  </a:solidFill>
                  <a:latin typeface="Univers Condensed" panose="020B0506020202050204"/>
                  <a:ea typeface="Cambria Math"/>
                </a:endParaRPr>
              </a:p>
              <a:p>
                <a:pPr marL="857250" lvl="3" indent="0" eaLnBrk="1" hangingPunct="1">
                  <a:buNone/>
                  <a:defRPr/>
                </a:pPr>
                <a:endParaRPr lang="en-CA" sz="1600" dirty="0">
                  <a:solidFill>
                    <a:schemeClr val="tx1"/>
                  </a:solidFill>
                  <a:latin typeface="Univers Condensed" panose="020B0506020202050204"/>
                  <a:ea typeface="Cambria Math"/>
                </a:endParaRPr>
              </a:p>
              <a:p>
                <a:pPr marL="857250" lvl="3" indent="0" eaLnBrk="1" hangingPunct="1">
                  <a:buNone/>
                  <a:defRPr/>
                </a:pP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ea typeface="Cambria Math"/>
                          </a:rPr>
                          <m:t>1</m:t>
                        </m:r>
                      </m:sub>
                    </m:sSub>
                  </m:oMath>
                </a14:m>
                <a:r>
                  <a:rPr lang="fr-FR" sz="1600" dirty="0">
                    <a:solidFill>
                      <a:schemeClr val="tx1"/>
                    </a:solidFill>
                    <a:latin typeface="Univers Condensed" panose="020B0506020202050204"/>
                    <a:ea typeface="Cambria Math" panose="02040503050406030204" pitchFamily="18" charset="0"/>
                  </a:rPr>
                  <a:t>:  élancement donné par la plus petite des équations de </a:t>
                </a:r>
                <a14:m>
                  <m:oMath xmlns:m="http://schemas.openxmlformats.org/officeDocument/2006/math">
                    <m:r>
                      <a:rPr lang="fr-CA" sz="1600" i="1">
                        <a:solidFill>
                          <a:schemeClr val="tx1"/>
                        </a:solidFill>
                        <a:latin typeface="Cambria Math" panose="02040503050406030204" pitchFamily="18" charset="0"/>
                        <a:ea typeface="Cambria Math"/>
                      </a:rPr>
                      <m:t>𝜆</m:t>
                    </m:r>
                  </m:oMath>
                </a14:m>
                <a:r>
                  <a:rPr lang="fr-FR" sz="1600" dirty="0">
                    <a:solidFill>
                      <a:schemeClr val="tx1"/>
                    </a:solidFill>
                    <a:latin typeface="Univers Condensed" panose="020B0506020202050204"/>
                    <a:ea typeface="Cambria Math" panose="02040503050406030204" pitchFamily="18" charset="0"/>
                  </a:rPr>
                  <a:t> pour un tube de même rayon de courbure et de même longueur (voir plus haut)</a:t>
                </a:r>
                <a:endParaRPr lang="en-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𝜆</m:t>
                        </m:r>
                      </m:e>
                      <m:sub>
                        <m:r>
                          <a:rPr lang="en-CA" sz="1600" i="1">
                            <a:solidFill>
                              <a:schemeClr val="tx1"/>
                            </a:solidFill>
                            <a:latin typeface="Cambria Math" panose="02040503050406030204" pitchFamily="18" charset="0"/>
                            <a:ea typeface="Cambria Math"/>
                          </a:rPr>
                          <m:t>2</m:t>
                        </m:r>
                      </m:sub>
                    </m:sSub>
                  </m:oMath>
                </a14:m>
                <a:r>
                  <a:rPr lang="fr-FR" sz="1600" dirty="0">
                    <a:solidFill>
                      <a:schemeClr val="tx1"/>
                    </a:solidFill>
                    <a:latin typeface="Univers Condensed" panose="020B0506020202050204"/>
                    <a:ea typeface="Cambria Math" panose="02040503050406030204" pitchFamily="18" charset="0"/>
                  </a:rPr>
                  <a:t>:</a:t>
                </a:r>
                <a:r>
                  <a:rPr lang="fr-FR" sz="1600" dirty="0">
                    <a:solidFill>
                      <a:schemeClr val="tx1"/>
                    </a:solidFill>
                    <a:latin typeface="Univers Condensed" panose="020B0506020202050204"/>
                  </a:rPr>
                  <a:t>  élancement pour un panneau plat de même proportion que le panneau courbe (</a:t>
                </a:r>
                <a:r>
                  <a:rPr lang="fr-FR" sz="1600" dirty="0" err="1">
                    <a:solidFill>
                      <a:schemeClr val="tx1"/>
                    </a:solidFill>
                    <a:latin typeface="Univers Condensed" panose="020B0506020202050204"/>
                  </a:rPr>
                  <a:t>éq</a:t>
                </a:r>
                <a:r>
                  <a:rPr lang="fr-FR" sz="1600" dirty="0">
                    <a:solidFill>
                      <a:schemeClr val="tx1"/>
                    </a:solidFill>
                    <a:latin typeface="Univers Condensed" panose="020B0506020202050204"/>
                  </a:rPr>
                  <a:t>. </a:t>
                </a:r>
                <a14:m>
                  <m:oMath xmlns:m="http://schemas.openxmlformats.org/officeDocument/2006/math">
                    <m:r>
                      <a:rPr lang="fr-FR" sz="1600" i="1" dirty="0">
                        <a:solidFill>
                          <a:schemeClr val="tx1"/>
                        </a:solidFill>
                        <a:latin typeface="Cambria Math" panose="02040503050406030204" pitchFamily="18" charset="0"/>
                      </a:rPr>
                      <m:t>6.51</m:t>
                    </m:r>
                  </m:oMath>
                </a14:m>
                <a:r>
                  <a:rPr lang="fr-FR" sz="1600" dirty="0">
                    <a:solidFill>
                      <a:schemeClr val="tx1"/>
                    </a:solidFill>
                    <a:latin typeface="Univers Condensed" panose="020B0506020202050204"/>
                  </a:rPr>
                  <a:t> de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𝜆</m:t>
                        </m:r>
                      </m:e>
                      <m:sub>
                        <m:r>
                          <a:rPr lang="fr-CA" sz="1600" i="1">
                            <a:solidFill>
                              <a:schemeClr val="tx1"/>
                            </a:solidFill>
                            <a:latin typeface="Cambria Math" panose="02040503050406030204" pitchFamily="18" charset="0"/>
                            <a:ea typeface="Cambria Math"/>
                          </a:rPr>
                          <m:t>𝑠</m:t>
                        </m:r>
                      </m:sub>
                    </m:sSub>
                  </m:oMath>
                </a14:m>
                <a:r>
                  <a:rPr lang="fr-FR" sz="1600" dirty="0">
                    <a:solidFill>
                      <a:schemeClr val="tx1"/>
                    </a:solidFill>
                    <a:latin typeface="Univers Condensed" panose="020B0506020202050204"/>
                  </a:rPr>
                  <a:t>, acétate </a:t>
                </a:r>
                <a14:m>
                  <m:oMath xmlns:m="http://schemas.openxmlformats.org/officeDocument/2006/math">
                    <m:r>
                      <a:rPr lang="fr-FR" sz="1600" i="1" dirty="0">
                        <a:solidFill>
                          <a:schemeClr val="tx1"/>
                        </a:solidFill>
                        <a:latin typeface="Cambria Math" panose="02040503050406030204" pitchFamily="18" charset="0"/>
                      </a:rPr>
                      <m:t>6</m:t>
                    </m:r>
                  </m:oMath>
                </a14:m>
                <a:r>
                  <a:rPr lang="fr-FR" sz="1600" dirty="0">
                    <a:solidFill>
                      <a:schemeClr val="tx1"/>
                    </a:solidFill>
                    <a:latin typeface="Univers Condensed" panose="020B0506020202050204"/>
                  </a:rPr>
                  <a:t>) </a:t>
                </a:r>
                <a:endParaRPr lang="fr-FR" sz="1600" dirty="0">
                  <a:solidFill>
                    <a:schemeClr val="tx1"/>
                  </a:solidFill>
                  <a:latin typeface="Univers Condensed" panose="020B0506020202050204"/>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789693"/>
                <a:ext cx="9821449" cy="6068307"/>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74618870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 divers types d’éléments</a:t>
            </a:r>
          </a:p>
        </p:txBody>
      </p:sp>
      <p:sp>
        <p:nvSpPr>
          <p:cNvPr id="3" name="Espace réservé du texte 2"/>
          <p:cNvSpPr>
            <a:spLocks noGrp="1"/>
          </p:cNvSpPr>
          <p:nvPr>
            <p:ph type="body" idx="1"/>
          </p:nvPr>
        </p:nvSpPr>
        <p:spPr/>
        <p:txBody>
          <a:bodyPr>
            <a:normAutofit/>
          </a:bodyPr>
          <a:lstStyle/>
          <a:p>
            <a:r>
              <a:rPr lang="fr-FR" dirty="0">
                <a:ea typeface="Cambria Math" panose="02040503050406030204" pitchFamily="18" charset="0"/>
              </a:rPr>
              <a:t>Panneaux sandwich plats</a:t>
            </a:r>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124</a:t>
            </a:fld>
            <a:endParaRPr lang="fr-FR"/>
          </a:p>
        </p:txBody>
      </p:sp>
    </p:spTree>
    <p:extLst>
      <p:ext uri="{BB962C8B-B14F-4D97-AF65-F5344CB8AC3E}">
        <p14:creationId xmlns:p14="http://schemas.microsoft.com/office/powerpoint/2010/main" val="41287622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p:pic>
        <p:nvPicPr>
          <p:cNvPr id="5" name="Image 4"/>
          <p:cNvPicPr>
            <a:picLocks noChangeAspect="1"/>
          </p:cNvPicPr>
          <p:nvPr/>
        </p:nvPicPr>
        <p:blipFill>
          <a:blip r:embed="rId3"/>
          <a:stretch>
            <a:fillRect/>
          </a:stretch>
        </p:blipFill>
        <p:spPr>
          <a:xfrm>
            <a:off x="2361651" y="797340"/>
            <a:ext cx="6774546" cy="4817116"/>
          </a:xfrm>
          <a:prstGeom prst="rect">
            <a:avLst/>
          </a:prstGeom>
        </p:spPr>
      </p:pic>
      <p:sp>
        <p:nvSpPr>
          <p:cNvPr id="6" name="Rectangle 5"/>
          <p:cNvSpPr/>
          <p:nvPr/>
        </p:nvSpPr>
        <p:spPr>
          <a:xfrm>
            <a:off x="4821368" y="5776377"/>
            <a:ext cx="1867297" cy="307777"/>
          </a:xfrm>
          <a:prstGeom prst="rect">
            <a:avLst/>
          </a:prstGeom>
        </p:spPr>
        <p:txBody>
          <a:bodyPr wrap="square">
            <a:spAutoFit/>
          </a:bodyPr>
          <a:lstStyle/>
          <a:p>
            <a:r>
              <a:rPr lang="fr-FR" sz="1400" dirty="0">
                <a:latin typeface="Univers Condensed"/>
              </a:rPr>
              <a:t>Panneau sandwich</a:t>
            </a:r>
            <a:endParaRPr lang="fr-CA" sz="1400" dirty="0">
              <a:latin typeface="Univers Condensed"/>
            </a:endParaRPr>
          </a:p>
        </p:txBody>
      </p:sp>
      <p:sp>
        <p:nvSpPr>
          <p:cNvPr id="8" name="Rectangle 7">
            <a:extLst>
              <a:ext uri="{FF2B5EF4-FFF2-40B4-BE49-F238E27FC236}">
                <a16:creationId xmlns:a16="http://schemas.microsoft.com/office/drawing/2014/main" id="{8D665D9A-6259-9F43-BE5B-95E3E0E8BD6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6460670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 divers types d’éléments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983284"/>
                <a:ext cx="9558867" cy="56513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Élancement </a:t>
                </a:r>
                <a:r>
                  <a:rPr lang="fr-CA" sz="1600" u="sng" dirty="0">
                    <a:solidFill>
                      <a:schemeClr val="tx1"/>
                    </a:solidFill>
                    <a:latin typeface="Univers Condensed"/>
                    <a:ea typeface="Cambria Math" panose="02040503050406030204" pitchFamily="18" charset="0"/>
                  </a:rPr>
                  <a:t>pour le calcul de la contrainte de flambement en cisaillement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𝑠𝑐</m:t>
                        </m:r>
                      </m:sub>
                    </m:sSub>
                    <m:r>
                      <a:rPr lang="en-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0,6 </m:t>
                    </m:r>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en-CA" sz="1600" i="1" dirty="0">
                            <a:solidFill>
                              <a:schemeClr val="tx1"/>
                            </a:solidFill>
                            <a:latin typeface="Cambria Math" panose="02040503050406030204" pitchFamily="18" charset="0"/>
                            <a:ea typeface="Cambria Math" panose="02040503050406030204" pitchFamily="18" charset="0"/>
                          </a:rPr>
                          <m:t>𝐹</m:t>
                        </m:r>
                      </m:e>
                    </m:acc>
                    <m:r>
                      <a:rPr lang="en-CA" sz="1600" i="1" dirty="0">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𝑦</m:t>
                        </m:r>
                      </m:sub>
                    </m:sSub>
                  </m:oMath>
                </a14:m>
                <a:endParaRPr lang="fr-CA" sz="1600" u="sng"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𝜆</m:t>
                      </m:r>
                      <m:r>
                        <a:rPr lang="fr-CA" sz="1600" i="1">
                          <a:solidFill>
                            <a:schemeClr val="tx1"/>
                          </a:solidFill>
                          <a:latin typeface="Cambria Math" panose="02040503050406030204" pitchFamily="18" charset="0"/>
                          <a:ea typeface="Cambria Math"/>
                        </a:rPr>
                        <m:t>=</m:t>
                      </m:r>
                      <m:f>
                        <m:fPr>
                          <m:ctrlPr>
                            <a:rPr lang="fr-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0,8 </m:t>
                          </m:r>
                          <m:r>
                            <a:rPr lang="fr-CA" sz="1600" i="1">
                              <a:solidFill>
                                <a:schemeClr val="tx1"/>
                              </a:solidFill>
                              <a:latin typeface="Cambria Math" panose="02040503050406030204" pitchFamily="18" charset="0"/>
                              <a:ea typeface="Cambria Math"/>
                            </a:rPr>
                            <m:t>𝑏</m:t>
                          </m:r>
                        </m:num>
                        <m:den>
                          <m:r>
                            <a:rPr lang="fr-CA" sz="1600" i="1">
                              <a:solidFill>
                                <a:schemeClr val="tx1"/>
                              </a:solidFill>
                              <a:latin typeface="Cambria Math" panose="02040503050406030204" pitchFamily="18" charset="0"/>
                              <a:ea typeface="Cambria Math"/>
                            </a:rPr>
                            <m:t>𝑑</m:t>
                          </m:r>
                          <m:rad>
                            <m:radPr>
                              <m:degHide m:val="on"/>
                              <m:ctrlPr>
                                <a:rPr lang="fr-CA" sz="1600" i="1">
                                  <a:solidFill>
                                    <a:schemeClr val="tx1"/>
                                  </a:solidFill>
                                  <a:latin typeface="Cambria Math" panose="02040503050406030204" pitchFamily="18" charset="0"/>
                                  <a:ea typeface="Cambria Math"/>
                                </a:rPr>
                              </m:ctrlPr>
                            </m:radPr>
                            <m:deg/>
                            <m:e>
                              <m:r>
                                <a:rPr lang="en-CA" sz="1600" i="1">
                                  <a:solidFill>
                                    <a:schemeClr val="tx1"/>
                                  </a:solidFill>
                                  <a:latin typeface="Cambria Math" panose="02040503050406030204" pitchFamily="18" charset="0"/>
                                  <a:ea typeface="Cambria Math"/>
                                </a:rPr>
                                <m:t>1+</m:t>
                              </m:r>
                              <m:r>
                                <a:rPr lang="fr-CA" sz="1600" i="1">
                                  <a:solidFill>
                                    <a:schemeClr val="tx1"/>
                                  </a:solidFill>
                                  <a:latin typeface="Cambria Math" panose="02040503050406030204" pitchFamily="18" charset="0"/>
                                  <a:ea typeface="Cambria Math"/>
                                </a:rPr>
                                <m:t>0,75</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r>
                                            <a:rPr lang="fr-CA" sz="1600" i="1">
                                              <a:solidFill>
                                                <a:schemeClr val="tx1"/>
                                              </a:solidFill>
                                              <a:latin typeface="Cambria Math" panose="02040503050406030204" pitchFamily="18" charset="0"/>
                                              <a:ea typeface="Cambria Math"/>
                                            </a:rPr>
                                            <m:t>𝑏</m:t>
                                          </m:r>
                                        </m:num>
                                        <m:den>
                                          <m:r>
                                            <a:rPr lang="fr-CA" sz="1600" i="1">
                                              <a:solidFill>
                                                <a:schemeClr val="tx1"/>
                                              </a:solidFill>
                                              <a:latin typeface="Cambria Math" panose="02040503050406030204" pitchFamily="18" charset="0"/>
                                              <a:ea typeface="Cambria Math"/>
                                            </a:rPr>
                                            <m:t>𝐿</m:t>
                                          </m:r>
                                        </m:den>
                                      </m:f>
                                    </m:e>
                                  </m:d>
                                </m:e>
                                <m:sup>
                                  <m:r>
                                    <a:rPr lang="en-CA" sz="1600" i="1">
                                      <a:solidFill>
                                        <a:schemeClr val="tx1"/>
                                      </a:solidFill>
                                      <a:latin typeface="Cambria Math" panose="02040503050406030204" pitchFamily="18" charset="0"/>
                                      <a:ea typeface="Cambria Math"/>
                                    </a:rPr>
                                    <m:t>2</m:t>
                                  </m:r>
                                </m:sup>
                              </m:sSup>
                            </m:e>
                          </m:rad>
                        </m:den>
                      </m:f>
                    </m:oMath>
                  </m:oMathPara>
                </a14:m>
                <a:endParaRPr lang="en-CA" sz="1600"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1143000" lvl="3" indent="-285750" eaLnBrk="1" hangingPunct="1">
                  <a:buFont typeface="Wingdings" panose="05000000000000000000" pitchFamily="2" charset="2"/>
                  <a:buChar char="Ø"/>
                  <a:defRPr/>
                </a:pPr>
                <a:r>
                  <a:rPr lang="fr-CA" sz="1600" dirty="0">
                    <a:solidFill>
                      <a:schemeClr val="tx1"/>
                    </a:solidFill>
                    <a:latin typeface="Univers Condensed"/>
                    <a:ea typeface="Cambria Math"/>
                  </a:rPr>
                  <a:t>la contrainte de cisaillement n’affecte que les tôles constituant la peau du panneau</a:t>
                </a:r>
              </a:p>
              <a:p>
                <a:pPr marL="1200150" lvl="3" indent="-342900" eaLnBrk="1" hangingPunct="1">
                  <a:defRPr/>
                </a:pPr>
                <a:endParaRPr lang="fr-CA" sz="1600" dirty="0">
                  <a:solidFill>
                    <a:schemeClr val="tx1"/>
                  </a:solidFill>
                  <a:latin typeface="Univers Condensed"/>
                  <a:ea typeface="Cambria Math"/>
                </a:endParaRPr>
              </a:p>
              <a:p>
                <a:pPr marL="1143000" lvl="3" indent="-285750" eaLnBrk="1" hangingPunct="1">
                  <a:buFont typeface="Wingdings" panose="05000000000000000000" pitchFamily="2" charset="2"/>
                  <a:buChar char="Ø"/>
                  <a:defRPr/>
                </a:pPr>
                <a:r>
                  <a:rPr lang="fr-CA" sz="1600" dirty="0">
                    <a:solidFill>
                      <a:schemeClr val="tx1"/>
                    </a:solidFill>
                    <a:latin typeface="Univers Condensed"/>
                    <a:ea typeface="Cambria Math"/>
                  </a:rPr>
                  <a:t>pour tenir compte de la flexibilité en cisaillement du noyau, il faut diviser la résistance au flambement en cisaillement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fr-CA" sz="1600" i="1">
                            <a:solidFill>
                              <a:schemeClr val="tx1"/>
                            </a:solidFill>
                            <a:latin typeface="Cambria Math" panose="02040503050406030204" pitchFamily="18" charset="0"/>
                            <a:ea typeface="Cambria Math"/>
                          </a:rPr>
                          <m:t>𝑠</m:t>
                        </m:r>
                      </m:sub>
                    </m:sSub>
                  </m:oMath>
                </a14:m>
                <a:r>
                  <a:rPr lang="fr-CA" sz="1600" dirty="0">
                    <a:solidFill>
                      <a:schemeClr val="tx1"/>
                    </a:solidFill>
                    <a:latin typeface="Univers Condensed"/>
                    <a:ea typeface="Cambria Math"/>
                  </a:rPr>
                  <a:t>) par :</a:t>
                </a:r>
                <a:endParaRPr lang="en-CA" sz="1600" dirty="0">
                  <a:solidFill>
                    <a:schemeClr val="tx1"/>
                  </a:solidFill>
                  <a:latin typeface="Univers Condensed"/>
                  <a:ea typeface="Cambria Math"/>
                </a:endParaRPr>
              </a:p>
              <a:p>
                <a:pPr marL="1200150" lvl="3" indent="-342900" eaLnBrk="1" hangingPunct="1">
                  <a:defRPr/>
                </a:pPr>
                <a:endParaRPr lang="en-CA" sz="1600" dirty="0">
                  <a:solidFill>
                    <a:schemeClr val="tx1"/>
                  </a:solidFill>
                  <a:latin typeface="Univers Condensed"/>
                  <a:ea typeface="Cambria Math"/>
                </a:endParaRPr>
              </a:p>
              <a:p>
                <a:pPr marL="1771650" lvl="5" indent="0">
                  <a:buNone/>
                  <a:defRPr/>
                </a:pPr>
                <a14:m>
                  <m:oMathPara xmlns:m="http://schemas.openxmlformats.org/officeDocument/2006/math">
                    <m:oMathParaPr>
                      <m:jc m:val="left"/>
                    </m:oMathParaPr>
                    <m:oMath xmlns:m="http://schemas.openxmlformats.org/officeDocument/2006/math">
                      <m:r>
                        <a:rPr lang="fr-CA" sz="1600" i="1">
                          <a:solidFill>
                            <a:schemeClr val="tx1"/>
                          </a:solidFill>
                          <a:latin typeface="Cambria Math" panose="02040503050406030204" pitchFamily="18" charset="0"/>
                          <a:ea typeface="Cambria Math"/>
                        </a:rPr>
                        <m:t>1+</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fr-CA" sz="1600" i="1">
                                  <a:solidFill>
                                    <a:schemeClr val="tx1"/>
                                  </a:solidFill>
                                  <a:latin typeface="Cambria Math" panose="02040503050406030204" pitchFamily="18" charset="0"/>
                                  <a:ea typeface="Cambria Math"/>
                                </a:rPr>
                                <m:t>𝑠</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fr-CA" sz="1600" i="1">
                                  <a:solidFill>
                                    <a:schemeClr val="tx1"/>
                                  </a:solidFill>
                                  <a:latin typeface="Cambria Math" panose="02040503050406030204" pitchFamily="18" charset="0"/>
                                  <a:ea typeface="Cambria Math"/>
                                </a:rPr>
                                <m:t>𝑐</m:t>
                              </m:r>
                            </m:sub>
                          </m:sSub>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𝑑</m:t>
                          </m:r>
                          <m:r>
                            <a:rPr lang="fr-CA" sz="1600" i="1">
                              <a:solidFill>
                                <a:schemeClr val="tx1"/>
                              </a:solidFill>
                              <a:latin typeface="Cambria Math" panose="02040503050406030204" pitchFamily="18" charset="0"/>
                              <a:ea typeface="Cambria Math"/>
                            </a:rPr>
                            <m:t> </m:t>
                          </m:r>
                          <m:r>
                            <a:rPr lang="fr-CA" sz="1600" i="1">
                              <a:solidFill>
                                <a:schemeClr val="tx1"/>
                              </a:solidFill>
                              <a:latin typeface="Cambria Math" panose="02040503050406030204" pitchFamily="18" charset="0"/>
                              <a:ea typeface="Cambria Math"/>
                            </a:rPr>
                            <m:t>𝑏</m:t>
                          </m:r>
                        </m:den>
                      </m:f>
                    </m:oMath>
                  </m:oMathPara>
                </a14:m>
                <a:endParaRPr lang="fr-CA" sz="1600" dirty="0">
                  <a:solidFill>
                    <a:schemeClr val="tx1"/>
                  </a:solidFill>
                  <a:latin typeface="Univers Condensed"/>
                  <a:ea typeface="Cambria Math"/>
                </a:endParaRPr>
              </a:p>
              <a:p>
                <a:pPr marL="1771650" lvl="5" indent="0">
                  <a:buNone/>
                  <a:defRPr/>
                </a:pPr>
                <a:endParaRPr lang="en-CA" sz="1600" dirty="0">
                  <a:solidFill>
                    <a:schemeClr val="tx1"/>
                  </a:solidFill>
                  <a:latin typeface="Univers Condensed"/>
                  <a:ea typeface="Cambria Math"/>
                </a:endParaRPr>
              </a:p>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Résistance pondérée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panose="02040503050406030204" pitchFamily="18" charset="0"/>
                          </a:rPr>
                          <m:t>𝜏</m:t>
                        </m:r>
                      </m:e>
                      <m:sub>
                        <m:r>
                          <a:rPr lang="fr-CA" sz="1600" i="1">
                            <a:solidFill>
                              <a:schemeClr val="tx1"/>
                            </a:solidFill>
                            <a:latin typeface="Cambria Math" panose="02040503050406030204" pitchFamily="18" charset="0"/>
                            <a:ea typeface="Cambria Math"/>
                          </a:rPr>
                          <m:t>𝑣𝑟</m:t>
                        </m:r>
                      </m:sub>
                    </m:sSub>
                  </m:oMath>
                </a14:m>
                <a:r>
                  <a:rPr lang="fr-CA" sz="1600" dirty="0">
                    <a:solidFill>
                      <a:schemeClr val="tx1"/>
                    </a:solidFill>
                    <a:latin typeface="Univers Condensed"/>
                    <a:ea typeface="Cambria Math" panose="02040503050406030204" pitchFamily="18" charset="0"/>
                  </a:rPr>
                  <a:t>) requise en cisaillement pour le noyau et la colle (perpendiculaire à la peau)</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panose="02040503050406030204" pitchFamily="18" charset="0"/>
                            </a:rPr>
                            <m:t>𝜏</m:t>
                          </m:r>
                        </m:e>
                        <m:sub>
                          <m:r>
                            <a:rPr lang="fr-CA" sz="1600" i="1">
                              <a:solidFill>
                                <a:schemeClr val="tx1"/>
                              </a:solidFill>
                              <a:latin typeface="Cambria Math" panose="02040503050406030204" pitchFamily="18" charset="0"/>
                              <a:ea typeface="Cambria Math"/>
                            </a:rPr>
                            <m:t>𝑣𝑟</m:t>
                          </m:r>
                        </m:sub>
                      </m:sSub>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𝑓</m:t>
                              </m:r>
                            </m:sub>
                          </m:sSub>
                        </m:num>
                        <m:den>
                          <m:r>
                            <a:rPr lang="fr-CA" sz="1600" i="1">
                              <a:solidFill>
                                <a:schemeClr val="tx1"/>
                              </a:solidFill>
                              <a:latin typeface="Cambria Math" panose="02040503050406030204" pitchFamily="18" charset="0"/>
                              <a:ea typeface="Cambria Math"/>
                            </a:rPr>
                            <m:t>𝑑</m:t>
                          </m:r>
                        </m:den>
                      </m:f>
                    </m:oMath>
                  </m:oMathPara>
                </a14:m>
                <a:endParaRPr lang="en-CA" sz="1600" i="1" dirty="0">
                  <a:solidFill>
                    <a:schemeClr val="tx1"/>
                  </a:solidFill>
                  <a:latin typeface="Univers Condensed"/>
                  <a:ea typeface="Cambria Math"/>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983284"/>
                <a:ext cx="9558867" cy="5651324"/>
              </a:xfrm>
              <a:prstGeom prst="rect">
                <a:avLst/>
              </a:prstGeom>
              <a:blipFill>
                <a:blip r:embed="rId3"/>
                <a:stretch>
                  <a:fillRect l="-191" t="-3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725657960"/>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127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dirty="0">
                <a:effectLst/>
              </a:rPr>
              <a:t>E – Résistance au cisaillement des panneaux plats</a:t>
            </a:r>
            <a:endParaRPr lang="fr-CA" sz="2400" dirty="0">
              <a:effectLst/>
            </a:endParaRPr>
          </a:p>
          <a:p>
            <a:r>
              <a:rPr lang="fr-FR" sz="2400" dirty="0"/>
              <a:t>F – Écrasement et flambement vertical de l’âme</a:t>
            </a:r>
            <a:endParaRPr lang="fr-CA" sz="2400" dirty="0"/>
          </a:p>
          <a:p>
            <a:r>
              <a:rPr lang="fr-FR" sz="2400" dirty="0">
                <a:effectLst/>
              </a:rPr>
              <a:t>G – Interaction traction-flexion (une pièce fléchie sollicité en traction)</a:t>
            </a:r>
            <a:endParaRPr lang="fr-CA" sz="2400" dirty="0">
              <a:effectLst/>
            </a:endParaRPr>
          </a:p>
          <a:p>
            <a:r>
              <a:rPr lang="fr-FR" sz="2400" dirty="0">
                <a:effectLst/>
              </a:rPr>
              <a:t>H – Interaction compression-flexion (une pièce fléchie sollicité en compression)</a:t>
            </a:r>
          </a:p>
          <a:p>
            <a:r>
              <a:rPr lang="fr-FR" sz="2400" dirty="0">
                <a:effectLst/>
              </a:rPr>
              <a:t>I – Résistance au cisaillement de divers types d’éléments</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J – Poutres mixtes aluminium-béton (voir section 6.10, livre du </a:t>
            </a:r>
            <a:r>
              <a:rPr lang="fr-FR" sz="2400" b="1" dirty="0" err="1">
                <a:solidFill>
                  <a:schemeClr val="accent2"/>
                </a:solidFill>
                <a:effectLst>
                  <a:glow rad="63500">
                    <a:schemeClr val="accent3">
                      <a:satMod val="175000"/>
                      <a:alpha val="40000"/>
                    </a:schemeClr>
                  </a:glow>
                  <a:outerShdw blurRad="38100" dist="38100" dir="2700000" algn="tl">
                    <a:srgbClr val="000000">
                      <a:alpha val="43137"/>
                    </a:srgbClr>
                  </a:outerShdw>
                </a:effectLst>
              </a:rPr>
              <a:t>Pr.Beaulieu</a:t>
            </a:r>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43908245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Poutres mixtes aluminium-béton (voir section 6.10, livre du Pr. Beaulieu</a:t>
            </a:r>
          </a:p>
        </p:txBody>
      </p:sp>
      <p:sp>
        <p:nvSpPr>
          <p:cNvPr id="3" name="Espace réservé du texte 2"/>
          <p:cNvSpPr>
            <a:spLocks noGrp="1"/>
          </p:cNvSpPr>
          <p:nvPr>
            <p:ph type="body" idx="1"/>
          </p:nvPr>
        </p:nvSpPr>
        <p:spPr/>
        <p:txBody>
          <a:bodyPr>
            <a:normAutofit/>
          </a:bodyPr>
          <a:lstStyle/>
          <a:p>
            <a:r>
              <a:rPr lang="fr-FR" dirty="0">
                <a:solidFill>
                  <a:schemeClr val="accent2"/>
                </a:solidFill>
                <a:ea typeface="Cambria Math" panose="02040503050406030204" pitchFamily="18" charset="0"/>
              </a:rPr>
              <a:t>Généralités</a:t>
            </a:r>
            <a:endParaRPr lang="fr-CA" dirty="0">
              <a:solidFill>
                <a:schemeClr val="accent2"/>
              </a:solidFill>
            </a:endParaRPr>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128</a:t>
            </a:fld>
            <a:endParaRPr lang="fr-FR"/>
          </a:p>
        </p:txBody>
      </p:sp>
    </p:spTree>
    <p:extLst>
      <p:ext uri="{BB962C8B-B14F-4D97-AF65-F5344CB8AC3E}">
        <p14:creationId xmlns:p14="http://schemas.microsoft.com/office/powerpoint/2010/main" val="39309433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129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p:pic>
        <p:nvPicPr>
          <p:cNvPr id="5" name="Image 4"/>
          <p:cNvPicPr>
            <a:picLocks noChangeAspect="1"/>
          </p:cNvPicPr>
          <p:nvPr/>
        </p:nvPicPr>
        <p:blipFill>
          <a:blip r:embed="rId3"/>
          <a:stretch>
            <a:fillRect/>
          </a:stretch>
        </p:blipFill>
        <p:spPr>
          <a:xfrm>
            <a:off x="3066250" y="625641"/>
            <a:ext cx="5365347" cy="5605493"/>
          </a:xfrm>
          <a:prstGeom prst="rect">
            <a:avLst/>
          </a:prstGeom>
        </p:spPr>
      </p:pic>
      <p:sp>
        <p:nvSpPr>
          <p:cNvPr id="7" name="Rectangle 6"/>
          <p:cNvSpPr/>
          <p:nvPr/>
        </p:nvSpPr>
        <p:spPr>
          <a:xfrm>
            <a:off x="3720664" y="6231135"/>
            <a:ext cx="4697596" cy="307777"/>
          </a:xfrm>
          <a:prstGeom prst="rect">
            <a:avLst/>
          </a:prstGeom>
        </p:spPr>
        <p:txBody>
          <a:bodyPr wrap="square">
            <a:spAutoFit/>
          </a:bodyPr>
          <a:lstStyle/>
          <a:p>
            <a:r>
              <a:rPr lang="fr-CA" sz="1400" dirty="0">
                <a:latin typeface="Univers Condensed"/>
              </a:rPr>
              <a:t>Ponts majeurs utilisant l’aluminium, en Amérique du Nord</a:t>
            </a:r>
          </a:p>
        </p:txBody>
      </p:sp>
      <p:sp>
        <p:nvSpPr>
          <p:cNvPr id="10" name="Rectangle 9">
            <a:extLst>
              <a:ext uri="{FF2B5EF4-FFF2-40B4-BE49-F238E27FC236}">
                <a16:creationId xmlns:a16="http://schemas.microsoft.com/office/drawing/2014/main" id="{61774E72-D5F1-954E-B4B7-622360301BC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19496466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744811"/>
                <a:ext cx="9821449" cy="59766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Coefficients de forme pour l’aluminium</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641350" lvl="2"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Si on considère </a:t>
                </a: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𝑦</m:t>
                        </m:r>
                      </m:sub>
                    </m:sSub>
                  </m:oMath>
                </a14:m>
                <a:r>
                  <a:rPr lang="fr-FR" sz="1600" dirty="0">
                    <a:solidFill>
                      <a:schemeClr val="tx1"/>
                    </a:solidFill>
                    <a:latin typeface="Univers Condensed"/>
                    <a:ea typeface="Cambria Math" panose="02040503050406030204" pitchFamily="18" charset="0"/>
                  </a:rPr>
                  <a:t>,</a:t>
                </a:r>
              </a:p>
              <a:p>
                <a:pPr marL="627063" lvl="2" indent="-271463" eaLnBrk="1" hangingPunct="1">
                  <a:buFont typeface="Calibri" panose="020F0502020204030204" pitchFamily="34" charset="0"/>
                  <a:buChar char="−"/>
                  <a:defRPr/>
                </a:pPr>
                <a:endParaRPr lang="en-CA" sz="1600" dirty="0">
                  <a:solidFill>
                    <a:schemeClr val="tx1"/>
                  </a:solidFill>
                  <a:latin typeface="Univers Condensed"/>
                  <a:ea typeface="Cambria Math" panose="02040503050406030204" pitchFamily="18" charset="0"/>
                </a:endParaRPr>
              </a:p>
              <a:p>
                <a:pPr marL="127000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panose="02040503050406030204" pitchFamily="18" charset="0"/>
                            </a:rPr>
                            <m:t>𝜈</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=0,4+0,6 </m:t>
                      </m:r>
                      <m:sSub>
                        <m:sSubPr>
                          <m:ctrlPr>
                            <a:rPr lang="en-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panose="02040503050406030204" pitchFamily="18" charset="0"/>
                            </a:rPr>
                            <m:t>𝜈</m:t>
                          </m:r>
                        </m:e>
                        <m:sub>
                          <m:r>
                            <a:rPr lang="en-CA" sz="1600" i="1" dirty="0">
                              <a:solidFill>
                                <a:schemeClr val="tx1"/>
                              </a:solidFill>
                              <a:latin typeface="Cambria Math" panose="02040503050406030204" pitchFamily="18" charset="0"/>
                              <a:ea typeface="Cambria Math"/>
                            </a:rPr>
                            <m:t>𝑝</m:t>
                          </m:r>
                        </m:sub>
                      </m:sSub>
                    </m:oMath>
                  </m:oMathPara>
                </a14:m>
                <a:endParaRPr lang="fr-FR" sz="1600" dirty="0">
                  <a:solidFill>
                    <a:schemeClr val="tx1"/>
                  </a:solidFill>
                  <a:latin typeface="Univers Condensed"/>
                  <a:ea typeface="Cambria Math" panose="02040503050406030204" pitchFamily="18" charset="0"/>
                </a:endParaRPr>
              </a:p>
              <a:p>
                <a:pPr marL="627063" lvl="2" indent="-271463"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641350" lvl="2"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Si on considère </a:t>
                </a: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𝑢</m:t>
                        </m:r>
                      </m:sub>
                    </m:sSub>
                  </m:oMath>
                </a14:m>
                <a:r>
                  <a:rPr lang="fr-FR" sz="1600" dirty="0">
                    <a:solidFill>
                      <a:schemeClr val="tx1"/>
                    </a:solidFill>
                    <a:latin typeface="Univers Condensed"/>
                    <a:ea typeface="Cambria Math" panose="02040503050406030204" pitchFamily="18" charset="0"/>
                  </a:rPr>
                  <a:t>,</a:t>
                </a:r>
              </a:p>
              <a:p>
                <a:pPr marL="627063" lvl="2" indent="-271463"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127000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panose="02040503050406030204" pitchFamily="18" charset="0"/>
                            </a:rPr>
                            <m:t>𝜈</m:t>
                          </m:r>
                        </m:e>
                        <m:sub>
                          <m:r>
                            <a:rPr lang="en-CA" sz="1600" i="1" dirty="0">
                              <a:solidFill>
                                <a:schemeClr val="tx1"/>
                              </a:solidFill>
                              <a:latin typeface="Cambria Math" panose="02040503050406030204" pitchFamily="18" charset="0"/>
                              <a:ea typeface="Cambria Math" panose="02040503050406030204" pitchFamily="18" charset="0"/>
                            </a:rPr>
                            <m:t>𝑢</m:t>
                          </m:r>
                        </m:sub>
                      </m:sSub>
                      <m:r>
                        <a:rPr lang="en-CA" sz="1600" i="1" dirty="0">
                          <a:solidFill>
                            <a:schemeClr val="tx1"/>
                          </a:solidFill>
                          <a:latin typeface="Cambria Math" panose="02040503050406030204" pitchFamily="18" charset="0"/>
                          <a:ea typeface="Cambria Math"/>
                        </a:rPr>
                        <m:t>=0,2+0,8 </m:t>
                      </m:r>
                      <m:sSub>
                        <m:sSubPr>
                          <m:ctrlPr>
                            <a:rPr lang="en-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panose="02040503050406030204" pitchFamily="18" charset="0"/>
                            </a:rPr>
                            <m:t>𝜈</m:t>
                          </m:r>
                        </m:e>
                        <m:sub>
                          <m:r>
                            <a:rPr lang="en-CA" sz="1600" i="1" dirty="0">
                              <a:solidFill>
                                <a:schemeClr val="tx1"/>
                              </a:solidFill>
                              <a:latin typeface="Cambria Math" panose="02040503050406030204" pitchFamily="18" charset="0"/>
                              <a:ea typeface="Cambria Math"/>
                            </a:rPr>
                            <m:t>𝑝</m:t>
                          </m:r>
                        </m:sub>
                      </m:sSub>
                    </m:oMath>
                  </m:oMathPara>
                </a14:m>
                <a:endParaRPr lang="fr-FR" sz="1600" dirty="0">
                  <a:solidFill>
                    <a:schemeClr val="tx1"/>
                  </a:solidFill>
                  <a:latin typeface="Univers Condensed"/>
                  <a:ea typeface="Cambria Math" panose="02040503050406030204" pitchFamily="18" charset="0"/>
                </a:endParaRPr>
              </a:p>
              <a:p>
                <a:pPr marL="1270000" lvl="4" indent="0" eaLnBrk="1" hangingPunct="1">
                  <a:buNone/>
                  <a:defRPr/>
                </a:pPr>
                <a:endParaRPr lang="fr-CA" sz="1600" dirty="0">
                  <a:solidFill>
                    <a:schemeClr val="tx1"/>
                  </a:solidFill>
                  <a:latin typeface="Univers Condensed"/>
                  <a:ea typeface="Cambria Math" panose="02040503050406030204" pitchFamily="18" charset="0"/>
                </a:endParaRPr>
              </a:p>
              <a:p>
                <a:pPr marL="812800" lvl="3" indent="0"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panose="02040503050406030204" pitchFamily="18" charset="0"/>
                          </a:rPr>
                          <m:t>𝜈</m:t>
                        </m:r>
                      </m:e>
                      <m:sub>
                        <m:r>
                          <a:rPr lang="en-CA" sz="1600" i="1" dirty="0">
                            <a:solidFill>
                              <a:schemeClr val="tx1"/>
                            </a:solidFill>
                            <a:latin typeface="Cambria Math" panose="02040503050406030204" pitchFamily="18" charset="0"/>
                            <a:ea typeface="Cambria Math"/>
                          </a:rPr>
                          <m:t>𝑝</m:t>
                        </m:r>
                      </m:sub>
                    </m:sSub>
                  </m:oMath>
                </a14:m>
                <a:r>
                  <a:rPr lang="fr-FR" sz="1600" dirty="0">
                    <a:solidFill>
                      <a:schemeClr val="tx1"/>
                    </a:solidFill>
                    <a:latin typeface="Univers Condensed"/>
                    <a:ea typeface="Cambria Math" panose="02040503050406030204" pitchFamily="18" charset="0"/>
                  </a:rPr>
                  <a:t> est le coefficient de forme évalué en considérant </a:t>
                </a:r>
                <a:r>
                  <a:rPr lang="fr-CA" sz="1600" dirty="0">
                    <a:solidFill>
                      <a:schemeClr val="tx1"/>
                    </a:solidFill>
                    <a:latin typeface="Univers Condensed"/>
                  </a:rPr>
                  <a:t>une distribution </a:t>
                </a:r>
                <a:r>
                  <a:rPr lang="fr-CA" sz="1600" dirty="0" err="1">
                    <a:solidFill>
                      <a:schemeClr val="tx1"/>
                    </a:solidFill>
                    <a:latin typeface="Univers Condensed"/>
                  </a:rPr>
                  <a:t>élasto</a:t>
                </a:r>
                <a:r>
                  <a:rPr lang="fr-CA" sz="1600" dirty="0">
                    <a:solidFill>
                      <a:schemeClr val="tx1"/>
                    </a:solidFill>
                    <a:latin typeface="Univers Condensed"/>
                  </a:rPr>
                  <a:t>-plastique parfaite (comme le cas de l’acier)</a:t>
                </a:r>
                <a:endParaRPr lang="fr-FR" sz="1600" dirty="0">
                  <a:solidFill>
                    <a:schemeClr val="tx1"/>
                  </a:solidFill>
                  <a:latin typeface="Univers Condensed"/>
                  <a:ea typeface="Cambria Math" panose="02040503050406030204" pitchFamily="18" charset="0"/>
                </a:endParaRPr>
              </a:p>
              <a:p>
                <a:pPr marL="1270000" lvl="4" indent="0" eaLnBrk="1" hangingPunct="1">
                  <a:buNone/>
                  <a:defRPr/>
                </a:pPr>
                <a:endParaRPr lang="fr-FR" sz="1600" dirty="0">
                  <a:solidFill>
                    <a:schemeClr val="tx1"/>
                  </a:solidFill>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Par souci de simplification, la norme canadienne recommande l’utilisation de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𝜈</m:t>
                    </m:r>
                    <m:r>
                      <a:rPr lang="fr-CA" sz="1600" i="1" dirty="0">
                        <a:solidFill>
                          <a:schemeClr val="tx1"/>
                        </a:solidFill>
                        <a:latin typeface="Cambria Math" panose="02040503050406030204" pitchFamily="18" charset="0"/>
                        <a:ea typeface="Cambria Math" panose="02040503050406030204" pitchFamily="18" charset="0"/>
                      </a:rPr>
                      <m:t>=</m:t>
                    </m:r>
                    <m:sSub>
                      <m:sSubPr>
                        <m:ctrlPr>
                          <a:rPr lang="en-CA" sz="1600" i="1" dirty="0">
                            <a:solidFill>
                              <a:schemeClr val="tx1"/>
                            </a:solidFill>
                            <a:latin typeface="Cambria Math" panose="02040503050406030204" pitchFamily="18" charset="0"/>
                            <a:ea typeface="Cambria Math"/>
                          </a:rPr>
                        </m:ctrlPr>
                      </m:sSubPr>
                      <m:e>
                        <m:r>
                          <a:rPr lang="fr-FR" sz="1600" i="1" dirty="0">
                            <a:solidFill>
                              <a:schemeClr val="tx1"/>
                            </a:solidFill>
                            <a:latin typeface="Cambria Math" panose="02040503050406030204" pitchFamily="18" charset="0"/>
                            <a:ea typeface="Cambria Math" panose="02040503050406030204" pitchFamily="18" charset="0"/>
                          </a:rPr>
                          <m:t>𝜈</m:t>
                        </m:r>
                      </m:e>
                      <m:sub>
                        <m:r>
                          <a:rPr lang="en-CA" sz="1600" i="1" dirty="0">
                            <a:solidFill>
                              <a:schemeClr val="tx1"/>
                            </a:solidFill>
                            <a:latin typeface="Cambria Math" panose="02040503050406030204" pitchFamily="18" charset="0"/>
                            <a:ea typeface="Cambria Math"/>
                          </a:rPr>
                          <m:t>𝑝</m:t>
                        </m:r>
                      </m:sub>
                    </m:sSub>
                    <m:r>
                      <a:rPr lang="en-CA" sz="1600" i="1" dirty="0">
                        <a:solidFill>
                          <a:schemeClr val="tx1"/>
                        </a:solidFill>
                        <a:latin typeface="Cambria Math" panose="02040503050406030204" pitchFamily="18" charset="0"/>
                        <a:ea typeface="Cambria Math"/>
                      </a:rPr>
                      <m:t> </m:t>
                    </m:r>
                  </m:oMath>
                </a14:m>
                <a:r>
                  <a:rPr lang="fr-FR" sz="1600" dirty="0">
                    <a:solidFill>
                      <a:schemeClr val="tx1"/>
                    </a:solidFill>
                    <a:latin typeface="Univers Condensed"/>
                    <a:ea typeface="Cambria Math" panose="02040503050406030204" pitchFamily="18" charset="0"/>
                  </a:rPr>
                  <a:t>pour la flexion</a:t>
                </a:r>
              </a:p>
              <a:p>
                <a:pPr marL="355600" lvl="2" indent="0" eaLnBrk="1" hangingPunct="1">
                  <a:buClr>
                    <a:srgbClr val="FF0000"/>
                  </a:buClr>
                  <a:buNone/>
                  <a:defRPr/>
                </a:pPr>
                <a:endParaRPr lang="fr-FR" sz="1600" dirty="0">
                  <a:solidFill>
                    <a:schemeClr val="tx1"/>
                  </a:solidFill>
                  <a:latin typeface="Univers Condensed"/>
                  <a:ea typeface="Cambria Math" panose="02040503050406030204" pitchFamily="18" charset="0"/>
                </a:endParaRPr>
              </a:p>
              <a:p>
                <a:pPr marL="698500" lvl="2" indent="-342900" eaLnBrk="1" hangingPunct="1">
                  <a:buFont typeface="Wingdings" panose="05000000000000000000" pitchFamily="2" charset="2"/>
                  <a:buChar char="Ø"/>
                  <a:defRPr/>
                </a:pP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𝑝</m:t>
                        </m:r>
                      </m:sub>
                    </m:sSub>
                  </m:oMath>
                </a14:m>
                <a:r>
                  <a:rPr lang="fr-FR" sz="1600" dirty="0">
                    <a:solidFill>
                      <a:schemeClr val="tx1"/>
                    </a:solidFill>
                    <a:latin typeface="Univers Condensed"/>
                    <a:ea typeface="Cambria Math" panose="02040503050406030204" pitchFamily="18" charset="0"/>
                  </a:rPr>
                  <a:t> est donc calculé par :</a:t>
                </a:r>
              </a:p>
              <a:p>
                <a:pPr marL="698500" lvl="2" indent="-342900" eaLnBrk="1" hangingPunct="1">
                  <a:buClr>
                    <a:srgbClr val="FF0000"/>
                  </a:buClr>
                  <a:buFont typeface="Wingdings" panose="05000000000000000000" pitchFamily="2" charset="2"/>
                  <a:buChar char="Ø"/>
                  <a:defRPr/>
                </a:pPr>
                <a:endParaRPr lang="fr-FR" sz="1600" dirty="0">
                  <a:solidFill>
                    <a:schemeClr val="tx1"/>
                  </a:solidFill>
                  <a:latin typeface="Univers Condensed"/>
                  <a:ea typeface="Cambria Math" panose="02040503050406030204" pitchFamily="18" charset="0"/>
                </a:endParaRPr>
              </a:p>
              <a:p>
                <a:pPr marL="1270000" lvl="4" indent="0" eaLnBrk="1" hangingPunct="1">
                  <a:buClr>
                    <a:srgbClr val="FF0000"/>
                  </a:buClr>
                  <a:buNone/>
                  <a:defRPr/>
                </a:pPr>
                <a:r>
                  <a:rPr lang="fr-FR" sz="1600" i="1" dirty="0">
                    <a:solidFill>
                      <a:schemeClr val="tx1"/>
                    </a:solidFill>
                    <a:latin typeface="Univers Condensed"/>
                    <a:ea typeface="Cambria Math"/>
                  </a:rPr>
                  <a:t> </a:t>
                </a:r>
                <a14:m>
                  <m:oMath xmlns:m="http://schemas.openxmlformats.org/officeDocument/2006/math">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𝑝</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𝐹</m:t>
                        </m:r>
                      </m:e>
                      <m:sub>
                        <m:r>
                          <a:rPr lang="fr-CA" sz="1600" i="1" dirty="0">
                            <a:solidFill>
                              <a:schemeClr val="tx1"/>
                            </a:solidFill>
                            <a:latin typeface="Cambria Math" panose="02040503050406030204" pitchFamily="18" charset="0"/>
                            <a:ea typeface="Cambria Math"/>
                          </a:rPr>
                          <m:t>𝑦</m:t>
                        </m:r>
                      </m:sub>
                    </m:sSub>
                    <m:r>
                      <a:rPr lang="fr-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𝑍</m:t>
                    </m:r>
                    <m:r>
                      <m:rPr>
                        <m:nor/>
                      </m:rPr>
                      <a:rPr lang="fr-CA" sz="1600" i="1" dirty="0">
                        <a:solidFill>
                          <a:schemeClr val="tx1"/>
                        </a:solidFill>
                        <a:latin typeface="Univers Condensed"/>
                        <a:ea typeface="Cambria Math"/>
                      </a:rPr>
                      <m:t> </m:t>
                    </m:r>
                  </m:oMath>
                </a14:m>
                <a:endParaRPr lang="fr-FR" sz="1600" i="1" dirty="0">
                  <a:solidFill>
                    <a:schemeClr val="tx1"/>
                  </a:solidFill>
                  <a:latin typeface="Univers Condensed"/>
                  <a:ea typeface="Cambria Math"/>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744811"/>
                <a:ext cx="9821449" cy="5976664"/>
              </a:xfrm>
              <a:prstGeom prst="rect">
                <a:avLst/>
              </a:prstGeom>
              <a:blipFill>
                <a:blip r:embed="rId3"/>
                <a:stretch>
                  <a:fillRect l="-248" t="-30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729625156"/>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p:pic>
        <p:nvPicPr>
          <p:cNvPr id="10" name="Image 9"/>
          <p:cNvPicPr>
            <a:picLocks noChangeAspect="1"/>
          </p:cNvPicPr>
          <p:nvPr/>
        </p:nvPicPr>
        <p:blipFill rotWithShape="1">
          <a:blip r:embed="rId3"/>
          <a:srcRect t="54981"/>
          <a:stretch/>
        </p:blipFill>
        <p:spPr>
          <a:xfrm>
            <a:off x="5955417" y="1859699"/>
            <a:ext cx="4665722" cy="3052566"/>
          </a:xfrm>
          <a:prstGeom prst="rect">
            <a:avLst/>
          </a:prstGeom>
        </p:spPr>
      </p:pic>
      <p:sp>
        <p:nvSpPr>
          <p:cNvPr id="11" name="Rectangle 10"/>
          <p:cNvSpPr/>
          <p:nvPr/>
        </p:nvSpPr>
        <p:spPr>
          <a:xfrm>
            <a:off x="2725200" y="5294933"/>
            <a:ext cx="6047447" cy="307777"/>
          </a:xfrm>
          <a:prstGeom prst="rect">
            <a:avLst/>
          </a:prstGeom>
        </p:spPr>
        <p:txBody>
          <a:bodyPr wrap="square">
            <a:spAutoFit/>
          </a:bodyPr>
          <a:lstStyle/>
          <a:p>
            <a:r>
              <a:rPr lang="fr-CA" sz="1400" dirty="0">
                <a:latin typeface="Univers Condensed"/>
              </a:rPr>
              <a:t>Section transversale de quelques ponts mixtes béton-aluminium construits aux États-Unis</a:t>
            </a:r>
          </a:p>
        </p:txBody>
      </p:sp>
      <p:pic>
        <p:nvPicPr>
          <p:cNvPr id="7" name="Image 6"/>
          <p:cNvPicPr>
            <a:picLocks noChangeAspect="1"/>
          </p:cNvPicPr>
          <p:nvPr/>
        </p:nvPicPr>
        <p:blipFill rotWithShape="1">
          <a:blip r:embed="rId3"/>
          <a:srcRect b="44362"/>
          <a:stretch/>
        </p:blipFill>
        <p:spPr>
          <a:xfrm>
            <a:off x="1579114" y="1623946"/>
            <a:ext cx="4358352" cy="3524071"/>
          </a:xfrm>
          <a:prstGeom prst="rect">
            <a:avLst/>
          </a:prstGeom>
        </p:spPr>
      </p:pic>
      <p:sp>
        <p:nvSpPr>
          <p:cNvPr id="8" name="Rectangle 7">
            <a:extLst>
              <a:ext uri="{FF2B5EF4-FFF2-40B4-BE49-F238E27FC236}">
                <a16:creationId xmlns:a16="http://schemas.microsoft.com/office/drawing/2014/main" id="{DC0B4F0E-D9D2-B340-8C6E-EF567E07261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9045593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p:pic>
        <p:nvPicPr>
          <p:cNvPr id="7" name="Image 6"/>
          <p:cNvPicPr>
            <a:picLocks noChangeAspect="1"/>
          </p:cNvPicPr>
          <p:nvPr/>
        </p:nvPicPr>
        <p:blipFill>
          <a:blip r:embed="rId3"/>
          <a:stretch>
            <a:fillRect/>
          </a:stretch>
        </p:blipFill>
        <p:spPr>
          <a:xfrm>
            <a:off x="2169078" y="1111589"/>
            <a:ext cx="7159691" cy="4825632"/>
          </a:xfrm>
          <a:prstGeom prst="rect">
            <a:avLst/>
          </a:prstGeom>
        </p:spPr>
      </p:pic>
      <p:sp>
        <p:nvSpPr>
          <p:cNvPr id="8" name="Rectangle 7"/>
          <p:cNvSpPr/>
          <p:nvPr/>
        </p:nvSpPr>
        <p:spPr>
          <a:xfrm>
            <a:off x="3737469" y="6065526"/>
            <a:ext cx="4022907" cy="307777"/>
          </a:xfrm>
          <a:prstGeom prst="rect">
            <a:avLst/>
          </a:prstGeom>
        </p:spPr>
        <p:txBody>
          <a:bodyPr wrap="square">
            <a:spAutoFit/>
          </a:bodyPr>
          <a:lstStyle/>
          <a:p>
            <a:r>
              <a:rPr lang="fr-CA" sz="1400" dirty="0">
                <a:latin typeface="Univers Condensed"/>
              </a:rPr>
              <a:t>Section transversale du pont de </a:t>
            </a:r>
            <a:r>
              <a:rPr lang="fr-CA" sz="1400" dirty="0" err="1">
                <a:latin typeface="Univers Condensed"/>
              </a:rPr>
              <a:t>Groslée</a:t>
            </a:r>
            <a:r>
              <a:rPr lang="fr-CA" sz="1400" dirty="0">
                <a:latin typeface="Univers Condensed"/>
              </a:rPr>
              <a:t>, France</a:t>
            </a:r>
          </a:p>
        </p:txBody>
      </p:sp>
      <p:sp>
        <p:nvSpPr>
          <p:cNvPr id="10" name="Rectangle 9">
            <a:extLst>
              <a:ext uri="{FF2B5EF4-FFF2-40B4-BE49-F238E27FC236}">
                <a16:creationId xmlns:a16="http://schemas.microsoft.com/office/drawing/2014/main" id="{50D538C3-BBCB-9246-82E9-F4D1125A0E90}"/>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46194264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p:pic>
        <p:nvPicPr>
          <p:cNvPr id="10" name="Image 9"/>
          <p:cNvPicPr>
            <a:picLocks noChangeAspect="1"/>
          </p:cNvPicPr>
          <p:nvPr/>
        </p:nvPicPr>
        <p:blipFill rotWithShape="1">
          <a:blip r:embed="rId3"/>
          <a:srcRect t="37871"/>
          <a:stretch/>
        </p:blipFill>
        <p:spPr>
          <a:xfrm>
            <a:off x="5918195" y="1431712"/>
            <a:ext cx="4929261" cy="4289440"/>
          </a:xfrm>
          <a:prstGeom prst="rect">
            <a:avLst/>
          </a:prstGeom>
        </p:spPr>
      </p:pic>
      <p:sp>
        <p:nvSpPr>
          <p:cNvPr id="11" name="Rectangle 10"/>
          <p:cNvSpPr/>
          <p:nvPr/>
        </p:nvSpPr>
        <p:spPr>
          <a:xfrm>
            <a:off x="2938868" y="5276990"/>
            <a:ext cx="3178416" cy="738664"/>
          </a:xfrm>
          <a:prstGeom prst="rect">
            <a:avLst/>
          </a:prstGeom>
        </p:spPr>
        <p:txBody>
          <a:bodyPr wrap="square">
            <a:spAutoFit/>
          </a:bodyPr>
          <a:lstStyle/>
          <a:p>
            <a:r>
              <a:rPr lang="fr-CA" sz="1400" dirty="0">
                <a:latin typeface="Univers Condensed"/>
              </a:rPr>
              <a:t>Échantillon des résultats expérimentaux et numériques présentés dans la référence [6.3]</a:t>
            </a:r>
          </a:p>
        </p:txBody>
      </p:sp>
      <p:pic>
        <p:nvPicPr>
          <p:cNvPr id="7" name="Image 6"/>
          <p:cNvPicPr>
            <a:picLocks noChangeAspect="1"/>
          </p:cNvPicPr>
          <p:nvPr/>
        </p:nvPicPr>
        <p:blipFill rotWithShape="1">
          <a:blip r:embed="rId3"/>
          <a:srcRect b="61596"/>
          <a:stretch/>
        </p:blipFill>
        <p:spPr>
          <a:xfrm>
            <a:off x="1020370" y="2304694"/>
            <a:ext cx="4728554" cy="2543475"/>
          </a:xfrm>
          <a:prstGeom prst="rect">
            <a:avLst/>
          </a:prstGeom>
        </p:spPr>
      </p:pic>
      <p:sp>
        <p:nvSpPr>
          <p:cNvPr id="8" name="Rectangle 7">
            <a:extLst>
              <a:ext uri="{FF2B5EF4-FFF2-40B4-BE49-F238E27FC236}">
                <a16:creationId xmlns:a16="http://schemas.microsoft.com/office/drawing/2014/main" id="{2378EC8C-58DC-714F-95A1-9711A4A06948}"/>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89193894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p:pic>
        <p:nvPicPr>
          <p:cNvPr id="7" name="Image 6"/>
          <p:cNvPicPr>
            <a:picLocks noChangeAspect="1"/>
          </p:cNvPicPr>
          <p:nvPr/>
        </p:nvPicPr>
        <p:blipFill>
          <a:blip r:embed="rId3"/>
          <a:stretch>
            <a:fillRect/>
          </a:stretch>
        </p:blipFill>
        <p:spPr>
          <a:xfrm>
            <a:off x="4027005" y="793810"/>
            <a:ext cx="5270133" cy="5562540"/>
          </a:xfrm>
          <a:prstGeom prst="rect">
            <a:avLst/>
          </a:prstGeom>
        </p:spPr>
      </p:pic>
      <p:sp>
        <p:nvSpPr>
          <p:cNvPr id="8" name="Rectangle 7"/>
          <p:cNvSpPr/>
          <p:nvPr/>
        </p:nvSpPr>
        <p:spPr>
          <a:xfrm>
            <a:off x="838200" y="3299787"/>
            <a:ext cx="3188805" cy="738664"/>
          </a:xfrm>
          <a:prstGeom prst="rect">
            <a:avLst/>
          </a:prstGeom>
        </p:spPr>
        <p:txBody>
          <a:bodyPr wrap="square">
            <a:spAutoFit/>
          </a:bodyPr>
          <a:lstStyle/>
          <a:p>
            <a:r>
              <a:rPr lang="fr-CA" sz="1400" dirty="0">
                <a:latin typeface="Univers Condensed"/>
              </a:rPr>
              <a:t>Exemples de types de connecteurs de cisaillement utilisés dans les poutres mixtes béton-aluminium</a:t>
            </a:r>
          </a:p>
        </p:txBody>
      </p:sp>
      <p:sp>
        <p:nvSpPr>
          <p:cNvPr id="10" name="Rectangle 9">
            <a:extLst>
              <a:ext uri="{FF2B5EF4-FFF2-40B4-BE49-F238E27FC236}">
                <a16:creationId xmlns:a16="http://schemas.microsoft.com/office/drawing/2014/main" id="{2F2D4ADF-85D0-C642-8FBC-2C4C6F74A594}"/>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4745530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199" y="1112646"/>
                <a:ext cx="9541933" cy="56088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Principales caractéristiques des poutres mixtes aluminium-béton</a:t>
                </a:r>
              </a:p>
              <a:p>
                <a:pPr marL="342900" lvl="1" indent="-342900" eaLnBrk="1" hangingPunct="1">
                  <a:buFont typeface="Arial" panose="020B0604020202020204" pitchFamily="34" charset="0"/>
                  <a:buChar char="•"/>
                  <a:defRPr/>
                </a:pPr>
                <a:endParaRPr lang="fr-CA" sz="1600" dirty="0">
                  <a:latin typeface="Univers Condensed"/>
                  <a:ea typeface="Cambria Math" panose="02040503050406030204" pitchFamily="18" charset="0"/>
                </a:endParaRPr>
              </a:p>
              <a:p>
                <a:pPr marL="1181100" lvl="3" indent="-285750" eaLnBrk="1" hangingPunct="1">
                  <a:buFont typeface="Wingdings" panose="05000000000000000000" pitchFamily="2" charset="2"/>
                  <a:buChar char="Ø"/>
                  <a:defRPr/>
                </a:pPr>
                <a:r>
                  <a:rPr lang="fr-CA" sz="1600" dirty="0">
                    <a:latin typeface="Univers Condensed"/>
                    <a:ea typeface="Cambria Math"/>
                  </a:rPr>
                  <a:t>méthode de calcul</a:t>
                </a:r>
              </a:p>
              <a:p>
                <a:pPr marL="1200150" lvl="3" indent="-342900" eaLnBrk="1" hangingPunct="1">
                  <a:defRPr/>
                </a:pPr>
                <a:endParaRPr lang="fr-CA" sz="1600" dirty="0">
                  <a:latin typeface="Univers Condensed"/>
                  <a:ea typeface="Cambria Math"/>
                </a:endParaRPr>
              </a:p>
              <a:p>
                <a:pPr marL="1630362" lvl="4" indent="-285750" eaLnBrk="1" hangingPunct="1">
                  <a:buFont typeface="Wingdings" panose="05000000000000000000" pitchFamily="2" charset="2"/>
                  <a:buChar char="v"/>
                  <a:defRPr/>
                </a:pPr>
                <a:r>
                  <a:rPr lang="fr-CA" sz="1600" dirty="0">
                    <a:latin typeface="Univers Condensed"/>
                    <a:ea typeface="Cambria Math"/>
                  </a:rPr>
                  <a:t>méthode élastique basée sur la section transformée</a:t>
                </a:r>
              </a:p>
              <a:p>
                <a:pPr marL="1200150" lvl="3" indent="-342900" eaLnBrk="1" hangingPunct="1">
                  <a:defRPr/>
                </a:pPr>
                <a:endParaRPr lang="fr-CA" sz="1600" dirty="0">
                  <a:latin typeface="Univers Condensed"/>
                  <a:ea typeface="Cambria Math"/>
                </a:endParaRPr>
              </a:p>
              <a:p>
                <a:pPr marL="1181100" lvl="3" indent="-285750" eaLnBrk="1" hangingPunct="1">
                  <a:buFont typeface="Wingdings" panose="05000000000000000000" pitchFamily="2" charset="2"/>
                  <a:buChar char="Ø"/>
                  <a:defRPr/>
                </a:pPr>
                <a:r>
                  <a:rPr lang="fr-CA" sz="1600" dirty="0">
                    <a:latin typeface="Univers Condensed"/>
                    <a:ea typeface="Cambria Math"/>
                  </a:rPr>
                  <a:t>connecteurs de cisaillement (figure </a:t>
                </a:r>
                <a14:m>
                  <m:oMath xmlns:m="http://schemas.openxmlformats.org/officeDocument/2006/math">
                    <m:r>
                      <a:rPr lang="fr-CA" sz="1600" i="1" dirty="0">
                        <a:latin typeface="Cambria Math" panose="02040503050406030204" pitchFamily="18" charset="0"/>
                        <a:ea typeface="Cambria Math"/>
                      </a:rPr>
                      <m:t>6.38</m:t>
                    </m:r>
                  </m:oMath>
                </a14:m>
                <a:r>
                  <a:rPr lang="fr-CA" sz="1600" dirty="0">
                    <a:latin typeface="Univers Condensed"/>
                    <a:ea typeface="Cambria Math"/>
                  </a:rPr>
                  <a:t>, acétate </a:t>
                </a:r>
                <a14:m>
                  <m:oMath xmlns:m="http://schemas.openxmlformats.org/officeDocument/2006/math">
                    <m:r>
                      <a:rPr lang="fr-CA" sz="1600" i="1" dirty="0">
                        <a:latin typeface="Cambria Math" panose="02040503050406030204" pitchFamily="18" charset="0"/>
                        <a:ea typeface="Cambria Math"/>
                      </a:rPr>
                      <m:t>52</m:t>
                    </m:r>
                  </m:oMath>
                </a14:m>
                <a:r>
                  <a:rPr lang="fr-CA" sz="1600" dirty="0">
                    <a:latin typeface="Univers Condensed"/>
                    <a:ea typeface="Cambria Math"/>
                  </a:rPr>
                  <a:t>)</a:t>
                </a:r>
              </a:p>
              <a:p>
                <a:pPr marL="1200150" lvl="3" indent="-342900" eaLnBrk="1" hangingPunct="1">
                  <a:defRPr/>
                </a:pPr>
                <a:endParaRPr lang="fr-CA" sz="1600" dirty="0">
                  <a:latin typeface="Univers Condensed"/>
                  <a:ea typeface="Cambria Math"/>
                </a:endParaRPr>
              </a:p>
              <a:p>
                <a:pPr marL="1630362" lvl="4" indent="-285750" eaLnBrk="1" hangingPunct="1">
                  <a:buFont typeface="Wingdings" panose="05000000000000000000" pitchFamily="2" charset="2"/>
                  <a:buChar char="v"/>
                  <a:defRPr/>
                </a:pPr>
                <a:r>
                  <a:rPr lang="fr-FR" sz="1600" dirty="0">
                    <a:latin typeface="Univers Condensed"/>
                    <a:ea typeface="Cambria Math"/>
                  </a:rPr>
                  <a:t>doivent être du même alliage que ceux de la poutre</a:t>
                </a:r>
              </a:p>
              <a:p>
                <a:pPr marL="1619250" lvl="4" indent="-274638" eaLnBrk="1" hangingPunct="1">
                  <a:buFont typeface="Wingdings" panose="05000000000000000000" pitchFamily="2" charset="2"/>
                  <a:buChar char="§"/>
                  <a:defRPr/>
                </a:pPr>
                <a:endParaRPr lang="fr-FR" sz="1600" dirty="0">
                  <a:latin typeface="Univers Condensed"/>
                  <a:ea typeface="Cambria Math"/>
                </a:endParaRPr>
              </a:p>
              <a:p>
                <a:pPr marL="1630362" lvl="4" indent="-285750" eaLnBrk="1" hangingPunct="1">
                  <a:buFont typeface="Wingdings" panose="05000000000000000000" pitchFamily="2" charset="2"/>
                  <a:buChar char="v"/>
                  <a:defRPr/>
                </a:pPr>
                <a:r>
                  <a:rPr lang="fr-CA" sz="1600" dirty="0">
                    <a:latin typeface="Univers Condensed"/>
                    <a:ea typeface="Cambria Math"/>
                  </a:rPr>
                  <a:t>essais en laboratoire pour démontrer leurs caractéristiques de résistance </a:t>
                </a:r>
              </a:p>
              <a:p>
                <a:pPr marL="1200150" lvl="3" indent="-342900" eaLnBrk="1" hangingPunct="1">
                  <a:defRPr/>
                </a:pPr>
                <a:endParaRPr lang="fr-CA" sz="1600" dirty="0">
                  <a:latin typeface="Univers Condensed"/>
                  <a:ea typeface="Cambria Math"/>
                </a:endParaRPr>
              </a:p>
              <a:p>
                <a:pPr marL="1181100" lvl="3" indent="-285750" eaLnBrk="1" hangingPunct="1">
                  <a:buFont typeface="Wingdings" panose="05000000000000000000" pitchFamily="2" charset="2"/>
                  <a:buChar char="Ø"/>
                  <a:defRPr/>
                </a:pPr>
                <a:r>
                  <a:rPr lang="fr-CA" sz="1600" dirty="0">
                    <a:latin typeface="Univers Condensed"/>
                    <a:ea typeface="Cambria Math"/>
                  </a:rPr>
                  <a:t>dilatation thermique</a:t>
                </a:r>
              </a:p>
              <a:p>
                <a:pPr marL="1200150" lvl="3" indent="-342900" eaLnBrk="1" hangingPunct="1">
                  <a:defRPr/>
                </a:pPr>
                <a:endParaRPr lang="fr-CA" sz="1600" dirty="0">
                  <a:latin typeface="Univers Condensed"/>
                  <a:ea typeface="Cambria Math"/>
                </a:endParaRPr>
              </a:p>
              <a:p>
                <a:pPr marL="1600200" lvl="4" indent="-285750" eaLnBrk="1" hangingPunct="1">
                  <a:buFont typeface="Wingdings" panose="05000000000000000000" pitchFamily="2" charset="2"/>
                  <a:buChar char="v"/>
                  <a:defRPr/>
                </a:pPr>
                <a:r>
                  <a:rPr lang="fr-CA" sz="1600" dirty="0">
                    <a:latin typeface="Univers Condensed"/>
                    <a:ea typeface="Cambria Math"/>
                  </a:rPr>
                  <a:t>influence favorable du couplage de l’effet thermique et du rapport </a:t>
                </a:r>
                <a14:m>
                  <m:oMath xmlns:m="http://schemas.openxmlformats.org/officeDocument/2006/math">
                    <m:f>
                      <m:fPr>
                        <m:type m:val="lin"/>
                        <m:ctrlPr>
                          <a:rPr lang="fr-CA" sz="1600" i="1" dirty="0">
                            <a:latin typeface="Cambria Math" panose="02040503050406030204" pitchFamily="18" charset="0"/>
                            <a:ea typeface="Cambria Math"/>
                          </a:rPr>
                        </m:ctrlPr>
                      </m:fPr>
                      <m:num>
                        <m:sSub>
                          <m:sSubPr>
                            <m:ctrlPr>
                              <a:rPr lang="fr-CA" sz="1600" i="1" dirty="0">
                                <a:latin typeface="Cambria Math" panose="02040503050406030204" pitchFamily="18" charset="0"/>
                                <a:ea typeface="Cambria Math"/>
                              </a:rPr>
                            </m:ctrlPr>
                          </m:sSubPr>
                          <m:e>
                            <m:r>
                              <a:rPr lang="fr-CA" sz="1600" dirty="0">
                                <a:latin typeface="Cambria Math" panose="02040503050406030204" pitchFamily="18" charset="0"/>
                                <a:ea typeface="Cambria Math"/>
                              </a:rPr>
                              <m:t>𝐸</m:t>
                            </m:r>
                          </m:e>
                          <m:sub>
                            <m:r>
                              <a:rPr lang="fr-CA" sz="1600" dirty="0">
                                <a:latin typeface="Cambria Math" panose="02040503050406030204" pitchFamily="18" charset="0"/>
                                <a:ea typeface="Cambria Math"/>
                              </a:rPr>
                              <m:t>𝑎</m:t>
                            </m:r>
                          </m:sub>
                        </m:sSub>
                      </m:num>
                      <m:den>
                        <m:sSub>
                          <m:sSubPr>
                            <m:ctrlPr>
                              <a:rPr lang="fr-CA" sz="1600" i="1" dirty="0">
                                <a:latin typeface="Cambria Math" panose="02040503050406030204" pitchFamily="18" charset="0"/>
                                <a:ea typeface="Cambria Math"/>
                              </a:rPr>
                            </m:ctrlPr>
                          </m:sSubPr>
                          <m:e>
                            <m:r>
                              <a:rPr lang="fr-CA" sz="1600" dirty="0">
                                <a:latin typeface="Cambria Math" panose="02040503050406030204" pitchFamily="18" charset="0"/>
                                <a:ea typeface="Cambria Math"/>
                              </a:rPr>
                              <m:t>𝐸</m:t>
                            </m:r>
                          </m:e>
                          <m:sub>
                            <m:r>
                              <a:rPr lang="fr-CA" sz="1600" dirty="0">
                                <a:latin typeface="Cambria Math" panose="02040503050406030204" pitchFamily="18" charset="0"/>
                                <a:ea typeface="Cambria Math"/>
                              </a:rPr>
                              <m:t>𝑐</m:t>
                            </m:r>
                          </m:sub>
                        </m:sSub>
                      </m:den>
                    </m:f>
                  </m:oMath>
                </a14:m>
                <a:endParaRPr lang="fr-CA" sz="1600" dirty="0">
                  <a:latin typeface="Univers Condensed"/>
                  <a:ea typeface="Cambria Math"/>
                </a:endParaRPr>
              </a:p>
              <a:p>
                <a:pPr marL="1657350" lvl="4" indent="-342900" eaLnBrk="1" hangingPunct="1">
                  <a:buFont typeface="Wingdings" panose="05000000000000000000" pitchFamily="2" charset="2"/>
                  <a:buChar char="§"/>
                  <a:defRPr/>
                </a:pPr>
                <a:endParaRPr lang="fr-CA" sz="1600" dirty="0">
                  <a:latin typeface="Univers Condensed"/>
                  <a:ea typeface="Cambria Math"/>
                </a:endParaRPr>
              </a:p>
              <a:p>
                <a:pPr marL="1181100" lvl="3" indent="-285750" eaLnBrk="1" hangingPunct="1">
                  <a:buFont typeface="Wingdings" panose="05000000000000000000" pitchFamily="2" charset="2"/>
                  <a:buChar char="Ø"/>
                  <a:defRPr/>
                </a:pPr>
                <a:r>
                  <a:rPr lang="fr-CA" sz="1600" dirty="0">
                    <a:latin typeface="Univers Condensed"/>
                    <a:ea typeface="Cambria Math"/>
                  </a:rPr>
                  <a:t>corrosion galvanique</a:t>
                </a:r>
              </a:p>
              <a:p>
                <a:pPr marL="1200150" lvl="3" indent="-342900" eaLnBrk="1" hangingPunct="1">
                  <a:defRPr/>
                </a:pPr>
                <a:endParaRPr lang="fr-CA" sz="1600" dirty="0">
                  <a:latin typeface="Univers Condensed"/>
                  <a:ea typeface="Cambria Math"/>
                </a:endParaRPr>
              </a:p>
              <a:p>
                <a:pPr marL="1630362" lvl="4" indent="-285750" eaLnBrk="1" hangingPunct="1">
                  <a:buFont typeface="Wingdings" panose="05000000000000000000" pitchFamily="2" charset="2"/>
                  <a:buChar char="v"/>
                  <a:defRPr/>
                </a:pPr>
                <a:r>
                  <a:rPr lang="fr-CA" sz="1600" dirty="0">
                    <a:latin typeface="Univers Condensed"/>
                    <a:ea typeface="Cambria Math"/>
                  </a:rPr>
                  <a:t>protections adéquates</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199" y="1112646"/>
                <a:ext cx="9541933" cy="5608829"/>
              </a:xfrm>
              <a:prstGeom prst="rect">
                <a:avLst/>
              </a:prstGeom>
              <a:blipFill>
                <a:blip r:embed="rId3"/>
                <a:stretch>
                  <a:fillRect l="-192" t="-326" b="-13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55713516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Poutres mixtes aluminium-béton (voir section 6.10, livre du Pr. Beaulieu</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1280760"/>
                <a:ext cx="10049934" cy="451043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38250" lvl="3" indent="-342900" eaLnBrk="1" hangingPunct="1">
                  <a:buFont typeface="Wingdings" panose="05000000000000000000" pitchFamily="2" charset="2"/>
                  <a:buChar char="Ø"/>
                  <a:defRPr/>
                </a:pPr>
                <a:r>
                  <a:rPr lang="fr-CA" dirty="0">
                    <a:latin typeface="Univers Condensed" panose="020B0506020202050204"/>
                    <a:ea typeface="Cambria Math"/>
                  </a:rPr>
                  <a:t>Soudage</a:t>
                </a:r>
              </a:p>
              <a:p>
                <a:pPr marL="1162050" lvl="3" indent="-266700" eaLnBrk="1" hangingPunct="1">
                  <a:defRPr/>
                </a:pPr>
                <a:endParaRPr lang="fr-CA" dirty="0">
                  <a:latin typeface="Univers Condensed" panose="020B0506020202050204"/>
                  <a:ea typeface="Cambria Math"/>
                </a:endParaRPr>
              </a:p>
              <a:p>
                <a:pPr marL="1687512" lvl="4" indent="-342900" eaLnBrk="1" hangingPunct="1">
                  <a:buFont typeface="Wingdings" panose="05000000000000000000" pitchFamily="2" charset="2"/>
                  <a:buChar char="v"/>
                  <a:defRPr/>
                </a:pPr>
                <a:r>
                  <a:rPr lang="fr-CA" dirty="0">
                    <a:latin typeface="Univers Condensed" panose="020B0506020202050204"/>
                    <a:ea typeface="Cambria Math"/>
                  </a:rPr>
                  <a:t>tenir compte des pertes de résistance</a:t>
                </a:r>
              </a:p>
              <a:p>
                <a:pPr marL="1657350" lvl="4" indent="-342900" eaLnBrk="1" hangingPunct="1">
                  <a:buFont typeface="Wingdings" panose="05000000000000000000" pitchFamily="2" charset="2"/>
                  <a:buChar char="§"/>
                  <a:defRPr/>
                </a:pPr>
                <a:endParaRPr lang="fr-CA" dirty="0">
                  <a:latin typeface="Univers Condensed" panose="020B0506020202050204"/>
                  <a:ea typeface="Cambria Math"/>
                </a:endParaRPr>
              </a:p>
              <a:p>
                <a:pPr marL="1238250" lvl="3" indent="-342900" eaLnBrk="1" hangingPunct="1">
                  <a:buFont typeface="Wingdings" panose="05000000000000000000" pitchFamily="2" charset="2"/>
                  <a:buChar char="Ø"/>
                  <a:defRPr/>
                </a:pPr>
                <a:r>
                  <a:rPr lang="fr-CA" dirty="0">
                    <a:latin typeface="Univers Condensed" panose="020B0506020202050204"/>
                    <a:ea typeface="Cambria Math"/>
                  </a:rPr>
                  <a:t>Rapport </a:t>
                </a:r>
                <a14:m>
                  <m:oMath xmlns:m="http://schemas.openxmlformats.org/officeDocument/2006/math">
                    <m:f>
                      <m:fPr>
                        <m:type m:val="lin"/>
                        <m:ctrlPr>
                          <a:rPr lang="fr-CA" i="1" dirty="0">
                            <a:latin typeface="Cambria Math" panose="02040503050406030204" pitchFamily="18" charset="0"/>
                            <a:ea typeface="Cambria Math"/>
                          </a:rPr>
                        </m:ctrlPr>
                      </m:fPr>
                      <m:num>
                        <m:sSub>
                          <m:sSubPr>
                            <m:ctrlPr>
                              <a:rPr lang="fr-CA" i="1" dirty="0">
                                <a:latin typeface="Cambria Math" panose="02040503050406030204" pitchFamily="18" charset="0"/>
                                <a:ea typeface="Cambria Math"/>
                              </a:rPr>
                            </m:ctrlPr>
                          </m:sSubPr>
                          <m:e>
                            <m:r>
                              <a:rPr lang="fr-CA" dirty="0">
                                <a:latin typeface="Cambria Math" panose="02040503050406030204" pitchFamily="18" charset="0"/>
                                <a:ea typeface="Cambria Math"/>
                              </a:rPr>
                              <m:t>𝐸</m:t>
                            </m:r>
                          </m:e>
                          <m:sub>
                            <m:r>
                              <a:rPr lang="fr-CA" dirty="0">
                                <a:latin typeface="Cambria Math" panose="02040503050406030204" pitchFamily="18" charset="0"/>
                                <a:ea typeface="Cambria Math"/>
                              </a:rPr>
                              <m:t>𝑎</m:t>
                            </m:r>
                          </m:sub>
                        </m:sSub>
                      </m:num>
                      <m:den>
                        <m:sSub>
                          <m:sSubPr>
                            <m:ctrlPr>
                              <a:rPr lang="fr-CA" i="1" dirty="0">
                                <a:latin typeface="Cambria Math" panose="02040503050406030204" pitchFamily="18" charset="0"/>
                                <a:ea typeface="Cambria Math"/>
                              </a:rPr>
                            </m:ctrlPr>
                          </m:sSubPr>
                          <m:e>
                            <m:r>
                              <a:rPr lang="fr-CA" dirty="0">
                                <a:latin typeface="Cambria Math" panose="02040503050406030204" pitchFamily="18" charset="0"/>
                                <a:ea typeface="Cambria Math"/>
                              </a:rPr>
                              <m:t>𝐸</m:t>
                            </m:r>
                          </m:e>
                          <m:sub>
                            <m:r>
                              <a:rPr lang="fr-CA" dirty="0">
                                <a:latin typeface="Cambria Math" panose="02040503050406030204" pitchFamily="18" charset="0"/>
                                <a:ea typeface="Cambria Math"/>
                              </a:rPr>
                              <m:t>𝑐</m:t>
                            </m:r>
                          </m:sub>
                        </m:sSub>
                      </m:den>
                    </m:f>
                  </m:oMath>
                </a14:m>
                <a:endParaRPr lang="fr-CA" dirty="0">
                  <a:latin typeface="Univers Condensed" panose="020B0506020202050204"/>
                  <a:ea typeface="Cambria Math"/>
                </a:endParaRPr>
              </a:p>
              <a:p>
                <a:pPr marL="1162050" lvl="3" indent="-266700" eaLnBrk="1" hangingPunct="1">
                  <a:defRPr/>
                </a:pPr>
                <a:endParaRPr lang="fr-CA" dirty="0">
                  <a:latin typeface="Univers Condensed" panose="020B0506020202050204"/>
                  <a:ea typeface="Cambria Math"/>
                </a:endParaRPr>
              </a:p>
              <a:p>
                <a:pPr marL="1687512" lvl="4" indent="-342900" eaLnBrk="1" hangingPunct="1">
                  <a:buFont typeface="Wingdings" panose="05000000000000000000" pitchFamily="2" charset="2"/>
                  <a:buChar char="v"/>
                  <a:defRPr/>
                </a:pPr>
                <a:r>
                  <a:rPr lang="fr-CA" dirty="0">
                    <a:latin typeface="Univers Condensed" panose="020B0506020202050204"/>
                    <a:ea typeface="Cambria Math"/>
                  </a:rPr>
                  <a:t>grande influence sur </a:t>
                </a:r>
                <a:r>
                  <a:rPr lang="fr-FR" dirty="0">
                    <a:latin typeface="Univers Condensed" panose="020B0506020202050204"/>
                    <a:ea typeface="Cambria Math"/>
                  </a:rPr>
                  <a:t>le comportement de la poutre mixte</a:t>
                </a:r>
                <a:endParaRPr lang="fr-CA" dirty="0">
                  <a:latin typeface="Univers Condensed" panose="020B0506020202050204"/>
                  <a:ea typeface="Cambria Math"/>
                </a:endParaRPr>
              </a:p>
              <a:p>
                <a:pPr marL="1657350" lvl="4" indent="-342900" eaLnBrk="1" hangingPunct="1">
                  <a:buFont typeface="Wingdings" panose="05000000000000000000" pitchFamily="2" charset="2"/>
                  <a:buChar char="§"/>
                  <a:defRPr/>
                </a:pPr>
                <a:endParaRPr lang="fr-CA" dirty="0">
                  <a:latin typeface="Univers Condensed" panose="020B0506020202050204"/>
                  <a:ea typeface="Cambria Math"/>
                </a:endParaRPr>
              </a:p>
              <a:p>
                <a:pPr marL="1238250" lvl="3" indent="-342900" eaLnBrk="1" hangingPunct="1">
                  <a:buFont typeface="Wingdings" panose="05000000000000000000" pitchFamily="2" charset="2"/>
                  <a:buChar char="Ø"/>
                  <a:defRPr/>
                </a:pPr>
                <a:r>
                  <a:rPr lang="fr-CA" dirty="0">
                    <a:latin typeface="Univers Condensed" panose="020B0506020202050204"/>
                    <a:ea typeface="Cambria Math"/>
                  </a:rPr>
                  <a:t>action composite partielle</a:t>
                </a:r>
              </a:p>
              <a:p>
                <a:pPr marL="1619250" lvl="4" indent="-274638" eaLnBrk="1" hangingPunct="1">
                  <a:buFont typeface="Wingdings" panose="05000000000000000000" pitchFamily="2" charset="2"/>
                  <a:buChar char="§"/>
                  <a:defRPr/>
                </a:pPr>
                <a:endParaRPr lang="fr-CA" dirty="0">
                  <a:latin typeface="Univers Condensed" panose="020B0506020202050204"/>
                  <a:ea typeface="Cambria Math"/>
                </a:endParaRPr>
              </a:p>
              <a:p>
                <a:pPr marL="1687512" lvl="4" indent="-342900" eaLnBrk="1" hangingPunct="1">
                  <a:buFont typeface="Wingdings" panose="05000000000000000000" pitchFamily="2" charset="2"/>
                  <a:buChar char="v"/>
                  <a:defRPr/>
                </a:pPr>
                <a:r>
                  <a:rPr lang="fr-CA" dirty="0">
                    <a:latin typeface="Univers Condensed" panose="020B0506020202050204"/>
                    <a:ea typeface="Cambria Math"/>
                  </a:rPr>
                  <a:t>fonction de la rigidité relative des connecteurs</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1280760"/>
                <a:ext cx="10049934" cy="4510439"/>
              </a:xfrm>
              <a:prstGeom prst="rect">
                <a:avLst/>
              </a:prstGeom>
              <a:blipFill>
                <a:blip r:embed="rId3"/>
                <a:stretch>
                  <a:fillRect t="-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32082828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136</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dirty="0">
                <a:effectLst/>
              </a:rPr>
              <a:t>E – Résistance au cisaillement des panneaux plats</a:t>
            </a:r>
            <a:endParaRPr lang="fr-CA" sz="2400" dirty="0">
              <a:effectLst/>
            </a:endParaRPr>
          </a:p>
          <a:p>
            <a:r>
              <a:rPr lang="fr-FR" sz="2400" dirty="0"/>
              <a:t>F – Écrasement et flambement vertical de l’âme</a:t>
            </a:r>
            <a:endParaRPr lang="fr-CA" sz="2400" dirty="0"/>
          </a:p>
          <a:p>
            <a:r>
              <a:rPr lang="fr-FR" sz="2400" dirty="0">
                <a:effectLst/>
              </a:rPr>
              <a:t>G – Interaction traction-flexion (une pièce fléchie sollicité en traction)</a:t>
            </a:r>
            <a:endParaRPr lang="fr-CA" sz="2400" dirty="0">
              <a:effectLst/>
            </a:endParaRPr>
          </a:p>
          <a:p>
            <a:r>
              <a:rPr lang="fr-FR" sz="2400" dirty="0">
                <a:effectLst/>
              </a:rPr>
              <a:t>H – Interaction compression-flexion (une pièce fléchie sollicité en compression)</a:t>
            </a:r>
          </a:p>
          <a:p>
            <a:r>
              <a:rPr lang="fr-FR" sz="2400" dirty="0">
                <a:effectLst/>
              </a:rPr>
              <a:t>I – Résistance au cisaillement de divers types d’éléments</a:t>
            </a:r>
          </a:p>
          <a:p>
            <a:r>
              <a:rPr lang="fr-FR" sz="2400" dirty="0">
                <a:effectLst/>
              </a:rPr>
              <a:t>J – Poutres mixtes aluminium-béton (voir section 6.10, livre du </a:t>
            </a:r>
            <a:r>
              <a:rPr lang="fr-FR" sz="2400" dirty="0" err="1">
                <a:effectLst/>
              </a:rPr>
              <a:t>Pr.Beaulieu</a:t>
            </a:r>
            <a:r>
              <a:rPr lang="fr-FR" sz="2400" dirty="0">
                <a:effectLst/>
              </a:rPr>
              <a:t>)</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72994752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1 </a:t>
            </a:r>
            <a:r>
              <a:rPr lang="fr-CA" dirty="0"/>
              <a:t>(</a:t>
            </a:r>
            <a:r>
              <a:rPr lang="fr-FR" dirty="0"/>
              <a:t>Exemple 6.1, livre de Pr. Beaulieu  – Section tubulaire fléchie)</a:t>
            </a:r>
            <a:endParaRPr lang="fr-CA" dirty="0"/>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137</a:t>
            </a:fld>
            <a:endParaRPr lang="fr-FR"/>
          </a:p>
        </p:txBody>
      </p:sp>
    </p:spTree>
    <p:extLst>
      <p:ext uri="{BB962C8B-B14F-4D97-AF65-F5344CB8AC3E}">
        <p14:creationId xmlns:p14="http://schemas.microsoft.com/office/powerpoint/2010/main" val="31021456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138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10" name="Image 9"/>
          <p:cNvPicPr>
            <a:picLocks noChangeAspect="1"/>
          </p:cNvPicPr>
          <p:nvPr/>
        </p:nvPicPr>
        <p:blipFill>
          <a:blip r:embed="rId3"/>
          <a:stretch>
            <a:fillRect/>
          </a:stretch>
        </p:blipFill>
        <p:spPr>
          <a:xfrm>
            <a:off x="1666952" y="983284"/>
            <a:ext cx="8579296" cy="1407479"/>
          </a:xfrm>
          <a:prstGeom prst="rect">
            <a:avLst/>
          </a:prstGeom>
        </p:spPr>
      </p:pic>
      <p:pic>
        <p:nvPicPr>
          <p:cNvPr id="11" name="Image 10"/>
          <p:cNvPicPr>
            <a:picLocks noChangeAspect="1"/>
          </p:cNvPicPr>
          <p:nvPr/>
        </p:nvPicPr>
        <p:blipFill>
          <a:blip r:embed="rId4"/>
          <a:stretch>
            <a:fillRect/>
          </a:stretch>
        </p:blipFill>
        <p:spPr>
          <a:xfrm>
            <a:off x="4607691" y="2337647"/>
            <a:ext cx="3994887" cy="4201265"/>
          </a:xfrm>
          <a:prstGeom prst="rect">
            <a:avLst/>
          </a:prstGeom>
        </p:spPr>
      </p:pic>
      <p:sp>
        <p:nvSpPr>
          <p:cNvPr id="6" name="Rectangle 5">
            <a:extLst>
              <a:ext uri="{FF2B5EF4-FFF2-40B4-BE49-F238E27FC236}">
                <a16:creationId xmlns:a16="http://schemas.microsoft.com/office/drawing/2014/main" id="{C85CFA82-739E-944F-B01B-4649FFCBB896}"/>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6370005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2 </a:t>
            </a:r>
            <a:r>
              <a:rPr lang="fr-CA" dirty="0"/>
              <a:t>(</a:t>
            </a:r>
            <a:r>
              <a:rPr lang="fr-FR" dirty="0"/>
              <a:t>Exemple 6.2, livre de Pr. Beaulieu  – </a:t>
            </a:r>
            <a:r>
              <a:rPr lang="fr-CA" dirty="0"/>
              <a:t>Poutre en I sur plusieurs appuis</a:t>
            </a:r>
            <a:r>
              <a:rPr lang="fr-FR" dirty="0"/>
              <a:t>)</a:t>
            </a:r>
            <a:endParaRPr lang="fr-CA" dirty="0"/>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139</a:t>
            </a:fld>
            <a:endParaRPr lang="fr-FR"/>
          </a:p>
        </p:txBody>
      </p:sp>
    </p:spTree>
    <p:extLst>
      <p:ext uri="{BB962C8B-B14F-4D97-AF65-F5344CB8AC3E}">
        <p14:creationId xmlns:p14="http://schemas.microsoft.com/office/powerpoint/2010/main" val="3760770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1261"/>
          <a:stretch/>
        </p:blipFill>
        <p:spPr bwMode="auto">
          <a:xfrm>
            <a:off x="6758015" y="2503493"/>
            <a:ext cx="3863124" cy="1510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468291" y="4471752"/>
            <a:ext cx="3333434" cy="523220"/>
          </a:xfrm>
          <a:prstGeom prst="rect">
            <a:avLst/>
          </a:prstGeom>
        </p:spPr>
        <p:txBody>
          <a:bodyPr wrap="square">
            <a:spAutoFit/>
          </a:bodyPr>
          <a:lstStyle/>
          <a:p>
            <a:r>
              <a:rPr lang="fr-FR" sz="1400" dirty="0">
                <a:latin typeface="Univers Condensed"/>
              </a:rPr>
              <a:t>Exemple de calcul du module plastique et du coefficient de forme</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594"/>
          <a:stretch/>
        </p:blipFill>
        <p:spPr bwMode="auto">
          <a:xfrm>
            <a:off x="2349621" y="1268489"/>
            <a:ext cx="3863124" cy="3805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DC1AB8AE-C907-A14B-9868-C9A27A82D637}"/>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649254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Image 5"/>
          <p:cNvPicPr>
            <a:picLocks noChangeAspect="1"/>
          </p:cNvPicPr>
          <p:nvPr/>
        </p:nvPicPr>
        <p:blipFill>
          <a:blip r:embed="rId3"/>
          <a:stretch>
            <a:fillRect/>
          </a:stretch>
        </p:blipFill>
        <p:spPr>
          <a:xfrm>
            <a:off x="1915845" y="844513"/>
            <a:ext cx="8100392" cy="5511837"/>
          </a:xfrm>
          <a:prstGeom prst="rect">
            <a:avLst/>
          </a:prstGeom>
        </p:spPr>
      </p:pic>
      <p:sp>
        <p:nvSpPr>
          <p:cNvPr id="5" name="Rectangle 4">
            <a:extLst>
              <a:ext uri="{FF2B5EF4-FFF2-40B4-BE49-F238E27FC236}">
                <a16:creationId xmlns:a16="http://schemas.microsoft.com/office/drawing/2014/main" id="{3AD919AA-F5A9-E241-BE22-AB580C6D507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49562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5" name="Image 4"/>
          <p:cNvPicPr>
            <a:picLocks noChangeAspect="1"/>
          </p:cNvPicPr>
          <p:nvPr/>
        </p:nvPicPr>
        <p:blipFill rotWithShape="1">
          <a:blip r:embed="rId3"/>
          <a:srcRect t="46155"/>
          <a:stretch/>
        </p:blipFill>
        <p:spPr>
          <a:xfrm>
            <a:off x="6302375" y="1397797"/>
            <a:ext cx="4465557" cy="3812351"/>
          </a:xfrm>
          <a:prstGeom prst="rect">
            <a:avLst/>
          </a:prstGeom>
        </p:spPr>
      </p:pic>
      <p:pic>
        <p:nvPicPr>
          <p:cNvPr id="6" name="Image 5"/>
          <p:cNvPicPr>
            <a:picLocks noChangeAspect="1"/>
          </p:cNvPicPr>
          <p:nvPr/>
        </p:nvPicPr>
        <p:blipFill rotWithShape="1">
          <a:blip r:embed="rId3"/>
          <a:srcRect b="53526"/>
          <a:stretch/>
        </p:blipFill>
        <p:spPr>
          <a:xfrm>
            <a:off x="1241868" y="1590778"/>
            <a:ext cx="4649985" cy="3426390"/>
          </a:xfrm>
          <a:prstGeom prst="rect">
            <a:avLst/>
          </a:prstGeom>
        </p:spPr>
      </p:pic>
      <p:sp>
        <p:nvSpPr>
          <p:cNvPr id="7" name="Rectangle 6">
            <a:extLst>
              <a:ext uri="{FF2B5EF4-FFF2-40B4-BE49-F238E27FC236}">
                <a16:creationId xmlns:a16="http://schemas.microsoft.com/office/drawing/2014/main" id="{523685AC-F726-D142-B5EA-DE3DB328C4FB}"/>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7075254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3 </a:t>
            </a:r>
            <a:r>
              <a:rPr lang="fr-CA" dirty="0"/>
              <a:t>(</a:t>
            </a:r>
            <a:r>
              <a:rPr lang="fr-FR" dirty="0"/>
              <a:t>Exemple 6.3, livre de Pr. Beaulieu  – </a:t>
            </a:r>
            <a:r>
              <a:rPr lang="fr-CA" dirty="0"/>
              <a:t>Plaque en porte-à-faux</a:t>
            </a:r>
            <a:r>
              <a:rPr lang="fr-FR" dirty="0"/>
              <a:t>)</a:t>
            </a:r>
            <a:endParaRPr lang="fr-CA" dirty="0"/>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142</a:t>
            </a:fld>
            <a:endParaRPr lang="fr-FR"/>
          </a:p>
        </p:txBody>
      </p:sp>
    </p:spTree>
    <p:extLst>
      <p:ext uri="{BB962C8B-B14F-4D97-AF65-F5344CB8AC3E}">
        <p14:creationId xmlns:p14="http://schemas.microsoft.com/office/powerpoint/2010/main" val="400124108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5" name="Image 4"/>
          <p:cNvPicPr>
            <a:picLocks noChangeAspect="1"/>
          </p:cNvPicPr>
          <p:nvPr/>
        </p:nvPicPr>
        <p:blipFill>
          <a:blip r:embed="rId3"/>
          <a:stretch>
            <a:fillRect/>
          </a:stretch>
        </p:blipFill>
        <p:spPr>
          <a:xfrm>
            <a:off x="1423272" y="1897684"/>
            <a:ext cx="8651304" cy="2664379"/>
          </a:xfrm>
          <a:prstGeom prst="rect">
            <a:avLst/>
          </a:prstGeom>
        </p:spPr>
      </p:pic>
      <p:sp>
        <p:nvSpPr>
          <p:cNvPr id="6" name="Rectangle 5">
            <a:extLst>
              <a:ext uri="{FF2B5EF4-FFF2-40B4-BE49-F238E27FC236}">
                <a16:creationId xmlns:a16="http://schemas.microsoft.com/office/drawing/2014/main" id="{EF99B945-00DC-C543-9DA6-4C9043B0B40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7390781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Image 5"/>
          <p:cNvPicPr>
            <a:picLocks noChangeAspect="1"/>
          </p:cNvPicPr>
          <p:nvPr/>
        </p:nvPicPr>
        <p:blipFill rotWithShape="1">
          <a:blip r:embed="rId3"/>
          <a:srcRect t="56474"/>
          <a:stretch/>
        </p:blipFill>
        <p:spPr>
          <a:xfrm>
            <a:off x="5748924" y="2020974"/>
            <a:ext cx="5600019" cy="3101876"/>
          </a:xfrm>
          <a:prstGeom prst="rect">
            <a:avLst/>
          </a:prstGeom>
        </p:spPr>
      </p:pic>
      <p:pic>
        <p:nvPicPr>
          <p:cNvPr id="5" name="Image 4"/>
          <p:cNvPicPr>
            <a:picLocks noChangeAspect="1"/>
          </p:cNvPicPr>
          <p:nvPr/>
        </p:nvPicPr>
        <p:blipFill rotWithShape="1">
          <a:blip r:embed="rId3"/>
          <a:srcRect b="42354"/>
          <a:stretch/>
        </p:blipFill>
        <p:spPr>
          <a:xfrm>
            <a:off x="1124077" y="1875522"/>
            <a:ext cx="4624847" cy="3392780"/>
          </a:xfrm>
          <a:prstGeom prst="rect">
            <a:avLst/>
          </a:prstGeom>
        </p:spPr>
      </p:pic>
      <p:sp>
        <p:nvSpPr>
          <p:cNvPr id="7" name="Rectangle 6">
            <a:extLst>
              <a:ext uri="{FF2B5EF4-FFF2-40B4-BE49-F238E27FC236}">
                <a16:creationId xmlns:a16="http://schemas.microsoft.com/office/drawing/2014/main" id="{5B1509D1-6F5D-2449-BA35-F624E9486EEF}"/>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4293979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4 </a:t>
            </a:r>
            <a:r>
              <a:rPr lang="fr-CA" dirty="0"/>
              <a:t>(</a:t>
            </a:r>
            <a:r>
              <a:rPr lang="fr-FR" dirty="0"/>
              <a:t>Exemple 6.4, livre de Pr. Beaulieu  – </a:t>
            </a:r>
            <a:r>
              <a:rPr lang="fr-CA" dirty="0"/>
              <a:t>Pièce triangulée comprimée et fléchie</a:t>
            </a:r>
            <a:r>
              <a:rPr lang="fr-FR" dirty="0"/>
              <a:t>)</a:t>
            </a:r>
            <a:endParaRPr lang="fr-CA" dirty="0"/>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145</a:t>
            </a:fld>
            <a:endParaRPr lang="fr-FR"/>
          </a:p>
        </p:txBody>
      </p:sp>
    </p:spTree>
    <p:extLst>
      <p:ext uri="{BB962C8B-B14F-4D97-AF65-F5344CB8AC3E}">
        <p14:creationId xmlns:p14="http://schemas.microsoft.com/office/powerpoint/2010/main" val="14013007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Image 5"/>
          <p:cNvPicPr>
            <a:picLocks noChangeAspect="1"/>
          </p:cNvPicPr>
          <p:nvPr/>
        </p:nvPicPr>
        <p:blipFill>
          <a:blip r:embed="rId3"/>
          <a:stretch>
            <a:fillRect/>
          </a:stretch>
        </p:blipFill>
        <p:spPr>
          <a:xfrm>
            <a:off x="1459276" y="899768"/>
            <a:ext cx="8579296" cy="697950"/>
          </a:xfrm>
          <a:prstGeom prst="rect">
            <a:avLst/>
          </a:prstGeom>
        </p:spPr>
      </p:pic>
      <p:pic>
        <p:nvPicPr>
          <p:cNvPr id="7" name="Image 6"/>
          <p:cNvPicPr>
            <a:picLocks noChangeAspect="1"/>
          </p:cNvPicPr>
          <p:nvPr/>
        </p:nvPicPr>
        <p:blipFill rotWithShape="1">
          <a:blip r:embed="rId4"/>
          <a:srcRect t="42468"/>
          <a:stretch/>
        </p:blipFill>
        <p:spPr>
          <a:xfrm>
            <a:off x="6429752" y="2158612"/>
            <a:ext cx="4191387" cy="3611126"/>
          </a:xfrm>
          <a:prstGeom prst="rect">
            <a:avLst/>
          </a:prstGeom>
        </p:spPr>
      </p:pic>
      <p:pic>
        <p:nvPicPr>
          <p:cNvPr id="8" name="Image 7"/>
          <p:cNvPicPr>
            <a:picLocks noChangeAspect="1"/>
          </p:cNvPicPr>
          <p:nvPr/>
        </p:nvPicPr>
        <p:blipFill rotWithShape="1">
          <a:blip r:embed="rId4"/>
          <a:srcRect b="55857"/>
          <a:stretch/>
        </p:blipFill>
        <p:spPr>
          <a:xfrm>
            <a:off x="1341498" y="2441128"/>
            <a:ext cx="4607896" cy="3046094"/>
          </a:xfrm>
          <a:prstGeom prst="rect">
            <a:avLst/>
          </a:prstGeom>
        </p:spPr>
      </p:pic>
      <p:sp>
        <p:nvSpPr>
          <p:cNvPr id="10" name="Rectangle 9">
            <a:extLst>
              <a:ext uri="{FF2B5EF4-FFF2-40B4-BE49-F238E27FC236}">
                <a16:creationId xmlns:a16="http://schemas.microsoft.com/office/drawing/2014/main" id="{E002EAD3-64F2-1F40-B96F-1C4A954CB39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95983023"/>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a:bodyPr>
              <a:lstStyle/>
              <a:p>
                <a:r>
                  <a:rPr lang="fr-CA" cap="all" dirty="0">
                    <a:solidFill>
                      <a:schemeClr val="accent2"/>
                    </a:solidFill>
                  </a:rPr>
                  <a:t>Exemple pratique 5 </a:t>
                </a:r>
                <a:r>
                  <a:rPr lang="fr-CA" dirty="0">
                    <a:solidFill>
                      <a:schemeClr val="accent2"/>
                    </a:solidFill>
                  </a:rPr>
                  <a:t>(</a:t>
                </a:r>
                <a:r>
                  <a:rPr lang="fr-FR" dirty="0">
                    <a:solidFill>
                      <a:schemeClr val="accent2"/>
                    </a:solidFill>
                  </a:rPr>
                  <a:t>Exemple 6.5, livre de Pr. Beaulieu  – </a:t>
                </a:r>
                <a:r>
                  <a:rPr lang="fr-CA" dirty="0">
                    <a:solidFill>
                      <a:schemeClr val="accent2"/>
                    </a:solidFill>
                  </a:rPr>
                  <a:t>Poteau-poutre de section en </a:t>
                </a:r>
                <a14:m>
                  <m:oMath xmlns:m="http://schemas.openxmlformats.org/officeDocument/2006/math">
                    <m:r>
                      <m:rPr>
                        <m:sty m:val="p"/>
                      </m:rPr>
                      <a:rPr lang="fr-CA" i="0" dirty="0">
                        <a:solidFill>
                          <a:schemeClr val="accent2"/>
                        </a:solidFill>
                        <a:latin typeface="Cambria Math" panose="02040503050406030204" pitchFamily="18" charset="0"/>
                      </a:rPr>
                      <m:t>I</m:t>
                    </m:r>
                  </m:oMath>
                </a14:m>
                <a:r>
                  <a:rPr lang="fr-FR" dirty="0">
                    <a:solidFill>
                      <a:schemeClr val="accent2"/>
                    </a:solidFill>
                  </a:rPr>
                  <a:t>)</a:t>
                </a:r>
                <a:endParaRPr lang="fr-CA" dirty="0">
                  <a:solidFill>
                    <a:schemeClr val="accent2"/>
                  </a:solidFill>
                </a:endParaRPr>
              </a:p>
              <a:p>
                <a:endParaRPr lang="fr-CA" dirty="0">
                  <a:solidFill>
                    <a:schemeClr val="accent2"/>
                  </a:solidFill>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41" t="-8097" b="-405"/>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147</a:t>
            </a:fld>
            <a:endParaRPr lang="fr-FR"/>
          </a:p>
        </p:txBody>
      </p:sp>
    </p:spTree>
    <p:extLst>
      <p:ext uri="{BB962C8B-B14F-4D97-AF65-F5344CB8AC3E}">
        <p14:creationId xmlns:p14="http://schemas.microsoft.com/office/powerpoint/2010/main" val="27709716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8" name="Image 7"/>
          <p:cNvPicPr>
            <a:picLocks noChangeAspect="1"/>
          </p:cNvPicPr>
          <p:nvPr/>
        </p:nvPicPr>
        <p:blipFill>
          <a:blip r:embed="rId3"/>
          <a:stretch>
            <a:fillRect/>
          </a:stretch>
        </p:blipFill>
        <p:spPr>
          <a:xfrm>
            <a:off x="1464448" y="983284"/>
            <a:ext cx="8568952" cy="4457428"/>
          </a:xfrm>
          <a:prstGeom prst="rect">
            <a:avLst/>
          </a:prstGeom>
        </p:spPr>
      </p:pic>
      <p:sp>
        <p:nvSpPr>
          <p:cNvPr id="5" name="Rectangle 4">
            <a:extLst>
              <a:ext uri="{FF2B5EF4-FFF2-40B4-BE49-F238E27FC236}">
                <a16:creationId xmlns:a16="http://schemas.microsoft.com/office/drawing/2014/main" id="{455EA375-C9D3-5B4D-A27C-47A0A937711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5967188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149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5" name="Image 4"/>
          <p:cNvPicPr>
            <a:picLocks noChangeAspect="1"/>
          </p:cNvPicPr>
          <p:nvPr/>
        </p:nvPicPr>
        <p:blipFill rotWithShape="1">
          <a:blip r:embed="rId3"/>
          <a:srcRect t="59515"/>
          <a:stretch/>
        </p:blipFill>
        <p:spPr>
          <a:xfrm>
            <a:off x="6057824" y="2058409"/>
            <a:ext cx="5168218" cy="2922663"/>
          </a:xfrm>
          <a:prstGeom prst="rect">
            <a:avLst/>
          </a:prstGeom>
        </p:spPr>
      </p:pic>
      <p:pic>
        <p:nvPicPr>
          <p:cNvPr id="6" name="Image 5"/>
          <p:cNvPicPr>
            <a:picLocks noChangeAspect="1"/>
          </p:cNvPicPr>
          <p:nvPr/>
        </p:nvPicPr>
        <p:blipFill rotWithShape="1">
          <a:blip r:embed="rId3"/>
          <a:srcRect b="39941"/>
          <a:stretch/>
        </p:blipFill>
        <p:spPr>
          <a:xfrm>
            <a:off x="1084771" y="1433717"/>
            <a:ext cx="4973053" cy="4172045"/>
          </a:xfrm>
          <a:prstGeom prst="rect">
            <a:avLst/>
          </a:prstGeom>
        </p:spPr>
      </p:pic>
      <p:sp>
        <p:nvSpPr>
          <p:cNvPr id="7" name="Rectangle 6">
            <a:extLst>
              <a:ext uri="{FF2B5EF4-FFF2-40B4-BE49-F238E27FC236}">
                <a16:creationId xmlns:a16="http://schemas.microsoft.com/office/drawing/2014/main" id="{B8040282-19FC-0446-A4AA-61D3C55982F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912483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sp>
        <p:nvSpPr>
          <p:cNvPr id="8" name="Rectangle 1027"/>
          <p:cNvSpPr txBox="1">
            <a:spLocks noChangeArrowheads="1"/>
          </p:cNvSpPr>
          <p:nvPr/>
        </p:nvSpPr>
        <p:spPr bwMode="auto">
          <a:xfrm>
            <a:off x="838199" y="672308"/>
            <a:ext cx="9965268" cy="5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Classification des </a:t>
            </a:r>
            <a:r>
              <a:rPr lang="fr-FR" sz="2000" b="1" dirty="0">
                <a:solidFill>
                  <a:schemeClr val="accent1"/>
                </a:solidFill>
                <a:latin typeface="Univers Condensed"/>
                <a:ea typeface="Cambria Math" panose="02040503050406030204" pitchFamily="18" charset="0"/>
              </a:rPr>
              <a:t>pièces fléchies, en fonction de l’élancement de </a:t>
            </a:r>
            <a:r>
              <a:rPr lang="fr-FR" sz="2000" b="1" u="sng" dirty="0">
                <a:solidFill>
                  <a:schemeClr val="accent1"/>
                </a:solidFill>
                <a:latin typeface="Univers Condensed"/>
                <a:ea typeface="Cambria Math" panose="02040503050406030204" pitchFamily="18" charset="0"/>
              </a:rPr>
              <a:t>l’aile comprimée</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646" y="1401829"/>
            <a:ext cx="7054821" cy="461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183467" y="6178429"/>
            <a:ext cx="5250986" cy="307777"/>
          </a:xfrm>
          <a:prstGeom prst="rect">
            <a:avLst/>
          </a:prstGeom>
        </p:spPr>
        <p:txBody>
          <a:bodyPr wrap="square">
            <a:spAutoFit/>
          </a:bodyPr>
          <a:lstStyle/>
          <a:p>
            <a:r>
              <a:rPr lang="fr-FR" sz="1400" dirty="0">
                <a:latin typeface="Univers Condensed"/>
              </a:rPr>
              <a:t>Rupture par voilement de l’aile comprimée d'une section fléchie</a:t>
            </a:r>
          </a:p>
        </p:txBody>
      </p:sp>
      <p:sp>
        <p:nvSpPr>
          <p:cNvPr id="13" name="Rectangle 12">
            <a:extLst>
              <a:ext uri="{FF2B5EF4-FFF2-40B4-BE49-F238E27FC236}">
                <a16:creationId xmlns:a16="http://schemas.microsoft.com/office/drawing/2014/main" id="{D2CB4356-BC9D-B24A-A7B5-E6AD50FDAE43}"/>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2562491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mc:AlternateContent xmlns:mc="http://schemas.openxmlformats.org/markup-compatibility/2006" xmlns:a14="http://schemas.microsoft.com/office/drawing/2010/main">
        <mc:Choice Requires="a14">
          <p:sp>
            <p:nvSpPr>
              <p:cNvPr id="3" name="Espace réservé du texte 2"/>
              <p:cNvSpPr>
                <a:spLocks noGrp="1"/>
              </p:cNvSpPr>
              <p:nvPr>
                <p:ph type="body" idx="1"/>
              </p:nvPr>
            </p:nvSpPr>
            <p:spPr/>
            <p:txBody>
              <a:bodyPr>
                <a:normAutofit/>
              </a:bodyPr>
              <a:lstStyle/>
              <a:p>
                <a:r>
                  <a:rPr lang="fr-CA" cap="all" dirty="0">
                    <a:solidFill>
                      <a:schemeClr val="accent2"/>
                    </a:solidFill>
                  </a:rPr>
                  <a:t>Exemple pratique 6 </a:t>
                </a:r>
                <a:r>
                  <a:rPr lang="fr-CA" dirty="0">
                    <a:solidFill>
                      <a:schemeClr val="accent2"/>
                    </a:solidFill>
                  </a:rPr>
                  <a:t>(</a:t>
                </a:r>
                <a:r>
                  <a:rPr lang="fr-FR" dirty="0">
                    <a:solidFill>
                      <a:schemeClr val="accent2"/>
                    </a:solidFill>
                  </a:rPr>
                  <a:t>Exemple 6.6, livre de Pr. Beaulieu  – </a:t>
                </a:r>
                <a:r>
                  <a:rPr lang="fr-CA" dirty="0">
                    <a:solidFill>
                      <a:schemeClr val="accent2"/>
                    </a:solidFill>
                  </a:rPr>
                  <a:t>Profilé en </a:t>
                </a:r>
                <a14:m>
                  <m:oMath xmlns:m="http://schemas.openxmlformats.org/officeDocument/2006/math">
                    <m:r>
                      <m:rPr>
                        <m:sty m:val="p"/>
                      </m:rPr>
                      <a:rPr lang="fr-CA" i="0" dirty="0">
                        <a:solidFill>
                          <a:schemeClr val="accent2"/>
                        </a:solidFill>
                        <a:latin typeface="Cambria Math" panose="02040503050406030204" pitchFamily="18" charset="0"/>
                      </a:rPr>
                      <m:t>T</m:t>
                    </m:r>
                    <m:r>
                      <a:rPr lang="fr-CA" i="0" dirty="0">
                        <a:solidFill>
                          <a:schemeClr val="accent2"/>
                        </a:solidFill>
                        <a:latin typeface="Cambria Math" panose="02040503050406030204" pitchFamily="18" charset="0"/>
                      </a:rPr>
                      <m:t> </m:t>
                    </m:r>
                  </m:oMath>
                </a14:m>
                <a:r>
                  <a:rPr lang="fr-CA" dirty="0">
                    <a:solidFill>
                      <a:schemeClr val="accent2"/>
                    </a:solidFill>
                  </a:rPr>
                  <a:t>en traction et flexion</a:t>
                </a:r>
                <a:r>
                  <a:rPr lang="fr-FR" dirty="0">
                    <a:solidFill>
                      <a:schemeClr val="accent2"/>
                    </a:solidFill>
                  </a:rPr>
                  <a:t>)</a:t>
                </a:r>
                <a:endParaRPr lang="fr-CA" dirty="0">
                  <a:solidFill>
                    <a:schemeClr val="accent2"/>
                  </a:solidFill>
                </a:endParaRPr>
              </a:p>
              <a:p>
                <a:endParaRPr lang="fr-CA" dirty="0">
                  <a:solidFill>
                    <a:schemeClr val="accent2"/>
                  </a:solidFill>
                </a:endParaRPr>
              </a:p>
            </p:txBody>
          </p:sp>
        </mc:Choice>
        <mc:Fallback xmlns="">
          <p:sp>
            <p:nvSpPr>
              <p:cNvPr id="3" name="Espace réservé du texte 2"/>
              <p:cNvSpPr>
                <a:spLocks noGrp="1" noRot="1" noChangeAspect="1" noMove="1" noResize="1" noEditPoints="1" noAdjustHandles="1" noChangeArrowheads="1" noChangeShapeType="1" noTextEdit="1"/>
              </p:cNvSpPr>
              <p:nvPr>
                <p:ph type="body" idx="1"/>
              </p:nvPr>
            </p:nvSpPr>
            <p:spPr>
              <a:blipFill>
                <a:blip r:embed="rId3"/>
                <a:stretch>
                  <a:fillRect l="-5141" t="-8097" b="-405"/>
                </a:stretch>
              </a:blipFill>
            </p:spPr>
            <p:txBody>
              <a:bodyPr/>
              <a:lstStyle/>
              <a:p>
                <a:r>
                  <a:rPr lang="fr-CA">
                    <a:noFill/>
                  </a:rPr>
                  <a:t> </a:t>
                </a:r>
              </a:p>
            </p:txBody>
          </p:sp>
        </mc:Fallback>
      </mc:AlternateContent>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150</a:t>
            </a:fld>
            <a:endParaRPr lang="fr-FR"/>
          </a:p>
        </p:txBody>
      </p:sp>
    </p:spTree>
    <p:extLst>
      <p:ext uri="{BB962C8B-B14F-4D97-AF65-F5344CB8AC3E}">
        <p14:creationId xmlns:p14="http://schemas.microsoft.com/office/powerpoint/2010/main" val="29693563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5" name="Image 4"/>
          <p:cNvPicPr>
            <a:picLocks noChangeAspect="1"/>
          </p:cNvPicPr>
          <p:nvPr/>
        </p:nvPicPr>
        <p:blipFill>
          <a:blip r:embed="rId3"/>
          <a:stretch>
            <a:fillRect/>
          </a:stretch>
        </p:blipFill>
        <p:spPr>
          <a:xfrm>
            <a:off x="1500452" y="1598547"/>
            <a:ext cx="8496944" cy="3118144"/>
          </a:xfrm>
          <a:prstGeom prst="rect">
            <a:avLst/>
          </a:prstGeom>
        </p:spPr>
      </p:pic>
      <p:sp>
        <p:nvSpPr>
          <p:cNvPr id="6" name="Rectangle 5">
            <a:extLst>
              <a:ext uri="{FF2B5EF4-FFF2-40B4-BE49-F238E27FC236}">
                <a16:creationId xmlns:a16="http://schemas.microsoft.com/office/drawing/2014/main" id="{B0388CEE-AF0C-F047-8978-32DA372E231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36594305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Image 5"/>
          <p:cNvPicPr>
            <a:picLocks noChangeAspect="1"/>
          </p:cNvPicPr>
          <p:nvPr/>
        </p:nvPicPr>
        <p:blipFill rotWithShape="1">
          <a:blip r:embed="rId3"/>
          <a:srcRect t="30470"/>
          <a:stretch/>
        </p:blipFill>
        <p:spPr>
          <a:xfrm>
            <a:off x="4800599" y="2396200"/>
            <a:ext cx="5859049" cy="3866636"/>
          </a:xfrm>
          <a:prstGeom prst="rect">
            <a:avLst/>
          </a:prstGeom>
        </p:spPr>
      </p:pic>
      <p:pic>
        <p:nvPicPr>
          <p:cNvPr id="5" name="Image 4"/>
          <p:cNvPicPr>
            <a:picLocks noChangeAspect="1"/>
          </p:cNvPicPr>
          <p:nvPr/>
        </p:nvPicPr>
        <p:blipFill rotWithShape="1">
          <a:blip r:embed="rId3"/>
          <a:srcRect b="66278"/>
          <a:stretch/>
        </p:blipFill>
        <p:spPr>
          <a:xfrm>
            <a:off x="632756" y="983284"/>
            <a:ext cx="5491318" cy="1757640"/>
          </a:xfrm>
          <a:prstGeom prst="rect">
            <a:avLst/>
          </a:prstGeom>
        </p:spPr>
      </p:pic>
      <p:sp>
        <p:nvSpPr>
          <p:cNvPr id="7" name="Rectangle 6">
            <a:extLst>
              <a:ext uri="{FF2B5EF4-FFF2-40B4-BE49-F238E27FC236}">
                <a16:creationId xmlns:a16="http://schemas.microsoft.com/office/drawing/2014/main" id="{1EE7BE52-CECE-9245-A37A-6D2BCBC514E2}"/>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51598272"/>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7 </a:t>
            </a:r>
            <a:r>
              <a:rPr lang="fr-CA" dirty="0"/>
              <a:t>(</a:t>
            </a:r>
            <a:r>
              <a:rPr lang="fr-FR" dirty="0"/>
              <a:t>Exemple 6.7, livre de Pr. Beaulieu  – </a:t>
            </a:r>
            <a:r>
              <a:rPr lang="fr-CA" dirty="0"/>
              <a:t>Paroi raidie et paroi courbe en cisaillement</a:t>
            </a:r>
            <a:r>
              <a:rPr lang="fr-FR" dirty="0"/>
              <a:t>)</a:t>
            </a:r>
            <a:endParaRPr lang="fr-CA" dirty="0"/>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153</a:t>
            </a:fld>
            <a:endParaRPr lang="fr-FR"/>
          </a:p>
        </p:txBody>
      </p:sp>
    </p:spTree>
    <p:extLst>
      <p:ext uri="{BB962C8B-B14F-4D97-AF65-F5344CB8AC3E}">
        <p14:creationId xmlns:p14="http://schemas.microsoft.com/office/powerpoint/2010/main" val="39330815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Image 5"/>
          <p:cNvPicPr>
            <a:picLocks noChangeAspect="1"/>
          </p:cNvPicPr>
          <p:nvPr/>
        </p:nvPicPr>
        <p:blipFill>
          <a:blip r:embed="rId3"/>
          <a:stretch>
            <a:fillRect/>
          </a:stretch>
        </p:blipFill>
        <p:spPr>
          <a:xfrm>
            <a:off x="1459276" y="2348880"/>
            <a:ext cx="8579296" cy="1608618"/>
          </a:xfrm>
          <a:prstGeom prst="rect">
            <a:avLst/>
          </a:prstGeom>
        </p:spPr>
      </p:pic>
      <p:sp>
        <p:nvSpPr>
          <p:cNvPr id="5" name="Rectangle 4">
            <a:extLst>
              <a:ext uri="{FF2B5EF4-FFF2-40B4-BE49-F238E27FC236}">
                <a16:creationId xmlns:a16="http://schemas.microsoft.com/office/drawing/2014/main" id="{CA629D78-7914-FF4A-AADA-560D4F1334C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73247429"/>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5" name="Image 4"/>
          <p:cNvPicPr>
            <a:picLocks noChangeAspect="1"/>
          </p:cNvPicPr>
          <p:nvPr/>
        </p:nvPicPr>
        <p:blipFill rotWithShape="1">
          <a:blip r:embed="rId3"/>
          <a:srcRect t="50506"/>
          <a:stretch/>
        </p:blipFill>
        <p:spPr>
          <a:xfrm>
            <a:off x="5871716" y="2956456"/>
            <a:ext cx="5354326" cy="3146007"/>
          </a:xfrm>
          <a:prstGeom prst="rect">
            <a:avLst/>
          </a:prstGeom>
        </p:spPr>
      </p:pic>
      <p:pic>
        <p:nvPicPr>
          <p:cNvPr id="6" name="Image 5"/>
          <p:cNvPicPr>
            <a:picLocks noChangeAspect="1"/>
          </p:cNvPicPr>
          <p:nvPr/>
        </p:nvPicPr>
        <p:blipFill rotWithShape="1">
          <a:blip r:embed="rId3"/>
          <a:srcRect b="46896"/>
          <a:stretch/>
        </p:blipFill>
        <p:spPr>
          <a:xfrm>
            <a:off x="517390" y="751366"/>
            <a:ext cx="5354326" cy="3375466"/>
          </a:xfrm>
          <a:prstGeom prst="rect">
            <a:avLst/>
          </a:prstGeom>
        </p:spPr>
      </p:pic>
      <p:sp>
        <p:nvSpPr>
          <p:cNvPr id="7" name="Rectangle 6">
            <a:extLst>
              <a:ext uri="{FF2B5EF4-FFF2-40B4-BE49-F238E27FC236}">
                <a16:creationId xmlns:a16="http://schemas.microsoft.com/office/drawing/2014/main" id="{932A48FA-2EA0-0F43-B76F-85F93CCEE28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4884280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Exemples pratiques</a:t>
            </a:r>
          </a:p>
        </p:txBody>
      </p:sp>
      <p:sp>
        <p:nvSpPr>
          <p:cNvPr id="3" name="Espace réservé du texte 2"/>
          <p:cNvSpPr>
            <a:spLocks noGrp="1"/>
          </p:cNvSpPr>
          <p:nvPr>
            <p:ph type="body" idx="1"/>
          </p:nvPr>
        </p:nvSpPr>
        <p:spPr/>
        <p:txBody>
          <a:bodyPr>
            <a:normAutofit/>
          </a:bodyPr>
          <a:lstStyle/>
          <a:p>
            <a:r>
              <a:rPr lang="fr-CA" cap="all" dirty="0"/>
              <a:t>Exemple pratique 8 </a:t>
            </a:r>
            <a:r>
              <a:rPr lang="fr-CA" dirty="0"/>
              <a:t>(</a:t>
            </a:r>
            <a:r>
              <a:rPr lang="fr-FR" dirty="0"/>
              <a:t>Exemple 6.8, livre de Pr. Beaulieu  – </a:t>
            </a:r>
            <a:r>
              <a:rPr lang="fr-CA" dirty="0"/>
              <a:t>Poutre assemblée</a:t>
            </a:r>
            <a:r>
              <a:rPr lang="fr-FR" dirty="0"/>
              <a:t>)</a:t>
            </a:r>
            <a:endParaRPr lang="fr-CA" dirty="0"/>
          </a:p>
          <a:p>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156</a:t>
            </a:fld>
            <a:endParaRPr lang="fr-FR"/>
          </a:p>
        </p:txBody>
      </p:sp>
    </p:spTree>
    <p:extLst>
      <p:ext uri="{BB962C8B-B14F-4D97-AF65-F5344CB8AC3E}">
        <p14:creationId xmlns:p14="http://schemas.microsoft.com/office/powerpoint/2010/main" val="319863056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5" name="Image 4"/>
          <p:cNvPicPr>
            <a:picLocks noChangeAspect="1"/>
          </p:cNvPicPr>
          <p:nvPr/>
        </p:nvPicPr>
        <p:blipFill>
          <a:blip r:embed="rId3"/>
          <a:stretch>
            <a:fillRect/>
          </a:stretch>
        </p:blipFill>
        <p:spPr>
          <a:xfrm>
            <a:off x="1429527" y="1736812"/>
            <a:ext cx="8638793" cy="2376264"/>
          </a:xfrm>
          <a:prstGeom prst="rect">
            <a:avLst/>
          </a:prstGeom>
        </p:spPr>
      </p:pic>
      <p:sp>
        <p:nvSpPr>
          <p:cNvPr id="6" name="Rectangle 5">
            <a:extLst>
              <a:ext uri="{FF2B5EF4-FFF2-40B4-BE49-F238E27FC236}">
                <a16:creationId xmlns:a16="http://schemas.microsoft.com/office/drawing/2014/main" id="{985F54DD-7DED-7A4D-BC14-332404272780}"/>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7830631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158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Exemples pratiques</a:t>
            </a:r>
            <a:endParaRPr lang="fr-CA" dirty="0">
              <a:solidFill>
                <a:schemeClr val="accent2"/>
              </a:solidFill>
            </a:endParaRPr>
          </a:p>
        </p:txBody>
      </p:sp>
      <p:pic>
        <p:nvPicPr>
          <p:cNvPr id="6" name="Image 5"/>
          <p:cNvPicPr>
            <a:picLocks noChangeAspect="1"/>
          </p:cNvPicPr>
          <p:nvPr/>
        </p:nvPicPr>
        <p:blipFill rotWithShape="1">
          <a:blip r:embed="rId3"/>
          <a:srcRect t="61107"/>
          <a:stretch/>
        </p:blipFill>
        <p:spPr>
          <a:xfrm>
            <a:off x="6200651" y="2225843"/>
            <a:ext cx="4838270" cy="2995862"/>
          </a:xfrm>
          <a:prstGeom prst="rect">
            <a:avLst/>
          </a:prstGeom>
        </p:spPr>
      </p:pic>
      <p:pic>
        <p:nvPicPr>
          <p:cNvPr id="5" name="Image 4"/>
          <p:cNvPicPr>
            <a:picLocks noChangeAspect="1"/>
          </p:cNvPicPr>
          <p:nvPr/>
        </p:nvPicPr>
        <p:blipFill rotWithShape="1">
          <a:blip r:embed="rId3"/>
          <a:srcRect b="38735"/>
          <a:stretch/>
        </p:blipFill>
        <p:spPr>
          <a:xfrm>
            <a:off x="1603403" y="1378288"/>
            <a:ext cx="4809427" cy="4690971"/>
          </a:xfrm>
          <a:prstGeom prst="rect">
            <a:avLst/>
          </a:prstGeom>
        </p:spPr>
      </p:pic>
      <p:sp>
        <p:nvSpPr>
          <p:cNvPr id="7" name="Rectangle 6">
            <a:extLst>
              <a:ext uri="{FF2B5EF4-FFF2-40B4-BE49-F238E27FC236}">
                <a16:creationId xmlns:a16="http://schemas.microsoft.com/office/drawing/2014/main" id="{6BCC18C5-5147-F748-8B09-4A68EF522B1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3707216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D485D82-F5EB-9243-AACD-09E4AA355EE7}"/>
              </a:ext>
            </a:extLst>
          </p:cNvPr>
          <p:cNvSpPr>
            <a:spLocks noGrp="1"/>
          </p:cNvSpPr>
          <p:nvPr>
            <p:ph type="title"/>
          </p:nvPr>
        </p:nvSpPr>
        <p:spPr/>
        <p:txBody>
          <a:bodyPr/>
          <a:lstStyle/>
          <a:p>
            <a:r>
              <a:rPr lang="fr-FR" dirty="0"/>
              <a:t>PARTENAIRES</a:t>
            </a:r>
          </a:p>
        </p:txBody>
      </p:sp>
      <p:pic>
        <p:nvPicPr>
          <p:cNvPr id="29" name="Image 28">
            <a:extLst>
              <a:ext uri="{FF2B5EF4-FFF2-40B4-BE49-F238E27FC236}">
                <a16:creationId xmlns:a16="http://schemas.microsoft.com/office/drawing/2014/main" id="{CC8BB46F-97D0-6946-A523-884DE0E13EF1}"/>
              </a:ext>
            </a:extLst>
          </p:cNvPr>
          <p:cNvPicPr>
            <a:picLocks noChangeAspect="1"/>
          </p:cNvPicPr>
          <p:nvPr/>
        </p:nvPicPr>
        <p:blipFill>
          <a:blip r:embed="rId2"/>
          <a:stretch>
            <a:fillRect/>
          </a:stretch>
        </p:blipFill>
        <p:spPr>
          <a:xfrm>
            <a:off x="6514231" y="4516771"/>
            <a:ext cx="1403783" cy="686059"/>
          </a:xfrm>
          <a:prstGeom prst="rect">
            <a:avLst/>
          </a:prstGeom>
        </p:spPr>
      </p:pic>
      <p:pic>
        <p:nvPicPr>
          <p:cNvPr id="31" name="Image 30">
            <a:extLst>
              <a:ext uri="{FF2B5EF4-FFF2-40B4-BE49-F238E27FC236}">
                <a16:creationId xmlns:a16="http://schemas.microsoft.com/office/drawing/2014/main" id="{C8E166F7-2569-2148-81D4-8D05C20D39F6}"/>
              </a:ext>
            </a:extLst>
          </p:cNvPr>
          <p:cNvPicPr>
            <a:picLocks noChangeAspect="1"/>
          </p:cNvPicPr>
          <p:nvPr/>
        </p:nvPicPr>
        <p:blipFill>
          <a:blip r:embed="rId3"/>
          <a:stretch>
            <a:fillRect/>
          </a:stretch>
        </p:blipFill>
        <p:spPr>
          <a:xfrm>
            <a:off x="4864818" y="2341426"/>
            <a:ext cx="2351305" cy="722673"/>
          </a:xfrm>
          <a:prstGeom prst="rect">
            <a:avLst/>
          </a:prstGeom>
        </p:spPr>
      </p:pic>
      <p:pic>
        <p:nvPicPr>
          <p:cNvPr id="35" name="Image 34">
            <a:extLst>
              <a:ext uri="{FF2B5EF4-FFF2-40B4-BE49-F238E27FC236}">
                <a16:creationId xmlns:a16="http://schemas.microsoft.com/office/drawing/2014/main" id="{8C268C13-B624-5447-93E9-4E09A9152832}"/>
              </a:ext>
            </a:extLst>
          </p:cNvPr>
          <p:cNvPicPr>
            <a:picLocks noChangeAspect="1"/>
          </p:cNvPicPr>
          <p:nvPr/>
        </p:nvPicPr>
        <p:blipFill>
          <a:blip r:embed="rId4"/>
          <a:stretch>
            <a:fillRect/>
          </a:stretch>
        </p:blipFill>
        <p:spPr>
          <a:xfrm>
            <a:off x="932514" y="2439964"/>
            <a:ext cx="2768767" cy="538215"/>
          </a:xfrm>
          <a:prstGeom prst="rect">
            <a:avLst/>
          </a:prstGeom>
        </p:spPr>
      </p:pic>
      <p:pic>
        <p:nvPicPr>
          <p:cNvPr id="37" name="Graphique 36">
            <a:extLst>
              <a:ext uri="{FF2B5EF4-FFF2-40B4-BE49-F238E27FC236}">
                <a16:creationId xmlns:a16="http://schemas.microsoft.com/office/drawing/2014/main" id="{595DA0AB-17DF-DE40-AFD4-10998F7D17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44044" y="2405809"/>
            <a:ext cx="2586715" cy="559290"/>
          </a:xfrm>
          <a:prstGeom prst="rect">
            <a:avLst/>
          </a:prstGeom>
        </p:spPr>
      </p:pic>
      <p:pic>
        <p:nvPicPr>
          <p:cNvPr id="43" name="Image 42">
            <a:extLst>
              <a:ext uri="{FF2B5EF4-FFF2-40B4-BE49-F238E27FC236}">
                <a16:creationId xmlns:a16="http://schemas.microsoft.com/office/drawing/2014/main" id="{6AD8C13E-7269-FF47-B324-F140639916EB}"/>
              </a:ext>
            </a:extLst>
          </p:cNvPr>
          <p:cNvPicPr>
            <a:picLocks noChangeAspect="1"/>
          </p:cNvPicPr>
          <p:nvPr/>
        </p:nvPicPr>
        <p:blipFill>
          <a:blip r:embed="rId7"/>
          <a:stretch>
            <a:fillRect/>
          </a:stretch>
        </p:blipFill>
        <p:spPr>
          <a:xfrm>
            <a:off x="4366402" y="4751494"/>
            <a:ext cx="1458903" cy="447255"/>
          </a:xfrm>
          <a:prstGeom prst="rect">
            <a:avLst/>
          </a:prstGeom>
        </p:spPr>
      </p:pic>
      <p:cxnSp>
        <p:nvCxnSpPr>
          <p:cNvPr id="11" name="Connecteur droit 10">
            <a:extLst>
              <a:ext uri="{FF2B5EF4-FFF2-40B4-BE49-F238E27FC236}">
                <a16:creationId xmlns:a16="http://schemas.microsoft.com/office/drawing/2014/main" id="{8BF77C14-C801-C94F-AADA-B6874BA2871B}"/>
              </a:ext>
            </a:extLst>
          </p:cNvPr>
          <p:cNvCxnSpPr>
            <a:cxnSpLocks/>
          </p:cNvCxnSpPr>
          <p:nvPr/>
        </p:nvCxnSpPr>
        <p:spPr>
          <a:xfrm>
            <a:off x="4083019"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5F0B9348-28CA-6F45-9589-A3D7D3AE2B7F}"/>
              </a:ext>
            </a:extLst>
          </p:cNvPr>
          <p:cNvCxnSpPr>
            <a:cxnSpLocks/>
          </p:cNvCxnSpPr>
          <p:nvPr/>
        </p:nvCxnSpPr>
        <p:spPr>
          <a:xfrm>
            <a:off x="6153360" y="4038675"/>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E1D36E10-06D2-5240-9F20-C58B979E6B78}"/>
              </a:ext>
            </a:extLst>
          </p:cNvPr>
          <p:cNvCxnSpPr>
            <a:cxnSpLocks/>
          </p:cNvCxnSpPr>
          <p:nvPr/>
        </p:nvCxnSpPr>
        <p:spPr>
          <a:xfrm>
            <a:off x="6198166"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149DE5E-AD39-E346-9E85-53C16A8EA9D8}"/>
              </a:ext>
            </a:extLst>
          </p:cNvPr>
          <p:cNvCxnSpPr>
            <a:cxnSpLocks/>
          </p:cNvCxnSpPr>
          <p:nvPr/>
        </p:nvCxnSpPr>
        <p:spPr>
          <a:xfrm>
            <a:off x="4140533"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EABC491A-34CB-6B4B-A915-110E6B759F98}"/>
              </a:ext>
            </a:extLst>
          </p:cNvPr>
          <p:cNvCxnSpPr>
            <a:cxnSpLocks/>
          </p:cNvCxnSpPr>
          <p:nvPr/>
        </p:nvCxnSpPr>
        <p:spPr>
          <a:xfrm>
            <a:off x="2091405" y="4008799"/>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05399FDD-6013-C24A-A6F6-3BE37430B62E}"/>
              </a:ext>
            </a:extLst>
          </p:cNvPr>
          <p:cNvCxnSpPr>
            <a:cxnSpLocks/>
          </p:cNvCxnSpPr>
          <p:nvPr/>
        </p:nvCxnSpPr>
        <p:spPr>
          <a:xfrm>
            <a:off x="8139307"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02D5362-EE43-9247-8445-D202A4F24E15}"/>
              </a:ext>
            </a:extLst>
          </p:cNvPr>
          <p:cNvCxnSpPr>
            <a:cxnSpLocks/>
          </p:cNvCxnSpPr>
          <p:nvPr/>
        </p:nvCxnSpPr>
        <p:spPr>
          <a:xfrm>
            <a:off x="4019483" y="1949067"/>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E01C0322-C4B6-CF43-9998-DAD7FA6DE591}"/>
              </a:ext>
            </a:extLst>
          </p:cNvPr>
          <p:cNvSpPr>
            <a:spLocks noGrp="1"/>
          </p:cNvSpPr>
          <p:nvPr>
            <p:ph type="ftr" sz="quarter" idx="11"/>
          </p:nvPr>
        </p:nvSpPr>
        <p:spPr/>
        <p:txBody>
          <a:bodyPr/>
          <a:lstStyle/>
          <a:p>
            <a:r>
              <a:rPr lang="fr-FR"/>
              <a:t>ALU-COMPÉTENCES</a:t>
            </a:r>
            <a:endParaRPr lang="fr-FR" dirty="0"/>
          </a:p>
        </p:txBody>
      </p:sp>
      <p:sp>
        <p:nvSpPr>
          <p:cNvPr id="4" name="Espace réservé du numéro de diapositive 3">
            <a:extLst>
              <a:ext uri="{FF2B5EF4-FFF2-40B4-BE49-F238E27FC236}">
                <a16:creationId xmlns:a16="http://schemas.microsoft.com/office/drawing/2014/main" id="{602D9E4A-F008-D64D-AFB2-6F056C26B8E3}"/>
              </a:ext>
            </a:extLst>
          </p:cNvPr>
          <p:cNvSpPr>
            <a:spLocks noGrp="1"/>
          </p:cNvSpPr>
          <p:nvPr>
            <p:ph type="sldNum" sz="quarter" idx="12"/>
          </p:nvPr>
        </p:nvSpPr>
        <p:spPr/>
        <p:txBody>
          <a:bodyPr/>
          <a:lstStyle/>
          <a:p>
            <a:fld id="{82B63C5F-247B-BE4F-ACBC-7BDD67617F3E}" type="slidenum">
              <a:rPr lang="fr-FR" smtClean="0"/>
              <a:t>159</a:t>
            </a:fld>
            <a:endParaRPr lang="fr-FR"/>
          </a:p>
        </p:txBody>
      </p:sp>
      <p:pic>
        <p:nvPicPr>
          <p:cNvPr id="5" name="Imag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9987" y="4605858"/>
            <a:ext cx="1627012" cy="751173"/>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09645" y="4577281"/>
            <a:ext cx="1239750" cy="621468"/>
          </a:xfrm>
          <a:prstGeom prst="rect">
            <a:avLst/>
          </a:prstGeom>
        </p:spPr>
      </p:pic>
      <p:cxnSp>
        <p:nvCxnSpPr>
          <p:cNvPr id="20" name="Connecteur droit 19">
            <a:extLst>
              <a:ext uri="{FF2B5EF4-FFF2-40B4-BE49-F238E27FC236}">
                <a16:creationId xmlns:a16="http://schemas.microsoft.com/office/drawing/2014/main" id="{E1D36E10-06D2-5240-9F20-C58B979E6B78}"/>
              </a:ext>
            </a:extLst>
          </p:cNvPr>
          <p:cNvCxnSpPr>
            <a:cxnSpLocks/>
          </p:cNvCxnSpPr>
          <p:nvPr/>
        </p:nvCxnSpPr>
        <p:spPr>
          <a:xfrm>
            <a:off x="8267160" y="4016382"/>
            <a:ext cx="1928078"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5F0B9348-28CA-6F45-9589-A3D7D3AE2B7F}"/>
              </a:ext>
            </a:extLst>
          </p:cNvPr>
          <p:cNvCxnSpPr>
            <a:cxnSpLocks/>
          </p:cNvCxnSpPr>
          <p:nvPr/>
        </p:nvCxnSpPr>
        <p:spPr>
          <a:xfrm>
            <a:off x="8202688" y="4019610"/>
            <a:ext cx="0" cy="1608384"/>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F973DE34-8D40-0AA0-2279-49A0FA6F80BE}"/>
              </a:ext>
            </a:extLst>
          </p:cNvPr>
          <p:cNvPicPr>
            <a:picLocks noChangeAspect="1"/>
          </p:cNvPicPr>
          <p:nvPr/>
        </p:nvPicPr>
        <p:blipFill>
          <a:blip r:embed="rId10"/>
          <a:stretch>
            <a:fillRect/>
          </a:stretch>
        </p:blipFill>
        <p:spPr>
          <a:xfrm>
            <a:off x="838200" y="2371881"/>
            <a:ext cx="1456916" cy="698854"/>
          </a:xfrm>
          <a:prstGeom prst="rect">
            <a:avLst/>
          </a:prstGeom>
        </p:spPr>
      </p:pic>
    </p:spTree>
    <p:extLst>
      <p:ext uri="{BB962C8B-B14F-4D97-AF65-F5344CB8AC3E}">
        <p14:creationId xmlns:p14="http://schemas.microsoft.com/office/powerpoint/2010/main" val="3743939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graphicFrame>
            <p:nvGraphicFramePr>
              <p:cNvPr id="13" name="Tableau 12"/>
              <p:cNvGraphicFramePr>
                <a:graphicFrameLocks noGrp="1"/>
              </p:cNvGraphicFramePr>
              <p:nvPr>
                <p:extLst>
                  <p:ext uri="{D42A27DB-BD31-4B8C-83A1-F6EECF244321}">
                    <p14:modId xmlns:p14="http://schemas.microsoft.com/office/powerpoint/2010/main" val="2080757869"/>
                  </p:ext>
                </p:extLst>
              </p:nvPr>
            </p:nvGraphicFramePr>
            <p:xfrm>
              <a:off x="310902" y="649202"/>
              <a:ext cx="10876044" cy="5618671"/>
            </p:xfrm>
            <a:graphic>
              <a:graphicData uri="http://schemas.openxmlformats.org/drawingml/2006/table">
                <a:tbl>
                  <a:tblPr firstRow="1" bandRow="1">
                    <a:tableStyleId>{5C22544A-7EE6-4342-B048-85BDC9FD1C3A}</a:tableStyleId>
                  </a:tblPr>
                  <a:tblGrid>
                    <a:gridCol w="3036256">
                      <a:extLst>
                        <a:ext uri="{9D8B030D-6E8A-4147-A177-3AD203B41FA5}">
                          <a16:colId xmlns:a16="http://schemas.microsoft.com/office/drawing/2014/main" val="20000"/>
                        </a:ext>
                      </a:extLst>
                    </a:gridCol>
                    <a:gridCol w="4772185">
                      <a:extLst>
                        <a:ext uri="{9D8B030D-6E8A-4147-A177-3AD203B41FA5}">
                          <a16:colId xmlns:a16="http://schemas.microsoft.com/office/drawing/2014/main" val="20001"/>
                        </a:ext>
                      </a:extLst>
                    </a:gridCol>
                    <a:gridCol w="3067603">
                      <a:extLst>
                        <a:ext uri="{9D8B030D-6E8A-4147-A177-3AD203B41FA5}">
                          <a16:colId xmlns:a16="http://schemas.microsoft.com/office/drawing/2014/main" val="20002"/>
                        </a:ext>
                      </a:extLst>
                    </a:gridCol>
                  </a:tblGrid>
                  <a:tr h="376627">
                    <a:tc>
                      <a:txBody>
                        <a:bodyPr/>
                        <a:lstStyle/>
                        <a:p>
                          <a:pPr algn="ctr"/>
                          <a:r>
                            <a:rPr lang="fr-CA" sz="2000" dirty="0"/>
                            <a:t>Classe</a:t>
                          </a:r>
                          <a:endParaRPr lang="fr-FR" sz="2000" dirty="0"/>
                        </a:p>
                      </a:txBody>
                      <a:tcPr/>
                    </a:tc>
                    <a:tc>
                      <a:txBody>
                        <a:bodyPr/>
                        <a:lstStyle/>
                        <a:p>
                          <a:pPr algn="ctr"/>
                          <a:r>
                            <a:rPr lang="fr-CA" sz="2000" dirty="0"/>
                            <a:t>Description </a:t>
                          </a:r>
                          <a:endParaRPr lang="fr-FR" sz="2000" dirty="0"/>
                        </a:p>
                      </a:txBody>
                      <a:tcPr/>
                    </a:tc>
                    <a:tc>
                      <a:txBody>
                        <a:bodyPr/>
                        <a:lstStyle/>
                        <a:p>
                          <a:pPr algn="ctr"/>
                          <a:r>
                            <a:rPr lang="fr-CA" sz="2000" dirty="0"/>
                            <a:t>Critère de compacité</a:t>
                          </a:r>
                          <a:endParaRPr lang="fr-FR" sz="2000" dirty="0"/>
                        </a:p>
                      </a:txBody>
                      <a:tcPr/>
                    </a:tc>
                    <a:extLst>
                      <a:ext uri="{0D108BD9-81ED-4DB2-BD59-A6C34878D82A}">
                        <a16:rowId xmlns:a16="http://schemas.microsoft.com/office/drawing/2014/main" val="10000"/>
                      </a:ext>
                    </a:extLst>
                  </a:tr>
                  <a:tr h="2228925">
                    <a:tc>
                      <a:txBody>
                        <a:bodyPr/>
                        <a:lstStyle/>
                        <a:p>
                          <a:r>
                            <a:rPr lang="fr-CA" sz="2000" dirty="0"/>
                            <a:t>Sections de </a:t>
                          </a:r>
                          <a:r>
                            <a:rPr lang="fr-CA" sz="2000" b="1" baseline="0" dirty="0"/>
                            <a:t>classe 1</a:t>
                          </a:r>
                          <a:endParaRPr lang="fr-FR" sz="2000" b="1" dirty="0"/>
                        </a:p>
                      </a:txBody>
                      <a:tcPr/>
                    </a:tc>
                    <a:tc>
                      <a:txBody>
                        <a:bodyPr/>
                        <a:lstStyle/>
                        <a:p>
                          <a:r>
                            <a:rPr lang="fr-CA" sz="2000" dirty="0"/>
                            <a:t>Peuvent supporter une contrainte</a:t>
                          </a:r>
                          <a:r>
                            <a:rPr lang="fr-CA" sz="2000" baseline="0" dirty="0"/>
                            <a:t> plastique de compression </a:t>
                          </a:r>
                          <a14:m>
                            <m:oMath xmlns:m="http://schemas.openxmlformats.org/officeDocument/2006/math">
                              <m:sSub>
                                <m:sSubPr>
                                  <m:ctrlPr>
                                    <a:rPr lang="fr-CA" sz="2000" i="1" u="none" baseline="0" smtClean="0">
                                      <a:latin typeface="Cambria Math" panose="02040503050406030204" pitchFamily="18" charset="0"/>
                                    </a:rPr>
                                  </m:ctrlPr>
                                </m:sSubPr>
                                <m:e>
                                  <m:r>
                                    <a:rPr lang="fr-CA" sz="2000" b="0" i="1" u="none" baseline="0" smtClean="0">
                                      <a:latin typeface="Cambria Math" panose="02040503050406030204" pitchFamily="18" charset="0"/>
                                    </a:rPr>
                                    <m:t>𝐹</m:t>
                                  </m:r>
                                </m:e>
                                <m:sub>
                                  <m:r>
                                    <a:rPr lang="fr-CA" sz="2000" b="0" i="1" u="none" baseline="0" smtClean="0">
                                      <a:latin typeface="Cambria Math" panose="02040503050406030204" pitchFamily="18" charset="0"/>
                                    </a:rPr>
                                    <m:t>𝑦</m:t>
                                  </m:r>
                                </m:sub>
                              </m:sSub>
                            </m:oMath>
                          </a14:m>
                          <a:r>
                            <a:rPr lang="fr-CA" sz="2000" baseline="0" dirty="0"/>
                            <a:t>  </a:t>
                          </a:r>
                          <a:r>
                            <a:rPr lang="fr-CA" sz="2000" u="sng" baseline="0" dirty="0"/>
                            <a:t>sans subir de voilement</a:t>
                          </a:r>
                          <a:r>
                            <a:rPr lang="fr-CA" sz="2000" u="none" baseline="0" dirty="0"/>
                            <a:t> (peuvent donc développer le moment plastique </a:t>
                          </a:r>
                          <a14:m>
                            <m:oMath xmlns:m="http://schemas.openxmlformats.org/officeDocument/2006/math">
                              <m:sSub>
                                <m:sSubPr>
                                  <m:ctrlPr>
                                    <a:rPr lang="fr-CA" sz="2000" i="1" u="none" baseline="0" smtClean="0">
                                      <a:latin typeface="Cambria Math" panose="02040503050406030204" pitchFamily="18" charset="0"/>
                                    </a:rPr>
                                  </m:ctrlPr>
                                </m:sSubPr>
                                <m:e>
                                  <m:r>
                                    <a:rPr lang="fr-CA" sz="2000" b="0" i="1" u="none" baseline="0" smtClean="0">
                                      <a:latin typeface="Cambria Math" panose="02040503050406030204" pitchFamily="18" charset="0"/>
                                    </a:rPr>
                                    <m:t>𝑀</m:t>
                                  </m:r>
                                </m:e>
                                <m:sub>
                                  <m:r>
                                    <a:rPr lang="fr-CA" sz="2000" b="0" i="1" u="none" baseline="0" smtClean="0">
                                      <a:latin typeface="Cambria Math" panose="02040503050406030204" pitchFamily="18" charset="0"/>
                                    </a:rPr>
                                    <m:t>𝑝</m:t>
                                  </m:r>
                                </m:sub>
                              </m:sSub>
                            </m:oMath>
                          </a14:m>
                          <a:r>
                            <a:rPr lang="fr-CA" sz="2000" baseline="0" dirty="0"/>
                            <a:t> avant le voilement). Elles doivent être symétriques par rapport au plan de flexion et être retenues de da façon rigide contre le déversement</a:t>
                          </a:r>
                          <a:endParaRPr lang="fr-FR" sz="2000" dirty="0"/>
                        </a:p>
                      </a:txBody>
                      <a:tcPr/>
                    </a:tc>
                    <a:tc>
                      <a:txBody>
                        <a:bodyPr/>
                        <a:lstStyle/>
                        <a:p>
                          <a:pPr/>
                          <a14:m>
                            <m:oMathPara xmlns:m="http://schemas.openxmlformats.org/officeDocument/2006/math">
                              <m:oMathParaPr>
                                <m:jc m:val="center"/>
                              </m:oMathParaPr>
                              <m:oMath xmlns:m="http://schemas.openxmlformats.org/officeDocument/2006/math">
                                <m:f>
                                  <m:fPr>
                                    <m:ctrlPr>
                                      <a:rPr lang="en-CA" sz="2000" i="1" dirty="0" smtClean="0">
                                        <a:solidFill>
                                          <a:schemeClr val="tx1"/>
                                        </a:solidFill>
                                        <a:latin typeface="Cambria Math" panose="02040503050406030204" pitchFamily="18" charset="0"/>
                                        <a:ea typeface="Cambria Math" panose="02040503050406030204" pitchFamily="18" charset="0"/>
                                      </a:rPr>
                                    </m:ctrlPr>
                                  </m:fPr>
                                  <m:num>
                                    <m:r>
                                      <a:rPr lang="en-CA" sz="2000" i="1" dirty="0">
                                        <a:solidFill>
                                          <a:schemeClr val="tx1"/>
                                        </a:solidFill>
                                        <a:latin typeface="Cambria Math"/>
                                        <a:ea typeface="Cambria Math" panose="02040503050406030204" pitchFamily="18" charset="0"/>
                                      </a:rPr>
                                      <m:t>𝑏</m:t>
                                    </m:r>
                                  </m:num>
                                  <m:den>
                                    <m:r>
                                      <a:rPr lang="en-CA" sz="2000" i="1" dirty="0">
                                        <a:solidFill>
                                          <a:schemeClr val="tx1"/>
                                        </a:solidFill>
                                        <a:latin typeface="Cambria Math"/>
                                        <a:ea typeface="Cambria Math" panose="02040503050406030204" pitchFamily="18" charset="0"/>
                                      </a:rPr>
                                      <m:t>𝑡</m:t>
                                    </m:r>
                                  </m:den>
                                </m:f>
                                <m:r>
                                  <a:rPr lang="en-CA" sz="2000" i="1" dirty="0">
                                    <a:solidFill>
                                      <a:schemeClr val="tx1"/>
                                    </a:solidFill>
                                    <a:latin typeface="Cambria Math"/>
                                    <a:ea typeface="Cambria Math"/>
                                  </a:rPr>
                                  <m:t>≤</m:t>
                                </m:r>
                                <m:f>
                                  <m:fPr>
                                    <m:ctrlPr>
                                      <a:rPr lang="en-CA" sz="2000" i="1" dirty="0">
                                        <a:solidFill>
                                          <a:schemeClr val="tx1"/>
                                        </a:solidFill>
                                        <a:latin typeface="Cambria Math" panose="02040503050406030204" pitchFamily="18" charset="0"/>
                                        <a:ea typeface="Cambria Math"/>
                                      </a:rPr>
                                    </m:ctrlPr>
                                  </m:fPr>
                                  <m:num>
                                    <m:r>
                                      <a:rPr lang="en-CA" sz="2000" i="1" dirty="0">
                                        <a:solidFill>
                                          <a:schemeClr val="tx1"/>
                                        </a:solidFill>
                                        <a:latin typeface="Cambria Math"/>
                                        <a:ea typeface="Cambria Math"/>
                                      </a:rPr>
                                      <m:t>250</m:t>
                                    </m:r>
                                  </m:num>
                                  <m:den>
                                    <m:r>
                                      <a:rPr lang="en-CA" sz="2000" i="1" dirty="0">
                                        <a:solidFill>
                                          <a:schemeClr val="tx1"/>
                                        </a:solidFill>
                                        <a:latin typeface="Cambria Math"/>
                                        <a:ea typeface="Cambria Math"/>
                                      </a:rPr>
                                      <m:t>𝑚</m:t>
                                    </m:r>
                                    <m:rad>
                                      <m:radPr>
                                        <m:degHide m:val="on"/>
                                        <m:ctrlPr>
                                          <a:rPr lang="en-CA" sz="2000" i="1" dirty="0">
                                            <a:solidFill>
                                              <a:schemeClr val="tx1"/>
                                            </a:solidFill>
                                            <a:latin typeface="Cambria Math" panose="02040503050406030204" pitchFamily="18" charset="0"/>
                                            <a:ea typeface="Cambria Math"/>
                                          </a:rPr>
                                        </m:ctrlPr>
                                      </m:radPr>
                                      <m:deg/>
                                      <m:e>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a:ea typeface="Cambria Math" panose="02040503050406030204" pitchFamily="18" charset="0"/>
                                              </a:rPr>
                                              <m:t>𝐹</m:t>
                                            </m:r>
                                          </m:e>
                                          <m:sub>
                                            <m:r>
                                              <a:rPr lang="en-CA" sz="2000" i="1" dirty="0">
                                                <a:solidFill>
                                                  <a:schemeClr val="tx1"/>
                                                </a:solidFill>
                                                <a:latin typeface="Cambria Math"/>
                                                <a:ea typeface="Cambria Math" panose="02040503050406030204" pitchFamily="18" charset="0"/>
                                              </a:rPr>
                                              <m:t>𝑦</m:t>
                                            </m:r>
                                          </m:sub>
                                        </m:sSub>
                                      </m:e>
                                    </m:rad>
                                  </m:den>
                                </m:f>
                              </m:oMath>
                            </m:oMathPara>
                          </a14:m>
                          <a:endParaRPr lang="fr-FR" sz="2000" dirty="0">
                            <a:solidFill>
                              <a:schemeClr val="tx1"/>
                            </a:solidFill>
                          </a:endParaRPr>
                        </a:p>
                      </a:txBody>
                      <a:tcPr anchor="ctr"/>
                    </a:tc>
                    <a:extLst>
                      <a:ext uri="{0D108BD9-81ED-4DB2-BD59-A6C34878D82A}">
                        <a16:rowId xmlns:a16="http://schemas.microsoft.com/office/drawing/2014/main" val="10001"/>
                      </a:ext>
                    </a:extLst>
                  </a:tr>
                  <a:tr h="15544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dirty="0"/>
                            <a:t>Sections de </a:t>
                          </a:r>
                          <a:r>
                            <a:rPr lang="fr-CA" sz="2000" b="1" baseline="0" dirty="0"/>
                            <a:t>classe 2</a:t>
                          </a:r>
                          <a:endParaRPr lang="fr-FR" sz="2000" b="1" dirty="0"/>
                        </a:p>
                        <a:p>
                          <a:endParaRPr lang="fr-FR" sz="2000" dirty="0"/>
                        </a:p>
                      </a:txBody>
                      <a:tcPr/>
                    </a:tc>
                    <a:tc>
                      <a:txBody>
                        <a:bodyPr/>
                        <a:lstStyle/>
                        <a:p>
                          <a:r>
                            <a:rPr lang="fr-CA" sz="2000" dirty="0"/>
                            <a:t>Peuvent supporter le moment fléchissant </a:t>
                          </a:r>
                          <a:r>
                            <a:rPr lang="fr-CA" sz="2000" u="sng" dirty="0"/>
                            <a:t>jusqu’à</a:t>
                          </a:r>
                          <a:r>
                            <a:rPr lang="fr-CA" sz="2000" u="sng" baseline="0" dirty="0"/>
                            <a:t> l’amorce d’un fluage</a:t>
                          </a:r>
                          <a:r>
                            <a:rPr lang="fr-CA" sz="2000" baseline="0" dirty="0"/>
                            <a:t> en compression </a:t>
                          </a:r>
                          <a:r>
                            <a:rPr lang="fr-CA" sz="2000" u="sng" baseline="0" dirty="0"/>
                            <a:t>sans subir de voilement</a:t>
                          </a:r>
                          <a:r>
                            <a:rPr lang="fr-CA" sz="2000" u="none" baseline="0" dirty="0"/>
                            <a:t> (</a:t>
                          </a:r>
                          <a:r>
                            <a:rPr lang="fr-FR" sz="2000" u="none" baseline="0" dirty="0"/>
                            <a:t>peuvent donc atteindre le moment élastique </a:t>
                          </a:r>
                          <a14:m>
                            <m:oMath xmlns:m="http://schemas.openxmlformats.org/officeDocument/2006/math">
                              <m:sSub>
                                <m:sSubPr>
                                  <m:ctrlPr>
                                    <a:rPr lang="fr-CA" sz="2000" i="1" u="none" baseline="0" smtClean="0">
                                      <a:latin typeface="Cambria Math" panose="02040503050406030204" pitchFamily="18" charset="0"/>
                                    </a:rPr>
                                  </m:ctrlPr>
                                </m:sSubPr>
                                <m:e>
                                  <m:r>
                                    <a:rPr lang="fr-CA" sz="2000" b="0" i="1" u="none" baseline="0" smtClean="0">
                                      <a:latin typeface="Cambria Math" panose="02040503050406030204" pitchFamily="18" charset="0"/>
                                    </a:rPr>
                                    <m:t>𝑀</m:t>
                                  </m:r>
                                </m:e>
                                <m:sub>
                                  <m:r>
                                    <a:rPr lang="fr-CA" sz="2000" b="0" i="1" u="none" baseline="0" smtClean="0">
                                      <a:latin typeface="Cambria Math" panose="02040503050406030204" pitchFamily="18" charset="0"/>
                                    </a:rPr>
                                    <m:t>𝑦</m:t>
                                  </m:r>
                                </m:sub>
                              </m:sSub>
                            </m:oMath>
                          </a14:m>
                          <a:r>
                            <a:rPr lang="fr-CA" sz="2000" u="none" baseline="0" dirty="0"/>
                            <a:t> </a:t>
                          </a:r>
                          <a:r>
                            <a:rPr lang="fr-FR" sz="2000" u="none" baseline="0" dirty="0"/>
                            <a:t> avant le voilement). </a:t>
                          </a:r>
                          <a:endParaRPr lang="fr-FR" sz="2000" u="none" dirty="0"/>
                        </a:p>
                      </a:txBody>
                      <a:tcPr/>
                    </a:tc>
                    <a:tc>
                      <a:txBody>
                        <a:bodyPr/>
                        <a:lstStyle/>
                        <a:p>
                          <a:pPr/>
                          <a14:m>
                            <m:oMathPara xmlns:m="http://schemas.openxmlformats.org/officeDocument/2006/math">
                              <m:oMathParaPr>
                                <m:jc m:val="centerGroup"/>
                              </m:oMathParaPr>
                              <m:oMath xmlns:m="http://schemas.openxmlformats.org/officeDocument/2006/math">
                                <m:f>
                                  <m:fPr>
                                    <m:ctrlPr>
                                      <a:rPr lang="en-CA" sz="2000" i="1" dirty="0" smtClean="0">
                                        <a:solidFill>
                                          <a:schemeClr val="tx1"/>
                                        </a:solidFill>
                                        <a:latin typeface="Cambria Math" panose="02040503050406030204" pitchFamily="18" charset="0"/>
                                        <a:ea typeface="Cambria Math" panose="02040503050406030204" pitchFamily="18" charset="0"/>
                                      </a:rPr>
                                    </m:ctrlPr>
                                  </m:fPr>
                                  <m:num>
                                    <m:r>
                                      <a:rPr lang="en-CA" sz="2000" i="1" dirty="0">
                                        <a:solidFill>
                                          <a:schemeClr val="tx1"/>
                                        </a:solidFill>
                                        <a:latin typeface="Cambria Math"/>
                                        <a:ea typeface="Cambria Math" panose="02040503050406030204" pitchFamily="18" charset="0"/>
                                      </a:rPr>
                                      <m:t>𝑏</m:t>
                                    </m:r>
                                  </m:num>
                                  <m:den>
                                    <m:r>
                                      <a:rPr lang="en-CA" sz="2000" i="1" dirty="0">
                                        <a:solidFill>
                                          <a:schemeClr val="tx1"/>
                                        </a:solidFill>
                                        <a:latin typeface="Cambria Math"/>
                                        <a:ea typeface="Cambria Math" panose="02040503050406030204" pitchFamily="18" charset="0"/>
                                      </a:rPr>
                                      <m:t>𝑡</m:t>
                                    </m:r>
                                  </m:den>
                                </m:f>
                                <m:r>
                                  <a:rPr lang="en-CA" sz="2000" i="1" dirty="0">
                                    <a:solidFill>
                                      <a:schemeClr val="tx1"/>
                                    </a:solidFill>
                                    <a:latin typeface="Cambria Math"/>
                                    <a:ea typeface="Cambria Math"/>
                                  </a:rPr>
                                  <m:t>≤</m:t>
                                </m:r>
                                <m:f>
                                  <m:fPr>
                                    <m:ctrlPr>
                                      <a:rPr lang="en-CA" sz="2000" i="1" dirty="0">
                                        <a:solidFill>
                                          <a:schemeClr val="tx1"/>
                                        </a:solidFill>
                                        <a:latin typeface="Cambria Math" panose="02040503050406030204" pitchFamily="18" charset="0"/>
                                        <a:ea typeface="Cambria Math"/>
                                      </a:rPr>
                                    </m:ctrlPr>
                                  </m:fPr>
                                  <m:num>
                                    <m:r>
                                      <a:rPr lang="en-CA" sz="2000" b="0" i="1" dirty="0" smtClean="0">
                                        <a:solidFill>
                                          <a:schemeClr val="tx1"/>
                                        </a:solidFill>
                                        <a:latin typeface="Cambria Math"/>
                                        <a:ea typeface="Cambria Math"/>
                                      </a:rPr>
                                      <m:t>420</m:t>
                                    </m:r>
                                  </m:num>
                                  <m:den>
                                    <m:r>
                                      <a:rPr lang="en-CA" sz="2000" i="1" dirty="0">
                                        <a:solidFill>
                                          <a:schemeClr val="tx1"/>
                                        </a:solidFill>
                                        <a:latin typeface="Cambria Math"/>
                                        <a:ea typeface="Cambria Math"/>
                                      </a:rPr>
                                      <m:t>𝑚</m:t>
                                    </m:r>
                                    <m:rad>
                                      <m:radPr>
                                        <m:degHide m:val="on"/>
                                        <m:ctrlPr>
                                          <a:rPr lang="en-CA" sz="2000" i="1" dirty="0">
                                            <a:solidFill>
                                              <a:schemeClr val="tx1"/>
                                            </a:solidFill>
                                            <a:latin typeface="Cambria Math" panose="02040503050406030204" pitchFamily="18" charset="0"/>
                                            <a:ea typeface="Cambria Math"/>
                                          </a:rPr>
                                        </m:ctrlPr>
                                      </m:radPr>
                                      <m:deg/>
                                      <m:e>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a:ea typeface="Cambria Math" panose="02040503050406030204" pitchFamily="18" charset="0"/>
                                              </a:rPr>
                                              <m:t>𝐹</m:t>
                                            </m:r>
                                          </m:e>
                                          <m:sub>
                                            <m:r>
                                              <a:rPr lang="en-CA" sz="2000" i="1" dirty="0">
                                                <a:solidFill>
                                                  <a:schemeClr val="tx1"/>
                                                </a:solidFill>
                                                <a:latin typeface="Cambria Math"/>
                                                <a:ea typeface="Cambria Math" panose="02040503050406030204" pitchFamily="18" charset="0"/>
                                              </a:rPr>
                                              <m:t>𝑦</m:t>
                                            </m:r>
                                          </m:sub>
                                        </m:sSub>
                                      </m:e>
                                    </m:rad>
                                  </m:den>
                                </m:f>
                              </m:oMath>
                            </m:oMathPara>
                          </a14:m>
                          <a:endParaRPr lang="fr-FR" sz="2000" dirty="0">
                            <a:solidFill>
                              <a:schemeClr val="tx1"/>
                            </a:solidFill>
                          </a:endParaRPr>
                        </a:p>
                      </a:txBody>
                      <a:tcPr anchor="ctr"/>
                    </a:tc>
                    <a:extLst>
                      <a:ext uri="{0D108BD9-81ED-4DB2-BD59-A6C34878D82A}">
                        <a16:rowId xmlns:a16="http://schemas.microsoft.com/office/drawing/2014/main" val="10002"/>
                      </a:ext>
                    </a:extLst>
                  </a:tr>
                  <a:tr h="12427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dirty="0"/>
                            <a:t>Sections de </a:t>
                          </a:r>
                          <a:r>
                            <a:rPr lang="fr-CA" sz="2000" b="1" baseline="0" dirty="0"/>
                            <a:t>classe 3</a:t>
                          </a:r>
                          <a:endParaRPr lang="fr-FR" sz="2000" b="1" dirty="0"/>
                        </a:p>
                        <a:p>
                          <a:endParaRPr lang="fr-FR" sz="2000" dirty="0"/>
                        </a:p>
                      </a:txBody>
                      <a:tcPr/>
                    </a:tc>
                    <a:tc>
                      <a:txBody>
                        <a:bodyPr/>
                        <a:lstStyle/>
                        <a:p>
                          <a:r>
                            <a:rPr lang="fr-CA" sz="2000" u="sng" dirty="0"/>
                            <a:t>Subissent un voilement</a:t>
                          </a:r>
                          <a:r>
                            <a:rPr lang="fr-CA" sz="2000" u="none" dirty="0"/>
                            <a:t> </a:t>
                          </a:r>
                          <a:r>
                            <a:rPr lang="fr-CA" sz="2000" dirty="0"/>
                            <a:t>de la semelle</a:t>
                          </a:r>
                          <a:r>
                            <a:rPr lang="fr-CA" sz="2000" baseline="0" dirty="0"/>
                            <a:t> en compression à un niveau inférieur à la limite d’élasticité avec ou sans réserve en post-voilement</a:t>
                          </a:r>
                          <a:endParaRPr lang="fr-FR" sz="2000" dirty="0"/>
                        </a:p>
                      </a:txBody>
                      <a:tcPr/>
                    </a:tc>
                    <a:tc>
                      <a:txBody>
                        <a:bodyPr/>
                        <a:lstStyle/>
                        <a:p>
                          <a:pPr/>
                          <a14:m>
                            <m:oMathPara xmlns:m="http://schemas.openxmlformats.org/officeDocument/2006/math">
                              <m:oMathParaPr>
                                <m:jc m:val="centerGroup"/>
                              </m:oMathParaPr>
                              <m:oMath xmlns:m="http://schemas.openxmlformats.org/officeDocument/2006/math">
                                <m:f>
                                  <m:fPr>
                                    <m:ctrlPr>
                                      <a:rPr lang="en-CA" sz="2000" i="1" dirty="0" smtClean="0">
                                        <a:solidFill>
                                          <a:schemeClr val="tx1"/>
                                        </a:solidFill>
                                        <a:latin typeface="Cambria Math" panose="02040503050406030204" pitchFamily="18" charset="0"/>
                                        <a:ea typeface="Cambria Math" panose="02040503050406030204" pitchFamily="18" charset="0"/>
                                      </a:rPr>
                                    </m:ctrlPr>
                                  </m:fPr>
                                  <m:num>
                                    <m:r>
                                      <a:rPr lang="en-CA" sz="2000" i="1" dirty="0">
                                        <a:solidFill>
                                          <a:schemeClr val="tx1"/>
                                        </a:solidFill>
                                        <a:latin typeface="Cambria Math"/>
                                        <a:ea typeface="Cambria Math" panose="02040503050406030204" pitchFamily="18" charset="0"/>
                                      </a:rPr>
                                      <m:t>𝑏</m:t>
                                    </m:r>
                                  </m:num>
                                  <m:den>
                                    <m:r>
                                      <a:rPr lang="en-CA" sz="2000" i="1" dirty="0">
                                        <a:solidFill>
                                          <a:schemeClr val="tx1"/>
                                        </a:solidFill>
                                        <a:latin typeface="Cambria Math"/>
                                        <a:ea typeface="Cambria Math" panose="02040503050406030204" pitchFamily="18" charset="0"/>
                                      </a:rPr>
                                      <m:t>𝑡</m:t>
                                    </m:r>
                                  </m:den>
                                </m:f>
                                <m:r>
                                  <a:rPr lang="en-CA" sz="2000" i="1" dirty="0" smtClean="0">
                                    <a:solidFill>
                                      <a:schemeClr val="tx1"/>
                                    </a:solidFill>
                                    <a:latin typeface="Cambria Math"/>
                                    <a:ea typeface="Cambria Math"/>
                                  </a:rPr>
                                  <m:t>&gt;</m:t>
                                </m:r>
                                <m:f>
                                  <m:fPr>
                                    <m:ctrlPr>
                                      <a:rPr lang="en-CA" sz="2000" i="1" dirty="0">
                                        <a:solidFill>
                                          <a:schemeClr val="tx1"/>
                                        </a:solidFill>
                                        <a:latin typeface="Cambria Math" panose="02040503050406030204" pitchFamily="18" charset="0"/>
                                        <a:ea typeface="Cambria Math"/>
                                      </a:rPr>
                                    </m:ctrlPr>
                                  </m:fPr>
                                  <m:num>
                                    <m:r>
                                      <a:rPr lang="en-CA" sz="2000" i="1" dirty="0">
                                        <a:solidFill>
                                          <a:schemeClr val="tx1"/>
                                        </a:solidFill>
                                        <a:latin typeface="Cambria Math"/>
                                        <a:ea typeface="Cambria Math"/>
                                      </a:rPr>
                                      <m:t>420</m:t>
                                    </m:r>
                                  </m:num>
                                  <m:den>
                                    <m:r>
                                      <a:rPr lang="en-CA" sz="2000" i="1" dirty="0">
                                        <a:solidFill>
                                          <a:schemeClr val="tx1"/>
                                        </a:solidFill>
                                        <a:latin typeface="Cambria Math"/>
                                        <a:ea typeface="Cambria Math"/>
                                      </a:rPr>
                                      <m:t>𝑚</m:t>
                                    </m:r>
                                    <m:rad>
                                      <m:radPr>
                                        <m:degHide m:val="on"/>
                                        <m:ctrlPr>
                                          <a:rPr lang="en-CA" sz="2000" i="1" dirty="0">
                                            <a:solidFill>
                                              <a:schemeClr val="tx1"/>
                                            </a:solidFill>
                                            <a:latin typeface="Cambria Math" panose="02040503050406030204" pitchFamily="18" charset="0"/>
                                            <a:ea typeface="Cambria Math"/>
                                          </a:rPr>
                                        </m:ctrlPr>
                                      </m:radPr>
                                      <m:deg/>
                                      <m:e>
                                        <m:sSub>
                                          <m:sSubPr>
                                            <m:ctrlPr>
                                              <a:rPr lang="fr-FR" sz="2000" i="1" dirty="0">
                                                <a:solidFill>
                                                  <a:schemeClr val="tx1"/>
                                                </a:solidFill>
                                                <a:latin typeface="Cambria Math" panose="02040503050406030204" pitchFamily="18" charset="0"/>
                                                <a:ea typeface="Cambria Math" panose="02040503050406030204" pitchFamily="18" charset="0"/>
                                              </a:rPr>
                                            </m:ctrlPr>
                                          </m:sSubPr>
                                          <m:e>
                                            <m:r>
                                              <a:rPr lang="en-CA" sz="2000" i="1" dirty="0">
                                                <a:solidFill>
                                                  <a:schemeClr val="tx1"/>
                                                </a:solidFill>
                                                <a:latin typeface="Cambria Math"/>
                                                <a:ea typeface="Cambria Math" panose="02040503050406030204" pitchFamily="18" charset="0"/>
                                              </a:rPr>
                                              <m:t>𝐹</m:t>
                                            </m:r>
                                          </m:e>
                                          <m:sub>
                                            <m:r>
                                              <a:rPr lang="en-CA" sz="2000" i="1" dirty="0">
                                                <a:solidFill>
                                                  <a:schemeClr val="tx1"/>
                                                </a:solidFill>
                                                <a:latin typeface="Cambria Math"/>
                                                <a:ea typeface="Cambria Math" panose="02040503050406030204" pitchFamily="18" charset="0"/>
                                              </a:rPr>
                                              <m:t>𝑦</m:t>
                                            </m:r>
                                          </m:sub>
                                        </m:sSub>
                                      </m:e>
                                    </m:rad>
                                  </m:den>
                                </m:f>
                              </m:oMath>
                            </m:oMathPara>
                          </a14:m>
                          <a:endParaRPr lang="fr-FR" sz="2000" dirty="0">
                            <a:solidFill>
                              <a:schemeClr val="tx1"/>
                            </a:solidFill>
                          </a:endParaRPr>
                        </a:p>
                      </a:txBody>
                      <a:tcPr anchor="ctr"/>
                    </a:tc>
                    <a:extLst>
                      <a:ext uri="{0D108BD9-81ED-4DB2-BD59-A6C34878D82A}">
                        <a16:rowId xmlns:a16="http://schemas.microsoft.com/office/drawing/2014/main" val="10003"/>
                      </a:ext>
                    </a:extLst>
                  </a:tr>
                </a:tbl>
              </a:graphicData>
            </a:graphic>
          </p:graphicFrame>
        </mc:Choice>
        <mc:Fallback xmlns="">
          <p:graphicFrame>
            <p:nvGraphicFramePr>
              <p:cNvPr id="13" name="Tableau 12"/>
              <p:cNvGraphicFramePr>
                <a:graphicFrameLocks noGrp="1"/>
              </p:cNvGraphicFramePr>
              <p:nvPr>
                <p:extLst>
                  <p:ext uri="{D42A27DB-BD31-4B8C-83A1-F6EECF244321}">
                    <p14:modId xmlns:p14="http://schemas.microsoft.com/office/powerpoint/2010/main" val="2080757869"/>
                  </p:ext>
                </p:extLst>
              </p:nvPr>
            </p:nvGraphicFramePr>
            <p:xfrm>
              <a:off x="310902" y="649202"/>
              <a:ext cx="10876044" cy="5618671"/>
            </p:xfrm>
            <a:graphic>
              <a:graphicData uri="http://schemas.openxmlformats.org/drawingml/2006/table">
                <a:tbl>
                  <a:tblPr firstRow="1" bandRow="1">
                    <a:tableStyleId>{5C22544A-7EE6-4342-B048-85BDC9FD1C3A}</a:tableStyleId>
                  </a:tblPr>
                  <a:tblGrid>
                    <a:gridCol w="3036256">
                      <a:extLst>
                        <a:ext uri="{9D8B030D-6E8A-4147-A177-3AD203B41FA5}">
                          <a16:colId xmlns:a16="http://schemas.microsoft.com/office/drawing/2014/main" val="20000"/>
                        </a:ext>
                      </a:extLst>
                    </a:gridCol>
                    <a:gridCol w="4772185">
                      <a:extLst>
                        <a:ext uri="{9D8B030D-6E8A-4147-A177-3AD203B41FA5}">
                          <a16:colId xmlns:a16="http://schemas.microsoft.com/office/drawing/2014/main" val="20001"/>
                        </a:ext>
                      </a:extLst>
                    </a:gridCol>
                    <a:gridCol w="3067603">
                      <a:extLst>
                        <a:ext uri="{9D8B030D-6E8A-4147-A177-3AD203B41FA5}">
                          <a16:colId xmlns:a16="http://schemas.microsoft.com/office/drawing/2014/main" val="20002"/>
                        </a:ext>
                      </a:extLst>
                    </a:gridCol>
                  </a:tblGrid>
                  <a:tr h="396240">
                    <a:tc>
                      <a:txBody>
                        <a:bodyPr/>
                        <a:lstStyle/>
                        <a:p>
                          <a:pPr algn="ctr"/>
                          <a:r>
                            <a:rPr lang="fr-CA" sz="2000" dirty="0"/>
                            <a:t>Classe</a:t>
                          </a:r>
                          <a:endParaRPr lang="fr-FR" sz="2000" dirty="0"/>
                        </a:p>
                      </a:txBody>
                      <a:tcPr/>
                    </a:tc>
                    <a:tc>
                      <a:txBody>
                        <a:bodyPr/>
                        <a:lstStyle/>
                        <a:p>
                          <a:pPr algn="ctr"/>
                          <a:r>
                            <a:rPr lang="fr-CA" sz="2000" dirty="0"/>
                            <a:t>Description </a:t>
                          </a:r>
                          <a:endParaRPr lang="fr-FR" sz="2000" dirty="0"/>
                        </a:p>
                      </a:txBody>
                      <a:tcPr/>
                    </a:tc>
                    <a:tc>
                      <a:txBody>
                        <a:bodyPr/>
                        <a:lstStyle/>
                        <a:p>
                          <a:pPr algn="ctr"/>
                          <a:r>
                            <a:rPr lang="fr-CA" sz="2000" dirty="0"/>
                            <a:t>Critère de compacité</a:t>
                          </a:r>
                          <a:endParaRPr lang="fr-FR" sz="2000" dirty="0"/>
                        </a:p>
                      </a:txBody>
                      <a:tcPr/>
                    </a:tc>
                    <a:extLst>
                      <a:ext uri="{0D108BD9-81ED-4DB2-BD59-A6C34878D82A}">
                        <a16:rowId xmlns:a16="http://schemas.microsoft.com/office/drawing/2014/main" val="10000"/>
                      </a:ext>
                    </a:extLst>
                  </a:tr>
                  <a:tr h="2272411">
                    <a:tc>
                      <a:txBody>
                        <a:bodyPr/>
                        <a:lstStyle/>
                        <a:p>
                          <a:r>
                            <a:rPr lang="fr-CA" sz="2000" dirty="0"/>
                            <a:t>Sections de </a:t>
                          </a:r>
                          <a:r>
                            <a:rPr lang="fr-CA" sz="2000" b="1" baseline="0" dirty="0"/>
                            <a:t>classe 1</a:t>
                          </a:r>
                          <a:endParaRPr lang="fr-FR" sz="2000" b="1" dirty="0"/>
                        </a:p>
                      </a:txBody>
                      <a:tcPr/>
                    </a:tc>
                    <a:tc>
                      <a:txBody>
                        <a:bodyPr/>
                        <a:lstStyle/>
                        <a:p>
                          <a:endParaRPr lang="fr-FR"/>
                        </a:p>
                      </a:txBody>
                      <a:tcPr>
                        <a:blipFill>
                          <a:blip r:embed="rId3"/>
                          <a:stretch>
                            <a:fillRect l="-63776" t="-18767" r="-64668" b="-134584"/>
                          </a:stretch>
                        </a:blipFill>
                      </a:tcPr>
                    </a:tc>
                    <a:tc>
                      <a:txBody>
                        <a:bodyPr/>
                        <a:lstStyle/>
                        <a:p>
                          <a:endParaRPr lang="fr-FR"/>
                        </a:p>
                      </a:txBody>
                      <a:tcPr anchor="ctr">
                        <a:blipFill>
                          <a:blip r:embed="rId3"/>
                          <a:stretch>
                            <a:fillRect l="-255268" t="-18767" r="-795" b="-134584"/>
                          </a:stretch>
                        </a:blipFill>
                      </a:tcPr>
                    </a:tc>
                    <a:extLst>
                      <a:ext uri="{0D108BD9-81ED-4DB2-BD59-A6C34878D82A}">
                        <a16:rowId xmlns:a16="http://schemas.microsoft.com/office/drawing/2014/main" val="10001"/>
                      </a:ext>
                    </a:extLst>
                  </a:tr>
                  <a:tr h="16393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dirty="0"/>
                            <a:t>Sections de </a:t>
                          </a:r>
                          <a:r>
                            <a:rPr lang="fr-CA" sz="2000" b="1" baseline="0" dirty="0"/>
                            <a:t>classe 2</a:t>
                          </a:r>
                          <a:endParaRPr lang="fr-FR" sz="2000" b="1" dirty="0"/>
                        </a:p>
                        <a:p>
                          <a:endParaRPr lang="fr-FR" sz="2000" dirty="0"/>
                        </a:p>
                      </a:txBody>
                      <a:tcPr/>
                    </a:tc>
                    <a:tc>
                      <a:txBody>
                        <a:bodyPr/>
                        <a:lstStyle/>
                        <a:p>
                          <a:endParaRPr lang="fr-FR"/>
                        </a:p>
                      </a:txBody>
                      <a:tcPr>
                        <a:blipFill>
                          <a:blip r:embed="rId3"/>
                          <a:stretch>
                            <a:fillRect l="-63776" t="-164074" r="-64668" b="-85926"/>
                          </a:stretch>
                        </a:blipFill>
                      </a:tcPr>
                    </a:tc>
                    <a:tc>
                      <a:txBody>
                        <a:bodyPr/>
                        <a:lstStyle/>
                        <a:p>
                          <a:endParaRPr lang="fr-FR"/>
                        </a:p>
                      </a:txBody>
                      <a:tcPr anchor="ctr">
                        <a:blipFill>
                          <a:blip r:embed="rId3"/>
                          <a:stretch>
                            <a:fillRect l="-255268" t="-164074" r="-795" b="-85926"/>
                          </a:stretch>
                        </a:blipFill>
                      </a:tcPr>
                    </a:tc>
                    <a:extLst>
                      <a:ext uri="{0D108BD9-81ED-4DB2-BD59-A6C34878D82A}">
                        <a16:rowId xmlns:a16="http://schemas.microsoft.com/office/drawing/2014/main" val="10002"/>
                      </a:ext>
                    </a:extLst>
                  </a:tr>
                  <a:tr h="1310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sz="2000" dirty="0"/>
                            <a:t>Sections de </a:t>
                          </a:r>
                          <a:r>
                            <a:rPr lang="fr-CA" sz="2000" b="1" baseline="0" dirty="0"/>
                            <a:t>classe 3</a:t>
                          </a:r>
                          <a:endParaRPr lang="fr-FR" sz="2000" b="1" dirty="0"/>
                        </a:p>
                        <a:p>
                          <a:endParaRPr lang="fr-FR" sz="2000" dirty="0"/>
                        </a:p>
                      </a:txBody>
                      <a:tcPr/>
                    </a:tc>
                    <a:tc>
                      <a:txBody>
                        <a:bodyPr/>
                        <a:lstStyle/>
                        <a:p>
                          <a:r>
                            <a:rPr lang="fr-CA" sz="2000" u="sng" dirty="0"/>
                            <a:t>Subissent un voilement</a:t>
                          </a:r>
                          <a:r>
                            <a:rPr lang="fr-CA" sz="2000" u="none" dirty="0"/>
                            <a:t> </a:t>
                          </a:r>
                          <a:r>
                            <a:rPr lang="fr-CA" sz="2000" dirty="0"/>
                            <a:t>de la semelle</a:t>
                          </a:r>
                          <a:r>
                            <a:rPr lang="fr-CA" sz="2000" baseline="0" dirty="0"/>
                            <a:t> en compression à un niveau inférieur à la limite d’élasticité avec ou sans réserve en post-voilement</a:t>
                          </a:r>
                          <a:endParaRPr lang="fr-FR" sz="2000" dirty="0"/>
                        </a:p>
                      </a:txBody>
                      <a:tcPr/>
                    </a:tc>
                    <a:tc>
                      <a:txBody>
                        <a:bodyPr/>
                        <a:lstStyle/>
                        <a:p>
                          <a:endParaRPr lang="fr-FR"/>
                        </a:p>
                      </a:txBody>
                      <a:tcPr anchor="ctr">
                        <a:blipFill>
                          <a:blip r:embed="rId3"/>
                          <a:stretch>
                            <a:fillRect l="-255268" t="-331628" r="-795" b="-7907"/>
                          </a:stretch>
                        </a:blipFill>
                      </a:tcPr>
                    </a:tc>
                    <a:extLst>
                      <a:ext uri="{0D108BD9-81ED-4DB2-BD59-A6C34878D82A}">
                        <a16:rowId xmlns:a16="http://schemas.microsoft.com/office/drawing/2014/main" val="10003"/>
                      </a:ext>
                    </a:extLst>
                  </a:tr>
                </a:tbl>
              </a:graphicData>
            </a:graphic>
          </p:graphicFrame>
        </mc:Fallback>
      </mc:AlternateContent>
      <p:sp>
        <p:nvSpPr>
          <p:cNvPr id="3" name="ZoneTexte 2"/>
          <p:cNvSpPr txBox="1"/>
          <p:nvPr/>
        </p:nvSpPr>
        <p:spPr>
          <a:xfrm>
            <a:off x="721894" y="6444476"/>
            <a:ext cx="2899611" cy="276999"/>
          </a:xfrm>
          <a:prstGeom prst="rect">
            <a:avLst/>
          </a:prstGeom>
          <a:noFill/>
        </p:spPr>
        <p:txBody>
          <a:bodyPr wrap="square" rtlCol="0">
            <a:spAutoFit/>
          </a:bodyPr>
          <a:lstStyle/>
          <a:p>
            <a:r>
              <a:rPr lang="fr-CA" sz="1200" dirty="0"/>
              <a:t>Source: Florent Lévesque et Denis Tremblay</a:t>
            </a:r>
          </a:p>
        </p:txBody>
      </p:sp>
    </p:spTree>
    <p:extLst>
      <p:ext uri="{BB962C8B-B14F-4D97-AF65-F5344CB8AC3E}">
        <p14:creationId xmlns:p14="http://schemas.microsoft.com/office/powerpoint/2010/main" val="131728880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696307"/>
                <a:ext cx="10033000" cy="17759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Section de classe 1 </a:t>
                </a:r>
                <a:r>
                  <a:rPr lang="fr-FR" sz="1600" dirty="0">
                    <a:solidFill>
                      <a:schemeClr val="tx1"/>
                    </a:solidFill>
                    <a:latin typeface="Univers Condensed"/>
                    <a:ea typeface="Cambria Math" panose="02040503050406030204" pitchFamily="18" charset="0"/>
                  </a:rPr>
                  <a:t>:</a:t>
                </a:r>
                <a:r>
                  <a:rPr lang="fr-FR" sz="1600" b="1"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peut développer le moment plastique (</a:t>
                </a:r>
                <a14:m>
                  <m:oMath xmlns:m="http://schemas.openxmlformats.org/officeDocument/2006/math">
                    <m:sSub>
                      <m:sSubPr>
                        <m:ctrlPr>
                          <a:rPr lang="fr-CA" sz="1600" i="1" dirty="0">
                            <a:solidFill>
                              <a:schemeClr val="tx1"/>
                            </a:solidFill>
                            <a:latin typeface="Cambria Math" panose="02040503050406030204" pitchFamily="18" charset="0"/>
                          </a:rPr>
                        </m:ctrlPr>
                      </m:sSubPr>
                      <m:e>
                        <m:r>
                          <a:rPr lang="fr-CA" sz="1600" i="1" dirty="0">
                            <a:solidFill>
                              <a:schemeClr val="tx1"/>
                            </a:solidFill>
                            <a:latin typeface="Cambria Math" panose="02040503050406030204" pitchFamily="18" charset="0"/>
                          </a:rPr>
                          <m:t>𝑀</m:t>
                        </m:r>
                      </m:e>
                      <m:sub>
                        <m:r>
                          <a:rPr lang="fr-CA" sz="1600" i="1" dirty="0">
                            <a:solidFill>
                              <a:schemeClr val="tx1"/>
                            </a:solidFill>
                            <a:latin typeface="Cambria Math" panose="02040503050406030204" pitchFamily="18" charset="0"/>
                          </a:rPr>
                          <m:t>𝑝</m:t>
                        </m:r>
                      </m:sub>
                    </m:sSub>
                  </m:oMath>
                </a14:m>
                <a:r>
                  <a:rPr lang="fr-CA" sz="1600" dirty="0">
                    <a:solidFill>
                      <a:schemeClr val="tx1"/>
                    </a:solidFill>
                    <a:latin typeface="Univers Condensed"/>
                  </a:rPr>
                  <a:t>) </a:t>
                </a:r>
                <a:r>
                  <a:rPr lang="fr-CA" sz="1600" u="sng" dirty="0">
                    <a:solidFill>
                      <a:schemeClr val="tx1"/>
                    </a:solidFill>
                    <a:latin typeface="Univers Condensed"/>
                  </a:rPr>
                  <a:t>avant le voilement de l’aile en compression</a:t>
                </a:r>
                <a:endParaRPr lang="fr-FR" sz="1600" b="1"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fr-FR"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a:rPr>
                        <m:t>𝜆</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den>
                          </m:f>
                        </m:e>
                      </m:rad>
                      <m:r>
                        <a:rPr lang="en-CA"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panose="02040503050406030204" pitchFamily="18" charset="0"/>
                        </a:rPr>
                        <m:t>𝑚</m:t>
                      </m:r>
                      <m:r>
                        <a:rPr lang="en-CA" sz="1600" i="1" dirty="0">
                          <a:solidFill>
                            <a:schemeClr val="tx1"/>
                          </a:solidFill>
                          <a:latin typeface="Cambria Math" panose="02040503050406030204" pitchFamily="18" charset="0"/>
                          <a:ea typeface="Cambria Math" panose="02040503050406030204" pitchFamily="18" charset="0"/>
                        </a:rPr>
                        <m:t> </m:t>
                      </m:r>
                      <m:f>
                        <m:fPr>
                          <m:ctrlPr>
                            <a:rPr lang="en-CA"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panose="02040503050406030204" pitchFamily="18" charset="0"/>
                            </a:rPr>
                            <m:t>𝑏</m:t>
                          </m:r>
                        </m:num>
                        <m:den>
                          <m:r>
                            <a:rPr lang="en-CA" sz="1600" i="1" dirty="0">
                              <a:solidFill>
                                <a:schemeClr val="tx1"/>
                              </a:solidFill>
                              <a:latin typeface="Cambria Math" panose="02040503050406030204" pitchFamily="18" charset="0"/>
                              <a:ea typeface="Cambria Math" panose="02040503050406030204" pitchFamily="18" charset="0"/>
                            </a:rPr>
                            <m:t>𝑡</m:t>
                          </m:r>
                        </m:den>
                      </m:f>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den>
                          </m:f>
                        </m:e>
                      </m:rad>
                      <m:r>
                        <a:rPr lang="en-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acc>
                            <m:accPr>
                              <m:chr m:val="̅"/>
                              <m:ctrlPr>
                                <a:rPr lang="fr-CA" sz="1600" i="1" dirty="0">
                                  <a:solidFill>
                                    <a:schemeClr val="tx1"/>
                                  </a:solidFill>
                                  <a:latin typeface="Cambria Math" panose="02040503050406030204" pitchFamily="18" charset="0"/>
                                  <a:ea typeface="Cambria Math"/>
                                </a:rPr>
                              </m:ctrlPr>
                            </m:accPr>
                            <m:e>
                              <m:r>
                                <a:rPr lang="fr-CA" sz="1600" i="1" dirty="0">
                                  <a:solidFill>
                                    <a:schemeClr val="tx1"/>
                                  </a:solidFill>
                                  <a:latin typeface="Cambria Math" panose="02040503050406030204" pitchFamily="18" charset="0"/>
                                  <a:ea typeface="Cambria Math"/>
                                </a:rPr>
                                <m:t>𝜆</m:t>
                              </m:r>
                            </m:e>
                          </m:acc>
                        </m:e>
                        <m:sub>
                          <m:r>
                            <a:rPr lang="fr-CA" sz="1600" i="1" dirty="0">
                              <a:solidFill>
                                <a:schemeClr val="tx1"/>
                              </a:solidFill>
                              <a:latin typeface="Cambria Math" panose="02040503050406030204" pitchFamily="18" charset="0"/>
                              <a:ea typeface="Cambria Math"/>
                            </a:rPr>
                            <m:t>0</m:t>
                          </m:r>
                        </m:sub>
                      </m:sSub>
                      <m:r>
                        <a:rPr lang="en-CA" sz="1600" i="1" dirty="0">
                          <a:solidFill>
                            <a:schemeClr val="tx1"/>
                          </a:solidFill>
                          <a:latin typeface="Cambria Math" panose="02040503050406030204" pitchFamily="18" charset="0"/>
                          <a:ea typeface="Cambria Math"/>
                        </a:rPr>
                        <m:t>=0,3⟹</m:t>
                      </m:r>
                      <m:f>
                        <m:fPr>
                          <m:ctrlPr>
                            <a:rPr lang="en-CA"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panose="02040503050406030204" pitchFamily="18" charset="0"/>
                            </a:rPr>
                            <m:t>𝑏</m:t>
                          </m:r>
                        </m:num>
                        <m:den>
                          <m:r>
                            <a:rPr lang="en-CA" sz="1600" i="1" dirty="0">
                              <a:solidFill>
                                <a:schemeClr val="tx1"/>
                              </a:solidFill>
                              <a:latin typeface="Cambria Math" panose="02040503050406030204" pitchFamily="18" charset="0"/>
                              <a:ea typeface="Cambria Math" panose="02040503050406030204" pitchFamily="18" charset="0"/>
                            </a:rPr>
                            <m:t>𝑡</m:t>
                          </m:r>
                        </m:den>
                      </m:f>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250</m:t>
                          </m:r>
                        </m:num>
                        <m:den>
                          <m:r>
                            <a:rPr lang="en-CA" sz="1600" i="1" dirty="0">
                              <a:solidFill>
                                <a:schemeClr val="tx1"/>
                              </a:solidFill>
                              <a:latin typeface="Cambria Math" panose="02040503050406030204" pitchFamily="18" charset="0"/>
                              <a:ea typeface="Cambria Math"/>
                            </a:rPr>
                            <m:t>𝑚</m:t>
                          </m:r>
                          <m:rad>
                            <m:radPr>
                              <m:degHide m:val="on"/>
                              <m:ctrlPr>
                                <a:rPr lang="en-CA" sz="1600" i="1" dirty="0">
                                  <a:solidFill>
                                    <a:schemeClr val="tx1"/>
                                  </a:solidFill>
                                  <a:latin typeface="Cambria Math" panose="02040503050406030204" pitchFamily="18" charset="0"/>
                                  <a:ea typeface="Cambria Math"/>
                                </a:rPr>
                              </m:ctrlPr>
                            </m:radPr>
                            <m:deg/>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e>
                          </m:rad>
                        </m:den>
                      </m:f>
                      <m:r>
                        <m:rPr>
                          <m:nor/>
                        </m:rPr>
                        <a:rPr lang="en-CA" sz="1600" dirty="0">
                          <a:solidFill>
                            <a:schemeClr val="tx1"/>
                          </a:solidFill>
                          <a:latin typeface="Univers Condensed"/>
                          <a:ea typeface="Cambria Math"/>
                        </a:rPr>
                        <m:t>       </m:t>
                      </m:r>
                      <m:r>
                        <m:rPr>
                          <m:nor/>
                        </m:rPr>
                        <a:rPr lang="fr-CA" sz="1600" dirty="0">
                          <a:solidFill>
                            <a:schemeClr val="tx1"/>
                          </a:solidFill>
                          <a:latin typeface="Univers Condensed"/>
                        </a:rPr>
                        <m:t>(</m:t>
                      </m:r>
                      <m:r>
                        <m:rPr>
                          <m:nor/>
                        </m:rPr>
                        <a:rPr lang="en-CA" sz="1600" b="1" dirty="0">
                          <a:solidFill>
                            <a:schemeClr val="tx1"/>
                          </a:solidFill>
                          <a:latin typeface="Univers Condensed"/>
                        </a:rPr>
                        <m:t>c</m:t>
                      </m:r>
                      <m:r>
                        <m:rPr>
                          <m:nor/>
                        </m:rPr>
                        <a:rPr lang="fr-CA" sz="1600" b="1" dirty="0">
                          <a:solidFill>
                            <a:schemeClr val="tx1"/>
                          </a:solidFill>
                          <a:latin typeface="Univers Condensed"/>
                        </a:rPr>
                        <m:t>lasse</m:t>
                      </m:r>
                      <m:r>
                        <m:rPr>
                          <m:nor/>
                        </m:rPr>
                        <a:rPr lang="fr-CA" sz="1600" b="1" dirty="0">
                          <a:solidFill>
                            <a:schemeClr val="tx1"/>
                          </a:solidFill>
                          <a:latin typeface="Univers Condensed"/>
                        </a:rPr>
                        <m:t> 1</m:t>
                      </m:r>
                      <m:r>
                        <m:rPr>
                          <m:nor/>
                        </m:rPr>
                        <a:rPr lang="fr-CA" sz="1600" dirty="0">
                          <a:solidFill>
                            <a:schemeClr val="tx1"/>
                          </a:solidFill>
                          <a:latin typeface="Univers Condensed"/>
                        </a:rPr>
                        <m:t>)</m:t>
                      </m:r>
                    </m:oMath>
                  </m:oMathPara>
                </a14:m>
                <a:endParaRPr lang="fr-FR" sz="1600" dirty="0">
                  <a:solidFill>
                    <a:schemeClr val="tx1"/>
                  </a:solidFill>
                  <a:latin typeface="Univers Condensed"/>
                  <a:ea typeface="Cambria Math"/>
                </a:endParaRPr>
              </a:p>
              <a:p>
                <a:pPr marL="857250" lvl="3" indent="0" eaLnBrk="1" hangingPunct="1">
                  <a:buNone/>
                  <a:defRPr/>
                </a:pPr>
                <a:endParaRPr lang="en-CA" sz="1600" dirty="0">
                  <a:solidFill>
                    <a:schemeClr val="tx1"/>
                  </a:solidFill>
                  <a:latin typeface="Univers Condensed"/>
                  <a:ea typeface="Cambria Math"/>
                </a:endParaRPr>
              </a:p>
              <a:p>
                <a:pPr marL="857250" lvl="3" indent="0" eaLnBrk="1" hangingPunct="1">
                  <a:buNone/>
                  <a:defRPr/>
                </a:pPr>
                <a:endParaRPr lang="en-CA" sz="1600"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696307"/>
                <a:ext cx="10033000" cy="1775959"/>
              </a:xfrm>
              <a:prstGeom prst="rect">
                <a:avLst/>
              </a:prstGeom>
              <a:blipFill>
                <a:blip r:embed="rId3"/>
                <a:stretch>
                  <a:fillRect l="-243" t="-10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6" name="Groupe 5"/>
          <p:cNvGrpSpPr/>
          <p:nvPr/>
        </p:nvGrpSpPr>
        <p:grpSpPr>
          <a:xfrm>
            <a:off x="2260370" y="2472266"/>
            <a:ext cx="4338840" cy="3174638"/>
            <a:chOff x="2172098" y="1603861"/>
            <a:chExt cx="4822698" cy="4196283"/>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2098" y="1603861"/>
              <a:ext cx="4822698" cy="365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681081" y="5245893"/>
              <a:ext cx="4132567" cy="554251"/>
            </a:xfrm>
            <a:prstGeom prst="rect">
              <a:avLst/>
            </a:prstGeom>
          </p:spPr>
          <p:txBody>
            <a:bodyPr wrap="square">
              <a:spAutoFit/>
            </a:bodyPr>
            <a:lstStyle/>
            <a:p>
              <a:r>
                <a:rPr lang="fr-FR" sz="1400" dirty="0">
                  <a:latin typeface="Univers Condensed"/>
                </a:rPr>
                <a:t>Courbes de flambement normalisées pour les pièces comprimées et les </a:t>
              </a:r>
              <a:r>
                <a:rPr lang="fr-FR" sz="1400" u="sng" dirty="0">
                  <a:latin typeface="Univers Condensed"/>
                </a:rPr>
                <a:t>poutres fléchies</a:t>
              </a:r>
            </a:p>
          </p:txBody>
        </p:sp>
      </p:grpSp>
      <p:pic>
        <p:nvPicPr>
          <p:cNvPr id="11" name="Picture 2">
            <a:extLst>
              <a:ext uri="{FF2B5EF4-FFF2-40B4-BE49-F238E27FC236}">
                <a16:creationId xmlns:a16="http://schemas.microsoft.com/office/drawing/2014/main" id="{A759EEF0-DAF2-4D99-84F4-383147C34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2105" y="2541034"/>
            <a:ext cx="3563888" cy="232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D2F83A37-6436-4A25-83BA-A7816EE5B6BA}"/>
              </a:ext>
            </a:extLst>
          </p:cNvPr>
          <p:cNvSpPr/>
          <p:nvPr/>
        </p:nvSpPr>
        <p:spPr>
          <a:xfrm flipV="1">
            <a:off x="7426794" y="3082040"/>
            <a:ext cx="2736304" cy="1553262"/>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027"/>
          <p:cNvSpPr txBox="1">
            <a:spLocks noChangeArrowheads="1"/>
          </p:cNvSpPr>
          <p:nvPr/>
        </p:nvSpPr>
        <p:spPr bwMode="auto">
          <a:xfrm>
            <a:off x="838200" y="5925711"/>
            <a:ext cx="10033000" cy="65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Les sections de classe 1 </a:t>
            </a:r>
            <a:r>
              <a:rPr lang="fr-FR" sz="1600" u="sng" dirty="0">
                <a:latin typeface="Univers Condensed"/>
                <a:ea typeface="Cambria Math" panose="02040503050406030204" pitchFamily="18" charset="0"/>
              </a:rPr>
              <a:t>doivent être symétriques par rapport à l’axe de flexion </a:t>
            </a:r>
            <a:r>
              <a:rPr lang="fr-CA" sz="1600" u="sng" dirty="0">
                <a:latin typeface="Univers Condensed"/>
              </a:rPr>
              <a:t>et doivent être supportées transversalement</a:t>
            </a:r>
            <a:r>
              <a:rPr lang="fr-CA" sz="1600" dirty="0">
                <a:latin typeface="Univers Condensed"/>
              </a:rPr>
              <a:t>, de façon à ne pas déverser</a:t>
            </a:r>
            <a:endParaRPr lang="fr-FR" sz="1600" dirty="0">
              <a:latin typeface="Univers Condensed"/>
              <a:ea typeface="Cambria Math" panose="02040503050406030204" pitchFamily="18" charset="0"/>
            </a:endParaRPr>
          </a:p>
        </p:txBody>
      </p:sp>
      <p:sp>
        <p:nvSpPr>
          <p:cNvPr id="15" name="Rectangle 14">
            <a:extLst>
              <a:ext uri="{FF2B5EF4-FFF2-40B4-BE49-F238E27FC236}">
                <a16:creationId xmlns:a16="http://schemas.microsoft.com/office/drawing/2014/main" id="{BFD37F11-71FA-4674-8AD4-ACEB03788F71}"/>
              </a:ext>
            </a:extLst>
          </p:cNvPr>
          <p:cNvSpPr/>
          <p:nvPr/>
        </p:nvSpPr>
        <p:spPr>
          <a:xfrm>
            <a:off x="2639616" y="2368217"/>
            <a:ext cx="720080" cy="27686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D88BE3AF-53AB-0440-9970-CEF310E9BA2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580843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574" y="983284"/>
            <a:ext cx="86487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824640" y="5571839"/>
            <a:ext cx="5848567" cy="307777"/>
          </a:xfrm>
          <a:prstGeom prst="rect">
            <a:avLst/>
          </a:prstGeom>
        </p:spPr>
        <p:txBody>
          <a:bodyPr wrap="square">
            <a:spAutoFit/>
          </a:bodyPr>
          <a:lstStyle/>
          <a:p>
            <a:r>
              <a:rPr lang="fr-FR" sz="1400" dirty="0">
                <a:latin typeface="Univers Condensed"/>
              </a:rPr>
              <a:t>Paramètres pour le tracé des courbes normalisées (CAN/CSA-S157-06)</a:t>
            </a:r>
          </a:p>
        </p:txBody>
      </p:sp>
      <p:sp>
        <p:nvSpPr>
          <p:cNvPr id="7" name="Rectangle 6">
            <a:extLst>
              <a:ext uri="{FF2B5EF4-FFF2-40B4-BE49-F238E27FC236}">
                <a16:creationId xmlns:a16="http://schemas.microsoft.com/office/drawing/2014/main" id="{9BECBBCA-D48F-A940-8B65-8A8456833BF2}"/>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30312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19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699541"/>
                <a:ext cx="9821450" cy="232318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CA" sz="2000" dirty="0">
                    <a:solidFill>
                      <a:schemeClr val="tx1"/>
                    </a:solidFill>
                    <a:latin typeface="Univers Condensed"/>
                    <a:ea typeface="Cambria Math" panose="02040503050406030204" pitchFamily="18" charset="0"/>
                  </a:rPr>
                  <a:t>Exemple : </a:t>
                </a:r>
                <a:r>
                  <a:rPr lang="fr-FR" sz="2000" dirty="0">
                    <a:solidFill>
                      <a:schemeClr val="tx1"/>
                    </a:solidFill>
                    <a:latin typeface="Univers Condensed"/>
                    <a:ea typeface="Cambria Math" panose="02040503050406030204" pitchFamily="18" charset="0"/>
                  </a:rPr>
                  <a:t>segment d’aile retenu sur un seul bord, avec </a:t>
                </a:r>
                <a14:m>
                  <m:oMath xmlns:m="http://schemas.openxmlformats.org/officeDocument/2006/math">
                    <m:r>
                      <a:rPr lang="fr-FR" sz="2000" i="1" dirty="0">
                        <a:solidFill>
                          <a:schemeClr val="tx1"/>
                        </a:solidFill>
                        <a:latin typeface="Cambria Math" panose="02040503050406030204" pitchFamily="18" charset="0"/>
                        <a:ea typeface="Cambria Math" panose="02040503050406030204" pitchFamily="18" charset="0"/>
                      </a:rPr>
                      <m:t>𝑏</m:t>
                    </m:r>
                    <m:r>
                      <a:rPr lang="fr-FR" sz="2000" i="1" dirty="0">
                        <a:solidFill>
                          <a:schemeClr val="tx1"/>
                        </a:solidFill>
                        <a:latin typeface="Cambria Math" panose="02040503050406030204" pitchFamily="18" charset="0"/>
                        <a:ea typeface="Cambria Math" panose="02040503050406030204" pitchFamily="18" charset="0"/>
                      </a:rPr>
                      <m:t> = </m:t>
                    </m:r>
                    <m:r>
                      <a:rPr lang="fr-FR" sz="2000" i="1" dirty="0">
                        <a:solidFill>
                          <a:schemeClr val="tx1"/>
                        </a:solidFill>
                        <a:latin typeface="Cambria Math" panose="02040503050406030204" pitchFamily="18" charset="0"/>
                        <a:ea typeface="Cambria Math" panose="02040503050406030204" pitchFamily="18" charset="0"/>
                      </a:rPr>
                      <m:t>𝑤</m:t>
                    </m:r>
                  </m:oMath>
                </a14:m>
                <a:endParaRPr lang="fr-CA" sz="2000" dirty="0">
                  <a:solidFill>
                    <a:schemeClr val="tx1"/>
                  </a:solidFill>
                  <a:latin typeface="Univers Condensed"/>
                  <a:ea typeface="Cambria Math" panose="02040503050406030204" pitchFamily="18" charset="0"/>
                </a:endParaRPr>
              </a:p>
              <a:p>
                <a:pPr marL="742950" lvl="2" indent="-342900" eaLnBrk="1" hangingPunct="1">
                  <a:buFont typeface="Calibri" panose="020F0502020204030204" pitchFamily="34" charset="0"/>
                  <a:buChar char="−"/>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i="1" dirty="0">
                          <a:solidFill>
                            <a:schemeClr val="tx1"/>
                          </a:solidFill>
                          <a:latin typeface="Cambria Math" panose="02040503050406030204" pitchFamily="18" charset="0"/>
                          <a:ea typeface="Cambria Math"/>
                        </a:rPr>
                        <m:t>𝜆</m:t>
                      </m:r>
                      <m:r>
                        <a:rPr lang="en-CA"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a:rPr>
                        <m:t>𝑚</m:t>
                      </m:r>
                      <m:r>
                        <a:rPr lang="en-CA" i="1" dirty="0">
                          <a:solidFill>
                            <a:schemeClr val="tx1"/>
                          </a:solidFill>
                          <a:latin typeface="Cambria Math" panose="02040503050406030204" pitchFamily="18" charset="0"/>
                          <a:ea typeface="Cambria Math"/>
                        </a:rPr>
                        <m:t> </m:t>
                      </m:r>
                      <m:f>
                        <m:fPr>
                          <m:ctrlPr>
                            <a:rPr lang="en-CA" i="1" dirty="0">
                              <a:solidFill>
                                <a:schemeClr val="tx1"/>
                              </a:solidFill>
                              <a:latin typeface="Cambria Math" panose="02040503050406030204" pitchFamily="18" charset="0"/>
                              <a:ea typeface="Cambria Math" panose="02040503050406030204" pitchFamily="18" charset="0"/>
                            </a:rPr>
                          </m:ctrlPr>
                        </m:fPr>
                        <m:num>
                          <m:r>
                            <a:rPr lang="en-CA" i="1" dirty="0">
                              <a:solidFill>
                                <a:schemeClr val="tx1"/>
                              </a:solidFill>
                              <a:latin typeface="Cambria Math" panose="02040503050406030204" pitchFamily="18" charset="0"/>
                              <a:ea typeface="Cambria Math" panose="02040503050406030204" pitchFamily="18" charset="0"/>
                            </a:rPr>
                            <m:t>𝑤</m:t>
                          </m:r>
                        </m:num>
                        <m:den>
                          <m:r>
                            <a:rPr lang="en-CA" i="1" dirty="0">
                              <a:solidFill>
                                <a:schemeClr val="tx1"/>
                              </a:solidFill>
                              <a:latin typeface="Cambria Math" panose="02040503050406030204" pitchFamily="18" charset="0"/>
                              <a:ea typeface="Cambria Math" panose="02040503050406030204" pitchFamily="18" charset="0"/>
                            </a:rPr>
                            <m:t>𝑡</m:t>
                          </m:r>
                        </m:den>
                      </m:f>
                      <m:r>
                        <a:rPr lang="en-CA" i="1" dirty="0">
                          <a:solidFill>
                            <a:schemeClr val="tx1"/>
                          </a:solidFill>
                          <a:latin typeface="Cambria Math" panose="02040503050406030204" pitchFamily="18" charset="0"/>
                          <a:ea typeface="Cambria Math" panose="02040503050406030204" pitchFamily="18" charset="0"/>
                        </a:rPr>
                        <m:t>=3,5</m:t>
                      </m:r>
                      <m:f>
                        <m:fPr>
                          <m:ctrlPr>
                            <a:rPr lang="en-CA" i="1" dirty="0">
                              <a:solidFill>
                                <a:schemeClr val="tx1"/>
                              </a:solidFill>
                              <a:latin typeface="Cambria Math" panose="02040503050406030204" pitchFamily="18" charset="0"/>
                              <a:ea typeface="Cambria Math" panose="02040503050406030204" pitchFamily="18" charset="0"/>
                            </a:rPr>
                          </m:ctrlPr>
                        </m:fPr>
                        <m:num>
                          <m:r>
                            <a:rPr lang="en-CA" i="1" dirty="0">
                              <a:solidFill>
                                <a:schemeClr val="tx1"/>
                              </a:solidFill>
                              <a:latin typeface="Cambria Math" panose="02040503050406030204" pitchFamily="18" charset="0"/>
                              <a:ea typeface="Cambria Math" panose="02040503050406030204" pitchFamily="18" charset="0"/>
                            </a:rPr>
                            <m:t>𝑤</m:t>
                          </m:r>
                        </m:num>
                        <m:den>
                          <m:r>
                            <a:rPr lang="en-CA" i="1" dirty="0">
                              <a:solidFill>
                                <a:schemeClr val="tx1"/>
                              </a:solidFill>
                              <a:latin typeface="Cambria Math" panose="02040503050406030204" pitchFamily="18" charset="0"/>
                              <a:ea typeface="Cambria Math" panose="02040503050406030204" pitchFamily="18" charset="0"/>
                            </a:rPr>
                            <m:t>𝑡</m:t>
                          </m:r>
                        </m:den>
                      </m:f>
                    </m:oMath>
                  </m:oMathPara>
                </a14:m>
                <a:endParaRPr lang="fr-CA" dirty="0">
                  <a:solidFill>
                    <a:schemeClr val="tx1"/>
                  </a:solidFill>
                  <a:latin typeface="Univers Condensed"/>
                  <a:ea typeface="Cambria Math" panose="02040503050406030204" pitchFamily="18" charset="0"/>
                </a:endParaRPr>
              </a:p>
              <a:p>
                <a:pPr marL="857250" lvl="3" indent="0" eaLnBrk="1" hangingPunct="1">
                  <a:buNone/>
                  <a:defRPr/>
                </a:pPr>
                <a:endParaRPr lang="fr-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i="1" dirty="0">
                              <a:solidFill>
                                <a:schemeClr val="tx1"/>
                              </a:solidFill>
                              <a:latin typeface="Cambria Math" panose="02040503050406030204" pitchFamily="18" charset="0"/>
                              <a:ea typeface="Cambria Math" panose="02040503050406030204" pitchFamily="18" charset="0"/>
                            </a:rPr>
                          </m:ctrlPr>
                        </m:fPr>
                        <m:num>
                          <m:r>
                            <a:rPr lang="en-CA" i="1" dirty="0">
                              <a:solidFill>
                                <a:schemeClr val="tx1"/>
                              </a:solidFill>
                              <a:latin typeface="Cambria Math" panose="02040503050406030204" pitchFamily="18" charset="0"/>
                              <a:ea typeface="Cambria Math" panose="02040503050406030204" pitchFamily="18" charset="0"/>
                            </a:rPr>
                            <m:t>𝑤</m:t>
                          </m:r>
                        </m:num>
                        <m:den>
                          <m:r>
                            <a:rPr lang="en-CA" i="1" dirty="0">
                              <a:solidFill>
                                <a:schemeClr val="tx1"/>
                              </a:solidFill>
                              <a:latin typeface="Cambria Math" panose="02040503050406030204" pitchFamily="18" charset="0"/>
                              <a:ea typeface="Cambria Math" panose="02040503050406030204" pitchFamily="18" charset="0"/>
                            </a:rPr>
                            <m:t>𝑡</m:t>
                          </m:r>
                        </m:den>
                      </m:f>
                      <m:r>
                        <a:rPr lang="en-CA" i="1" dirty="0">
                          <a:solidFill>
                            <a:schemeClr val="tx1"/>
                          </a:solidFill>
                          <a:latin typeface="Cambria Math" panose="02040503050406030204" pitchFamily="18" charset="0"/>
                          <a:ea typeface="Cambria Math"/>
                        </a:rPr>
                        <m:t>≤</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250</m:t>
                          </m:r>
                        </m:num>
                        <m:den>
                          <m:r>
                            <a:rPr lang="en-CA" i="1" dirty="0">
                              <a:solidFill>
                                <a:schemeClr val="tx1"/>
                              </a:solidFill>
                              <a:latin typeface="Cambria Math" panose="02040503050406030204" pitchFamily="18" charset="0"/>
                              <a:ea typeface="Cambria Math"/>
                            </a:rPr>
                            <m:t>𝑚</m:t>
                          </m:r>
                          <m:rad>
                            <m:radPr>
                              <m:degHide m:val="on"/>
                              <m:ctrlPr>
                                <a:rPr lang="en-CA" i="1" dirty="0">
                                  <a:solidFill>
                                    <a:schemeClr val="tx1"/>
                                  </a:solidFill>
                                  <a:latin typeface="Cambria Math" panose="02040503050406030204" pitchFamily="18" charset="0"/>
                                  <a:ea typeface="Cambria Math"/>
                                </a:rPr>
                              </m:ctrlPr>
                            </m:radPr>
                            <m:deg/>
                            <m:e>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e>
                          </m:rad>
                        </m:den>
                      </m:f>
                      <m:r>
                        <a:rPr lang="fr-CA" i="1" dirty="0">
                          <a:solidFill>
                            <a:schemeClr val="tx1"/>
                          </a:solidFill>
                          <a:latin typeface="Cambria Math" panose="02040503050406030204" pitchFamily="18" charset="0"/>
                          <a:ea typeface="Cambria Math" panose="02040503050406030204" pitchFamily="18" charset="0"/>
                        </a:rPr>
                        <m:t>=</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72</m:t>
                          </m:r>
                        </m:num>
                        <m:den>
                          <m:rad>
                            <m:radPr>
                              <m:degHide m:val="on"/>
                              <m:ctrlPr>
                                <a:rPr lang="en-CA" i="1" dirty="0">
                                  <a:solidFill>
                                    <a:schemeClr val="tx1"/>
                                  </a:solidFill>
                                  <a:latin typeface="Cambria Math" panose="02040503050406030204" pitchFamily="18" charset="0"/>
                                  <a:ea typeface="Cambria Math"/>
                                </a:rPr>
                              </m:ctrlPr>
                            </m:radPr>
                            <m:deg/>
                            <m:e>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e>
                          </m:rad>
                        </m:den>
                      </m:f>
                    </m:oMath>
                  </m:oMathPara>
                </a14:m>
                <a:endParaRPr lang="fr-CA"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699541"/>
                <a:ext cx="9821450" cy="2323182"/>
              </a:xfrm>
              <a:prstGeom prst="rect">
                <a:avLst/>
              </a:prstGeom>
              <a:blipFill>
                <a:blip r:embed="rId3"/>
                <a:stretch>
                  <a:fillRect l="-620" t="-13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8" name="Groupe 7">
            <a:extLst>
              <a:ext uri="{FF2B5EF4-FFF2-40B4-BE49-F238E27FC236}">
                <a16:creationId xmlns:a16="http://schemas.microsoft.com/office/drawing/2014/main" id="{A8164F5B-0776-4A9A-9156-471A8A3144A8}"/>
              </a:ext>
            </a:extLst>
          </p:cNvPr>
          <p:cNvGrpSpPr/>
          <p:nvPr/>
        </p:nvGrpSpPr>
        <p:grpSpPr>
          <a:xfrm>
            <a:off x="8036197" y="1080787"/>
            <a:ext cx="1834077" cy="1941936"/>
            <a:chOff x="7271623" y="232270"/>
            <a:chExt cx="1834077" cy="1941936"/>
          </a:xfrm>
        </p:grpSpPr>
        <p:sp>
          <p:nvSpPr>
            <p:cNvPr id="10" name="Rectangle 9">
              <a:extLst>
                <a:ext uri="{FF2B5EF4-FFF2-40B4-BE49-F238E27FC236}">
                  <a16:creationId xmlns:a16="http://schemas.microsoft.com/office/drawing/2014/main" id="{91BC6F7F-39D5-49FF-BCA4-7C5143C21EA9}"/>
                </a:ext>
              </a:extLst>
            </p:cNvPr>
            <p:cNvSpPr/>
            <p:nvPr/>
          </p:nvSpPr>
          <p:spPr>
            <a:xfrm>
              <a:off x="7346895" y="1650986"/>
              <a:ext cx="1758805" cy="523220"/>
            </a:xfrm>
            <a:prstGeom prst="rect">
              <a:avLst/>
            </a:prstGeom>
          </p:spPr>
          <p:txBody>
            <a:bodyPr wrap="square">
              <a:spAutoFit/>
            </a:bodyPr>
            <a:lstStyle/>
            <a:p>
              <a:r>
                <a:rPr lang="fr-FR" sz="1400" dirty="0">
                  <a:latin typeface="Univers Condensed"/>
                </a:rPr>
                <a:t>Élément fléchi dans son propre plan</a:t>
              </a:r>
            </a:p>
          </p:txBody>
        </p:sp>
        <p:pic>
          <p:nvPicPr>
            <p:cNvPr id="11" name="Image 10">
              <a:extLst>
                <a:ext uri="{FF2B5EF4-FFF2-40B4-BE49-F238E27FC236}">
                  <a16:creationId xmlns:a16="http://schemas.microsoft.com/office/drawing/2014/main" id="{BAA644DF-43B3-4119-B004-DE781FE20CEE}"/>
                </a:ext>
              </a:extLst>
            </p:cNvPr>
            <p:cNvPicPr>
              <a:picLocks noChangeAspect="1"/>
            </p:cNvPicPr>
            <p:nvPr/>
          </p:nvPicPr>
          <p:blipFill>
            <a:blip r:embed="rId4"/>
            <a:stretch>
              <a:fillRect/>
            </a:stretch>
          </p:blipFill>
          <p:spPr>
            <a:xfrm>
              <a:off x="7271623" y="260648"/>
              <a:ext cx="1741138" cy="1297042"/>
            </a:xfrm>
            <a:prstGeom prst="rect">
              <a:avLst/>
            </a:prstGeom>
          </p:spPr>
        </p:pic>
        <p:sp>
          <p:nvSpPr>
            <p:cNvPr id="14" name="Rectangle 13">
              <a:extLst>
                <a:ext uri="{FF2B5EF4-FFF2-40B4-BE49-F238E27FC236}">
                  <a16:creationId xmlns:a16="http://schemas.microsoft.com/office/drawing/2014/main" id="{9200F96C-4050-45A7-A1AF-AA54D4514256}"/>
                </a:ext>
              </a:extLst>
            </p:cNvPr>
            <p:cNvSpPr/>
            <p:nvPr/>
          </p:nvSpPr>
          <p:spPr>
            <a:xfrm flipV="1">
              <a:off x="7648469" y="232270"/>
              <a:ext cx="307907" cy="1180506"/>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5" name="Groupe 14"/>
          <p:cNvGrpSpPr/>
          <p:nvPr/>
        </p:nvGrpSpPr>
        <p:grpSpPr>
          <a:xfrm>
            <a:off x="3639055" y="3281866"/>
            <a:ext cx="4773988" cy="3415041"/>
            <a:chOff x="2264504" y="2329716"/>
            <a:chExt cx="5403840" cy="4506933"/>
          </a:xfrm>
        </p:grpSpPr>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504" y="2329716"/>
              <a:ext cx="5170958"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8" name="Rectangle 17"/>
                <p:cNvSpPr/>
                <p:nvPr/>
              </p:nvSpPr>
              <p:spPr>
                <a:xfrm>
                  <a:off x="2483768" y="6146140"/>
                  <a:ext cx="5184576" cy="690509"/>
                </a:xfrm>
                <a:prstGeom prst="rect">
                  <a:avLst/>
                </a:prstGeom>
              </p:spPr>
              <p:txBody>
                <a:bodyPr wrap="square">
                  <a:spAutoFit/>
                </a:bodyPr>
                <a:lstStyle/>
                <a:p>
                  <a:r>
                    <a:rPr lang="fr-FR" sz="1400" dirty="0">
                      <a:solidFill>
                        <a:schemeClr val="tx1"/>
                      </a:solidFill>
                      <a:latin typeface="Univers Condensed"/>
                    </a:rPr>
                    <a:t>Valeurs de </a:t>
                  </a:r>
                  <a14:m>
                    <m:oMath xmlns:m="http://schemas.openxmlformats.org/officeDocument/2006/math">
                      <m:r>
                        <a:rPr lang="fr-FR" sz="1400" i="1" dirty="0">
                          <a:solidFill>
                            <a:schemeClr val="tx1"/>
                          </a:solidFill>
                          <a:latin typeface="Cambria Math" panose="02040503050406030204" pitchFamily="18" charset="0"/>
                        </a:rPr>
                        <m:t>𝑚</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pour une paroi simplement supportée sur un seul bord</a:t>
                  </a:r>
                </a:p>
              </p:txBody>
            </p:sp>
          </mc:Choice>
          <mc:Fallback xmlns="">
            <p:sp>
              <p:nvSpPr>
                <p:cNvPr id="18" name="Rectangle 17"/>
                <p:cNvSpPr>
                  <a:spLocks noRot="1" noChangeAspect="1" noMove="1" noResize="1" noEditPoints="1" noAdjustHandles="1" noChangeArrowheads="1" noChangeShapeType="1" noTextEdit="1"/>
                </p:cNvSpPr>
                <p:nvPr/>
              </p:nvSpPr>
              <p:spPr>
                <a:xfrm>
                  <a:off x="2483768" y="6146140"/>
                  <a:ext cx="5184576" cy="690509"/>
                </a:xfrm>
                <a:prstGeom prst="rect">
                  <a:avLst/>
                </a:prstGeom>
                <a:blipFill>
                  <a:blip r:embed="rId6"/>
                  <a:stretch>
                    <a:fillRect l="-399" t="-2326" b="-10465"/>
                  </a:stretch>
                </a:blipFill>
              </p:spPr>
              <p:txBody>
                <a:bodyPr/>
                <a:lstStyle/>
                <a:p>
                  <a:r>
                    <a:rPr lang="fr-CA">
                      <a:noFill/>
                    </a:rPr>
                    <a:t> </a:t>
                  </a:r>
                </a:p>
              </p:txBody>
            </p:sp>
          </mc:Fallback>
        </mc:AlternateContent>
        <p:sp>
          <p:nvSpPr>
            <p:cNvPr id="19" name="Rectangle 18"/>
            <p:cNvSpPr/>
            <p:nvPr/>
          </p:nvSpPr>
          <p:spPr>
            <a:xfrm>
              <a:off x="5004048" y="3861048"/>
              <a:ext cx="432048" cy="36004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6" name="Rectangle 15">
            <a:extLst>
              <a:ext uri="{FF2B5EF4-FFF2-40B4-BE49-F238E27FC236}">
                <a16:creationId xmlns:a16="http://schemas.microsoft.com/office/drawing/2014/main" id="{567D09DC-3440-334B-91C1-7F43A182C55D}"/>
              </a:ext>
            </a:extLst>
          </p:cNvPr>
          <p:cNvSpPr/>
          <p:nvPr/>
        </p:nvSpPr>
        <p:spPr>
          <a:xfrm>
            <a:off x="163766" y="6173687"/>
            <a:ext cx="2235305" cy="646331"/>
          </a:xfrm>
          <a:prstGeom prst="rect">
            <a:avLst/>
          </a:prstGeom>
        </p:spPr>
        <p:txBody>
          <a:bodyPr wrap="square">
            <a:spAutoFit/>
          </a:bodyPr>
          <a:lstStyle/>
          <a:p>
            <a:r>
              <a:rPr lang="fr-CA" sz="1200" dirty="0">
                <a:latin typeface="+mj-lt"/>
              </a:rPr>
              <a:t>Source: Beaulieu, Denis. </a:t>
            </a:r>
          </a:p>
          <a:p>
            <a:r>
              <a:rPr lang="fr-CA" sz="1200" dirty="0">
                <a:latin typeface="+mj-lt"/>
              </a:rPr>
              <a:t>Calcul des charpentes d'aluminium (2003)</a:t>
            </a:r>
          </a:p>
        </p:txBody>
      </p:sp>
    </p:spTree>
    <p:extLst>
      <p:ext uri="{BB962C8B-B14F-4D97-AF65-F5344CB8AC3E}">
        <p14:creationId xmlns:p14="http://schemas.microsoft.com/office/powerpoint/2010/main" val="29304033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a:t>ALU-COMPÉTENCES</a:t>
            </a:r>
          </a:p>
        </p:txBody>
      </p:sp>
      <p:sp>
        <p:nvSpPr>
          <p:cNvPr id="3" name="Espace réservé du numéro de diapositive 2"/>
          <p:cNvSpPr>
            <a:spLocks noGrp="1"/>
          </p:cNvSpPr>
          <p:nvPr>
            <p:ph type="sldNum" sz="quarter" idx="12"/>
          </p:nvPr>
        </p:nvSpPr>
        <p:spPr/>
        <p:txBody>
          <a:bodyPr/>
          <a:lstStyle/>
          <a:p>
            <a:fld id="{82B63C5F-247B-BE4F-ACBC-7BDD67617F3E}" type="slidenum">
              <a:rPr lang="fr-FR" smtClean="0"/>
              <a:pPr/>
              <a:t>2</a:t>
            </a:fld>
            <a:endParaRPr lang="fr-FR"/>
          </a:p>
        </p:txBody>
      </p:sp>
      <p:sp>
        <p:nvSpPr>
          <p:cNvPr id="4" name="Espace réservé du texte 3"/>
          <p:cNvSpPr>
            <a:spLocks noGrp="1"/>
          </p:cNvSpPr>
          <p:nvPr>
            <p:ph type="body" idx="1"/>
          </p:nvPr>
        </p:nvSpPr>
        <p:spPr>
          <a:xfrm>
            <a:off x="839788" y="1440494"/>
            <a:ext cx="10513982" cy="4687351"/>
          </a:xfrm>
        </p:spPr>
        <p:txBody>
          <a:bodyPr>
            <a:normAutofit/>
          </a:bodyPr>
          <a:lstStyle/>
          <a:p>
            <a:r>
              <a:rPr lang="fr-CA" dirty="0"/>
              <a:t>L'information, les renseignements et les données contenus dans les documents de ce portail (appelé par la suite l'«Information»), sont considérés comme fiables au moment de leur publication, mais rien ne garantit qu'ils sont exacts et complets. L'Information est présentée uniquement à titre de renseignement et ne doit d'aucune manière être interprétée comme un conseil de nature technique ou autre. Sans limiter la portée générale de ce qui précède, l'Information peut contenir des inexactitudes techniques ou des erreurs typographiques et AluQuébec, la Grappe industrielle de l’aluminium, ses administrateurs, ses dirigeants, ses représentants, ses employés et ses mandataires ne peuvent être tenus responsables d'aucune manière des dommages pouvant en découler. </a:t>
            </a:r>
            <a:endParaRPr lang="fr-CA" sz="1800" b="1" dirty="0">
              <a:solidFill>
                <a:schemeClr val="accent1"/>
              </a:solidFill>
            </a:endParaRPr>
          </a:p>
          <a:p>
            <a:r>
              <a:rPr lang="fr-CA" sz="1800" b="1" dirty="0">
                <a:solidFill>
                  <a:schemeClr val="accent1"/>
                </a:solidFill>
              </a:rPr>
              <a:t>Dégagement de responsabilité</a:t>
            </a:r>
          </a:p>
          <a:p>
            <a:r>
              <a:rPr lang="fr-CA" dirty="0"/>
              <a:t>AluQuébec met à votre disposition l’Information sans aucune garantie, implicite ou explicite, et se dégage de toute responsabilité quant à son exactitude, sa fiabilité, sa pertinence ou son exhaustivité. </a:t>
            </a:r>
            <a:endParaRPr lang="fr-CA" sz="1800" b="1" dirty="0">
              <a:solidFill>
                <a:schemeClr val="accent1"/>
              </a:solidFill>
            </a:endParaRPr>
          </a:p>
          <a:p>
            <a:r>
              <a:rPr lang="fr-CA" sz="1800" b="1" dirty="0">
                <a:solidFill>
                  <a:schemeClr val="accent1"/>
                </a:solidFill>
              </a:rPr>
              <a:t>Droits d'auteur et propriété intellectuelle</a:t>
            </a:r>
          </a:p>
          <a:p>
            <a:r>
              <a:rPr lang="fr-CA" dirty="0"/>
              <a:t>Les droits d’auteurs de tous les contenus sur ce portail appartiennent à AluQuébec. Tous les éléments inclus dans ces contenus par les auteurs originaux, incluant textes, images, graphiques mais sans s’y limiter, proviennent soit de l’auteur même, de sources libres de droits ou encore d’éléments dont l’approbation d’utilisation a été obtenue par les auteurs originaux. Les utilisateurs du portail consentent à utiliser les contenus à des fins pédagogiques seulement. Les contenus peuvent être utilisés entièrement ou partiellement, mais ne pourront pas être modifiés de façon à altérer la nature même des informations ou encore à causer préjudice à AluQuébec. Un tel acte pourrait être une infraction à la législation applicable en matière de propriété intellectuelle et entraîner des réclamations.</a:t>
            </a:r>
          </a:p>
          <a:p>
            <a:endParaRPr lang="fr-CA" dirty="0"/>
          </a:p>
        </p:txBody>
      </p:sp>
      <p:sp>
        <p:nvSpPr>
          <p:cNvPr id="5" name="Titre 4"/>
          <p:cNvSpPr>
            <a:spLocks noGrp="1"/>
          </p:cNvSpPr>
          <p:nvPr>
            <p:ph type="title"/>
          </p:nvPr>
        </p:nvSpPr>
        <p:spPr/>
        <p:txBody>
          <a:bodyPr/>
          <a:lstStyle/>
          <a:p>
            <a:r>
              <a:rPr lang="fr-CA" dirty="0"/>
              <a:t>Note</a:t>
            </a:r>
          </a:p>
        </p:txBody>
      </p:sp>
    </p:spTree>
    <p:extLst>
      <p:ext uri="{BB962C8B-B14F-4D97-AF65-F5344CB8AC3E}">
        <p14:creationId xmlns:p14="http://schemas.microsoft.com/office/powerpoint/2010/main" val="1721905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199" y="661256"/>
                <a:ext cx="10049933" cy="20249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b="1" dirty="0">
                    <a:solidFill>
                      <a:schemeClr val="tx1"/>
                    </a:solidFill>
                    <a:latin typeface="Univers Condensed"/>
                    <a:ea typeface="Cambria Math" panose="02040503050406030204" pitchFamily="18" charset="0"/>
                  </a:rPr>
                  <a:t>Section de classe 2 </a:t>
                </a:r>
                <a:r>
                  <a:rPr lang="fr-FR" sz="2000" dirty="0">
                    <a:solidFill>
                      <a:schemeClr val="tx1"/>
                    </a:solidFill>
                    <a:latin typeface="Univers Condensed"/>
                    <a:ea typeface="Cambria Math" panose="02040503050406030204" pitchFamily="18" charset="0"/>
                  </a:rPr>
                  <a:t>: </a:t>
                </a:r>
                <a:r>
                  <a:rPr lang="fr-CA" sz="2000" dirty="0">
                    <a:solidFill>
                      <a:schemeClr val="tx1"/>
                    </a:solidFill>
                    <a:latin typeface="Univers Condensed"/>
                  </a:rPr>
                  <a:t>peut atteindre le moment élastique (</a:t>
                </a:r>
                <a14:m>
                  <m:oMath xmlns:m="http://schemas.openxmlformats.org/officeDocument/2006/math">
                    <m:sSub>
                      <m:sSubPr>
                        <m:ctrlPr>
                          <a:rPr lang="fr-CA" sz="2000" i="1" dirty="0">
                            <a:solidFill>
                              <a:schemeClr val="tx1"/>
                            </a:solidFill>
                            <a:latin typeface="Cambria Math" panose="02040503050406030204" pitchFamily="18" charset="0"/>
                          </a:rPr>
                        </m:ctrlPr>
                      </m:sSubPr>
                      <m:e>
                        <m:r>
                          <a:rPr lang="fr-CA" sz="2000" i="1" dirty="0">
                            <a:solidFill>
                              <a:schemeClr val="tx1"/>
                            </a:solidFill>
                            <a:latin typeface="Cambria Math" panose="02040503050406030204" pitchFamily="18" charset="0"/>
                          </a:rPr>
                          <m:t>𝑀</m:t>
                        </m:r>
                      </m:e>
                      <m:sub>
                        <m:r>
                          <a:rPr lang="fr-CA" sz="2000" i="1" dirty="0">
                            <a:solidFill>
                              <a:schemeClr val="tx1"/>
                            </a:solidFill>
                            <a:latin typeface="Cambria Math" panose="02040503050406030204" pitchFamily="18" charset="0"/>
                          </a:rPr>
                          <m:t>𝑦</m:t>
                        </m:r>
                      </m:sub>
                    </m:sSub>
                  </m:oMath>
                </a14:m>
                <a:r>
                  <a:rPr lang="fr-CA" sz="2000" dirty="0">
                    <a:solidFill>
                      <a:schemeClr val="tx1"/>
                    </a:solidFill>
                    <a:latin typeface="Univers Condensed"/>
                  </a:rPr>
                  <a:t>) avant le voilement de l’aile en compression</a:t>
                </a:r>
                <a:endParaRPr lang="fr-FR" sz="20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FR" i="1" dirty="0">
                              <a:solidFill>
                                <a:schemeClr val="tx1"/>
                              </a:solidFill>
                              <a:latin typeface="Cambria Math" panose="02040503050406030204" pitchFamily="18" charset="0"/>
                              <a:ea typeface="Cambria Math"/>
                            </a:rPr>
                            <m:t>𝜆</m:t>
                          </m:r>
                        </m:e>
                      </m:acc>
                      <m:r>
                        <a:rPr lang="fr-CA"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panose="02040503050406030204" pitchFamily="18" charset="0"/>
                        </a:rPr>
                        <m:t>𝑚</m:t>
                      </m:r>
                      <m:r>
                        <a:rPr lang="en-CA" i="1" dirty="0">
                          <a:solidFill>
                            <a:schemeClr val="tx1"/>
                          </a:solidFill>
                          <a:latin typeface="Cambria Math" panose="02040503050406030204" pitchFamily="18" charset="0"/>
                          <a:ea typeface="Cambria Math" panose="02040503050406030204" pitchFamily="18" charset="0"/>
                        </a:rPr>
                        <m:t> </m:t>
                      </m:r>
                      <m:f>
                        <m:fPr>
                          <m:ctrlPr>
                            <a:rPr lang="en-CA" i="1" dirty="0">
                              <a:solidFill>
                                <a:schemeClr val="tx1"/>
                              </a:solidFill>
                              <a:latin typeface="Cambria Math" panose="02040503050406030204" pitchFamily="18" charset="0"/>
                              <a:ea typeface="Cambria Math" panose="02040503050406030204" pitchFamily="18" charset="0"/>
                            </a:rPr>
                          </m:ctrlPr>
                        </m:fPr>
                        <m:num>
                          <m:r>
                            <a:rPr lang="en-CA" i="1" dirty="0">
                              <a:solidFill>
                                <a:schemeClr val="tx1"/>
                              </a:solidFill>
                              <a:latin typeface="Cambria Math" panose="02040503050406030204" pitchFamily="18" charset="0"/>
                              <a:ea typeface="Cambria Math" panose="02040503050406030204" pitchFamily="18" charset="0"/>
                            </a:rPr>
                            <m:t>𝑏</m:t>
                          </m:r>
                        </m:num>
                        <m:den>
                          <m:r>
                            <a:rPr lang="en-CA" i="1" dirty="0">
                              <a:solidFill>
                                <a:schemeClr val="tx1"/>
                              </a:solidFill>
                              <a:latin typeface="Cambria Math" panose="02040503050406030204" pitchFamily="18" charset="0"/>
                              <a:ea typeface="Cambria Math" panose="02040503050406030204" pitchFamily="18" charset="0"/>
                            </a:rPr>
                            <m:t>𝑡</m:t>
                          </m:r>
                        </m:den>
                      </m:f>
                      <m:rad>
                        <m:radPr>
                          <m:degHide m:val="on"/>
                          <m:ctrlPr>
                            <a:rPr lang="en-CA" i="1" dirty="0">
                              <a:solidFill>
                                <a:schemeClr val="tx1"/>
                              </a:solidFill>
                              <a:latin typeface="Cambria Math" panose="02040503050406030204" pitchFamily="18" charset="0"/>
                              <a:ea typeface="Cambria Math"/>
                            </a:rPr>
                          </m:ctrlPr>
                        </m:radPr>
                        <m:deg/>
                        <m:e>
                          <m:f>
                            <m:fPr>
                              <m:ctrlPr>
                                <a:rPr lang="en-CA" i="1" dirty="0">
                                  <a:solidFill>
                                    <a:schemeClr val="tx1"/>
                                  </a:solidFill>
                                  <a:latin typeface="Cambria Math" panose="02040503050406030204" pitchFamily="18" charset="0"/>
                                  <a:ea typeface="Cambria Math"/>
                                </a:rPr>
                              </m:ctrlPr>
                            </m:fPr>
                            <m:num>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num>
                            <m:den>
                              <m:sSup>
                                <m:sSupPr>
                                  <m:ctrlPr>
                                    <a:rPr lang="fr-FR" i="1" dirty="0">
                                      <a:solidFill>
                                        <a:schemeClr val="tx1"/>
                                      </a:solidFill>
                                      <a:latin typeface="Cambria Math" panose="02040503050406030204" pitchFamily="18" charset="0"/>
                                      <a:ea typeface="Cambria Math" panose="02040503050406030204" pitchFamily="18" charset="0"/>
                                    </a:rPr>
                                  </m:ctrlPr>
                                </m:sSupPr>
                                <m:e>
                                  <m:r>
                                    <a:rPr lang="fr-FR" i="1" dirty="0">
                                      <a:solidFill>
                                        <a:schemeClr val="tx1"/>
                                      </a:solidFill>
                                      <a:latin typeface="Cambria Math" panose="02040503050406030204" pitchFamily="18" charset="0"/>
                                      <a:ea typeface="Cambria Math"/>
                                    </a:rPr>
                                    <m:t>𝜋</m:t>
                                  </m:r>
                                </m:e>
                                <m:sup>
                                  <m:r>
                                    <a:rPr lang="en-CA" i="1" dirty="0">
                                      <a:solidFill>
                                        <a:schemeClr val="tx1"/>
                                      </a:solidFill>
                                      <a:latin typeface="Cambria Math" panose="02040503050406030204" pitchFamily="18" charset="0"/>
                                      <a:ea typeface="Cambria Math" panose="02040503050406030204" pitchFamily="18" charset="0"/>
                                    </a:rPr>
                                    <m:t>2</m:t>
                                  </m:r>
                                </m:sup>
                              </m:sSup>
                              <m:r>
                                <a:rPr lang="en-CA" i="1" dirty="0">
                                  <a:solidFill>
                                    <a:schemeClr val="tx1"/>
                                  </a:solidFill>
                                  <a:latin typeface="Cambria Math" panose="02040503050406030204" pitchFamily="18" charset="0"/>
                                  <a:ea typeface="Cambria Math" panose="02040503050406030204" pitchFamily="18" charset="0"/>
                                </a:rPr>
                                <m:t>𝐸</m:t>
                              </m:r>
                            </m:den>
                          </m:f>
                        </m:e>
                      </m:rad>
                      <m:r>
                        <a:rPr lang="fr-FR" i="1" dirty="0">
                          <a:solidFill>
                            <a:schemeClr val="tx1"/>
                          </a:solidFill>
                          <a:latin typeface="Cambria Math" panose="02040503050406030204" pitchFamily="18" charset="0"/>
                          <a:ea typeface="Cambria Math"/>
                        </a:rPr>
                        <m:t>≤</m:t>
                      </m:r>
                      <m:sSub>
                        <m:sSubPr>
                          <m:ctrlPr>
                            <a:rPr lang="fr-FR" i="1" dirty="0">
                              <a:solidFill>
                                <a:schemeClr val="tx1"/>
                              </a:solidFill>
                              <a:latin typeface="Cambria Math" panose="02040503050406030204" pitchFamily="18" charset="0"/>
                              <a:ea typeface="Cambria Math"/>
                            </a:rPr>
                          </m:ctrlPr>
                        </m:sSubPr>
                        <m:e>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FR" i="1" dirty="0">
                                  <a:solidFill>
                                    <a:schemeClr val="tx1"/>
                                  </a:solidFill>
                                  <a:latin typeface="Cambria Math" panose="02040503050406030204" pitchFamily="18" charset="0"/>
                                  <a:ea typeface="Cambria Math"/>
                                </a:rPr>
                                <m:t>𝜆</m:t>
                              </m:r>
                            </m:e>
                          </m:acc>
                        </m:e>
                        <m:sub>
                          <m:r>
                            <a:rPr lang="en-CA" i="1" dirty="0">
                              <a:solidFill>
                                <a:schemeClr val="tx1"/>
                              </a:solidFill>
                              <a:latin typeface="Cambria Math" panose="02040503050406030204" pitchFamily="18" charset="0"/>
                              <a:ea typeface="Cambria Math"/>
                            </a:rPr>
                            <m:t>0</m:t>
                          </m:r>
                        </m:sub>
                      </m:sSub>
                      <m:r>
                        <a:rPr lang="en-CA" i="1" dirty="0">
                          <a:solidFill>
                            <a:schemeClr val="tx1"/>
                          </a:solidFill>
                          <a:latin typeface="Cambria Math" panose="02040503050406030204" pitchFamily="18" charset="0"/>
                          <a:ea typeface="Cambria Math"/>
                        </a:rPr>
                        <m:t>=0,5⟹</m:t>
                      </m:r>
                      <m:f>
                        <m:fPr>
                          <m:ctrlPr>
                            <a:rPr lang="en-CA" i="1" dirty="0">
                              <a:solidFill>
                                <a:schemeClr val="tx1"/>
                              </a:solidFill>
                              <a:latin typeface="Cambria Math" panose="02040503050406030204" pitchFamily="18" charset="0"/>
                              <a:ea typeface="Cambria Math" panose="02040503050406030204" pitchFamily="18" charset="0"/>
                            </a:rPr>
                          </m:ctrlPr>
                        </m:fPr>
                        <m:num>
                          <m:r>
                            <a:rPr lang="en-CA" i="1" dirty="0">
                              <a:solidFill>
                                <a:schemeClr val="tx1"/>
                              </a:solidFill>
                              <a:latin typeface="Cambria Math" panose="02040503050406030204" pitchFamily="18" charset="0"/>
                              <a:ea typeface="Cambria Math" panose="02040503050406030204" pitchFamily="18" charset="0"/>
                            </a:rPr>
                            <m:t>𝑏</m:t>
                          </m:r>
                        </m:num>
                        <m:den>
                          <m:r>
                            <a:rPr lang="en-CA" i="1" dirty="0">
                              <a:solidFill>
                                <a:schemeClr val="tx1"/>
                              </a:solidFill>
                              <a:latin typeface="Cambria Math" panose="02040503050406030204" pitchFamily="18" charset="0"/>
                              <a:ea typeface="Cambria Math" panose="02040503050406030204" pitchFamily="18" charset="0"/>
                            </a:rPr>
                            <m:t>𝑡</m:t>
                          </m:r>
                        </m:den>
                      </m:f>
                      <m:r>
                        <a:rPr lang="en-CA" i="1" dirty="0">
                          <a:solidFill>
                            <a:schemeClr val="tx1"/>
                          </a:solidFill>
                          <a:latin typeface="Cambria Math" panose="02040503050406030204" pitchFamily="18" charset="0"/>
                          <a:ea typeface="Cambria Math"/>
                        </a:rPr>
                        <m:t>≤</m:t>
                      </m:r>
                      <m:f>
                        <m:fPr>
                          <m:ctrlPr>
                            <a:rPr lang="en-CA" i="1" dirty="0">
                              <a:solidFill>
                                <a:schemeClr val="tx1"/>
                              </a:solidFill>
                              <a:latin typeface="Cambria Math" panose="02040503050406030204" pitchFamily="18" charset="0"/>
                              <a:ea typeface="Cambria Math"/>
                            </a:rPr>
                          </m:ctrlPr>
                        </m:fPr>
                        <m:num>
                          <m:r>
                            <a:rPr lang="en-CA" i="1" dirty="0">
                              <a:solidFill>
                                <a:schemeClr val="tx1"/>
                              </a:solidFill>
                              <a:latin typeface="Cambria Math" panose="02040503050406030204" pitchFamily="18" charset="0"/>
                              <a:ea typeface="Cambria Math"/>
                            </a:rPr>
                            <m:t>420</m:t>
                          </m:r>
                        </m:num>
                        <m:den>
                          <m:r>
                            <a:rPr lang="en-CA" i="1" dirty="0">
                              <a:solidFill>
                                <a:schemeClr val="tx1"/>
                              </a:solidFill>
                              <a:latin typeface="Cambria Math" panose="02040503050406030204" pitchFamily="18" charset="0"/>
                              <a:ea typeface="Cambria Math"/>
                            </a:rPr>
                            <m:t>𝑚</m:t>
                          </m:r>
                          <m:rad>
                            <m:radPr>
                              <m:degHide m:val="on"/>
                              <m:ctrlPr>
                                <a:rPr lang="en-CA" i="1" dirty="0">
                                  <a:solidFill>
                                    <a:schemeClr val="tx1"/>
                                  </a:solidFill>
                                  <a:latin typeface="Cambria Math" panose="02040503050406030204" pitchFamily="18" charset="0"/>
                                  <a:ea typeface="Cambria Math"/>
                                </a:rPr>
                              </m:ctrlPr>
                            </m:radPr>
                            <m:deg/>
                            <m:e>
                              <m:sSub>
                                <m:sSubPr>
                                  <m:ctrlPr>
                                    <a:rPr lang="fr-FR" i="1" dirty="0">
                                      <a:solidFill>
                                        <a:schemeClr val="tx1"/>
                                      </a:solidFill>
                                      <a:latin typeface="Cambria Math" panose="02040503050406030204" pitchFamily="18" charset="0"/>
                                      <a:ea typeface="Cambria Math" panose="02040503050406030204" pitchFamily="18" charset="0"/>
                                    </a:rPr>
                                  </m:ctrlPr>
                                </m:sSubPr>
                                <m:e>
                                  <m:r>
                                    <a:rPr lang="en-CA" i="1" dirty="0">
                                      <a:solidFill>
                                        <a:schemeClr val="tx1"/>
                                      </a:solidFill>
                                      <a:latin typeface="Cambria Math" panose="02040503050406030204" pitchFamily="18" charset="0"/>
                                      <a:ea typeface="Cambria Math" panose="02040503050406030204" pitchFamily="18" charset="0"/>
                                    </a:rPr>
                                    <m:t>𝐹</m:t>
                                  </m:r>
                                </m:e>
                                <m:sub>
                                  <m:r>
                                    <a:rPr lang="en-CA" i="1" dirty="0">
                                      <a:solidFill>
                                        <a:schemeClr val="tx1"/>
                                      </a:solidFill>
                                      <a:latin typeface="Cambria Math" panose="02040503050406030204" pitchFamily="18" charset="0"/>
                                      <a:ea typeface="Cambria Math" panose="02040503050406030204" pitchFamily="18" charset="0"/>
                                    </a:rPr>
                                    <m:t>𝑦</m:t>
                                  </m:r>
                                </m:sub>
                              </m:sSub>
                            </m:e>
                          </m:rad>
                        </m:den>
                      </m:f>
                      <m:r>
                        <m:rPr>
                          <m:nor/>
                        </m:rPr>
                        <a:rPr lang="fr-CA" dirty="0">
                          <a:solidFill>
                            <a:schemeClr val="tx1"/>
                          </a:solidFill>
                          <a:latin typeface="Univers Condensed"/>
                          <a:ea typeface="Cambria Math" panose="02040503050406030204" pitchFamily="18" charset="0"/>
                        </a:rPr>
                        <m:t>        </m:t>
                      </m:r>
                      <m:r>
                        <m:rPr>
                          <m:nor/>
                        </m:rPr>
                        <a:rPr lang="fr-CA" dirty="0">
                          <a:solidFill>
                            <a:schemeClr val="tx1"/>
                          </a:solidFill>
                          <a:latin typeface="Univers Condensed"/>
                        </a:rPr>
                        <m:t>(</m:t>
                      </m:r>
                      <m:r>
                        <m:rPr>
                          <m:nor/>
                        </m:rPr>
                        <a:rPr lang="en-CA" b="1" dirty="0">
                          <a:solidFill>
                            <a:schemeClr val="tx1"/>
                          </a:solidFill>
                          <a:latin typeface="Univers Condensed"/>
                        </a:rPr>
                        <m:t>c</m:t>
                      </m:r>
                      <m:r>
                        <m:rPr>
                          <m:nor/>
                        </m:rPr>
                        <a:rPr lang="fr-CA" b="1" dirty="0">
                          <a:solidFill>
                            <a:schemeClr val="tx1"/>
                          </a:solidFill>
                          <a:latin typeface="Univers Condensed"/>
                        </a:rPr>
                        <m:t>lasse</m:t>
                      </m:r>
                      <m:r>
                        <m:rPr>
                          <m:nor/>
                        </m:rPr>
                        <a:rPr lang="fr-CA" b="1" dirty="0">
                          <a:solidFill>
                            <a:schemeClr val="tx1"/>
                          </a:solidFill>
                          <a:latin typeface="Univers Condensed"/>
                        </a:rPr>
                        <m:t> 2</m:t>
                      </m:r>
                      <m:r>
                        <m:rPr>
                          <m:nor/>
                        </m:rPr>
                        <a:rPr lang="fr-CA" dirty="0">
                          <a:solidFill>
                            <a:schemeClr val="tx1"/>
                          </a:solidFill>
                          <a:latin typeface="Univers Condensed"/>
                        </a:rPr>
                        <m:t>)</m:t>
                      </m:r>
                    </m:oMath>
                  </m:oMathPara>
                </a14:m>
                <a:endParaRPr lang="fr-FR" dirty="0">
                  <a:solidFill>
                    <a:schemeClr val="tx1"/>
                  </a:solidFill>
                  <a:latin typeface="Univers Condensed"/>
                  <a:ea typeface="Cambria Math"/>
                </a:endParaRP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199" y="661256"/>
                <a:ext cx="10049933" cy="2024940"/>
              </a:xfrm>
              <a:prstGeom prst="rect">
                <a:avLst/>
              </a:prstGeom>
              <a:blipFill>
                <a:blip r:embed="rId3"/>
                <a:stretch>
                  <a:fillRect l="-485" t="-1502" r="-1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21" name="Picture 2">
            <a:extLst>
              <a:ext uri="{FF2B5EF4-FFF2-40B4-BE49-F238E27FC236}">
                <a16:creationId xmlns:a16="http://schemas.microsoft.com/office/drawing/2014/main" id="{56F904FF-1DF5-4C04-BA52-211F54C9E9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3476334"/>
            <a:ext cx="3563888" cy="232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 name="Groupe 21">
            <a:extLst>
              <a:ext uri="{FF2B5EF4-FFF2-40B4-BE49-F238E27FC236}">
                <a16:creationId xmlns:a16="http://schemas.microsoft.com/office/drawing/2014/main" id="{46C2E93C-870E-4F87-85EB-E1D793FA6DAE}"/>
              </a:ext>
            </a:extLst>
          </p:cNvPr>
          <p:cNvGrpSpPr/>
          <p:nvPr/>
        </p:nvGrpSpPr>
        <p:grpSpPr>
          <a:xfrm>
            <a:off x="1733333" y="3011700"/>
            <a:ext cx="4358216" cy="3727767"/>
            <a:chOff x="4696960" y="26421"/>
            <a:chExt cx="4358216" cy="3727767"/>
          </a:xfrm>
        </p:grpSpPr>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960" y="26421"/>
              <a:ext cx="4358216" cy="325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5689895" y="3212976"/>
              <a:ext cx="3281236" cy="541212"/>
            </a:xfrm>
            <a:prstGeom prst="rect">
              <a:avLst/>
            </a:prstGeom>
          </p:spPr>
          <p:txBody>
            <a:bodyPr wrap="square">
              <a:spAutoFit/>
            </a:bodyPr>
            <a:lstStyle/>
            <a:p>
              <a:r>
                <a:rPr lang="fr-FR" sz="1400" dirty="0">
                  <a:latin typeface="Univers Condensed"/>
                </a:rPr>
                <a:t>Courbes de voilement et de post-voilement normalisées pour les parois</a:t>
              </a:r>
            </a:p>
          </p:txBody>
        </p:sp>
      </p:grpSp>
      <p:sp>
        <p:nvSpPr>
          <p:cNvPr id="25" name="Rectangle 24">
            <a:extLst>
              <a:ext uri="{FF2B5EF4-FFF2-40B4-BE49-F238E27FC236}">
                <a16:creationId xmlns:a16="http://schemas.microsoft.com/office/drawing/2014/main" id="{3EC48FAC-E64D-4FD2-91FF-F062E349794B}"/>
              </a:ext>
            </a:extLst>
          </p:cNvPr>
          <p:cNvSpPr/>
          <p:nvPr/>
        </p:nvSpPr>
        <p:spPr>
          <a:xfrm flipV="1">
            <a:off x="6672064" y="4271987"/>
            <a:ext cx="1044000" cy="1332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Rectangle 25">
            <a:extLst>
              <a:ext uri="{FF2B5EF4-FFF2-40B4-BE49-F238E27FC236}">
                <a16:creationId xmlns:a16="http://schemas.microsoft.com/office/drawing/2014/main" id="{7128C0C1-91F3-401F-8BF2-68C06A186CBF}"/>
              </a:ext>
            </a:extLst>
          </p:cNvPr>
          <p:cNvSpPr/>
          <p:nvPr/>
        </p:nvSpPr>
        <p:spPr>
          <a:xfrm flipV="1">
            <a:off x="2262251" y="3245925"/>
            <a:ext cx="633022" cy="2520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a:extLst>
              <a:ext uri="{FF2B5EF4-FFF2-40B4-BE49-F238E27FC236}">
                <a16:creationId xmlns:a16="http://schemas.microsoft.com/office/drawing/2014/main" id="{6DA0FD88-9DB6-9141-8456-CC0307A8C157}"/>
              </a:ext>
            </a:extLst>
          </p:cNvPr>
          <p:cNvSpPr/>
          <p:nvPr/>
        </p:nvSpPr>
        <p:spPr>
          <a:xfrm>
            <a:off x="6370077"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33814278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a:extLst>
                  <a:ext uri="{FF2B5EF4-FFF2-40B4-BE49-F238E27FC236}">
                    <a16:creationId xmlns:a16="http://schemas.microsoft.com/office/drawing/2014/main" id="{82895D43-D726-4209-A269-53591FB96C04}"/>
                  </a:ext>
                </a:extLst>
              </p:cNvPr>
              <p:cNvSpPr txBox="1">
                <a:spLocks noChangeArrowheads="1"/>
              </p:cNvSpPr>
              <p:nvPr/>
            </p:nvSpPr>
            <p:spPr bwMode="auto">
              <a:xfrm>
                <a:off x="838200" y="772759"/>
                <a:ext cx="10016068" cy="19196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Section de classe 3 </a:t>
                </a:r>
                <a:r>
                  <a:rPr lang="fr-FR" sz="1600" dirty="0">
                    <a:solidFill>
                      <a:schemeClr val="tx1"/>
                    </a:solidFill>
                    <a:latin typeface="Univers Condensed"/>
                    <a:ea typeface="Cambria Math" panose="02040503050406030204" pitchFamily="18" charset="0"/>
                  </a:rPr>
                  <a:t>:</a:t>
                </a:r>
                <a:r>
                  <a:rPr lang="fr-FR" sz="1600" b="1" dirty="0">
                    <a:solidFill>
                      <a:schemeClr val="tx1"/>
                    </a:solidFill>
                    <a:latin typeface="Univers Condensed"/>
                    <a:ea typeface="Cambria Math" panose="02040503050406030204" pitchFamily="18" charset="0"/>
                  </a:rPr>
                  <a:t> </a:t>
                </a:r>
                <a:r>
                  <a:rPr lang="fr-FR" sz="1600" dirty="0">
                    <a:solidFill>
                      <a:schemeClr val="tx1"/>
                    </a:solidFill>
                    <a:latin typeface="Univers Condensed"/>
                    <a:ea typeface="Cambria Math" panose="02040503050406030204" pitchFamily="18" charset="0"/>
                  </a:rPr>
                  <a:t>son</a:t>
                </a:r>
                <a:r>
                  <a:rPr lang="fr-FR" sz="1600" b="1"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aile en compression voile avant que la section ne puisse développer le moment élastique (</a:t>
                </a:r>
                <a14:m>
                  <m:oMath xmlns:m="http://schemas.openxmlformats.org/officeDocument/2006/math">
                    <m:sSub>
                      <m:sSubPr>
                        <m:ctrlPr>
                          <a:rPr lang="fr-CA" sz="1600" i="1" dirty="0">
                            <a:solidFill>
                              <a:schemeClr val="tx1"/>
                            </a:solidFill>
                            <a:latin typeface="Cambria Math" panose="02040503050406030204" pitchFamily="18" charset="0"/>
                          </a:rPr>
                        </m:ctrlPr>
                      </m:sSubPr>
                      <m:e>
                        <m:r>
                          <a:rPr lang="fr-CA" sz="1600" i="1" dirty="0">
                            <a:solidFill>
                              <a:schemeClr val="tx1"/>
                            </a:solidFill>
                            <a:latin typeface="Cambria Math" panose="02040503050406030204" pitchFamily="18" charset="0"/>
                          </a:rPr>
                          <m:t>𝑀</m:t>
                        </m:r>
                      </m:e>
                      <m:sub>
                        <m:r>
                          <a:rPr lang="fr-CA" sz="1600" i="1" dirty="0">
                            <a:solidFill>
                              <a:schemeClr val="tx1"/>
                            </a:solidFill>
                            <a:latin typeface="Cambria Math" panose="02040503050406030204" pitchFamily="18" charset="0"/>
                          </a:rPr>
                          <m:t>𝑦</m:t>
                        </m:r>
                      </m:sub>
                    </m:sSub>
                  </m:oMath>
                </a14:m>
                <a:r>
                  <a:rPr lang="fr-CA" sz="1600" dirty="0">
                    <a:solidFill>
                      <a:schemeClr val="tx1"/>
                    </a:solidFill>
                    <a:latin typeface="Univers Condensed"/>
                  </a:rPr>
                  <a:t>)</a:t>
                </a:r>
                <a:endParaRPr lang="fr-FR" sz="1600" b="1"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panose="02040503050406030204" pitchFamily="18" charset="0"/>
                        </a:rPr>
                        <m:t>𝑚</m:t>
                      </m:r>
                      <m:r>
                        <a:rPr lang="en-CA" sz="1600" i="1" dirty="0">
                          <a:solidFill>
                            <a:schemeClr val="tx1"/>
                          </a:solidFill>
                          <a:latin typeface="Cambria Math" panose="02040503050406030204" pitchFamily="18" charset="0"/>
                          <a:ea typeface="Cambria Math" panose="02040503050406030204" pitchFamily="18" charset="0"/>
                        </a:rPr>
                        <m:t> </m:t>
                      </m:r>
                      <m:f>
                        <m:fPr>
                          <m:ctrlPr>
                            <a:rPr lang="en-CA"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panose="02040503050406030204" pitchFamily="18" charset="0"/>
                            </a:rPr>
                            <m:t>𝑏</m:t>
                          </m:r>
                        </m:num>
                        <m:den>
                          <m:r>
                            <a:rPr lang="en-CA" sz="1600" i="1" dirty="0">
                              <a:solidFill>
                                <a:schemeClr val="tx1"/>
                              </a:solidFill>
                              <a:latin typeface="Cambria Math" panose="02040503050406030204" pitchFamily="18" charset="0"/>
                              <a:ea typeface="Cambria Math" panose="02040503050406030204" pitchFamily="18" charset="0"/>
                            </a:rPr>
                            <m:t>𝑡</m:t>
                          </m:r>
                        </m:den>
                      </m:f>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num>
                            <m:den>
                              <m:sSup>
                                <m:sSupPr>
                                  <m:ctrlPr>
                                    <a:rPr lang="fr-FR" sz="1600" i="1" dirty="0">
                                      <a:solidFill>
                                        <a:schemeClr val="tx1"/>
                                      </a:solidFill>
                                      <a:latin typeface="Cambria Math" panose="02040503050406030204" pitchFamily="18" charset="0"/>
                                      <a:ea typeface="Cambria Math" panose="02040503050406030204" pitchFamily="18" charset="0"/>
                                    </a:rPr>
                                  </m:ctrlPr>
                                </m:sSupPr>
                                <m:e>
                                  <m:r>
                                    <a:rPr lang="fr-FR"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panose="02040503050406030204" pitchFamily="18" charset="0"/>
                                    </a:rPr>
                                    <m:t>2</m:t>
                                  </m:r>
                                </m:sup>
                              </m:sSup>
                              <m:r>
                                <a:rPr lang="en-CA" sz="1600" i="1" dirty="0">
                                  <a:solidFill>
                                    <a:schemeClr val="tx1"/>
                                  </a:solidFill>
                                  <a:latin typeface="Cambria Math" panose="02040503050406030204" pitchFamily="18" charset="0"/>
                                  <a:ea typeface="Cambria Math" panose="02040503050406030204" pitchFamily="18" charset="0"/>
                                </a:rPr>
                                <m:t>𝐸</m:t>
                              </m:r>
                            </m:den>
                          </m:f>
                        </m:e>
                      </m:rad>
                      <m:r>
                        <a:rPr lang="fr-FR" sz="1600" i="1" dirty="0">
                          <a:solidFill>
                            <a:schemeClr val="tx1"/>
                          </a:solidFill>
                          <a:latin typeface="Cambria Math" panose="02040503050406030204" pitchFamily="18" charset="0"/>
                          <a:ea typeface="Cambria Math"/>
                        </a:rPr>
                        <m:t>&gt;</m:t>
                      </m:r>
                      <m:sSub>
                        <m:sSubPr>
                          <m:ctrlPr>
                            <a:rPr lang="fr-FR" sz="1600" i="1" dirty="0">
                              <a:solidFill>
                                <a:schemeClr val="tx1"/>
                              </a:solidFill>
                              <a:latin typeface="Cambria Math" panose="02040503050406030204" pitchFamily="18" charset="0"/>
                              <a:ea typeface="Cambria Math"/>
                            </a:rPr>
                          </m:ctrlPr>
                        </m:sSubPr>
                        <m:e>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e>
                        <m:sub>
                          <m:r>
                            <a:rPr lang="en-CA" sz="1600" i="1" dirty="0">
                              <a:solidFill>
                                <a:schemeClr val="tx1"/>
                              </a:solidFill>
                              <a:latin typeface="Cambria Math" panose="02040503050406030204" pitchFamily="18" charset="0"/>
                              <a:ea typeface="Cambria Math"/>
                            </a:rPr>
                            <m:t>0</m:t>
                          </m:r>
                        </m:sub>
                      </m:sSub>
                      <m:r>
                        <a:rPr lang="en-CA" sz="1600" i="1" dirty="0">
                          <a:solidFill>
                            <a:schemeClr val="tx1"/>
                          </a:solidFill>
                          <a:latin typeface="Cambria Math" panose="02040503050406030204" pitchFamily="18" charset="0"/>
                          <a:ea typeface="Cambria Math"/>
                        </a:rPr>
                        <m:t>=0,5⟹</m:t>
                      </m:r>
                      <m:f>
                        <m:fPr>
                          <m:ctrlPr>
                            <a:rPr lang="en-CA" sz="1600" i="1" dirty="0">
                              <a:solidFill>
                                <a:schemeClr val="tx1"/>
                              </a:solidFill>
                              <a:latin typeface="Cambria Math" panose="02040503050406030204" pitchFamily="18" charset="0"/>
                              <a:ea typeface="Cambria Math" panose="02040503050406030204" pitchFamily="18" charset="0"/>
                            </a:rPr>
                          </m:ctrlPr>
                        </m:fPr>
                        <m:num>
                          <m:r>
                            <a:rPr lang="en-CA" sz="1600" i="1" dirty="0">
                              <a:solidFill>
                                <a:schemeClr val="tx1"/>
                              </a:solidFill>
                              <a:latin typeface="Cambria Math" panose="02040503050406030204" pitchFamily="18" charset="0"/>
                              <a:ea typeface="Cambria Math" panose="02040503050406030204" pitchFamily="18" charset="0"/>
                            </a:rPr>
                            <m:t>𝑏</m:t>
                          </m:r>
                        </m:num>
                        <m:den>
                          <m:r>
                            <a:rPr lang="en-CA" sz="1600" i="1" dirty="0">
                              <a:solidFill>
                                <a:schemeClr val="tx1"/>
                              </a:solidFill>
                              <a:latin typeface="Cambria Math" panose="02040503050406030204" pitchFamily="18" charset="0"/>
                              <a:ea typeface="Cambria Math" panose="02040503050406030204" pitchFamily="18" charset="0"/>
                            </a:rPr>
                            <m:t>𝑡</m:t>
                          </m:r>
                        </m:den>
                      </m:f>
                      <m:r>
                        <a:rPr lang="en-CA" sz="1600" i="1" dirty="0">
                          <a:solidFill>
                            <a:schemeClr val="tx1"/>
                          </a:solidFill>
                          <a:latin typeface="Cambria Math" panose="02040503050406030204" pitchFamily="18" charset="0"/>
                          <a:ea typeface="Cambria Math"/>
                        </a:rPr>
                        <m:t>&gt;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420</m:t>
                          </m:r>
                        </m:num>
                        <m:den>
                          <m:r>
                            <a:rPr lang="en-CA" sz="1600" i="1" dirty="0">
                              <a:solidFill>
                                <a:schemeClr val="tx1"/>
                              </a:solidFill>
                              <a:latin typeface="Cambria Math" panose="02040503050406030204" pitchFamily="18" charset="0"/>
                              <a:ea typeface="Cambria Math"/>
                            </a:rPr>
                            <m:t>𝑚</m:t>
                          </m:r>
                          <m:rad>
                            <m:radPr>
                              <m:degHide m:val="on"/>
                              <m:ctrlPr>
                                <a:rPr lang="en-CA" sz="1600" i="1" dirty="0">
                                  <a:solidFill>
                                    <a:schemeClr val="tx1"/>
                                  </a:solidFill>
                                  <a:latin typeface="Cambria Math" panose="02040503050406030204" pitchFamily="18" charset="0"/>
                                  <a:ea typeface="Cambria Math"/>
                                </a:rPr>
                              </m:ctrlPr>
                            </m:radPr>
                            <m:deg/>
                            <m:e>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𝑦</m:t>
                                  </m:r>
                                </m:sub>
                              </m:sSub>
                            </m:e>
                          </m:rad>
                        </m:den>
                      </m:f>
                      <m:r>
                        <m:rPr>
                          <m:nor/>
                        </m:rPr>
                        <a:rPr lang="fr-CA" sz="1600" dirty="0">
                          <a:solidFill>
                            <a:schemeClr val="tx1"/>
                          </a:solidFill>
                          <a:latin typeface="Univers Condensed"/>
                          <a:ea typeface="Cambria Math" panose="02040503050406030204" pitchFamily="18" charset="0"/>
                        </a:rPr>
                        <m:t>         </m:t>
                      </m:r>
                      <m:r>
                        <m:rPr>
                          <m:nor/>
                        </m:rPr>
                        <a:rPr lang="fr-CA" sz="1600" dirty="0">
                          <a:solidFill>
                            <a:schemeClr val="tx1"/>
                          </a:solidFill>
                          <a:latin typeface="Univers Condensed"/>
                        </a:rPr>
                        <m:t>(</m:t>
                      </m:r>
                      <m:r>
                        <m:rPr>
                          <m:nor/>
                        </m:rPr>
                        <a:rPr lang="en-CA" sz="1600" b="1" dirty="0">
                          <a:solidFill>
                            <a:schemeClr val="tx1"/>
                          </a:solidFill>
                          <a:latin typeface="Univers Condensed"/>
                        </a:rPr>
                        <m:t>c</m:t>
                      </m:r>
                      <m:r>
                        <m:rPr>
                          <m:nor/>
                        </m:rPr>
                        <a:rPr lang="fr-CA" sz="1600" b="1" dirty="0">
                          <a:solidFill>
                            <a:schemeClr val="tx1"/>
                          </a:solidFill>
                          <a:latin typeface="Univers Condensed"/>
                        </a:rPr>
                        <m:t>lasse</m:t>
                      </m:r>
                      <m:r>
                        <m:rPr>
                          <m:nor/>
                        </m:rPr>
                        <a:rPr lang="fr-CA" sz="1600" b="1" dirty="0">
                          <a:solidFill>
                            <a:schemeClr val="tx1"/>
                          </a:solidFill>
                          <a:latin typeface="Univers Condensed"/>
                        </a:rPr>
                        <m:t> 3</m:t>
                      </m:r>
                      <m:r>
                        <m:rPr>
                          <m:nor/>
                        </m:rPr>
                        <a:rPr lang="fr-CA" sz="1600" dirty="0">
                          <a:solidFill>
                            <a:schemeClr val="tx1"/>
                          </a:solidFill>
                          <a:latin typeface="Univers Condensed"/>
                        </a:rPr>
                        <m:t>)</m:t>
                      </m:r>
                    </m:oMath>
                  </m:oMathPara>
                </a14:m>
                <a:endParaRPr lang="fr-FR" sz="1600" dirty="0">
                  <a:solidFill>
                    <a:schemeClr val="tx1"/>
                  </a:solidFill>
                  <a:latin typeface="Univers Condensed"/>
                  <a:ea typeface="Cambria Math"/>
                </a:endParaRPr>
              </a:p>
            </p:txBody>
          </p:sp>
        </mc:Choice>
        <mc:Fallback xmlns="">
          <p:sp>
            <p:nvSpPr>
              <p:cNvPr id="12" name="Rectangle 1027">
                <a:extLst>
                  <a:ext uri="{FF2B5EF4-FFF2-40B4-BE49-F238E27FC236}">
                    <a16:creationId xmlns:a16="http://schemas.microsoft.com/office/drawing/2014/main" id="{82895D43-D726-4209-A269-53591FB96C04}"/>
                  </a:ext>
                </a:extLst>
              </p:cNvPr>
              <p:cNvSpPr txBox="1">
                <a:spLocks noRot="1" noChangeAspect="1" noMove="1" noResize="1" noEditPoints="1" noAdjustHandles="1" noChangeArrowheads="1" noChangeShapeType="1" noTextEdit="1"/>
              </p:cNvSpPr>
              <p:nvPr/>
            </p:nvSpPr>
            <p:spPr bwMode="auto">
              <a:xfrm>
                <a:off x="838200" y="772759"/>
                <a:ext cx="10016068" cy="1919641"/>
              </a:xfrm>
              <a:prstGeom prst="rect">
                <a:avLst/>
              </a:prstGeom>
              <a:blipFill>
                <a:blip r:embed="rId3"/>
                <a:stretch>
                  <a:fillRect l="-243" t="-95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a:extLst>
              <a:ext uri="{FF2B5EF4-FFF2-40B4-BE49-F238E27FC236}">
                <a16:creationId xmlns:a16="http://schemas.microsoft.com/office/drawing/2014/main" id="{BF4CC096-C896-4652-BF50-2CED3A471E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6093" y="3111209"/>
            <a:ext cx="3563888" cy="232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e 13">
            <a:extLst>
              <a:ext uri="{FF2B5EF4-FFF2-40B4-BE49-F238E27FC236}">
                <a16:creationId xmlns:a16="http://schemas.microsoft.com/office/drawing/2014/main" id="{03FD021D-381C-43A0-88EC-4F36FB7B25FC}"/>
              </a:ext>
            </a:extLst>
          </p:cNvPr>
          <p:cNvGrpSpPr/>
          <p:nvPr/>
        </p:nvGrpSpPr>
        <p:grpSpPr>
          <a:xfrm>
            <a:off x="1693386" y="2646575"/>
            <a:ext cx="4358216" cy="3709775"/>
            <a:chOff x="4696960" y="26421"/>
            <a:chExt cx="4358216" cy="3709775"/>
          </a:xfrm>
        </p:grpSpPr>
        <p:pic>
          <p:nvPicPr>
            <p:cNvPr id="15" name="Picture 2">
              <a:extLst>
                <a:ext uri="{FF2B5EF4-FFF2-40B4-BE49-F238E27FC236}">
                  <a16:creationId xmlns:a16="http://schemas.microsoft.com/office/drawing/2014/main" id="{32AFAD42-9EC1-4680-91D7-FF67E03E6F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6960" y="26421"/>
              <a:ext cx="4358216" cy="3258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D068D04A-2010-4322-A8F9-3D5D71F80DE3}"/>
                </a:ext>
              </a:extLst>
            </p:cNvPr>
            <p:cNvSpPr/>
            <p:nvPr/>
          </p:nvSpPr>
          <p:spPr>
            <a:xfrm>
              <a:off x="5713749" y="3212976"/>
              <a:ext cx="3257381" cy="523220"/>
            </a:xfrm>
            <a:prstGeom prst="rect">
              <a:avLst/>
            </a:prstGeom>
          </p:spPr>
          <p:txBody>
            <a:bodyPr wrap="square">
              <a:spAutoFit/>
            </a:bodyPr>
            <a:lstStyle/>
            <a:p>
              <a:r>
                <a:rPr lang="fr-FR" sz="1400" dirty="0">
                  <a:latin typeface="Univers Condensed"/>
                </a:rPr>
                <a:t>Courbes de voilement et de post-voilement normalisées pour les parois</a:t>
              </a:r>
            </a:p>
          </p:txBody>
        </p:sp>
      </p:grpSp>
      <p:sp>
        <p:nvSpPr>
          <p:cNvPr id="18" name="Rectangle 17">
            <a:extLst>
              <a:ext uri="{FF2B5EF4-FFF2-40B4-BE49-F238E27FC236}">
                <a16:creationId xmlns:a16="http://schemas.microsoft.com/office/drawing/2014/main" id="{5B4B66C2-F75E-4278-A0A5-1D0F2B79D2D4}"/>
              </a:ext>
            </a:extLst>
          </p:cNvPr>
          <p:cNvSpPr/>
          <p:nvPr/>
        </p:nvSpPr>
        <p:spPr>
          <a:xfrm flipV="1">
            <a:off x="6632589" y="4518782"/>
            <a:ext cx="395065" cy="72008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4C2C4C22-854A-409C-B7AA-FD0686AA272E}"/>
              </a:ext>
            </a:extLst>
          </p:cNvPr>
          <p:cNvSpPr/>
          <p:nvPr/>
        </p:nvSpPr>
        <p:spPr>
          <a:xfrm flipV="1">
            <a:off x="2850967" y="2862598"/>
            <a:ext cx="3096000" cy="2556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a:extLst>
              <a:ext uri="{FF2B5EF4-FFF2-40B4-BE49-F238E27FC236}">
                <a16:creationId xmlns:a16="http://schemas.microsoft.com/office/drawing/2014/main" id="{97909B6B-2F53-4027-8346-E605F03872E3}"/>
              </a:ext>
            </a:extLst>
          </p:cNvPr>
          <p:cNvSpPr/>
          <p:nvPr/>
        </p:nvSpPr>
        <p:spPr>
          <a:xfrm>
            <a:off x="2576538" y="2646575"/>
            <a:ext cx="644708" cy="234227"/>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1027">
            <a:extLst>
              <a:ext uri="{FF2B5EF4-FFF2-40B4-BE49-F238E27FC236}">
                <a16:creationId xmlns:a16="http://schemas.microsoft.com/office/drawing/2014/main" id="{205FFC40-230E-4FFF-87BB-2CF1C7AD1135}"/>
              </a:ext>
            </a:extLst>
          </p:cNvPr>
          <p:cNvSpPr txBox="1">
            <a:spLocks noChangeArrowheads="1"/>
          </p:cNvSpPr>
          <p:nvPr/>
        </p:nvSpPr>
        <p:spPr bwMode="auto">
          <a:xfrm>
            <a:off x="838200" y="6356350"/>
            <a:ext cx="90495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latin typeface="Univers Condensed"/>
                <a:ea typeface="Cambria Math" panose="02040503050406030204" pitchFamily="18" charset="0"/>
              </a:rPr>
              <a:t>Les sections triangulées sont de classe 3</a:t>
            </a:r>
          </a:p>
        </p:txBody>
      </p:sp>
      <p:sp>
        <p:nvSpPr>
          <p:cNvPr id="21" name="Rectangle 20">
            <a:extLst>
              <a:ext uri="{FF2B5EF4-FFF2-40B4-BE49-F238E27FC236}">
                <a16:creationId xmlns:a16="http://schemas.microsoft.com/office/drawing/2014/main" id="{B0C2CA7A-1A84-5440-990E-6760D1255332}"/>
              </a:ext>
            </a:extLst>
          </p:cNvPr>
          <p:cNvSpPr/>
          <p:nvPr/>
        </p:nvSpPr>
        <p:spPr>
          <a:xfrm>
            <a:off x="6190940"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46626891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8199" y="1187375"/>
                <a:ext cx="9821449" cy="50440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En résumé</a:t>
                </a:r>
              </a:p>
              <a:p>
                <a:pPr marL="271463" lvl="1" indent="-271463"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Pour les sections de </a:t>
                </a:r>
                <a:r>
                  <a:rPr lang="fr-FR" sz="2000" b="1" dirty="0">
                    <a:solidFill>
                      <a:schemeClr val="tx1"/>
                    </a:solidFill>
                    <a:latin typeface="Univers Condensed"/>
                    <a:ea typeface="Cambria Math" panose="02040503050406030204" pitchFamily="18" charset="0"/>
                  </a:rPr>
                  <a:t>classe 1</a:t>
                </a:r>
              </a:p>
              <a:p>
                <a:pPr marL="857250" lvl="3" indent="0" eaLnBrk="1" hangingPunct="1">
                  <a:buNone/>
                  <a:defRPr/>
                </a:pPr>
                <a:endParaRPr lang="en-CA"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FR" i="1" dirty="0">
                              <a:solidFill>
                                <a:schemeClr val="tx1"/>
                              </a:solidFill>
                              <a:latin typeface="Cambria Math" panose="02040503050406030204" pitchFamily="18" charset="0"/>
                              <a:ea typeface="Cambria Math"/>
                            </a:rPr>
                            <m:t>𝜆</m:t>
                          </m:r>
                        </m:e>
                      </m:acc>
                      <m:r>
                        <a:rPr lang="fr-FR"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a:rPr>
                        <m:t>0,3</m:t>
                      </m:r>
                    </m:oMath>
                  </m:oMathPara>
                </a14:m>
                <a:endParaRPr lang="fr-FR" dirty="0">
                  <a:solidFill>
                    <a:schemeClr val="tx1"/>
                  </a:solidFill>
                  <a:latin typeface="Univers Condensed"/>
                  <a:ea typeface="Cambria Math"/>
                </a:endParaRPr>
              </a:p>
              <a:p>
                <a:pPr marL="857250" lvl="3" indent="0" eaLnBrk="1" hangingPunct="1">
                  <a:buNone/>
                  <a:defRPr/>
                </a:pPr>
                <a:endParaRPr lang="fr-FR" dirty="0">
                  <a:solidFill>
                    <a:schemeClr val="tx1"/>
                  </a:solidFill>
                  <a:latin typeface="Univers Condensed"/>
                  <a:ea typeface="Cambria Math"/>
                </a:endParaRPr>
              </a:p>
              <a:p>
                <a:pPr marL="742950" lvl="2"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Pour les sections de </a:t>
                </a:r>
                <a:r>
                  <a:rPr lang="fr-FR" sz="2000" b="1" dirty="0">
                    <a:solidFill>
                      <a:schemeClr val="tx1"/>
                    </a:solidFill>
                    <a:latin typeface="Univers Condensed"/>
                    <a:ea typeface="Cambria Math" panose="02040503050406030204" pitchFamily="18" charset="0"/>
                  </a:rPr>
                  <a:t>classe 2</a:t>
                </a:r>
              </a:p>
              <a:p>
                <a:pPr marL="857250" lvl="3" indent="0" eaLnBrk="1" hangingPunct="1">
                  <a:buNone/>
                  <a:defRPr/>
                </a:pPr>
                <a:endParaRPr lang="en-CA"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FR" i="1" dirty="0">
                              <a:solidFill>
                                <a:schemeClr val="tx1"/>
                              </a:solidFill>
                              <a:latin typeface="Cambria Math" panose="02040503050406030204" pitchFamily="18" charset="0"/>
                              <a:ea typeface="Cambria Math"/>
                            </a:rPr>
                            <m:t>𝜆</m:t>
                          </m:r>
                        </m:e>
                      </m:acc>
                      <m:r>
                        <a:rPr lang="fr-FR" i="1" dirty="0">
                          <a:solidFill>
                            <a:schemeClr val="tx1"/>
                          </a:solidFill>
                          <a:latin typeface="Cambria Math" panose="02040503050406030204" pitchFamily="18" charset="0"/>
                          <a:ea typeface="Cambria Math"/>
                        </a:rPr>
                        <m:t>≤</m:t>
                      </m:r>
                      <m:r>
                        <a:rPr lang="en-CA" i="1" dirty="0">
                          <a:solidFill>
                            <a:schemeClr val="tx1"/>
                          </a:solidFill>
                          <a:latin typeface="Cambria Math" panose="02040503050406030204" pitchFamily="18" charset="0"/>
                          <a:ea typeface="Cambria Math"/>
                        </a:rPr>
                        <m:t>0,</m:t>
                      </m:r>
                      <m:r>
                        <a:rPr lang="en-CA" dirty="0">
                          <a:solidFill>
                            <a:schemeClr val="tx1"/>
                          </a:solidFill>
                          <a:latin typeface="Cambria Math" panose="02040503050406030204" pitchFamily="18" charset="0"/>
                          <a:ea typeface="Cambria Math"/>
                        </a:rPr>
                        <m:t>5</m:t>
                      </m:r>
                    </m:oMath>
                  </m:oMathPara>
                </a14:m>
                <a:endParaRPr lang="fr-FR" dirty="0">
                  <a:solidFill>
                    <a:schemeClr val="tx1"/>
                  </a:solidFill>
                  <a:latin typeface="Univers Condensed"/>
                  <a:ea typeface="Cambria Math"/>
                </a:endParaRPr>
              </a:p>
              <a:p>
                <a:pPr marL="742950" lvl="2" indent="-342900" eaLnBrk="1" hangingPunct="1">
                  <a:buFont typeface="Calibri" panose="020F0502020204030204" pitchFamily="34" charset="0"/>
                  <a:buChar char="−"/>
                  <a:defRPr/>
                </a:pPr>
                <a:endParaRPr lang="fr-FR" sz="20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Pour les sections de </a:t>
                </a:r>
                <a:r>
                  <a:rPr lang="fr-FR" sz="2000" b="1" dirty="0">
                    <a:solidFill>
                      <a:schemeClr val="tx1"/>
                    </a:solidFill>
                    <a:latin typeface="Univers Condensed"/>
                    <a:ea typeface="Cambria Math" panose="02040503050406030204" pitchFamily="18" charset="0"/>
                  </a:rPr>
                  <a:t>classe 3</a:t>
                </a:r>
              </a:p>
              <a:p>
                <a:pPr marL="857250" lvl="3" indent="0" eaLnBrk="1" hangingPunct="1">
                  <a:buNone/>
                  <a:defRPr/>
                </a:pPr>
                <a:endParaRPr lang="en-CA"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acc>
                        <m:accPr>
                          <m:chr m:val="̅"/>
                          <m:ctrlPr>
                            <a:rPr lang="fr-FR" i="1" dirty="0">
                              <a:solidFill>
                                <a:schemeClr val="tx1"/>
                              </a:solidFill>
                              <a:latin typeface="Cambria Math" panose="02040503050406030204" pitchFamily="18" charset="0"/>
                              <a:ea typeface="Cambria Math" panose="02040503050406030204" pitchFamily="18" charset="0"/>
                            </a:rPr>
                          </m:ctrlPr>
                        </m:accPr>
                        <m:e>
                          <m:r>
                            <a:rPr lang="fr-FR" i="1" dirty="0">
                              <a:solidFill>
                                <a:schemeClr val="tx1"/>
                              </a:solidFill>
                              <a:latin typeface="Cambria Math" panose="02040503050406030204" pitchFamily="18" charset="0"/>
                              <a:ea typeface="Cambria Math"/>
                            </a:rPr>
                            <m:t>𝜆</m:t>
                          </m:r>
                        </m:e>
                      </m:acc>
                      <m:r>
                        <a:rPr lang="fr-FR" i="1" dirty="0">
                          <a:solidFill>
                            <a:schemeClr val="tx1"/>
                          </a:solidFill>
                          <a:latin typeface="Cambria Math" panose="02040503050406030204" pitchFamily="18" charset="0"/>
                          <a:ea typeface="Cambria Math"/>
                        </a:rPr>
                        <m:t>&gt;</m:t>
                      </m:r>
                      <m:r>
                        <a:rPr lang="en-CA" i="1" dirty="0">
                          <a:solidFill>
                            <a:schemeClr val="tx1"/>
                          </a:solidFill>
                          <a:latin typeface="Cambria Math" panose="02040503050406030204" pitchFamily="18" charset="0"/>
                          <a:ea typeface="Cambria Math"/>
                        </a:rPr>
                        <m:t>0,5</m:t>
                      </m:r>
                    </m:oMath>
                  </m:oMathPara>
                </a14:m>
                <a:endParaRPr lang="fr-FR" dirty="0">
                  <a:solidFill>
                    <a:schemeClr val="tx1"/>
                  </a:solidFill>
                  <a:latin typeface="Univers Condensed"/>
                  <a:ea typeface="Cambria Math"/>
                </a:endParaRP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8199" y="1187375"/>
                <a:ext cx="9821449" cy="5044092"/>
              </a:xfrm>
              <a:prstGeom prst="rect">
                <a:avLst/>
              </a:prstGeom>
              <a:blipFill>
                <a:blip r:embed="rId3"/>
                <a:stretch>
                  <a:fillRect l="-496" t="-60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5877928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519821"/>
                <a:ext cx="10066867" cy="633817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defTabSz="719138" eaLnBrk="1" hangingPunct="1">
                  <a:buClr>
                    <a:srgbClr val="FF0000"/>
                  </a:buClr>
                  <a:buNone/>
                  <a:defRPr/>
                </a:pPr>
                <a:r>
                  <a:rPr lang="fr-FR" sz="1500" dirty="0">
                    <a:solidFill>
                      <a:schemeClr val="accent1"/>
                    </a:solidFill>
                    <a:latin typeface="Univers Condensed"/>
                    <a:ea typeface="Cambria Math" panose="02040503050406030204" pitchFamily="18" charset="0"/>
                  </a:rPr>
                  <a:t>Résistance de la section</a:t>
                </a:r>
              </a:p>
              <a:p>
                <a:pPr marL="0" lvl="1" indent="0" defTabSz="719138" eaLnBrk="1" hangingPunct="1">
                  <a:buClr>
                    <a:srgbClr val="FF0000"/>
                  </a:buClr>
                  <a:buNone/>
                  <a:defRPr/>
                </a:pPr>
                <a:endParaRPr lang="fr-FR" sz="1500" dirty="0">
                  <a:solidFill>
                    <a:schemeClr val="accent1"/>
                  </a:solidFill>
                  <a:latin typeface="Univers Condensed"/>
                  <a:ea typeface="Cambria Math" panose="02040503050406030204" pitchFamily="18" charset="0"/>
                </a:endParaRPr>
              </a:p>
              <a:p>
                <a:pPr marL="400050" lvl="2" indent="0" defTabSz="719138" eaLnBrk="1" hangingPunct="1">
                  <a:buClr>
                    <a:srgbClr val="FF0000"/>
                  </a:buClr>
                  <a:buNone/>
                  <a:defRPr/>
                </a:pPr>
                <a:r>
                  <a:rPr lang="fr-FR" sz="1500" dirty="0">
                    <a:latin typeface="Univers Condensed"/>
                    <a:ea typeface="Cambria Math"/>
                  </a:rPr>
                  <a:t>La résistance pondérée en flexion d’une poutre est contrôlée par les contraintes de compression ou les contraintes de traction </a:t>
                </a:r>
                <a14:m>
                  <m:oMath xmlns:m="http://schemas.openxmlformats.org/officeDocument/2006/math">
                    <m:r>
                      <a:rPr lang="fr-FR" sz="1500" i="1">
                        <a:latin typeface="Cambria Math" panose="02040503050406030204" pitchFamily="18" charset="0"/>
                        <a:ea typeface="Cambria Math"/>
                      </a:rPr>
                      <m:t>⟶</m:t>
                    </m:r>
                  </m:oMath>
                </a14:m>
                <a:r>
                  <a:rPr lang="fr-CA" sz="1500" dirty="0">
                    <a:latin typeface="Univers Condensed"/>
                  </a:rPr>
                  <a:t> </a:t>
                </a:r>
                <a:r>
                  <a:rPr lang="fr-CA" sz="1500" u="sng" dirty="0">
                    <a:latin typeface="Univers Condensed"/>
                  </a:rPr>
                  <a:t>il faut donc  vérifier deux états limites (</a:t>
                </a:r>
                <a:r>
                  <a:rPr lang="fr-CA" sz="1500" b="1" u="sng" dirty="0">
                    <a:latin typeface="Univers Condensed"/>
                  </a:rPr>
                  <a:t>traction</a:t>
                </a:r>
                <a:r>
                  <a:rPr lang="fr-CA" sz="1500" u="sng" dirty="0">
                    <a:latin typeface="Univers Condensed"/>
                  </a:rPr>
                  <a:t> et </a:t>
                </a:r>
                <a:r>
                  <a:rPr lang="fr-CA" sz="1500" b="1" u="sng" dirty="0">
                    <a:latin typeface="Univers Condensed"/>
                  </a:rPr>
                  <a:t>compression</a:t>
                </a:r>
                <a:r>
                  <a:rPr lang="fr-CA" sz="1500" u="sng" dirty="0">
                    <a:latin typeface="Univers Condensed"/>
                  </a:rPr>
                  <a:t>) pour chacune des classes de section</a:t>
                </a:r>
                <a:endParaRPr lang="fr-FR" sz="1500" u="sng" dirty="0">
                  <a:latin typeface="Univers Condensed"/>
                  <a:ea typeface="Cambria Math"/>
                </a:endParaRPr>
              </a:p>
              <a:p>
                <a:pPr marL="360363" lvl="1" indent="-360363" defTabSz="719138" eaLnBrk="1" hangingPunct="1">
                  <a:buClr>
                    <a:srgbClr val="FF0000"/>
                  </a:buClr>
                  <a:buFont typeface="Arial" panose="020B0604020202020204" pitchFamily="34" charset="0"/>
                  <a:buChar char="•"/>
                  <a:defRPr/>
                </a:pPr>
                <a:endParaRPr lang="fr-CA" sz="1500" dirty="0">
                  <a:solidFill>
                    <a:srgbClr val="000099"/>
                  </a:solidFill>
                  <a:latin typeface="Univers Condensed"/>
                  <a:ea typeface="Cambria Math" panose="02040503050406030204" pitchFamily="18" charset="0"/>
                </a:endParaRPr>
              </a:p>
              <a:p>
                <a:pPr marL="719138" lvl="2" indent="-358775" defTabSz="719138" eaLnBrk="1" hangingPunct="1">
                  <a:defRPr/>
                </a:pPr>
                <a:r>
                  <a:rPr lang="fr-FR" sz="1500" dirty="0">
                    <a:latin typeface="Univers Condensed"/>
                    <a:ea typeface="Cambria Math" panose="02040503050406030204" pitchFamily="18" charset="0"/>
                  </a:rPr>
                  <a:t>Section de </a:t>
                </a:r>
                <a:r>
                  <a:rPr lang="fr-FR" sz="1500" b="1" dirty="0">
                    <a:latin typeface="Univers Condensed"/>
                    <a:ea typeface="Cambria Math" panose="02040503050406030204" pitchFamily="18" charset="0"/>
                  </a:rPr>
                  <a:t>classe 1</a:t>
                </a:r>
              </a:p>
              <a:p>
                <a:pPr marL="360363" lvl="2" indent="0" defTabSz="719138" eaLnBrk="1" hangingPunct="1">
                  <a:buNone/>
                  <a:defRPr/>
                </a:pPr>
                <a:endParaRPr lang="fr-CA" sz="1500" dirty="0">
                  <a:latin typeface="Univers Condensed"/>
                  <a:ea typeface="Cambria Math" panose="02040503050406030204" pitchFamily="18" charset="0"/>
                </a:endParaRPr>
              </a:p>
              <a:p>
                <a:pPr marL="1103313" lvl="3" indent="-285750" defTabSz="719138" eaLnBrk="1" hangingPunct="1">
                  <a:buFont typeface="Wingdings" panose="05000000000000000000" pitchFamily="2" charset="2"/>
                  <a:buChar char="Ø"/>
                  <a:defRPr/>
                </a:pPr>
                <a:r>
                  <a:rPr lang="fr-CA" sz="1500" dirty="0">
                    <a:latin typeface="Univers Condensed"/>
                    <a:ea typeface="Cambria Math"/>
                  </a:rPr>
                  <a:t>La résistance </a:t>
                </a:r>
                <a14:m>
                  <m:oMath xmlns:m="http://schemas.openxmlformats.org/officeDocument/2006/math">
                    <m:sSub>
                      <m:sSubPr>
                        <m:ctrlPr>
                          <a:rPr lang="fr-CA" sz="1500" i="1">
                            <a:latin typeface="Cambria Math" panose="02040503050406030204" pitchFamily="18" charset="0"/>
                            <a:ea typeface="Cambria Math"/>
                          </a:rPr>
                        </m:ctrlPr>
                      </m:sSubPr>
                      <m:e>
                        <m:r>
                          <a:rPr lang="fr-CA" sz="1500" i="1">
                            <a:latin typeface="Cambria Math" panose="02040503050406030204" pitchFamily="18" charset="0"/>
                            <a:ea typeface="Cambria Math"/>
                          </a:rPr>
                          <m:t>𝑀</m:t>
                        </m:r>
                      </m:e>
                      <m:sub>
                        <m:r>
                          <a:rPr lang="fr-CA" sz="1500" i="1">
                            <a:latin typeface="Cambria Math" panose="02040503050406030204" pitchFamily="18" charset="0"/>
                            <a:ea typeface="Cambria Math"/>
                          </a:rPr>
                          <m:t>𝑟</m:t>
                        </m:r>
                      </m:sub>
                    </m:sSub>
                  </m:oMath>
                </a14:m>
                <a:r>
                  <a:rPr lang="fr-CA" sz="1500" dirty="0">
                    <a:latin typeface="Univers Condensed"/>
                    <a:ea typeface="Cambria Math" panose="02040503050406030204" pitchFamily="18" charset="0"/>
                  </a:rPr>
                  <a:t> est la </a:t>
                </a:r>
                <a:r>
                  <a:rPr lang="fr-CA" sz="1500" u="sng" dirty="0">
                    <a:latin typeface="Univers Condensed"/>
                    <a:ea typeface="Cambria Math" panose="02040503050406030204" pitchFamily="18" charset="0"/>
                  </a:rPr>
                  <a:t>plus petite des valeurs suivantes</a:t>
                </a:r>
                <a:r>
                  <a:rPr lang="fr-CA" sz="1500" dirty="0">
                    <a:latin typeface="Univers Condensed"/>
                    <a:ea typeface="Cambria Math" panose="02040503050406030204" pitchFamily="18" charset="0"/>
                  </a:rPr>
                  <a:t>: </a:t>
                </a:r>
              </a:p>
              <a:p>
                <a:pPr marL="360363" lvl="2" indent="0" defTabSz="719138" eaLnBrk="1" hangingPunct="1">
                  <a:buNone/>
                  <a:defRPr/>
                </a:pPr>
                <a:endParaRPr lang="fr-FR" sz="1500" dirty="0">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500" i="1" dirty="0" smtClean="0">
                              <a:solidFill>
                                <a:schemeClr val="tx1"/>
                              </a:solidFill>
                              <a:latin typeface="Cambria Math" panose="02040503050406030204" pitchFamily="18" charset="0"/>
                              <a:ea typeface="Cambria Math"/>
                            </a:rPr>
                          </m:ctrlPr>
                        </m:sSubPr>
                        <m:e>
                          <m:r>
                            <a:rPr lang="en-CA" sz="1500" i="1" dirty="0">
                              <a:solidFill>
                                <a:schemeClr val="tx1"/>
                              </a:solidFill>
                              <a:latin typeface="Cambria Math" panose="02040503050406030204" pitchFamily="18" charset="0"/>
                              <a:ea typeface="Cambria Math"/>
                            </a:rPr>
                            <m:t>𝑀</m:t>
                          </m:r>
                        </m:e>
                        <m:sub>
                          <m:r>
                            <a:rPr lang="en-CA" sz="1500" i="1" dirty="0">
                              <a:solidFill>
                                <a:schemeClr val="tx1"/>
                              </a:solidFill>
                              <a:latin typeface="Cambria Math" panose="02040503050406030204" pitchFamily="18" charset="0"/>
                              <a:ea typeface="Cambria Math"/>
                            </a:rPr>
                            <m:t>𝑟</m:t>
                          </m:r>
                        </m:sub>
                      </m:sSub>
                      <m:r>
                        <a:rPr lang="fr-CA" sz="1500" i="1" dirty="0">
                          <a:solidFill>
                            <a:schemeClr val="tx1"/>
                          </a:solidFill>
                          <a:latin typeface="Cambria Math" panose="02040503050406030204" pitchFamily="18" charset="0"/>
                          <a:ea typeface="Cambria Math"/>
                        </a:rPr>
                        <m:t>=</m:t>
                      </m:r>
                      <m:sSub>
                        <m:sSubPr>
                          <m:ctrlPr>
                            <a:rPr lang="fr-CA" sz="1500" i="1" dirty="0">
                              <a:solidFill>
                                <a:schemeClr val="tx1"/>
                              </a:solidFill>
                              <a:latin typeface="Cambria Math" panose="02040503050406030204" pitchFamily="18" charset="0"/>
                              <a:ea typeface="Cambria Math"/>
                            </a:rPr>
                          </m:ctrlPr>
                        </m:sSubPr>
                        <m:e>
                          <m:r>
                            <a:rPr lang="fr-CA" sz="1500" i="1" dirty="0">
                              <a:solidFill>
                                <a:schemeClr val="tx1"/>
                              </a:solidFill>
                              <a:latin typeface="Cambria Math" panose="02040503050406030204" pitchFamily="18" charset="0"/>
                              <a:ea typeface="Cambria Math"/>
                            </a:rPr>
                            <m:t>𝜙</m:t>
                          </m:r>
                        </m:e>
                        <m:sub>
                          <m:r>
                            <a:rPr lang="en-CA" sz="1500" i="1" dirty="0">
                              <a:solidFill>
                                <a:schemeClr val="tx1"/>
                              </a:solidFill>
                              <a:latin typeface="Cambria Math" panose="02040503050406030204" pitchFamily="18" charset="0"/>
                              <a:ea typeface="Cambria Math"/>
                            </a:rPr>
                            <m:t>𝑦</m:t>
                          </m:r>
                        </m:sub>
                      </m:sSub>
                      <m:r>
                        <a:rPr lang="en-CA" sz="1500" i="1" dirty="0">
                          <a:solidFill>
                            <a:schemeClr val="tx1"/>
                          </a:solidFill>
                          <a:latin typeface="Cambria Math" panose="02040503050406030204" pitchFamily="18" charset="0"/>
                          <a:ea typeface="Cambria Math"/>
                        </a:rPr>
                        <m:t> </m:t>
                      </m:r>
                      <m:r>
                        <a:rPr lang="en-CA" sz="1500" i="1" dirty="0">
                          <a:solidFill>
                            <a:schemeClr val="tx1"/>
                          </a:solidFill>
                          <a:latin typeface="Cambria Math" panose="02040503050406030204" pitchFamily="18" charset="0"/>
                          <a:ea typeface="Cambria Math"/>
                        </a:rPr>
                        <m:t>𝑍</m:t>
                      </m:r>
                      <m:r>
                        <a:rPr lang="en-CA" sz="1500" i="1" dirty="0">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fr-CA" sz="1500" i="1">
                              <a:solidFill>
                                <a:schemeClr val="tx1"/>
                              </a:solidFill>
                              <a:latin typeface="Cambria Math" panose="02040503050406030204" pitchFamily="18" charset="0"/>
                              <a:ea typeface="Cambria Math" panose="02040503050406030204" pitchFamily="18" charset="0"/>
                            </a:rPr>
                            <m:t>𝑦</m:t>
                          </m:r>
                        </m:sub>
                      </m:sSub>
                      <m:r>
                        <a:rPr lang="en-CA" sz="1500" i="1">
                          <a:solidFill>
                            <a:schemeClr val="tx1"/>
                          </a:solidFill>
                          <a:latin typeface="Cambria Math" panose="02040503050406030204" pitchFamily="18" charset="0"/>
                          <a:ea typeface="Cambria Math" panose="02040503050406030204" pitchFamily="18" charset="0"/>
                        </a:rPr>
                        <m:t>=</m:t>
                      </m:r>
                      <m:sSub>
                        <m:sSubPr>
                          <m:ctrlPr>
                            <a:rPr lang="fr-CA" sz="1500" i="1" dirty="0">
                              <a:solidFill>
                                <a:schemeClr val="tx1"/>
                              </a:solidFill>
                              <a:latin typeface="Cambria Math" panose="02040503050406030204" pitchFamily="18" charset="0"/>
                              <a:ea typeface="Cambria Math"/>
                            </a:rPr>
                          </m:ctrlPr>
                        </m:sSubPr>
                        <m:e>
                          <m:r>
                            <a:rPr lang="fr-CA" sz="1500" i="1" dirty="0">
                              <a:solidFill>
                                <a:schemeClr val="tx1"/>
                              </a:solidFill>
                              <a:latin typeface="Cambria Math" panose="02040503050406030204" pitchFamily="18" charset="0"/>
                              <a:ea typeface="Cambria Math"/>
                            </a:rPr>
                            <m:t>𝜙</m:t>
                          </m:r>
                        </m:e>
                        <m:sub>
                          <m:r>
                            <a:rPr lang="en-CA" sz="1500" i="1" dirty="0">
                              <a:solidFill>
                                <a:schemeClr val="tx1"/>
                              </a:solidFill>
                              <a:latin typeface="Cambria Math" panose="02040503050406030204" pitchFamily="18" charset="0"/>
                              <a:ea typeface="Cambria Math"/>
                            </a:rPr>
                            <m:t>𝑦</m:t>
                          </m:r>
                        </m:sub>
                      </m:sSub>
                      <m:r>
                        <a:rPr lang="en-CA" sz="1500" i="1" dirty="0">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𝑀</m:t>
                          </m:r>
                        </m:e>
                        <m:sub>
                          <m:r>
                            <a:rPr lang="en-CA" sz="1500" i="1">
                              <a:solidFill>
                                <a:schemeClr val="tx1"/>
                              </a:solidFill>
                              <a:latin typeface="Cambria Math" panose="02040503050406030204" pitchFamily="18" charset="0"/>
                              <a:ea typeface="Cambria Math" panose="02040503050406030204" pitchFamily="18" charset="0"/>
                            </a:rPr>
                            <m:t>𝑝</m:t>
                          </m:r>
                        </m:sub>
                      </m:sSub>
                    </m:oMath>
                  </m:oMathPara>
                </a14:m>
                <a:endParaRPr lang="en-CA" sz="1500" dirty="0">
                  <a:solidFill>
                    <a:schemeClr val="tx1"/>
                  </a:solidFill>
                  <a:latin typeface="Univers Condensed"/>
                  <a:ea typeface="Cambria Math" panose="02040503050406030204" pitchFamily="18" charset="0"/>
                </a:endParaRPr>
              </a:p>
              <a:p>
                <a:pPr marL="1314450" lvl="4" indent="0" eaLnBrk="1" hangingPunct="1">
                  <a:buNone/>
                  <a:defRPr/>
                </a:pPr>
                <a:endParaRPr lang="en-CA" sz="15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500" i="1" dirty="0">
                              <a:solidFill>
                                <a:schemeClr val="tx1"/>
                              </a:solidFill>
                              <a:latin typeface="Cambria Math" panose="02040503050406030204" pitchFamily="18" charset="0"/>
                              <a:ea typeface="Cambria Math"/>
                            </a:rPr>
                          </m:ctrlPr>
                        </m:sSubPr>
                        <m:e>
                          <m:r>
                            <a:rPr lang="en-CA" sz="1500" i="1" dirty="0">
                              <a:solidFill>
                                <a:schemeClr val="tx1"/>
                              </a:solidFill>
                              <a:latin typeface="Cambria Math" panose="02040503050406030204" pitchFamily="18" charset="0"/>
                              <a:ea typeface="Cambria Math"/>
                            </a:rPr>
                            <m:t>𝑀</m:t>
                          </m:r>
                        </m:e>
                        <m:sub>
                          <m:r>
                            <a:rPr lang="en-CA" sz="1500" i="1" dirty="0">
                              <a:solidFill>
                                <a:schemeClr val="tx1"/>
                              </a:solidFill>
                              <a:latin typeface="Cambria Math" panose="02040503050406030204" pitchFamily="18" charset="0"/>
                              <a:ea typeface="Cambria Math"/>
                            </a:rPr>
                            <m:t>𝑟</m:t>
                          </m:r>
                        </m:sub>
                      </m:sSub>
                      <m:r>
                        <a:rPr lang="fr-CA" sz="1500" i="1" dirty="0">
                          <a:solidFill>
                            <a:schemeClr val="tx1"/>
                          </a:solidFill>
                          <a:latin typeface="Cambria Math" panose="02040503050406030204" pitchFamily="18" charset="0"/>
                          <a:ea typeface="Cambria Math"/>
                        </a:rPr>
                        <m:t>=</m:t>
                      </m:r>
                      <m:sSub>
                        <m:sSubPr>
                          <m:ctrlPr>
                            <a:rPr lang="fr-CA" sz="1500" i="1" dirty="0">
                              <a:solidFill>
                                <a:schemeClr val="tx1"/>
                              </a:solidFill>
                              <a:latin typeface="Cambria Math" panose="02040503050406030204" pitchFamily="18" charset="0"/>
                              <a:ea typeface="Cambria Math"/>
                            </a:rPr>
                          </m:ctrlPr>
                        </m:sSubPr>
                        <m:e>
                          <m:r>
                            <a:rPr lang="fr-CA" sz="1500" i="1" dirty="0">
                              <a:solidFill>
                                <a:schemeClr val="tx1"/>
                              </a:solidFill>
                              <a:latin typeface="Cambria Math" panose="02040503050406030204" pitchFamily="18" charset="0"/>
                              <a:ea typeface="Cambria Math"/>
                            </a:rPr>
                            <m:t>𝜙</m:t>
                          </m:r>
                        </m:e>
                        <m:sub>
                          <m:r>
                            <a:rPr lang="en-CA" sz="1500" i="1" dirty="0">
                              <a:solidFill>
                                <a:schemeClr val="tx1"/>
                              </a:solidFill>
                              <a:latin typeface="Cambria Math" panose="02040503050406030204" pitchFamily="18" charset="0"/>
                              <a:ea typeface="Cambria Math"/>
                            </a:rPr>
                            <m:t>𝑢</m:t>
                          </m:r>
                        </m:sub>
                      </m:sSub>
                      <m:r>
                        <a:rPr lang="en-CA" sz="1500" i="1" dirty="0">
                          <a:solidFill>
                            <a:schemeClr val="tx1"/>
                          </a:solidFill>
                          <a:latin typeface="Cambria Math" panose="02040503050406030204" pitchFamily="18" charset="0"/>
                          <a:ea typeface="Cambria Math"/>
                        </a:rPr>
                        <m:t> </m:t>
                      </m:r>
                      <m:sSub>
                        <m:sSubPr>
                          <m:ctrlPr>
                            <a:rPr lang="en-CA" sz="1500" i="1" dirty="0">
                              <a:solidFill>
                                <a:schemeClr val="tx1"/>
                              </a:solidFill>
                              <a:latin typeface="Cambria Math" panose="02040503050406030204" pitchFamily="18" charset="0"/>
                              <a:ea typeface="Cambria Math"/>
                            </a:rPr>
                          </m:ctrlPr>
                        </m:sSubPr>
                        <m:e>
                          <m:r>
                            <a:rPr lang="en-CA" sz="1500" i="1" dirty="0">
                              <a:solidFill>
                                <a:schemeClr val="tx1"/>
                              </a:solidFill>
                              <a:latin typeface="Cambria Math" panose="02040503050406030204" pitchFamily="18" charset="0"/>
                              <a:ea typeface="Cambria Math"/>
                            </a:rPr>
                            <m:t>𝑍</m:t>
                          </m:r>
                        </m:e>
                        <m:sub>
                          <m:r>
                            <a:rPr lang="en-CA" sz="1500" i="1" dirty="0">
                              <a:solidFill>
                                <a:schemeClr val="tx1"/>
                              </a:solidFill>
                              <a:latin typeface="Cambria Math" panose="02040503050406030204" pitchFamily="18" charset="0"/>
                              <a:ea typeface="Cambria Math"/>
                            </a:rPr>
                            <m:t>𝑛</m:t>
                          </m:r>
                        </m:sub>
                      </m:sSub>
                      <m:r>
                        <a:rPr lang="en-CA" sz="1500" i="1" dirty="0">
                          <a:solidFill>
                            <a:schemeClr val="tx1"/>
                          </a:solidFill>
                          <a:latin typeface="Cambria Math" panose="02040503050406030204" pitchFamily="18" charset="0"/>
                          <a:ea typeface="Cambria Math"/>
                        </a:rPr>
                        <m:t> </m:t>
                      </m:r>
                      <m:sSub>
                        <m:sSubPr>
                          <m:ctrlPr>
                            <a:rPr lang="en-CA" sz="1500" i="1">
                              <a:solidFill>
                                <a:schemeClr val="tx1"/>
                              </a:solidFill>
                              <a:latin typeface="Cambria Math" panose="02040503050406030204" pitchFamily="18" charset="0"/>
                              <a:ea typeface="Cambria Math" panose="02040503050406030204" pitchFamily="18" charset="0"/>
                            </a:rPr>
                          </m:ctrlPr>
                        </m:sSubPr>
                        <m:e>
                          <m:r>
                            <a:rPr lang="en-CA" sz="1500" i="1">
                              <a:solidFill>
                                <a:schemeClr val="tx1"/>
                              </a:solidFill>
                              <a:latin typeface="Cambria Math" panose="02040503050406030204" pitchFamily="18" charset="0"/>
                              <a:ea typeface="Cambria Math" panose="02040503050406030204" pitchFamily="18" charset="0"/>
                            </a:rPr>
                            <m:t>𝐹</m:t>
                          </m:r>
                        </m:e>
                        <m:sub>
                          <m:r>
                            <a:rPr lang="en-CA" sz="1500" i="1">
                              <a:solidFill>
                                <a:schemeClr val="tx1"/>
                              </a:solidFill>
                              <a:latin typeface="Cambria Math" panose="02040503050406030204" pitchFamily="18" charset="0"/>
                              <a:ea typeface="Cambria Math" panose="02040503050406030204" pitchFamily="18" charset="0"/>
                            </a:rPr>
                            <m:t>𝑢</m:t>
                          </m:r>
                        </m:sub>
                      </m:sSub>
                    </m:oMath>
                  </m:oMathPara>
                </a14:m>
                <a:endParaRPr lang="fr-FR" sz="1500" dirty="0">
                  <a:solidFill>
                    <a:schemeClr val="tx1"/>
                  </a:solidFill>
                  <a:latin typeface="Univers Condensed"/>
                  <a:ea typeface="Cambria Math" panose="02040503050406030204" pitchFamily="18" charset="0"/>
                </a:endParaRPr>
              </a:p>
              <a:p>
                <a:pPr marL="1314450" lvl="4" indent="0" eaLnBrk="1" hangingPunct="1">
                  <a:buNone/>
                  <a:defRPr/>
                </a:pPr>
                <a:endParaRPr lang="fr-FR" sz="15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500" i="1" dirty="0">
                              <a:solidFill>
                                <a:schemeClr val="tx1"/>
                              </a:solidFill>
                              <a:latin typeface="Cambria Math" panose="02040503050406030204" pitchFamily="18" charset="0"/>
                              <a:ea typeface="Cambria Math"/>
                            </a:rPr>
                          </m:ctrlPr>
                        </m:sSubPr>
                        <m:e>
                          <m:r>
                            <a:rPr lang="fr-CA" sz="1500" i="1" dirty="0">
                              <a:solidFill>
                                <a:schemeClr val="tx1"/>
                              </a:solidFill>
                              <a:latin typeface="Cambria Math" panose="02040503050406030204" pitchFamily="18" charset="0"/>
                              <a:ea typeface="Cambria Math"/>
                            </a:rPr>
                            <m:t>𝜙</m:t>
                          </m:r>
                        </m:e>
                        <m:sub>
                          <m:r>
                            <a:rPr lang="en-CA" sz="1500" i="1" dirty="0">
                              <a:solidFill>
                                <a:schemeClr val="tx1"/>
                              </a:solidFill>
                              <a:latin typeface="Cambria Math" panose="02040503050406030204" pitchFamily="18" charset="0"/>
                              <a:ea typeface="Cambria Math"/>
                            </a:rPr>
                            <m:t>𝑦</m:t>
                          </m:r>
                        </m:sub>
                      </m:sSub>
                      <m:r>
                        <a:rPr lang="en-CA" sz="1500" i="1" dirty="0">
                          <a:solidFill>
                            <a:schemeClr val="tx1"/>
                          </a:solidFill>
                          <a:latin typeface="Cambria Math" panose="02040503050406030204" pitchFamily="18" charset="0"/>
                          <a:ea typeface="Cambria Math"/>
                        </a:rPr>
                        <m:t>=0,9</m:t>
                      </m:r>
                    </m:oMath>
                  </m:oMathPara>
                </a14:m>
                <a:endParaRPr lang="en-CA" sz="1500" i="1" dirty="0">
                  <a:solidFill>
                    <a:schemeClr val="tx1"/>
                  </a:solidFill>
                  <a:latin typeface="Univers Condensed"/>
                  <a:ea typeface="Cambria Math"/>
                </a:endParaRPr>
              </a:p>
              <a:p>
                <a:pPr marL="1314450" lvl="4" indent="0" eaLnBrk="1" hangingPunct="1">
                  <a:buNone/>
                  <a:defRPr/>
                </a:pPr>
                <a:endParaRPr lang="en-CA" sz="1500" i="1" dirty="0">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CA" sz="1500" i="1" dirty="0">
                              <a:latin typeface="Cambria Math" panose="02040503050406030204" pitchFamily="18" charset="0"/>
                              <a:ea typeface="Cambria Math"/>
                            </a:rPr>
                          </m:ctrlPr>
                        </m:sSubPr>
                        <m:e>
                          <m:r>
                            <a:rPr lang="fr-CA" sz="1500" i="1" dirty="0">
                              <a:latin typeface="Cambria Math" panose="02040503050406030204" pitchFamily="18" charset="0"/>
                              <a:ea typeface="Cambria Math"/>
                            </a:rPr>
                            <m:t>𝜙</m:t>
                          </m:r>
                        </m:e>
                        <m:sub>
                          <m:r>
                            <a:rPr lang="en-CA" sz="1500" i="1" dirty="0">
                              <a:latin typeface="Cambria Math" panose="02040503050406030204" pitchFamily="18" charset="0"/>
                              <a:ea typeface="Cambria Math"/>
                            </a:rPr>
                            <m:t>𝑢</m:t>
                          </m:r>
                        </m:sub>
                      </m:sSub>
                      <m:r>
                        <a:rPr lang="en-CA" sz="1500" i="1" dirty="0">
                          <a:latin typeface="Cambria Math" panose="02040503050406030204" pitchFamily="18" charset="0"/>
                          <a:ea typeface="Cambria Math"/>
                        </a:rPr>
                        <m:t>=0,75</m:t>
                      </m:r>
                    </m:oMath>
                  </m:oMathPara>
                </a14:m>
                <a:endParaRPr lang="en-CA" sz="1500" i="1" dirty="0">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500" i="1" dirty="0">
                              <a:latin typeface="Cambria Math" panose="02040503050406030204" pitchFamily="18" charset="0"/>
                              <a:ea typeface="Cambria Math"/>
                            </a:rPr>
                          </m:ctrlPr>
                        </m:sSubPr>
                        <m:e>
                          <m:r>
                            <a:rPr lang="en-CA" sz="1500" i="1" dirty="0">
                              <a:latin typeface="Cambria Math" panose="02040503050406030204" pitchFamily="18" charset="0"/>
                              <a:ea typeface="Cambria Math"/>
                            </a:rPr>
                            <m:t>𝑍</m:t>
                          </m:r>
                        </m:e>
                        <m:sub>
                          <m:r>
                            <a:rPr lang="en-CA" sz="1500" i="1" dirty="0">
                              <a:latin typeface="Cambria Math" panose="02040503050406030204" pitchFamily="18" charset="0"/>
                              <a:ea typeface="Cambria Math"/>
                            </a:rPr>
                            <m:t>𝑛</m:t>
                          </m:r>
                        </m:sub>
                      </m:sSub>
                      <m:r>
                        <a:rPr lang="en-CA" sz="1500" i="1" dirty="0">
                          <a:latin typeface="Cambria Math" panose="02040503050406030204" pitchFamily="18" charset="0"/>
                          <a:ea typeface="Cambria Math"/>
                        </a:rPr>
                        <m:t>=</m:t>
                      </m:r>
                      <m:r>
                        <a:rPr lang="en-CA" sz="1500" i="1" dirty="0">
                          <a:latin typeface="Cambria Math" panose="02040503050406030204" pitchFamily="18" charset="0"/>
                          <a:ea typeface="Cambria Math"/>
                        </a:rPr>
                        <m:t>𝑍</m:t>
                      </m:r>
                      <m:r>
                        <a:rPr lang="en-CA" sz="1500" i="1" dirty="0">
                          <a:latin typeface="Cambria Math" panose="02040503050406030204" pitchFamily="18" charset="0"/>
                          <a:ea typeface="Cambria Math"/>
                        </a:rPr>
                        <m:t> − </m:t>
                      </m:r>
                      <m:nary>
                        <m:naryPr>
                          <m:chr m:val="∑"/>
                          <m:subHide m:val="on"/>
                          <m:supHide m:val="on"/>
                          <m:ctrlPr>
                            <a:rPr lang="en-CA" sz="1500" i="1" dirty="0">
                              <a:latin typeface="Cambria Math" panose="02040503050406030204" pitchFamily="18" charset="0"/>
                              <a:ea typeface="Cambria Math"/>
                            </a:rPr>
                          </m:ctrlPr>
                        </m:naryPr>
                        <m:sub/>
                        <m:sup/>
                        <m:e>
                          <m:sSub>
                            <m:sSubPr>
                              <m:ctrlPr>
                                <a:rPr lang="en-CA" sz="1500" i="1" dirty="0">
                                  <a:latin typeface="Cambria Math" panose="02040503050406030204" pitchFamily="18" charset="0"/>
                                  <a:ea typeface="Cambria Math"/>
                                </a:rPr>
                              </m:ctrlPr>
                            </m:sSubPr>
                            <m:e>
                              <m:d>
                                <m:dPr>
                                  <m:ctrlPr>
                                    <a:rPr lang="en-CA" sz="1500" i="1" dirty="0">
                                      <a:latin typeface="Cambria Math" panose="02040503050406030204" pitchFamily="18" charset="0"/>
                                      <a:ea typeface="Cambria Math"/>
                                    </a:rPr>
                                  </m:ctrlPr>
                                </m:dPr>
                                <m:e>
                                  <m:sSub>
                                    <m:sSubPr>
                                      <m:ctrlPr>
                                        <a:rPr lang="en-CA" sz="1500" i="1" dirty="0">
                                          <a:latin typeface="Cambria Math" panose="02040503050406030204" pitchFamily="18" charset="0"/>
                                          <a:ea typeface="Cambria Math"/>
                                        </a:rPr>
                                      </m:ctrlPr>
                                    </m:sSubPr>
                                    <m:e>
                                      <m:r>
                                        <a:rPr lang="en-CA" sz="1500" i="1" dirty="0">
                                          <a:latin typeface="Cambria Math" panose="02040503050406030204" pitchFamily="18" charset="0"/>
                                          <a:ea typeface="Cambria Math"/>
                                        </a:rPr>
                                        <m:t>𝑑</m:t>
                                      </m:r>
                                    </m:e>
                                    <m:sub>
                                      <m:r>
                                        <a:rPr lang="en-CA" sz="1500" i="1" dirty="0">
                                          <a:latin typeface="Cambria Math" panose="02040503050406030204" pitchFamily="18" charset="0"/>
                                          <a:ea typeface="Cambria Math"/>
                                        </a:rPr>
                                        <m:t>0</m:t>
                                      </m:r>
                                    </m:sub>
                                  </m:sSub>
                                  <m:r>
                                    <a:rPr lang="en-CA" sz="1500" i="1" dirty="0">
                                      <a:latin typeface="Cambria Math" panose="02040503050406030204" pitchFamily="18" charset="0"/>
                                      <a:ea typeface="Cambria Math"/>
                                    </a:rPr>
                                    <m:t> </m:t>
                                  </m:r>
                                  <m:r>
                                    <a:rPr lang="en-CA" sz="1500" i="1" dirty="0">
                                      <a:latin typeface="Cambria Math" panose="02040503050406030204" pitchFamily="18" charset="0"/>
                                      <a:ea typeface="Cambria Math"/>
                                    </a:rPr>
                                    <m:t>𝑡</m:t>
                                  </m:r>
                                </m:e>
                              </m:d>
                            </m:e>
                            <m:sub>
                              <m:r>
                                <a:rPr lang="en-CA" sz="1500" i="1" dirty="0">
                                  <a:latin typeface="Cambria Math" panose="02040503050406030204" pitchFamily="18" charset="0"/>
                                  <a:ea typeface="Cambria Math"/>
                                </a:rPr>
                                <m:t>𝑖</m:t>
                              </m:r>
                            </m:sub>
                          </m:sSub>
                          <m:r>
                            <a:rPr lang="en-CA" sz="1500" i="1" dirty="0">
                              <a:latin typeface="Cambria Math" panose="02040503050406030204" pitchFamily="18" charset="0"/>
                              <a:ea typeface="Cambria Math"/>
                            </a:rPr>
                            <m:t> </m:t>
                          </m:r>
                          <m:sSub>
                            <m:sSubPr>
                              <m:ctrlPr>
                                <a:rPr lang="en-CA" sz="1500" i="1" dirty="0">
                                  <a:latin typeface="Cambria Math" panose="02040503050406030204" pitchFamily="18" charset="0"/>
                                  <a:ea typeface="Cambria Math"/>
                                </a:rPr>
                              </m:ctrlPr>
                            </m:sSubPr>
                            <m:e>
                              <m:r>
                                <a:rPr lang="en-CA" sz="1500" i="1" dirty="0">
                                  <a:latin typeface="Cambria Math" panose="02040503050406030204" pitchFamily="18" charset="0"/>
                                  <a:ea typeface="Cambria Math"/>
                                </a:rPr>
                                <m:t>𝑦</m:t>
                              </m:r>
                            </m:e>
                            <m:sub>
                              <m:r>
                                <a:rPr lang="en-CA" sz="1500" i="1" dirty="0">
                                  <a:latin typeface="Cambria Math" panose="02040503050406030204" pitchFamily="18" charset="0"/>
                                  <a:ea typeface="Cambria Math"/>
                                </a:rPr>
                                <m:t>𝑖</m:t>
                              </m:r>
                            </m:sub>
                          </m:sSub>
                        </m:e>
                      </m:nary>
                    </m:oMath>
                  </m:oMathPara>
                </a14:m>
                <a:endParaRPr lang="en-CA" sz="1500" i="1" dirty="0">
                  <a:latin typeface="Univers Condensed"/>
                  <a:ea typeface="Cambria Math"/>
                </a:endParaRPr>
              </a:p>
              <a:p>
                <a:pPr marL="1314450" lvl="4" indent="0" eaLnBrk="1" hangingPunct="1">
                  <a:buNone/>
                  <a:defRPr/>
                </a:pPr>
                <a14:m>
                  <m:oMath xmlns:m="http://schemas.openxmlformats.org/officeDocument/2006/math">
                    <m:sSub>
                      <m:sSubPr>
                        <m:ctrlPr>
                          <a:rPr lang="en-CA" sz="1500" i="1" dirty="0">
                            <a:latin typeface="Cambria Math" panose="02040503050406030204" pitchFamily="18" charset="0"/>
                            <a:ea typeface="Cambria Math"/>
                          </a:rPr>
                        </m:ctrlPr>
                      </m:sSubPr>
                      <m:e>
                        <m:r>
                          <a:rPr lang="en-CA" sz="1500" i="1" dirty="0">
                            <a:latin typeface="Cambria Math" panose="02040503050406030204" pitchFamily="18" charset="0"/>
                            <a:ea typeface="Cambria Math"/>
                          </a:rPr>
                          <m:t>𝑍</m:t>
                        </m:r>
                      </m:e>
                      <m:sub>
                        <m:r>
                          <a:rPr lang="en-CA" sz="1500" i="1" dirty="0">
                            <a:latin typeface="Cambria Math" panose="02040503050406030204" pitchFamily="18" charset="0"/>
                            <a:ea typeface="Cambria Math"/>
                          </a:rPr>
                          <m:t>𝑛</m:t>
                        </m:r>
                      </m:sub>
                    </m:sSub>
                  </m:oMath>
                </a14:m>
                <a:r>
                  <a:rPr lang="fr-CA" sz="1500" dirty="0">
                    <a:latin typeface="Univers Condensed"/>
                  </a:rPr>
                  <a:t> : module plastique </a:t>
                </a:r>
                <a:r>
                  <a:rPr lang="fr-CA" sz="1500" u="sng" dirty="0">
                    <a:latin typeface="Univers Condensed"/>
                  </a:rPr>
                  <a:t>net</a:t>
                </a:r>
                <a:r>
                  <a:rPr lang="fr-CA" sz="1500" dirty="0">
                    <a:latin typeface="Univers Condensed"/>
                  </a:rPr>
                  <a:t> de la section (en considérant seulement les trous de la zone tendue et en négligeant le changement de position de l’axe neutre de la section dû à la présence de trous )</a:t>
                </a:r>
              </a:p>
              <a:p>
                <a:pPr marL="1314450" lvl="4" indent="0" eaLnBrk="1" hangingPunct="1">
                  <a:buNone/>
                  <a:defRPr/>
                </a:pPr>
                <a14:m>
                  <m:oMath xmlns:m="http://schemas.openxmlformats.org/officeDocument/2006/math">
                    <m:r>
                      <a:rPr lang="fr-CA" sz="1500" i="1" dirty="0">
                        <a:latin typeface="Cambria Math" panose="02040503050406030204" pitchFamily="18" charset="0"/>
                        <a:ea typeface="Cambria Math"/>
                      </a:rPr>
                      <m:t>𝑍</m:t>
                    </m:r>
                  </m:oMath>
                </a14:m>
                <a:r>
                  <a:rPr lang="en-CA" sz="1500" dirty="0">
                    <a:latin typeface="Univers Condensed"/>
                    <a:ea typeface="Cambria Math"/>
                  </a:rPr>
                  <a:t>:</a:t>
                </a:r>
                <a:r>
                  <a:rPr lang="fr-CA" sz="1500" dirty="0">
                    <a:latin typeface="Univers Condensed"/>
                  </a:rPr>
                  <a:t> module plastique de la section</a:t>
                </a:r>
              </a:p>
              <a:p>
                <a:pPr marL="1314450" lvl="4" indent="0" eaLnBrk="1" hangingPunct="1">
                  <a:buNone/>
                  <a:defRPr/>
                </a:pPr>
                <a14:m>
                  <m:oMath xmlns:m="http://schemas.openxmlformats.org/officeDocument/2006/math">
                    <m:sSub>
                      <m:sSubPr>
                        <m:ctrlPr>
                          <a:rPr lang="en-CA" sz="1500" i="1" dirty="0">
                            <a:latin typeface="Cambria Math" panose="02040503050406030204" pitchFamily="18" charset="0"/>
                            <a:ea typeface="Cambria Math"/>
                          </a:rPr>
                        </m:ctrlPr>
                      </m:sSubPr>
                      <m:e>
                        <m:r>
                          <a:rPr lang="en-CA" sz="1500" i="1" dirty="0">
                            <a:latin typeface="Cambria Math" panose="02040503050406030204" pitchFamily="18" charset="0"/>
                            <a:ea typeface="Cambria Math"/>
                          </a:rPr>
                          <m:t>𝑑</m:t>
                        </m:r>
                      </m:e>
                      <m:sub>
                        <m:r>
                          <a:rPr lang="en-CA" sz="1500" i="1" dirty="0">
                            <a:latin typeface="Cambria Math" panose="02040503050406030204" pitchFamily="18" charset="0"/>
                            <a:ea typeface="Cambria Math"/>
                          </a:rPr>
                          <m:t>0</m:t>
                        </m:r>
                      </m:sub>
                    </m:sSub>
                    <m:r>
                      <a:rPr lang="en-CA" sz="1500" i="1" dirty="0">
                        <a:latin typeface="Cambria Math" panose="02040503050406030204" pitchFamily="18" charset="0"/>
                        <a:ea typeface="Cambria Math"/>
                      </a:rPr>
                      <m:t> </m:t>
                    </m:r>
                    <m:r>
                      <a:rPr lang="en-CA" sz="1500" i="1" dirty="0">
                        <a:latin typeface="Cambria Math" panose="02040503050406030204" pitchFamily="18" charset="0"/>
                        <a:ea typeface="Cambria Math"/>
                      </a:rPr>
                      <m:t>𝑡</m:t>
                    </m:r>
                  </m:oMath>
                </a14:m>
                <a:r>
                  <a:rPr lang="fr-CA" sz="1500" dirty="0">
                    <a:latin typeface="Univers Condensed"/>
                    <a:ea typeface="Cambria Math"/>
                  </a:rPr>
                  <a:t> : </a:t>
                </a:r>
                <a:r>
                  <a:rPr lang="fr-CA" sz="1500" dirty="0">
                    <a:latin typeface="Univers Condensed"/>
                  </a:rPr>
                  <a:t>l’aire d’un trou de boulon situé à une distance </a:t>
                </a:r>
                <a14:m>
                  <m:oMath xmlns:m="http://schemas.openxmlformats.org/officeDocument/2006/math">
                    <m:r>
                      <a:rPr lang="fr-CA" sz="1500" i="1" dirty="0">
                        <a:latin typeface="Cambria Math" panose="02040503050406030204" pitchFamily="18" charset="0"/>
                      </a:rPr>
                      <m:t>𝑦</m:t>
                    </m:r>
                    <m:r>
                      <a:rPr lang="fr-CA" sz="1500" i="1" dirty="0">
                        <a:latin typeface="Cambria Math" panose="02040503050406030204" pitchFamily="18" charset="0"/>
                      </a:rPr>
                      <m:t> </m:t>
                    </m:r>
                  </m:oMath>
                </a14:m>
                <a:r>
                  <a:rPr lang="fr-CA" sz="1500" dirty="0">
                    <a:latin typeface="Univers Condensed"/>
                  </a:rPr>
                  <a:t>de l’axe neutre de la section</a:t>
                </a:r>
                <a:endParaRPr lang="fr-CA" sz="1500" i="1" dirty="0">
                  <a:latin typeface="Univers Condensed"/>
                  <a:ea typeface="Cambria Math"/>
                </a:endParaRPr>
              </a:p>
              <a:p>
                <a:pPr marL="1314450" lvl="4" indent="0" eaLnBrk="1" hangingPunct="1">
                  <a:buNone/>
                  <a:defRPr/>
                </a:pPr>
                <a:endParaRPr lang="en-CA" sz="1500" i="1" dirty="0">
                  <a:latin typeface="Univers Condensed"/>
                  <a:ea typeface="Cambria Math"/>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519821"/>
                <a:ext cx="10066867" cy="6338179"/>
              </a:xfrm>
              <a:prstGeom prst="rect">
                <a:avLst/>
              </a:prstGeom>
              <a:blipFill>
                <a:blip r:embed="rId3"/>
                <a:stretch>
                  <a:fillRect l="-182" t="-1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2023234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983284"/>
                <a:ext cx="9965267" cy="53164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lvl="1" defTabSz="719138" eaLnBrk="1" hangingPunct="1">
                  <a:buFont typeface="Wingdings" panose="05000000000000000000" pitchFamily="2" charset="2"/>
                  <a:buChar char="Ø"/>
                  <a:defRPr/>
                </a:pPr>
                <a:r>
                  <a:rPr lang="fr-CA" sz="1400" dirty="0">
                    <a:solidFill>
                      <a:schemeClr val="tx1"/>
                    </a:solidFill>
                    <a:latin typeface="Univers Condensed"/>
                    <a:ea typeface="Cambria Math" panose="02040503050406030204" pitchFamily="18" charset="0"/>
                  </a:rPr>
                  <a:t>ne pas tenir compte de la présence des trous de boulons </a:t>
                </a:r>
                <a:r>
                  <a:rPr lang="fr-CA" sz="1400" u="sng" dirty="0">
                    <a:solidFill>
                      <a:schemeClr val="tx1"/>
                    </a:solidFill>
                    <a:latin typeface="Univers Condensed"/>
                    <a:ea typeface="Cambria Math" panose="02040503050406030204" pitchFamily="18" charset="0"/>
                  </a:rPr>
                  <a:t>dans la zone en compression</a:t>
                </a:r>
                <a:r>
                  <a:rPr lang="fr-CA" sz="1400" dirty="0">
                    <a:solidFill>
                      <a:schemeClr val="tx1"/>
                    </a:solidFill>
                    <a:latin typeface="Univers Condensed"/>
                    <a:ea typeface="Cambria Math" panose="02040503050406030204" pitchFamily="18" charset="0"/>
                  </a:rPr>
                  <a:t> et du changement de position de l’axe neutre de la section dû à la présence de trous pour le calcul de </a:t>
                </a:r>
                <a14:m>
                  <m:oMath xmlns:m="http://schemas.openxmlformats.org/officeDocument/2006/math">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𝑍</m:t>
                        </m:r>
                      </m:e>
                      <m:sub>
                        <m:r>
                          <a:rPr lang="en-CA" sz="1400" i="1" dirty="0">
                            <a:solidFill>
                              <a:schemeClr val="tx1"/>
                            </a:solidFill>
                            <a:latin typeface="Cambria Math" panose="02040503050406030204" pitchFamily="18" charset="0"/>
                            <a:ea typeface="Cambria Math"/>
                          </a:rPr>
                          <m:t>𝑛</m:t>
                        </m:r>
                      </m:sub>
                    </m:sSub>
                  </m:oMath>
                </a14:m>
                <a:r>
                  <a:rPr lang="fr-FR" sz="1400" dirty="0">
                    <a:solidFill>
                      <a:schemeClr val="tx1"/>
                    </a:solidFill>
                    <a:latin typeface="Univers Condensed"/>
                    <a:ea typeface="Cambria Math" panose="02040503050406030204" pitchFamily="18" charset="0"/>
                  </a:rPr>
                  <a:t> (ou de </a:t>
                </a:r>
                <a14:m>
                  <m:oMath xmlns:m="http://schemas.openxmlformats.org/officeDocument/2006/math">
                    <m:sSub>
                      <m:sSubPr>
                        <m:ctrlPr>
                          <a:rPr lang="en-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𝑆</m:t>
                        </m:r>
                      </m:e>
                      <m:sub>
                        <m:r>
                          <a:rPr lang="en-CA" sz="1400" i="1" dirty="0">
                            <a:solidFill>
                              <a:schemeClr val="tx1"/>
                            </a:solidFill>
                            <a:latin typeface="Cambria Math" panose="02040503050406030204" pitchFamily="18" charset="0"/>
                            <a:ea typeface="Cambria Math"/>
                          </a:rPr>
                          <m:t>𝑛</m:t>
                        </m:r>
                      </m:sub>
                    </m:sSub>
                  </m:oMath>
                </a14:m>
                <a:r>
                  <a:rPr lang="fr-FR" sz="1400" dirty="0">
                    <a:solidFill>
                      <a:schemeClr val="tx1"/>
                    </a:solidFill>
                    <a:latin typeface="Univers Condensed"/>
                    <a:ea typeface="Cambria Math" panose="02040503050406030204" pitchFamily="18" charset="0"/>
                  </a:rPr>
                  <a:t>)</a:t>
                </a:r>
              </a:p>
              <a:p>
                <a:pPr marL="1176338" lvl="3" indent="-358775" defTabSz="719138" eaLnBrk="1" hangingPunct="1">
                  <a:defRPr/>
                </a:pPr>
                <a:endParaRPr lang="fr-FR" sz="1400" dirty="0">
                  <a:solidFill>
                    <a:schemeClr val="tx1"/>
                  </a:solidFill>
                  <a:latin typeface="Univers Condensed"/>
                  <a:ea typeface="Cambria Math" panose="02040503050406030204" pitchFamily="18" charset="0"/>
                </a:endParaRPr>
              </a:p>
              <a:p>
                <a:pPr marL="285750" lvl="1" defTabSz="719138" eaLnBrk="1" hangingPunct="1">
                  <a:buFont typeface="Wingdings" panose="05000000000000000000" pitchFamily="2" charset="2"/>
                  <a:buChar char="Ø"/>
                  <a:defRPr/>
                </a:pPr>
                <a:r>
                  <a:rPr lang="fr-FR" sz="1400" dirty="0">
                    <a:solidFill>
                      <a:schemeClr val="tx1"/>
                    </a:solidFill>
                    <a:latin typeface="Univers Condensed"/>
                    <a:ea typeface="Cambria Math" panose="02040503050406030204" pitchFamily="18" charset="0"/>
                  </a:rPr>
                  <a:t>Il faut tenir compte de la </a:t>
                </a:r>
                <a:r>
                  <a:rPr lang="fr-FR" sz="1400" u="sng" dirty="0">
                    <a:solidFill>
                      <a:schemeClr val="tx1"/>
                    </a:solidFill>
                    <a:latin typeface="Univers Condensed"/>
                    <a:ea typeface="Cambria Math" panose="02040503050406030204" pitchFamily="18" charset="0"/>
                  </a:rPr>
                  <a:t>présence de </a:t>
                </a:r>
                <a:r>
                  <a:rPr lang="fr-FR" sz="1400" b="1" u="sng" dirty="0">
                    <a:solidFill>
                      <a:schemeClr val="tx1"/>
                    </a:solidFill>
                    <a:latin typeface="Univers Condensed"/>
                    <a:ea typeface="Cambria Math" panose="02040503050406030204" pitchFamily="18" charset="0"/>
                  </a:rPr>
                  <a:t>soudures longitudinales</a:t>
                </a:r>
                <a:r>
                  <a:rPr lang="fr-FR" sz="1400" b="1" dirty="0">
                    <a:solidFill>
                      <a:schemeClr val="tx1"/>
                    </a:solidFill>
                    <a:latin typeface="Univers Condensed"/>
                    <a:ea typeface="Cambria Math" panose="02040503050406030204" pitchFamily="18" charset="0"/>
                  </a:rPr>
                  <a:t> </a:t>
                </a:r>
                <a:r>
                  <a:rPr lang="fr-FR" sz="1400" dirty="0">
                    <a:solidFill>
                      <a:schemeClr val="tx1"/>
                    </a:solidFill>
                    <a:latin typeface="Univers Condensed"/>
                    <a:ea typeface="Cambria Math" panose="02040503050406030204" pitchFamily="18" charset="0"/>
                  </a:rPr>
                  <a:t>dans le calcul de </a:t>
                </a:r>
                <a14:m>
                  <m:oMath xmlns:m="http://schemas.openxmlformats.org/officeDocument/2006/math">
                    <m:r>
                      <a:rPr lang="fr-FR" sz="1400" dirty="0">
                        <a:solidFill>
                          <a:schemeClr val="tx1"/>
                        </a:solidFill>
                        <a:latin typeface="Cambria Math" panose="02040503050406030204" pitchFamily="18" charset="0"/>
                        <a:ea typeface="Cambria Math" panose="02040503050406030204" pitchFamily="18" charset="0"/>
                      </a:rPr>
                      <m:t>𝑍</m:t>
                    </m:r>
                    <m:r>
                      <a:rPr lang="fr-FR" sz="1400" dirty="0">
                        <a:solidFill>
                          <a:schemeClr val="tx1"/>
                        </a:solidFill>
                        <a:latin typeface="Cambria Math" panose="02040503050406030204" pitchFamily="18" charset="0"/>
                        <a:ea typeface="Cambria Math" panose="02040503050406030204" pitchFamily="18" charset="0"/>
                      </a:rPr>
                      <m:t> </m:t>
                    </m:r>
                  </m:oMath>
                </a14:m>
                <a:r>
                  <a:rPr lang="fr-FR" sz="1400" dirty="0">
                    <a:solidFill>
                      <a:schemeClr val="tx1"/>
                    </a:solidFill>
                    <a:latin typeface="Univers Condensed"/>
                    <a:ea typeface="Cambria Math" panose="02040503050406030204" pitchFamily="18" charset="0"/>
                  </a:rPr>
                  <a:t>(ou de </a:t>
                </a:r>
                <a14:m>
                  <m:oMath xmlns:m="http://schemas.openxmlformats.org/officeDocument/2006/math">
                    <m:r>
                      <a:rPr lang="fr-FR" sz="1400" dirty="0">
                        <a:solidFill>
                          <a:schemeClr val="tx1"/>
                        </a:solidFill>
                        <a:latin typeface="Cambria Math" panose="02040503050406030204" pitchFamily="18" charset="0"/>
                        <a:ea typeface="Cambria Math" panose="02040503050406030204" pitchFamily="18" charset="0"/>
                      </a:rPr>
                      <m:t>𝑆</m:t>
                    </m:r>
                  </m:oMath>
                </a14:m>
                <a:r>
                  <a:rPr lang="fr-FR" sz="1400" dirty="0">
                    <a:solidFill>
                      <a:schemeClr val="tx1"/>
                    </a:solidFill>
                    <a:latin typeface="Univers Condensed"/>
                    <a:ea typeface="Cambria Math" panose="02040503050406030204" pitchFamily="18" charset="0"/>
                  </a:rPr>
                  <a:t>) :</a:t>
                </a:r>
              </a:p>
              <a:p>
                <a:pPr marL="1176338" lvl="3" indent="-358775" defTabSz="719138" eaLnBrk="1" hangingPunct="1">
                  <a:defRPr/>
                </a:pPr>
                <a:endParaRPr lang="fr-FR" sz="1400" dirty="0">
                  <a:solidFill>
                    <a:schemeClr val="tx1"/>
                  </a:solidFill>
                  <a:latin typeface="Univers Condensed"/>
                  <a:ea typeface="Cambria Math" panose="02040503050406030204" pitchFamily="18" charset="0"/>
                </a:endParaRPr>
              </a:p>
              <a:p>
                <a:pPr marL="817563" lvl="3" indent="0" defTabSz="719138">
                  <a:buNone/>
                  <a:defRPr/>
                </a:pPr>
                <a14:m>
                  <m:oMathPara xmlns:m="http://schemas.openxmlformats.org/officeDocument/2006/math">
                    <m:oMathParaPr>
                      <m:jc m:val="left"/>
                    </m:oMathParaPr>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𝑡</m:t>
                          </m:r>
                        </m:e>
                        <m:sub>
                          <m:r>
                            <a:rPr lang="en-CA" sz="1400" i="1" dirty="0">
                              <a:solidFill>
                                <a:schemeClr val="tx1"/>
                              </a:solidFill>
                              <a:latin typeface="Cambria Math" panose="02040503050406030204" pitchFamily="18" charset="0"/>
                              <a:ea typeface="Cambria Math"/>
                            </a:rPr>
                            <m:t>𝑚</m:t>
                          </m:r>
                        </m:sub>
                      </m:sSub>
                      <m:r>
                        <a:rPr lang="fr-CA" sz="1400" i="1" dirty="0">
                          <a:solidFill>
                            <a:schemeClr val="tx1"/>
                          </a:solidFill>
                          <a:latin typeface="Cambria Math" panose="02040503050406030204" pitchFamily="18" charset="0"/>
                          <a:ea typeface="Cambria Math"/>
                        </a:rPr>
                        <m:t>=</m:t>
                      </m:r>
                      <m:r>
                        <a:rPr lang="en-CA" sz="1400" i="1" dirty="0">
                          <a:solidFill>
                            <a:schemeClr val="tx1"/>
                          </a:solidFill>
                          <a:latin typeface="Cambria Math" panose="02040503050406030204" pitchFamily="18" charset="0"/>
                          <a:ea typeface="Cambria Math"/>
                        </a:rPr>
                        <m:t>𝑡</m:t>
                      </m:r>
                      <m:r>
                        <a:rPr lang="en-CA" sz="1400" i="1" dirty="0">
                          <a:solidFill>
                            <a:schemeClr val="tx1"/>
                          </a:solidFill>
                          <a:latin typeface="Cambria Math" panose="02040503050406030204" pitchFamily="18" charset="0"/>
                          <a:ea typeface="Cambria Math"/>
                        </a:rPr>
                        <m:t> </m:t>
                      </m:r>
                      <m:f>
                        <m:fPr>
                          <m:ctrlPr>
                            <a:rPr lang="en-CA" sz="1400" i="1" dirty="0">
                              <a:solidFill>
                                <a:schemeClr val="tx1"/>
                              </a:solidFill>
                              <a:latin typeface="Cambria Math" panose="02040503050406030204" pitchFamily="18" charset="0"/>
                              <a:ea typeface="Cambria Math"/>
                            </a:rPr>
                          </m:ctrlPr>
                        </m:fPr>
                        <m:num>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𝑤𝑦</m:t>
                              </m:r>
                            </m:sub>
                          </m:sSub>
                        </m:num>
                        <m:den>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𝑦</m:t>
                              </m:r>
                            </m:sub>
                          </m:sSub>
                        </m:den>
                      </m:f>
                      <m:r>
                        <a:rPr lang="en-CA" sz="1400" i="1" dirty="0">
                          <a:solidFill>
                            <a:schemeClr val="tx1"/>
                          </a:solidFill>
                          <a:latin typeface="Cambria Math" panose="02040503050406030204" pitchFamily="18" charset="0"/>
                          <a:ea typeface="Cambria Math"/>
                        </a:rPr>
                        <m:t>≤</m:t>
                      </m:r>
                      <m:r>
                        <a:rPr lang="en-CA" sz="1400" i="1" dirty="0">
                          <a:solidFill>
                            <a:schemeClr val="tx1"/>
                          </a:solidFill>
                          <a:latin typeface="Cambria Math" panose="02040503050406030204" pitchFamily="18" charset="0"/>
                          <a:ea typeface="Cambria Math"/>
                        </a:rPr>
                        <m:t>𝑡</m:t>
                      </m:r>
                    </m:oMath>
                  </m:oMathPara>
                </a14:m>
                <a:endParaRPr lang="en-CA" sz="1400" dirty="0">
                  <a:solidFill>
                    <a:schemeClr val="tx1"/>
                  </a:solidFill>
                  <a:latin typeface="Univers Condensed"/>
                  <a:ea typeface="Cambria Math" panose="02040503050406030204" pitchFamily="18" charset="0"/>
                </a:endParaRPr>
              </a:p>
              <a:p>
                <a:pPr marL="817563" lvl="3" indent="0" defTabSz="719138">
                  <a:buNone/>
                  <a:defRPr/>
                </a:pPr>
                <a:endParaRPr lang="en-CA" sz="1400" dirty="0">
                  <a:solidFill>
                    <a:schemeClr val="tx1"/>
                  </a:solidFill>
                  <a:latin typeface="Univers Condensed"/>
                  <a:ea typeface="Cambria Math" panose="02040503050406030204" pitchFamily="18" charset="0"/>
                </a:endParaRPr>
              </a:p>
              <a:p>
                <a:pPr marL="817563" lvl="3" indent="0" defTabSz="719138">
                  <a:buNone/>
                  <a:defRPr/>
                </a:pPr>
                <a14:m>
                  <m:oMathPara xmlns:m="http://schemas.openxmlformats.org/officeDocument/2006/math">
                    <m:oMathParaPr>
                      <m:jc m:val="left"/>
                    </m:oMathParaPr>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𝑡</m:t>
                          </m:r>
                        </m:e>
                        <m:sub>
                          <m:r>
                            <a:rPr lang="en-CA" sz="1400" i="1" dirty="0">
                              <a:solidFill>
                                <a:schemeClr val="tx1"/>
                              </a:solidFill>
                              <a:latin typeface="Cambria Math" panose="02040503050406030204" pitchFamily="18" charset="0"/>
                              <a:ea typeface="Cambria Math"/>
                            </a:rPr>
                            <m:t>𝑚</m:t>
                          </m:r>
                        </m:sub>
                      </m:sSub>
                      <m:r>
                        <a:rPr lang="fr-CA" sz="1400" i="1" dirty="0">
                          <a:solidFill>
                            <a:schemeClr val="tx1"/>
                          </a:solidFill>
                          <a:latin typeface="Cambria Math" panose="02040503050406030204" pitchFamily="18" charset="0"/>
                          <a:ea typeface="Cambria Math"/>
                        </a:rPr>
                        <m:t>=</m:t>
                      </m:r>
                      <m:r>
                        <a:rPr lang="en-CA" sz="1400" i="1" dirty="0">
                          <a:solidFill>
                            <a:schemeClr val="tx1"/>
                          </a:solidFill>
                          <a:latin typeface="Cambria Math" panose="02040503050406030204" pitchFamily="18" charset="0"/>
                          <a:ea typeface="Cambria Math"/>
                        </a:rPr>
                        <m:t>𝑡</m:t>
                      </m:r>
                      <m:r>
                        <a:rPr lang="en-CA" sz="1400" i="1" dirty="0">
                          <a:solidFill>
                            <a:schemeClr val="tx1"/>
                          </a:solidFill>
                          <a:latin typeface="Cambria Math" panose="02040503050406030204" pitchFamily="18" charset="0"/>
                          <a:ea typeface="Cambria Math"/>
                        </a:rPr>
                        <m:t> </m:t>
                      </m:r>
                      <m:f>
                        <m:fPr>
                          <m:ctrlPr>
                            <a:rPr lang="en-CA" sz="1400" i="1" dirty="0">
                              <a:solidFill>
                                <a:schemeClr val="tx1"/>
                              </a:solidFill>
                              <a:latin typeface="Cambria Math" panose="02040503050406030204" pitchFamily="18" charset="0"/>
                              <a:ea typeface="Cambria Math"/>
                            </a:rPr>
                          </m:ctrlPr>
                        </m:fPr>
                        <m:num>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𝑤𝑢</m:t>
                              </m:r>
                            </m:sub>
                          </m:sSub>
                        </m:num>
                        <m:den>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𝑢</m:t>
                              </m:r>
                            </m:sub>
                          </m:sSub>
                        </m:den>
                      </m:f>
                      <m:r>
                        <a:rPr lang="en-CA" sz="1400" i="1" dirty="0">
                          <a:solidFill>
                            <a:schemeClr val="tx1"/>
                          </a:solidFill>
                          <a:latin typeface="Cambria Math" panose="02040503050406030204" pitchFamily="18" charset="0"/>
                          <a:ea typeface="Cambria Math"/>
                        </a:rPr>
                        <m:t>≤</m:t>
                      </m:r>
                      <m:r>
                        <a:rPr lang="en-CA" sz="1400" i="1" dirty="0">
                          <a:solidFill>
                            <a:schemeClr val="tx1"/>
                          </a:solidFill>
                          <a:latin typeface="Cambria Math" panose="02040503050406030204" pitchFamily="18" charset="0"/>
                          <a:ea typeface="Cambria Math"/>
                        </a:rPr>
                        <m:t>𝑡</m:t>
                      </m:r>
                    </m:oMath>
                  </m:oMathPara>
                </a14:m>
                <a:endParaRPr lang="en-CA" sz="1400" dirty="0">
                  <a:solidFill>
                    <a:schemeClr val="tx1"/>
                  </a:solidFill>
                  <a:latin typeface="Univers Condensed"/>
                  <a:ea typeface="Cambria Math" panose="02040503050406030204" pitchFamily="18" charset="0"/>
                </a:endParaRPr>
              </a:p>
              <a:p>
                <a:pPr marL="817563" lvl="3" indent="0" defTabSz="719138">
                  <a:buNone/>
                  <a:defRPr/>
                </a:pPr>
                <a:endParaRPr lang="en-CA" sz="1400" dirty="0">
                  <a:solidFill>
                    <a:schemeClr val="tx1"/>
                  </a:solidFill>
                  <a:latin typeface="Univers Condensed"/>
                  <a:ea typeface="Cambria Math" panose="02040503050406030204" pitchFamily="18" charset="0"/>
                </a:endParaRPr>
              </a:p>
              <a:p>
                <a:pPr marL="817563" lvl="3" indent="0" defTabSz="719138">
                  <a:buNone/>
                  <a:defRPr/>
                </a:pPr>
                <a14:m>
                  <m:oMathPara xmlns:m="http://schemas.openxmlformats.org/officeDocument/2006/math">
                    <m:oMathParaPr>
                      <m:jc m:val="left"/>
                    </m:oMathParaPr>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𝑡</m:t>
                          </m:r>
                        </m:e>
                        <m:sub>
                          <m:r>
                            <a:rPr lang="en-CA" sz="1400" i="1" dirty="0">
                              <a:solidFill>
                                <a:schemeClr val="tx1"/>
                              </a:solidFill>
                              <a:latin typeface="Cambria Math" panose="02040503050406030204" pitchFamily="18" charset="0"/>
                              <a:ea typeface="Cambria Math"/>
                            </a:rPr>
                            <m:t>𝑚</m:t>
                          </m:r>
                        </m:sub>
                      </m:sSub>
                      <m:r>
                        <a:rPr lang="fr-CA" sz="1400" i="1" dirty="0">
                          <a:solidFill>
                            <a:schemeClr val="tx1"/>
                          </a:solidFill>
                          <a:latin typeface="Cambria Math" panose="02040503050406030204" pitchFamily="18" charset="0"/>
                          <a:ea typeface="Cambria Math"/>
                        </a:rPr>
                        <m:t>=</m:t>
                      </m:r>
                      <m:r>
                        <a:rPr lang="en-CA" sz="1400" i="1" dirty="0">
                          <a:solidFill>
                            <a:schemeClr val="tx1"/>
                          </a:solidFill>
                          <a:latin typeface="Cambria Math" panose="02040503050406030204" pitchFamily="18" charset="0"/>
                          <a:ea typeface="Cambria Math"/>
                        </a:rPr>
                        <m:t>𝑡</m:t>
                      </m:r>
                      <m:r>
                        <a:rPr lang="en-CA" sz="1400" i="1" dirty="0">
                          <a:solidFill>
                            <a:schemeClr val="tx1"/>
                          </a:solidFill>
                          <a:latin typeface="Cambria Math" panose="02040503050406030204" pitchFamily="18" charset="0"/>
                          <a:ea typeface="Cambria Math"/>
                        </a:rPr>
                        <m:t> </m:t>
                      </m:r>
                      <m:f>
                        <m:fPr>
                          <m:ctrlPr>
                            <a:rPr lang="en-CA" sz="1400" i="1" dirty="0">
                              <a:solidFill>
                                <a:schemeClr val="tx1"/>
                              </a:solidFill>
                              <a:latin typeface="Cambria Math" panose="02040503050406030204" pitchFamily="18" charset="0"/>
                              <a:ea typeface="Cambria Math"/>
                            </a:rPr>
                          </m:ctrlPr>
                        </m:fPr>
                        <m:num>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𝑤𝑦</m:t>
                              </m:r>
                            </m:sub>
                          </m:sSub>
                        </m:num>
                        <m:den>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𝑦</m:t>
                              </m:r>
                            </m:sub>
                          </m:sSub>
                        </m:den>
                      </m:f>
                      <m:r>
                        <a:rPr lang="en-CA" sz="1400" i="1" dirty="0">
                          <a:solidFill>
                            <a:schemeClr val="tx1"/>
                          </a:solidFill>
                          <a:latin typeface="Cambria Math" panose="02040503050406030204" pitchFamily="18" charset="0"/>
                          <a:ea typeface="Cambria Math"/>
                        </a:rPr>
                        <m:t> </m:t>
                      </m:r>
                      <m:f>
                        <m:fPr>
                          <m:ctrlPr>
                            <a:rPr lang="en-CA" sz="1400" i="1" dirty="0">
                              <a:solidFill>
                                <a:schemeClr val="tx1"/>
                              </a:solidFill>
                              <a:latin typeface="Cambria Math" panose="02040503050406030204" pitchFamily="18" charset="0"/>
                              <a:ea typeface="Cambria Math"/>
                            </a:rPr>
                          </m:ctrlPr>
                        </m:fPr>
                        <m:num>
                          <m:r>
                            <a:rPr lang="en-CA" sz="1400" i="1" dirty="0">
                              <a:solidFill>
                                <a:schemeClr val="tx1"/>
                              </a:solidFill>
                              <a:latin typeface="Cambria Math" panose="02040503050406030204" pitchFamily="18" charset="0"/>
                              <a:ea typeface="Cambria Math"/>
                            </a:rPr>
                            <m:t>𝑐</m:t>
                          </m:r>
                        </m:num>
                        <m:den>
                          <m:r>
                            <a:rPr lang="en-CA" sz="1400" i="1" dirty="0">
                              <a:solidFill>
                                <a:schemeClr val="tx1"/>
                              </a:solidFill>
                              <a:latin typeface="Cambria Math" panose="02040503050406030204" pitchFamily="18" charset="0"/>
                              <a:ea typeface="Cambria Math"/>
                            </a:rPr>
                            <m:t>𝑦</m:t>
                          </m:r>
                        </m:den>
                      </m:f>
                      <m:r>
                        <a:rPr lang="en-CA" sz="1400" i="1" dirty="0">
                          <a:solidFill>
                            <a:schemeClr val="tx1"/>
                          </a:solidFill>
                          <a:latin typeface="Cambria Math" panose="02040503050406030204" pitchFamily="18" charset="0"/>
                          <a:ea typeface="Cambria Math"/>
                        </a:rPr>
                        <m:t>≤</m:t>
                      </m:r>
                      <m:r>
                        <a:rPr lang="en-CA" sz="1400" i="1" dirty="0">
                          <a:solidFill>
                            <a:schemeClr val="tx1"/>
                          </a:solidFill>
                          <a:latin typeface="Cambria Math" panose="02040503050406030204" pitchFamily="18" charset="0"/>
                          <a:ea typeface="Cambria Math"/>
                        </a:rPr>
                        <m:t>𝑡</m:t>
                      </m:r>
                    </m:oMath>
                  </m:oMathPara>
                </a14:m>
                <a:endParaRPr lang="en-CA" sz="1400" dirty="0">
                  <a:solidFill>
                    <a:schemeClr val="tx1"/>
                  </a:solidFill>
                  <a:latin typeface="Univers Condensed"/>
                  <a:ea typeface="Cambria Math" panose="02040503050406030204" pitchFamily="18" charset="0"/>
                </a:endParaRPr>
              </a:p>
              <a:p>
                <a:pPr marL="1731963" lvl="5" indent="0" defTabSz="719138">
                  <a:buNone/>
                  <a:defRPr/>
                </a:pPr>
                <a:endParaRPr lang="en-CA" sz="1400" dirty="0">
                  <a:solidFill>
                    <a:schemeClr val="tx1"/>
                  </a:solidFill>
                  <a:latin typeface="Univers Condensed"/>
                  <a:ea typeface="Cambria Math" panose="02040503050406030204" pitchFamily="18" charset="0"/>
                </a:endParaRPr>
              </a:p>
              <a:p>
                <a:pPr marL="285750" lvl="1" defTabSz="719138" eaLnBrk="1" hangingPunct="1">
                  <a:buFont typeface="Wingdings" panose="05000000000000000000" pitchFamily="2" charset="2"/>
                  <a:buChar char="Ø"/>
                  <a:defRPr/>
                </a:pPr>
                <a:r>
                  <a:rPr lang="fr-FR" sz="1400" dirty="0">
                    <a:solidFill>
                      <a:schemeClr val="tx1"/>
                    </a:solidFill>
                    <a:latin typeface="Univers Condensed"/>
                    <a:ea typeface="Cambria Math" panose="02040503050406030204" pitchFamily="18" charset="0"/>
                  </a:rPr>
                  <a:t>Il faut tenir compte de la </a:t>
                </a:r>
                <a:r>
                  <a:rPr lang="fr-FR" sz="1400" u="sng" dirty="0">
                    <a:solidFill>
                      <a:schemeClr val="tx1"/>
                    </a:solidFill>
                    <a:latin typeface="Univers Condensed"/>
                    <a:ea typeface="Cambria Math" panose="02040503050406030204" pitchFamily="18" charset="0"/>
                  </a:rPr>
                  <a:t>présence de </a:t>
                </a:r>
                <a:r>
                  <a:rPr lang="fr-FR" sz="1400" b="1" u="sng" dirty="0">
                    <a:solidFill>
                      <a:schemeClr val="tx1"/>
                    </a:solidFill>
                    <a:latin typeface="Univers Condensed"/>
                    <a:ea typeface="Cambria Math" panose="02040503050406030204" pitchFamily="18" charset="0"/>
                  </a:rPr>
                  <a:t>soudures transversales</a:t>
                </a:r>
                <a:r>
                  <a:rPr lang="fr-FR" sz="1400" b="1" dirty="0">
                    <a:solidFill>
                      <a:schemeClr val="tx1"/>
                    </a:solidFill>
                    <a:latin typeface="Univers Condensed"/>
                    <a:ea typeface="Cambria Math" panose="02040503050406030204" pitchFamily="18" charset="0"/>
                  </a:rPr>
                  <a:t> </a:t>
                </a:r>
                <a:r>
                  <a:rPr lang="fr-FR" sz="1400" dirty="0">
                    <a:solidFill>
                      <a:schemeClr val="tx1"/>
                    </a:solidFill>
                    <a:latin typeface="Univers Condensed"/>
                    <a:ea typeface="Cambria Math" panose="02040503050406030204" pitchFamily="18" charset="0"/>
                  </a:rPr>
                  <a:t>dans le calcul de la résistance à la traction (</a:t>
                </a:r>
                <a14:m>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𝑇</m:t>
                        </m:r>
                      </m:e>
                      <m:sub>
                        <m:r>
                          <a:rPr lang="en-CA" sz="1400" i="1" dirty="0">
                            <a:solidFill>
                              <a:schemeClr val="tx1"/>
                            </a:solidFill>
                            <a:latin typeface="Cambria Math" panose="02040503050406030204" pitchFamily="18" charset="0"/>
                            <a:ea typeface="Cambria Math"/>
                          </a:rPr>
                          <m:t>𝑟</m:t>
                        </m:r>
                      </m:sub>
                    </m:sSub>
                  </m:oMath>
                </a14:m>
                <a:r>
                  <a:rPr lang="fr-FR" sz="1400" dirty="0">
                    <a:solidFill>
                      <a:schemeClr val="tx1"/>
                    </a:solidFill>
                    <a:latin typeface="Univers Condensed"/>
                    <a:ea typeface="Cambria Math" panose="02040503050406030204" pitchFamily="18" charset="0"/>
                  </a:rPr>
                  <a:t>) et la contrainte limite (</a:t>
                </a:r>
                <a14:m>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𝑜</m:t>
                        </m:r>
                      </m:sub>
                    </m:sSub>
                  </m:oMath>
                </a14:m>
                <a:r>
                  <a:rPr lang="fr-FR" sz="1400" dirty="0">
                    <a:solidFill>
                      <a:schemeClr val="tx1"/>
                    </a:solidFill>
                    <a:latin typeface="Univers Condensed"/>
                    <a:ea typeface="Cambria Math" panose="02040503050406030204" pitchFamily="18" charset="0"/>
                  </a:rPr>
                  <a:t>) de la pièce</a:t>
                </a:r>
              </a:p>
              <a:p>
                <a:pPr marL="319088" lvl="1" indent="-358775" defTabSz="719138" eaLnBrk="1" hangingPunct="1">
                  <a:defRPr/>
                </a:pPr>
                <a:endParaRPr lang="fr-FR" sz="1400" dirty="0">
                  <a:solidFill>
                    <a:schemeClr val="tx1"/>
                  </a:solidFill>
                  <a:latin typeface="Univers Condensed"/>
                  <a:ea typeface="Cambria Math" panose="02040503050406030204" pitchFamily="18" charset="0"/>
                </a:endParaRPr>
              </a:p>
              <a:p>
                <a:pPr marL="817563" lvl="3" indent="0" defTabSz="719138">
                  <a:buNone/>
                  <a:defRPr/>
                </a:pPr>
                <a14:m>
                  <m:oMathPara xmlns:m="http://schemas.openxmlformats.org/officeDocument/2006/math">
                    <m:oMathParaPr>
                      <m:jc m:val="left"/>
                    </m:oMathParaPr>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𝑇</m:t>
                          </m:r>
                        </m:e>
                        <m:sub>
                          <m:r>
                            <a:rPr lang="en-CA" sz="1400" i="1" dirty="0">
                              <a:solidFill>
                                <a:schemeClr val="tx1"/>
                              </a:solidFill>
                              <a:latin typeface="Cambria Math" panose="02040503050406030204" pitchFamily="18" charset="0"/>
                              <a:ea typeface="Cambria Math"/>
                            </a:rPr>
                            <m:t>𝑟</m:t>
                          </m:r>
                        </m:sub>
                      </m:sSub>
                      <m:r>
                        <a:rPr lang="fr-CA" sz="1400" i="1" dirty="0">
                          <a:solidFill>
                            <a:schemeClr val="tx1"/>
                          </a:solidFill>
                          <a:latin typeface="Cambria Math" panose="02040503050406030204" pitchFamily="18" charset="0"/>
                          <a:ea typeface="Cambria Math"/>
                        </a:rPr>
                        <m:t>=</m:t>
                      </m:r>
                      <m:sSub>
                        <m:sSubPr>
                          <m:ctrlPr>
                            <a:rPr lang="fr-CA" sz="1400" i="1" dirty="0">
                              <a:solidFill>
                                <a:schemeClr val="tx1"/>
                              </a:solidFill>
                              <a:latin typeface="Cambria Math" panose="02040503050406030204" pitchFamily="18" charset="0"/>
                              <a:ea typeface="Cambria Math"/>
                            </a:rPr>
                          </m:ctrlPr>
                        </m:sSubPr>
                        <m:e>
                          <m:r>
                            <a:rPr lang="fr-CA" sz="1400" i="1" dirty="0">
                              <a:solidFill>
                                <a:schemeClr val="tx1"/>
                              </a:solidFill>
                              <a:latin typeface="Cambria Math" panose="02040503050406030204" pitchFamily="18" charset="0"/>
                              <a:ea typeface="Cambria Math"/>
                            </a:rPr>
                            <m:t>𝜙</m:t>
                          </m:r>
                        </m:e>
                        <m:sub>
                          <m:r>
                            <a:rPr lang="en-CA" sz="1400" i="1" dirty="0">
                              <a:solidFill>
                                <a:schemeClr val="tx1"/>
                              </a:solidFill>
                              <a:latin typeface="Cambria Math" panose="02040503050406030204" pitchFamily="18" charset="0"/>
                              <a:ea typeface="Cambria Math"/>
                            </a:rPr>
                            <m:t>𝑢</m:t>
                          </m:r>
                        </m:sub>
                      </m:sSub>
                      <m:r>
                        <a:rPr lang="en-CA" sz="1400" i="1" dirty="0">
                          <a:solidFill>
                            <a:schemeClr val="tx1"/>
                          </a:solidFill>
                          <a:latin typeface="Cambria Math" panose="02040503050406030204" pitchFamily="18" charset="0"/>
                          <a:ea typeface="Cambria Math"/>
                        </a:rPr>
                        <m:t> </m:t>
                      </m:r>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𝐴</m:t>
                          </m:r>
                        </m:e>
                        <m:sub>
                          <m:r>
                            <a:rPr lang="en-CA" sz="1400" i="1" dirty="0">
                              <a:solidFill>
                                <a:schemeClr val="tx1"/>
                              </a:solidFill>
                              <a:latin typeface="Cambria Math" panose="02040503050406030204" pitchFamily="18" charset="0"/>
                              <a:ea typeface="Cambria Math"/>
                            </a:rPr>
                            <m:t>𝑔</m:t>
                          </m:r>
                        </m:sub>
                      </m:sSub>
                      <m:r>
                        <a:rPr lang="en-CA" sz="1400" i="1" dirty="0">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𝐹</m:t>
                          </m:r>
                        </m:e>
                        <m:sub>
                          <m:r>
                            <a:rPr lang="en-CA" sz="1400" i="1">
                              <a:solidFill>
                                <a:schemeClr val="tx1"/>
                              </a:solidFill>
                              <a:latin typeface="Cambria Math" panose="02040503050406030204" pitchFamily="18" charset="0"/>
                              <a:ea typeface="Cambria Math" panose="02040503050406030204" pitchFamily="18" charset="0"/>
                            </a:rPr>
                            <m:t>𝑤𝑢</m:t>
                          </m:r>
                        </m:sub>
                      </m:sSub>
                    </m:oMath>
                  </m:oMathPara>
                </a14:m>
                <a:endParaRPr lang="en-CA" sz="1400" dirty="0">
                  <a:solidFill>
                    <a:schemeClr val="tx1"/>
                  </a:solidFill>
                  <a:latin typeface="Univers Condensed"/>
                  <a:ea typeface="Cambria Math" panose="02040503050406030204" pitchFamily="18" charset="0"/>
                </a:endParaRPr>
              </a:p>
              <a:p>
                <a:pPr marL="817563" lvl="3" indent="0" defTabSz="719138">
                  <a:buNone/>
                  <a:defRPr/>
                </a:pPr>
                <a:endParaRPr lang="en-CA" sz="1400" dirty="0">
                  <a:solidFill>
                    <a:schemeClr val="tx1"/>
                  </a:solidFill>
                  <a:latin typeface="Univers Condensed"/>
                  <a:ea typeface="Cambria Math" panose="02040503050406030204" pitchFamily="18" charset="0"/>
                </a:endParaRPr>
              </a:p>
              <a:p>
                <a:pPr marL="817563" lvl="3" indent="0" defTabSz="719138">
                  <a:buNone/>
                  <a:defRPr/>
                </a:pPr>
                <a14:m>
                  <m:oMathPara xmlns:m="http://schemas.openxmlformats.org/officeDocument/2006/math">
                    <m:oMathParaPr>
                      <m:jc m:val="left"/>
                    </m:oMathParaPr>
                    <m:oMath xmlns:m="http://schemas.openxmlformats.org/officeDocument/2006/math">
                      <m:sSub>
                        <m:sSubPr>
                          <m:ctrlPr>
                            <a:rPr lang="fr-FR"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𝑜</m:t>
                          </m:r>
                        </m:sub>
                      </m:sSub>
                      <m:r>
                        <a:rPr lang="fr-CA" sz="1400" i="1" dirty="0">
                          <a:solidFill>
                            <a:schemeClr val="tx1"/>
                          </a:solidFill>
                          <a:latin typeface="Cambria Math" panose="02040503050406030204" pitchFamily="18" charset="0"/>
                          <a:ea typeface="Cambria Math"/>
                        </a:rPr>
                        <m:t>=</m:t>
                      </m:r>
                      <m:d>
                        <m:dPr>
                          <m:begChr m:val="{"/>
                          <m:endChr m:val=""/>
                          <m:ctrlPr>
                            <a:rPr lang="fr-CA" sz="1400" i="1" dirty="0">
                              <a:solidFill>
                                <a:schemeClr val="tx1"/>
                              </a:solidFill>
                              <a:latin typeface="Cambria Math" panose="02040503050406030204" pitchFamily="18" charset="0"/>
                              <a:ea typeface="Cambria Math"/>
                            </a:rPr>
                          </m:ctrlPr>
                        </m:dPr>
                        <m:e>
                          <m:m>
                            <m:mPr>
                              <m:mcs>
                                <m:mc>
                                  <m:mcPr>
                                    <m:count m:val="1"/>
                                    <m:mcJc m:val="center"/>
                                  </m:mcPr>
                                </m:mc>
                              </m:mcs>
                              <m:ctrlPr>
                                <a:rPr lang="fr-CA" sz="1400" i="1" dirty="0">
                                  <a:solidFill>
                                    <a:schemeClr val="tx1"/>
                                  </a:solidFill>
                                  <a:latin typeface="Cambria Math" panose="02040503050406030204" pitchFamily="18" charset="0"/>
                                  <a:ea typeface="Cambria Math"/>
                                </a:rPr>
                              </m:ctrlPr>
                            </m:mPr>
                            <m:mr>
                              <m:e>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𝐹</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fr-CA" sz="1400" i="1">
                                    <a:solidFill>
                                      <a:schemeClr val="tx1"/>
                                    </a:solidFill>
                                    <a:latin typeface="Cambria Math" panose="02040503050406030204" pitchFamily="18" charset="0"/>
                                    <a:ea typeface="Cambria Math" panose="02040503050406030204" pitchFamily="18" charset="0"/>
                                  </a:rPr>
                                  <m:t>     </m:t>
                                </m:r>
                                <m:r>
                                  <m:rPr>
                                    <m:nor/>
                                  </m:rPr>
                                  <a:rPr lang="fr-CA" sz="140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m:t>
                                </m:r>
                                <m:r>
                                  <m:rPr>
                                    <m:nor/>
                                  </m:rPr>
                                  <a:rPr lang="fr-CA" sz="1400" dirty="0">
                                    <a:solidFill>
                                      <a:schemeClr val="tx1"/>
                                    </a:solidFill>
                                    <a:latin typeface="Univers Condensed"/>
                                    <a:ea typeface="Cambria Math" panose="02040503050406030204" pitchFamily="18" charset="0"/>
                                  </a:rPr>
                                  <m:t>s</m:t>
                                </m:r>
                                <m:r>
                                  <m:rPr>
                                    <m:nor/>
                                  </m:rPr>
                                  <a:rPr lang="fr-FR" sz="1400" dirty="0">
                                    <a:solidFill>
                                      <a:schemeClr val="tx1"/>
                                    </a:solidFill>
                                    <a:latin typeface="Univers Condensed"/>
                                    <a:ea typeface="Cambria Math" panose="02040503050406030204" pitchFamily="18" charset="0"/>
                                  </a:rPr>
                                  <m:t>oudure</m:t>
                                </m:r>
                                <m:r>
                                  <m:rPr>
                                    <m:nor/>
                                  </m:rPr>
                                  <a:rPr lang="fr-CA" sz="1400" dirty="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transversale</m:t>
                                </m:r>
                                <m:r>
                                  <m:rPr>
                                    <m:nor/>
                                  </m:rPr>
                                  <a:rPr lang="fr-CA"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long</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de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la</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pi</m:t>
                                </m:r>
                                <m:r>
                                  <m:rPr>
                                    <m:nor/>
                                  </m:rPr>
                                  <a:rPr lang="fr-FR" sz="1400" dirty="0">
                                    <a:solidFill>
                                      <a:schemeClr val="tx1"/>
                                    </a:solidFill>
                                    <a:latin typeface="Univers Condensed"/>
                                    <a:ea typeface="Cambria Math" panose="02040503050406030204" pitchFamily="18" charset="0"/>
                                  </a:rPr>
                                  <m:t>è</m:t>
                                </m:r>
                                <m:r>
                                  <m:rPr>
                                    <m:nor/>
                                  </m:rPr>
                                  <a:rPr lang="fr-FR" sz="1400" dirty="0">
                                    <a:solidFill>
                                      <a:schemeClr val="tx1"/>
                                    </a:solidFill>
                                    <a:latin typeface="Univers Condensed"/>
                                    <a:ea typeface="Cambria Math" panose="02040503050406030204" pitchFamily="18" charset="0"/>
                                  </a:rPr>
                                  <m:t>ce</m:t>
                                </m:r>
                                <m:r>
                                  <m:rPr>
                                    <m:nor/>
                                  </m:rPr>
                                  <a:rPr lang="fr-CA" sz="1400" dirty="0">
                                    <a:solidFill>
                                      <a:schemeClr val="tx1"/>
                                    </a:solidFill>
                                    <a:latin typeface="Univers Condensed"/>
                                    <a:ea typeface="Cambria Math" panose="02040503050406030204" pitchFamily="18" charset="0"/>
                                  </a:rPr>
                                  <m:t>)</m:t>
                                </m:r>
                                <m:r>
                                  <a:rPr lang="fr-CA" sz="1400" i="1" dirty="0">
                                    <a:solidFill>
                                      <a:schemeClr val="tx1"/>
                                    </a:solidFill>
                                    <a:latin typeface="Cambria Math" panose="02040503050406030204" pitchFamily="18" charset="0"/>
                                    <a:ea typeface="Cambria Math" panose="02040503050406030204" pitchFamily="18" charset="0"/>
                                  </a:rPr>
                                  <m:t>              </m:t>
                                </m:r>
                              </m:e>
                            </m:mr>
                            <m:mr>
                              <m:e>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𝐹</m:t>
                                    </m:r>
                                  </m:e>
                                  <m:sub>
                                    <m:r>
                                      <a:rPr lang="en-CA" sz="1400" i="1" dirty="0">
                                        <a:solidFill>
                                          <a:schemeClr val="tx1"/>
                                        </a:solidFill>
                                        <a:latin typeface="Cambria Math" panose="02040503050406030204" pitchFamily="18" charset="0"/>
                                        <a:ea typeface="Cambria Math"/>
                                      </a:rPr>
                                      <m:t>𝑤𝑦</m:t>
                                    </m:r>
                                  </m:sub>
                                </m:sSub>
                                <m:r>
                                  <m:rPr>
                                    <m:nor/>
                                  </m:rPr>
                                  <a:rPr lang="fr-CA" sz="1400" dirty="0">
                                    <a:solidFill>
                                      <a:schemeClr val="tx1"/>
                                    </a:solidFill>
                                    <a:latin typeface="Univers Condensed"/>
                                    <a:ea typeface="Cambria Math"/>
                                  </a:rPr>
                                  <m:t>   </m:t>
                                </m:r>
                                <m:r>
                                  <m:rPr>
                                    <m:nor/>
                                  </m:rPr>
                                  <a:rPr lang="en-CA"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soudure</m:t>
                                </m:r>
                                <m:r>
                                  <m:rPr>
                                    <m:nor/>
                                  </m:rPr>
                                  <a:rPr lang="fr-CA" sz="1400" dirty="0">
                                    <a:solidFill>
                                      <a:schemeClr val="tx1"/>
                                    </a:solidFill>
                                    <a:latin typeface="Univers Condensed"/>
                                    <a:ea typeface="Cambria Math" panose="02040503050406030204" pitchFamily="18" charset="0"/>
                                  </a:rPr>
                                  <m:t> </m:t>
                                </m:r>
                                <m:r>
                                  <m:rPr>
                                    <m:nor/>
                                  </m:rPr>
                                  <a:rPr lang="fr-CA" sz="1400" dirty="0">
                                    <a:solidFill>
                                      <a:schemeClr val="tx1"/>
                                    </a:solidFill>
                                    <a:latin typeface="Univers Condensed"/>
                                    <a:ea typeface="Cambria Math" panose="02040503050406030204" pitchFamily="18" charset="0"/>
                                  </a:rPr>
                                  <m:t>transversale</m:t>
                                </m:r>
                                <m:r>
                                  <m:rPr>
                                    <m:nor/>
                                  </m:rPr>
                                  <a:rPr lang="fr-CA"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à </m:t>
                                </m:r>
                                <m:r>
                                  <m:rPr>
                                    <m:nor/>
                                  </m:rPr>
                                  <a:rPr lang="fr-FR" sz="1400" dirty="0">
                                    <a:solidFill>
                                      <a:schemeClr val="tx1"/>
                                    </a:solidFill>
                                    <a:latin typeface="Univers Condensed"/>
                                    <a:ea typeface="Cambria Math" panose="02040503050406030204" pitchFamily="18" charset="0"/>
                                  </a:rPr>
                                  <m:t>l</m:t>
                                </m:r>
                                <m:r>
                                  <m:rPr>
                                    <m:nor/>
                                  </m:rPr>
                                  <a:rPr lang="fr-FR" sz="1400" dirty="0">
                                    <a:solidFill>
                                      <a:schemeClr val="tx1"/>
                                    </a:solidFill>
                                    <a:latin typeface="Univers Condensed"/>
                                    <a:ea typeface="Cambria Math" panose="02040503050406030204" pitchFamily="18" charset="0"/>
                                  </a:rPr>
                                  <m:t>’</m:t>
                                </m:r>
                                <m:r>
                                  <m:rPr>
                                    <m:nor/>
                                  </m:rPr>
                                  <a:rPr lang="fr-FR" sz="1400" dirty="0">
                                    <a:solidFill>
                                      <a:schemeClr val="tx1"/>
                                    </a:solidFill>
                                    <a:latin typeface="Univers Condensed"/>
                                    <a:ea typeface="Cambria Math" panose="02040503050406030204" pitchFamily="18" charset="0"/>
                                  </a:rPr>
                                  <m:t>extr</m:t>
                                </m:r>
                                <m:r>
                                  <m:rPr>
                                    <m:nor/>
                                  </m:rPr>
                                  <a:rPr lang="fr-FR" sz="1400" dirty="0">
                                    <a:solidFill>
                                      <a:schemeClr val="tx1"/>
                                    </a:solidFill>
                                    <a:latin typeface="Univers Condensed"/>
                                    <a:ea typeface="Cambria Math" panose="02040503050406030204" pitchFamily="18" charset="0"/>
                                  </a:rPr>
                                  <m:t>é</m:t>
                                </m:r>
                                <m:r>
                                  <m:rPr>
                                    <m:nor/>
                                  </m:rPr>
                                  <a:rPr lang="fr-FR" sz="1400" dirty="0">
                                    <a:solidFill>
                                      <a:schemeClr val="tx1"/>
                                    </a:solidFill>
                                    <a:latin typeface="Univers Condensed"/>
                                    <a:ea typeface="Cambria Math" panose="02040503050406030204" pitchFamily="18" charset="0"/>
                                  </a:rPr>
                                  <m:t>mit</m:t>
                                </m:r>
                                <m:r>
                                  <m:rPr>
                                    <m:nor/>
                                  </m:rPr>
                                  <a:rPr lang="fr-FR" sz="1400" dirty="0">
                                    <a:solidFill>
                                      <a:schemeClr val="tx1"/>
                                    </a:solidFill>
                                    <a:latin typeface="Univers Condensed"/>
                                    <a:ea typeface="Cambria Math" panose="02040503050406030204" pitchFamily="18" charset="0"/>
                                  </a:rPr>
                                  <m:t>é</m:t>
                                </m:r>
                                <m:r>
                                  <m:rPr>
                                    <m:nor/>
                                  </m:rPr>
                                  <a:rPr lang="fr-FR" sz="1400" dirty="0">
                                    <a:solidFill>
                                      <a:schemeClr val="tx1"/>
                                    </a:solidFill>
                                    <a:latin typeface="Univers Condensed"/>
                                    <a:ea typeface="Cambria Math" panose="02040503050406030204" pitchFamily="18" charset="0"/>
                                  </a:rPr>
                                  <m:t>s</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de</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la</m:t>
                                </m:r>
                                <m:r>
                                  <m:rPr>
                                    <m:nor/>
                                  </m:rPr>
                                  <a:rPr lang="fr-FR" sz="1400" dirty="0">
                                    <a:solidFill>
                                      <a:schemeClr val="tx1"/>
                                    </a:solidFill>
                                    <a:latin typeface="Univers Condensed"/>
                                    <a:ea typeface="Cambria Math" panose="02040503050406030204" pitchFamily="18" charset="0"/>
                                  </a:rPr>
                                  <m:t> </m:t>
                                </m:r>
                                <m:r>
                                  <m:rPr>
                                    <m:nor/>
                                  </m:rPr>
                                  <a:rPr lang="fr-FR" sz="1400" dirty="0">
                                    <a:solidFill>
                                      <a:schemeClr val="tx1"/>
                                    </a:solidFill>
                                    <a:latin typeface="Univers Condensed"/>
                                    <a:ea typeface="Cambria Math" panose="02040503050406030204" pitchFamily="18" charset="0"/>
                                  </a:rPr>
                                  <m:t>pi</m:t>
                                </m:r>
                                <m:r>
                                  <m:rPr>
                                    <m:nor/>
                                  </m:rPr>
                                  <a:rPr lang="fr-FR" sz="1400" dirty="0">
                                    <a:solidFill>
                                      <a:schemeClr val="tx1"/>
                                    </a:solidFill>
                                    <a:latin typeface="Univers Condensed"/>
                                    <a:ea typeface="Cambria Math" panose="02040503050406030204" pitchFamily="18" charset="0"/>
                                  </a:rPr>
                                  <m:t>è</m:t>
                                </m:r>
                                <m:r>
                                  <m:rPr>
                                    <m:nor/>
                                  </m:rPr>
                                  <a:rPr lang="fr-FR" sz="1400" dirty="0">
                                    <a:solidFill>
                                      <a:schemeClr val="tx1"/>
                                    </a:solidFill>
                                    <a:latin typeface="Univers Condensed"/>
                                    <a:ea typeface="Cambria Math" panose="02040503050406030204" pitchFamily="18" charset="0"/>
                                  </a:rPr>
                                  <m:t>ce</m:t>
                                </m:r>
                                <m:r>
                                  <m:rPr>
                                    <m:nor/>
                                  </m:rPr>
                                  <a:rPr lang="fr-FR" sz="1400" dirty="0">
                                    <a:solidFill>
                                      <a:schemeClr val="tx1"/>
                                    </a:solidFill>
                                    <a:latin typeface="Univers Condensed"/>
                                    <a:ea typeface="Cambria Math" panose="02040503050406030204" pitchFamily="18" charset="0"/>
                                  </a:rPr>
                                  <m:t>)</m:t>
                                </m:r>
                                <m:r>
                                  <m:rPr>
                                    <m:nor/>
                                  </m:rPr>
                                  <a:rPr lang="fr-CA" sz="1400" dirty="0">
                                    <a:solidFill>
                                      <a:schemeClr val="tx1"/>
                                    </a:solidFill>
                                    <a:latin typeface="Univers Condensed"/>
                                    <a:ea typeface="Cambria Math" panose="02040503050406030204" pitchFamily="18" charset="0"/>
                                  </a:rPr>
                                  <m:t> </m:t>
                                </m:r>
                              </m:e>
                            </m:mr>
                          </m:m>
                        </m:e>
                      </m:d>
                    </m:oMath>
                  </m:oMathPara>
                </a14:m>
                <a:endParaRPr lang="fr-CA" sz="1400" i="1" dirty="0">
                  <a:solidFill>
                    <a:schemeClr val="tx1"/>
                  </a:solidFill>
                  <a:latin typeface="Univers Condensed"/>
                  <a:ea typeface="Cambria Math"/>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983284"/>
                <a:ext cx="9965267" cy="5316401"/>
              </a:xfrm>
              <a:prstGeom prst="rect">
                <a:avLst/>
              </a:prstGeom>
              <a:blipFill>
                <a:blip r:embed="rId3"/>
                <a:stretch>
                  <a:fillRect l="-61" t="-115" r="-6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6524077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897642"/>
                <a:ext cx="9821449" cy="52660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defTabSz="71913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Section de </a:t>
                </a:r>
                <a:r>
                  <a:rPr lang="fr-FR" sz="1600" b="1" dirty="0">
                    <a:solidFill>
                      <a:schemeClr val="tx1"/>
                    </a:solidFill>
                    <a:latin typeface="Univers Condensed"/>
                    <a:ea typeface="Cambria Math" panose="02040503050406030204" pitchFamily="18" charset="0"/>
                  </a:rPr>
                  <a:t>classe 2</a:t>
                </a:r>
              </a:p>
              <a:p>
                <a:pPr marL="271463" lvl="1" indent="-271463" defTabSz="7191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400050" lvl="2" indent="0" defTabSz="719138" eaLnBrk="1" hangingPunct="1">
                  <a:buNone/>
                  <a:defRPr/>
                </a:pPr>
                <a:r>
                  <a:rPr lang="fr-CA" sz="1600" dirty="0">
                    <a:solidFill>
                      <a:schemeClr val="tx1"/>
                    </a:solidFill>
                    <a:latin typeface="Univers Condensed"/>
                    <a:ea typeface="Cambria Math"/>
                  </a:rPr>
                  <a:t>La résistance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𝑀</m:t>
                        </m:r>
                      </m:e>
                      <m:sub>
                        <m:r>
                          <a:rPr lang="fr-CA" sz="1600" i="1">
                            <a:solidFill>
                              <a:schemeClr val="tx1"/>
                            </a:solidFill>
                            <a:latin typeface="Cambria Math" panose="02040503050406030204" pitchFamily="18" charset="0"/>
                            <a:ea typeface="Cambria Math"/>
                          </a:rPr>
                          <m:t>𝑟</m:t>
                        </m:r>
                      </m:sub>
                    </m:sSub>
                  </m:oMath>
                </a14:m>
                <a:r>
                  <a:rPr lang="fr-CA" sz="1600" dirty="0">
                    <a:solidFill>
                      <a:schemeClr val="tx1"/>
                    </a:solidFill>
                    <a:latin typeface="Univers Condensed"/>
                    <a:ea typeface="Cambria Math" panose="02040503050406030204" pitchFamily="18" charset="0"/>
                  </a:rPr>
                  <a:t> est la </a:t>
                </a:r>
                <a:r>
                  <a:rPr lang="fr-CA" sz="1600" u="sng" dirty="0">
                    <a:solidFill>
                      <a:schemeClr val="tx1"/>
                    </a:solidFill>
                    <a:latin typeface="Univers Condensed"/>
                    <a:ea typeface="Cambria Math" panose="02040503050406030204" pitchFamily="18" charset="0"/>
                  </a:rPr>
                  <a:t>plus petite des valeurs suivantes</a:t>
                </a:r>
                <a:r>
                  <a:rPr lang="fr-CA" sz="1600" dirty="0">
                    <a:solidFill>
                      <a:schemeClr val="tx1"/>
                    </a:solidFill>
                    <a:latin typeface="Univers Condensed"/>
                    <a:ea typeface="Cambria Math" panose="02040503050406030204" pitchFamily="18" charset="0"/>
                  </a:rPr>
                  <a:t>: </a:t>
                </a:r>
              </a:p>
              <a:p>
                <a:pPr marL="271463" lvl="1" indent="-271463" defTabSz="7191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𝑆</m:t>
                      </m:r>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𝑦</m:t>
                          </m:r>
                        </m:sub>
                      </m:sSub>
                      <m:r>
                        <a:rPr lang="fr-CA" sz="1600" i="1">
                          <a:solidFill>
                            <a:schemeClr val="tx1"/>
                          </a:solidFill>
                          <a:latin typeface="Cambria Math" panose="02040503050406030204" pitchFamily="18" charset="0"/>
                          <a:ea typeface="Cambria Math" panose="02040503050406030204" pitchFamily="18" charset="0"/>
                        </a:rPr>
                        <m:t> </m:t>
                      </m:r>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None/>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𝑢</m:t>
                          </m:r>
                        </m:sub>
                      </m:sSub>
                      <m:r>
                        <a:rPr lang="en-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𝑛</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𝑢</m:t>
                          </m:r>
                        </m:sub>
                      </m:sSub>
                    </m:oMath>
                  </m:oMathPara>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𝑛</m:t>
                          </m:r>
                        </m:sub>
                      </m:sSub>
                      <m:r>
                        <a:rPr lang="en-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𝑆</m:t>
                      </m:r>
                      <m:r>
                        <a:rPr lang="en-CA" sz="1600" i="1" dirty="0">
                          <a:solidFill>
                            <a:schemeClr val="tx1"/>
                          </a:solidFill>
                          <a:latin typeface="Cambria Math" panose="02040503050406030204" pitchFamily="18" charset="0"/>
                          <a:ea typeface="Cambria Math"/>
                        </a:rPr>
                        <m:t> − </m:t>
                      </m:r>
                      <m:nary>
                        <m:naryPr>
                          <m:chr m:val="∑"/>
                          <m:subHide m:val="on"/>
                          <m:supHide m:val="on"/>
                          <m:ctrlPr>
                            <a:rPr lang="en-CA" sz="1600" i="1" dirty="0">
                              <a:solidFill>
                                <a:schemeClr val="tx1"/>
                              </a:solidFill>
                              <a:latin typeface="Cambria Math" panose="02040503050406030204" pitchFamily="18" charset="0"/>
                              <a:ea typeface="Cambria Math"/>
                            </a:rPr>
                          </m:ctrlPr>
                        </m:naryPr>
                        <m:sub/>
                        <m:sup/>
                        <m:e>
                          <m:sSub>
                            <m:sSubPr>
                              <m:ctrlPr>
                                <a:rPr lang="en-CA" sz="1600" i="1" dirty="0">
                                  <a:solidFill>
                                    <a:schemeClr val="tx1"/>
                                  </a:solidFill>
                                  <a:latin typeface="Cambria Math" panose="02040503050406030204" pitchFamily="18" charset="0"/>
                                  <a:ea typeface="Cambria Math"/>
                                </a:rPr>
                              </m:ctrlPr>
                            </m:sSubPr>
                            <m:e>
                              <m:d>
                                <m:dPr>
                                  <m:ctrlPr>
                                    <a:rPr lang="en-CA" sz="1600" i="1" dirty="0">
                                      <a:solidFill>
                                        <a:schemeClr val="tx1"/>
                                      </a:solidFill>
                                      <a:latin typeface="Cambria Math" panose="02040503050406030204" pitchFamily="18" charset="0"/>
                                      <a:ea typeface="Cambria Math"/>
                                    </a:rPr>
                                  </m:ctrlPr>
                                </m:dPr>
                                <m:e>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𝑑</m:t>
                                      </m:r>
                                    </m:e>
                                    <m:sub>
                                      <m:r>
                                        <a:rPr lang="en-CA" sz="1600" i="1" dirty="0">
                                          <a:solidFill>
                                            <a:schemeClr val="tx1"/>
                                          </a:solidFill>
                                          <a:latin typeface="Cambria Math" panose="02040503050406030204" pitchFamily="18" charset="0"/>
                                          <a:ea typeface="Cambria Math"/>
                                        </a:rPr>
                                        <m:t>0</m:t>
                                      </m:r>
                                    </m:sub>
                                  </m:sSub>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𝑡</m:t>
                                  </m:r>
                                </m:e>
                              </m:d>
                            </m:e>
                            <m:sub>
                              <m:r>
                                <a:rPr lang="en-CA" sz="1600" i="1" dirty="0">
                                  <a:solidFill>
                                    <a:schemeClr val="tx1"/>
                                  </a:solidFill>
                                  <a:latin typeface="Cambria Math" panose="02040503050406030204" pitchFamily="18" charset="0"/>
                                  <a:ea typeface="Cambria Math"/>
                                </a:rPr>
                                <m:t>𝑖</m:t>
                              </m:r>
                            </m:sub>
                          </m:sSub>
                          <m:r>
                            <a:rPr lang="en-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𝑦</m:t>
                              </m:r>
                            </m:e>
                            <m:sub>
                              <m:r>
                                <a:rPr lang="en-CA" sz="1600" i="1" dirty="0">
                                  <a:solidFill>
                                    <a:schemeClr val="tx1"/>
                                  </a:solidFill>
                                  <a:latin typeface="Cambria Math" panose="02040503050406030204" pitchFamily="18" charset="0"/>
                                  <a:ea typeface="Cambria Math"/>
                                </a:rPr>
                                <m:t>𝑖</m:t>
                              </m:r>
                            </m:sub>
                          </m:sSub>
                        </m:e>
                      </m:nary>
                    </m:oMath>
                  </m:oMathPara>
                </a14:m>
                <a:endParaRPr lang="en-CA" sz="1600" i="1" dirty="0">
                  <a:solidFill>
                    <a:schemeClr val="tx1"/>
                  </a:solidFill>
                  <a:latin typeface="Univers Condensed"/>
                  <a:ea typeface="Cambria Math"/>
                </a:endParaRPr>
              </a:p>
              <a:p>
                <a:pPr marL="857250" lvl="3" indent="0" eaLnBrk="1" hangingPunct="1">
                  <a:buNone/>
                  <a:defRPr/>
                </a:pPr>
                <a:endParaRPr lang="en-CA" sz="1600" i="1"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𝑛</m:t>
                        </m:r>
                      </m:sub>
                    </m:sSub>
                  </m:oMath>
                </a14:m>
                <a:r>
                  <a:rPr lang="fr-CA" sz="1600" dirty="0">
                    <a:solidFill>
                      <a:schemeClr val="tx1"/>
                    </a:solidFill>
                    <a:latin typeface="Univers Condensed"/>
                  </a:rPr>
                  <a:t> : module élastique </a:t>
                </a:r>
                <a:r>
                  <a:rPr lang="fr-CA" sz="1600" u="sng" dirty="0">
                    <a:solidFill>
                      <a:schemeClr val="tx1"/>
                    </a:solidFill>
                    <a:latin typeface="Univers Condensed"/>
                  </a:rPr>
                  <a:t>net</a:t>
                </a:r>
                <a:r>
                  <a:rPr lang="fr-CA" sz="1600" dirty="0">
                    <a:solidFill>
                      <a:schemeClr val="tx1"/>
                    </a:solidFill>
                    <a:latin typeface="Univers Condensed"/>
                  </a:rPr>
                  <a:t> de la section</a:t>
                </a:r>
              </a:p>
              <a:p>
                <a:pPr marL="1314450" lvl="4" indent="0" eaLnBrk="1" hangingPunct="1">
                  <a:buNone/>
                  <a:defRPr/>
                </a:pPr>
                <a:endParaRPr lang="fr-CA" sz="1600" dirty="0">
                  <a:solidFill>
                    <a:schemeClr val="tx1"/>
                  </a:solidFill>
                  <a:latin typeface="Univers Condensed"/>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a:rPr>
                      <m:t>𝑆</m:t>
                    </m:r>
                  </m:oMath>
                </a14:m>
                <a:r>
                  <a:rPr lang="en-CA" sz="1600" dirty="0">
                    <a:solidFill>
                      <a:schemeClr val="tx1"/>
                    </a:solidFill>
                    <a:latin typeface="Univers Condensed"/>
                    <a:ea typeface="Cambria Math"/>
                  </a:rPr>
                  <a:t>:</a:t>
                </a:r>
                <a:r>
                  <a:rPr lang="fr-CA" sz="1600" dirty="0">
                    <a:solidFill>
                      <a:schemeClr val="tx1"/>
                    </a:solidFill>
                    <a:latin typeface="Univers Condensed"/>
                  </a:rPr>
                  <a:t> module élastique de la section</a:t>
                </a:r>
              </a:p>
              <a:p>
                <a:pPr marL="1314450" lvl="4" indent="0" eaLnBrk="1" hangingPunct="1">
                  <a:buNone/>
                  <a:defRPr/>
                </a:pPr>
                <a:endParaRPr lang="fr-CA" sz="1600" dirty="0">
                  <a:solidFill>
                    <a:schemeClr val="tx1"/>
                  </a:solidFill>
                  <a:latin typeface="Univers Condensed"/>
                </a:endParaRPr>
              </a:p>
              <a:p>
                <a:pPr marL="857250" lvl="3" indent="0"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𝑑</m:t>
                        </m:r>
                      </m:e>
                      <m:sub>
                        <m:r>
                          <a:rPr lang="en-CA" sz="1600" i="1" dirty="0">
                            <a:solidFill>
                              <a:schemeClr val="tx1"/>
                            </a:solidFill>
                            <a:latin typeface="Cambria Math" panose="02040503050406030204" pitchFamily="18" charset="0"/>
                            <a:ea typeface="Cambria Math"/>
                          </a:rPr>
                          <m:t>0</m:t>
                        </m:r>
                      </m:sub>
                    </m:sSub>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𝑡</m:t>
                    </m:r>
                  </m:oMath>
                </a14:m>
                <a:r>
                  <a:rPr lang="fr-CA" sz="1600" dirty="0">
                    <a:solidFill>
                      <a:schemeClr val="tx1"/>
                    </a:solidFill>
                    <a:latin typeface="Univers Condensed"/>
                    <a:ea typeface="Cambria Math"/>
                  </a:rPr>
                  <a:t> : </a:t>
                </a:r>
                <a:r>
                  <a:rPr lang="fr-CA" sz="1600" dirty="0">
                    <a:solidFill>
                      <a:schemeClr val="tx1"/>
                    </a:solidFill>
                    <a:latin typeface="Univers Condensed"/>
                  </a:rPr>
                  <a:t>l’aire d’un trou de boulon situé à une distance </a:t>
                </a:r>
                <a14:m>
                  <m:oMath xmlns:m="http://schemas.openxmlformats.org/officeDocument/2006/math">
                    <m:r>
                      <a:rPr lang="fr-CA" sz="1600" i="1" dirty="0">
                        <a:solidFill>
                          <a:schemeClr val="tx1"/>
                        </a:solidFill>
                        <a:latin typeface="Cambria Math" panose="02040503050406030204" pitchFamily="18" charset="0"/>
                      </a:rPr>
                      <m:t>𝑦</m:t>
                    </m:r>
                    <m:r>
                      <a:rPr lang="fr-CA" sz="1600" i="1" dirty="0">
                        <a:solidFill>
                          <a:schemeClr val="tx1"/>
                        </a:solidFill>
                        <a:latin typeface="Cambria Math" panose="02040503050406030204" pitchFamily="18" charset="0"/>
                      </a:rPr>
                      <m:t> </m:t>
                    </m:r>
                  </m:oMath>
                </a14:m>
                <a:r>
                  <a:rPr lang="fr-CA" sz="1600" dirty="0">
                    <a:solidFill>
                      <a:schemeClr val="tx1"/>
                    </a:solidFill>
                    <a:latin typeface="Univers Condensed"/>
                  </a:rPr>
                  <a:t>de l’axe neutre de la section</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897642"/>
                <a:ext cx="9821449" cy="5266092"/>
              </a:xfrm>
              <a:prstGeom prst="rect">
                <a:avLst/>
              </a:prstGeom>
              <a:blipFill>
                <a:blip r:embed="rId3"/>
                <a:stretch>
                  <a:fillRect l="-186" t="-3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0351214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200" y="671158"/>
                <a:ext cx="9965268" cy="61699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defTabSz="71913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Section de </a:t>
                </a:r>
                <a:r>
                  <a:rPr lang="fr-FR" sz="1600" b="1" dirty="0">
                    <a:solidFill>
                      <a:schemeClr val="tx1"/>
                    </a:solidFill>
                    <a:latin typeface="Univers Condensed"/>
                    <a:ea typeface="Cambria Math" panose="02040503050406030204" pitchFamily="18" charset="0"/>
                  </a:rPr>
                  <a:t>classe 3</a:t>
                </a:r>
              </a:p>
              <a:p>
                <a:pPr marL="271463" lvl="1" indent="-271463" defTabSz="7191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400050" lvl="2" indent="0" defTabSz="719138" eaLnBrk="1" hangingPunct="1">
                  <a:buNone/>
                  <a:defRPr/>
                </a:pPr>
                <a:r>
                  <a:rPr lang="fr-CA" sz="1600" dirty="0">
                    <a:solidFill>
                      <a:schemeClr val="tx1"/>
                    </a:solidFill>
                    <a:latin typeface="Univers Condensed"/>
                    <a:ea typeface="Cambria Math"/>
                  </a:rPr>
                  <a:t>La résistance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a:solidFill>
                              <a:schemeClr val="tx1"/>
                            </a:solidFill>
                            <a:latin typeface="Cambria Math" panose="02040503050406030204" pitchFamily="18" charset="0"/>
                            <a:ea typeface="Cambria Math"/>
                          </a:rPr>
                          <m:t>𝑀</m:t>
                        </m:r>
                      </m:e>
                      <m:sub>
                        <m:r>
                          <a:rPr lang="fr-CA" sz="1600">
                            <a:solidFill>
                              <a:schemeClr val="tx1"/>
                            </a:solidFill>
                            <a:latin typeface="Cambria Math" panose="02040503050406030204" pitchFamily="18" charset="0"/>
                            <a:ea typeface="Cambria Math"/>
                          </a:rPr>
                          <m:t>𝑟</m:t>
                        </m:r>
                      </m:sub>
                    </m:sSub>
                  </m:oMath>
                </a14:m>
                <a:r>
                  <a:rPr lang="fr-CA" sz="1600" dirty="0">
                    <a:solidFill>
                      <a:schemeClr val="tx1"/>
                    </a:solidFill>
                    <a:latin typeface="Univers Condensed"/>
                    <a:ea typeface="Cambria Math"/>
                  </a:rPr>
                  <a:t> est la </a:t>
                </a:r>
                <a:r>
                  <a:rPr lang="fr-CA" sz="1600" u="sng" dirty="0">
                    <a:solidFill>
                      <a:schemeClr val="tx1"/>
                    </a:solidFill>
                    <a:latin typeface="Univers Condensed"/>
                    <a:ea typeface="Cambria Math"/>
                  </a:rPr>
                  <a:t>plus petite des valeurs suivantes</a:t>
                </a:r>
                <a:r>
                  <a:rPr lang="fr-CA" sz="1600" dirty="0">
                    <a:solidFill>
                      <a:schemeClr val="tx1"/>
                    </a:solidFill>
                    <a:latin typeface="Univers Condensed"/>
                    <a:ea typeface="Cambria Math"/>
                  </a:rPr>
                  <a:t>: </a:t>
                </a:r>
              </a:p>
              <a:p>
                <a:pPr marL="271463" lvl="1" indent="-271463" defTabSz="7191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417513" lvl="1" indent="-457200" defTabSz="71913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1103313" lvl="3" indent="-285750" defTabSz="719138"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Pour les ailes </a:t>
                </a:r>
                <a:r>
                  <a:rPr lang="fr-FR" sz="1600" u="sng" dirty="0">
                    <a:solidFill>
                      <a:schemeClr val="tx1"/>
                    </a:solidFill>
                    <a:latin typeface="Univers Condensed"/>
                    <a:ea typeface="Cambria Math" panose="02040503050406030204" pitchFamily="18" charset="0"/>
                  </a:rPr>
                  <a:t>supportées sur un bord seulement</a:t>
                </a:r>
                <a:r>
                  <a:rPr lang="fr-FR" sz="1600" dirty="0">
                    <a:solidFill>
                      <a:schemeClr val="tx1"/>
                    </a:solidFill>
                    <a:latin typeface="Univers Condensed"/>
                    <a:ea typeface="Cambria Math" panose="02040503050406030204" pitchFamily="18" charset="0"/>
                  </a:rPr>
                  <a:t>,</a:t>
                </a:r>
              </a:p>
              <a:p>
                <a:pPr marL="1314450" lvl="4" indent="0" eaLnBrk="1" hangingPunct="1">
                  <a:buNone/>
                  <a:defRPr/>
                </a:pPr>
                <a:endParaRPr lang="fr-FR" sz="1600" i="1" dirty="0">
                  <a:solidFill>
                    <a:schemeClr val="tx1"/>
                  </a:solidFill>
                  <a:latin typeface="Univers Condensed"/>
                  <a:ea typeface="Cambria Math"/>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𝑆</m:t>
                      </m:r>
                      <m:r>
                        <a:rPr lang="en-CA" sz="1600" i="1" dirty="0">
                          <a:solidFill>
                            <a:schemeClr val="tx1"/>
                          </a:solidFill>
                          <a:latin typeface="Cambria Math" panose="02040503050406030204" pitchFamily="18" charset="0"/>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𝑦</m:t>
                          </m:r>
                        </m:sub>
                      </m:sSub>
                    </m:oMath>
                  </m:oMathPara>
                </a14:m>
                <a:endParaRPr lang="en-CA" sz="1600" dirty="0">
                  <a:solidFill>
                    <a:schemeClr val="tx1"/>
                  </a:solidFill>
                  <a:latin typeface="Univers Condensed"/>
                  <a:ea typeface="Cambria Math" panose="02040503050406030204" pitchFamily="18" charset="0"/>
                </a:endParaRPr>
              </a:p>
              <a:p>
                <a:pPr marL="1314450" lvl="4" indent="0" eaLnBrk="1" hangingPunct="1">
                  <a:buNone/>
                  <a:defRPr/>
                </a:pPr>
                <a:endParaRPr lang="en-CA" sz="1600" dirty="0">
                  <a:solidFill>
                    <a:schemeClr val="tx1"/>
                  </a:solidFill>
                  <a:latin typeface="Univers Condensed"/>
                  <a:ea typeface="Cambria Math" panose="02040503050406030204" pitchFamily="18" charset="0"/>
                </a:endParaRPr>
              </a:p>
              <a:p>
                <a:pPr marL="1103313" lvl="3" indent="-285750" defTabSz="719138"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Pour les ailes </a:t>
                </a:r>
                <a:r>
                  <a:rPr lang="fr-FR" sz="1600" u="sng" dirty="0">
                    <a:solidFill>
                      <a:schemeClr val="tx1"/>
                    </a:solidFill>
                    <a:latin typeface="Univers Condensed"/>
                    <a:ea typeface="Cambria Math" panose="02040503050406030204" pitchFamily="18" charset="0"/>
                  </a:rPr>
                  <a:t>retenues sur les deux bords</a:t>
                </a:r>
                <a:r>
                  <a:rPr lang="fr-FR" sz="1600" dirty="0">
                    <a:solidFill>
                      <a:schemeClr val="tx1"/>
                    </a:solidFill>
                    <a:latin typeface="Univers Condensed"/>
                    <a:ea typeface="Cambria Math" panose="02040503050406030204" pitchFamily="18" charset="0"/>
                  </a:rPr>
                  <a:t> (offre </a:t>
                </a:r>
                <a:r>
                  <a:rPr lang="fr-CA" sz="1600" dirty="0">
                    <a:solidFill>
                      <a:schemeClr val="tx1"/>
                    </a:solidFill>
                    <a:latin typeface="Univers Condensed"/>
                  </a:rPr>
                  <a:t>une résistance post-voilement) </a:t>
                </a:r>
                <a:r>
                  <a:rPr lang="fr-FR" sz="1600" dirty="0">
                    <a:solidFill>
                      <a:schemeClr val="tx1"/>
                    </a:solidFill>
                    <a:latin typeface="Univers Condensed"/>
                    <a:ea typeface="Cambria Math" panose="02040503050406030204" pitchFamily="18" charset="0"/>
                  </a:rPr>
                  <a:t>,</a:t>
                </a:r>
              </a:p>
              <a:p>
                <a:pPr marL="1160463" lvl="3" indent="-342900" defTabSz="719138" eaLnBrk="1" hangingPunct="1">
                  <a:defRPr/>
                </a:pPr>
                <a:endParaRPr lang="en-CA" sz="1600"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𝑢</m:t>
                          </m:r>
                        </m:sub>
                      </m:sSub>
                      <m:r>
                        <a:rPr lang="en-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𝑚</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𝑦</m:t>
                          </m:r>
                        </m:sub>
                      </m:sSub>
                    </m:oMath>
                  </m:oMathPara>
                </a14:m>
                <a:endParaRPr lang="en-CA" sz="1600" dirty="0">
                  <a:solidFill>
                    <a:schemeClr val="tx1"/>
                  </a:solidFill>
                  <a:latin typeface="Univers Condensed"/>
                  <a:ea typeface="Cambria Math" panose="02040503050406030204" pitchFamily="18" charset="0"/>
                </a:endParaRPr>
              </a:p>
              <a:p>
                <a:pPr marL="1160463" lvl="3" indent="-342900" defTabSz="719138" eaLnBrk="1" hangingPunct="1">
                  <a:defRPr/>
                </a:pPr>
                <a:endParaRPr lang="fr-FR" sz="1600" dirty="0">
                  <a:solidFill>
                    <a:schemeClr val="tx1"/>
                  </a:solidFill>
                  <a:latin typeface="Univers Condensed"/>
                  <a:ea typeface="Cambria Math" panose="02040503050406030204" pitchFamily="18" charset="0"/>
                </a:endParaRPr>
              </a:p>
              <a:p>
                <a:pPr marL="1103313" lvl="3" indent="-285750" defTabSz="719138"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La traction sur la section nette </a:t>
                </a:r>
                <a:r>
                  <a:rPr lang="fr-FR" sz="1600" u="sng" dirty="0">
                    <a:solidFill>
                      <a:schemeClr val="tx1"/>
                    </a:solidFill>
                    <a:latin typeface="Univers Condensed"/>
                    <a:ea typeface="Cambria Math" panose="02040503050406030204" pitchFamily="18" charset="0"/>
                  </a:rPr>
                  <a:t>ne contrôle généralement pas</a:t>
                </a:r>
              </a:p>
              <a:p>
                <a:pPr marL="1160463" lvl="3" indent="-342900" defTabSz="719138" eaLnBrk="1" hangingPunct="1">
                  <a:defRPr/>
                </a:pPr>
                <a:endParaRPr lang="en-CA" sz="1600" i="1" dirty="0">
                  <a:solidFill>
                    <a:schemeClr val="tx1"/>
                  </a:solidFill>
                  <a:latin typeface="Univers Condensed"/>
                  <a:ea typeface="Cambria Math" panose="02040503050406030204" pitchFamily="18" charset="0"/>
                </a:endParaRPr>
              </a:p>
              <a:p>
                <a:pPr marL="1274763" lvl="4" indent="0" defTabSz="719138"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𝑢</m:t>
                          </m:r>
                        </m:sub>
                      </m:sSub>
                      <m:r>
                        <a:rPr lang="en-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𝑛</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𝑢</m:t>
                          </m:r>
                        </m:sub>
                      </m:sSub>
                    </m:oMath>
                  </m:oMathPara>
                </a14:m>
                <a:endParaRPr lang="en-CA" sz="1600" i="1" dirty="0">
                  <a:solidFill>
                    <a:schemeClr val="tx1"/>
                  </a:solidFill>
                  <a:latin typeface="Univers Condensed"/>
                  <a:ea typeface="Cambria Math"/>
                </a:endParaRPr>
              </a:p>
              <a:p>
                <a:pPr marL="1274763" lvl="4" indent="0" defTabSz="719138" eaLnBrk="1" hangingPunct="1">
                  <a:buNone/>
                  <a:defRPr/>
                </a:pPr>
                <a:endParaRPr lang="en-CA" sz="1600" i="1" dirty="0">
                  <a:solidFill>
                    <a:schemeClr val="tx1"/>
                  </a:solidFill>
                  <a:latin typeface="Univers Condensed"/>
                  <a:ea typeface="Cambria Math"/>
                </a:endParaRPr>
              </a:p>
              <a:p>
                <a:pPr marL="857250" lvl="3" indent="0"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𝑛</m:t>
                        </m:r>
                      </m:sub>
                    </m:sSub>
                  </m:oMath>
                </a14:m>
                <a:r>
                  <a:rPr lang="fr-CA" sz="1600" dirty="0">
                    <a:solidFill>
                      <a:schemeClr val="tx1"/>
                    </a:solidFill>
                    <a:latin typeface="Univers Condensed"/>
                  </a:rPr>
                  <a:t> : module élastique net de la section</a:t>
                </a: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a:rPr>
                      <m:t>𝑆</m:t>
                    </m:r>
                  </m:oMath>
                </a14:m>
                <a:r>
                  <a:rPr lang="en-CA" sz="1600" dirty="0">
                    <a:solidFill>
                      <a:schemeClr val="tx1"/>
                    </a:solidFill>
                    <a:latin typeface="Univers Condensed"/>
                    <a:ea typeface="Cambria Math"/>
                  </a:rPr>
                  <a:t>:</a:t>
                </a:r>
                <a:r>
                  <a:rPr lang="fr-CA" sz="1600" dirty="0">
                    <a:solidFill>
                      <a:schemeClr val="tx1"/>
                    </a:solidFill>
                    <a:latin typeface="Univers Condensed"/>
                  </a:rPr>
                  <a:t> module élastique de la section</a:t>
                </a:r>
              </a:p>
              <a:p>
                <a:pPr marL="857250" lvl="3" indent="0" eaLnBrk="1" hangingPunct="1">
                  <a:buNone/>
                  <a:defRPr/>
                </a:pPr>
                <a14:m>
                  <m:oMath xmlns:m="http://schemas.openxmlformats.org/officeDocument/2006/math">
                    <m:sSub>
                      <m:sSubPr>
                        <m:ctrlPr>
                          <a:rPr lang="en-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𝑆</m:t>
                        </m:r>
                      </m:e>
                      <m:sub>
                        <m:r>
                          <a:rPr lang="fr-CA" sz="1600" i="1" dirty="0">
                            <a:solidFill>
                              <a:schemeClr val="tx1"/>
                            </a:solidFill>
                            <a:latin typeface="Cambria Math" panose="02040503050406030204" pitchFamily="18" charset="0"/>
                            <a:ea typeface="Cambria Math"/>
                          </a:rPr>
                          <m:t>𝑚</m:t>
                        </m:r>
                      </m:sub>
                    </m:sSub>
                  </m:oMath>
                </a14:m>
                <a:r>
                  <a:rPr lang="fr-CA" sz="1600" dirty="0">
                    <a:solidFill>
                      <a:schemeClr val="tx1"/>
                    </a:solidFill>
                    <a:latin typeface="Univers Condensed"/>
                  </a:rPr>
                  <a:t> : module effectif de la section, évalué en considérant </a:t>
                </a:r>
                <a:r>
                  <a:rPr lang="fr-CA" sz="1600" b="1" dirty="0">
                    <a:solidFill>
                      <a:schemeClr val="tx1"/>
                    </a:solidFill>
                    <a:latin typeface="Univers Condensed"/>
                  </a:rPr>
                  <a:t>l’épaisseur effective</a:t>
                </a:r>
                <a:r>
                  <a:rPr lang="fr-CA" sz="1600" dirty="0">
                    <a:solidFill>
                      <a:schemeClr val="tx1"/>
                    </a:solidFill>
                    <a:latin typeface="Univers Condensed"/>
                  </a:rPr>
                  <a:t> </a:t>
                </a:r>
                <a14:m>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𝑡</m:t>
                        </m:r>
                      </m:e>
                      <m:sub>
                        <m:r>
                          <a:rPr lang="en-CA" sz="1600" i="1" dirty="0">
                            <a:solidFill>
                              <a:schemeClr val="tx1"/>
                            </a:solidFill>
                            <a:latin typeface="Cambria Math" panose="02040503050406030204" pitchFamily="18" charset="0"/>
                            <a:ea typeface="Cambria Math"/>
                          </a:rPr>
                          <m:t>𝑚</m:t>
                        </m:r>
                      </m:sub>
                    </m:sSub>
                    <m:r>
                      <a:rPr lang="fr-CA" sz="1600" i="1" dirty="0">
                        <a:solidFill>
                          <a:schemeClr val="tx1"/>
                        </a:solidFill>
                        <a:latin typeface="Cambria Math" panose="02040503050406030204" pitchFamily="18" charset="0"/>
                        <a:ea typeface="Cambria Math"/>
                      </a:rPr>
                      <m:t>=</m:t>
                    </m:r>
                    <m:rad>
                      <m:radPr>
                        <m:degHide m:val="on"/>
                        <m:ctrlPr>
                          <a:rPr lang="fr-FR" sz="1600" i="1" dirty="0">
                            <a:solidFill>
                              <a:schemeClr val="tx1"/>
                            </a:solidFill>
                            <a:latin typeface="Cambria Math" panose="02040503050406030204" pitchFamily="18" charset="0"/>
                            <a:ea typeface="Cambria Math" panose="02040503050406030204" pitchFamily="18" charset="0"/>
                          </a:rPr>
                        </m:ctrlPr>
                      </m:radPr>
                      <m:deg/>
                      <m:e>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CA" sz="1600" i="1" dirty="0">
                                <a:solidFill>
                                  <a:schemeClr val="tx1"/>
                                </a:solidFill>
                                <a:latin typeface="Cambria Math" panose="02040503050406030204" pitchFamily="18" charset="0"/>
                                <a:ea typeface="Cambria Math" panose="02040503050406030204" pitchFamily="18" charset="0"/>
                              </a:rPr>
                              <m:t>𝐹</m:t>
                            </m:r>
                          </m:e>
                        </m:acc>
                      </m:e>
                    </m:rad>
                    <m:r>
                      <a:rPr lang="fr-CA" sz="1600" i="1" dirty="0">
                        <a:solidFill>
                          <a:schemeClr val="tx1"/>
                        </a:solidFill>
                        <a:latin typeface="Cambria Math" panose="02040503050406030204" pitchFamily="18" charset="0"/>
                        <a:ea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𝑦</m:t>
                        </m:r>
                      </m:sub>
                    </m:sSub>
                  </m:oMath>
                </a14:m>
                <a:r>
                  <a:rPr lang="fr-CA" sz="1600" dirty="0">
                    <a:solidFill>
                      <a:schemeClr val="tx1"/>
                    </a:solidFill>
                    <a:latin typeface="Univers Condensed"/>
                  </a:rPr>
                  <a:t> </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200" y="671158"/>
                <a:ext cx="9965268" cy="6169909"/>
              </a:xfrm>
              <a:prstGeom prst="rect">
                <a:avLst/>
              </a:prstGeom>
              <a:blipFill>
                <a:blip r:embed="rId3"/>
                <a:stretch>
                  <a:fillRect l="-245" t="-29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52975451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27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C – Résistance des pièces fléchies (classe 1, 2 ou 3)</a:t>
            </a:r>
          </a:p>
          <a:p>
            <a:r>
              <a:rPr lang="fr-FR" sz="2400" dirty="0"/>
              <a:t>D – Résistance au déversement (Mr) des pièces fléchies (entièrement ou partiellement libres de déverser entre les supports latéraux)</a:t>
            </a:r>
          </a:p>
          <a:p>
            <a:r>
              <a:rPr lang="fr-FR" sz="2400" dirty="0"/>
              <a:t>E – Résistance au cisaillement des panneaux plats</a:t>
            </a:r>
            <a:endParaRPr lang="fr-CA" sz="2400" dirty="0"/>
          </a:p>
          <a:p>
            <a:r>
              <a:rPr lang="fr-FR" sz="2400" dirty="0"/>
              <a:t>F – Écrasement et flambement vertical de l’âme</a:t>
            </a:r>
            <a:endParaRPr lang="fr-CA" sz="2400" dirty="0"/>
          </a:p>
          <a:p>
            <a:r>
              <a:rPr lang="fr-FR" sz="2400" dirty="0"/>
              <a:t>G – Interaction traction-flexion (une pièce fléchie sollicité en traction)</a:t>
            </a:r>
            <a:endParaRPr lang="fr-CA" sz="2400" dirty="0"/>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2294808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pièces fléchies (classe 1, 2 ou 3)</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28</a:t>
            </a:fld>
            <a:endParaRPr lang="fr-FR"/>
          </a:p>
        </p:txBody>
      </p:sp>
    </p:spTree>
    <p:extLst>
      <p:ext uri="{BB962C8B-B14F-4D97-AF65-F5344CB8AC3E}">
        <p14:creationId xmlns:p14="http://schemas.microsoft.com/office/powerpoint/2010/main" val="1327622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29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pièces fléchies (classe 1, 2 ou 3)</a:t>
            </a:r>
            <a:endParaRPr lang="fr-CA" dirty="0">
              <a:solidFill>
                <a:schemeClr val="accent2"/>
              </a:solidFill>
            </a:endParaRPr>
          </a:p>
        </p:txBody>
      </p:sp>
      <p:sp>
        <p:nvSpPr>
          <p:cNvPr id="5" name="Rectangle 1027">
            <a:extLst>
              <a:ext uri="{FF2B5EF4-FFF2-40B4-BE49-F238E27FC236}">
                <a16:creationId xmlns:a16="http://schemas.microsoft.com/office/drawing/2014/main" id="{00A9D78A-44BA-437C-A6EE-6965CC590664}"/>
              </a:ext>
            </a:extLst>
          </p:cNvPr>
          <p:cNvSpPr txBox="1">
            <a:spLocks noChangeArrowheads="1"/>
          </p:cNvSpPr>
          <p:nvPr/>
        </p:nvSpPr>
        <p:spPr bwMode="auto">
          <a:xfrm>
            <a:off x="838200" y="721958"/>
            <a:ext cx="9821449" cy="46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Résistance au déversement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666" y="983284"/>
            <a:ext cx="3379305" cy="507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Image result for dévers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418" y="1844825"/>
            <a:ext cx="3819525" cy="249555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Rectangle 9"/>
              <p:cNvSpPr/>
              <p:nvPr/>
            </p:nvSpPr>
            <p:spPr>
              <a:xfrm>
                <a:off x="4467195" y="5906929"/>
                <a:ext cx="2712537" cy="307777"/>
              </a:xfrm>
              <a:prstGeom prst="rect">
                <a:avLst/>
              </a:prstGeom>
            </p:spPr>
            <p:txBody>
              <a:bodyPr wrap="square">
                <a:spAutoFit/>
              </a:bodyPr>
              <a:lstStyle/>
              <a:p>
                <a:r>
                  <a:rPr lang="fr-FR" sz="1400" dirty="0">
                    <a:solidFill>
                      <a:schemeClr val="tx1"/>
                    </a:solidFill>
                    <a:latin typeface="Univers Condensed"/>
                  </a:rPr>
                  <a:t>Déversement d'une poutre en </a:t>
                </a:r>
                <a14:m>
                  <m:oMath xmlns:m="http://schemas.openxmlformats.org/officeDocument/2006/math">
                    <m:r>
                      <a:rPr lang="fr-FR" sz="1400" i="1" dirty="0">
                        <a:solidFill>
                          <a:schemeClr val="tx1"/>
                        </a:solidFill>
                        <a:latin typeface="Cambria Math" panose="02040503050406030204" pitchFamily="18" charset="0"/>
                      </a:rPr>
                      <m:t>𝐼</m:t>
                    </m:r>
                  </m:oMath>
                </a14:m>
                <a:endParaRPr lang="fr-FR" sz="1400" dirty="0">
                  <a:solidFill>
                    <a:schemeClr val="tx1"/>
                  </a:solidFill>
                  <a:latin typeface="Univers Condensed"/>
                </a:endParaRPr>
              </a:p>
            </p:txBody>
          </p:sp>
        </mc:Choice>
        <mc:Fallback xmlns="">
          <p:sp>
            <p:nvSpPr>
              <p:cNvPr id="10" name="Rectangle 9"/>
              <p:cNvSpPr>
                <a:spLocks noRot="1" noChangeAspect="1" noMove="1" noResize="1" noEditPoints="1" noAdjustHandles="1" noChangeArrowheads="1" noChangeShapeType="1" noTextEdit="1"/>
              </p:cNvSpPr>
              <p:nvPr/>
            </p:nvSpPr>
            <p:spPr>
              <a:xfrm>
                <a:off x="4467195" y="5906929"/>
                <a:ext cx="2712537" cy="307777"/>
              </a:xfrm>
              <a:prstGeom prst="rect">
                <a:avLst/>
              </a:prstGeom>
              <a:blipFill>
                <a:blip r:embed="rId5"/>
                <a:stretch>
                  <a:fillRect l="-674" t="-4000" b="-20000"/>
                </a:stretch>
              </a:blipFill>
            </p:spPr>
            <p:txBody>
              <a:bodyPr/>
              <a:lstStyle/>
              <a:p>
                <a:r>
                  <a:rPr lang="fr-CA">
                    <a:noFill/>
                  </a:rPr>
                  <a:t> </a:t>
                </a:r>
              </a:p>
            </p:txBody>
          </p:sp>
        </mc:Fallback>
      </mc:AlternateContent>
      <p:sp>
        <p:nvSpPr>
          <p:cNvPr id="11" name="Rectangle 10"/>
          <p:cNvSpPr/>
          <p:nvPr/>
        </p:nvSpPr>
        <p:spPr>
          <a:xfrm>
            <a:off x="2387588" y="4581129"/>
            <a:ext cx="2916324" cy="307777"/>
          </a:xfrm>
          <a:prstGeom prst="rect">
            <a:avLst/>
          </a:prstGeom>
        </p:spPr>
        <p:txBody>
          <a:bodyPr wrap="square">
            <a:spAutoFit/>
          </a:bodyPr>
          <a:lstStyle/>
          <a:p>
            <a:r>
              <a:rPr lang="fr-FR" sz="1400" dirty="0">
                <a:latin typeface="Univers Condensed"/>
              </a:rPr>
              <a:t>Déversement de poutres en acier</a:t>
            </a:r>
          </a:p>
        </p:txBody>
      </p:sp>
      <p:sp>
        <p:nvSpPr>
          <p:cNvPr id="12" name="Rectangle 11"/>
          <p:cNvSpPr/>
          <p:nvPr/>
        </p:nvSpPr>
        <p:spPr>
          <a:xfrm>
            <a:off x="163766" y="6444476"/>
            <a:ext cx="5007461" cy="276999"/>
          </a:xfrm>
          <a:prstGeom prst="rect">
            <a:avLst/>
          </a:prstGeom>
        </p:spPr>
        <p:txBody>
          <a:bodyPr wrap="none">
            <a:spAutoFit/>
          </a:bodyPr>
          <a:lstStyle/>
          <a:p>
            <a:r>
              <a:rPr lang="fr-CA" sz="1200" dirty="0">
                <a:latin typeface="+mj-lt"/>
              </a:rPr>
              <a:t>Sources: mmaya.fr; Beaulieu, Denis. Calcul des charpentes d'aluminium (2003)</a:t>
            </a:r>
          </a:p>
        </p:txBody>
      </p:sp>
    </p:spTree>
    <p:extLst>
      <p:ext uri="{BB962C8B-B14F-4D97-AF65-F5344CB8AC3E}">
        <p14:creationId xmlns:p14="http://schemas.microsoft.com/office/powerpoint/2010/main" val="3973472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A – Introduction</a:t>
            </a:r>
          </a:p>
          <a:p>
            <a:r>
              <a:rPr lang="fr-FR" sz="2400" dirty="0"/>
              <a:t>B – Résistance des sections fléchies</a:t>
            </a:r>
          </a:p>
          <a:p>
            <a:r>
              <a:rPr lang="fr-FR" sz="2400" dirty="0"/>
              <a:t>C – Résistance des pièces fléchies (classe 1, 2 ou 3)</a:t>
            </a:r>
          </a:p>
          <a:p>
            <a:r>
              <a:rPr lang="fr-FR" sz="2400" dirty="0"/>
              <a:t>D – Résistance au déversement (Mr) des pièces fléchies (entièrement ou partiellement libres de déverser entre les supports latéraux)</a:t>
            </a:r>
          </a:p>
          <a:p>
            <a:r>
              <a:rPr lang="fr-FR" sz="2400" dirty="0"/>
              <a:t>E – Résistance au cisaillement des panneaux plats</a:t>
            </a:r>
            <a:endParaRPr lang="fr-CA" sz="2400" dirty="0"/>
          </a:p>
          <a:p>
            <a:r>
              <a:rPr lang="fr-FR" sz="2400" dirty="0"/>
              <a:t>F – Écrasement et flambement vertical de l’âme</a:t>
            </a:r>
            <a:endParaRPr lang="fr-CA" sz="2400" dirty="0"/>
          </a:p>
          <a:p>
            <a:r>
              <a:rPr lang="fr-FR" sz="2400" dirty="0"/>
              <a:t>G – Interaction traction-flexion (une pièce fléchie sollicité en traction)</a:t>
            </a:r>
            <a:endParaRPr lang="fr-CA" sz="2400" dirty="0"/>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682516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pièces fléchies (classe 1, 2 ou 3)</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199" y="692696"/>
                <a:ext cx="9999133" cy="12961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defTabSz="719138" eaLnBrk="1" hangingPunct="1">
                  <a:buFont typeface="Arial" panose="020B0604020202020204" pitchFamily="34" charset="0"/>
                  <a:buChar char="•"/>
                  <a:defRPr/>
                </a:pPr>
                <a:r>
                  <a:rPr lang="fr-FR" sz="2000" dirty="0">
                    <a:latin typeface="Univers Condensed"/>
                    <a:ea typeface="Cambria Math" panose="02040503050406030204" pitchFamily="18" charset="0"/>
                  </a:rPr>
                  <a:t>Les sections sujettes au déversement sont celles dont le moment d’inertie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𝐼</m:t>
                        </m:r>
                      </m:e>
                      <m:sub>
                        <m:r>
                          <a:rPr lang="fr-CA" sz="2000" i="1">
                            <a:latin typeface="Cambria Math" panose="02040503050406030204" pitchFamily="18" charset="0"/>
                            <a:ea typeface="Cambria Math" panose="02040503050406030204" pitchFamily="18" charset="0"/>
                          </a:rPr>
                          <m:t>𝑦𝑦</m:t>
                        </m:r>
                      </m:sub>
                    </m:sSub>
                  </m:oMath>
                </a14:m>
                <a:r>
                  <a:rPr lang="fr-FR" sz="2000" dirty="0">
                    <a:latin typeface="Univers Condensed"/>
                    <a:ea typeface="Cambria Math" panose="02040503050406030204" pitchFamily="18" charset="0"/>
                  </a:rPr>
                  <a:t> est petit, comparé à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CA" sz="2000" i="1">
                            <a:latin typeface="Cambria Math" panose="02040503050406030204" pitchFamily="18" charset="0"/>
                            <a:ea typeface="Cambria Math" panose="02040503050406030204" pitchFamily="18" charset="0"/>
                          </a:rPr>
                          <m:t>𝐼</m:t>
                        </m:r>
                      </m:e>
                      <m:sub>
                        <m:r>
                          <a:rPr lang="fr-CA" sz="2000" i="1">
                            <a:latin typeface="Cambria Math" panose="02040503050406030204" pitchFamily="18" charset="0"/>
                            <a:ea typeface="Cambria Math" panose="02040503050406030204" pitchFamily="18" charset="0"/>
                          </a:rPr>
                          <m:t>𝑥𝑥</m:t>
                        </m:r>
                      </m:sub>
                    </m:sSub>
                  </m:oMath>
                </a14:m>
                <a:r>
                  <a:rPr lang="fr-FR" sz="2000" dirty="0">
                    <a:latin typeface="Univers Condensed"/>
                    <a:ea typeface="Cambria Math" panose="02040503050406030204" pitchFamily="18" charset="0"/>
                  </a:rPr>
                  <a:t> , et dont la résistance en torsion est relativement faible (cas  pour les sections en </a:t>
                </a:r>
                <a14:m>
                  <m:oMath xmlns:m="http://schemas.openxmlformats.org/officeDocument/2006/math">
                    <m:r>
                      <m:rPr>
                        <m:sty m:val="p"/>
                      </m:rPr>
                      <a:rPr lang="fr-FR" sz="2000" dirty="0">
                        <a:latin typeface="Cambria Math" panose="02040503050406030204" pitchFamily="18" charset="0"/>
                        <a:ea typeface="Cambria Math" panose="02040503050406030204" pitchFamily="18" charset="0"/>
                      </a:rPr>
                      <m:t>I</m:t>
                    </m:r>
                    <m:r>
                      <a:rPr lang="fr-FR" sz="2000" i="1" dirty="0">
                        <a:latin typeface="Cambria Math" panose="02040503050406030204" pitchFamily="18" charset="0"/>
                        <a:ea typeface="Cambria Math" panose="02040503050406030204" pitchFamily="18" charset="0"/>
                      </a:rPr>
                      <m:t> </m:t>
                    </m:r>
                  </m:oMath>
                </a14:m>
                <a:r>
                  <a:rPr lang="fr-FR" sz="2000" dirty="0">
                    <a:latin typeface="Univers Condensed"/>
                    <a:ea typeface="Cambria Math" panose="02040503050406030204" pitchFamily="18" charset="0"/>
                  </a:rPr>
                  <a:t>fléchies par rapport à l’axe fort)</a:t>
                </a: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199" y="692696"/>
                <a:ext cx="9999133" cy="1296144"/>
              </a:xfrm>
              <a:prstGeom prst="rect">
                <a:avLst/>
              </a:prstGeom>
              <a:blipFill>
                <a:blip r:embed="rId3"/>
                <a:stretch>
                  <a:fillRect l="-488" t="-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952" y="2429520"/>
            <a:ext cx="538162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454EDB5A-A6A3-8C4F-BFB7-6D6A62FEB41E}"/>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8425470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pièces fléchies (classe 1, 2 ou 3)</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789691"/>
                <a:ext cx="9821449" cy="9883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defTabSz="719138" eaLnBrk="1" hangingPunct="1">
                  <a:buFont typeface="Arial" panose="020B0604020202020204" pitchFamily="34" charset="0"/>
                  <a:buChar char="•"/>
                  <a:defRPr/>
                </a:pPr>
                <a:r>
                  <a:rPr lang="fr-FR" sz="2000" dirty="0">
                    <a:latin typeface="Univers Condensed"/>
                    <a:ea typeface="Cambria Math" panose="02040503050406030204" pitchFamily="18" charset="0"/>
                  </a:rPr>
                  <a:t>Les profilés en </a:t>
                </a:r>
                <a14:m>
                  <m:oMath xmlns:m="http://schemas.openxmlformats.org/officeDocument/2006/math">
                    <m:r>
                      <m:rPr>
                        <m:sty m:val="p"/>
                      </m:rPr>
                      <a:rPr lang="fr-FR" sz="2000" dirty="0">
                        <a:latin typeface="Cambria Math" panose="02040503050406030204" pitchFamily="18" charset="0"/>
                        <a:ea typeface="Cambria Math" panose="02040503050406030204" pitchFamily="18" charset="0"/>
                      </a:rPr>
                      <m:t>I</m:t>
                    </m:r>
                    <m:r>
                      <a:rPr lang="fr-FR" sz="2000" dirty="0">
                        <a:latin typeface="Cambria Math" panose="02040503050406030204" pitchFamily="18" charset="0"/>
                        <a:ea typeface="Cambria Math" panose="02040503050406030204" pitchFamily="18" charset="0"/>
                      </a:rPr>
                      <m:t> </m:t>
                    </m:r>
                  </m:oMath>
                </a14:m>
                <a:r>
                  <a:rPr lang="fr-FR" sz="2000" dirty="0">
                    <a:latin typeface="Univers Condensed"/>
                    <a:ea typeface="Cambria Math" panose="02040503050406030204" pitchFamily="18" charset="0"/>
                  </a:rPr>
                  <a:t>et les profilés rectangulaires profonds fléchis selon leur axe faible, les profilés tubulaires carrés et circulaires, de même que la plupart des profilés tubulaires rectangulaires, ne déversent pas</a:t>
                </a: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789691"/>
                <a:ext cx="9821449" cy="988309"/>
              </a:xfrm>
              <a:prstGeom prst="rect">
                <a:avLst/>
              </a:prstGeom>
              <a:blipFill>
                <a:blip r:embed="rId3"/>
                <a:stretch>
                  <a:fillRect l="-496" t="-3086" r="-372" b="-1358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367" y="1913467"/>
            <a:ext cx="5399112" cy="379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183001" y="5840583"/>
            <a:ext cx="5265478" cy="307777"/>
          </a:xfrm>
          <a:prstGeom prst="rect">
            <a:avLst/>
          </a:prstGeom>
        </p:spPr>
        <p:txBody>
          <a:bodyPr wrap="square">
            <a:spAutoFit/>
          </a:bodyPr>
          <a:lstStyle/>
          <a:p>
            <a:r>
              <a:rPr lang="fr-FR" sz="1400" dirty="0">
                <a:latin typeface="Univers Condensed"/>
              </a:rPr>
              <a:t>Exemples de sections de poutres </a:t>
            </a:r>
            <a:r>
              <a:rPr lang="fr-FR" sz="1400" u="sng" dirty="0">
                <a:latin typeface="Univers Condensed"/>
              </a:rPr>
              <a:t>non sujettes au déversement</a:t>
            </a:r>
          </a:p>
        </p:txBody>
      </p:sp>
      <p:sp>
        <p:nvSpPr>
          <p:cNvPr id="11" name="Rectangle 10">
            <a:extLst>
              <a:ext uri="{FF2B5EF4-FFF2-40B4-BE49-F238E27FC236}">
                <a16:creationId xmlns:a16="http://schemas.microsoft.com/office/drawing/2014/main" id="{2F1A1E8B-234B-F940-AA82-2D6417B08352}"/>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5729483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32</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D – Résistance au déversement (Mr) des pièces fléchies (entièrement ou partiellement libres de déverser entre les supports latéraux)</a:t>
            </a:r>
          </a:p>
          <a:p>
            <a:r>
              <a:rPr lang="fr-FR" sz="2400" dirty="0"/>
              <a:t>E – Résistance au cisaillement des panneaux plats</a:t>
            </a:r>
            <a:endParaRPr lang="fr-CA" sz="2400" dirty="0"/>
          </a:p>
          <a:p>
            <a:r>
              <a:rPr lang="fr-FR" sz="2400" dirty="0"/>
              <a:t>F – Écrasement et flambement vertical de l’âme</a:t>
            </a:r>
            <a:endParaRPr lang="fr-CA" sz="2400" dirty="0"/>
          </a:p>
          <a:p>
            <a:r>
              <a:rPr lang="fr-FR" sz="2400" dirty="0"/>
              <a:t>G – Interaction traction-flexion (une pièce fléchie sollicité en traction)</a:t>
            </a:r>
            <a:endParaRPr lang="fr-CA" sz="2400" dirty="0"/>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014313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déversement (Mr) des pièces fléchies (entièrement ou partiellement libres de déverser entre les supports latéraux)</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33</a:t>
            </a:fld>
            <a:endParaRPr lang="fr-FR"/>
          </a:p>
        </p:txBody>
      </p:sp>
    </p:spTree>
    <p:extLst>
      <p:ext uri="{BB962C8B-B14F-4D97-AF65-F5344CB8AC3E}">
        <p14:creationId xmlns:p14="http://schemas.microsoft.com/office/powerpoint/2010/main" val="788761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199" y="1179158"/>
                <a:ext cx="9694333" cy="10221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sSub>
                      <m:sSubPr>
                        <m:ctrlPr>
                          <a:rPr lang="fr-FR" sz="1600" i="1" dirty="0" smtClean="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fr-CA" sz="1600" i="1">
                            <a:solidFill>
                              <a:schemeClr val="tx1"/>
                            </a:solidFill>
                            <a:latin typeface="Cambria Math" panose="02040503050406030204" pitchFamily="18" charset="0"/>
                            <a:ea typeface="Cambria Math" panose="02040503050406030204" pitchFamily="18" charset="0"/>
                          </a:rPr>
                          <m:t>𝑐</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𝑜</m:t>
                        </m:r>
                      </m:sub>
                    </m:sSub>
                  </m:oMath>
                </a14:m>
                <a:r>
                  <a:rPr lang="fr-CA" sz="1600" dirty="0">
                    <a:solidFill>
                      <a:schemeClr val="tx1"/>
                    </a:solidFill>
                    <a:latin typeface="Univers Condensed"/>
                    <a:ea typeface="Cambria Math" panose="02040503050406030204" pitchFamily="18" charset="0"/>
                  </a:rPr>
                  <a:t>  </a:t>
                </a:r>
                <a14:m>
                  <m:oMath xmlns:m="http://schemas.openxmlformats.org/officeDocument/2006/math">
                    <m:r>
                      <m:rPr>
                        <m:nor/>
                      </m:rPr>
                      <a:rPr lang="fr-FR" sz="1600" dirty="0">
                        <a:solidFill>
                          <a:schemeClr val="tx1"/>
                        </a:solidFill>
                        <a:latin typeface="Univers Condensed"/>
                        <a:ea typeface="Cambria Math" panose="02040503050406030204" pitchFamily="18" charset="0"/>
                      </a:rPr>
                      <m:t>avec</m:t>
                    </m:r>
                    <m:r>
                      <a:rPr lang="fr-CA" sz="1600" i="1" dirty="0">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𝑜</m:t>
                        </m:r>
                      </m:sub>
                    </m:sSub>
                    <m:r>
                      <a:rPr lang="en-CA" sz="1600" i="1">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a14:m>
                <a:endParaRPr lang="fr-CA" sz="1600" dirty="0">
                  <a:solidFill>
                    <a:schemeClr val="tx1"/>
                  </a:solidFill>
                  <a:latin typeface="Univers Condensed"/>
                  <a:ea typeface="Cambria Math" panose="02040503050406030204" pitchFamily="18" charset="0"/>
                </a:endParaRP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0" lvl="1"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fr-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fr-CA" sz="1600" i="1" dirty="0">
                          <a:solidFill>
                            <a:schemeClr val="tx1"/>
                          </a:solidFill>
                          <a:latin typeface="Cambria Math" panose="02040503050406030204" pitchFamily="18" charset="0"/>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fr-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m:oMathPara>
                </a14:m>
                <a:endParaRPr lang="en-CA" sz="1600" dirty="0">
                  <a:solidFill>
                    <a:schemeClr val="tx1"/>
                  </a:solidFill>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199" y="1179158"/>
                <a:ext cx="9694333" cy="1022175"/>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027">
                <a:extLst>
                  <a:ext uri="{FF2B5EF4-FFF2-40B4-BE49-F238E27FC236}">
                    <a16:creationId xmlns:a16="http://schemas.microsoft.com/office/drawing/2014/main" id="{B366A559-44DA-4BB6-B3B3-CDB9F4F16505}"/>
                  </a:ext>
                </a:extLst>
              </p:cNvPr>
              <p:cNvSpPr txBox="1">
                <a:spLocks noChangeArrowheads="1"/>
              </p:cNvSpPr>
              <p:nvPr/>
            </p:nvSpPr>
            <p:spPr bwMode="auto">
              <a:xfrm>
                <a:off x="838200" y="2418168"/>
                <a:ext cx="6138334" cy="71449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sSub>
                      <m:sSubPr>
                        <m:ctrlPr>
                          <a:rPr lang="en-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𝑆</m:t>
                        </m:r>
                      </m:e>
                      <m:sub>
                        <m:r>
                          <a:rPr lang="fr-CA" sz="1600" i="1" dirty="0">
                            <a:latin typeface="Cambria Math" panose="02040503050406030204" pitchFamily="18" charset="0"/>
                            <a:ea typeface="Cambria Math"/>
                          </a:rPr>
                          <m:t>𝑥</m:t>
                        </m:r>
                      </m:sub>
                    </m:sSub>
                  </m:oMath>
                </a14:m>
                <a:r>
                  <a:rPr lang="fr-CA" sz="1600" dirty="0">
                    <a:latin typeface="Univers Condensed"/>
                  </a:rPr>
                  <a:t> est le module élastique de la section par rapport à l’axe fort </a:t>
                </a:r>
                <a14:m>
                  <m:oMath xmlns:m="http://schemas.openxmlformats.org/officeDocument/2006/math">
                    <m:r>
                      <a:rPr lang="fr-CA" sz="1600" i="1" dirty="0">
                        <a:latin typeface="Cambria Math" panose="02040503050406030204" pitchFamily="18" charset="0"/>
                      </a:rPr>
                      <m:t>𝑥</m:t>
                    </m:r>
                  </m:oMath>
                </a14:m>
                <a:r>
                  <a:rPr lang="fr-CA" sz="1600" dirty="0">
                    <a:latin typeface="Univers Condensed"/>
                  </a:rPr>
                  <a:t>-</a:t>
                </a:r>
                <a14:m>
                  <m:oMath xmlns:m="http://schemas.openxmlformats.org/officeDocument/2006/math">
                    <m:r>
                      <a:rPr lang="fr-CA" sz="1600" i="1" dirty="0">
                        <a:latin typeface="Cambria Math" panose="02040503050406030204" pitchFamily="18" charset="0"/>
                      </a:rPr>
                      <m:t>𝑥</m:t>
                    </m:r>
                  </m:oMath>
                </a14:m>
                <a:endParaRPr lang="en-CA" sz="1600" dirty="0">
                  <a:solidFill>
                    <a:srgbClr val="000099"/>
                  </a:solidFill>
                  <a:latin typeface="Univers Condensed"/>
                  <a:ea typeface="Cambria Math" panose="02040503050406030204" pitchFamily="18" charset="0"/>
                </a:endParaRPr>
              </a:p>
              <a:p>
                <a:pPr marL="0" lvl="1" indent="0" eaLnBrk="1" hangingPunct="1">
                  <a:buNone/>
                  <a:defRPr/>
                </a:pPr>
                <a14:m>
                  <m:oMath xmlns:m="http://schemas.openxmlformats.org/officeDocument/2006/math">
                    <m:sSub>
                      <m:sSubPr>
                        <m:ctrlPr>
                          <a:rPr lang="fr-CA" sz="1600" i="1">
                            <a:latin typeface="Cambria Math" panose="02040503050406030204" pitchFamily="18" charset="0"/>
                            <a:ea typeface="Cambria Math" panose="02040503050406030204" pitchFamily="18" charset="0"/>
                          </a:rPr>
                        </m:ctrlPr>
                      </m:sSubPr>
                      <m:e>
                        <m:r>
                          <a:rPr lang="fr-CA" sz="1600" i="1">
                            <a:latin typeface="Cambria Math" panose="02040503050406030204" pitchFamily="18" charset="0"/>
                            <a:ea typeface="Cambria Math" panose="02040503050406030204" pitchFamily="18" charset="0"/>
                          </a:rPr>
                          <m:t>𝐹</m:t>
                        </m:r>
                      </m:e>
                      <m:sub>
                        <m:r>
                          <a:rPr lang="fr-CA" sz="1600" i="1">
                            <a:latin typeface="Cambria Math" panose="02040503050406030204" pitchFamily="18" charset="0"/>
                            <a:ea typeface="Cambria Math" panose="02040503050406030204" pitchFamily="18" charset="0"/>
                          </a:rPr>
                          <m:t>𝑜</m:t>
                        </m:r>
                      </m:sub>
                    </m:sSub>
                  </m:oMath>
                </a14:m>
                <a:r>
                  <a:rPr lang="fr-CA" sz="1600" dirty="0">
                    <a:latin typeface="Univers Condensed"/>
                    <a:ea typeface="Cambria Math" panose="02040503050406030204" pitchFamily="18" charset="0"/>
                  </a:rPr>
                  <a:t> est la contrainte limite </a:t>
                </a:r>
                <a:r>
                  <a:rPr lang="fr-FR" sz="1600" dirty="0">
                    <a:latin typeface="Univers Condensed"/>
                    <a:ea typeface="Cambria Math" panose="02040503050406030204" pitchFamily="18" charset="0"/>
                  </a:rPr>
                  <a:t>(chapitre V)</a:t>
                </a:r>
              </a:p>
            </p:txBody>
          </p:sp>
        </mc:Choice>
        <mc:Fallback xmlns="">
          <p:sp>
            <p:nvSpPr>
              <p:cNvPr id="14" name="Rectangle 1027">
                <a:extLst>
                  <a:ext uri="{FF2B5EF4-FFF2-40B4-BE49-F238E27FC236}">
                    <a16:creationId xmlns:a16="http://schemas.microsoft.com/office/drawing/2014/main" id="{B366A559-44DA-4BB6-B3B3-CDB9F4F16505}"/>
                  </a:ext>
                </a:extLst>
              </p:cNvPr>
              <p:cNvSpPr txBox="1">
                <a:spLocks noRot="1" noChangeAspect="1" noMove="1" noResize="1" noEditPoints="1" noAdjustHandles="1" noChangeArrowheads="1" noChangeShapeType="1" noTextEdit="1"/>
              </p:cNvSpPr>
              <p:nvPr/>
            </p:nvSpPr>
            <p:spPr bwMode="auto">
              <a:xfrm>
                <a:off x="838200" y="2418168"/>
                <a:ext cx="6138334" cy="714499"/>
              </a:xfrm>
              <a:prstGeom prst="rect">
                <a:avLst/>
              </a:prstGeom>
              <a:blipFill>
                <a:blip r:embed="rId4"/>
                <a:stretch>
                  <a:fillRect t="-25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5" name="Rectangle 1027">
                <a:extLst>
                  <a:ext uri="{FF2B5EF4-FFF2-40B4-BE49-F238E27FC236}">
                    <a16:creationId xmlns:a16="http://schemas.microsoft.com/office/drawing/2014/main" id="{F5A82849-45AD-440B-B371-85AD2D5DD22C}"/>
                  </a:ext>
                </a:extLst>
              </p:cNvPr>
              <p:cNvSpPr txBox="1">
                <a:spLocks noChangeArrowheads="1"/>
              </p:cNvSpPr>
              <p:nvPr/>
            </p:nvSpPr>
            <p:spPr bwMode="auto">
              <a:xfrm>
                <a:off x="838199" y="3078569"/>
                <a:ext cx="9066504" cy="26214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acc>
                      <m:accPr>
                        <m:chr m:val="̅"/>
                        <m:ctrlPr>
                          <a:rPr lang="en-CA" sz="1600" i="1" dirty="0" smtClean="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oMath>
                </a14:m>
                <a:r>
                  <a:rPr lang="fr-CA" sz="1600" dirty="0">
                    <a:solidFill>
                      <a:schemeClr val="tx1"/>
                    </a:solidFill>
                    <a:latin typeface="Univers Condensed"/>
                    <a:ea typeface="Cambria Math" panose="02040503050406030204" pitchFamily="18" charset="0"/>
                  </a:rPr>
                  <a:t> est la contrainte de flambement normalisée </a:t>
                </a:r>
                <a:r>
                  <a:rPr lang="fr-FR" sz="1600" dirty="0">
                    <a:solidFill>
                      <a:schemeClr val="tx1"/>
                    </a:solidFill>
                    <a:latin typeface="Univers Condensed"/>
                    <a:ea typeface="Cambria Math" panose="02040503050406030204" pitchFamily="18" charset="0"/>
                  </a:rPr>
                  <a:t>(chapitre V)</a:t>
                </a: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0" lvl="1" indent="0" eaLnBrk="1" hangingPunct="1">
                  <a:buNone/>
                  <a:defRPr/>
                </a:pPr>
                <a14:m>
                  <m:oMathPara xmlns:m="http://schemas.openxmlformats.org/officeDocument/2006/math">
                    <m:oMathParaPr>
                      <m:jc m:val="left"/>
                    </m:oMathParaPr>
                    <m:oMath xmlns:m="http://schemas.openxmlformats.org/officeDocument/2006/math">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r>
                        <a:rPr lang="en-CA" sz="1600" i="1">
                          <a:solidFill>
                            <a:schemeClr val="tx1"/>
                          </a:solidFill>
                          <a:latin typeface="Cambria Math" panose="02040503050406030204" pitchFamily="18" charset="0"/>
                          <a:ea typeface="Cambria Math" panose="02040503050406030204" pitchFamily="18" charset="0"/>
                        </a:rPr>
                        <m:t>=</m:t>
                      </m:r>
                      <m:f>
                        <m:fPr>
                          <m:ctrlPr>
                            <a:rPr lang="en-CA" sz="1600" i="1" dirty="0">
                              <a:solidFill>
                                <a:schemeClr val="tx1"/>
                              </a:solidFill>
                              <a:latin typeface="Cambria Math" panose="02040503050406030204" pitchFamily="18" charset="0"/>
                              <a:ea typeface="Cambria Math" panose="02040503050406030204" pitchFamily="18" charset="0"/>
                            </a:rPr>
                          </m:ctrlPr>
                        </m:fPr>
                        <m:num>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en-CA" sz="1600" i="1" dirty="0">
                                  <a:solidFill>
                                    <a:schemeClr val="tx1"/>
                                  </a:solidFill>
                                  <a:latin typeface="Cambria Math" panose="02040503050406030204" pitchFamily="18" charset="0"/>
                                  <a:ea typeface="Cambria Math" panose="02040503050406030204" pitchFamily="18" charset="0"/>
                                </a:rPr>
                                <m:t>𝑐</m:t>
                              </m:r>
                            </m:sub>
                          </m:sSub>
                        </m:num>
                        <m:den>
                          <m:sSub>
                            <m:sSubPr>
                              <m:ctrlPr>
                                <a:rPr lang="en-CA" sz="1600" i="1" dirty="0">
                                  <a:solidFill>
                                    <a:schemeClr val="tx1"/>
                                  </a:solidFill>
                                  <a:latin typeface="Cambria Math" panose="02040503050406030204" pitchFamily="18" charset="0"/>
                                  <a:ea typeface="Cambria Math" panose="02040503050406030204" pitchFamily="18" charset="0"/>
                                </a:rPr>
                              </m:ctrlPr>
                            </m:sSubPr>
                            <m:e>
                              <m:r>
                                <a:rPr lang="en-CA" sz="1600" i="1" dirty="0">
                                  <a:solidFill>
                                    <a:schemeClr val="tx1"/>
                                  </a:solidFill>
                                  <a:latin typeface="Cambria Math" panose="02040503050406030204" pitchFamily="18" charset="0"/>
                                  <a:ea typeface="Cambria Math" panose="02040503050406030204" pitchFamily="18" charset="0"/>
                                </a:rPr>
                                <m:t>𝐹</m:t>
                              </m:r>
                            </m:e>
                            <m:sub>
                              <m:r>
                                <a:rPr lang="fr-CA" sz="1600" i="1" dirty="0">
                                  <a:solidFill>
                                    <a:schemeClr val="tx1"/>
                                  </a:solidFill>
                                  <a:latin typeface="Cambria Math" panose="02040503050406030204" pitchFamily="18" charset="0"/>
                                  <a:ea typeface="Cambria Math" panose="02040503050406030204" pitchFamily="18" charset="0"/>
                                </a:rPr>
                                <m:t>𝑜</m:t>
                              </m:r>
                            </m:sub>
                          </m:sSub>
                        </m:den>
                      </m:f>
                      <m:r>
                        <a:rPr lang="en-CA" sz="1600" i="1" dirty="0">
                          <a:solidFill>
                            <a:schemeClr val="tx1"/>
                          </a:solidFill>
                          <a:latin typeface="Cambria Math" panose="02040503050406030204" pitchFamily="18" charset="0"/>
                          <a:ea typeface="Cambria Math" panose="02040503050406030204" pitchFamily="18" charset="0"/>
                        </a:rPr>
                        <m:t>=</m:t>
                      </m:r>
                      <m:r>
                        <a:rPr lang="en-CA" sz="1600" i="1" dirty="0">
                          <a:solidFill>
                            <a:schemeClr val="tx1"/>
                          </a:solidFill>
                          <a:latin typeface="Cambria Math" panose="02040503050406030204" pitchFamily="18" charset="0"/>
                          <a:ea typeface="Cambria Math"/>
                        </a:rPr>
                        <m:t>𝛽</m:t>
                      </m:r>
                      <m:r>
                        <a:rPr lang="en-CA" sz="1600" i="1" dirty="0">
                          <a:solidFill>
                            <a:schemeClr val="tx1"/>
                          </a:solidFill>
                          <a:latin typeface="Cambria Math" panose="02040503050406030204" pitchFamily="18" charset="0"/>
                          <a:ea typeface="Cambria Math"/>
                        </a:rPr>
                        <m:t>−</m:t>
                      </m:r>
                      <m:rad>
                        <m:radPr>
                          <m:degHide m:val="on"/>
                          <m:ctrlPr>
                            <a:rPr lang="en-CA" sz="1600" i="1" dirty="0">
                              <a:solidFill>
                                <a:schemeClr val="tx1"/>
                              </a:solidFill>
                              <a:latin typeface="Cambria Math" panose="02040503050406030204" pitchFamily="18" charset="0"/>
                              <a:ea typeface="Cambria Math"/>
                            </a:rPr>
                          </m:ctrlPr>
                        </m:radPr>
                        <m:deg/>
                        <m:e>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𝛽</m:t>
                              </m:r>
                            </m:e>
                            <m:sup>
                              <m:r>
                                <a:rPr lang="en-CA" sz="1600" i="1" dirty="0">
                                  <a:solidFill>
                                    <a:schemeClr val="tx1"/>
                                  </a:solidFill>
                                  <a:latin typeface="Cambria Math" panose="02040503050406030204" pitchFamily="18" charset="0"/>
                                  <a:ea typeface="Cambria Math"/>
                                </a:rPr>
                                <m:t>2</m:t>
                              </m:r>
                            </m:sup>
                          </m:sSup>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1</m:t>
                              </m:r>
                            </m:num>
                            <m:den>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den>
                          </m:f>
                        </m:e>
                      </m:rad>
                    </m:oMath>
                  </m:oMathPara>
                </a14:m>
                <a:endParaRPr lang="fr-CA" sz="1600" dirty="0">
                  <a:solidFill>
                    <a:schemeClr val="tx1"/>
                  </a:solidFill>
                  <a:latin typeface="Univers Condensed"/>
                  <a:ea typeface="Cambria Math" panose="02040503050406030204" pitchFamily="18" charset="0"/>
                </a:endParaRPr>
              </a:p>
              <a:p>
                <a:pPr marL="817563" lvl="3" indent="0" defTabSz="719138" eaLnBrk="1" hangingPunct="1">
                  <a:buNone/>
                  <a:defRPr/>
                </a:pPr>
                <a:endParaRPr lang="en-CA" sz="1600" dirty="0">
                  <a:solidFill>
                    <a:schemeClr val="tx1"/>
                  </a:solidFill>
                  <a:latin typeface="Univers Condensed"/>
                  <a:ea typeface="Cambria Math" panose="02040503050406030204" pitchFamily="18" charset="0"/>
                </a:endParaRPr>
              </a:p>
              <a:p>
                <a:pPr marL="0" lvl="1" indent="-39687" defTabSz="719138" eaLnBrk="1" hangingPunct="1">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f>
                            <m:fPr>
                              <m:type m:val="lin"/>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𝑜</m:t>
                                  </m:r>
                                </m:sub>
                              </m:sSub>
                            </m:num>
                            <m:den>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𝑒</m:t>
                                  </m:r>
                                </m:sub>
                              </m:sSub>
                            </m:den>
                          </m:f>
                        </m:e>
                      </m:rad>
                      <m:r>
                        <a:rPr lang="en-CA" sz="1600" i="1" dirty="0">
                          <a:solidFill>
                            <a:schemeClr val="tx1"/>
                          </a:solidFill>
                          <a:latin typeface="Cambria Math" panose="02040503050406030204" pitchFamily="18" charset="0"/>
                          <a:ea typeface="Cambria Math"/>
                        </a:rPr>
                        <m:t>      </m:t>
                      </m:r>
                      <m:d>
                        <m:dPr>
                          <m:ctrlPr>
                            <a:rPr lang="en-CA" sz="1600" i="1" dirty="0">
                              <a:solidFill>
                                <a:schemeClr val="tx1"/>
                              </a:solidFill>
                              <a:latin typeface="Cambria Math" panose="02040503050406030204" pitchFamily="18" charset="0"/>
                              <a:ea typeface="Cambria Math"/>
                            </a:rPr>
                          </m:ctrlPr>
                        </m:dPr>
                        <m:e>
                          <m:r>
                            <m:rPr>
                              <m:nor/>
                            </m:rPr>
                            <a:rPr lang="fr-FR" sz="1600" dirty="0">
                              <a:solidFill>
                                <a:schemeClr val="tx1"/>
                              </a:solidFill>
                              <a:latin typeface="Univers Condensed"/>
                              <a:ea typeface="Cambria Math" panose="02040503050406030204" pitchFamily="18" charset="0"/>
                            </a:rPr>
                            <m:t>analogie</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avec</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la</m:t>
                          </m:r>
                          <m:r>
                            <m:rPr>
                              <m:nor/>
                            </m:rPr>
                            <a:rPr lang="fr-FR" sz="1600" dirty="0">
                              <a:solidFill>
                                <a:schemeClr val="tx1"/>
                              </a:solidFill>
                              <a:latin typeface="Univers Condensed"/>
                              <a:ea typeface="Cambria Math" panose="02040503050406030204" pitchFamily="18" charset="0"/>
                            </a:rPr>
                            <m:t> </m:t>
                          </m:r>
                          <m:r>
                            <m:rPr>
                              <m:nor/>
                            </m:rPr>
                            <a:rPr lang="fr-FR" sz="1600" dirty="0">
                              <a:solidFill>
                                <a:schemeClr val="tx1"/>
                              </a:solidFill>
                              <a:latin typeface="Univers Condensed"/>
                              <a:ea typeface="Cambria Math" panose="02040503050406030204" pitchFamily="18" charset="0"/>
                            </a:rPr>
                            <m:t>compression</m:t>
                          </m:r>
                          <m:r>
                            <a:rPr lang="fr-CA" sz="1600" i="1" dirty="0">
                              <a:solidFill>
                                <a:schemeClr val="tx1"/>
                              </a:solidFill>
                              <a:latin typeface="Cambria Math" panose="02040503050406030204" pitchFamily="18" charset="0"/>
                              <a:ea typeface="Cambria Math" panose="02040503050406030204" pitchFamily="18" charset="0"/>
                            </a:rPr>
                            <m:t>  </m:t>
                          </m:r>
                          <m:acc>
                            <m:accPr>
                              <m:chr m:val="̅"/>
                              <m:ctrlPr>
                                <a:rPr lang="fr-FR"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f>
                                <m:fPr>
                                  <m:type m:val="lin"/>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𝑜</m:t>
                                      </m:r>
                                    </m:sub>
                                  </m:sSub>
                                </m:num>
                                <m:den>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𝜎</m:t>
                                      </m:r>
                                    </m:e>
                                    <m:sub>
                                      <m:r>
                                        <a:rPr lang="en-CA" sz="1600" i="1" dirty="0">
                                          <a:solidFill>
                                            <a:schemeClr val="tx1"/>
                                          </a:solidFill>
                                          <a:latin typeface="Cambria Math" panose="02040503050406030204" pitchFamily="18" charset="0"/>
                                          <a:ea typeface="Cambria Math"/>
                                        </a:rPr>
                                        <m:t>𝐸</m:t>
                                      </m:r>
                                    </m:sub>
                                  </m:sSub>
                                </m:den>
                              </m:f>
                            </m:e>
                          </m:rad>
                          <m:r>
                            <a:rPr lang="en-CA" sz="1600" i="1" dirty="0">
                              <a:solidFill>
                                <a:schemeClr val="tx1"/>
                              </a:solidFill>
                              <a:latin typeface="Cambria Math" panose="02040503050406030204" pitchFamily="18" charset="0"/>
                              <a:ea typeface="Cambria Math"/>
                            </a:rPr>
                            <m:t>=</m:t>
                          </m:r>
                          <m:r>
                            <a:rPr lang="fr-FR" sz="1600" i="1" dirty="0">
                              <a:solidFill>
                                <a:schemeClr val="tx1"/>
                              </a:solidFill>
                              <a:latin typeface="Cambria Math" panose="02040503050406030204" pitchFamily="18" charset="0"/>
                              <a:ea typeface="Cambria Math"/>
                            </a:rPr>
                            <m:t>𝜆</m:t>
                          </m:r>
                          <m:rad>
                            <m:radPr>
                              <m:degHide m:val="on"/>
                              <m:ctrlPr>
                                <a:rPr lang="fr-CA" sz="1600" i="1" dirty="0">
                                  <a:solidFill>
                                    <a:schemeClr val="tx1"/>
                                  </a:solidFill>
                                  <a:latin typeface="Cambria Math" panose="02040503050406030204" pitchFamily="18" charset="0"/>
                                  <a:ea typeface="Cambria Math"/>
                                </a:rPr>
                              </m:ctrlPr>
                            </m:radPr>
                            <m:deg/>
                            <m:e>
                              <m:f>
                                <m:fPr>
                                  <m:type m:val="lin"/>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𝑜</m:t>
                                      </m:r>
                                    </m:sub>
                                  </m:sSub>
                                </m:num>
                                <m:den>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a:rPr>
                                        <m:t>2</m:t>
                                      </m:r>
                                    </m:sup>
                                  </m:sSup>
                                  <m:r>
                                    <a:rPr lang="en-CA" sz="1600" i="1" dirty="0">
                                      <a:solidFill>
                                        <a:schemeClr val="tx1"/>
                                      </a:solidFill>
                                      <a:latin typeface="Cambria Math" panose="02040503050406030204" pitchFamily="18" charset="0"/>
                                      <a:ea typeface="Cambria Math"/>
                                    </a:rPr>
                                    <m:t>𝐸</m:t>
                                  </m:r>
                                </m:den>
                              </m:f>
                            </m:e>
                          </m:rad>
                        </m:e>
                      </m:d>
                    </m:oMath>
                  </m:oMathPara>
                </a14:m>
                <a:endParaRPr lang="en-CA" sz="1600" i="1" dirty="0">
                  <a:solidFill>
                    <a:schemeClr val="tx1"/>
                  </a:solidFill>
                  <a:latin typeface="Univers Condensed"/>
                  <a:ea typeface="Cambria Math"/>
                </a:endParaRPr>
              </a:p>
              <a:p>
                <a:pPr marL="817563" lvl="3" indent="0" defTabSz="719138" eaLnBrk="1" hangingPunct="1">
                  <a:buNone/>
                  <a:defRPr/>
                </a:pPr>
                <a:endParaRPr lang="fr-FR" sz="1600" i="1" dirty="0">
                  <a:solidFill>
                    <a:schemeClr val="tx1"/>
                  </a:solidFill>
                  <a:latin typeface="Univers Condensed"/>
                  <a:ea typeface="Cambria Math"/>
                </a:endParaRPr>
              </a:p>
              <a:p>
                <a:pPr marL="0" lvl="1" indent="-39687" defTabSz="719138" eaLnBrk="1" hangingPunct="1">
                  <a:buNone/>
                  <a:defRPr/>
                </a:pPr>
                <a14:m>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𝑒</m:t>
                        </m:r>
                      </m:sub>
                    </m:sSub>
                  </m:oMath>
                </a14:m>
                <a:r>
                  <a:rPr lang="en-CA" sz="1600" dirty="0">
                    <a:solidFill>
                      <a:schemeClr val="tx1"/>
                    </a:solidFill>
                    <a:latin typeface="Univers Condensed"/>
                    <a:ea typeface="Cambria Math"/>
                  </a:rPr>
                  <a:t> : </a:t>
                </a:r>
                <a:r>
                  <a:rPr lang="fr-FR" sz="1600" dirty="0">
                    <a:solidFill>
                      <a:schemeClr val="tx1"/>
                    </a:solidFill>
                    <a:latin typeface="Univers Condensed"/>
                  </a:rPr>
                  <a:t>moment critique de déversement élastique</a:t>
                </a:r>
                <a:endParaRPr lang="en-CA" sz="1600" dirty="0">
                  <a:solidFill>
                    <a:schemeClr val="tx1"/>
                  </a:solidFill>
                  <a:latin typeface="Univers Condensed"/>
                  <a:ea typeface="Cambria Math"/>
                </a:endParaRPr>
              </a:p>
            </p:txBody>
          </p:sp>
        </mc:Choice>
        <mc:Fallback xmlns="">
          <p:sp>
            <p:nvSpPr>
              <p:cNvPr id="15" name="Rectangle 1027">
                <a:extLst>
                  <a:ext uri="{FF2B5EF4-FFF2-40B4-BE49-F238E27FC236}">
                    <a16:creationId xmlns:a16="http://schemas.microsoft.com/office/drawing/2014/main" id="{F5A82849-45AD-440B-B371-85AD2D5DD22C}"/>
                  </a:ext>
                </a:extLst>
              </p:cNvPr>
              <p:cNvSpPr txBox="1">
                <a:spLocks noRot="1" noChangeAspect="1" noMove="1" noResize="1" noEditPoints="1" noAdjustHandles="1" noChangeArrowheads="1" noChangeShapeType="1" noTextEdit="1"/>
              </p:cNvSpPr>
              <p:nvPr/>
            </p:nvSpPr>
            <p:spPr bwMode="auto">
              <a:xfrm>
                <a:off x="838199" y="3078569"/>
                <a:ext cx="9066504" cy="2621464"/>
              </a:xfrm>
              <a:prstGeom prst="rect">
                <a:avLst/>
              </a:prstGeom>
              <a:blipFill>
                <a:blip r:embed="rId5"/>
                <a:stretch>
                  <a:fillRect t="-698" b="-186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6" name="Rectangle 1027"/>
              <p:cNvSpPr txBox="1">
                <a:spLocks noChangeArrowheads="1"/>
              </p:cNvSpPr>
              <p:nvPr/>
            </p:nvSpPr>
            <p:spPr bwMode="auto">
              <a:xfrm>
                <a:off x="836586" y="6111426"/>
                <a:ext cx="9695945" cy="61004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panose="02040503050406030204" pitchFamily="18" charset="0"/>
                        <a:ea typeface="Cambria Math"/>
                      </a:rPr>
                      <m:t>⨀</m:t>
                    </m:r>
                  </m:oMath>
                </a14:m>
                <a:r>
                  <a:rPr lang="fr-FR" sz="1600" dirty="0">
                    <a:latin typeface="Univers Condensed"/>
                  </a:rPr>
                  <a:t> Il n’est pas interdit d’utiliser </a:t>
                </a:r>
                <a14:m>
                  <m:oMath xmlns:m="http://schemas.openxmlformats.org/officeDocument/2006/math">
                    <m:sSub>
                      <m:sSubPr>
                        <m:ctrlPr>
                          <a:rPr lang="en-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𝑍</m:t>
                        </m:r>
                      </m:e>
                      <m:sub>
                        <m:r>
                          <a:rPr lang="fr-CA" sz="1600" i="1" dirty="0">
                            <a:latin typeface="Cambria Math" panose="02040503050406030204" pitchFamily="18" charset="0"/>
                            <a:ea typeface="Cambria Math"/>
                          </a:rPr>
                          <m:t>𝑥</m:t>
                        </m:r>
                      </m:sub>
                    </m:sSub>
                  </m:oMath>
                </a14:m>
                <a:r>
                  <a:rPr lang="fr-FR" sz="1600" dirty="0">
                    <a:latin typeface="Univers Condensed"/>
                  </a:rPr>
                  <a:t> au lieu de </a:t>
                </a:r>
                <a14:m>
                  <m:oMath xmlns:m="http://schemas.openxmlformats.org/officeDocument/2006/math">
                    <m:sSub>
                      <m:sSubPr>
                        <m:ctrlPr>
                          <a:rPr lang="en-CA" sz="1600" i="1" dirty="0">
                            <a:latin typeface="Cambria Math" panose="02040503050406030204" pitchFamily="18" charset="0"/>
                            <a:ea typeface="Cambria Math"/>
                          </a:rPr>
                        </m:ctrlPr>
                      </m:sSubPr>
                      <m:e>
                        <m:r>
                          <a:rPr lang="fr-CA" sz="1600" i="1" dirty="0">
                            <a:latin typeface="Cambria Math" panose="02040503050406030204" pitchFamily="18" charset="0"/>
                            <a:ea typeface="Cambria Math"/>
                          </a:rPr>
                          <m:t>𝑆</m:t>
                        </m:r>
                      </m:e>
                      <m:sub>
                        <m:r>
                          <a:rPr lang="fr-CA" sz="1600" i="1" dirty="0">
                            <a:latin typeface="Cambria Math" panose="02040503050406030204" pitchFamily="18" charset="0"/>
                            <a:ea typeface="Cambria Math"/>
                          </a:rPr>
                          <m:t>𝑥</m:t>
                        </m:r>
                      </m:sub>
                    </m:sSub>
                    <m:r>
                      <a:rPr lang="fr-CA" sz="1600" i="1" dirty="0">
                        <a:latin typeface="Cambria Math" panose="02040503050406030204" pitchFamily="18" charset="0"/>
                        <a:ea typeface="Cambria Math"/>
                      </a:rPr>
                      <m:t> </m:t>
                    </m:r>
                  </m:oMath>
                </a14:m>
                <a:r>
                  <a:rPr lang="fr-FR" sz="1600" dirty="0">
                    <a:latin typeface="Univers Condensed"/>
                  </a:rPr>
                  <a:t>pour les sections de classe 1 lorsqu’un surplus de résistance est requis</a:t>
                </a:r>
              </a:p>
            </p:txBody>
          </p:sp>
        </mc:Choice>
        <mc:Fallback xmlns="">
          <p:sp>
            <p:nvSpPr>
              <p:cNvPr id="16" name="Rectangle 1027"/>
              <p:cNvSpPr txBox="1">
                <a:spLocks noRot="1" noChangeAspect="1" noMove="1" noResize="1" noEditPoints="1" noAdjustHandles="1" noChangeArrowheads="1" noChangeShapeType="1" noTextEdit="1"/>
              </p:cNvSpPr>
              <p:nvPr/>
            </p:nvSpPr>
            <p:spPr bwMode="auto">
              <a:xfrm>
                <a:off x="836586" y="6111426"/>
                <a:ext cx="9695945" cy="610049"/>
              </a:xfrm>
              <a:prstGeom prst="rect">
                <a:avLst/>
              </a:prstGeom>
              <a:blipFill>
                <a:blip r:embed="rId6"/>
                <a:stretch>
                  <a:fillRect l="-314" t="-3000" b="-8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7" name="Picture 2">
            <a:extLst>
              <a:ext uri="{FF2B5EF4-FFF2-40B4-BE49-F238E27FC236}">
                <a16:creationId xmlns:a16="http://schemas.microsoft.com/office/drawing/2014/main" id="{C1F467D8-2DED-49E0-9B76-5E0EE52B4F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6307" y="1329684"/>
            <a:ext cx="3176225" cy="2057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C5EC4442-3088-4604-B8D7-9707D3BD0793}"/>
              </a:ext>
            </a:extLst>
          </p:cNvPr>
          <p:cNvSpPr/>
          <p:nvPr/>
        </p:nvSpPr>
        <p:spPr>
          <a:xfrm>
            <a:off x="8628704" y="3522373"/>
            <a:ext cx="1803635" cy="276999"/>
          </a:xfrm>
          <a:prstGeom prst="rect">
            <a:avLst/>
          </a:prstGeom>
        </p:spPr>
        <p:txBody>
          <a:bodyPr wrap="none">
            <a:spAutoFit/>
          </a:bodyPr>
          <a:lstStyle/>
          <a:p>
            <a:r>
              <a:rPr lang="fr-CA" sz="1200" dirty="0">
                <a:latin typeface="+mj-lt"/>
              </a:rPr>
              <a:t>Source: Pr. Denis Beaulieu</a:t>
            </a:r>
          </a:p>
        </p:txBody>
      </p:sp>
    </p:spTree>
    <p:extLst>
      <p:ext uri="{BB962C8B-B14F-4D97-AF65-F5344CB8AC3E}">
        <p14:creationId xmlns:p14="http://schemas.microsoft.com/office/powerpoint/2010/main" val="356203968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10" name="Rectangle 1027"/>
          <p:cNvSpPr txBox="1">
            <a:spLocks noChangeArrowheads="1"/>
          </p:cNvSpPr>
          <p:nvPr/>
        </p:nvSpPr>
        <p:spPr bwMode="auto">
          <a:xfrm>
            <a:off x="838200" y="1049936"/>
            <a:ext cx="9049562" cy="3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Poutres dont </a:t>
            </a:r>
            <a:r>
              <a:rPr lang="fr-FR" sz="2000" u="sng" dirty="0">
                <a:solidFill>
                  <a:schemeClr val="accent1"/>
                </a:solidFill>
                <a:latin typeface="Univers Condensed"/>
                <a:ea typeface="Cambria Math" panose="02040503050406030204" pitchFamily="18" charset="0"/>
              </a:rPr>
              <a:t>l’aile en traction est </a:t>
            </a:r>
            <a:r>
              <a:rPr lang="fr-FR" sz="2000" b="1" u="sng" dirty="0">
                <a:solidFill>
                  <a:schemeClr val="accent1"/>
                </a:solidFill>
                <a:latin typeface="Univers Condensed"/>
                <a:ea typeface="Cambria Math" panose="02040503050406030204" pitchFamily="18" charset="0"/>
              </a:rPr>
              <a:t>retenue latéralement</a:t>
            </a:r>
          </a:p>
        </p:txBody>
      </p:sp>
      <p:sp>
        <p:nvSpPr>
          <p:cNvPr id="11" name="Rectangle 10"/>
          <p:cNvSpPr/>
          <p:nvPr/>
        </p:nvSpPr>
        <p:spPr>
          <a:xfrm>
            <a:off x="8524333" y="3044254"/>
            <a:ext cx="2135316" cy="738664"/>
          </a:xfrm>
          <a:prstGeom prst="rect">
            <a:avLst/>
          </a:prstGeom>
        </p:spPr>
        <p:txBody>
          <a:bodyPr wrap="square">
            <a:spAutoFit/>
          </a:bodyPr>
          <a:lstStyle/>
          <a:p>
            <a:r>
              <a:rPr lang="fr-FR" sz="1400" dirty="0">
                <a:latin typeface="Univers Condensed"/>
              </a:rPr>
              <a:t>Poutre fléchie dont l'aile en traction est seule retenue latéralement</a:t>
            </a: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372" y="1656876"/>
            <a:ext cx="5711960" cy="277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a:extLst>
              <a:ext uri="{FF2B5EF4-FFF2-40B4-BE49-F238E27FC236}">
                <a16:creationId xmlns:a16="http://schemas.microsoft.com/office/drawing/2014/main" id="{8808A206-4CE4-4850-AC68-F4FB3C9C5E29}"/>
              </a:ext>
            </a:extLst>
          </p:cNvPr>
          <p:cNvSpPr/>
          <p:nvPr/>
        </p:nvSpPr>
        <p:spPr>
          <a:xfrm>
            <a:off x="4351403" y="1960054"/>
            <a:ext cx="1727664" cy="1440160"/>
          </a:xfrm>
          <a:prstGeom prst="rect">
            <a:avLst/>
          </a:prstGeom>
          <a:solidFill>
            <a:srgbClr val="0000FF">
              <a:alpha val="1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0" name="Rectangle 1027"/>
              <p:cNvSpPr txBox="1">
                <a:spLocks noChangeArrowheads="1"/>
              </p:cNvSpPr>
              <p:nvPr/>
            </p:nvSpPr>
            <p:spPr bwMode="auto">
              <a:xfrm>
                <a:off x="838200" y="4888699"/>
                <a:ext cx="9224490" cy="20347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1400" dirty="0">
                    <a:solidFill>
                      <a:schemeClr val="tx1"/>
                    </a:solidFill>
                    <a:latin typeface="Univers Condensed"/>
                  </a:rPr>
                  <a:t>Le segment </a:t>
                </a:r>
                <a14:m>
                  <m:oMath xmlns:m="http://schemas.openxmlformats.org/officeDocument/2006/math">
                    <m:r>
                      <a:rPr lang="fr-CA" sz="1400" i="1" dirty="0">
                        <a:solidFill>
                          <a:schemeClr val="tx1"/>
                        </a:solidFill>
                        <a:latin typeface="Cambria Math" panose="02040503050406030204" pitchFamily="18" charset="0"/>
                      </a:rPr>
                      <m:t>𝐵𝐶</m:t>
                    </m:r>
                    <m:r>
                      <a:rPr lang="fr-CA" sz="1400" i="1" dirty="0">
                        <a:solidFill>
                          <a:schemeClr val="tx1"/>
                        </a:solidFill>
                        <a:latin typeface="Cambria Math" panose="02040503050406030204" pitchFamily="18" charset="0"/>
                      </a:rPr>
                      <m:t> </m:t>
                    </m:r>
                  </m:oMath>
                </a14:m>
                <a:r>
                  <a:rPr lang="fr-FR" sz="1400" dirty="0">
                    <a:solidFill>
                      <a:schemeClr val="tx1"/>
                    </a:solidFill>
                    <a:latin typeface="Univers Condensed"/>
                    <a:ea typeface="Cambria Math" panose="02040503050406030204" pitchFamily="18" charset="0"/>
                  </a:rPr>
                  <a:t>(aile en traction retenue latéralement tout le long de </a:t>
                </a:r>
                <a14:m>
                  <m:oMath xmlns:m="http://schemas.openxmlformats.org/officeDocument/2006/math">
                    <m:r>
                      <a:rPr lang="fr-FR" sz="1400" i="1" dirty="0">
                        <a:solidFill>
                          <a:schemeClr val="tx1"/>
                        </a:solidFill>
                        <a:latin typeface="Cambria Math" panose="02040503050406030204" pitchFamily="18" charset="0"/>
                        <a:ea typeface="Cambria Math" panose="02040503050406030204" pitchFamily="18" charset="0"/>
                      </a:rPr>
                      <m:t>𝐿</m:t>
                    </m:r>
                  </m:oMath>
                </a14:m>
                <a:r>
                  <a:rPr lang="fr-FR" sz="1400" dirty="0">
                    <a:solidFill>
                      <a:schemeClr val="tx1"/>
                    </a:solidFill>
                    <a:latin typeface="Univers Condensed"/>
                    <a:ea typeface="Cambria Math" panose="02040503050406030204" pitchFamily="18" charset="0"/>
                  </a:rPr>
                  <a:t>) </a:t>
                </a:r>
                <a:r>
                  <a:rPr lang="fr-CA" sz="1400" dirty="0">
                    <a:solidFill>
                      <a:schemeClr val="tx1"/>
                    </a:solidFill>
                    <a:latin typeface="Univers Condensed"/>
                  </a:rPr>
                  <a:t>peut déverser en tournant </a:t>
                </a:r>
                <a:r>
                  <a:rPr lang="fr-CA" sz="1400" u="sng" dirty="0">
                    <a:solidFill>
                      <a:schemeClr val="tx1"/>
                    </a:solidFill>
                    <a:latin typeface="Univers Condensed"/>
                  </a:rPr>
                  <a:t>autour du point de retenue </a:t>
                </a:r>
                <a:r>
                  <a:rPr lang="fr-FR" sz="1400" u="sng" dirty="0">
                    <a:solidFill>
                      <a:schemeClr val="tx1"/>
                    </a:solidFill>
                    <a:latin typeface="Univers Condensed"/>
                    <a:ea typeface="Cambria Math" panose="02040503050406030204" pitchFamily="18" charset="0"/>
                  </a:rPr>
                  <a:t>plutôt qu’autour du centre de rotation</a:t>
                </a:r>
              </a:p>
              <a:p>
                <a:pPr marL="271463" lvl="1" indent="-271463"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Les contributions à la résistance faites par la rigidité en flexion latérale et la rigidité en torsion sont dans ce cas indépendantes :</a:t>
                </a:r>
              </a:p>
              <a:p>
                <a:pPr marL="271463" lvl="1" indent="-271463"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fr-FR"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1</m:t>
                          </m:r>
                        </m:num>
                        <m:den>
                          <m:sSup>
                            <m:sSupPr>
                              <m:ctrlPr>
                                <a:rPr lang="fr-FR" sz="1400" i="1">
                                  <a:solidFill>
                                    <a:schemeClr val="tx1"/>
                                  </a:solidFill>
                                  <a:latin typeface="Cambria Math" panose="02040503050406030204" pitchFamily="18" charset="0"/>
                                  <a:ea typeface="Cambria Math" panose="02040503050406030204" pitchFamily="18" charset="0"/>
                                </a:rPr>
                              </m:ctrlPr>
                            </m:sSupPr>
                            <m:e>
                              <m:r>
                                <a:rPr lang="fr-FR" sz="1400" i="1" dirty="0">
                                  <a:solidFill>
                                    <a:schemeClr val="tx1"/>
                                  </a:solidFill>
                                  <a:latin typeface="Cambria Math" panose="02040503050406030204" pitchFamily="18" charset="0"/>
                                  <a:ea typeface="Cambria Math"/>
                                </a:rPr>
                                <m:t>𝜆</m:t>
                              </m:r>
                            </m:e>
                            <m:sup>
                              <m:r>
                                <a:rPr lang="en-CA" sz="1400" i="1">
                                  <a:solidFill>
                                    <a:schemeClr val="tx1"/>
                                  </a:solidFill>
                                  <a:latin typeface="Cambria Math" panose="02040503050406030204" pitchFamily="18" charset="0"/>
                                  <a:ea typeface="Cambria Math" panose="02040503050406030204" pitchFamily="18" charset="0"/>
                                </a:rPr>
                                <m:t>2</m:t>
                              </m:r>
                            </m:sup>
                          </m:sSup>
                        </m:den>
                      </m:f>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1</m:t>
                          </m:r>
                        </m:num>
                        <m:den>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rPr>
                                <m:t>𝜆</m:t>
                              </m:r>
                            </m:e>
                            <m:sub>
                              <m:r>
                                <a:rPr lang="fr-FR" sz="1400" i="1">
                                  <a:solidFill>
                                    <a:schemeClr val="tx1"/>
                                  </a:solidFill>
                                  <a:latin typeface="Cambria Math" panose="02040503050406030204" pitchFamily="18" charset="0"/>
                                </a:rPr>
                                <m:t>𝑓</m:t>
                              </m:r>
                            </m:sub>
                            <m:sup>
                              <m:r>
                                <a:rPr lang="fr-FR" sz="1400" i="1">
                                  <a:solidFill>
                                    <a:schemeClr val="tx1"/>
                                  </a:solidFill>
                                  <a:latin typeface="Cambria Math" panose="02040503050406030204" pitchFamily="18" charset="0"/>
                                </a:rPr>
                                <m:t>2</m:t>
                              </m:r>
                            </m:sup>
                          </m:sSubSup>
                          <m:r>
                            <m:rPr>
                              <m:nor/>
                            </m:rPr>
                            <a:rPr lang="fr-FR" sz="1400">
                              <a:solidFill>
                                <a:schemeClr val="tx1"/>
                              </a:solidFill>
                              <a:latin typeface="Univers Condensed"/>
                            </a:rPr>
                            <m:t> </m:t>
                          </m:r>
                        </m:den>
                      </m:f>
                      <m:r>
                        <a:rPr lang="en-CA" sz="1400">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1</m:t>
                          </m:r>
                        </m:num>
                        <m:den>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rPr>
                                <m:t>𝜆</m:t>
                              </m:r>
                            </m:e>
                            <m:sub>
                              <m:r>
                                <a:rPr lang="en-CA" sz="1400" i="1">
                                  <a:solidFill>
                                    <a:schemeClr val="tx1"/>
                                  </a:solidFill>
                                  <a:latin typeface="Cambria Math" panose="02040503050406030204" pitchFamily="18" charset="0"/>
                                </a:rPr>
                                <m:t>𝑡</m:t>
                              </m:r>
                            </m:sub>
                            <m:sup>
                              <m:r>
                                <a:rPr lang="fr-FR" sz="1400" i="1">
                                  <a:solidFill>
                                    <a:schemeClr val="tx1"/>
                                  </a:solidFill>
                                  <a:latin typeface="Cambria Math" panose="02040503050406030204" pitchFamily="18" charset="0"/>
                                </a:rPr>
                                <m:t>2</m:t>
                              </m:r>
                            </m:sup>
                          </m:sSubSup>
                          <m:r>
                            <m:rPr>
                              <m:nor/>
                            </m:rPr>
                            <a:rPr lang="fr-FR" sz="1400">
                              <a:solidFill>
                                <a:schemeClr val="tx1"/>
                              </a:solidFill>
                              <a:latin typeface="Univers Condensed"/>
                            </a:rPr>
                            <m:t> </m:t>
                          </m:r>
                        </m:den>
                      </m:f>
                    </m:oMath>
                  </m:oMathPara>
                </a14:m>
                <a:endParaRPr lang="fr-FR" sz="1400" dirty="0">
                  <a:solidFill>
                    <a:schemeClr val="tx1"/>
                  </a:solidFill>
                  <a:latin typeface="Univers Condensed"/>
                  <a:ea typeface="Cambria Math" panose="02040503050406030204" pitchFamily="18" charset="0"/>
                </a:endParaRPr>
              </a:p>
            </p:txBody>
          </p:sp>
        </mc:Choice>
        <mc:Fallback xmlns="">
          <p:sp>
            <p:nvSpPr>
              <p:cNvPr id="20" name="Rectangle 1027"/>
              <p:cNvSpPr txBox="1">
                <a:spLocks noRot="1" noChangeAspect="1" noMove="1" noResize="1" noEditPoints="1" noAdjustHandles="1" noChangeArrowheads="1" noChangeShapeType="1" noTextEdit="1"/>
              </p:cNvSpPr>
              <p:nvPr/>
            </p:nvSpPr>
            <p:spPr bwMode="auto">
              <a:xfrm>
                <a:off x="838200" y="4888699"/>
                <a:ext cx="9224490" cy="2034792"/>
              </a:xfrm>
              <a:prstGeom prst="rect">
                <a:avLst/>
              </a:prstGeom>
              <a:blipFill>
                <a:blip r:embed="rId4"/>
                <a:stretch>
                  <a:fillRect l="-132" t="-59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3" name="Rectangle 12">
            <a:extLst>
              <a:ext uri="{FF2B5EF4-FFF2-40B4-BE49-F238E27FC236}">
                <a16:creationId xmlns:a16="http://schemas.microsoft.com/office/drawing/2014/main" id="{66124459-ECAB-2740-8C38-02295FBA673E}"/>
              </a:ext>
            </a:extLst>
          </p:cNvPr>
          <p:cNvSpPr/>
          <p:nvPr/>
        </p:nvSpPr>
        <p:spPr>
          <a:xfrm>
            <a:off x="6331567"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8585010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983285"/>
                <a:ext cx="4524781" cy="16583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L’expression </a:t>
                </a:r>
                <a:r>
                  <a:rPr lang="fr-FR" sz="1600" u="sng" dirty="0">
                    <a:solidFill>
                      <a:schemeClr val="tx1"/>
                    </a:solidFill>
                    <a:latin typeface="Univers Condensed"/>
                    <a:ea typeface="Cambria Math" panose="02040503050406030204" pitchFamily="18" charset="0"/>
                  </a:rPr>
                  <a:t>la plus générale </a:t>
                </a:r>
                <a:r>
                  <a:rPr lang="fr-FR" sz="1600" dirty="0">
                    <a:solidFill>
                      <a:schemeClr val="tx1"/>
                    </a:solidFill>
                    <a:latin typeface="Univers Condensed"/>
                    <a:ea typeface="Cambria Math" panose="02040503050406030204" pitchFamily="18" charset="0"/>
                  </a:rPr>
                  <a:t>pour </a:t>
                </a:r>
                <a14:m>
                  <m:oMath xmlns:m="http://schemas.openxmlformats.org/officeDocument/2006/math">
                    <m:r>
                      <a:rPr lang="fr-FR" sz="1600" i="1" dirty="0">
                        <a:solidFill>
                          <a:schemeClr val="tx1"/>
                        </a:solidFill>
                        <a:latin typeface="Cambria Math" panose="02040503050406030204" pitchFamily="18" charset="0"/>
                        <a:ea typeface="Cambria Math"/>
                      </a:rPr>
                      <m:t>𝜆</m:t>
                    </m:r>
                  </m:oMath>
                </a14:m>
                <a:r>
                  <a:rPr lang="fr-FR" sz="1600" dirty="0">
                    <a:solidFill>
                      <a:schemeClr val="tx1"/>
                    </a:solidFill>
                    <a:latin typeface="Univers Condensed"/>
                    <a:ea typeface="Cambria Math" panose="02040503050406030204" pitchFamily="18" charset="0"/>
                  </a:rPr>
                  <a:t> :</a:t>
                </a:r>
              </a:p>
              <a:p>
                <a:pPr marL="271463" lvl="1" indent="-271463"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rad>
                        <m:radPr>
                          <m:degHide m:val="on"/>
                          <m:ctrlPr>
                            <a:rPr lang="en-CA" sz="1600" i="1" dirty="0">
                              <a:solidFill>
                                <a:schemeClr val="tx1"/>
                              </a:solidFill>
                              <a:latin typeface="Cambria Math" panose="02040503050406030204" pitchFamily="18" charset="0"/>
                              <a:ea typeface="Cambria Math"/>
                            </a:rPr>
                          </m:ctrlPr>
                        </m:radPr>
                        <m:deg/>
                        <m:e>
                          <m:f>
                            <m:fPr>
                              <m:ctrlPr>
                                <a:rPr lang="en-CA" sz="1600" i="1" dirty="0">
                                  <a:solidFill>
                                    <a:schemeClr val="tx1"/>
                                  </a:solidFill>
                                  <a:latin typeface="Cambria Math" panose="02040503050406030204" pitchFamily="18" charset="0"/>
                                  <a:ea typeface="Cambria Math"/>
                                </a:rPr>
                              </m:ctrlPr>
                            </m:fPr>
                            <m:num>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𝑑</m:t>
                              </m:r>
                            </m:num>
                            <m:den>
                              <m:r>
                                <a:rPr lang="en-CA" sz="1600" i="1" dirty="0">
                                  <a:solidFill>
                                    <a:schemeClr val="tx1"/>
                                  </a:solidFill>
                                  <a:latin typeface="Cambria Math" panose="02040503050406030204" pitchFamily="18" charset="0"/>
                                  <a:ea typeface="Cambria Math"/>
                                </a:rPr>
                                <m:t>0,04  </m:t>
                              </m:r>
                              <m:r>
                                <a:rPr lang="en-CA" sz="1600" i="1" dirty="0">
                                  <a:solidFill>
                                    <a:schemeClr val="tx1"/>
                                  </a:solidFill>
                                  <a:latin typeface="Cambria Math" panose="02040503050406030204" pitchFamily="18" charset="0"/>
                                  <a:ea typeface="Cambria Math"/>
                                </a:rPr>
                                <m:t>𝐽</m:t>
                              </m:r>
                              <m:r>
                                <a:rPr lang="en-CA" sz="1600" i="1" dirty="0">
                                  <a:solidFill>
                                    <a:schemeClr val="tx1"/>
                                  </a:solidFill>
                                  <a:latin typeface="Cambria Math" panose="02040503050406030204" pitchFamily="18" charset="0"/>
                                  <a:ea typeface="Cambria Math"/>
                                </a:rPr>
                                <m:t>+ </m:t>
                              </m:r>
                              <m:f>
                                <m:fPr>
                                  <m:ctrlPr>
                                    <a:rPr lang="en-CA" sz="1600" i="1" dirty="0">
                                      <a:solidFill>
                                        <a:schemeClr val="tx1"/>
                                      </a:solidFill>
                                      <a:latin typeface="Cambria Math" panose="02040503050406030204" pitchFamily="18" charset="0"/>
                                      <a:ea typeface="Cambria Math"/>
                                    </a:rPr>
                                  </m:ctrlPr>
                                </m:fPr>
                                <m:num>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𝐶</m:t>
                                      </m:r>
                                    </m:e>
                                    <m:sub>
                                      <m:r>
                                        <a:rPr lang="en-CA" sz="1600" i="1" dirty="0">
                                          <a:solidFill>
                                            <a:schemeClr val="tx1"/>
                                          </a:solidFill>
                                          <a:latin typeface="Cambria Math" panose="02040503050406030204" pitchFamily="18" charset="0"/>
                                          <a:ea typeface="Cambria Math"/>
                                        </a:rPr>
                                        <m:t>𝑤</m:t>
                                      </m:r>
                                    </m:sub>
                                  </m:sSub>
                                </m:num>
                                <m:den>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𝐿</m:t>
                                      </m:r>
                                    </m:e>
                                    <m:sup>
                                      <m:r>
                                        <a:rPr lang="en-CA" sz="1600" i="1" dirty="0">
                                          <a:solidFill>
                                            <a:schemeClr val="tx1"/>
                                          </a:solidFill>
                                          <a:latin typeface="Cambria Math" panose="02040503050406030204" pitchFamily="18" charset="0"/>
                                          <a:ea typeface="Cambria Math"/>
                                        </a:rPr>
                                        <m:t>2</m:t>
                                      </m:r>
                                    </m:sup>
                                  </m:sSup>
                                </m:den>
                              </m:f>
                            </m:den>
                          </m:f>
                        </m:e>
                      </m:rad>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983285"/>
                <a:ext cx="4524781" cy="1658316"/>
              </a:xfrm>
              <a:prstGeom prst="rect">
                <a:avLst/>
              </a:prstGeom>
              <a:blipFill>
                <a:blip r:embed="rId3"/>
                <a:stretch>
                  <a:fillRect l="-539" t="-11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200" y="2834871"/>
                <a:ext cx="9260903" cy="37781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Équation </a:t>
                </a:r>
                <a:r>
                  <a:rPr lang="fr-FR" sz="1600" u="sng" dirty="0">
                    <a:solidFill>
                      <a:schemeClr val="tx1"/>
                    </a:solidFill>
                    <a:latin typeface="Univers Condensed"/>
                    <a:ea typeface="Cambria Math" panose="02040503050406030204" pitchFamily="18" charset="0"/>
                  </a:rPr>
                  <a:t>plus simple</a:t>
                </a:r>
                <a:r>
                  <a:rPr lang="fr-FR" sz="1600" dirty="0">
                    <a:solidFill>
                      <a:schemeClr val="tx1"/>
                    </a:solidFill>
                    <a:latin typeface="Univers Condensed"/>
                    <a:ea typeface="Cambria Math" panose="02040503050406030204" pitchFamily="18" charset="0"/>
                  </a:rPr>
                  <a:t> pour les </a:t>
                </a:r>
                <a:r>
                  <a:rPr lang="fr-FR" sz="1600" b="1" dirty="0">
                    <a:solidFill>
                      <a:schemeClr val="tx1"/>
                    </a:solidFill>
                    <a:latin typeface="Univers Condensed"/>
                    <a:ea typeface="Cambria Math" panose="02040503050406030204" pitchFamily="18" charset="0"/>
                  </a:rPr>
                  <a:t>sections en </a:t>
                </a:r>
                <a14:m>
                  <m:oMath xmlns:m="http://schemas.openxmlformats.org/officeDocument/2006/math">
                    <m:r>
                      <a:rPr lang="fr-FR" sz="1600" b="1" i="1" dirty="0">
                        <a:solidFill>
                          <a:schemeClr val="tx1"/>
                        </a:solidFill>
                        <a:latin typeface="Cambria Math" panose="02040503050406030204" pitchFamily="18" charset="0"/>
                        <a:ea typeface="Cambria Math" panose="02040503050406030204" pitchFamily="18" charset="0"/>
                      </a:rPr>
                      <m:t>𝑰</m:t>
                    </m:r>
                  </m:oMath>
                </a14:m>
                <a:r>
                  <a:rPr lang="fr-FR" sz="1600" dirty="0">
                    <a:solidFill>
                      <a:schemeClr val="tx1"/>
                    </a:solidFill>
                    <a:latin typeface="Univers Condensed"/>
                    <a:ea typeface="Cambria Math" panose="02040503050406030204" pitchFamily="18" charset="0"/>
                  </a:rPr>
                  <a:t>, les </a:t>
                </a:r>
                <a:r>
                  <a:rPr lang="fr-FR" sz="1600" b="1" dirty="0">
                    <a:solidFill>
                      <a:schemeClr val="tx1"/>
                    </a:solidFill>
                    <a:latin typeface="Univers Condensed"/>
                    <a:ea typeface="Cambria Math" panose="02040503050406030204" pitchFamily="18" charset="0"/>
                  </a:rPr>
                  <a:t>sections en </a:t>
                </a:r>
                <a14:m>
                  <m:oMath xmlns:m="http://schemas.openxmlformats.org/officeDocument/2006/math">
                    <m:r>
                      <a:rPr lang="fr-FR" sz="1600" b="1" i="1" dirty="0">
                        <a:solidFill>
                          <a:schemeClr val="tx1"/>
                        </a:solidFill>
                        <a:latin typeface="Cambria Math" panose="02040503050406030204" pitchFamily="18" charset="0"/>
                        <a:ea typeface="Cambria Math" panose="02040503050406030204" pitchFamily="18" charset="0"/>
                      </a:rPr>
                      <m:t>𝑪</m:t>
                    </m:r>
                    <m:r>
                      <a:rPr lang="fr-FR" sz="1600" b="1" i="1" dirty="0">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et les </a:t>
                </a:r>
                <a:r>
                  <a:rPr lang="fr-FR" sz="1600" b="1" dirty="0">
                    <a:solidFill>
                      <a:schemeClr val="tx1"/>
                    </a:solidFill>
                    <a:latin typeface="Univers Condensed"/>
                    <a:ea typeface="Cambria Math" panose="02040503050406030204" pitchFamily="18" charset="0"/>
                  </a:rPr>
                  <a:t>poutres en </a:t>
                </a:r>
                <a14:m>
                  <m:oMath xmlns:m="http://schemas.openxmlformats.org/officeDocument/2006/math">
                    <m:r>
                      <a:rPr lang="fr-FR" sz="1600" b="1" i="1" dirty="0">
                        <a:solidFill>
                          <a:schemeClr val="tx1"/>
                        </a:solidFill>
                        <a:latin typeface="Cambria Math" panose="02040503050406030204" pitchFamily="18" charset="0"/>
                        <a:ea typeface="Cambria Math" panose="02040503050406030204" pitchFamily="18" charset="0"/>
                      </a:rPr>
                      <m:t>𝑰</m:t>
                    </m:r>
                    <m:r>
                      <a:rPr lang="fr-FR" sz="1600" b="1" i="1" dirty="0">
                        <a:solidFill>
                          <a:schemeClr val="tx1"/>
                        </a:solidFill>
                        <a:latin typeface="Cambria Math" panose="02040503050406030204" pitchFamily="18" charset="0"/>
                        <a:ea typeface="Cambria Math" panose="02040503050406030204" pitchFamily="18" charset="0"/>
                      </a:rPr>
                      <m:t> </m:t>
                    </m:r>
                  </m:oMath>
                </a14:m>
                <a:r>
                  <a:rPr lang="fr-FR" sz="1600" b="1" dirty="0">
                    <a:solidFill>
                      <a:schemeClr val="tx1"/>
                    </a:solidFill>
                    <a:latin typeface="Univers Condensed"/>
                    <a:ea typeface="Cambria Math" panose="02040503050406030204" pitchFamily="18" charset="0"/>
                  </a:rPr>
                  <a:t>assemblées</a:t>
                </a:r>
                <a:r>
                  <a:rPr lang="fr-FR" sz="1600" dirty="0">
                    <a:solidFill>
                      <a:schemeClr val="tx1"/>
                    </a:solidFill>
                    <a:latin typeface="Univers Condensed"/>
                    <a:ea typeface="Cambria Math" panose="02040503050406030204" pitchFamily="18" charset="0"/>
                  </a:rPr>
                  <a:t> </a:t>
                </a:r>
                <a:r>
                  <a:rPr lang="fr-CA" sz="1600" dirty="0">
                    <a:solidFill>
                      <a:schemeClr val="tx1"/>
                    </a:solidFill>
                    <a:latin typeface="Univers Condensed"/>
                  </a:rPr>
                  <a:t>(poutres avec âme raidie) </a:t>
                </a:r>
                <a:r>
                  <a:rPr lang="fr-FR" sz="1600" dirty="0">
                    <a:solidFill>
                      <a:schemeClr val="tx1"/>
                    </a:solidFill>
                    <a:latin typeface="Univers Condensed"/>
                    <a:ea typeface="Cambria Math" panose="02040503050406030204" pitchFamily="18" charset="0"/>
                  </a:rPr>
                  <a:t>:</a:t>
                </a: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𝐿</m:t>
                              </m:r>
                            </m:num>
                            <m:den>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𝑟</m:t>
                                  </m:r>
                                </m:e>
                                <m:sub>
                                  <m:r>
                                    <a:rPr lang="en-CA" sz="1600" i="1" dirty="0">
                                      <a:solidFill>
                                        <a:schemeClr val="tx1"/>
                                      </a:solidFill>
                                      <a:latin typeface="Cambria Math" panose="02040503050406030204" pitchFamily="18" charset="0"/>
                                      <a:ea typeface="Cambria Math"/>
                                    </a:rPr>
                                    <m:t>𝑦</m:t>
                                  </m:r>
                                </m:sub>
                              </m:sSub>
                            </m:den>
                          </m:f>
                        </m:num>
                        <m:den>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1+0,5</m:t>
                              </m:r>
                              <m:sSup>
                                <m:sSupPr>
                                  <m:ctrlPr>
                                    <a:rPr lang="en-CA" sz="1600" i="1" dirty="0">
                                      <a:solidFill>
                                        <a:schemeClr val="tx1"/>
                                      </a:solidFill>
                                      <a:latin typeface="Cambria Math" panose="02040503050406030204" pitchFamily="18" charset="0"/>
                                      <a:ea typeface="Cambria Math"/>
                                    </a:rPr>
                                  </m:ctrlPr>
                                </m:sSupPr>
                                <m:e>
                                  <m:d>
                                    <m:dPr>
                                      <m:ctrlPr>
                                        <a:rPr lang="en-CA" sz="1600" i="1" dirty="0">
                                          <a:solidFill>
                                            <a:schemeClr val="tx1"/>
                                          </a:solidFill>
                                          <a:latin typeface="Cambria Math" panose="02040503050406030204" pitchFamily="18" charset="0"/>
                                          <a:ea typeface="Cambria Math"/>
                                        </a:rPr>
                                      </m:ctrlPr>
                                    </m:dPr>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𝐿</m:t>
                                          </m:r>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𝑡</m:t>
                                          </m:r>
                                        </m:num>
                                        <m:den>
                                          <m:r>
                                            <a:rPr lang="en-CA" sz="1600" i="1" dirty="0">
                                              <a:solidFill>
                                                <a:schemeClr val="tx1"/>
                                              </a:solidFill>
                                              <a:latin typeface="Cambria Math" panose="02040503050406030204" pitchFamily="18" charset="0"/>
                                              <a:ea typeface="Cambria Math"/>
                                            </a:rPr>
                                            <m:t>𝑏</m:t>
                                          </m:r>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𝑑</m:t>
                                          </m:r>
                                        </m:den>
                                      </m:f>
                                    </m:e>
                                  </m:d>
                                </m:e>
                                <m:sup>
                                  <m:r>
                                    <a:rPr lang="en-CA" sz="1600" i="1" dirty="0">
                                      <a:solidFill>
                                        <a:schemeClr val="tx1"/>
                                      </a:solidFill>
                                      <a:latin typeface="Cambria Math" panose="02040503050406030204" pitchFamily="18" charset="0"/>
                                      <a:ea typeface="Cambria Math"/>
                                    </a:rPr>
                                    <m:t>2</m:t>
                                  </m:r>
                                </m:sup>
                              </m:sSup>
                            </m:e>
                          </m:rad>
                        </m:den>
                      </m:f>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Pour les </a:t>
                </a:r>
                <a:r>
                  <a:rPr lang="fr-FR" sz="1600" b="1" dirty="0">
                    <a:solidFill>
                      <a:schemeClr val="tx1"/>
                    </a:solidFill>
                    <a:latin typeface="Univers Condensed"/>
                    <a:ea typeface="Cambria Math" panose="02040503050406030204" pitchFamily="18" charset="0"/>
                  </a:rPr>
                  <a:t>profilés rectangulaires profonds pleins ou creux</a:t>
                </a:r>
                <a:r>
                  <a:rPr lang="fr-FR" sz="1600" dirty="0">
                    <a:solidFill>
                      <a:schemeClr val="tx1"/>
                    </a:solidFill>
                    <a:latin typeface="Univers Condensed"/>
                    <a:ea typeface="Cambria Math" panose="02040503050406030204" pitchFamily="18" charset="0"/>
                  </a:rPr>
                  <a:t> </a:t>
                </a:r>
                <a:r>
                  <a:rPr lang="fr-FR" sz="1600" u="sng" dirty="0">
                    <a:solidFill>
                      <a:schemeClr val="tx1"/>
                    </a:solidFill>
                    <a:latin typeface="Univers Condensed"/>
                    <a:ea typeface="Cambria Math" panose="02040503050406030204" pitchFamily="18" charset="0"/>
                  </a:rPr>
                  <a:t>fléchis par rapport à l’axe fort</a:t>
                </a:r>
                <a:r>
                  <a:rPr lang="fr-FR" sz="1600" dirty="0">
                    <a:solidFill>
                      <a:schemeClr val="tx1"/>
                    </a:solidFill>
                    <a:latin typeface="Univers Condensed"/>
                    <a:ea typeface="Cambria Math" panose="02040503050406030204" pitchFamily="18" charset="0"/>
                  </a:rPr>
                  <a:t> :</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600" i="1" dirty="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d>
                        <m:dPr>
                          <m:ctrlPr>
                            <a:rPr lang="en-CA" sz="1600" i="1" dirty="0">
                              <a:solidFill>
                                <a:schemeClr val="tx1"/>
                              </a:solidFill>
                              <a:latin typeface="Cambria Math" panose="02040503050406030204" pitchFamily="18" charset="0"/>
                              <a:ea typeface="Cambria Math"/>
                            </a:rPr>
                          </m:ctrlPr>
                        </m:dPr>
                        <m:e>
                          <m:f>
                            <m:fPr>
                              <m:ctrlPr>
                                <a:rPr lang="en-CA" sz="1600" i="1" dirty="0">
                                  <a:solidFill>
                                    <a:schemeClr val="tx1"/>
                                  </a:solidFill>
                                  <a:latin typeface="Cambria Math" panose="02040503050406030204" pitchFamily="18" charset="0"/>
                                  <a:ea typeface="Cambria Math"/>
                                </a:rPr>
                              </m:ctrlPr>
                            </m:fPr>
                            <m:num>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𝑟</m:t>
                                  </m:r>
                                </m:e>
                                <m:sub>
                                  <m:r>
                                    <a:rPr lang="en-CA" sz="1600" i="1" dirty="0">
                                      <a:solidFill>
                                        <a:schemeClr val="tx1"/>
                                      </a:solidFill>
                                      <a:latin typeface="Cambria Math" panose="02040503050406030204" pitchFamily="18" charset="0"/>
                                      <a:ea typeface="Cambria Math"/>
                                    </a:rPr>
                                    <m:t>𝑥</m:t>
                                  </m:r>
                                </m:sub>
                              </m:sSub>
                            </m:num>
                            <m:den>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𝑟</m:t>
                                  </m:r>
                                </m:e>
                                <m:sub>
                                  <m:r>
                                    <a:rPr lang="en-CA" sz="1600" i="1" dirty="0">
                                      <a:solidFill>
                                        <a:schemeClr val="tx1"/>
                                      </a:solidFill>
                                      <a:latin typeface="Cambria Math" panose="02040503050406030204" pitchFamily="18" charset="0"/>
                                      <a:ea typeface="Cambria Math"/>
                                    </a:rPr>
                                    <m:t>𝑦</m:t>
                                  </m:r>
                                </m:sub>
                              </m:sSub>
                            </m:den>
                          </m:f>
                        </m:e>
                      </m:d>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2,8</m:t>
                          </m:r>
                        </m:num>
                        <m:den>
                          <m:rad>
                            <m:radPr>
                              <m:degHide m:val="on"/>
                              <m:ctrlPr>
                                <a:rPr lang="en-CA" sz="1600" i="1" dirty="0">
                                  <a:solidFill>
                                    <a:schemeClr val="tx1"/>
                                  </a:solidFill>
                                  <a:latin typeface="Cambria Math" panose="02040503050406030204" pitchFamily="18" charset="0"/>
                                  <a:ea typeface="Cambria Math"/>
                                </a:rPr>
                              </m:ctrlPr>
                            </m:radPr>
                            <m:deg/>
                            <m:e>
                              <m:r>
                                <a:rPr lang="en-CA" sz="1600" i="1" dirty="0">
                                  <a:solidFill>
                                    <a:schemeClr val="tx1"/>
                                  </a:solidFill>
                                  <a:latin typeface="Cambria Math" panose="02040503050406030204" pitchFamily="18" charset="0"/>
                                  <a:ea typeface="Cambria Math"/>
                                </a:rPr>
                                <m:t>0,65+</m:t>
                              </m:r>
                              <m:sSup>
                                <m:sSupPr>
                                  <m:ctrlPr>
                                    <a:rPr lang="en-CA" sz="1600" i="1" dirty="0">
                                      <a:solidFill>
                                        <a:schemeClr val="tx1"/>
                                      </a:solidFill>
                                      <a:latin typeface="Cambria Math" panose="02040503050406030204" pitchFamily="18" charset="0"/>
                                      <a:ea typeface="Cambria Math"/>
                                    </a:rPr>
                                  </m:ctrlPr>
                                </m:sSupPr>
                                <m:e>
                                  <m:d>
                                    <m:dPr>
                                      <m:ctrlPr>
                                        <a:rPr lang="en-CA" sz="1600" i="1" dirty="0">
                                          <a:solidFill>
                                            <a:schemeClr val="tx1"/>
                                          </a:solidFill>
                                          <a:latin typeface="Cambria Math" panose="02040503050406030204" pitchFamily="18" charset="0"/>
                                          <a:ea typeface="Cambria Math"/>
                                        </a:rPr>
                                      </m:ctrlPr>
                                    </m:dPr>
                                    <m:e>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𝑑</m:t>
                                          </m:r>
                                        </m:num>
                                        <m:den>
                                          <m:r>
                                            <a:rPr lang="en-CA" sz="1600" i="1" dirty="0">
                                              <a:solidFill>
                                                <a:schemeClr val="tx1"/>
                                              </a:solidFill>
                                              <a:latin typeface="Cambria Math" panose="02040503050406030204" pitchFamily="18" charset="0"/>
                                              <a:ea typeface="Cambria Math"/>
                                            </a:rPr>
                                            <m:t>𝐿</m:t>
                                          </m:r>
                                        </m:den>
                                      </m:f>
                                    </m:e>
                                  </m:d>
                                </m:e>
                                <m:sup>
                                  <m:r>
                                    <a:rPr lang="en-CA" sz="1600" i="1" dirty="0">
                                      <a:solidFill>
                                        <a:schemeClr val="tx1"/>
                                      </a:solidFill>
                                      <a:latin typeface="Cambria Math" panose="02040503050406030204" pitchFamily="18" charset="0"/>
                                      <a:ea typeface="Cambria Math"/>
                                    </a:rPr>
                                    <m:t>2</m:t>
                                  </m:r>
                                </m:sup>
                              </m:sSup>
                            </m:e>
                          </m:rad>
                        </m:den>
                      </m:f>
                    </m:oMath>
                  </m:oMathPara>
                </a14:m>
                <a:endParaRPr lang="fr-FR" sz="1600" dirty="0">
                  <a:solidFill>
                    <a:schemeClr val="tx1"/>
                  </a:solidFill>
                  <a:latin typeface="Univers Condensed"/>
                  <a:ea typeface="Cambria Math" panose="02040503050406030204" pitchFamily="18" charset="0"/>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200" y="2834871"/>
                <a:ext cx="9260903" cy="3778124"/>
              </a:xfrm>
              <a:prstGeom prst="rect">
                <a:avLst/>
              </a:prstGeom>
              <a:blipFill>
                <a:blip r:embed="rId4"/>
                <a:stretch>
                  <a:fillRect l="-263" t="-48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1326" y="983285"/>
            <a:ext cx="3485341" cy="1693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DAC202C-5617-5443-818C-CA964359E2A6}"/>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9755115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1180308"/>
                <a:ext cx="10016067" cy="7920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Si on considère </a:t>
                </a:r>
                <a:r>
                  <a:rPr lang="fr-FR" sz="2000" u="sng" dirty="0">
                    <a:latin typeface="Univers Condensed"/>
                    <a:ea typeface="Cambria Math" panose="02040503050406030204" pitchFamily="18" charset="0"/>
                  </a:rPr>
                  <a:t>la contribution de la retenue</a:t>
                </a:r>
                <a:r>
                  <a:rPr lang="fr-FR" sz="2000" dirty="0">
                    <a:latin typeface="Univers Condensed"/>
                    <a:ea typeface="Cambria Math" panose="02040503050406030204" pitchFamily="18" charset="0"/>
                  </a:rPr>
                  <a:t> à la résistance à la torsion (représentée par </a:t>
                </a:r>
                <a14:m>
                  <m:oMath xmlns:m="http://schemas.openxmlformats.org/officeDocument/2006/math">
                    <m:r>
                      <a:rPr lang="fr-FR" sz="2000" i="1" dirty="0">
                        <a:latin typeface="Cambria Math" panose="02040503050406030204" pitchFamily="18" charset="0"/>
                        <a:ea typeface="Cambria Math" panose="02040503050406030204" pitchFamily="18" charset="0"/>
                      </a:rPr>
                      <m:t>𝐾</m:t>
                    </m:r>
                  </m:oMath>
                </a14:m>
                <a:r>
                  <a:rPr lang="fr-FR" sz="2000" dirty="0">
                    <a:latin typeface="Univers Condensed"/>
                    <a:ea typeface="Cambria Math" panose="02040503050406030204" pitchFamily="18" charset="0"/>
                  </a:rPr>
                  <a:t>) et </a:t>
                </a:r>
                <a:r>
                  <a:rPr lang="fr-FR" sz="2000" u="sng" dirty="0">
                    <a:latin typeface="Univers Condensed"/>
                    <a:ea typeface="Cambria Math" panose="02040503050406030204" pitchFamily="18" charset="0"/>
                  </a:rPr>
                  <a:t>le type de chargement</a:t>
                </a:r>
                <a:r>
                  <a:rPr lang="fr-FR" sz="2000" dirty="0">
                    <a:latin typeface="Univers Condensed"/>
                    <a:ea typeface="Cambria Math" panose="02040503050406030204" pitchFamily="18" charset="0"/>
                  </a:rPr>
                  <a:t> (représenté par </a:t>
                </a:r>
                <a14:m>
                  <m:oMath xmlns:m="http://schemas.openxmlformats.org/officeDocument/2006/math">
                    <m:r>
                      <a:rPr lang="fr-FR" sz="2000" i="1" dirty="0">
                        <a:latin typeface="Cambria Math" panose="02040503050406030204" pitchFamily="18" charset="0"/>
                        <a:ea typeface="Cambria Math" panose="02040503050406030204" pitchFamily="18" charset="0"/>
                      </a:rPr>
                      <m:t>𝐶</m:t>
                    </m:r>
                  </m:oMath>
                </a14:m>
                <a:r>
                  <a:rPr lang="fr-FR" sz="2000" dirty="0">
                    <a:latin typeface="Univers Condensed"/>
                    <a:ea typeface="Cambria Math" panose="02040503050406030204" pitchFamily="18" charset="0"/>
                  </a:rPr>
                  <a:t>),</a:t>
                </a:r>
                <a:endParaRPr lang="fr-FR" sz="2000" dirty="0">
                  <a:solidFill>
                    <a:srgbClr val="000099"/>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1180308"/>
                <a:ext cx="10016067" cy="792088"/>
              </a:xfrm>
              <a:prstGeom prst="rect">
                <a:avLst/>
              </a:prstGeom>
              <a:blipFill>
                <a:blip r:embed="rId3"/>
                <a:stretch>
                  <a:fillRect l="-487" t="-3846" r="-487" b="-30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7713" y="1972396"/>
            <a:ext cx="4863768" cy="4047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4547624" y="2116411"/>
            <a:ext cx="3033857" cy="1012071"/>
          </a:xfrm>
          <a:prstGeom prst="rect">
            <a:avLst/>
          </a:prstGeom>
          <a:solidFill>
            <a:srgbClr val="0000FF">
              <a:alpha val="1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2" name="Rectangle 11"/>
              <p:cNvSpPr/>
              <p:nvPr/>
            </p:nvSpPr>
            <p:spPr>
              <a:xfrm>
                <a:off x="2972969" y="6220552"/>
                <a:ext cx="4608512" cy="307777"/>
              </a:xfrm>
              <a:prstGeom prst="rect">
                <a:avLst/>
              </a:prstGeom>
            </p:spPr>
            <p:txBody>
              <a:bodyPr wrap="square">
                <a:spAutoFit/>
              </a:bodyPr>
              <a:lstStyle/>
              <a:p>
                <a:r>
                  <a:rPr lang="fr-FR" sz="1400" dirty="0">
                    <a:solidFill>
                      <a:schemeClr val="tx1"/>
                    </a:solidFill>
                    <a:latin typeface="Univers Condensed"/>
                  </a:rPr>
                  <a:t>Coefficient </a:t>
                </a:r>
                <a14:m>
                  <m:oMath xmlns:m="http://schemas.openxmlformats.org/officeDocument/2006/math">
                    <m:r>
                      <a:rPr lang="fr-FR" sz="1400" i="1" dirty="0">
                        <a:solidFill>
                          <a:schemeClr val="tx1"/>
                        </a:solidFill>
                        <a:latin typeface="Cambria Math" panose="02040503050406030204" pitchFamily="18" charset="0"/>
                      </a:rPr>
                      <m:t>𝐶</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pour le calcul du déversement des poutres</a:t>
                </a:r>
              </a:p>
            </p:txBody>
          </p:sp>
        </mc:Choice>
        <mc:Fallback xmlns="">
          <p:sp>
            <p:nvSpPr>
              <p:cNvPr id="12" name="Rectangle 11"/>
              <p:cNvSpPr>
                <a:spLocks noRot="1" noChangeAspect="1" noMove="1" noResize="1" noEditPoints="1" noAdjustHandles="1" noChangeArrowheads="1" noChangeShapeType="1" noTextEdit="1"/>
              </p:cNvSpPr>
              <p:nvPr/>
            </p:nvSpPr>
            <p:spPr>
              <a:xfrm>
                <a:off x="2972969" y="6220552"/>
                <a:ext cx="4608512" cy="307777"/>
              </a:xfrm>
              <a:prstGeom prst="rect">
                <a:avLst/>
              </a:prstGeom>
              <a:blipFill>
                <a:blip r:embed="rId5"/>
                <a:stretch>
                  <a:fillRect l="-397" t="-1961" b="-19608"/>
                </a:stretch>
              </a:blipFill>
            </p:spPr>
            <p:txBody>
              <a:bodyPr/>
              <a:lstStyle/>
              <a:p>
                <a:r>
                  <a:rPr lang="fr-CA">
                    <a:noFill/>
                  </a:rPr>
                  <a:t> </a:t>
                </a:r>
              </a:p>
            </p:txBody>
          </p:sp>
        </mc:Fallback>
      </mc:AlternateContent>
      <p:sp>
        <p:nvSpPr>
          <p:cNvPr id="13" name="Rectangle 12">
            <a:extLst>
              <a:ext uri="{FF2B5EF4-FFF2-40B4-BE49-F238E27FC236}">
                <a16:creationId xmlns:a16="http://schemas.microsoft.com/office/drawing/2014/main" id="{8FEAF96A-2551-CA47-8612-C8C371A4C4AE}"/>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7353172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1220352"/>
                <a:ext cx="10033000" cy="550112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400" dirty="0">
                    <a:solidFill>
                      <a:schemeClr val="accent1"/>
                    </a:solidFill>
                    <a:latin typeface="Univers Condensed"/>
                    <a:ea typeface="Cambria Math" panose="02040503050406030204" pitchFamily="18" charset="0"/>
                  </a:rPr>
                  <a:t>Poutres libres de déverser (</a:t>
                </a:r>
                <a:r>
                  <a:rPr lang="fr-FR" sz="1400" b="1" dirty="0">
                    <a:solidFill>
                      <a:schemeClr val="accent1"/>
                    </a:solidFill>
                    <a:latin typeface="Univers Condensed"/>
                    <a:ea typeface="Cambria Math" panose="02040503050406030204" pitchFamily="18" charset="0"/>
                  </a:rPr>
                  <a:t>moment </a:t>
                </a:r>
                <a:r>
                  <a:rPr lang="fr-FR" sz="1400" b="1" u="sng" dirty="0">
                    <a:solidFill>
                      <a:schemeClr val="accent1"/>
                    </a:solidFill>
                    <a:latin typeface="Univers Condensed"/>
                    <a:ea typeface="Cambria Math" panose="02040503050406030204" pitchFamily="18" charset="0"/>
                  </a:rPr>
                  <a:t>uniforme</a:t>
                </a:r>
                <a:r>
                  <a:rPr lang="fr-FR" sz="1400" dirty="0">
                    <a:solidFill>
                      <a:schemeClr val="accent1"/>
                    </a:solidFill>
                    <a:latin typeface="Univers Condensed"/>
                    <a:ea typeface="Cambria Math" panose="02040503050406030204" pitchFamily="18" charset="0"/>
                  </a:rPr>
                  <a:t> et </a:t>
                </a:r>
                <a:r>
                  <a:rPr lang="fr-FR" sz="1400" b="1" dirty="0">
                    <a:solidFill>
                      <a:schemeClr val="accent1"/>
                    </a:solidFill>
                    <a:latin typeface="Univers Condensed"/>
                    <a:ea typeface="Cambria Math" panose="02040503050406030204" pitchFamily="18" charset="0"/>
                  </a:rPr>
                  <a:t>poutre </a:t>
                </a:r>
                <a:r>
                  <a:rPr lang="fr-FR" sz="1400" b="1" u="sng" dirty="0">
                    <a:solidFill>
                      <a:schemeClr val="accent1"/>
                    </a:solidFill>
                    <a:latin typeface="Univers Condensed"/>
                    <a:ea typeface="Cambria Math" panose="02040503050406030204" pitchFamily="18" charset="0"/>
                  </a:rPr>
                  <a:t>retenue latéralement seulement aux appuis</a:t>
                </a:r>
                <a:r>
                  <a:rPr lang="fr-FR" sz="1400" dirty="0">
                    <a:solidFill>
                      <a:schemeClr val="accent1"/>
                    </a:solidFill>
                    <a:latin typeface="Univers Condensed"/>
                    <a:ea typeface="Cambria Math" panose="02040503050406030204" pitchFamily="18" charset="0"/>
                  </a:rPr>
                  <a:t>)</a:t>
                </a:r>
              </a:p>
              <a:p>
                <a:pPr marL="0" lvl="1" indent="0" eaLnBrk="1" hangingPunct="1">
                  <a:buClr>
                    <a:srgbClr val="FF0000"/>
                  </a:buClr>
                  <a:buNone/>
                  <a:defRPr/>
                </a:pPr>
                <a:endParaRPr lang="fr-FR" sz="1400" dirty="0">
                  <a:solidFill>
                    <a:schemeClr val="accent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400" dirty="0">
                    <a:latin typeface="Univers Condensed"/>
                    <a:ea typeface="Cambria Math" panose="02040503050406030204" pitchFamily="18" charset="0"/>
                  </a:rPr>
                  <a:t>Contrainte critique obtenue en faisant la </a:t>
                </a:r>
                <a:r>
                  <a:rPr lang="fr-FR" sz="1400" u="sng" dirty="0">
                    <a:latin typeface="Univers Condensed"/>
                    <a:ea typeface="Cambria Math" panose="02040503050406030204" pitchFamily="18" charset="0"/>
                  </a:rPr>
                  <a:t>moyenne géométrique des contributions faites par la rigidité en flexion latérale et la rigidité en torsion considérées séparément</a:t>
                </a:r>
                <a:r>
                  <a:rPr lang="fr-FR" sz="1400" dirty="0">
                    <a:latin typeface="Univers Condensed"/>
                    <a:ea typeface="Cambria Math" panose="02040503050406030204" pitchFamily="18" charset="0"/>
                  </a:rPr>
                  <a:t>. Ainsi, si l’une d’elles est nulle, la contrainte critique est nulle.</a:t>
                </a:r>
              </a:p>
              <a:p>
                <a:pPr marL="271463" lvl="1" indent="-271463"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L’expression la plus générale :</a:t>
                </a:r>
              </a:p>
              <a:p>
                <a:pPr marL="271463" lvl="1" indent="-271463"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fr-FR" sz="1400" i="1" dirty="0">
                          <a:solidFill>
                            <a:schemeClr val="tx1"/>
                          </a:solidFill>
                          <a:latin typeface="Cambria Math" panose="02040503050406030204" pitchFamily="18" charset="0"/>
                          <a:ea typeface="Cambria Math"/>
                        </a:rPr>
                        <m:t>𝜆</m:t>
                      </m:r>
                      <m:r>
                        <a:rPr lang="en-CA" sz="1400" i="1" dirty="0">
                          <a:solidFill>
                            <a:schemeClr val="tx1"/>
                          </a:solidFill>
                          <a:latin typeface="Cambria Math" panose="02040503050406030204" pitchFamily="18" charset="0"/>
                          <a:ea typeface="Cambria Math"/>
                        </a:rPr>
                        <m:t>=</m:t>
                      </m:r>
                      <m:f>
                        <m:fPr>
                          <m:ctrlPr>
                            <a:rPr lang="en-CA" sz="1400" i="1" dirty="0">
                              <a:solidFill>
                                <a:schemeClr val="tx1"/>
                              </a:solidFill>
                              <a:latin typeface="Cambria Math" panose="02040503050406030204" pitchFamily="18" charset="0"/>
                              <a:ea typeface="Cambria Math"/>
                            </a:rPr>
                          </m:ctrlPr>
                        </m:fPr>
                        <m:num>
                          <m:rad>
                            <m:radPr>
                              <m:degHide m:val="on"/>
                              <m:ctrlPr>
                                <a:rPr lang="en-CA" sz="1400" i="1" dirty="0">
                                  <a:solidFill>
                                    <a:schemeClr val="tx1"/>
                                  </a:solidFill>
                                  <a:latin typeface="Cambria Math" panose="02040503050406030204" pitchFamily="18" charset="0"/>
                                  <a:ea typeface="Cambria Math"/>
                                </a:rPr>
                              </m:ctrlPr>
                            </m:radPr>
                            <m:deg/>
                            <m:e>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𝑆</m:t>
                                  </m:r>
                                </m:e>
                                <m:sub>
                                  <m:r>
                                    <a:rPr lang="en-CA" sz="1400" i="1" dirty="0">
                                      <a:solidFill>
                                        <a:schemeClr val="tx1"/>
                                      </a:solidFill>
                                      <a:latin typeface="Cambria Math" panose="02040503050406030204" pitchFamily="18" charset="0"/>
                                      <a:ea typeface="Cambria Math"/>
                                    </a:rPr>
                                    <m:t>𝑥</m:t>
                                  </m:r>
                                </m:sub>
                              </m:sSub>
                              <m:r>
                                <a:rPr lang="en-CA" sz="1400" i="1" dirty="0">
                                  <a:solidFill>
                                    <a:schemeClr val="tx1"/>
                                  </a:solidFill>
                                  <a:latin typeface="Cambria Math" panose="02040503050406030204" pitchFamily="18" charset="0"/>
                                  <a:ea typeface="Cambria Math"/>
                                </a:rPr>
                                <m:t> </m:t>
                              </m:r>
                              <m:r>
                                <a:rPr lang="en-CA" sz="1400" i="1" dirty="0">
                                  <a:solidFill>
                                    <a:schemeClr val="tx1"/>
                                  </a:solidFill>
                                  <a:latin typeface="Cambria Math" panose="02040503050406030204" pitchFamily="18" charset="0"/>
                                  <a:ea typeface="Cambria Math"/>
                                </a:rPr>
                                <m:t>𝐿</m:t>
                              </m:r>
                            </m:e>
                          </m:rad>
                        </m:num>
                        <m:den>
                          <m:rad>
                            <m:radPr>
                              <m:ctrlPr>
                                <a:rPr lang="en-CA" sz="1400" i="1" dirty="0">
                                  <a:solidFill>
                                    <a:schemeClr val="tx1"/>
                                  </a:solidFill>
                                  <a:latin typeface="Cambria Math" panose="02040503050406030204" pitchFamily="18" charset="0"/>
                                  <a:ea typeface="Cambria Math"/>
                                </a:rPr>
                              </m:ctrlPr>
                            </m:radPr>
                            <m:deg>
                              <m:r>
                                <m:rPr>
                                  <m:brk m:alnAt="7"/>
                                </m:rPr>
                                <a:rPr lang="en-CA" sz="1400" i="1" dirty="0">
                                  <a:solidFill>
                                    <a:schemeClr val="tx1"/>
                                  </a:solidFill>
                                  <a:latin typeface="Cambria Math" panose="02040503050406030204" pitchFamily="18" charset="0"/>
                                  <a:ea typeface="Cambria Math"/>
                                </a:rPr>
                                <m:t>4</m:t>
                              </m:r>
                            </m:deg>
                            <m:e>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𝐼</m:t>
                                  </m:r>
                                </m:e>
                                <m:sub>
                                  <m:r>
                                    <a:rPr lang="en-CA" sz="1400" i="1" dirty="0">
                                      <a:solidFill>
                                        <a:schemeClr val="tx1"/>
                                      </a:solidFill>
                                      <a:latin typeface="Cambria Math" panose="02040503050406030204" pitchFamily="18" charset="0"/>
                                      <a:ea typeface="Cambria Math"/>
                                    </a:rPr>
                                    <m:t>𝑦</m:t>
                                  </m:r>
                                </m:sub>
                              </m:sSub>
                              <m:d>
                                <m:dPr>
                                  <m:ctrlPr>
                                    <a:rPr lang="en-CA" sz="1400" i="1" dirty="0">
                                      <a:solidFill>
                                        <a:schemeClr val="tx1"/>
                                      </a:solidFill>
                                      <a:latin typeface="Cambria Math" panose="02040503050406030204" pitchFamily="18" charset="0"/>
                                      <a:ea typeface="Cambria Math"/>
                                    </a:rPr>
                                  </m:ctrlPr>
                                </m:dPr>
                                <m:e>
                                  <m:r>
                                    <a:rPr lang="en-CA" sz="1400" i="1" dirty="0">
                                      <a:solidFill>
                                        <a:schemeClr val="tx1"/>
                                      </a:solidFill>
                                      <a:latin typeface="Cambria Math" panose="02040503050406030204" pitchFamily="18" charset="0"/>
                                      <a:ea typeface="Cambria Math"/>
                                    </a:rPr>
                                    <m:t>0,04  </m:t>
                                  </m:r>
                                  <m:r>
                                    <a:rPr lang="en-CA" sz="1400" i="1" dirty="0">
                                      <a:solidFill>
                                        <a:schemeClr val="tx1"/>
                                      </a:solidFill>
                                      <a:latin typeface="Cambria Math" panose="02040503050406030204" pitchFamily="18" charset="0"/>
                                      <a:ea typeface="Cambria Math"/>
                                    </a:rPr>
                                    <m:t>𝐽</m:t>
                                  </m:r>
                                  <m:r>
                                    <a:rPr lang="en-CA" sz="1400" i="1" dirty="0">
                                      <a:solidFill>
                                        <a:schemeClr val="tx1"/>
                                      </a:solidFill>
                                      <a:latin typeface="Cambria Math" panose="02040503050406030204" pitchFamily="18" charset="0"/>
                                      <a:ea typeface="Cambria Math"/>
                                    </a:rPr>
                                    <m:t>+ </m:t>
                                  </m:r>
                                  <m:f>
                                    <m:fPr>
                                      <m:ctrlPr>
                                        <a:rPr lang="en-CA" sz="1400" i="1" dirty="0">
                                          <a:solidFill>
                                            <a:schemeClr val="tx1"/>
                                          </a:solidFill>
                                          <a:latin typeface="Cambria Math" panose="02040503050406030204" pitchFamily="18" charset="0"/>
                                          <a:ea typeface="Cambria Math"/>
                                        </a:rPr>
                                      </m:ctrlPr>
                                    </m:fPr>
                                    <m:num>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𝐶</m:t>
                                          </m:r>
                                        </m:e>
                                        <m:sub>
                                          <m:r>
                                            <a:rPr lang="en-CA" sz="1400" i="1" dirty="0">
                                              <a:solidFill>
                                                <a:schemeClr val="tx1"/>
                                              </a:solidFill>
                                              <a:latin typeface="Cambria Math" panose="02040503050406030204" pitchFamily="18" charset="0"/>
                                              <a:ea typeface="Cambria Math"/>
                                            </a:rPr>
                                            <m:t>𝑤</m:t>
                                          </m:r>
                                        </m:sub>
                                      </m:sSub>
                                    </m:num>
                                    <m:den>
                                      <m:sSup>
                                        <m:sSupPr>
                                          <m:ctrlPr>
                                            <a:rPr lang="en-CA" sz="1400" i="1" dirty="0">
                                              <a:solidFill>
                                                <a:schemeClr val="tx1"/>
                                              </a:solidFill>
                                              <a:latin typeface="Cambria Math" panose="02040503050406030204" pitchFamily="18" charset="0"/>
                                              <a:ea typeface="Cambria Math"/>
                                            </a:rPr>
                                          </m:ctrlPr>
                                        </m:sSupPr>
                                        <m:e>
                                          <m:r>
                                            <a:rPr lang="en-CA" sz="1400" i="1" dirty="0">
                                              <a:solidFill>
                                                <a:schemeClr val="tx1"/>
                                              </a:solidFill>
                                              <a:latin typeface="Cambria Math" panose="02040503050406030204" pitchFamily="18" charset="0"/>
                                              <a:ea typeface="Cambria Math"/>
                                            </a:rPr>
                                            <m:t>𝐿</m:t>
                                          </m:r>
                                        </m:e>
                                        <m:sup>
                                          <m:r>
                                            <a:rPr lang="en-CA" sz="1400" i="1" dirty="0">
                                              <a:solidFill>
                                                <a:schemeClr val="tx1"/>
                                              </a:solidFill>
                                              <a:latin typeface="Cambria Math" panose="02040503050406030204" pitchFamily="18" charset="0"/>
                                              <a:ea typeface="Cambria Math"/>
                                            </a:rPr>
                                            <m:t>2</m:t>
                                          </m:r>
                                        </m:sup>
                                      </m:sSup>
                                    </m:den>
                                  </m:f>
                                </m:e>
                              </m:d>
                            </m:e>
                          </m:rad>
                        </m:den>
                      </m:f>
                    </m:oMath>
                  </m:oMathPara>
                </a14:m>
                <a:endParaRPr lang="fr-FR" sz="1400" dirty="0">
                  <a:solidFill>
                    <a:schemeClr val="tx1"/>
                  </a:solidFill>
                  <a:latin typeface="Univers Condensed"/>
                  <a:ea typeface="Cambria Math" panose="02040503050406030204" pitchFamily="18" charset="0"/>
                </a:endParaRPr>
              </a:p>
              <a:p>
                <a:pPr marL="857250" lvl="3" indent="0" eaLnBrk="1" hangingPunct="1">
                  <a:buNone/>
                  <a:defRPr/>
                </a:pPr>
                <a:endParaRPr lang="fr-FR" sz="14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Pour les </a:t>
                </a:r>
                <a:r>
                  <a:rPr lang="fr-FR" sz="1400" b="1" dirty="0">
                    <a:solidFill>
                      <a:schemeClr val="tx1"/>
                    </a:solidFill>
                    <a:latin typeface="Univers Condensed"/>
                    <a:ea typeface="Cambria Math" panose="02040503050406030204" pitchFamily="18" charset="0"/>
                  </a:rPr>
                  <a:t>sections en </a:t>
                </a:r>
                <a14:m>
                  <m:oMath xmlns:m="http://schemas.openxmlformats.org/officeDocument/2006/math">
                    <m:r>
                      <a:rPr lang="fr-FR" sz="1400" b="1" i="1" dirty="0">
                        <a:solidFill>
                          <a:schemeClr val="tx1"/>
                        </a:solidFill>
                        <a:latin typeface="Cambria Math" panose="02040503050406030204" pitchFamily="18" charset="0"/>
                        <a:ea typeface="Cambria Math" panose="02040503050406030204" pitchFamily="18" charset="0"/>
                      </a:rPr>
                      <m:t>𝑰</m:t>
                    </m:r>
                  </m:oMath>
                </a14:m>
                <a:r>
                  <a:rPr lang="fr-FR" sz="1400" dirty="0">
                    <a:solidFill>
                      <a:schemeClr val="tx1"/>
                    </a:solidFill>
                    <a:latin typeface="Univers Condensed"/>
                    <a:ea typeface="Cambria Math" panose="02040503050406030204" pitchFamily="18" charset="0"/>
                  </a:rPr>
                  <a:t>, les </a:t>
                </a:r>
                <a:r>
                  <a:rPr lang="fr-FR" sz="1400" b="1" dirty="0">
                    <a:solidFill>
                      <a:schemeClr val="tx1"/>
                    </a:solidFill>
                    <a:latin typeface="Univers Condensed"/>
                    <a:ea typeface="Cambria Math" panose="02040503050406030204" pitchFamily="18" charset="0"/>
                  </a:rPr>
                  <a:t>sections en </a:t>
                </a:r>
                <a14:m>
                  <m:oMath xmlns:m="http://schemas.openxmlformats.org/officeDocument/2006/math">
                    <m:r>
                      <a:rPr lang="fr-FR" sz="1400" b="1" i="1" dirty="0">
                        <a:solidFill>
                          <a:schemeClr val="tx1"/>
                        </a:solidFill>
                        <a:latin typeface="Cambria Math" panose="02040503050406030204" pitchFamily="18" charset="0"/>
                        <a:ea typeface="Cambria Math" panose="02040503050406030204" pitchFamily="18" charset="0"/>
                      </a:rPr>
                      <m:t>𝑪</m:t>
                    </m:r>
                    <m:r>
                      <a:rPr lang="fr-FR" sz="1400" b="1" i="1" dirty="0">
                        <a:solidFill>
                          <a:schemeClr val="tx1"/>
                        </a:solidFill>
                        <a:latin typeface="Cambria Math" panose="02040503050406030204" pitchFamily="18" charset="0"/>
                        <a:ea typeface="Cambria Math" panose="02040503050406030204" pitchFamily="18" charset="0"/>
                      </a:rPr>
                      <m:t> </m:t>
                    </m:r>
                  </m:oMath>
                </a14:m>
                <a:r>
                  <a:rPr lang="fr-FR" sz="1400" dirty="0">
                    <a:solidFill>
                      <a:schemeClr val="tx1"/>
                    </a:solidFill>
                    <a:latin typeface="Univers Condensed"/>
                    <a:ea typeface="Cambria Math" panose="02040503050406030204" pitchFamily="18" charset="0"/>
                  </a:rPr>
                  <a:t>et les </a:t>
                </a:r>
                <a:r>
                  <a:rPr lang="fr-FR" sz="1400" b="1" dirty="0">
                    <a:solidFill>
                      <a:schemeClr val="tx1"/>
                    </a:solidFill>
                    <a:latin typeface="Univers Condensed"/>
                    <a:ea typeface="Cambria Math" panose="02040503050406030204" pitchFamily="18" charset="0"/>
                  </a:rPr>
                  <a:t>poutres en </a:t>
                </a:r>
                <a14:m>
                  <m:oMath xmlns:m="http://schemas.openxmlformats.org/officeDocument/2006/math">
                    <m:r>
                      <a:rPr lang="fr-FR" sz="1400" b="1" i="1" dirty="0">
                        <a:solidFill>
                          <a:schemeClr val="tx1"/>
                        </a:solidFill>
                        <a:latin typeface="Cambria Math" panose="02040503050406030204" pitchFamily="18" charset="0"/>
                        <a:ea typeface="Cambria Math" panose="02040503050406030204" pitchFamily="18" charset="0"/>
                      </a:rPr>
                      <m:t>𝑰</m:t>
                    </m:r>
                    <m:r>
                      <a:rPr lang="fr-FR" sz="1400" b="1" i="1" dirty="0">
                        <a:solidFill>
                          <a:schemeClr val="tx1"/>
                        </a:solidFill>
                        <a:latin typeface="Cambria Math" panose="02040503050406030204" pitchFamily="18" charset="0"/>
                        <a:ea typeface="Cambria Math" panose="02040503050406030204" pitchFamily="18" charset="0"/>
                      </a:rPr>
                      <m:t> </m:t>
                    </m:r>
                  </m:oMath>
                </a14:m>
                <a:r>
                  <a:rPr lang="fr-FR" sz="1400" b="1" dirty="0">
                    <a:solidFill>
                      <a:schemeClr val="tx1"/>
                    </a:solidFill>
                    <a:latin typeface="Univers Condensed"/>
                    <a:ea typeface="Cambria Math" panose="02040503050406030204" pitchFamily="18" charset="0"/>
                  </a:rPr>
                  <a:t>assemblées dont l’âme est raidie</a:t>
                </a:r>
                <a:r>
                  <a:rPr lang="fr-FR" sz="1400" dirty="0">
                    <a:solidFill>
                      <a:schemeClr val="tx1"/>
                    </a:solidFill>
                    <a:latin typeface="Univers Condensed"/>
                    <a:ea typeface="Cambria Math" panose="02040503050406030204" pitchFamily="18" charset="0"/>
                  </a:rPr>
                  <a:t> :</a:t>
                </a:r>
              </a:p>
              <a:p>
                <a:pPr marL="857250" lvl="3" indent="0" eaLnBrk="1" hangingPunct="1">
                  <a:buNone/>
                  <a:defRPr/>
                </a:pPr>
                <a14:m>
                  <m:oMathPara xmlns:m="http://schemas.openxmlformats.org/officeDocument/2006/math">
                    <m:oMathParaPr>
                      <m:jc m:val="left"/>
                    </m:oMathParaPr>
                    <m:oMath xmlns:m="http://schemas.openxmlformats.org/officeDocument/2006/math">
                      <m:r>
                        <a:rPr lang="fr-FR" sz="1400" i="1" dirty="0">
                          <a:solidFill>
                            <a:schemeClr val="tx1"/>
                          </a:solidFill>
                          <a:latin typeface="Cambria Math" panose="02040503050406030204" pitchFamily="18" charset="0"/>
                          <a:ea typeface="Cambria Math"/>
                        </a:rPr>
                        <m:t>𝜆</m:t>
                      </m:r>
                      <m:r>
                        <a:rPr lang="en-CA" sz="1400" i="1" dirty="0">
                          <a:solidFill>
                            <a:schemeClr val="tx1"/>
                          </a:solidFill>
                          <a:latin typeface="Cambria Math" panose="02040503050406030204" pitchFamily="18" charset="0"/>
                          <a:ea typeface="Cambria Math"/>
                        </a:rPr>
                        <m:t>=</m:t>
                      </m:r>
                      <m:f>
                        <m:fPr>
                          <m:ctrlPr>
                            <a:rPr lang="en-CA" sz="1400" i="1" dirty="0">
                              <a:solidFill>
                                <a:schemeClr val="tx1"/>
                              </a:solidFill>
                              <a:latin typeface="Cambria Math" panose="02040503050406030204" pitchFamily="18" charset="0"/>
                              <a:ea typeface="Cambria Math"/>
                            </a:rPr>
                          </m:ctrlPr>
                        </m:fPr>
                        <m:num>
                          <m:f>
                            <m:fPr>
                              <m:ctrlPr>
                                <a:rPr lang="en-CA" sz="1400" i="1" dirty="0">
                                  <a:solidFill>
                                    <a:schemeClr val="tx1"/>
                                  </a:solidFill>
                                  <a:latin typeface="Cambria Math" panose="02040503050406030204" pitchFamily="18" charset="0"/>
                                  <a:ea typeface="Cambria Math"/>
                                </a:rPr>
                              </m:ctrlPr>
                            </m:fPr>
                            <m:num>
                              <m:r>
                                <a:rPr lang="en-CA" sz="1400" i="1" dirty="0">
                                  <a:solidFill>
                                    <a:schemeClr val="tx1"/>
                                  </a:solidFill>
                                  <a:latin typeface="Cambria Math" panose="02040503050406030204" pitchFamily="18" charset="0"/>
                                  <a:ea typeface="Cambria Math"/>
                                </a:rPr>
                                <m:t>𝐿</m:t>
                              </m:r>
                            </m:num>
                            <m:den>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𝑟</m:t>
                                  </m:r>
                                </m:e>
                                <m:sub>
                                  <m:r>
                                    <a:rPr lang="en-CA" sz="1400" i="1" dirty="0">
                                      <a:solidFill>
                                        <a:schemeClr val="tx1"/>
                                      </a:solidFill>
                                      <a:latin typeface="Cambria Math" panose="02040503050406030204" pitchFamily="18" charset="0"/>
                                      <a:ea typeface="Cambria Math"/>
                                    </a:rPr>
                                    <m:t>𝑦</m:t>
                                  </m:r>
                                </m:sub>
                              </m:sSub>
                            </m:den>
                          </m:f>
                        </m:num>
                        <m:den>
                          <m:rad>
                            <m:radPr>
                              <m:ctrlPr>
                                <a:rPr lang="en-CA" sz="1400" i="1" dirty="0">
                                  <a:solidFill>
                                    <a:schemeClr val="tx1"/>
                                  </a:solidFill>
                                  <a:latin typeface="Cambria Math" panose="02040503050406030204" pitchFamily="18" charset="0"/>
                                  <a:ea typeface="Cambria Math"/>
                                </a:rPr>
                              </m:ctrlPr>
                            </m:radPr>
                            <m:deg>
                              <m:r>
                                <m:rPr>
                                  <m:brk m:alnAt="7"/>
                                </m:rPr>
                                <a:rPr lang="en-CA" sz="1400" i="1" dirty="0">
                                  <a:solidFill>
                                    <a:schemeClr val="tx1"/>
                                  </a:solidFill>
                                  <a:latin typeface="Cambria Math" panose="02040503050406030204" pitchFamily="18" charset="0"/>
                                  <a:ea typeface="Cambria Math"/>
                                </a:rPr>
                                <m:t>4</m:t>
                              </m:r>
                            </m:deg>
                            <m:e>
                              <m:r>
                                <a:rPr lang="en-CA" sz="1400" i="1" dirty="0">
                                  <a:solidFill>
                                    <a:schemeClr val="tx1"/>
                                  </a:solidFill>
                                  <a:latin typeface="Cambria Math" panose="02040503050406030204" pitchFamily="18" charset="0"/>
                                  <a:ea typeface="Cambria Math"/>
                                </a:rPr>
                                <m:t>1+</m:t>
                              </m:r>
                              <m:sSup>
                                <m:sSupPr>
                                  <m:ctrlPr>
                                    <a:rPr lang="en-CA" sz="1400" i="1" dirty="0">
                                      <a:solidFill>
                                        <a:schemeClr val="tx1"/>
                                      </a:solidFill>
                                      <a:latin typeface="Cambria Math" panose="02040503050406030204" pitchFamily="18" charset="0"/>
                                      <a:ea typeface="Cambria Math"/>
                                    </a:rPr>
                                  </m:ctrlPr>
                                </m:sSupPr>
                                <m:e>
                                  <m:d>
                                    <m:dPr>
                                      <m:ctrlPr>
                                        <a:rPr lang="en-CA" sz="1400" i="1" dirty="0">
                                          <a:solidFill>
                                            <a:schemeClr val="tx1"/>
                                          </a:solidFill>
                                          <a:latin typeface="Cambria Math" panose="02040503050406030204" pitchFamily="18" charset="0"/>
                                          <a:ea typeface="Cambria Math"/>
                                        </a:rPr>
                                      </m:ctrlPr>
                                    </m:dPr>
                                    <m:e>
                                      <m:f>
                                        <m:fPr>
                                          <m:ctrlPr>
                                            <a:rPr lang="en-CA" sz="1400" i="1" dirty="0">
                                              <a:solidFill>
                                                <a:schemeClr val="tx1"/>
                                              </a:solidFill>
                                              <a:latin typeface="Cambria Math" panose="02040503050406030204" pitchFamily="18" charset="0"/>
                                              <a:ea typeface="Cambria Math"/>
                                            </a:rPr>
                                          </m:ctrlPr>
                                        </m:fPr>
                                        <m:num>
                                          <m:r>
                                            <a:rPr lang="en-CA" sz="1400" i="1" dirty="0">
                                              <a:solidFill>
                                                <a:schemeClr val="tx1"/>
                                              </a:solidFill>
                                              <a:latin typeface="Cambria Math" panose="02040503050406030204" pitchFamily="18" charset="0"/>
                                              <a:ea typeface="Cambria Math"/>
                                            </a:rPr>
                                            <m:t>𝐿</m:t>
                                          </m:r>
                                          <m:r>
                                            <a:rPr lang="en-CA" sz="1400" i="1" dirty="0">
                                              <a:solidFill>
                                                <a:schemeClr val="tx1"/>
                                              </a:solidFill>
                                              <a:latin typeface="Cambria Math" panose="02040503050406030204" pitchFamily="18" charset="0"/>
                                              <a:ea typeface="Cambria Math"/>
                                            </a:rPr>
                                            <m:t> </m:t>
                                          </m:r>
                                          <m:r>
                                            <a:rPr lang="en-CA" sz="1400" i="1" dirty="0">
                                              <a:solidFill>
                                                <a:schemeClr val="tx1"/>
                                              </a:solidFill>
                                              <a:latin typeface="Cambria Math" panose="02040503050406030204" pitchFamily="18" charset="0"/>
                                              <a:ea typeface="Cambria Math"/>
                                            </a:rPr>
                                            <m:t>𝑡</m:t>
                                          </m:r>
                                        </m:num>
                                        <m:den>
                                          <m:r>
                                            <a:rPr lang="en-CA" sz="1400" i="1" dirty="0">
                                              <a:solidFill>
                                                <a:schemeClr val="tx1"/>
                                              </a:solidFill>
                                              <a:latin typeface="Cambria Math" panose="02040503050406030204" pitchFamily="18" charset="0"/>
                                              <a:ea typeface="Cambria Math"/>
                                            </a:rPr>
                                            <m:t>𝑏</m:t>
                                          </m:r>
                                          <m:r>
                                            <a:rPr lang="en-CA" sz="1400" i="1" dirty="0">
                                              <a:solidFill>
                                                <a:schemeClr val="tx1"/>
                                              </a:solidFill>
                                              <a:latin typeface="Cambria Math" panose="02040503050406030204" pitchFamily="18" charset="0"/>
                                              <a:ea typeface="Cambria Math"/>
                                            </a:rPr>
                                            <m:t> </m:t>
                                          </m:r>
                                          <m:r>
                                            <a:rPr lang="en-CA" sz="1400" i="1" dirty="0">
                                              <a:solidFill>
                                                <a:schemeClr val="tx1"/>
                                              </a:solidFill>
                                              <a:latin typeface="Cambria Math" panose="02040503050406030204" pitchFamily="18" charset="0"/>
                                              <a:ea typeface="Cambria Math"/>
                                            </a:rPr>
                                            <m:t>𝑑</m:t>
                                          </m:r>
                                        </m:den>
                                      </m:f>
                                    </m:e>
                                  </m:d>
                                </m:e>
                                <m:sup>
                                  <m:r>
                                    <a:rPr lang="en-CA" sz="1400" i="1" dirty="0">
                                      <a:solidFill>
                                        <a:schemeClr val="tx1"/>
                                      </a:solidFill>
                                      <a:latin typeface="Cambria Math" panose="02040503050406030204" pitchFamily="18" charset="0"/>
                                      <a:ea typeface="Cambria Math"/>
                                    </a:rPr>
                                    <m:t>2</m:t>
                                  </m:r>
                                </m:sup>
                              </m:sSup>
                            </m:e>
                          </m:rad>
                        </m:den>
                      </m:f>
                    </m:oMath>
                  </m:oMathPara>
                </a14:m>
                <a:endParaRPr lang="fr-FR" sz="14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Pour les </a:t>
                </a:r>
                <a:r>
                  <a:rPr lang="fr-FR" sz="1400" b="1" dirty="0">
                    <a:solidFill>
                      <a:schemeClr val="tx1"/>
                    </a:solidFill>
                    <a:latin typeface="Univers Condensed"/>
                    <a:ea typeface="Cambria Math" panose="02040503050406030204" pitchFamily="18" charset="0"/>
                  </a:rPr>
                  <a:t>profilés rectangulaires profonds pleins ou creux</a:t>
                </a:r>
                <a:r>
                  <a:rPr lang="fr-FR" sz="1400" dirty="0">
                    <a:solidFill>
                      <a:schemeClr val="tx1"/>
                    </a:solidFill>
                    <a:latin typeface="Univers Condensed"/>
                    <a:ea typeface="Cambria Math" panose="02040503050406030204" pitchFamily="18" charset="0"/>
                  </a:rPr>
                  <a:t> fléchis par rapport à l’axe fort :</a:t>
                </a:r>
              </a:p>
              <a:p>
                <a:pPr marL="857250" lvl="3" indent="0" eaLnBrk="1" hangingPunct="1">
                  <a:buNone/>
                  <a:defRPr/>
                </a:pPr>
                <a14:m>
                  <m:oMathPara xmlns:m="http://schemas.openxmlformats.org/officeDocument/2006/math">
                    <m:oMathParaPr>
                      <m:jc m:val="left"/>
                    </m:oMathParaPr>
                    <m:oMath xmlns:m="http://schemas.openxmlformats.org/officeDocument/2006/math">
                      <m:r>
                        <a:rPr lang="fr-FR" sz="1400" i="1" dirty="0">
                          <a:solidFill>
                            <a:schemeClr val="tx1"/>
                          </a:solidFill>
                          <a:latin typeface="Cambria Math" panose="02040503050406030204" pitchFamily="18" charset="0"/>
                          <a:ea typeface="Cambria Math"/>
                        </a:rPr>
                        <m:t>𝜆</m:t>
                      </m:r>
                      <m:r>
                        <a:rPr lang="en-CA" sz="1400" i="1" dirty="0">
                          <a:solidFill>
                            <a:schemeClr val="tx1"/>
                          </a:solidFill>
                          <a:latin typeface="Cambria Math" panose="02040503050406030204" pitchFamily="18" charset="0"/>
                          <a:ea typeface="Cambria Math"/>
                        </a:rPr>
                        <m:t>=2,2</m:t>
                      </m:r>
                      <m:d>
                        <m:dPr>
                          <m:ctrlPr>
                            <a:rPr lang="en-CA" sz="1400" i="1" dirty="0">
                              <a:solidFill>
                                <a:schemeClr val="tx1"/>
                              </a:solidFill>
                              <a:latin typeface="Cambria Math" panose="02040503050406030204" pitchFamily="18" charset="0"/>
                              <a:ea typeface="Cambria Math"/>
                            </a:rPr>
                          </m:ctrlPr>
                        </m:dPr>
                        <m:e>
                          <m:f>
                            <m:fPr>
                              <m:ctrlPr>
                                <a:rPr lang="en-CA" sz="1400" i="1" dirty="0">
                                  <a:solidFill>
                                    <a:schemeClr val="tx1"/>
                                  </a:solidFill>
                                  <a:latin typeface="Cambria Math" panose="02040503050406030204" pitchFamily="18" charset="0"/>
                                  <a:ea typeface="Cambria Math"/>
                                </a:rPr>
                              </m:ctrlPr>
                            </m:fPr>
                            <m:num>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𝑟</m:t>
                                  </m:r>
                                </m:e>
                                <m:sub>
                                  <m:r>
                                    <a:rPr lang="en-CA" sz="1400" i="1" dirty="0">
                                      <a:solidFill>
                                        <a:schemeClr val="tx1"/>
                                      </a:solidFill>
                                      <a:latin typeface="Cambria Math" panose="02040503050406030204" pitchFamily="18" charset="0"/>
                                      <a:ea typeface="Cambria Math"/>
                                    </a:rPr>
                                    <m:t>𝑥</m:t>
                                  </m:r>
                                </m:sub>
                              </m:sSub>
                            </m:num>
                            <m:den>
                              <m:sSub>
                                <m:sSubPr>
                                  <m:ctrlPr>
                                    <a:rPr lang="en-CA" sz="1400" i="1" dirty="0">
                                      <a:solidFill>
                                        <a:schemeClr val="tx1"/>
                                      </a:solidFill>
                                      <a:latin typeface="Cambria Math" panose="02040503050406030204" pitchFamily="18" charset="0"/>
                                      <a:ea typeface="Cambria Math"/>
                                    </a:rPr>
                                  </m:ctrlPr>
                                </m:sSubPr>
                                <m:e>
                                  <m:r>
                                    <a:rPr lang="en-CA" sz="1400" i="1" dirty="0">
                                      <a:solidFill>
                                        <a:schemeClr val="tx1"/>
                                      </a:solidFill>
                                      <a:latin typeface="Cambria Math" panose="02040503050406030204" pitchFamily="18" charset="0"/>
                                      <a:ea typeface="Cambria Math"/>
                                    </a:rPr>
                                    <m:t>𝑟</m:t>
                                  </m:r>
                                </m:e>
                                <m:sub>
                                  <m:r>
                                    <a:rPr lang="en-CA" sz="1400" i="1" dirty="0">
                                      <a:solidFill>
                                        <a:schemeClr val="tx1"/>
                                      </a:solidFill>
                                      <a:latin typeface="Cambria Math" panose="02040503050406030204" pitchFamily="18" charset="0"/>
                                      <a:ea typeface="Cambria Math"/>
                                    </a:rPr>
                                    <m:t>𝑦</m:t>
                                  </m:r>
                                </m:sub>
                              </m:sSub>
                            </m:den>
                          </m:f>
                        </m:e>
                      </m:d>
                      <m:rad>
                        <m:radPr>
                          <m:degHide m:val="on"/>
                          <m:ctrlPr>
                            <a:rPr lang="en-CA" sz="1400" i="1" dirty="0">
                              <a:solidFill>
                                <a:schemeClr val="tx1"/>
                              </a:solidFill>
                              <a:latin typeface="Cambria Math" panose="02040503050406030204" pitchFamily="18" charset="0"/>
                              <a:ea typeface="Cambria Math"/>
                            </a:rPr>
                          </m:ctrlPr>
                        </m:radPr>
                        <m:deg/>
                        <m:e>
                          <m:f>
                            <m:fPr>
                              <m:ctrlPr>
                                <a:rPr lang="en-CA" sz="1400" i="1" dirty="0">
                                  <a:solidFill>
                                    <a:schemeClr val="tx1"/>
                                  </a:solidFill>
                                  <a:latin typeface="Cambria Math" panose="02040503050406030204" pitchFamily="18" charset="0"/>
                                  <a:ea typeface="Cambria Math"/>
                                </a:rPr>
                              </m:ctrlPr>
                            </m:fPr>
                            <m:num>
                              <m:r>
                                <a:rPr lang="en-CA" sz="1400" i="1" dirty="0">
                                  <a:solidFill>
                                    <a:schemeClr val="tx1"/>
                                  </a:solidFill>
                                  <a:latin typeface="Cambria Math" panose="02040503050406030204" pitchFamily="18" charset="0"/>
                                  <a:ea typeface="Cambria Math"/>
                                </a:rPr>
                                <m:t>𝐿</m:t>
                              </m:r>
                            </m:num>
                            <m:den>
                              <m:r>
                                <a:rPr lang="en-CA" sz="1400" i="1" dirty="0">
                                  <a:solidFill>
                                    <a:schemeClr val="tx1"/>
                                  </a:solidFill>
                                  <a:latin typeface="Cambria Math" panose="02040503050406030204" pitchFamily="18" charset="0"/>
                                  <a:ea typeface="Cambria Math"/>
                                </a:rPr>
                                <m:t>𝑑</m:t>
                              </m:r>
                            </m:den>
                          </m:f>
                        </m:e>
                      </m:rad>
                    </m:oMath>
                  </m:oMathPara>
                </a14:m>
                <a:endParaRPr lang="fr-FR" sz="1400" dirty="0">
                  <a:solidFill>
                    <a:schemeClr val="tx1"/>
                  </a:solidFill>
                  <a:latin typeface="Univers Condensed"/>
                  <a:ea typeface="Cambria Math" panose="02040503050406030204" pitchFamily="18" charset="0"/>
                </a:endParaRPr>
              </a:p>
              <a:p>
                <a:pPr marL="857250" lvl="3" indent="0" eaLnBrk="1" hangingPunct="1">
                  <a:buNone/>
                  <a:defRPr/>
                </a:pPr>
                <a:endParaRPr lang="fr-FR" sz="1400" dirty="0">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1220352"/>
                <a:ext cx="10033000" cy="5501124"/>
              </a:xfrm>
              <a:prstGeom prst="rect">
                <a:avLst/>
              </a:prstGeom>
              <a:blipFill>
                <a:blip r:embed="rId3"/>
                <a:stretch>
                  <a:fillRect l="-182" t="-2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383271187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39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5" name="Rectangle 1027"/>
          <p:cNvSpPr txBox="1">
            <a:spLocks noChangeArrowheads="1"/>
          </p:cNvSpPr>
          <p:nvPr/>
        </p:nvSpPr>
        <p:spPr bwMode="auto">
          <a:xfrm>
            <a:off x="838199" y="1246890"/>
            <a:ext cx="9821449"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Si on considère </a:t>
            </a:r>
            <a:r>
              <a:rPr lang="fr-FR" sz="2000" u="sng" dirty="0">
                <a:latin typeface="Univers Condensed"/>
                <a:ea typeface="Cambria Math" panose="02040503050406030204" pitchFamily="18" charset="0"/>
              </a:rPr>
              <a:t>la contribution de la retenue</a:t>
            </a:r>
            <a:r>
              <a:rPr lang="fr-FR" sz="2000" dirty="0">
                <a:latin typeface="Univers Condensed"/>
                <a:ea typeface="Cambria Math" panose="02040503050406030204" pitchFamily="18" charset="0"/>
              </a:rPr>
              <a:t> à la résistance à la torsion et </a:t>
            </a:r>
            <a:r>
              <a:rPr lang="fr-FR" sz="2000" u="sng" dirty="0">
                <a:latin typeface="Univers Condensed"/>
                <a:ea typeface="Cambria Math" panose="02040503050406030204" pitchFamily="18" charset="0"/>
              </a:rPr>
              <a:t>le type de chargement</a:t>
            </a:r>
            <a:r>
              <a:rPr lang="fr-FR" sz="2000" dirty="0">
                <a:latin typeface="Univers Condensed"/>
                <a:ea typeface="Cambria Math" panose="02040503050406030204" pitchFamily="18" charset="0"/>
              </a:rPr>
              <a:t>,</a:t>
            </a:r>
            <a:endParaRPr lang="fr-FR" sz="2000" dirty="0">
              <a:solidFill>
                <a:srgbClr val="000099"/>
              </a:solidFill>
              <a:latin typeface="Univers Condensed"/>
              <a:ea typeface="Cambria Math" panose="02040503050406030204" pitchFamily="18" charset="0"/>
            </a:endParaRPr>
          </a:p>
          <a:p>
            <a:pPr marL="271463" lvl="1" indent="-271463"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953" y="2038978"/>
            <a:ext cx="5053647" cy="4205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980029" y="3441495"/>
            <a:ext cx="3452771" cy="1689306"/>
          </a:xfrm>
          <a:prstGeom prst="rect">
            <a:avLst/>
          </a:prstGeom>
          <a:solidFill>
            <a:srgbClr val="0000FF">
              <a:alpha val="1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8" name="Rectangle 7"/>
              <p:cNvSpPr/>
              <p:nvPr/>
            </p:nvSpPr>
            <p:spPr>
              <a:xfrm>
                <a:off x="3824288" y="6379429"/>
                <a:ext cx="4608512" cy="307777"/>
              </a:xfrm>
              <a:prstGeom prst="rect">
                <a:avLst/>
              </a:prstGeom>
            </p:spPr>
            <p:txBody>
              <a:bodyPr wrap="square">
                <a:spAutoFit/>
              </a:bodyPr>
              <a:lstStyle/>
              <a:p>
                <a:r>
                  <a:rPr lang="fr-FR" sz="1400" dirty="0">
                    <a:solidFill>
                      <a:schemeClr val="tx1"/>
                    </a:solidFill>
                    <a:latin typeface="Univers Condensed"/>
                  </a:rPr>
                  <a:t>Coefficient </a:t>
                </a:r>
                <a14:m>
                  <m:oMath xmlns:m="http://schemas.openxmlformats.org/officeDocument/2006/math">
                    <m:r>
                      <a:rPr lang="fr-FR" sz="1400" i="1" dirty="0">
                        <a:solidFill>
                          <a:schemeClr val="tx1"/>
                        </a:solidFill>
                        <a:latin typeface="Cambria Math" panose="02040503050406030204" pitchFamily="18" charset="0"/>
                      </a:rPr>
                      <m:t>𝐶</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pour le calcul du déversement des poutres</a:t>
                </a:r>
              </a:p>
            </p:txBody>
          </p:sp>
        </mc:Choice>
        <mc:Fallback xmlns="">
          <p:sp>
            <p:nvSpPr>
              <p:cNvPr id="8" name="Rectangle 7"/>
              <p:cNvSpPr>
                <a:spLocks noRot="1" noChangeAspect="1" noMove="1" noResize="1" noEditPoints="1" noAdjustHandles="1" noChangeArrowheads="1" noChangeShapeType="1" noTextEdit="1"/>
              </p:cNvSpPr>
              <p:nvPr/>
            </p:nvSpPr>
            <p:spPr>
              <a:xfrm>
                <a:off x="3824288" y="6379429"/>
                <a:ext cx="4608512" cy="307777"/>
              </a:xfrm>
              <a:prstGeom prst="rect">
                <a:avLst/>
              </a:prstGeom>
              <a:blipFill>
                <a:blip r:embed="rId4"/>
                <a:stretch>
                  <a:fillRect l="-397" t="-1961" b="-19608"/>
                </a:stretch>
              </a:blipFill>
            </p:spPr>
            <p:txBody>
              <a:bodyPr/>
              <a:lstStyle/>
              <a:p>
                <a:r>
                  <a:rPr lang="fr-CA">
                    <a:noFill/>
                  </a:rPr>
                  <a:t> </a:t>
                </a:r>
              </a:p>
            </p:txBody>
          </p:sp>
        </mc:Fallback>
      </mc:AlternateContent>
      <p:sp>
        <p:nvSpPr>
          <p:cNvPr id="10" name="Rectangle 9">
            <a:extLst>
              <a:ext uri="{FF2B5EF4-FFF2-40B4-BE49-F238E27FC236}">
                <a16:creationId xmlns:a16="http://schemas.microsoft.com/office/drawing/2014/main" id="{9D2DF288-64FB-954D-9762-3D739CFB89BA}"/>
              </a:ext>
            </a:extLst>
          </p:cNvPr>
          <p:cNvSpPr/>
          <p:nvPr/>
        </p:nvSpPr>
        <p:spPr>
          <a:xfrm>
            <a:off x="134269" y="6155311"/>
            <a:ext cx="1999331" cy="646331"/>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8229660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Introduction</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4</a:t>
            </a:fld>
            <a:endParaRPr lang="fr-FR"/>
          </a:p>
        </p:txBody>
      </p:sp>
    </p:spTree>
    <p:extLst>
      <p:ext uri="{BB962C8B-B14F-4D97-AF65-F5344CB8AC3E}">
        <p14:creationId xmlns:p14="http://schemas.microsoft.com/office/powerpoint/2010/main" val="1734991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10" name="Rectangle 1027"/>
          <p:cNvSpPr txBox="1">
            <a:spLocks noChangeArrowheads="1"/>
          </p:cNvSpPr>
          <p:nvPr/>
        </p:nvSpPr>
        <p:spPr bwMode="auto">
          <a:xfrm>
            <a:off x="838199" y="1213025"/>
            <a:ext cx="10066867" cy="66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latin typeface="Univers Condensed"/>
                <a:ea typeface="Cambria Math" panose="02040503050406030204" pitchFamily="18" charset="0"/>
              </a:rPr>
              <a:t>Pour évaluer le déversement causé par la flexion, on utilise les courbes normalisées dérivées pour </a:t>
            </a:r>
            <a:r>
              <a:rPr lang="fr-FR" sz="1600" b="1" dirty="0">
                <a:latin typeface="Univers Condensed"/>
                <a:ea typeface="Cambria Math" panose="02040503050406030204" pitchFamily="18" charset="0"/>
              </a:rPr>
              <a:t>le flambement des poteaux</a:t>
            </a:r>
            <a:endParaRPr lang="fr-FR" sz="1600" b="1" dirty="0">
              <a:solidFill>
                <a:srgbClr val="000099"/>
              </a:solidFill>
              <a:latin typeface="Univers Condensed"/>
              <a:ea typeface="Cambria Math" panose="02040503050406030204" pitchFamily="18" charset="0"/>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1875740"/>
                <a:ext cx="3692385" cy="331236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Para xmlns:m="http://schemas.openxmlformats.org/officeDocument/2006/math">
                    <m:oMathParaPr>
                      <m:jc m:val="left"/>
                    </m:oMathParaPr>
                    <m:oMath xmlns:m="http://schemas.openxmlformats.org/officeDocument/2006/math">
                      <m:r>
                        <a:rPr lang="fr-FR" sz="1600" i="1" dirty="0" smtClean="0">
                          <a:solidFill>
                            <a:schemeClr val="tx1"/>
                          </a:solidFill>
                          <a:latin typeface="Cambria Math" panose="02040503050406030204" pitchFamily="18" charset="0"/>
                          <a:ea typeface="Cambria Math"/>
                        </a:rPr>
                        <m:t>𝜆</m:t>
                      </m:r>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ad>
                            <m:radPr>
                              <m:degHide m:val="on"/>
                              <m:ctrlPr>
                                <a:rPr lang="en-CA" sz="1600" i="1" dirty="0">
                                  <a:solidFill>
                                    <a:schemeClr val="tx1"/>
                                  </a:solidFill>
                                  <a:latin typeface="Cambria Math" panose="02040503050406030204" pitchFamily="18" charset="0"/>
                                  <a:ea typeface="Cambria Math"/>
                                </a:rPr>
                              </m:ctrlPr>
                            </m:radPr>
                            <m:deg/>
                            <m:e>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en-CA" sz="1600" i="1" dirty="0">
                                  <a:solidFill>
                                    <a:schemeClr val="tx1"/>
                                  </a:solidFill>
                                  <a:latin typeface="Cambria Math" panose="02040503050406030204" pitchFamily="18" charset="0"/>
                                  <a:ea typeface="Cambria Math"/>
                                </a:rPr>
                                <m:t> </m:t>
                              </m:r>
                              <m:r>
                                <a:rPr lang="en-CA" sz="1600" i="1" dirty="0">
                                  <a:solidFill>
                                    <a:schemeClr val="tx1"/>
                                  </a:solidFill>
                                  <a:latin typeface="Cambria Math" panose="02040503050406030204" pitchFamily="18" charset="0"/>
                                  <a:ea typeface="Cambria Math"/>
                                </a:rPr>
                                <m:t>𝐿</m:t>
                              </m:r>
                            </m:e>
                          </m:rad>
                        </m:num>
                        <m:den>
                          <m:rad>
                            <m:radPr>
                              <m:ctrlPr>
                                <a:rPr lang="en-CA" sz="1600" i="1" dirty="0">
                                  <a:solidFill>
                                    <a:schemeClr val="tx1"/>
                                  </a:solidFill>
                                  <a:latin typeface="Cambria Math" panose="02040503050406030204" pitchFamily="18" charset="0"/>
                                  <a:ea typeface="Cambria Math"/>
                                </a:rPr>
                              </m:ctrlPr>
                            </m:radPr>
                            <m:deg>
                              <m:r>
                                <m:rPr>
                                  <m:brk m:alnAt="7"/>
                                </m:rPr>
                                <a:rPr lang="en-CA" sz="1600" i="1" dirty="0">
                                  <a:solidFill>
                                    <a:schemeClr val="tx1"/>
                                  </a:solidFill>
                                  <a:latin typeface="Cambria Math" panose="02040503050406030204" pitchFamily="18" charset="0"/>
                                  <a:ea typeface="Cambria Math"/>
                                </a:rPr>
                                <m:t>4</m:t>
                              </m:r>
                            </m:deg>
                            <m:e>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𝐼</m:t>
                                  </m:r>
                                </m:e>
                                <m:sub>
                                  <m:r>
                                    <a:rPr lang="en-CA" sz="1600" i="1" dirty="0">
                                      <a:solidFill>
                                        <a:schemeClr val="tx1"/>
                                      </a:solidFill>
                                      <a:latin typeface="Cambria Math" panose="02040503050406030204" pitchFamily="18" charset="0"/>
                                      <a:ea typeface="Cambria Math"/>
                                    </a:rPr>
                                    <m:t>𝑦</m:t>
                                  </m:r>
                                </m:sub>
                              </m:sSub>
                              <m:d>
                                <m:dPr>
                                  <m:ctrlPr>
                                    <a:rPr lang="en-CA" sz="1600" i="1" dirty="0">
                                      <a:solidFill>
                                        <a:schemeClr val="tx1"/>
                                      </a:solidFill>
                                      <a:latin typeface="Cambria Math" panose="02040503050406030204" pitchFamily="18" charset="0"/>
                                      <a:ea typeface="Cambria Math"/>
                                    </a:rPr>
                                  </m:ctrlPr>
                                </m:dPr>
                                <m:e>
                                  <m:r>
                                    <a:rPr lang="en-CA" sz="1600" i="1" dirty="0">
                                      <a:solidFill>
                                        <a:schemeClr val="tx1"/>
                                      </a:solidFill>
                                      <a:latin typeface="Cambria Math" panose="02040503050406030204" pitchFamily="18" charset="0"/>
                                      <a:ea typeface="Cambria Math"/>
                                    </a:rPr>
                                    <m:t>0,04  </m:t>
                                  </m:r>
                                  <m:r>
                                    <a:rPr lang="en-CA" sz="1600" i="1" dirty="0">
                                      <a:solidFill>
                                        <a:schemeClr val="tx1"/>
                                      </a:solidFill>
                                      <a:latin typeface="Cambria Math" panose="02040503050406030204" pitchFamily="18" charset="0"/>
                                      <a:ea typeface="Cambria Math"/>
                                    </a:rPr>
                                    <m:t>𝐽</m:t>
                                  </m:r>
                                  <m:r>
                                    <a:rPr lang="en-CA" sz="1600" i="1" dirty="0">
                                      <a:solidFill>
                                        <a:schemeClr val="tx1"/>
                                      </a:solidFill>
                                      <a:latin typeface="Cambria Math" panose="02040503050406030204" pitchFamily="18" charset="0"/>
                                      <a:ea typeface="Cambria Math"/>
                                    </a:rPr>
                                    <m:t>+ </m:t>
                                  </m:r>
                                  <m:f>
                                    <m:fPr>
                                      <m:ctrlPr>
                                        <a:rPr lang="en-CA" sz="1600" i="1" dirty="0">
                                          <a:solidFill>
                                            <a:schemeClr val="tx1"/>
                                          </a:solidFill>
                                          <a:latin typeface="Cambria Math" panose="02040503050406030204" pitchFamily="18" charset="0"/>
                                          <a:ea typeface="Cambria Math"/>
                                        </a:rPr>
                                      </m:ctrlPr>
                                    </m:fPr>
                                    <m:num>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𝐶</m:t>
                                          </m:r>
                                        </m:e>
                                        <m:sub>
                                          <m:r>
                                            <a:rPr lang="en-CA" sz="1600" i="1" dirty="0">
                                              <a:solidFill>
                                                <a:schemeClr val="tx1"/>
                                              </a:solidFill>
                                              <a:latin typeface="Cambria Math" panose="02040503050406030204" pitchFamily="18" charset="0"/>
                                              <a:ea typeface="Cambria Math"/>
                                            </a:rPr>
                                            <m:t>𝑤</m:t>
                                          </m:r>
                                        </m:sub>
                                      </m:sSub>
                                    </m:num>
                                    <m:den>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𝐿</m:t>
                                          </m:r>
                                        </m:e>
                                        <m:sup>
                                          <m:r>
                                            <a:rPr lang="en-CA" sz="1600" i="1" dirty="0">
                                              <a:solidFill>
                                                <a:schemeClr val="tx1"/>
                                              </a:solidFill>
                                              <a:latin typeface="Cambria Math" panose="02040503050406030204" pitchFamily="18" charset="0"/>
                                              <a:ea typeface="Cambria Math"/>
                                            </a:rPr>
                                            <m:t>2</m:t>
                                          </m:r>
                                        </m:sup>
                                      </m:sSup>
                                    </m:den>
                                  </m:f>
                                </m:e>
                              </m:d>
                            </m:e>
                          </m:rad>
                        </m:den>
                      </m:f>
                    </m:oMath>
                  </m:oMathPara>
                </a14:m>
                <a:endParaRPr lang="fr-FR" sz="1600" dirty="0">
                  <a:solidFill>
                    <a:schemeClr val="tx1"/>
                  </a:solidFill>
                  <a:latin typeface="Univers Condensed"/>
                  <a:ea typeface="Cambria Math" panose="02040503050406030204" pitchFamily="18" charset="0"/>
                </a:endParaRP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0" lvl="1" indent="0" eaLnBrk="1" hangingPunct="1">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r>
                        <a:rPr lang="fr-CA" sz="1600" i="1" dirty="0">
                          <a:solidFill>
                            <a:schemeClr val="tx1"/>
                          </a:solidFill>
                          <a:latin typeface="Cambria Math" panose="02040503050406030204" pitchFamily="18" charset="0"/>
                          <a:ea typeface="Cambria Math"/>
                        </a:rPr>
                        <m:t>=</m:t>
                      </m:r>
                      <m:rad>
                        <m:radPr>
                          <m:degHide m:val="on"/>
                          <m:ctrlPr>
                            <a:rPr lang="fr-CA" sz="1600" i="1" dirty="0">
                              <a:solidFill>
                                <a:schemeClr val="tx1"/>
                              </a:solidFill>
                              <a:latin typeface="Cambria Math" panose="02040503050406030204" pitchFamily="18" charset="0"/>
                              <a:ea typeface="Cambria Math"/>
                            </a:rPr>
                          </m:ctrlPr>
                        </m:radPr>
                        <m:deg/>
                        <m:e>
                          <m:f>
                            <m:fPr>
                              <m:type m:val="lin"/>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𝑜</m:t>
                                  </m:r>
                                </m:sub>
                              </m:sSub>
                            </m:num>
                            <m:den>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𝜎</m:t>
                                  </m:r>
                                </m:e>
                                <m:sub>
                                  <m:r>
                                    <a:rPr lang="en-CA" sz="1600" i="1" dirty="0">
                                      <a:solidFill>
                                        <a:schemeClr val="tx1"/>
                                      </a:solidFill>
                                      <a:latin typeface="Cambria Math" panose="02040503050406030204" pitchFamily="18" charset="0"/>
                                      <a:ea typeface="Cambria Math"/>
                                    </a:rPr>
                                    <m:t>𝐸</m:t>
                                  </m:r>
                                </m:sub>
                              </m:sSub>
                            </m:den>
                          </m:f>
                        </m:e>
                      </m:rad>
                      <m:r>
                        <a:rPr lang="en-CA" sz="1600" i="1" dirty="0">
                          <a:solidFill>
                            <a:schemeClr val="tx1"/>
                          </a:solidFill>
                          <a:latin typeface="Cambria Math" panose="02040503050406030204" pitchFamily="18" charset="0"/>
                          <a:ea typeface="Cambria Math"/>
                        </a:rPr>
                        <m:t>=</m:t>
                      </m:r>
                      <m:r>
                        <a:rPr lang="fr-FR" sz="1600" i="1" dirty="0">
                          <a:solidFill>
                            <a:schemeClr val="tx1"/>
                          </a:solidFill>
                          <a:latin typeface="Cambria Math" panose="02040503050406030204" pitchFamily="18" charset="0"/>
                          <a:ea typeface="Cambria Math"/>
                        </a:rPr>
                        <m:t>𝜆</m:t>
                      </m:r>
                      <m:rad>
                        <m:radPr>
                          <m:degHide m:val="on"/>
                          <m:ctrlPr>
                            <a:rPr lang="fr-CA" sz="1600" i="1" dirty="0">
                              <a:solidFill>
                                <a:schemeClr val="tx1"/>
                              </a:solidFill>
                              <a:latin typeface="Cambria Math" panose="02040503050406030204" pitchFamily="18" charset="0"/>
                              <a:ea typeface="Cambria Math"/>
                            </a:rPr>
                          </m:ctrlPr>
                        </m:radPr>
                        <m:deg/>
                        <m:e>
                          <m:f>
                            <m:fPr>
                              <m:type m:val="lin"/>
                              <m:ctrlPr>
                                <a:rPr lang="fr-CA" sz="1600" i="1" dirty="0">
                                  <a:solidFill>
                                    <a:schemeClr val="tx1"/>
                                  </a:solidFill>
                                  <a:latin typeface="Cambria Math" panose="02040503050406030204" pitchFamily="18" charset="0"/>
                                  <a:ea typeface="Cambria Math"/>
                                </a:rPr>
                              </m:ctrlPr>
                            </m:fPr>
                            <m:num>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𝑜</m:t>
                                  </m:r>
                                </m:sub>
                              </m:sSub>
                            </m:num>
                            <m:den>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𝜋</m:t>
                                  </m:r>
                                </m:e>
                                <m:sup>
                                  <m:r>
                                    <a:rPr lang="en-CA" sz="1600" i="1" dirty="0">
                                      <a:solidFill>
                                        <a:schemeClr val="tx1"/>
                                      </a:solidFill>
                                      <a:latin typeface="Cambria Math" panose="02040503050406030204" pitchFamily="18" charset="0"/>
                                      <a:ea typeface="Cambria Math"/>
                                    </a:rPr>
                                    <m:t>2</m:t>
                                  </m:r>
                                </m:sup>
                              </m:sSup>
                              <m:r>
                                <a:rPr lang="en-CA" sz="1600" i="1" dirty="0">
                                  <a:solidFill>
                                    <a:schemeClr val="tx1"/>
                                  </a:solidFill>
                                  <a:latin typeface="Cambria Math" panose="02040503050406030204" pitchFamily="18" charset="0"/>
                                  <a:ea typeface="Cambria Math"/>
                                </a:rPr>
                                <m:t>𝐸</m:t>
                              </m:r>
                            </m:den>
                          </m:f>
                        </m:e>
                      </m:rad>
                    </m:oMath>
                  </m:oMathPara>
                </a14:m>
                <a:endParaRPr lang="fr-FR" sz="1600" dirty="0">
                  <a:solidFill>
                    <a:schemeClr val="tx1"/>
                  </a:solidFill>
                  <a:latin typeface="Univers Condensed"/>
                  <a:ea typeface="Cambria Math" panose="02040503050406030204" pitchFamily="18" charset="0"/>
                </a:endParaRPr>
              </a:p>
              <a:p>
                <a:pPr marL="0" lvl="1" indent="0" eaLnBrk="1" hangingPunct="1">
                  <a:buNone/>
                  <a:defRPr/>
                </a:pPr>
                <a:endParaRPr lang="fr-FR" sz="1600" dirty="0">
                  <a:solidFill>
                    <a:schemeClr val="tx1"/>
                  </a:solidFill>
                  <a:latin typeface="Univers Condensed"/>
                  <a:ea typeface="Cambria Math" panose="02040503050406030204" pitchFamily="18" charset="0"/>
                </a:endParaRPr>
              </a:p>
              <a:p>
                <a:pPr marL="0" lvl="1" indent="0" eaLnBrk="1" hangingPunct="1">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en-CA" sz="1600" i="1" dirty="0">
                          <a:solidFill>
                            <a:schemeClr val="tx1"/>
                          </a:solidFill>
                          <a:latin typeface="Cambria Math" panose="02040503050406030204" pitchFamily="18" charset="0"/>
                          <a:ea typeface="Cambria Math"/>
                        </a:rPr>
                        <m:t>=</m:t>
                      </m:r>
                      <m:f>
                        <m:fPr>
                          <m:ctrlPr>
                            <a:rPr lang="fr-FR"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𝑐</m:t>
                              </m:r>
                            </m:sub>
                          </m:sSub>
                        </m:num>
                        <m:den>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𝐹</m:t>
                              </m:r>
                            </m:e>
                            <m:sub>
                              <m:r>
                                <a:rPr lang="en-CA" sz="1600" i="1" dirty="0">
                                  <a:solidFill>
                                    <a:schemeClr val="tx1"/>
                                  </a:solidFill>
                                  <a:latin typeface="Cambria Math" panose="02040503050406030204" pitchFamily="18" charset="0"/>
                                  <a:ea typeface="Cambria Math"/>
                                </a:rPr>
                                <m:t>𝑜</m:t>
                              </m:r>
                            </m:sub>
                          </m:sSub>
                        </m:den>
                      </m:f>
                      <m:r>
                        <a:rPr lang="en-CA" sz="1600" i="1" dirty="0">
                          <a:solidFill>
                            <a:schemeClr val="tx1"/>
                          </a:solidFill>
                          <a:latin typeface="Cambria Math" panose="02040503050406030204" pitchFamily="18" charset="0"/>
                          <a:ea typeface="Cambria Math"/>
                        </a:rPr>
                        <m:t>=</m:t>
                      </m:r>
                      <m:r>
                        <a:rPr lang="en-CA" sz="1600" i="1" dirty="0">
                          <a:solidFill>
                            <a:schemeClr val="tx1"/>
                          </a:solidFill>
                          <a:latin typeface="Cambria Math" panose="02040503050406030204" pitchFamily="18" charset="0"/>
                          <a:ea typeface="Cambria Math"/>
                        </a:rPr>
                        <m:t>𝛽</m:t>
                      </m:r>
                      <m:r>
                        <a:rPr lang="en-CA" sz="1600" i="1" dirty="0">
                          <a:solidFill>
                            <a:schemeClr val="tx1"/>
                          </a:solidFill>
                          <a:latin typeface="Cambria Math" panose="02040503050406030204" pitchFamily="18" charset="0"/>
                          <a:ea typeface="Cambria Math"/>
                        </a:rPr>
                        <m:t>−</m:t>
                      </m:r>
                      <m:rad>
                        <m:radPr>
                          <m:degHide m:val="on"/>
                          <m:ctrlPr>
                            <a:rPr lang="en-CA" sz="1600" i="1" dirty="0">
                              <a:solidFill>
                                <a:schemeClr val="tx1"/>
                              </a:solidFill>
                              <a:latin typeface="Cambria Math" panose="02040503050406030204" pitchFamily="18" charset="0"/>
                              <a:ea typeface="Cambria Math"/>
                            </a:rPr>
                          </m:ctrlPr>
                        </m:radPr>
                        <m:deg/>
                        <m:e>
                          <m:sSup>
                            <m:sSupPr>
                              <m:ctrlPr>
                                <a:rPr lang="en-CA" sz="1600" i="1" dirty="0">
                                  <a:solidFill>
                                    <a:schemeClr val="tx1"/>
                                  </a:solidFill>
                                  <a:latin typeface="Cambria Math" panose="02040503050406030204" pitchFamily="18" charset="0"/>
                                  <a:ea typeface="Cambria Math"/>
                                </a:rPr>
                              </m:ctrlPr>
                            </m:sSupPr>
                            <m:e>
                              <m:r>
                                <a:rPr lang="en-CA" sz="1600" i="1" dirty="0">
                                  <a:solidFill>
                                    <a:schemeClr val="tx1"/>
                                  </a:solidFill>
                                  <a:latin typeface="Cambria Math" panose="02040503050406030204" pitchFamily="18" charset="0"/>
                                  <a:ea typeface="Cambria Math"/>
                                </a:rPr>
                                <m:t>𝛽</m:t>
                              </m:r>
                            </m:e>
                            <m:sup>
                              <m:r>
                                <a:rPr lang="en-CA" sz="1600" i="1" dirty="0">
                                  <a:solidFill>
                                    <a:schemeClr val="tx1"/>
                                  </a:solidFill>
                                  <a:latin typeface="Cambria Math" panose="02040503050406030204" pitchFamily="18" charset="0"/>
                                  <a:ea typeface="Cambria Math"/>
                                </a:rPr>
                                <m:t>2</m:t>
                              </m:r>
                            </m:sup>
                          </m:sSup>
                          <m:r>
                            <a:rPr lang="en-CA" sz="1600" i="1" dirty="0">
                              <a:solidFill>
                                <a:schemeClr val="tx1"/>
                              </a:solidFill>
                              <a:latin typeface="Cambria Math" panose="02040503050406030204" pitchFamily="18" charset="0"/>
                              <a:ea typeface="Cambria Math"/>
                            </a:rPr>
                            <m:t>−</m:t>
                          </m:r>
                          <m:f>
                            <m:fPr>
                              <m:type m:val="lin"/>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1</m:t>
                              </m:r>
                            </m:num>
                            <m:den>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den>
                          </m:f>
                        </m:e>
                      </m:rad>
                      <m:r>
                        <a:rPr lang="fr-CA" sz="1600" i="1" dirty="0">
                          <a:solidFill>
                            <a:schemeClr val="tx1"/>
                          </a:solidFill>
                          <a:latin typeface="Cambria Math" panose="02040503050406030204" pitchFamily="18" charset="0"/>
                          <a:ea typeface="Cambria Math"/>
                        </a:rPr>
                        <m:t>=</m:t>
                      </m:r>
                      <m:f>
                        <m:fPr>
                          <m:ctrlPr>
                            <a:rPr lang="fr-FR" sz="1600" i="1" dirty="0">
                              <a:solidFill>
                                <a:schemeClr val="tx1"/>
                              </a:solidFill>
                              <a:latin typeface="Cambria Math" panose="02040503050406030204" pitchFamily="18" charset="0"/>
                              <a:ea typeface="Cambria Math"/>
                            </a:rPr>
                          </m:ctrlPr>
                        </m:fPr>
                        <m:num>
                          <m:sSub>
                            <m:sSubPr>
                              <m:ctrlPr>
                                <a:rPr lang="fr-FR"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𝑐</m:t>
                              </m:r>
                            </m:sub>
                          </m:sSub>
                        </m:num>
                        <m:den>
                          <m:sSub>
                            <m:sSubPr>
                              <m:ctrlPr>
                                <a:rPr lang="fr-FR"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𝑜</m:t>
                              </m:r>
                            </m:sub>
                          </m:sSub>
                        </m:den>
                      </m:f>
                    </m:oMath>
                  </m:oMathPara>
                </a14:m>
                <a:endParaRPr lang="fr-FR" sz="1600" dirty="0">
                  <a:solidFill>
                    <a:schemeClr val="tx1"/>
                  </a:solidFill>
                  <a:latin typeface="Univers Condensed"/>
                  <a:ea typeface="Cambria Math" panose="02040503050406030204" pitchFamily="18" charset="0"/>
                </a:endParaRPr>
              </a:p>
              <a:p>
                <a:pPr marL="0" lvl="1" indent="0" eaLnBrk="1" hangingPunct="1">
                  <a:buNone/>
                  <a:defRPr/>
                </a:pPr>
                <a:endParaRPr lang="en-CA" sz="1600" i="1" dirty="0">
                  <a:solidFill>
                    <a:schemeClr val="tx1"/>
                  </a:solidFill>
                  <a:latin typeface="Univers Condensed"/>
                  <a:ea typeface="Cambria Math"/>
                </a:endParaRPr>
              </a:p>
              <a:p>
                <a:pPr marL="0" lvl="1" indent="0" eaLnBrk="1" hangingPunct="1">
                  <a:buNone/>
                  <a:defRPr/>
                </a:pPr>
                <a14:m>
                  <m:oMathPara xmlns:m="http://schemas.openxmlformats.org/officeDocument/2006/math">
                    <m:oMathParaPr>
                      <m:jc m:val="left"/>
                    </m:oMathParaPr>
                    <m:oMath xmlns:m="http://schemas.openxmlformats.org/officeDocument/2006/math">
                      <m:r>
                        <a:rPr lang="en-CA" sz="1600" i="1" dirty="0">
                          <a:solidFill>
                            <a:schemeClr val="tx1"/>
                          </a:solidFill>
                          <a:latin typeface="Cambria Math" panose="02040503050406030204" pitchFamily="18" charset="0"/>
                          <a:ea typeface="Cambria Math"/>
                        </a:rPr>
                        <m:t>𝛽</m:t>
                      </m:r>
                      <m:r>
                        <a:rPr lang="en-CA" sz="1600" i="1" dirty="0">
                          <a:solidFill>
                            <a:schemeClr val="tx1"/>
                          </a:solidFill>
                          <a:latin typeface="Cambria Math" panose="02040503050406030204" pitchFamily="18" charset="0"/>
                          <a:ea typeface="Cambria Math"/>
                        </a:rPr>
                        <m:t>=</m:t>
                      </m:r>
                      <m:f>
                        <m:fPr>
                          <m:ctrlPr>
                            <a:rPr lang="en-CA" sz="1600" i="1" dirty="0">
                              <a:solidFill>
                                <a:schemeClr val="tx1"/>
                              </a:solidFill>
                              <a:latin typeface="Cambria Math" panose="02040503050406030204" pitchFamily="18" charset="0"/>
                              <a:ea typeface="Cambria Math"/>
                            </a:rPr>
                          </m:ctrlPr>
                        </m:fPr>
                        <m:num>
                          <m:r>
                            <a:rPr lang="en-CA" sz="1600" i="1" dirty="0">
                              <a:solidFill>
                                <a:schemeClr val="tx1"/>
                              </a:solidFill>
                              <a:latin typeface="Cambria Math" panose="02040503050406030204" pitchFamily="18" charset="0"/>
                              <a:ea typeface="Cambria Math"/>
                            </a:rPr>
                            <m:t>1+</m:t>
                          </m:r>
                          <m:r>
                            <a:rPr lang="en-CA" sz="1600" i="1" dirty="0">
                              <a:solidFill>
                                <a:schemeClr val="tx1"/>
                              </a:solidFill>
                              <a:latin typeface="Cambria Math" panose="02040503050406030204" pitchFamily="18" charset="0"/>
                              <a:ea typeface="Cambria Math"/>
                            </a:rPr>
                            <m:t>𝛼</m:t>
                          </m:r>
                          <m:d>
                            <m:dPr>
                              <m:ctrlPr>
                                <a:rPr lang="en-CA" sz="1600" i="1" dirty="0">
                                  <a:solidFill>
                                    <a:schemeClr val="tx1"/>
                                  </a:solidFill>
                                  <a:latin typeface="Cambria Math" panose="02040503050406030204" pitchFamily="18" charset="0"/>
                                  <a:ea typeface="Cambria Math"/>
                                </a:rPr>
                              </m:ctrlPr>
                            </m:dPr>
                            <m:e>
                              <m:acc>
                                <m:accPr>
                                  <m:chr m:val="̅"/>
                                  <m:ctrlPr>
                                    <a:rPr lang="en-CA"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r>
                                <a:rPr lang="en-CA" sz="1600" i="1" dirty="0">
                                  <a:solidFill>
                                    <a:schemeClr val="tx1"/>
                                  </a:solidFill>
                                  <a:latin typeface="Cambria Math" panose="02040503050406030204" pitchFamily="18" charset="0"/>
                                  <a:ea typeface="Cambria Math"/>
                                </a:rPr>
                                <m:t>−</m:t>
                              </m:r>
                              <m:sSub>
                                <m:sSubPr>
                                  <m:ctrlPr>
                                    <a:rPr lang="en-CA" sz="1600" i="1" dirty="0">
                                      <a:solidFill>
                                        <a:schemeClr val="tx1"/>
                                      </a:solidFill>
                                      <a:latin typeface="Cambria Math" panose="02040503050406030204" pitchFamily="18" charset="0"/>
                                      <a:ea typeface="Cambria Math"/>
                                    </a:rPr>
                                  </m:ctrlPr>
                                </m:sSubPr>
                                <m:e>
                                  <m:acc>
                                    <m:accPr>
                                      <m:chr m:val="̅"/>
                                      <m:ctrlPr>
                                        <a:rPr lang="en-CA"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e>
                                <m:sub>
                                  <m:r>
                                    <a:rPr lang="en-CA" sz="1600" i="1" dirty="0">
                                      <a:solidFill>
                                        <a:schemeClr val="tx1"/>
                                      </a:solidFill>
                                      <a:latin typeface="Cambria Math" panose="02040503050406030204" pitchFamily="18" charset="0"/>
                                      <a:ea typeface="Cambria Math"/>
                                    </a:rPr>
                                    <m:t>𝑜</m:t>
                                  </m:r>
                                </m:sub>
                              </m:sSub>
                            </m:e>
                          </m:d>
                          <m:r>
                            <a:rPr lang="en-CA" sz="1600" i="1" dirty="0">
                              <a:solidFill>
                                <a:schemeClr val="tx1"/>
                              </a:solidFill>
                              <a:latin typeface="Cambria Math" panose="02040503050406030204" pitchFamily="18" charset="0"/>
                              <a:ea typeface="Cambria Math"/>
                            </a:rPr>
                            <m:t>+</m:t>
                          </m:r>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num>
                        <m:den>
                          <m:r>
                            <a:rPr lang="en-CA" sz="1600" i="1" dirty="0">
                              <a:solidFill>
                                <a:schemeClr val="tx1"/>
                              </a:solidFill>
                              <a:latin typeface="Cambria Math" panose="02040503050406030204" pitchFamily="18" charset="0"/>
                              <a:ea typeface="Cambria Math"/>
                            </a:rPr>
                            <m:t>2 </m:t>
                          </m:r>
                          <m:sSup>
                            <m:sSupPr>
                              <m:ctrlPr>
                                <a:rPr lang="en-CA" sz="1600" i="1" dirty="0">
                                  <a:solidFill>
                                    <a:schemeClr val="tx1"/>
                                  </a:solidFill>
                                  <a:latin typeface="Cambria Math" panose="02040503050406030204" pitchFamily="18" charset="0"/>
                                  <a:ea typeface="Cambria Math"/>
                                </a:rPr>
                              </m:ctrlPr>
                            </m:sSupPr>
                            <m:e>
                              <m:acc>
                                <m:accPr>
                                  <m:chr m:val="̅"/>
                                  <m:ctrlPr>
                                    <a:rPr lang="en-CA" sz="1600" i="1" dirty="0">
                                      <a:solidFill>
                                        <a:schemeClr val="tx1"/>
                                      </a:solidFill>
                                      <a:latin typeface="Cambria Math" panose="02040503050406030204" pitchFamily="18" charset="0"/>
                                      <a:ea typeface="Cambria Math"/>
                                    </a:rPr>
                                  </m:ctrlPr>
                                </m:accPr>
                                <m:e>
                                  <m:r>
                                    <a:rPr lang="fr-FR" sz="1600" i="1" dirty="0">
                                      <a:solidFill>
                                        <a:schemeClr val="tx1"/>
                                      </a:solidFill>
                                      <a:latin typeface="Cambria Math" panose="02040503050406030204" pitchFamily="18" charset="0"/>
                                      <a:ea typeface="Cambria Math"/>
                                    </a:rPr>
                                    <m:t>𝜆</m:t>
                                  </m:r>
                                </m:e>
                              </m:acc>
                            </m:e>
                            <m:sup>
                              <m:r>
                                <a:rPr lang="en-CA" sz="1600" i="1" dirty="0">
                                  <a:solidFill>
                                    <a:schemeClr val="tx1"/>
                                  </a:solidFill>
                                  <a:latin typeface="Cambria Math" panose="02040503050406030204" pitchFamily="18" charset="0"/>
                                  <a:ea typeface="Cambria Math"/>
                                </a:rPr>
                                <m:t>2</m:t>
                              </m:r>
                            </m:sup>
                          </m:sSup>
                        </m:den>
                      </m:f>
                    </m:oMath>
                  </m:oMathPara>
                </a14:m>
                <a:endParaRPr lang="fr-FR" sz="1600" dirty="0">
                  <a:solidFill>
                    <a:schemeClr val="tx1"/>
                  </a:solidFill>
                  <a:latin typeface="Univers Condensed"/>
                  <a:ea typeface="Cambria Math" panose="02040503050406030204" pitchFamily="18" charset="0"/>
                </a:endParaRPr>
              </a:p>
              <a:p>
                <a:pPr marL="0" lvl="1" indent="0" eaLnBrk="1" hangingPunct="1">
                  <a:buNone/>
                  <a:defRPr/>
                </a:pPr>
                <a:endParaRPr lang="en-CA" sz="1600" dirty="0">
                  <a:solidFill>
                    <a:schemeClr val="tx1"/>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1875740"/>
                <a:ext cx="3692385" cy="3312368"/>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304340" y="4724236"/>
                <a:ext cx="5355309" cy="523220"/>
              </a:xfrm>
              <a:prstGeom prst="rect">
                <a:avLst/>
              </a:prstGeom>
            </p:spPr>
            <p:txBody>
              <a:bodyPr wrap="square">
                <a:spAutoFit/>
              </a:bodyPr>
              <a:lstStyle/>
              <a:p>
                <a:r>
                  <a:rPr lang="fr-FR" sz="1400" dirty="0">
                    <a:solidFill>
                      <a:schemeClr val="tx1"/>
                    </a:solidFill>
                    <a:latin typeface="Univers Condensed"/>
                  </a:rPr>
                  <a:t>Déversement de poutres en </a:t>
                </a:r>
                <a14:m>
                  <m:oMath xmlns:m="http://schemas.openxmlformats.org/officeDocument/2006/math">
                    <m:r>
                      <a:rPr lang="fr-FR" sz="1400" i="1" dirty="0">
                        <a:solidFill>
                          <a:schemeClr val="tx1"/>
                        </a:solidFill>
                        <a:latin typeface="Cambria Math" panose="02040503050406030204" pitchFamily="18" charset="0"/>
                      </a:rPr>
                      <m:t>𝐼</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en alliage d'aluminium </a:t>
                </a:r>
                <a14:m>
                  <m:oMath xmlns:m="http://schemas.openxmlformats.org/officeDocument/2006/math">
                    <m:r>
                      <a:rPr lang="fr-FR" sz="1400" i="1" dirty="0">
                        <a:solidFill>
                          <a:schemeClr val="tx1"/>
                        </a:solidFill>
                        <a:latin typeface="Cambria Math" panose="02040503050406030204" pitchFamily="18" charset="0"/>
                      </a:rPr>
                      <m:t>2014</m:t>
                    </m:r>
                  </m:oMath>
                </a14:m>
                <a:r>
                  <a:rPr lang="fr-FR" sz="1400" dirty="0">
                    <a:solidFill>
                      <a:schemeClr val="tx1"/>
                    </a:solidFill>
                    <a:latin typeface="Univers Condensed"/>
                  </a:rPr>
                  <a:t>-</a:t>
                </a:r>
                <a14:m>
                  <m:oMath xmlns:m="http://schemas.openxmlformats.org/officeDocument/2006/math">
                    <m:r>
                      <m:rPr>
                        <m:sty m:val="p"/>
                      </m:rPr>
                      <a:rPr lang="fr-FR" sz="1400" dirty="0">
                        <a:solidFill>
                          <a:schemeClr val="tx1"/>
                        </a:solidFill>
                        <a:latin typeface="Cambria Math" panose="02040503050406030204" pitchFamily="18" charset="0"/>
                      </a:rPr>
                      <m:t>T</m:t>
                    </m:r>
                    <m:r>
                      <a:rPr lang="fr-FR" sz="1400" dirty="0">
                        <a:solidFill>
                          <a:schemeClr val="tx1"/>
                        </a:solidFill>
                        <a:latin typeface="Cambria Math" panose="02040503050406030204" pitchFamily="18" charset="0"/>
                      </a:rPr>
                      <m:t>6</m:t>
                    </m:r>
                  </m:oMath>
                </a14:m>
                <a:r>
                  <a:rPr lang="fr-FR" sz="1400" dirty="0">
                    <a:solidFill>
                      <a:schemeClr val="tx1"/>
                    </a:solidFill>
                    <a:latin typeface="Univers Condensed"/>
                  </a:rPr>
                  <a:t> - Comparaison des résultats d'essais à la courbe théorique</a:t>
                </a:r>
              </a:p>
            </p:txBody>
          </p:sp>
        </mc:Choice>
        <mc:Fallback xmlns="">
          <p:sp>
            <p:nvSpPr>
              <p:cNvPr id="13" name="Rectangle 12"/>
              <p:cNvSpPr>
                <a:spLocks noRot="1" noChangeAspect="1" noMove="1" noResize="1" noEditPoints="1" noAdjustHandles="1" noChangeArrowheads="1" noChangeShapeType="1" noTextEdit="1"/>
              </p:cNvSpPr>
              <p:nvPr/>
            </p:nvSpPr>
            <p:spPr>
              <a:xfrm>
                <a:off x="5304340" y="4724236"/>
                <a:ext cx="5355309" cy="523220"/>
              </a:xfrm>
              <a:prstGeom prst="rect">
                <a:avLst/>
              </a:prstGeom>
              <a:blipFill>
                <a:blip r:embed="rId4"/>
                <a:stretch>
                  <a:fillRect l="-341" t="-2326" b="-10465"/>
                </a:stretch>
              </a:blipFill>
            </p:spPr>
            <p:txBody>
              <a:bodyPr/>
              <a:lstStyle/>
              <a:p>
                <a:r>
                  <a:rPr lang="fr-CA">
                    <a:noFill/>
                  </a:rPr>
                  <a:t> </a:t>
                </a:r>
              </a:p>
            </p:txBody>
          </p:sp>
        </mc:Fallback>
      </mc:AlternateContent>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0512" y="1879601"/>
            <a:ext cx="3796022" cy="2682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6499C8BB-451A-40BE-B901-67D0A773A20D}"/>
              </a:ext>
            </a:extLst>
          </p:cNvPr>
          <p:cNvSpPr/>
          <p:nvPr/>
        </p:nvSpPr>
        <p:spPr>
          <a:xfrm>
            <a:off x="5696917" y="2030290"/>
            <a:ext cx="449884" cy="482328"/>
          </a:xfrm>
          <a:prstGeom prst="rect">
            <a:avLst/>
          </a:prstGeom>
          <a:solidFill>
            <a:schemeClr val="accent6">
              <a:lumMod val="75000"/>
              <a:alpha val="1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Picture 2">
            <a:extLst>
              <a:ext uri="{FF2B5EF4-FFF2-40B4-BE49-F238E27FC236}">
                <a16:creationId xmlns:a16="http://schemas.microsoft.com/office/drawing/2014/main" id="{A6483CAB-C14C-4AC2-A437-FE9A4F07251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3486" y="5003585"/>
            <a:ext cx="2344480" cy="177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35846EF2-896B-4952-933B-BBCE70645AA9}"/>
              </a:ext>
            </a:extLst>
          </p:cNvPr>
          <p:cNvSpPr/>
          <p:nvPr/>
        </p:nvSpPr>
        <p:spPr>
          <a:xfrm>
            <a:off x="5057256" y="5924126"/>
            <a:ext cx="3121543" cy="738664"/>
          </a:xfrm>
          <a:prstGeom prst="rect">
            <a:avLst/>
          </a:prstGeom>
        </p:spPr>
        <p:txBody>
          <a:bodyPr wrap="square">
            <a:spAutoFit/>
          </a:bodyPr>
          <a:lstStyle/>
          <a:p>
            <a:r>
              <a:rPr lang="fr-FR" sz="1400" dirty="0">
                <a:latin typeface="Univers Condensed"/>
              </a:rPr>
              <a:t>Courbes de </a:t>
            </a:r>
            <a:r>
              <a:rPr lang="fr-FR" sz="1400" b="1" u="sng" dirty="0">
                <a:latin typeface="Univers Condensed"/>
              </a:rPr>
              <a:t>flambement</a:t>
            </a:r>
            <a:r>
              <a:rPr lang="fr-FR" sz="1400" dirty="0">
                <a:latin typeface="Univers Condensed"/>
              </a:rPr>
              <a:t> normalisées pour les </a:t>
            </a:r>
            <a:r>
              <a:rPr lang="fr-FR" sz="1400" b="1" u="sng" dirty="0">
                <a:latin typeface="Univers Condensed"/>
              </a:rPr>
              <a:t>pièces</a:t>
            </a:r>
            <a:r>
              <a:rPr lang="fr-FR" sz="1400" u="sng" dirty="0">
                <a:latin typeface="Univers Condensed"/>
              </a:rPr>
              <a:t> comprimées </a:t>
            </a:r>
            <a:r>
              <a:rPr lang="fr-FR" sz="1400" dirty="0">
                <a:latin typeface="Univers Condensed"/>
              </a:rPr>
              <a:t>et les poutres fléchies</a:t>
            </a:r>
          </a:p>
        </p:txBody>
      </p:sp>
      <p:sp>
        <p:nvSpPr>
          <p:cNvPr id="18" name="Rectangle 17">
            <a:extLst>
              <a:ext uri="{FF2B5EF4-FFF2-40B4-BE49-F238E27FC236}">
                <a16:creationId xmlns:a16="http://schemas.microsoft.com/office/drawing/2014/main" id="{64B72FB7-35A2-7240-AF6E-6AFEC6A2A3FA}"/>
              </a:ext>
            </a:extLst>
          </p:cNvPr>
          <p:cNvSpPr/>
          <p:nvPr/>
        </p:nvSpPr>
        <p:spPr>
          <a:xfrm>
            <a:off x="8590897" y="6396335"/>
            <a:ext cx="2850680" cy="461665"/>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74342508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1272927"/>
                <a:ext cx="5253456" cy="48908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l</a:t>
                </a:r>
                <a:r>
                  <a:rPr lang="fr-CA" sz="1600" dirty="0">
                    <a:solidFill>
                      <a:schemeClr val="tx1"/>
                    </a:solidFill>
                    <a:latin typeface="Univers Condensed"/>
                  </a:rPr>
                  <a:t>orsqu’il y a </a:t>
                </a:r>
                <a:r>
                  <a:rPr lang="fr-FR" sz="1600" u="sng" dirty="0">
                    <a:solidFill>
                      <a:schemeClr val="tx1"/>
                    </a:solidFill>
                    <a:latin typeface="Univers Condensed"/>
                    <a:ea typeface="Cambria Math" panose="02040503050406030204" pitchFamily="18" charset="0"/>
                  </a:rPr>
                  <a:t>voilement </a:t>
                </a:r>
                <a:r>
                  <a:rPr lang="fr-FR" sz="1600" dirty="0">
                    <a:solidFill>
                      <a:schemeClr val="tx1"/>
                    </a:solidFill>
                    <a:latin typeface="Univers Condensed"/>
                    <a:ea typeface="Cambria Math" panose="02040503050406030204" pitchFamily="18" charset="0"/>
                  </a:rPr>
                  <a:t>de l’aile comprimée </a:t>
                </a:r>
                <a:r>
                  <a:rPr lang="fr-FR" sz="1600" u="sng" dirty="0">
                    <a:solidFill>
                      <a:schemeClr val="tx1"/>
                    </a:solidFill>
                    <a:latin typeface="Univers Condensed"/>
                    <a:ea typeface="Cambria Math" panose="02040503050406030204" pitchFamily="18" charset="0"/>
                  </a:rPr>
                  <a:t>retenue </a:t>
                </a:r>
                <a:r>
                  <a:rPr lang="fr-FR" sz="1600" b="1" u="sng" dirty="0">
                    <a:solidFill>
                      <a:schemeClr val="tx1"/>
                    </a:solidFill>
                    <a:latin typeface="Univers Condensed"/>
                    <a:ea typeface="Cambria Math" panose="02040503050406030204" pitchFamily="18" charset="0"/>
                  </a:rPr>
                  <a:t>sur un bord</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𝑐𝑓</m:t>
                          </m:r>
                        </m:sub>
                      </m:sSub>
                    </m:oMath>
                  </m:oMathPara>
                </a14:m>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𝑐𝑓</m:t>
                        </m:r>
                      </m:sub>
                    </m:sSub>
                  </m:oMath>
                </a14:m>
                <a:r>
                  <a:rPr lang="fr-CA" sz="1600" dirty="0">
                    <a:solidFill>
                      <a:schemeClr val="tx1"/>
                    </a:solidFill>
                    <a:latin typeface="Univers Condensed"/>
                  </a:rPr>
                  <a:t> : contraint de voilement de l’aile</a:t>
                </a: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l</a:t>
                </a:r>
                <a:r>
                  <a:rPr lang="fr-CA" sz="1600" dirty="0">
                    <a:solidFill>
                      <a:schemeClr val="tx1"/>
                    </a:solidFill>
                    <a:latin typeface="Univers Condensed"/>
                  </a:rPr>
                  <a:t>orsqu’il y a </a:t>
                </a:r>
                <a:r>
                  <a:rPr lang="fr-FR" sz="1600" u="sng" dirty="0">
                    <a:solidFill>
                      <a:schemeClr val="tx1"/>
                    </a:solidFill>
                    <a:latin typeface="Univers Condensed"/>
                    <a:ea typeface="Cambria Math" panose="02040503050406030204" pitchFamily="18" charset="0"/>
                  </a:rPr>
                  <a:t>voilement </a:t>
                </a:r>
                <a:r>
                  <a:rPr lang="fr-FR" sz="1600" dirty="0">
                    <a:solidFill>
                      <a:schemeClr val="tx1"/>
                    </a:solidFill>
                    <a:latin typeface="Univers Condensed"/>
                    <a:ea typeface="Cambria Math" panose="02040503050406030204" pitchFamily="18" charset="0"/>
                  </a:rPr>
                  <a:t>de l’aile comprimée retenue </a:t>
                </a:r>
                <a:r>
                  <a:rPr lang="fr-FR" sz="1600" u="sng" dirty="0">
                    <a:solidFill>
                      <a:schemeClr val="tx1"/>
                    </a:solidFill>
                    <a:latin typeface="Univers Condensed"/>
                    <a:ea typeface="Cambria Math" panose="02040503050406030204" pitchFamily="18" charset="0"/>
                  </a:rPr>
                  <a:t>sur </a:t>
                </a:r>
                <a:r>
                  <a:rPr lang="fr-FR" sz="1600" b="1" u="sng" dirty="0">
                    <a:solidFill>
                      <a:schemeClr val="tx1"/>
                    </a:solidFill>
                    <a:latin typeface="Univers Condensed"/>
                    <a:ea typeface="Cambria Math" panose="02040503050406030204" pitchFamily="18" charset="0"/>
                  </a:rPr>
                  <a:t>ses deux bords</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𝑚</m:t>
                          </m:r>
                        </m:sub>
                      </m:sSub>
                      <m:r>
                        <a:rPr lang="en-CA" sz="1600" i="1">
                          <a:solidFill>
                            <a:schemeClr val="tx1"/>
                          </a:solidFill>
                          <a:latin typeface="Cambria Math" panose="02040503050406030204" pitchFamily="18" charset="0"/>
                          <a:ea typeface="Cambria Math" panose="02040503050406030204" pitchFamily="18" charset="0"/>
                        </a:rPr>
                        <m:t>=</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e>
                      </m:rad>
                      <m:r>
                        <a:rPr lang="en-CA" sz="1600" i="1">
                          <a:solidFill>
                            <a:schemeClr val="tx1"/>
                          </a:solidFill>
                          <a:latin typeface="Cambria Math" panose="02040503050406030204" pitchFamily="18" charset="0"/>
                          <a:ea typeface="Cambria Math" panose="02040503050406030204" pitchFamily="18" charset="0"/>
                        </a:rPr>
                        <m:t> </m:t>
                      </m:r>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𝑦</m:t>
                          </m:r>
                        </m:sub>
                      </m:sSub>
                    </m:oMath>
                  </m:oMathPara>
                </a14:m>
                <a:endParaRPr lang="en-CA" sz="1600" i="1" dirty="0">
                  <a:solidFill>
                    <a:schemeClr val="tx1"/>
                  </a:solidFill>
                  <a:latin typeface="Univers Condensed"/>
                  <a:ea typeface="Cambria Math" panose="02040503050406030204" pitchFamily="18" charset="0"/>
                </a:endParaRPr>
              </a:p>
              <a:p>
                <a:pPr marL="800100" lvl="2" indent="-400050" eaLnBrk="1" hangingPunct="1">
                  <a:buNone/>
                  <a:defRPr/>
                </a:pPr>
                <a:endParaRPr lang="en-CA" sz="1600" i="1" dirty="0">
                  <a:solidFill>
                    <a:schemeClr val="tx1"/>
                  </a:solidFill>
                  <a:latin typeface="Univers Condensed"/>
                  <a:ea typeface="Cambria Math" panose="02040503050406030204" pitchFamily="18" charset="0"/>
                </a:endParaRPr>
              </a:p>
              <a:p>
                <a:pPr marL="719138" lvl="2" indent="-319088" eaLnBrk="1" hangingPunct="1">
                  <a:buNone/>
                  <a:defRPr/>
                </a:pP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a14:m>
                <a:r>
                  <a:rPr lang="fr-FR" sz="1600" dirty="0">
                    <a:solidFill>
                      <a:schemeClr val="tx1"/>
                    </a:solidFill>
                    <a:latin typeface="Univers Condensed"/>
                    <a:ea typeface="Cambria Math" panose="02040503050406030204" pitchFamily="18" charset="0"/>
                  </a:rPr>
                  <a:t> est ensuite utilisé pour l’évaluation de la résistance au déversement (</a:t>
                </a:r>
                <a14:m>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𝑟</m:t>
                        </m:r>
                      </m:sub>
                    </m:sSub>
                  </m:oMath>
                </a14:m>
                <a:r>
                  <a:rPr lang="fr-FR" sz="1600" dirty="0">
                    <a:solidFill>
                      <a:schemeClr val="tx1"/>
                    </a:solidFill>
                    <a:latin typeface="Univers Condensed"/>
                    <a:ea typeface="Cambria Math" panose="02040503050406030204" pitchFamily="18" charset="0"/>
                  </a:rPr>
                  <a:t>) :</a:t>
                </a:r>
              </a:p>
              <a:p>
                <a:pPr marL="1257300" lvl="3" indent="-400050" eaLnBrk="1" hangingPunct="1">
                  <a:buNone/>
                  <a:defRPr/>
                </a:pPr>
                <a:endParaRPr lang="fr-FR"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fr-CA" sz="1600" i="1" dirty="0">
                          <a:solidFill>
                            <a:schemeClr val="tx1"/>
                          </a:solidFill>
                          <a:latin typeface="Cambria Math" panose="02040503050406030204" pitchFamily="18" charset="0"/>
                          <a:ea typeface="Cambria Math"/>
                        </a:rPr>
                        <m:t> </m:t>
                      </m:r>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fr-CA" sz="1600" i="1" dirty="0">
                              <a:solidFill>
                                <a:schemeClr val="tx1"/>
                              </a:solidFill>
                              <a:latin typeface="Cambria Math" panose="02040503050406030204" pitchFamily="18" charset="0"/>
                              <a:ea typeface="Cambria Math"/>
                            </a:rPr>
                            <m:t>𝑐</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fr-CA" sz="1600" i="1" dirty="0">
                          <a:solidFill>
                            <a:schemeClr val="tx1"/>
                          </a:solidFill>
                          <a:latin typeface="Cambria Math" panose="02040503050406030204" pitchFamily="18" charset="0"/>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𝑜</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en-CA" sz="1600" i="1" dirty="0">
                          <a:solidFill>
                            <a:schemeClr val="tx1"/>
                          </a:solidFill>
                          <a:latin typeface="Cambria Math" panose="02040503050406030204" pitchFamily="18" charset="0"/>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m:oMathPara>
                </a14:m>
                <a:endParaRPr lang="en-CA" sz="16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1272927"/>
                <a:ext cx="5253456" cy="4890805"/>
              </a:xfrm>
              <a:prstGeom prst="rect">
                <a:avLst/>
              </a:prstGeom>
              <a:blipFill>
                <a:blip r:embed="rId3"/>
                <a:stretch>
                  <a:fillRect l="-465" t="-37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739467" y="5277143"/>
                <a:ext cx="3450189" cy="738664"/>
              </a:xfrm>
              <a:prstGeom prst="rect">
                <a:avLst/>
              </a:prstGeom>
            </p:spPr>
            <p:txBody>
              <a:bodyPr wrap="square">
                <a:spAutoFit/>
              </a:bodyPr>
              <a:lstStyle/>
              <a:p>
                <a:r>
                  <a:rPr lang="fr-FR" sz="1400" dirty="0">
                    <a:solidFill>
                      <a:schemeClr val="tx1"/>
                    </a:solidFill>
                    <a:latin typeface="Univers Condensed"/>
                  </a:rPr>
                  <a:t>Déversement de poutres en </a:t>
                </a:r>
                <a14:m>
                  <m:oMath xmlns:m="http://schemas.openxmlformats.org/officeDocument/2006/math">
                    <m:r>
                      <a:rPr lang="fr-FR" sz="1400" i="1" dirty="0">
                        <a:solidFill>
                          <a:schemeClr val="tx1"/>
                        </a:solidFill>
                        <a:latin typeface="Cambria Math" panose="02040503050406030204" pitchFamily="18" charset="0"/>
                      </a:rPr>
                      <m:t>𝐼</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a:rPr>
                  <a:t>à parois minces, en acier -Comparaison des résultats d'essais à la courbe théorique</a:t>
                </a:r>
              </a:p>
            </p:txBody>
          </p:sp>
        </mc:Choice>
        <mc:Fallback xmlns="">
          <p:sp>
            <p:nvSpPr>
              <p:cNvPr id="19" name="Rectangle 18"/>
              <p:cNvSpPr>
                <a:spLocks noRot="1" noChangeAspect="1" noMove="1" noResize="1" noEditPoints="1" noAdjustHandles="1" noChangeArrowheads="1" noChangeShapeType="1" noTextEdit="1"/>
              </p:cNvSpPr>
              <p:nvPr/>
            </p:nvSpPr>
            <p:spPr>
              <a:xfrm>
                <a:off x="6739467" y="5277143"/>
                <a:ext cx="3450189" cy="738664"/>
              </a:xfrm>
              <a:prstGeom prst="rect">
                <a:avLst/>
              </a:prstGeom>
              <a:blipFill>
                <a:blip r:embed="rId4"/>
                <a:stretch>
                  <a:fillRect l="-530" t="-1653" b="-7438"/>
                </a:stretch>
              </a:blipFill>
            </p:spPr>
            <p:txBody>
              <a:bodyPr/>
              <a:lstStyle/>
              <a:p>
                <a:r>
                  <a:rPr lang="fr-CA">
                    <a:noFill/>
                  </a:rPr>
                  <a:t> </a:t>
                </a:r>
              </a:p>
            </p:txBody>
          </p:sp>
        </mc:Fallback>
      </mc:AlternateContent>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6700" y="1272927"/>
            <a:ext cx="4097724" cy="3806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B5E9AC86-6340-2A48-AEE7-F9AF84FD2281}"/>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92709000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8" name="Rectangle 1027"/>
          <p:cNvSpPr txBox="1">
            <a:spLocks noChangeArrowheads="1"/>
          </p:cNvSpPr>
          <p:nvPr/>
        </p:nvSpPr>
        <p:spPr bwMode="auto">
          <a:xfrm>
            <a:off x="838199" y="1179157"/>
            <a:ext cx="9592733" cy="3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Poutres libres de déverser (</a:t>
            </a:r>
            <a:r>
              <a:rPr lang="fr-FR" sz="2000" b="1" dirty="0">
                <a:solidFill>
                  <a:schemeClr val="accent1"/>
                </a:solidFill>
                <a:latin typeface="Univers Condensed"/>
                <a:ea typeface="Cambria Math" panose="02040503050406030204" pitchFamily="18" charset="0"/>
              </a:rPr>
              <a:t>gradient de flexion</a:t>
            </a:r>
            <a:r>
              <a:rPr lang="fr-FR" sz="2000" dirty="0">
                <a:solidFill>
                  <a:schemeClr val="accent1"/>
                </a:solidFill>
                <a:latin typeface="Univers Condensed"/>
                <a:ea typeface="Cambria Math" panose="02040503050406030204" pitchFamily="18" charset="0"/>
              </a:rPr>
              <a:t> et </a:t>
            </a:r>
            <a:r>
              <a:rPr lang="fr-FR" sz="2000" b="1" dirty="0">
                <a:solidFill>
                  <a:schemeClr val="accent1"/>
                </a:solidFill>
                <a:latin typeface="Univers Condensed"/>
                <a:ea typeface="Cambria Math" panose="02040503050406030204" pitchFamily="18" charset="0"/>
              </a:rPr>
              <a:t>poutre </a:t>
            </a:r>
            <a:r>
              <a:rPr lang="fr-FR" sz="2000" b="1" u="sng" dirty="0">
                <a:solidFill>
                  <a:schemeClr val="accent1"/>
                </a:solidFill>
                <a:latin typeface="Univers Condensed"/>
                <a:ea typeface="Cambria Math" panose="02040503050406030204" pitchFamily="18" charset="0"/>
              </a:rPr>
              <a:t>retenue aux appuis</a:t>
            </a:r>
            <a:r>
              <a:rPr lang="fr-FR" sz="2000" dirty="0">
                <a:solidFill>
                  <a:schemeClr val="accent1"/>
                </a:solidFill>
                <a:latin typeface="Univers Condensed"/>
                <a:ea typeface="Cambria Math" panose="02040503050406030204" pitchFamily="18" charset="0"/>
              </a:rPr>
              <a:t>)</a:t>
            </a:r>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8796"/>
          <a:stretch/>
        </p:blipFill>
        <p:spPr bwMode="auto">
          <a:xfrm>
            <a:off x="1796870" y="2435162"/>
            <a:ext cx="3952054" cy="281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3514606" y="5317040"/>
            <a:ext cx="4468635" cy="307777"/>
          </a:xfrm>
          <a:prstGeom prst="rect">
            <a:avLst/>
          </a:prstGeom>
        </p:spPr>
        <p:txBody>
          <a:bodyPr wrap="square">
            <a:spAutoFit/>
          </a:bodyPr>
          <a:lstStyle/>
          <a:p>
            <a:r>
              <a:rPr lang="fr-FR" sz="1400" dirty="0">
                <a:latin typeface="Univers Condensed"/>
              </a:rPr>
              <a:t>Gradient de flexion et coefficient d'uniformisation des moments</a:t>
            </a: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0767"/>
          <a:stretch/>
        </p:blipFill>
        <p:spPr bwMode="auto">
          <a:xfrm>
            <a:off x="6523684" y="2940999"/>
            <a:ext cx="3952054" cy="180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a:extLst>
              <a:ext uri="{FF2B5EF4-FFF2-40B4-BE49-F238E27FC236}">
                <a16:creationId xmlns:a16="http://schemas.microsoft.com/office/drawing/2014/main" id="{1B1E080C-CC2F-704D-8546-74438470139C}"/>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2935072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2384" y="1579462"/>
            <a:ext cx="5953080" cy="4180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Rectangle 13"/>
              <p:cNvSpPr/>
              <p:nvPr/>
            </p:nvSpPr>
            <p:spPr>
              <a:xfrm>
                <a:off x="4067257" y="5854628"/>
                <a:ext cx="4060743" cy="307777"/>
              </a:xfrm>
              <a:prstGeom prst="rect">
                <a:avLst/>
              </a:prstGeom>
            </p:spPr>
            <p:txBody>
              <a:bodyPr wrap="square">
                <a:spAutoFit/>
              </a:bodyPr>
              <a:lstStyle/>
              <a:p>
                <a:r>
                  <a:rPr lang="fr-FR" sz="1400" dirty="0">
                    <a:solidFill>
                      <a:schemeClr val="tx1"/>
                    </a:solidFill>
                    <a:latin typeface="Univers Condensed"/>
                  </a:rPr>
                  <a:t> Coefficient d'uniformisation des moments, </a:t>
                </a:r>
                <a14:m>
                  <m:oMath xmlns:m="http://schemas.openxmlformats.org/officeDocument/2006/math">
                    <m:sSub>
                      <m:sSubPr>
                        <m:ctrlPr>
                          <a:rPr lang="fr-FR" sz="1400" i="1">
                            <a:solidFill>
                              <a:schemeClr val="tx1"/>
                            </a:solidFill>
                            <a:latin typeface="Cambria Math" panose="02040503050406030204" pitchFamily="18" charset="0"/>
                          </a:rPr>
                        </m:ctrlPr>
                      </m:sSubPr>
                      <m:e>
                        <m:r>
                          <a:rPr lang="fr-FR" sz="1400" i="1">
                            <a:solidFill>
                              <a:schemeClr val="tx1"/>
                            </a:solidFill>
                            <a:latin typeface="Cambria Math" panose="02040503050406030204" pitchFamily="18" charset="0"/>
                            <a:ea typeface="Cambria Math"/>
                          </a:rPr>
                          <m:t>𝜔</m:t>
                        </m:r>
                      </m:e>
                      <m:sub>
                        <m:r>
                          <a:rPr lang="en-CA" sz="1400" i="1">
                            <a:solidFill>
                              <a:schemeClr val="tx1"/>
                            </a:solidFill>
                            <a:latin typeface="Cambria Math" panose="02040503050406030204" pitchFamily="18" charset="0"/>
                          </a:rPr>
                          <m:t>1</m:t>
                        </m:r>
                      </m:sub>
                    </m:sSub>
                  </m:oMath>
                </a14:m>
                <a:endParaRPr lang="fr-FR" sz="1400" dirty="0">
                  <a:solidFill>
                    <a:schemeClr val="tx1"/>
                  </a:solidFill>
                  <a:latin typeface="Univers Condensed"/>
                </a:endParaRPr>
              </a:p>
            </p:txBody>
          </p:sp>
        </mc:Choice>
        <mc:Fallback xmlns="">
          <p:sp>
            <p:nvSpPr>
              <p:cNvPr id="14" name="Rectangle 13"/>
              <p:cNvSpPr>
                <a:spLocks noRot="1" noChangeAspect="1" noMove="1" noResize="1" noEditPoints="1" noAdjustHandles="1" noChangeArrowheads="1" noChangeShapeType="1" noTextEdit="1"/>
              </p:cNvSpPr>
              <p:nvPr/>
            </p:nvSpPr>
            <p:spPr>
              <a:xfrm>
                <a:off x="4067257" y="5854628"/>
                <a:ext cx="4060743" cy="307777"/>
              </a:xfrm>
              <a:prstGeom prst="rect">
                <a:avLst/>
              </a:prstGeom>
              <a:blipFill>
                <a:blip r:embed="rId4"/>
                <a:stretch>
                  <a:fillRect t="-1961" b="-19608"/>
                </a:stretch>
              </a:blipFill>
            </p:spPr>
            <p:txBody>
              <a:bodyPr/>
              <a:lstStyle/>
              <a:p>
                <a:r>
                  <a:rPr lang="fr-CA">
                    <a:noFill/>
                  </a:rPr>
                  <a:t> </a:t>
                </a:r>
              </a:p>
            </p:txBody>
          </p:sp>
        </mc:Fallback>
      </mc:AlternateContent>
      <p:sp>
        <p:nvSpPr>
          <p:cNvPr id="7" name="Rectangle 6">
            <a:extLst>
              <a:ext uri="{FF2B5EF4-FFF2-40B4-BE49-F238E27FC236}">
                <a16:creationId xmlns:a16="http://schemas.microsoft.com/office/drawing/2014/main" id="{F7EA0BF5-5755-144C-9FB9-3FF8185CCA7F}"/>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51854940"/>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1401855"/>
                <a:ext cx="9049563" cy="40637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Résistance de la pièce au déversement</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FR" sz="1600" i="1">
                              <a:solidFill>
                                <a:schemeClr val="tx1"/>
                              </a:solidFill>
                              <a:latin typeface="Cambria Math" panose="02040503050406030204" pitchFamily="18" charset="0"/>
                            </a:rPr>
                          </m:ctrlPr>
                        </m:sSubPr>
                        <m:e>
                          <m:r>
                            <a:rPr lang="fr-FR" sz="1600" i="1">
                              <a:solidFill>
                                <a:schemeClr val="tx1"/>
                              </a:solidFill>
                              <a:latin typeface="Cambria Math" panose="02040503050406030204" pitchFamily="18" charset="0"/>
                              <a:ea typeface="Cambria Math"/>
                            </a:rPr>
                            <m:t>𝜔</m:t>
                          </m:r>
                        </m:e>
                        <m:sub>
                          <m:r>
                            <a:rPr lang="en-CA" sz="1600" i="1">
                              <a:solidFill>
                                <a:schemeClr val="tx1"/>
                              </a:solidFill>
                              <a:latin typeface="Cambria Math" panose="02040503050406030204" pitchFamily="18" charset="0"/>
                            </a:rPr>
                            <m:t>1</m:t>
                          </m:r>
                        </m:sub>
                      </m:sSub>
                      <m:r>
                        <a:rPr lang="en-CA" sz="1600" i="1">
                          <a:solidFill>
                            <a:schemeClr val="tx1"/>
                          </a:solidFill>
                          <a:latin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𝑓</m:t>
                          </m:r>
                          <m:r>
                            <a:rPr lang="fr-CA" sz="1600" i="1" dirty="0">
                              <a:solidFill>
                                <a:schemeClr val="tx1"/>
                              </a:solidFill>
                              <a:latin typeface="Cambria Math" panose="02040503050406030204" pitchFamily="18" charset="0"/>
                              <a:ea typeface="Cambria Math"/>
                            </a:rPr>
                            <m:t> </m:t>
                          </m:r>
                          <m:r>
                            <m:rPr>
                              <m:sty m:val="p"/>
                            </m:rPr>
                            <a:rPr lang="en-CA" sz="1600" dirty="0">
                              <a:solidFill>
                                <a:schemeClr val="tx1"/>
                              </a:solidFill>
                              <a:latin typeface="Cambria Math" panose="02040503050406030204" pitchFamily="18" charset="0"/>
                              <a:ea typeface="Cambria Math"/>
                            </a:rPr>
                            <m:t>max</m:t>
                          </m:r>
                        </m:sub>
                      </m:sSub>
                    </m:oMath>
                  </m:oMathPara>
                </a14:m>
                <a:endParaRPr lang="en-CA" sz="1600" dirty="0">
                  <a:solidFill>
                    <a:schemeClr val="tx1"/>
                  </a:solidFill>
                  <a:latin typeface="Univers Condensed"/>
                  <a:ea typeface="Cambria Math"/>
                </a:endParaRPr>
              </a:p>
              <a:p>
                <a:pPr marL="1714500" lvl="4" indent="-400050" eaLnBrk="1" hangingPunct="1">
                  <a:buNone/>
                  <a:defRPr/>
                </a:pPr>
                <a:endParaRPr lang="en-CA"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panose="02040503050406030204" pitchFamily="18" charset="0"/>
                              <a:ea typeface="Cambria Math"/>
                            </a:rPr>
                            <m:t>𝜙</m:t>
                          </m:r>
                        </m:e>
                        <m:sub>
                          <m:r>
                            <a:rPr lang="en-CA" sz="1600" i="1" dirty="0">
                              <a:solidFill>
                                <a:schemeClr val="tx1"/>
                              </a:solidFill>
                              <a:latin typeface="Cambria Math" panose="02040503050406030204" pitchFamily="18" charset="0"/>
                              <a:ea typeface="Cambria Math"/>
                            </a:rPr>
                            <m:t>𝑦</m:t>
                          </m:r>
                        </m:sub>
                      </m:sSub>
                      <m:r>
                        <a:rPr lang="en-CA" sz="1600" i="1" dirty="0">
                          <a:solidFill>
                            <a:schemeClr val="tx1"/>
                          </a:solidFill>
                          <a:latin typeface="Cambria Math" panose="02040503050406030204" pitchFamily="18" charset="0"/>
                          <a:ea typeface="Cambria Math"/>
                        </a:rPr>
                        <m:t> </m:t>
                      </m:r>
                      <m:sSub>
                        <m:sSubPr>
                          <m:ctrlPr>
                            <a:rPr lang="en-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en-CA" sz="1600" i="1" dirty="0">
                          <a:solidFill>
                            <a:schemeClr val="tx1"/>
                          </a:solidFill>
                          <a:latin typeface="Cambria Math" panose="02040503050406030204" pitchFamily="18" charset="0"/>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panose="02040503050406030204" pitchFamily="18" charset="0"/>
                              <a:ea typeface="Cambria Math"/>
                            </a:rPr>
                            <m:t>𝐹</m:t>
                          </m:r>
                        </m:e>
                      </m:acc>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m:oMathPara>
                </a14:m>
                <a:endParaRPr lang="en-CA" sz="1600" dirty="0">
                  <a:solidFill>
                    <a:schemeClr val="tx1"/>
                  </a:solidFill>
                  <a:latin typeface="Univers Condensed"/>
                  <a:ea typeface="Cambria Math" panose="02040503050406030204" pitchFamily="18" charset="0"/>
                </a:endParaRPr>
              </a:p>
              <a:p>
                <a:pPr marL="800100" lvl="2" indent="-400050" eaLnBrk="1" hangingPunct="1">
                  <a:buNone/>
                  <a:defRPr/>
                </a:pPr>
                <a:endParaRPr lang="en-CA"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𝑓</m:t>
                          </m:r>
                          <m:r>
                            <a:rPr lang="en-CA" sz="1600" i="1" dirty="0">
                              <a:solidFill>
                                <a:schemeClr val="tx1"/>
                              </a:solidFill>
                              <a:latin typeface="Cambria Math" panose="02040503050406030204" pitchFamily="18" charset="0"/>
                              <a:ea typeface="Cambria Math"/>
                            </a:rPr>
                            <m:t> </m:t>
                          </m:r>
                          <m:r>
                            <m:rPr>
                              <m:sty m:val="p"/>
                            </m:rPr>
                            <a:rPr lang="en-CA" sz="1600" dirty="0">
                              <a:solidFill>
                                <a:schemeClr val="tx1"/>
                              </a:solidFill>
                              <a:latin typeface="Cambria Math" panose="02040503050406030204" pitchFamily="18" charset="0"/>
                              <a:ea typeface="Cambria Math"/>
                            </a:rPr>
                            <m:t>max</m:t>
                          </m:r>
                        </m:sub>
                      </m:sSub>
                      <m:r>
                        <m:rPr>
                          <m:nor/>
                        </m:rPr>
                        <a:rPr lang="fr-CA" sz="1600" dirty="0">
                          <a:solidFill>
                            <a:schemeClr val="tx1"/>
                          </a:solidFill>
                          <a:latin typeface="Univers Condensed"/>
                        </a:rPr>
                        <m:t> : </m:t>
                      </m:r>
                      <m:r>
                        <m:rPr>
                          <m:nor/>
                        </m:rPr>
                        <a:rPr lang="fr-CA" sz="1600" dirty="0">
                          <a:solidFill>
                            <a:schemeClr val="tx1"/>
                          </a:solidFill>
                          <a:latin typeface="Univers Condensed"/>
                        </a:rPr>
                        <m:t>moment</m:t>
                      </m:r>
                      <m:r>
                        <m:rPr>
                          <m:nor/>
                        </m:rPr>
                        <a:rPr lang="fr-CA" sz="1600" dirty="0">
                          <a:solidFill>
                            <a:schemeClr val="tx1"/>
                          </a:solidFill>
                          <a:latin typeface="Univers Condensed"/>
                        </a:rPr>
                        <m:t> </m:t>
                      </m:r>
                      <m:r>
                        <m:rPr>
                          <m:nor/>
                        </m:rPr>
                        <a:rPr lang="fr-CA" sz="1600" dirty="0">
                          <a:solidFill>
                            <a:schemeClr val="tx1"/>
                          </a:solidFill>
                          <a:latin typeface="Univers Condensed"/>
                        </a:rPr>
                        <m:t>fl</m:t>
                      </m:r>
                      <m:r>
                        <m:rPr>
                          <m:nor/>
                        </m:rPr>
                        <a:rPr lang="fr-CA" sz="1600" dirty="0">
                          <a:solidFill>
                            <a:schemeClr val="tx1"/>
                          </a:solidFill>
                          <a:latin typeface="Univers Condensed"/>
                        </a:rPr>
                        <m:t>é</m:t>
                      </m:r>
                      <m:r>
                        <m:rPr>
                          <m:nor/>
                        </m:rPr>
                        <a:rPr lang="fr-CA" sz="1600" dirty="0">
                          <a:solidFill>
                            <a:schemeClr val="tx1"/>
                          </a:solidFill>
                          <a:latin typeface="Univers Condensed"/>
                        </a:rPr>
                        <m:t>chissant</m:t>
                      </m:r>
                      <m:r>
                        <m:rPr>
                          <m:nor/>
                        </m:rPr>
                        <a:rPr lang="fr-CA" sz="1600" dirty="0">
                          <a:solidFill>
                            <a:schemeClr val="tx1"/>
                          </a:solidFill>
                          <a:latin typeface="Univers Condensed"/>
                        </a:rPr>
                        <m:t> </m:t>
                      </m:r>
                      <m:r>
                        <m:rPr>
                          <m:nor/>
                        </m:rPr>
                        <a:rPr lang="fr-CA" sz="1600" dirty="0">
                          <a:solidFill>
                            <a:schemeClr val="tx1"/>
                          </a:solidFill>
                          <a:latin typeface="Univers Condensed"/>
                        </a:rPr>
                        <m:t>maximal</m:t>
                      </m:r>
                      <m:r>
                        <m:rPr>
                          <m:nor/>
                        </m:rPr>
                        <a:rPr lang="fr-CA" sz="1600" dirty="0">
                          <a:solidFill>
                            <a:schemeClr val="tx1"/>
                          </a:solidFill>
                          <a:latin typeface="Univers Condensed"/>
                        </a:rPr>
                        <m:t> </m:t>
                      </m:r>
                      <m:r>
                        <m:rPr>
                          <m:nor/>
                        </m:rPr>
                        <a:rPr lang="fr-CA" sz="1600" dirty="0">
                          <a:solidFill>
                            <a:schemeClr val="tx1"/>
                          </a:solidFill>
                          <a:latin typeface="Univers Condensed"/>
                        </a:rPr>
                        <m:t>sollicitant</m:t>
                      </m:r>
                      <m:r>
                        <m:rPr>
                          <m:nor/>
                        </m:rPr>
                        <a:rPr lang="fr-CA" sz="1600" dirty="0">
                          <a:solidFill>
                            <a:schemeClr val="tx1"/>
                          </a:solidFill>
                          <a:latin typeface="Univers Condensed"/>
                        </a:rPr>
                        <m:t> </m:t>
                      </m:r>
                      <m:r>
                        <m:rPr>
                          <m:nor/>
                        </m:rPr>
                        <a:rPr lang="fr-CA" sz="1600" dirty="0">
                          <a:solidFill>
                            <a:schemeClr val="tx1"/>
                          </a:solidFill>
                          <a:latin typeface="Univers Condensed"/>
                        </a:rPr>
                        <m:t>la</m:t>
                      </m:r>
                      <m:r>
                        <m:rPr>
                          <m:nor/>
                        </m:rPr>
                        <a:rPr lang="fr-CA" sz="1600" dirty="0">
                          <a:solidFill>
                            <a:schemeClr val="tx1"/>
                          </a:solidFill>
                          <a:latin typeface="Univers Condensed"/>
                        </a:rPr>
                        <m:t> </m:t>
                      </m:r>
                      <m:r>
                        <m:rPr>
                          <m:nor/>
                        </m:rPr>
                        <a:rPr lang="fr-CA" sz="1600" dirty="0">
                          <a:solidFill>
                            <a:schemeClr val="tx1"/>
                          </a:solidFill>
                          <a:latin typeface="Univers Condensed"/>
                        </a:rPr>
                        <m:t>poutre</m:t>
                      </m:r>
                      <m:r>
                        <m:rPr>
                          <m:nor/>
                        </m:rPr>
                        <a:rPr lang="fr-CA" sz="1600" dirty="0">
                          <a:solidFill>
                            <a:schemeClr val="tx1"/>
                          </a:solidFill>
                          <a:latin typeface="Univers Condensed"/>
                        </a:rPr>
                        <m:t> (</m:t>
                      </m:r>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𝑓</m:t>
                          </m:r>
                          <m:r>
                            <a:rPr lang="en-CA" sz="1600" i="1" dirty="0">
                              <a:solidFill>
                                <a:schemeClr val="tx1"/>
                              </a:solidFill>
                              <a:latin typeface="Cambria Math" panose="02040503050406030204" pitchFamily="18" charset="0"/>
                              <a:ea typeface="Cambria Math"/>
                            </a:rPr>
                            <m:t> </m:t>
                          </m:r>
                          <m:r>
                            <m:rPr>
                              <m:sty m:val="p"/>
                            </m:rPr>
                            <a:rPr lang="en-CA" sz="1600" dirty="0">
                              <a:solidFill>
                                <a:schemeClr val="tx1"/>
                              </a:solidFill>
                              <a:latin typeface="Cambria Math" panose="02040503050406030204" pitchFamily="18" charset="0"/>
                              <a:ea typeface="Cambria Math"/>
                            </a:rPr>
                            <m:t>max</m:t>
                          </m:r>
                        </m:sub>
                      </m:sSub>
                      <m:r>
                        <a:rPr lang="fr-CA" sz="1600" i="1" dirty="0">
                          <a:solidFill>
                            <a:schemeClr val="tx1"/>
                          </a:solidFill>
                          <a:latin typeface="Cambria Math" panose="02040503050406030204" pitchFamily="18" charset="0"/>
                          <a:ea typeface="Cambria Math"/>
                        </a:rPr>
                        <m:t>=</m:t>
                      </m:r>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𝑓</m:t>
                          </m:r>
                          <m:r>
                            <a:rPr lang="fr-CA" sz="1600" i="1" dirty="0">
                              <a:solidFill>
                                <a:schemeClr val="tx1"/>
                              </a:solidFill>
                              <a:latin typeface="Cambria Math" panose="02040503050406030204" pitchFamily="18" charset="0"/>
                              <a:ea typeface="Cambria Math"/>
                            </a:rPr>
                            <m:t>2</m:t>
                          </m:r>
                        </m:sub>
                      </m:sSub>
                      <m:r>
                        <m:rPr>
                          <m:nor/>
                        </m:rPr>
                        <a:rPr lang="en-CA" sz="1600" dirty="0">
                          <a:solidFill>
                            <a:schemeClr val="tx1"/>
                          </a:solidFill>
                          <a:latin typeface="Univers Condensed"/>
                          <a:ea typeface="Cambria Math" panose="02040503050406030204" pitchFamily="18" charset="0"/>
                        </a:rPr>
                        <m:t>)</m:t>
                      </m:r>
                    </m:oMath>
                  </m:oMathPara>
                </a14:m>
                <a:endParaRPr lang="en-CA" sz="16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Résistance de la section</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fr-CA" sz="1600" i="1" dirty="0">
                          <a:solidFill>
                            <a:schemeClr val="tx1"/>
                          </a:solidFill>
                          <a:latin typeface="Cambria Math" panose="02040503050406030204" pitchFamily="18" charset="0"/>
                          <a:ea typeface="Cambria Math"/>
                        </a:rPr>
                        <m:t>≥</m:t>
                      </m:r>
                      <m:r>
                        <a:rPr lang="en-CA" sz="1600" i="1">
                          <a:solidFill>
                            <a:schemeClr val="tx1"/>
                          </a:solidFill>
                          <a:latin typeface="Cambria Math" panose="02040503050406030204" pitchFamily="18" charset="0"/>
                        </a:rPr>
                        <m:t> </m:t>
                      </m:r>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𝑓</m:t>
                          </m:r>
                          <m:r>
                            <a:rPr lang="en-CA" sz="1600" i="1" dirty="0">
                              <a:solidFill>
                                <a:schemeClr val="tx1"/>
                              </a:solidFill>
                              <a:latin typeface="Cambria Math" panose="02040503050406030204" pitchFamily="18" charset="0"/>
                              <a:ea typeface="Cambria Math"/>
                            </a:rPr>
                            <m:t> </m:t>
                          </m:r>
                          <m:r>
                            <m:rPr>
                              <m:sty m:val="p"/>
                            </m:rPr>
                            <a:rPr lang="en-CA" sz="1600" dirty="0">
                              <a:solidFill>
                                <a:schemeClr val="tx1"/>
                              </a:solidFill>
                              <a:latin typeface="Cambria Math" panose="02040503050406030204" pitchFamily="18" charset="0"/>
                              <a:ea typeface="Cambria Math"/>
                            </a:rPr>
                            <m:t>max</m:t>
                          </m:r>
                        </m:sub>
                      </m:sSub>
                    </m:oMath>
                  </m:oMathPara>
                </a14:m>
                <a:endParaRPr lang="en-CA" sz="1600" dirty="0">
                  <a:solidFill>
                    <a:schemeClr val="tx1"/>
                  </a:solidFill>
                  <a:latin typeface="Univers Condensed"/>
                  <a:ea typeface="Cambria Math"/>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𝑀</m:t>
                        </m:r>
                      </m:e>
                      <m:sub>
                        <m:r>
                          <a:rPr lang="en-CA" sz="1600" i="1" dirty="0">
                            <a:solidFill>
                              <a:schemeClr val="tx1"/>
                            </a:solidFill>
                            <a:latin typeface="Cambria Math" panose="02040503050406030204" pitchFamily="18" charset="0"/>
                            <a:ea typeface="Cambria Math"/>
                          </a:rPr>
                          <m:t>𝑟</m:t>
                        </m:r>
                      </m:sub>
                    </m:sSub>
                    <m:r>
                      <a:rPr lang="en-CA" sz="1600" i="1" dirty="0">
                        <a:solidFill>
                          <a:schemeClr val="tx1"/>
                        </a:solidFill>
                        <a:latin typeface="Cambria Math" panose="02040503050406030204" pitchFamily="18" charset="0"/>
                        <a:ea typeface="Cambria Math"/>
                      </a:rPr>
                      <m:t> </m:t>
                    </m:r>
                  </m:oMath>
                </a14:m>
                <a:r>
                  <a:rPr lang="fr-FR" sz="1600" dirty="0">
                    <a:solidFill>
                      <a:schemeClr val="tx1"/>
                    </a:solidFill>
                    <a:latin typeface="Univers Condensed"/>
                    <a:ea typeface="Cambria Math" panose="02040503050406030204" pitchFamily="18" charset="0"/>
                  </a:rPr>
                  <a:t>est dérivé à la sous-section 6.2.3 pour les sections de classes 1 à 3.</a:t>
                </a: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1401855"/>
                <a:ext cx="9049563" cy="4063751"/>
              </a:xfrm>
              <a:prstGeom prst="rect">
                <a:avLst/>
              </a:prstGeom>
              <a:blipFill>
                <a:blip r:embed="rId3"/>
                <a:stretch>
                  <a:fillRect l="-270" t="-45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427204166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384" y="1078083"/>
            <a:ext cx="5136892" cy="4993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DD15D6DF-48BA-447F-80A8-8B228E494111}"/>
              </a:ext>
            </a:extLst>
          </p:cNvPr>
          <p:cNvSpPr/>
          <p:nvPr/>
        </p:nvSpPr>
        <p:spPr>
          <a:xfrm>
            <a:off x="4141537" y="5375377"/>
            <a:ext cx="4453467" cy="886173"/>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949793" y="3955112"/>
            <a:ext cx="2548908" cy="738664"/>
          </a:xfrm>
          <a:prstGeom prst="rect">
            <a:avLst/>
          </a:prstGeom>
        </p:spPr>
        <p:txBody>
          <a:bodyPr wrap="square">
            <a:spAutoFit/>
          </a:bodyPr>
          <a:lstStyle/>
          <a:p>
            <a:r>
              <a:rPr lang="fr-FR" sz="1400" dirty="0">
                <a:latin typeface="Univers Condensed"/>
              </a:rPr>
              <a:t>Gradients de flexion causés par des charges transversales</a:t>
            </a:r>
          </a:p>
        </p:txBody>
      </p:sp>
      <p:sp>
        <p:nvSpPr>
          <p:cNvPr id="11" name="Rectangle 10">
            <a:extLst>
              <a:ext uri="{FF2B5EF4-FFF2-40B4-BE49-F238E27FC236}">
                <a16:creationId xmlns:a16="http://schemas.microsoft.com/office/drawing/2014/main" id="{91B39D07-061F-F94A-8F38-90BE8F9DB25C}"/>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7177256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1111425"/>
                <a:ext cx="10117667" cy="56100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400" dirty="0">
                    <a:solidFill>
                      <a:schemeClr val="accent1"/>
                    </a:solidFill>
                    <a:latin typeface="Univers Condensed"/>
                    <a:ea typeface="Cambria Math" panose="02040503050406030204" pitchFamily="18" charset="0"/>
                  </a:rPr>
                  <a:t>Poutre libre de déverser (autre cas)</a:t>
                </a:r>
              </a:p>
              <a:p>
                <a:pPr marL="0" lvl="1" indent="0" eaLnBrk="1" hangingPunct="1">
                  <a:buClr>
                    <a:srgbClr val="FF0000"/>
                  </a:buClr>
                  <a:buNone/>
                  <a:defRPr/>
                </a:pPr>
                <a:endParaRPr lang="en-CA" sz="1400" dirty="0">
                  <a:solidFill>
                    <a:srgbClr val="000099"/>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400" b="1" dirty="0">
                    <a:latin typeface="Univers Condensed"/>
                    <a:ea typeface="Cambria Math" panose="02040503050406030204" pitchFamily="18" charset="0"/>
                  </a:rPr>
                  <a:t>Résistance critique au déversement élastique (</a:t>
                </a:r>
                <a14:m>
                  <m:oMath xmlns:m="http://schemas.openxmlformats.org/officeDocument/2006/math">
                    <m:sSub>
                      <m:sSubPr>
                        <m:ctrlPr>
                          <a:rPr lang="en-CA" sz="1400" b="1" i="1">
                            <a:latin typeface="Cambria Math" panose="02040503050406030204" pitchFamily="18" charset="0"/>
                            <a:ea typeface="Cambria Math" panose="02040503050406030204" pitchFamily="18" charset="0"/>
                          </a:rPr>
                        </m:ctrlPr>
                      </m:sSubPr>
                      <m:e>
                        <m:r>
                          <a:rPr lang="en-CA" sz="1400" b="1" i="1">
                            <a:latin typeface="Cambria Math" panose="02040503050406030204" pitchFamily="18" charset="0"/>
                            <a:ea typeface="Cambria Math" panose="02040503050406030204" pitchFamily="18" charset="0"/>
                          </a:rPr>
                          <m:t>𝑴</m:t>
                        </m:r>
                      </m:e>
                      <m:sub>
                        <m:r>
                          <a:rPr lang="en-CA" sz="1400" b="1" i="1">
                            <a:latin typeface="Cambria Math" panose="02040503050406030204" pitchFamily="18" charset="0"/>
                            <a:ea typeface="Cambria Math" panose="02040503050406030204" pitchFamily="18" charset="0"/>
                          </a:rPr>
                          <m:t>𝒆</m:t>
                        </m:r>
                      </m:sub>
                    </m:sSub>
                  </m:oMath>
                </a14:m>
                <a:r>
                  <a:rPr lang="fr-FR" sz="1400" b="1" dirty="0">
                    <a:latin typeface="Univers Condensed"/>
                    <a:ea typeface="Cambria Math" panose="02040503050406030204" pitchFamily="18" charset="0"/>
                  </a:rPr>
                  <a:t>) : cas fondamentale</a:t>
                </a:r>
              </a:p>
              <a:p>
                <a:pPr marL="271463" lvl="1" indent="-271463" eaLnBrk="1" hangingPunct="1">
                  <a:buClr>
                    <a:srgbClr val="FF0000"/>
                  </a:buClr>
                  <a:buFont typeface="Arial" panose="020B0604020202020204" pitchFamily="34" charset="0"/>
                  <a:buChar char="•"/>
                  <a:defRPr/>
                </a:pPr>
                <a:endParaRPr lang="en-CA" sz="1400" dirty="0">
                  <a:solidFill>
                    <a:srgbClr val="000099"/>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400" i="1" smtClean="0">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𝑀</m:t>
                          </m:r>
                        </m:e>
                        <m:sub>
                          <m:r>
                            <a:rPr lang="en-CA" sz="1400" i="1">
                              <a:solidFill>
                                <a:schemeClr val="tx1"/>
                              </a:solidFill>
                              <a:latin typeface="Cambria Math" panose="02040503050406030204" pitchFamily="18" charset="0"/>
                              <a:ea typeface="Cambria Math" panose="02040503050406030204" pitchFamily="18" charset="0"/>
                            </a:rPr>
                            <m:t>𝑒</m:t>
                          </m:r>
                        </m:sub>
                      </m:sSub>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d>
                        <m:dPr>
                          <m:ctrlPr>
                            <a:rPr lang="en-CA" sz="1400" i="1">
                              <a:solidFill>
                                <a:schemeClr val="tx1"/>
                              </a:solidFill>
                              <a:latin typeface="Cambria Math" panose="02040503050406030204" pitchFamily="18" charset="0"/>
                              <a:ea typeface="Cambria Math" panose="02040503050406030204" pitchFamily="18" charset="0"/>
                            </a:rPr>
                          </m:ctrlPr>
                        </m:dPr>
                        <m:e>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𝐺</m:t>
                              </m:r>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𝐽</m:t>
                              </m:r>
                            </m:e>
                          </m:rad>
                        </m:e>
                      </m:d>
                      <m:d>
                        <m:dPr>
                          <m:ctrlPr>
                            <a:rPr lang="en-CA" sz="1400" i="1">
                              <a:solidFill>
                                <a:schemeClr val="tx1"/>
                              </a:solidFill>
                              <a:latin typeface="Cambria Math" panose="02040503050406030204" pitchFamily="18" charset="0"/>
                              <a:ea typeface="Cambria Math" panose="02040503050406030204" pitchFamily="18" charset="0"/>
                            </a:rPr>
                          </m:ctrlPr>
                        </m:dPr>
                        <m:e>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1+</m:t>
                              </m:r>
                              <m:sSup>
                                <m:sSupPr>
                                  <m:ctrlPr>
                                    <a:rPr lang="en-CA" sz="1400" i="1">
                                      <a:solidFill>
                                        <a:schemeClr val="tx1"/>
                                      </a:solidFill>
                                      <a:latin typeface="Cambria Math" panose="02040503050406030204" pitchFamily="18" charset="0"/>
                                      <a:ea typeface="Cambria Math" panose="02040503050406030204" pitchFamily="18" charset="0"/>
                                    </a:rPr>
                                  </m:ctrlPr>
                                </m:sSupPr>
                                <m:e>
                                  <m:r>
                                    <a:rPr lang="en-CA" sz="1400" i="1">
                                      <a:solidFill>
                                        <a:schemeClr val="tx1"/>
                                      </a:solidFill>
                                      <a:latin typeface="Cambria Math" panose="02040503050406030204" pitchFamily="18" charset="0"/>
                                      <a:ea typeface="Cambria Math" panose="02040503050406030204" pitchFamily="18" charset="0"/>
                                    </a:rPr>
                                    <m:t>𝑊</m:t>
                                  </m:r>
                                </m:e>
                                <m:sup>
                                  <m:r>
                                    <a:rPr lang="en-CA" sz="1400" i="1">
                                      <a:solidFill>
                                        <a:schemeClr val="tx1"/>
                                      </a:solidFill>
                                      <a:latin typeface="Cambria Math" panose="02040503050406030204" pitchFamily="18" charset="0"/>
                                      <a:ea typeface="Cambria Math" panose="02040503050406030204" pitchFamily="18" charset="0"/>
                                    </a:rPr>
                                    <m:t>2</m:t>
                                  </m:r>
                                </m:sup>
                              </m:sSup>
                            </m:e>
                          </m:rad>
                        </m:e>
                      </m:d>
                    </m:oMath>
                  </m:oMathPara>
                </a14:m>
                <a:endParaRPr lang="en-CA" sz="1400" dirty="0">
                  <a:solidFill>
                    <a:schemeClr val="tx1"/>
                  </a:solidFill>
                  <a:latin typeface="Univers Condensed"/>
                  <a:ea typeface="Cambria Math" panose="02040503050406030204" pitchFamily="18" charset="0"/>
                </a:endParaRPr>
              </a:p>
              <a:p>
                <a:pPr marL="400050" lvl="2"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r>
                        <a:rPr lang="en-CA" sz="1400" i="1">
                          <a:solidFill>
                            <a:schemeClr val="tx1"/>
                          </a:solidFill>
                          <a:latin typeface="Cambria Math" panose="02040503050406030204" pitchFamily="18" charset="0"/>
                          <a:ea typeface="Cambria Math" panose="02040503050406030204" pitchFamily="18" charset="0"/>
                        </a:rPr>
                        <m:t>𝑊</m:t>
                      </m:r>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𝐶</m:t>
                                  </m:r>
                                </m:e>
                                <m:sub>
                                  <m:r>
                                    <a:rPr lang="en-CA" sz="1400" i="1">
                                      <a:solidFill>
                                        <a:schemeClr val="tx1"/>
                                      </a:solidFill>
                                      <a:latin typeface="Cambria Math" panose="02040503050406030204" pitchFamily="18" charset="0"/>
                                      <a:ea typeface="Cambria Math" panose="02040503050406030204" pitchFamily="18" charset="0"/>
                                    </a:rPr>
                                    <m:t>𝑤</m:t>
                                  </m:r>
                                </m:sub>
                              </m:sSub>
                            </m:num>
                            <m:den>
                              <m:r>
                                <a:rPr lang="en-CA" sz="1400" i="1">
                                  <a:solidFill>
                                    <a:schemeClr val="tx1"/>
                                  </a:solidFill>
                                  <a:latin typeface="Cambria Math" panose="02040503050406030204" pitchFamily="18" charset="0"/>
                                  <a:ea typeface="Cambria Math" panose="02040503050406030204" pitchFamily="18" charset="0"/>
                                </a:rPr>
                                <m:t>𝐺</m:t>
                              </m:r>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𝐽</m:t>
                              </m:r>
                            </m:den>
                          </m:f>
                        </m:e>
                      </m:rad>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4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400" dirty="0">
                    <a:solidFill>
                      <a:schemeClr val="tx1"/>
                    </a:solidFill>
                    <a:latin typeface="Univers Condensed"/>
                    <a:ea typeface="Cambria Math" panose="02040503050406030204" pitchFamily="18" charset="0"/>
                  </a:rPr>
                  <a:t>Pour les </a:t>
                </a:r>
                <a:r>
                  <a:rPr lang="fr-FR" sz="1400" b="1" dirty="0">
                    <a:solidFill>
                      <a:schemeClr val="tx1"/>
                    </a:solidFill>
                    <a:latin typeface="Univers Condensed"/>
                    <a:ea typeface="Cambria Math" panose="02040503050406030204" pitchFamily="18" charset="0"/>
                  </a:rPr>
                  <a:t>sections tubulaires</a:t>
                </a:r>
                <a:r>
                  <a:rPr lang="fr-FR" sz="1400" dirty="0">
                    <a:solidFill>
                      <a:schemeClr val="tx1"/>
                    </a:solidFill>
                    <a:latin typeface="Univers Condensed"/>
                    <a:ea typeface="Cambria Math" panose="02040503050406030204" pitchFamily="18" charset="0"/>
                  </a:rPr>
                  <a:t>, les </a:t>
                </a:r>
                <a:r>
                  <a:rPr lang="fr-FR" sz="1400" b="1" dirty="0">
                    <a:solidFill>
                      <a:schemeClr val="tx1"/>
                    </a:solidFill>
                    <a:latin typeface="Univers Condensed"/>
                    <a:ea typeface="Cambria Math" panose="02040503050406030204" pitchFamily="18" charset="0"/>
                  </a:rPr>
                  <a:t>sections caissons </a:t>
                </a:r>
                <a:r>
                  <a:rPr lang="fr-FR" sz="1400" dirty="0">
                    <a:solidFill>
                      <a:schemeClr val="tx1"/>
                    </a:solidFill>
                    <a:latin typeface="Univers Condensed"/>
                    <a:ea typeface="Cambria Math" panose="02040503050406030204" pitchFamily="18" charset="0"/>
                  </a:rPr>
                  <a:t>et </a:t>
                </a:r>
                <a:r>
                  <a:rPr lang="fr-FR" sz="1400" b="1" dirty="0">
                    <a:solidFill>
                      <a:schemeClr val="tx1"/>
                    </a:solidFill>
                    <a:latin typeface="Univers Condensed"/>
                    <a:ea typeface="Cambria Math" panose="02040503050406030204" pitchFamily="18" charset="0"/>
                  </a:rPr>
                  <a:t>les sections rectangulaires</a:t>
                </a:r>
                <a:r>
                  <a:rPr lang="fr-FR" sz="1400" dirty="0">
                    <a:solidFill>
                      <a:schemeClr val="tx1"/>
                    </a:solidFill>
                    <a:latin typeface="Univers Condensed"/>
                    <a:ea typeface="Cambria Math" panose="02040503050406030204" pitchFamily="18" charset="0"/>
                  </a:rPr>
                  <a:t> étroites, </a:t>
                </a:r>
                <a14:m>
                  <m:oMath xmlns:m="http://schemas.openxmlformats.org/officeDocument/2006/math">
                    <m:sSub>
                      <m:sSubPr>
                        <m:ctrlPr>
                          <a:rPr lang="fr-FR"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𝐶</m:t>
                        </m:r>
                      </m:e>
                      <m:sub>
                        <m:r>
                          <a:rPr lang="en-CA" sz="1400" i="1">
                            <a:solidFill>
                              <a:schemeClr val="tx1"/>
                            </a:solidFill>
                            <a:latin typeface="Cambria Math" panose="02040503050406030204" pitchFamily="18" charset="0"/>
                            <a:ea typeface="Cambria Math" panose="02040503050406030204" pitchFamily="18" charset="0"/>
                          </a:rPr>
                          <m:t>𝑤</m:t>
                        </m:r>
                      </m:sub>
                    </m:sSub>
                    <m:r>
                      <a:rPr lang="fr-FR" sz="1400" i="1">
                        <a:solidFill>
                          <a:schemeClr val="tx1"/>
                        </a:solidFill>
                        <a:latin typeface="Cambria Math" panose="02040503050406030204" pitchFamily="18" charset="0"/>
                        <a:ea typeface="Cambria Math"/>
                      </a:rPr>
                      <m:t>≅</m:t>
                    </m:r>
                    <m:r>
                      <a:rPr lang="en-CA" sz="1400" i="1">
                        <a:solidFill>
                          <a:schemeClr val="tx1"/>
                        </a:solidFill>
                        <a:latin typeface="Cambria Math" panose="02040503050406030204" pitchFamily="18" charset="0"/>
                        <a:ea typeface="Cambria Math"/>
                      </a:rPr>
                      <m:t>0</m:t>
                    </m:r>
                  </m:oMath>
                </a14:m>
                <a:endParaRPr lang="en-CA" sz="14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𝑀</m:t>
                          </m:r>
                        </m:e>
                        <m:sub>
                          <m:r>
                            <a:rPr lang="en-CA" sz="1400" i="1">
                              <a:solidFill>
                                <a:schemeClr val="tx1"/>
                              </a:solidFill>
                              <a:latin typeface="Cambria Math" panose="02040503050406030204" pitchFamily="18" charset="0"/>
                              <a:ea typeface="Cambria Math" panose="02040503050406030204" pitchFamily="18" charset="0"/>
                            </a:rPr>
                            <m:t>𝑒</m:t>
                          </m:r>
                        </m:sub>
                      </m:sSub>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134 000</m:t>
                          </m:r>
                        </m:num>
                        <m:den>
                          <m:f>
                            <m:fPr>
                              <m:type m:val="lin"/>
                              <m:ctrlPr>
                                <a:rPr lang="en-CA" sz="1400" i="1">
                                  <a:solidFill>
                                    <a:schemeClr val="tx1"/>
                                  </a:solidFill>
                                  <a:latin typeface="Cambria Math" panose="02040503050406030204" pitchFamily="18" charset="0"/>
                                  <a:ea typeface="Cambria Math"/>
                                </a:rPr>
                              </m:ctrlPr>
                            </m:fPr>
                            <m:num>
                              <m:r>
                                <a:rPr lang="en-CA" sz="1400" i="1">
                                  <a:solidFill>
                                    <a:schemeClr val="tx1"/>
                                  </a:solidFill>
                                  <a:latin typeface="Cambria Math" panose="02040503050406030204" pitchFamily="18" charset="0"/>
                                  <a:ea typeface="Cambria Math"/>
                                </a:rPr>
                                <m:t>𝐿</m:t>
                              </m:r>
                            </m:num>
                            <m:den>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𝑟</m:t>
                                  </m:r>
                                </m:e>
                                <m:sub>
                                  <m:r>
                                    <a:rPr lang="en-CA" sz="1400" i="1">
                                      <a:solidFill>
                                        <a:schemeClr val="tx1"/>
                                      </a:solidFill>
                                      <a:latin typeface="Cambria Math" panose="02040503050406030204" pitchFamily="18" charset="0"/>
                                      <a:ea typeface="Cambria Math"/>
                                    </a:rPr>
                                    <m:t>𝑦</m:t>
                                  </m:r>
                                </m:sub>
                              </m:sSub>
                            </m:den>
                          </m:f>
                        </m:den>
                      </m:f>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𝐴</m:t>
                          </m:r>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𝐽</m:t>
                          </m:r>
                        </m:e>
                      </m:rad>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None/>
                  <a:defRPr/>
                </a:pPr>
                <a:endParaRPr lang="en-CA" sz="14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14:m>
                  <m:oMath xmlns:m="http://schemas.openxmlformats.org/officeDocument/2006/math">
                    <m:r>
                      <m:rPr>
                        <m:nor/>
                      </m:rPr>
                      <a:rPr lang="fr-FR" sz="1400" b="1" dirty="0">
                        <a:solidFill>
                          <a:schemeClr val="tx1"/>
                        </a:solidFill>
                        <a:latin typeface="Univers Condensed"/>
                        <a:ea typeface="Cambria Math" panose="02040503050406030204" pitchFamily="18" charset="0"/>
                      </a:rPr>
                      <m:t>Coefficient</m:t>
                    </m:r>
                    <m:r>
                      <m:rPr>
                        <m:nor/>
                      </m:rPr>
                      <a:rPr lang="fr-FR" sz="1400" b="1" dirty="0">
                        <a:solidFill>
                          <a:schemeClr val="tx1"/>
                        </a:solidFill>
                        <a:latin typeface="Univers Condensed"/>
                        <a:ea typeface="Cambria Math" panose="02040503050406030204" pitchFamily="18" charset="0"/>
                      </a:rPr>
                      <m:t> </m:t>
                    </m:r>
                    <m:sSub>
                      <m:sSubPr>
                        <m:ctrlPr>
                          <a:rPr lang="fr-FR" sz="1400" b="1" i="1">
                            <a:solidFill>
                              <a:schemeClr val="tx1"/>
                            </a:solidFill>
                            <a:latin typeface="Cambria Math" panose="02040503050406030204" pitchFamily="18" charset="0"/>
                            <a:ea typeface="Cambria Math" panose="02040503050406030204" pitchFamily="18" charset="0"/>
                          </a:rPr>
                        </m:ctrlPr>
                      </m:sSubPr>
                      <m:e>
                        <m:r>
                          <a:rPr lang="fr-FR" sz="1400" b="1" i="1">
                            <a:solidFill>
                              <a:schemeClr val="tx1"/>
                            </a:solidFill>
                            <a:latin typeface="Cambria Math" panose="02040503050406030204" pitchFamily="18" charset="0"/>
                            <a:ea typeface="Cambria Math"/>
                          </a:rPr>
                          <m:t>𝝎</m:t>
                        </m:r>
                      </m:e>
                      <m:sub>
                        <m:r>
                          <a:rPr lang="en-CA" sz="1400" b="1" i="1">
                            <a:solidFill>
                              <a:schemeClr val="tx1"/>
                            </a:solidFill>
                            <a:latin typeface="Cambria Math" panose="02040503050406030204" pitchFamily="18" charset="0"/>
                            <a:ea typeface="Cambria Math" panose="02040503050406030204" pitchFamily="18" charset="0"/>
                          </a:rPr>
                          <m:t>𝟐</m:t>
                        </m:r>
                      </m:sub>
                    </m:sSub>
                  </m:oMath>
                </a14:m>
                <a:r>
                  <a:rPr lang="fr-FR" sz="1400" dirty="0">
                    <a:solidFill>
                      <a:schemeClr val="tx1"/>
                    </a:solidFill>
                    <a:latin typeface="Univers Condensed"/>
                    <a:ea typeface="Cambria Math" panose="02040503050406030204" pitchFamily="18" charset="0"/>
                  </a:rPr>
                  <a:t> </a:t>
                </a:r>
                <a:r>
                  <a:rPr lang="fr-CA" sz="1400" b="1" dirty="0">
                    <a:solidFill>
                      <a:schemeClr val="tx1"/>
                    </a:solidFill>
                    <a:latin typeface="Univers Condensed"/>
                  </a:rPr>
                  <a:t>qui affecte </a:t>
                </a:r>
                <a14:m>
                  <m:oMath xmlns:m="http://schemas.openxmlformats.org/officeDocument/2006/math">
                    <m:sSub>
                      <m:sSubPr>
                        <m:ctrlPr>
                          <a:rPr lang="en-CA" sz="1400" b="1" i="1">
                            <a:solidFill>
                              <a:schemeClr val="tx1"/>
                            </a:solidFill>
                            <a:latin typeface="Cambria Math" panose="02040503050406030204" pitchFamily="18" charset="0"/>
                            <a:ea typeface="Cambria Math" panose="02040503050406030204" pitchFamily="18" charset="0"/>
                          </a:rPr>
                        </m:ctrlPr>
                      </m:sSubPr>
                      <m:e>
                        <m:r>
                          <a:rPr lang="en-CA" sz="1400" b="1" i="1">
                            <a:solidFill>
                              <a:schemeClr val="tx1"/>
                            </a:solidFill>
                            <a:latin typeface="Cambria Math" panose="02040503050406030204" pitchFamily="18" charset="0"/>
                            <a:ea typeface="Cambria Math" panose="02040503050406030204" pitchFamily="18" charset="0"/>
                          </a:rPr>
                          <m:t>𝑴</m:t>
                        </m:r>
                      </m:e>
                      <m:sub>
                        <m:r>
                          <a:rPr lang="en-CA" sz="1400" b="1" i="1">
                            <a:solidFill>
                              <a:schemeClr val="tx1"/>
                            </a:solidFill>
                            <a:latin typeface="Cambria Math" panose="02040503050406030204" pitchFamily="18" charset="0"/>
                            <a:ea typeface="Cambria Math" panose="02040503050406030204" pitchFamily="18" charset="0"/>
                          </a:rPr>
                          <m:t>𝒆</m:t>
                        </m:r>
                      </m:sub>
                    </m:sSub>
                  </m:oMath>
                </a14:m>
                <a:r>
                  <a:rPr lang="fr-FR" sz="1400" dirty="0">
                    <a:solidFill>
                      <a:schemeClr val="tx1"/>
                    </a:solidFill>
                    <a:latin typeface="Univers Condensed"/>
                    <a:ea typeface="Cambria Math" panose="02040503050406030204" pitchFamily="18" charset="0"/>
                  </a:rPr>
                  <a:t> (seulement des moments aux </a:t>
                </a:r>
                <a:r>
                  <a:rPr lang="fr-FR" sz="1400" u="sng" dirty="0">
                    <a:solidFill>
                      <a:schemeClr val="tx1"/>
                    </a:solidFill>
                    <a:latin typeface="Univers Condensed"/>
                  </a:rPr>
                  <a:t>extrémités)</a:t>
                </a:r>
                <a:r>
                  <a:rPr lang="fr-FR" sz="1400" dirty="0">
                    <a:solidFill>
                      <a:schemeClr val="tx1"/>
                    </a:solidFill>
                    <a:latin typeface="Univers Condensed"/>
                    <a:ea typeface="Cambria Math" panose="02040503050406030204" pitchFamily="18" charset="0"/>
                  </a:rPr>
                  <a:t>:</a:t>
                </a:r>
                <a:endParaRPr lang="en-CA" sz="14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FR" sz="1400" i="1">
                              <a:solidFill>
                                <a:schemeClr val="tx1"/>
                              </a:solidFill>
                              <a:latin typeface="Cambria Math" panose="02040503050406030204" pitchFamily="18" charset="0"/>
                              <a:ea typeface="Cambria Math" panose="02040503050406030204" pitchFamily="18" charset="0"/>
                            </a:rPr>
                          </m:ctrlPr>
                        </m:sSubPr>
                        <m:e>
                          <m:r>
                            <a:rPr lang="fr-FR" sz="1400" i="1">
                              <a:solidFill>
                                <a:schemeClr val="tx1"/>
                              </a:solidFill>
                              <a:latin typeface="Cambria Math" panose="02040503050406030204" pitchFamily="18" charset="0"/>
                              <a:ea typeface="Cambria Math"/>
                            </a:rPr>
                            <m:t>𝜔</m:t>
                          </m:r>
                        </m:e>
                        <m:sub>
                          <m:r>
                            <a:rPr lang="en-CA" sz="1400" i="1">
                              <a:solidFill>
                                <a:schemeClr val="tx1"/>
                              </a:solidFill>
                              <a:latin typeface="Cambria Math" panose="02040503050406030204" pitchFamily="18" charset="0"/>
                              <a:ea typeface="Cambria Math" panose="02040503050406030204" pitchFamily="18" charset="0"/>
                            </a:rPr>
                            <m:t>2</m:t>
                          </m:r>
                        </m:sub>
                      </m:sSub>
                      <m:r>
                        <a:rPr lang="en-CA" sz="1400" i="1">
                          <a:solidFill>
                            <a:schemeClr val="tx1"/>
                          </a:solidFill>
                          <a:latin typeface="Cambria Math" panose="02040503050406030204" pitchFamily="18" charset="0"/>
                          <a:ea typeface="Cambria Math" panose="02040503050406030204" pitchFamily="18" charset="0"/>
                        </a:rPr>
                        <m:t>=0,3 </m:t>
                      </m:r>
                      <m:sSup>
                        <m:sSupPr>
                          <m:ctrlPr>
                            <a:rPr lang="en-CA" sz="1400" i="1">
                              <a:solidFill>
                                <a:schemeClr val="tx1"/>
                              </a:solidFill>
                              <a:latin typeface="Cambria Math" panose="02040503050406030204" pitchFamily="18" charset="0"/>
                              <a:ea typeface="Cambria Math"/>
                            </a:rPr>
                          </m:ctrlPr>
                        </m:sSupPr>
                        <m:e>
                          <m:r>
                            <a:rPr lang="en-CA" sz="1400" i="1">
                              <a:solidFill>
                                <a:schemeClr val="tx1"/>
                              </a:solidFill>
                              <a:latin typeface="Cambria Math" panose="02040503050406030204" pitchFamily="18" charset="0"/>
                              <a:ea typeface="Cambria Math"/>
                            </a:rPr>
                            <m:t>𝜅</m:t>
                          </m:r>
                        </m:e>
                        <m:sup>
                          <m:r>
                            <a:rPr lang="en-CA" sz="1400" i="1">
                              <a:solidFill>
                                <a:schemeClr val="tx1"/>
                              </a:solidFill>
                              <a:latin typeface="Cambria Math" panose="02040503050406030204" pitchFamily="18" charset="0"/>
                              <a:ea typeface="Cambria Math"/>
                            </a:rPr>
                            <m:t>2</m:t>
                          </m:r>
                        </m:sup>
                      </m:sSup>
                      <m:r>
                        <a:rPr lang="en-CA" sz="1400" i="1">
                          <a:solidFill>
                            <a:schemeClr val="tx1"/>
                          </a:solidFill>
                          <a:latin typeface="Cambria Math" panose="02040503050406030204" pitchFamily="18" charset="0"/>
                          <a:ea typeface="Cambria Math"/>
                        </a:rPr>
                        <m:t>+1,05 </m:t>
                      </m:r>
                      <m:r>
                        <a:rPr lang="en-CA" sz="1400" i="1">
                          <a:solidFill>
                            <a:schemeClr val="tx1"/>
                          </a:solidFill>
                          <a:latin typeface="Cambria Math" panose="02040503050406030204" pitchFamily="18" charset="0"/>
                          <a:ea typeface="Cambria Math"/>
                        </a:rPr>
                        <m:t>𝜅</m:t>
                      </m:r>
                      <m:r>
                        <a:rPr lang="en-CA" sz="1400" i="1">
                          <a:solidFill>
                            <a:schemeClr val="tx1"/>
                          </a:solidFill>
                          <a:latin typeface="Cambria Math" panose="02040503050406030204" pitchFamily="18" charset="0"/>
                          <a:ea typeface="Cambria Math"/>
                        </a:rPr>
                        <m:t>+1,75≤2,50</m:t>
                      </m:r>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None/>
                  <a:defRPr/>
                </a:pPr>
                <a:endParaRPr lang="en-CA" sz="14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sz="1400" dirty="0">
                    <a:latin typeface="Univers Condensed"/>
                  </a:rPr>
                  <a:t>Valide dans le domaine élastique et </a:t>
                </a:r>
                <a:r>
                  <a:rPr lang="fr-FR" sz="1400" u="sng" dirty="0">
                    <a:latin typeface="Univers Condensed"/>
                  </a:rPr>
                  <a:t>lorsqu’il n’y a pas de charge entre les deux supports latéraux, mais seulement des moments aux extrémités</a:t>
                </a:r>
                <a:endParaRPr lang="en-CA" sz="1400" u="sng" dirty="0">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1111425"/>
                <a:ext cx="10117667" cy="5610050"/>
              </a:xfrm>
              <a:prstGeom prst="rect">
                <a:avLst/>
              </a:prstGeom>
              <a:blipFill>
                <a:blip r:embed="rId3"/>
                <a:stretch>
                  <a:fillRect l="-181" t="-1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a:extLst>
              <a:ext uri="{FF2B5EF4-FFF2-40B4-BE49-F238E27FC236}">
                <a16:creationId xmlns:a16="http://schemas.microsoft.com/office/drawing/2014/main" id="{6B06B7B3-3BA3-4599-9125-7A06AF2EDE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6080" y="2153403"/>
            <a:ext cx="2086792" cy="1351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FE01CA34-9B1D-504E-89C9-BD1822D6EB5A}"/>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2790317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371" y="1722361"/>
            <a:ext cx="5551703" cy="389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267161" y="5776023"/>
            <a:ext cx="4392488" cy="307777"/>
          </a:xfrm>
          <a:prstGeom prst="rect">
            <a:avLst/>
          </a:prstGeom>
        </p:spPr>
        <p:txBody>
          <a:bodyPr wrap="square">
            <a:spAutoFit/>
          </a:bodyPr>
          <a:lstStyle/>
          <a:p>
            <a:r>
              <a:rPr lang="fr-FR" sz="1400" dirty="0">
                <a:latin typeface="Univers Condensed"/>
              </a:rPr>
              <a:t>Prise en compte du </a:t>
            </a:r>
            <a:r>
              <a:rPr lang="fr-FR" sz="1400" b="1" dirty="0">
                <a:latin typeface="Univers Condensed"/>
              </a:rPr>
              <a:t>gradient du moment de flexion</a:t>
            </a: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2905485"/>
                <a:ext cx="3615800" cy="6505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𝑒</m:t>
                          </m:r>
                        </m:sub>
                      </m:sSub>
                      <m:r>
                        <a:rPr lang="en-CA" sz="1600" i="1">
                          <a:solidFill>
                            <a:schemeClr val="tx1"/>
                          </a:solidFill>
                          <a:latin typeface="Cambria Math" panose="02040503050406030204" pitchFamily="18" charset="0"/>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fr-FR" sz="1600" b="1" i="1">
                                  <a:solidFill>
                                    <a:schemeClr val="tx1"/>
                                  </a:solidFill>
                                  <a:latin typeface="Cambria Math" panose="02040503050406030204" pitchFamily="18" charset="0"/>
                                  <a:ea typeface="Cambria Math" panose="02040503050406030204" pitchFamily="18" charset="0"/>
                                </a:rPr>
                              </m:ctrlPr>
                            </m:sSubPr>
                            <m:e>
                              <m:r>
                                <a:rPr lang="fr-FR" sz="1600" b="1" i="1">
                                  <a:solidFill>
                                    <a:schemeClr val="tx1"/>
                                  </a:solidFill>
                                  <a:latin typeface="Cambria Math" panose="02040503050406030204" pitchFamily="18" charset="0"/>
                                  <a:ea typeface="Cambria Math"/>
                                </a:rPr>
                                <m:t>𝝎</m:t>
                              </m:r>
                            </m:e>
                            <m:sub>
                              <m:r>
                                <a:rPr lang="en-CA" sz="1600" b="1" i="1">
                                  <a:solidFill>
                                    <a:schemeClr val="tx1"/>
                                  </a:solidFill>
                                  <a:latin typeface="Cambria Math" panose="02040503050406030204" pitchFamily="18" charset="0"/>
                                  <a:ea typeface="Cambria Math" panose="02040503050406030204" pitchFamily="18" charset="0"/>
                                </a:rPr>
                                <m:t>𝟐</m:t>
                              </m:r>
                            </m:sub>
                          </m:sSub>
                          <m:r>
                            <a:rPr lang="en-CA" sz="1600" b="1"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a:rPr>
                            <m:t>𝜋</m:t>
                          </m:r>
                        </m:num>
                        <m:den>
                          <m:r>
                            <a:rPr lang="en-CA" sz="1600" i="1">
                              <a:solidFill>
                                <a:schemeClr val="tx1"/>
                              </a:solidFill>
                              <a:latin typeface="Cambria Math" panose="02040503050406030204" pitchFamily="18" charset="0"/>
                              <a:ea typeface="Cambria Math" panose="02040503050406030204" pitchFamily="18" charset="0"/>
                            </a:rPr>
                            <m:t>𝐿</m:t>
                          </m:r>
                        </m:den>
                      </m:f>
                      <m:d>
                        <m:dPr>
                          <m:ctrlPr>
                            <a:rPr lang="en-CA" sz="1600" i="1">
                              <a:solidFill>
                                <a:schemeClr val="tx1"/>
                              </a:solidFill>
                              <a:latin typeface="Cambria Math" panose="02040503050406030204" pitchFamily="18" charset="0"/>
                              <a:ea typeface="Cambria Math" panose="02040503050406030204" pitchFamily="18" charset="0"/>
                            </a:rPr>
                          </m:ctrlPr>
                        </m:dPr>
                        <m:e>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en-CA" sz="1600" i="1">
                                  <a:solidFill>
                                    <a:schemeClr val="tx1"/>
                                  </a:solidFill>
                                  <a:latin typeface="Cambria Math" panose="02040503050406030204" pitchFamily="18" charset="0"/>
                                  <a:ea typeface="Cambria Math" panose="02040503050406030204" pitchFamily="18" charset="0"/>
                                </a:rPr>
                                <m:t>𝐸</m:t>
                              </m:r>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𝐼</m:t>
                                  </m:r>
                                </m:e>
                                <m:sub>
                                  <m:r>
                                    <a:rPr lang="en-CA" sz="1600" i="1">
                                      <a:solidFill>
                                        <a:schemeClr val="tx1"/>
                                      </a:solidFill>
                                      <a:latin typeface="Cambria Math" panose="02040503050406030204" pitchFamily="18" charset="0"/>
                                      <a:ea typeface="Cambria Math" panose="02040503050406030204" pitchFamily="18" charset="0"/>
                                    </a:rPr>
                                    <m:t>𝑦</m:t>
                                  </m:r>
                                </m:sub>
                              </m:sSub>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𝐺</m:t>
                              </m:r>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𝐽</m:t>
                              </m:r>
                            </m:e>
                          </m:rad>
                        </m:e>
                      </m:d>
                      <m:d>
                        <m:dPr>
                          <m:ctrlPr>
                            <a:rPr lang="en-CA" sz="1600" i="1">
                              <a:solidFill>
                                <a:schemeClr val="tx1"/>
                              </a:solidFill>
                              <a:latin typeface="Cambria Math" panose="02040503050406030204" pitchFamily="18" charset="0"/>
                              <a:ea typeface="Cambria Math" panose="02040503050406030204" pitchFamily="18" charset="0"/>
                            </a:rPr>
                          </m:ctrlPr>
                        </m:dPr>
                        <m:e>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en-CA" sz="1600" i="1">
                                  <a:solidFill>
                                    <a:schemeClr val="tx1"/>
                                  </a:solidFill>
                                  <a:latin typeface="Cambria Math" panose="02040503050406030204" pitchFamily="18" charset="0"/>
                                  <a:ea typeface="Cambria Math" panose="02040503050406030204" pitchFamily="18" charset="0"/>
                                </a:rPr>
                                <m:t>1+</m:t>
                              </m:r>
                              <m:sSup>
                                <m:sSupPr>
                                  <m:ctrlPr>
                                    <a:rPr lang="en-CA" sz="1600" i="1">
                                      <a:solidFill>
                                        <a:schemeClr val="tx1"/>
                                      </a:solidFill>
                                      <a:latin typeface="Cambria Math" panose="02040503050406030204" pitchFamily="18" charset="0"/>
                                      <a:ea typeface="Cambria Math" panose="02040503050406030204" pitchFamily="18" charset="0"/>
                                    </a:rPr>
                                  </m:ctrlPr>
                                </m:sSupPr>
                                <m:e>
                                  <m:r>
                                    <a:rPr lang="en-CA" sz="1600" i="1">
                                      <a:solidFill>
                                        <a:schemeClr val="tx1"/>
                                      </a:solidFill>
                                      <a:latin typeface="Cambria Math" panose="02040503050406030204" pitchFamily="18" charset="0"/>
                                      <a:ea typeface="Cambria Math" panose="02040503050406030204" pitchFamily="18" charset="0"/>
                                    </a:rPr>
                                    <m:t>𝑊</m:t>
                                  </m:r>
                                </m:e>
                                <m:sup>
                                  <m:r>
                                    <a:rPr lang="en-CA" sz="1600" i="1">
                                      <a:solidFill>
                                        <a:schemeClr val="tx1"/>
                                      </a:solidFill>
                                      <a:latin typeface="Cambria Math" panose="02040503050406030204" pitchFamily="18" charset="0"/>
                                      <a:ea typeface="Cambria Math" panose="02040503050406030204" pitchFamily="18" charset="0"/>
                                    </a:rPr>
                                    <m:t>2</m:t>
                                  </m:r>
                                </m:sup>
                              </m:sSup>
                            </m:e>
                          </m:rad>
                        </m:e>
                      </m:d>
                    </m:oMath>
                  </m:oMathPara>
                </a14:m>
                <a:endParaRPr lang="en-CA" sz="1600" dirty="0">
                  <a:solidFill>
                    <a:schemeClr val="tx1"/>
                  </a:solidFill>
                  <a:latin typeface="Univers Condensed"/>
                  <a:ea typeface="Cambria Math" panose="02040503050406030204" pitchFamily="18" charset="0"/>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2905485"/>
                <a:ext cx="3615800" cy="650518"/>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1" name="Rectangle 10">
            <a:extLst>
              <a:ext uri="{FF2B5EF4-FFF2-40B4-BE49-F238E27FC236}">
                <a16:creationId xmlns:a16="http://schemas.microsoft.com/office/drawing/2014/main" id="{71FDD05F-DF49-064D-A65C-EFC55099B1A4}"/>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845880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080" y="983284"/>
            <a:ext cx="4844587" cy="499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995250" y="6125814"/>
            <a:ext cx="4098884" cy="307777"/>
          </a:xfrm>
          <a:prstGeom prst="rect">
            <a:avLst/>
          </a:prstGeom>
        </p:spPr>
        <p:txBody>
          <a:bodyPr wrap="square">
            <a:spAutoFit/>
          </a:bodyPr>
          <a:lstStyle/>
          <a:p>
            <a:r>
              <a:rPr lang="fr-FR" sz="1400" dirty="0">
                <a:latin typeface="Univers Condensed"/>
              </a:rPr>
              <a:t>Effet du gradient de flexion sur le déversement</a:t>
            </a:r>
          </a:p>
        </p:txBody>
      </p:sp>
      <p:sp>
        <p:nvSpPr>
          <p:cNvPr id="7" name="Rectangle 6">
            <a:extLst>
              <a:ext uri="{FF2B5EF4-FFF2-40B4-BE49-F238E27FC236}">
                <a16:creationId xmlns:a16="http://schemas.microsoft.com/office/drawing/2014/main" id="{A9824812-3597-AB41-A5D7-A7FC112596C7}"/>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8386368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49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200" y="1171773"/>
                <a:ext cx="9049562" cy="518457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Lorsqu’on utilise une courbe normalisée,</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en-CA" sz="1600" i="1" dirty="0">
                          <a:solidFill>
                            <a:schemeClr val="tx1"/>
                          </a:solidFill>
                          <a:latin typeface="Cambria Math" panose="02040503050406030204" pitchFamily="18" charset="0"/>
                          <a:ea typeface="Cambria Math"/>
                        </a:rPr>
                        <m:t>=</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𝑜</m:t>
                                  </m:r>
                                </m:sub>
                              </m:sSub>
                            </m:num>
                            <m:den>
                              <m:sSub>
                                <m:sSubPr>
                                  <m:ctrlPr>
                                    <a:rPr lang="en-CA" sz="1600" i="1">
                                      <a:solidFill>
                                        <a:schemeClr val="tx1"/>
                                      </a:solidFill>
                                      <a:latin typeface="Cambria Math" panose="02040503050406030204" pitchFamily="18" charset="0"/>
                                      <a:ea typeface="Cambria Math" panose="02040503050406030204" pitchFamily="18" charset="0"/>
                                    </a:rPr>
                                  </m:ctrlPr>
                                </m:sSubPr>
                                <m:e>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𝜔</m:t>
                                      </m:r>
                                    </m:e>
                                    <m:sub>
                                      <m:r>
                                        <a:rPr lang="en-CA" sz="1600" i="1">
                                          <a:solidFill>
                                            <a:schemeClr val="tx1"/>
                                          </a:solidFill>
                                          <a:latin typeface="Cambria Math" panose="02040503050406030204" pitchFamily="18" charset="0"/>
                                          <a:ea typeface="Cambria Math" panose="02040503050406030204" pitchFamily="18" charset="0"/>
                                        </a:rPr>
                                        <m:t>2</m:t>
                                      </m:r>
                                    </m:sub>
                                  </m:sSub>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𝑒</m:t>
                                  </m:r>
                                </m:sub>
                              </m:sSub>
                            </m:den>
                          </m:f>
                        </m:e>
                      </m:rad>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𝑜</m:t>
                          </m:r>
                        </m:sub>
                      </m:sSub>
                      <m:r>
                        <a:rPr lang="en-CA" sz="1600" i="1">
                          <a:solidFill>
                            <a:schemeClr val="tx1"/>
                          </a:solidFill>
                          <a:latin typeface="Cambria Math" panose="02040503050406030204" pitchFamily="18" charset="0"/>
                          <a:ea typeface="Cambria Math" panose="02040503050406030204" pitchFamily="18" charset="0"/>
                        </a:rPr>
                        <m:t>=</m:t>
                      </m:r>
                      <m:r>
                        <a:rPr lang="fr-CA" sz="1600" i="1" dirty="0">
                          <a:solidFill>
                            <a:schemeClr val="tx1"/>
                          </a:solidFill>
                          <a:latin typeface="Cambria Math" panose="02040503050406030204" pitchFamily="18" charset="0"/>
                          <a:ea typeface="Cambria Math"/>
                        </a:rPr>
                        <m:t> </m:t>
                      </m:r>
                      <m:sSub>
                        <m:sSubPr>
                          <m:ctrlPr>
                            <a:rPr lang="fr-CA"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panose="02040503050406030204" pitchFamily="18" charset="0"/>
                              <a:ea typeface="Cambria Math"/>
                            </a:rPr>
                            <m:t>𝑆</m:t>
                          </m:r>
                        </m:e>
                        <m:sub>
                          <m:r>
                            <a:rPr lang="en-CA" sz="1600" i="1" dirty="0">
                              <a:solidFill>
                                <a:schemeClr val="tx1"/>
                              </a:solidFill>
                              <a:latin typeface="Cambria Math" panose="02040503050406030204" pitchFamily="18" charset="0"/>
                              <a:ea typeface="Cambria Math"/>
                            </a:rPr>
                            <m:t>𝑥</m:t>
                          </m:r>
                        </m:sub>
                      </m:sSub>
                      <m:r>
                        <a:rPr lang="en-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endParaRPr lang="en-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Lorsque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𝜔</m:t>
                        </m:r>
                      </m:e>
                      <m:sub>
                        <m:r>
                          <a:rPr lang="en-CA" sz="1600" i="1">
                            <a:solidFill>
                              <a:schemeClr val="tx1"/>
                            </a:solidFill>
                            <a:latin typeface="Cambria Math" panose="02040503050406030204" pitchFamily="18" charset="0"/>
                            <a:ea typeface="Cambria Math" panose="02040503050406030204" pitchFamily="18" charset="0"/>
                          </a:rPr>
                          <m:t>2</m:t>
                        </m:r>
                      </m:sub>
                    </m:sSub>
                    <m:r>
                      <a:rPr lang="en-CA" sz="1600" i="1">
                        <a:solidFill>
                          <a:schemeClr val="tx1"/>
                        </a:solidFill>
                        <a:latin typeface="Cambria Math" panose="02040503050406030204" pitchFamily="18" charset="0"/>
                        <a:ea typeface="Cambria Math" panose="02040503050406030204" pitchFamily="18" charset="0"/>
                      </a:rPr>
                      <m:t> </m:t>
                    </m:r>
                  </m:oMath>
                </a14:m>
                <a:r>
                  <a:rPr lang="fr-FR" sz="1600" dirty="0">
                    <a:solidFill>
                      <a:schemeClr val="tx1"/>
                    </a:solidFill>
                    <a:latin typeface="Univers Condensed"/>
                    <a:ea typeface="Cambria Math" panose="02040503050406030204" pitchFamily="18" charset="0"/>
                  </a:rPr>
                  <a:t>n’est pas pris en compte,</a:t>
                </a: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en-CA" sz="1600" i="1" dirty="0">
                          <a:solidFill>
                            <a:schemeClr val="tx1"/>
                          </a:solidFill>
                          <a:latin typeface="Cambria Math" panose="02040503050406030204" pitchFamily="18" charset="0"/>
                          <a:ea typeface="Cambria Math"/>
                        </a:rPr>
                        <m:t>=</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num>
                            <m:den>
                              <m:sSup>
                                <m:sSupPr>
                                  <m:ctrlPr>
                                    <a:rPr lang="en-CA" sz="1600" i="1">
                                      <a:solidFill>
                                        <a:schemeClr val="tx1"/>
                                      </a:solidFill>
                                      <a:latin typeface="Cambria Math" panose="02040503050406030204" pitchFamily="18" charset="0"/>
                                      <a:ea typeface="Cambria Math" panose="02040503050406030204" pitchFamily="18" charset="0"/>
                                    </a:rPr>
                                  </m:ctrlPr>
                                </m:sSupPr>
                                <m:e>
                                  <m:r>
                                    <a:rPr lang="en-CA" sz="1600" i="1">
                                      <a:solidFill>
                                        <a:schemeClr val="tx1"/>
                                      </a:solidFill>
                                      <a:latin typeface="Cambria Math" panose="02040503050406030204" pitchFamily="18" charset="0"/>
                                      <a:ea typeface="Cambria Math"/>
                                    </a:rPr>
                                    <m:t>𝜋</m:t>
                                  </m:r>
                                </m:e>
                                <m:sup>
                                  <m:r>
                                    <a:rPr lang="en-CA" sz="1600" i="1">
                                      <a:solidFill>
                                        <a:schemeClr val="tx1"/>
                                      </a:solidFill>
                                      <a:latin typeface="Cambria Math" panose="02040503050406030204" pitchFamily="18" charset="0"/>
                                      <a:ea typeface="Cambria Math" panose="02040503050406030204" pitchFamily="18" charset="0"/>
                                    </a:rPr>
                                    <m:t>2</m:t>
                                  </m:r>
                                </m:sup>
                              </m:sSup>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𝐸</m:t>
                              </m:r>
                            </m:den>
                          </m:f>
                        </m:e>
                      </m:rad>
                    </m:oMath>
                  </m:oMathPara>
                </a14:m>
                <a:endParaRPr lang="en-CA" sz="1600" dirty="0">
                  <a:solidFill>
                    <a:schemeClr val="tx1"/>
                  </a:solidFill>
                  <a:latin typeface="Univers Condensed"/>
                  <a:ea typeface="Cambria Math" panose="02040503050406030204" pitchFamily="18" charset="0"/>
                </a:endParaRPr>
              </a:p>
              <a:p>
                <a:pPr marL="857250" lvl="3" indent="0" eaLnBrk="1" hangingPunct="1">
                  <a:buNone/>
                  <a:defRPr/>
                </a:pPr>
                <a:endParaRPr lang="en-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Lorsque </a:t>
                </a:r>
                <a14:m>
                  <m:oMath xmlns:m="http://schemas.openxmlformats.org/officeDocument/2006/math">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𝜔</m:t>
                        </m:r>
                      </m:e>
                      <m:sub>
                        <m:r>
                          <a:rPr lang="en-CA" sz="1600" i="1">
                            <a:solidFill>
                              <a:schemeClr val="tx1"/>
                            </a:solidFill>
                            <a:latin typeface="Cambria Math" panose="02040503050406030204" pitchFamily="18" charset="0"/>
                            <a:ea typeface="Cambria Math" panose="02040503050406030204" pitchFamily="18" charset="0"/>
                          </a:rPr>
                          <m:t>2</m:t>
                        </m:r>
                      </m:sub>
                    </m:sSub>
                  </m:oMath>
                </a14:m>
                <a:r>
                  <a:rPr lang="fr-FR" sz="1600" dirty="0">
                    <a:solidFill>
                      <a:schemeClr val="tx1"/>
                    </a:solidFill>
                    <a:latin typeface="Univers Condensed"/>
                    <a:ea typeface="Cambria Math" panose="02040503050406030204" pitchFamily="18" charset="0"/>
                  </a:rPr>
                  <a:t> est pris en compte :</a:t>
                </a:r>
                <a:endParaRPr lang="en-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en-CA" sz="1600" i="1" dirty="0">
                          <a:solidFill>
                            <a:schemeClr val="tx1"/>
                          </a:solidFill>
                          <a:latin typeface="Cambria Math" panose="02040503050406030204" pitchFamily="18" charset="0"/>
                          <a:ea typeface="Cambria Math"/>
                        </a:rPr>
                        <m:t>=</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𝐹</m:t>
                                  </m:r>
                                </m:e>
                                <m:sub>
                                  <m:r>
                                    <a:rPr lang="en-CA" sz="1600" i="1">
                                      <a:solidFill>
                                        <a:schemeClr val="tx1"/>
                                      </a:solidFill>
                                      <a:latin typeface="Cambria Math" panose="02040503050406030204" pitchFamily="18" charset="0"/>
                                      <a:ea typeface="Cambria Math" panose="02040503050406030204" pitchFamily="18" charset="0"/>
                                    </a:rPr>
                                    <m:t>𝑜</m:t>
                                  </m:r>
                                </m:sub>
                              </m:sSub>
                            </m:num>
                            <m:den>
                              <m:sSup>
                                <m:sSupPr>
                                  <m:ctrlPr>
                                    <a:rPr lang="en-CA" sz="1600" i="1">
                                      <a:solidFill>
                                        <a:schemeClr val="tx1"/>
                                      </a:solidFill>
                                      <a:latin typeface="Cambria Math" panose="02040503050406030204" pitchFamily="18" charset="0"/>
                                      <a:ea typeface="Cambria Math" panose="02040503050406030204" pitchFamily="18" charset="0"/>
                                    </a:rPr>
                                  </m:ctrlPr>
                                </m:sSupPr>
                                <m:e>
                                  <m:r>
                                    <a:rPr lang="en-CA" sz="1600" i="1">
                                      <a:solidFill>
                                        <a:schemeClr val="tx1"/>
                                      </a:solidFill>
                                      <a:latin typeface="Cambria Math" panose="02040503050406030204" pitchFamily="18" charset="0"/>
                                      <a:ea typeface="Cambria Math"/>
                                    </a:rPr>
                                    <m:t>𝜋</m:t>
                                  </m:r>
                                </m:e>
                                <m:sup>
                                  <m:r>
                                    <a:rPr lang="en-CA" sz="1600" i="1">
                                      <a:solidFill>
                                        <a:schemeClr val="tx1"/>
                                      </a:solidFill>
                                      <a:latin typeface="Cambria Math" panose="02040503050406030204" pitchFamily="18" charset="0"/>
                                      <a:ea typeface="Cambria Math" panose="02040503050406030204" pitchFamily="18" charset="0"/>
                                    </a:rPr>
                                    <m:t>2</m:t>
                                  </m:r>
                                </m:sup>
                              </m:sSup>
                              <m:sSub>
                                <m:sSubPr>
                                  <m:ctrlPr>
                                    <a:rPr lang="fr-FR" sz="1600" i="1">
                                      <a:solidFill>
                                        <a:schemeClr val="tx1"/>
                                      </a:solidFill>
                                      <a:latin typeface="Cambria Math" panose="02040503050406030204" pitchFamily="18" charset="0"/>
                                      <a:ea typeface="Cambria Math" panose="02040503050406030204" pitchFamily="18" charset="0"/>
                                    </a:rPr>
                                  </m:ctrlPr>
                                </m:sSubPr>
                                <m:e>
                                  <m:r>
                                    <a:rPr lang="fr-FR" sz="1600" i="1">
                                      <a:solidFill>
                                        <a:schemeClr val="tx1"/>
                                      </a:solidFill>
                                      <a:latin typeface="Cambria Math" panose="02040503050406030204" pitchFamily="18" charset="0"/>
                                      <a:ea typeface="Cambria Math"/>
                                    </a:rPr>
                                    <m:t>𝜔</m:t>
                                  </m:r>
                                </m:e>
                                <m:sub>
                                  <m:r>
                                    <a:rPr lang="en-CA" sz="1600" i="1">
                                      <a:solidFill>
                                        <a:schemeClr val="tx1"/>
                                      </a:solidFill>
                                      <a:latin typeface="Cambria Math" panose="02040503050406030204" pitchFamily="18" charset="0"/>
                                      <a:ea typeface="Cambria Math" panose="02040503050406030204" pitchFamily="18" charset="0"/>
                                    </a:rPr>
                                    <m:t>2</m:t>
                                  </m:r>
                                </m:sub>
                              </m:sSub>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𝐸</m:t>
                              </m:r>
                            </m:den>
                          </m:f>
                        </m:e>
                      </m:rad>
                    </m:oMath>
                  </m:oMathPara>
                </a14:m>
                <a:endParaRPr lang="en-CA" sz="16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200" y="1171773"/>
                <a:ext cx="9049562" cy="5184577"/>
              </a:xfrm>
              <a:prstGeom prst="rect">
                <a:avLst/>
              </a:prstGeom>
              <a:blipFill>
                <a:blip r:embed="rId3"/>
                <a:stretch>
                  <a:fillRect l="-270" t="-35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64143554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a:extLst>
                  <a:ext uri="{FF2B5EF4-FFF2-40B4-BE49-F238E27FC236}">
                    <a16:creationId xmlns:a16="http://schemas.microsoft.com/office/drawing/2014/main" id="{9DD90D28-E99D-4A17-AAB3-6A6A17D8D042}"/>
                  </a:ext>
                </a:extLst>
              </p:cNvPr>
              <p:cNvSpPr txBox="1">
                <a:spLocks noChangeArrowheads="1"/>
              </p:cNvSpPr>
              <p:nvPr/>
            </p:nvSpPr>
            <p:spPr bwMode="auto">
              <a:xfrm>
                <a:off x="838200" y="983284"/>
                <a:ext cx="3168352" cy="1573649"/>
              </a:xfrm>
              <a:prstGeom prst="rect">
                <a:avLst/>
              </a:prstGeom>
              <a:noFill/>
              <a:ln w="28575">
                <a:solidFill>
                  <a:srgbClr val="0000FF"/>
                </a:solidFill>
                <a:miter lim="800000"/>
                <a:headEnd/>
                <a:tailEnd/>
              </a:ln>
              <a:extLst>
                <a:ext uri="{909E8E84-426E-40DD-AFC4-6F175D3DCCD1}">
                  <a14:hiddenFill>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Calibri" panose="020F0502020204030204" pitchFamily="34" charset="0"/>
                  <a:buChar char="‒"/>
                  <a:defRPr/>
                </a:pPr>
                <a:endParaRPr lang="el-GR" sz="1600" dirty="0">
                  <a:solidFill>
                    <a:srgbClr val="000099"/>
                  </a:solidFill>
                  <a:latin typeface="Univers Condensed"/>
                </a:endParaRPr>
              </a:p>
              <a:p>
                <a:pPr marL="342900" lvl="1" indent="-342900" eaLnBrk="1" hangingPunct="1">
                  <a:buFont typeface="Arial" panose="020B0604020202020204" pitchFamily="34" charset="0"/>
                  <a:buChar char="•"/>
                  <a:defRPr/>
                </a:pPr>
                <a:r>
                  <a:rPr lang="fr-CA" sz="1600" dirty="0">
                    <a:latin typeface="Univers Condensed"/>
                    <a:ea typeface="Cambria Math" panose="02040503050406030204" pitchFamily="18" charset="0"/>
                  </a:rPr>
                  <a:t>Le chargement est dans le plan </a:t>
                </a:r>
                <a14:m>
                  <m:oMath xmlns:m="http://schemas.openxmlformats.org/officeDocument/2006/math">
                    <m:r>
                      <a:rPr lang="fr-CA" sz="1600" i="1" dirty="0">
                        <a:latin typeface="Cambria Math" panose="02040503050406030204" pitchFamily="18" charset="0"/>
                        <a:ea typeface="Cambria Math" panose="02040503050406030204" pitchFamily="18" charset="0"/>
                      </a:rPr>
                      <m:t>𝑦𝑧</m:t>
                    </m:r>
                  </m:oMath>
                </a14:m>
                <a:r>
                  <a:rPr lang="fr-CA" sz="1600" dirty="0">
                    <a:latin typeface="Univers Condensed"/>
                    <a:ea typeface="Cambria Math" panose="02040503050406030204" pitchFamily="18" charset="0"/>
                  </a:rPr>
                  <a:t> et passe par le centre de torsion afin de ne pas induire de la torsion</a:t>
                </a:r>
                <a:endParaRPr lang="fr-FR" sz="1600" dirty="0">
                  <a:latin typeface="Univers Condensed"/>
                  <a:ea typeface="Cambria Math" panose="02040503050406030204" pitchFamily="18" charset="0"/>
                </a:endParaRPr>
              </a:p>
            </p:txBody>
          </p:sp>
        </mc:Choice>
        <mc:Fallback xmlns="">
          <p:sp>
            <p:nvSpPr>
              <p:cNvPr id="5" name="Rectangle 1027">
                <a:extLst>
                  <a:ext uri="{FF2B5EF4-FFF2-40B4-BE49-F238E27FC236}">
                    <a16:creationId xmlns:a16="http://schemas.microsoft.com/office/drawing/2014/main" id="{9DD90D28-E99D-4A17-AAB3-6A6A17D8D042}"/>
                  </a:ext>
                </a:extLst>
              </p:cNvPr>
              <p:cNvSpPr txBox="1">
                <a:spLocks noRot="1" noChangeAspect="1" noMove="1" noResize="1" noEditPoints="1" noAdjustHandles="1" noChangeArrowheads="1" noChangeShapeType="1" noTextEdit="1"/>
              </p:cNvSpPr>
              <p:nvPr/>
            </p:nvSpPr>
            <p:spPr bwMode="auto">
              <a:xfrm>
                <a:off x="838200" y="983284"/>
                <a:ext cx="3168352" cy="1573649"/>
              </a:xfrm>
              <a:prstGeom prst="rect">
                <a:avLst/>
              </a:prstGeom>
              <a:blipFill>
                <a:blip r:embed="rId3"/>
                <a:stretch>
                  <a:fillRect l="-382"/>
                </a:stretch>
              </a:blip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fr-CA">
                    <a:noFill/>
                  </a:rPr>
                  <a:t> </a:t>
                </a:r>
              </a:p>
            </p:txBody>
          </p:sp>
        </mc:Fallback>
      </mc:AlternateContent>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0124" y="706427"/>
            <a:ext cx="5683379" cy="587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4214B637-72C3-4D41-B12F-CE24A5779117}"/>
              </a:ext>
            </a:extLst>
          </p:cNvPr>
          <p:cNvSpPr/>
          <p:nvPr/>
        </p:nvSpPr>
        <p:spPr>
          <a:xfrm>
            <a:off x="4900124" y="658106"/>
            <a:ext cx="1915957" cy="2104836"/>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2025024" y="4940128"/>
            <a:ext cx="2664296" cy="954107"/>
          </a:xfrm>
          <a:prstGeom prst="rect">
            <a:avLst/>
          </a:prstGeom>
        </p:spPr>
        <p:txBody>
          <a:bodyPr wrap="square">
            <a:spAutoFit/>
          </a:bodyPr>
          <a:lstStyle/>
          <a:p>
            <a:r>
              <a:rPr lang="fr-FR" sz="1400" dirty="0">
                <a:latin typeface="Univers Condensed"/>
              </a:rPr>
              <a:t>Exemples de section de profilés d'aluminium utilisés pour résister aux efforts de flexion</a:t>
            </a:r>
          </a:p>
        </p:txBody>
      </p:sp>
      <p:sp>
        <p:nvSpPr>
          <p:cNvPr id="11" name="Rectangle 10"/>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241894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1036789"/>
                <a:ext cx="9999133" cy="72008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chemeClr val="tx1"/>
                  </a:buClr>
                  <a:buFont typeface="Arial" panose="020B0604020202020204" pitchFamily="34" charset="0"/>
                  <a:buChar char="•"/>
                  <a:defRPr/>
                </a:pPr>
                <a:r>
                  <a:rPr lang="fr-FR" sz="2000" dirty="0">
                    <a:latin typeface="Univers Condensed"/>
                    <a:ea typeface="Cambria Math" panose="02040503050406030204" pitchFamily="18" charset="0"/>
                  </a:rPr>
                  <a:t>Coefficient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FR" sz="2000" b="0" i="1">
                            <a:latin typeface="Cambria Math" panose="02040503050406030204" pitchFamily="18" charset="0"/>
                            <a:ea typeface="Cambria Math"/>
                          </a:rPr>
                          <m:t>𝜔</m:t>
                        </m:r>
                      </m:e>
                      <m:sub>
                        <m:r>
                          <a:rPr lang="en-CA" sz="2000" b="0" i="1">
                            <a:latin typeface="Cambria Math" panose="02040503050406030204" pitchFamily="18" charset="0"/>
                            <a:ea typeface="Cambria Math" panose="02040503050406030204" pitchFamily="18" charset="0"/>
                          </a:rPr>
                          <m:t>2</m:t>
                        </m:r>
                      </m:sub>
                    </m:sSub>
                    <m:r>
                      <a:rPr lang="en-CA" sz="2000" b="0" i="1">
                        <a:latin typeface="Cambria Math" panose="02040503050406030204" pitchFamily="18" charset="0"/>
                        <a:ea typeface="Cambria Math" panose="02040503050406030204" pitchFamily="18" charset="0"/>
                      </a:rPr>
                      <m:t> </m:t>
                    </m:r>
                  </m:oMath>
                </a14:m>
                <a:r>
                  <a:rPr lang="fr-FR" sz="2000" dirty="0">
                    <a:latin typeface="Univers Condensed"/>
                    <a:ea typeface="Cambria Math" panose="02040503050406030204" pitchFamily="18" charset="0"/>
                  </a:rPr>
                  <a:t>selon le </a:t>
                </a:r>
                <a:r>
                  <a:rPr lang="fr-FR" sz="2000" u="sng" dirty="0">
                    <a:latin typeface="Univers Condensed"/>
                    <a:ea typeface="Cambria Math" panose="02040503050406030204" pitchFamily="18" charset="0"/>
                  </a:rPr>
                  <a:t>type de charges appliquées</a:t>
                </a:r>
                <a:r>
                  <a:rPr lang="fr-FR" sz="2000" dirty="0">
                    <a:latin typeface="Univers Condensed"/>
                    <a:ea typeface="Cambria Math" panose="02040503050406030204" pitchFamily="18" charset="0"/>
                  </a:rPr>
                  <a:t> sur la poutre entre les supports latéraux</a:t>
                </a:r>
                <a:endParaRPr lang="en-CA" sz="20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1036789"/>
                <a:ext cx="9999133" cy="720081"/>
              </a:xfrm>
              <a:prstGeom prst="rect">
                <a:avLst/>
              </a:prstGeom>
              <a:blipFill>
                <a:blip r:embed="rId3"/>
                <a:stretch>
                  <a:fillRect l="-549" t="-3390" b="-1355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300" y="1756870"/>
            <a:ext cx="4829937" cy="449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Rectangle 7"/>
              <p:cNvSpPr/>
              <p:nvPr/>
            </p:nvSpPr>
            <p:spPr>
              <a:xfrm>
                <a:off x="4184989" y="6356350"/>
                <a:ext cx="6652344" cy="307777"/>
              </a:xfrm>
              <a:prstGeom prst="rect">
                <a:avLst/>
              </a:prstGeom>
            </p:spPr>
            <p:txBody>
              <a:bodyPr wrap="square">
                <a:spAutoFit/>
              </a:bodyPr>
              <a:lstStyle/>
              <a:p>
                <a:r>
                  <a:rPr lang="fr-FR" sz="1400" dirty="0">
                    <a:solidFill>
                      <a:schemeClr val="tx1"/>
                    </a:solidFill>
                    <a:latin typeface="Univers Condensed"/>
                  </a:rPr>
                  <a:t>Valeurs du coefficient </a:t>
                </a:r>
                <a14:m>
                  <m:oMath xmlns:m="http://schemas.openxmlformats.org/officeDocument/2006/math">
                    <m:sSub>
                      <m:sSubPr>
                        <m:ctrlPr>
                          <a:rPr lang="fr-FR" sz="1400" i="1">
                            <a:solidFill>
                              <a:schemeClr val="tx1"/>
                            </a:solidFill>
                            <a:latin typeface="Cambria Math" panose="02040503050406030204" pitchFamily="18" charset="0"/>
                            <a:ea typeface="Cambria Math" panose="02040503050406030204" pitchFamily="18" charset="0"/>
                          </a:rPr>
                        </m:ctrlPr>
                      </m:sSubPr>
                      <m:e>
                        <m:r>
                          <a:rPr lang="fr-FR" sz="1400" i="1">
                            <a:solidFill>
                              <a:schemeClr val="tx1"/>
                            </a:solidFill>
                            <a:latin typeface="Cambria Math" panose="02040503050406030204" pitchFamily="18" charset="0"/>
                            <a:ea typeface="Cambria Math"/>
                          </a:rPr>
                          <m:t>𝜔</m:t>
                        </m:r>
                      </m:e>
                      <m:sub>
                        <m:r>
                          <a:rPr lang="en-CA" sz="1400" i="1">
                            <a:solidFill>
                              <a:schemeClr val="tx1"/>
                            </a:solidFill>
                            <a:latin typeface="Cambria Math" panose="02040503050406030204" pitchFamily="18" charset="0"/>
                            <a:ea typeface="Cambria Math" panose="02040503050406030204" pitchFamily="18" charset="0"/>
                          </a:rPr>
                          <m:t>2</m:t>
                        </m:r>
                      </m:sub>
                    </m:sSub>
                  </m:oMath>
                </a14:m>
                <a:r>
                  <a:rPr lang="fr-FR" sz="1400" dirty="0">
                    <a:solidFill>
                      <a:schemeClr val="tx1"/>
                    </a:solidFill>
                    <a:latin typeface="Univers Condensed"/>
                  </a:rPr>
                  <a:t> : charges appliquées entre les points de retenue latérale</a:t>
                </a:r>
              </a:p>
            </p:txBody>
          </p:sp>
        </mc:Choice>
        <mc:Fallback xmlns="">
          <p:sp>
            <p:nvSpPr>
              <p:cNvPr id="8" name="Rectangle 7"/>
              <p:cNvSpPr>
                <a:spLocks noRot="1" noChangeAspect="1" noMove="1" noResize="1" noEditPoints="1" noAdjustHandles="1" noChangeArrowheads="1" noChangeShapeType="1" noTextEdit="1"/>
              </p:cNvSpPr>
              <p:nvPr/>
            </p:nvSpPr>
            <p:spPr>
              <a:xfrm>
                <a:off x="4184989" y="6356350"/>
                <a:ext cx="6652344" cy="307777"/>
              </a:xfrm>
              <a:prstGeom prst="rect">
                <a:avLst/>
              </a:prstGeom>
              <a:blipFill>
                <a:blip r:embed="rId5"/>
                <a:stretch>
                  <a:fillRect l="-275" t="-4000" b="-20000"/>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2961585"/>
                <a:ext cx="3733800" cy="111934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r>
                  <a:rPr lang="fr-FR" sz="2000" dirty="0">
                    <a:latin typeface="Univers Condensed"/>
                  </a:rPr>
                  <a:t>On peut utiliser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FR" sz="2000" i="1">
                            <a:latin typeface="Cambria Math" panose="02040503050406030204" pitchFamily="18" charset="0"/>
                            <a:ea typeface="Cambria Math"/>
                          </a:rPr>
                          <m:t>𝜔</m:t>
                        </m:r>
                      </m:e>
                      <m:sub>
                        <m:r>
                          <a:rPr lang="en-CA" sz="2000" i="1">
                            <a:latin typeface="Cambria Math" panose="02040503050406030204" pitchFamily="18" charset="0"/>
                            <a:ea typeface="Cambria Math" panose="02040503050406030204" pitchFamily="18" charset="0"/>
                          </a:rPr>
                          <m:t>2</m:t>
                        </m:r>
                      </m:sub>
                    </m:sSub>
                    <m:r>
                      <a:rPr lang="en-CA" sz="2000" i="1">
                        <a:latin typeface="Cambria Math" panose="02040503050406030204" pitchFamily="18" charset="0"/>
                        <a:ea typeface="Cambria Math" panose="02040503050406030204" pitchFamily="18" charset="0"/>
                      </a:rPr>
                      <m:t>=1,0</m:t>
                    </m:r>
                  </m:oMath>
                </a14:m>
                <a:r>
                  <a:rPr lang="fr-FR" sz="2000" dirty="0">
                    <a:latin typeface="Univers Condensed"/>
                  </a:rPr>
                  <a:t> dans tous ces cas, de façon sécuritaire</a:t>
                </a: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2961585"/>
                <a:ext cx="3733800" cy="1119348"/>
              </a:xfrm>
              <a:prstGeom prst="rect">
                <a:avLst/>
              </a:prstGeom>
              <a:blipFill>
                <a:blip r:embed="rId6"/>
                <a:stretch>
                  <a:fillRect l="-1797" t="-2732" b="-5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a:extLst>
              <a:ext uri="{FF2B5EF4-FFF2-40B4-BE49-F238E27FC236}">
                <a16:creationId xmlns:a16="http://schemas.microsoft.com/office/drawing/2014/main" id="{6C7B9F60-5F50-9448-9A9E-016A92F429CF}"/>
              </a:ext>
            </a:extLst>
          </p:cNvPr>
          <p:cNvSpPr/>
          <p:nvPr/>
        </p:nvSpPr>
        <p:spPr>
          <a:xfrm>
            <a:off x="94940" y="6396335"/>
            <a:ext cx="2726918" cy="461665"/>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14874510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200" y="1040898"/>
                <a:ext cx="9049562" cy="5040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latin typeface="Univers Condensed"/>
                    <a:ea typeface="Cambria Math" panose="02040503050406030204" pitchFamily="18" charset="0"/>
                  </a:rPr>
                  <a:t>Coefficient </a:t>
                </a:r>
                <a14:m>
                  <m:oMath xmlns:m="http://schemas.openxmlformats.org/officeDocument/2006/math">
                    <m:sSub>
                      <m:sSubPr>
                        <m:ctrlPr>
                          <a:rPr lang="fr-FR" sz="2000" i="1">
                            <a:latin typeface="Cambria Math" panose="02040503050406030204" pitchFamily="18" charset="0"/>
                            <a:ea typeface="Cambria Math" panose="02040503050406030204" pitchFamily="18" charset="0"/>
                          </a:rPr>
                        </m:ctrlPr>
                      </m:sSubPr>
                      <m:e>
                        <m:r>
                          <a:rPr lang="fr-FR" sz="2000" b="0" i="1">
                            <a:latin typeface="Cambria Math" panose="02040503050406030204" pitchFamily="18" charset="0"/>
                            <a:ea typeface="Cambria Math"/>
                          </a:rPr>
                          <m:t>𝜔</m:t>
                        </m:r>
                      </m:e>
                      <m:sub>
                        <m:r>
                          <a:rPr lang="en-CA" sz="2000" b="0" i="1">
                            <a:latin typeface="Cambria Math" panose="02040503050406030204" pitchFamily="18" charset="0"/>
                            <a:ea typeface="Cambria Math" panose="02040503050406030204" pitchFamily="18" charset="0"/>
                          </a:rPr>
                          <m:t>2</m:t>
                        </m:r>
                      </m:sub>
                    </m:sSub>
                    <m:r>
                      <a:rPr lang="fr-CA" sz="2000" b="0" i="1">
                        <a:latin typeface="Cambria Math" panose="02040503050406030204" pitchFamily="18" charset="0"/>
                        <a:ea typeface="Cambria Math" panose="02040503050406030204" pitchFamily="18" charset="0"/>
                      </a:rPr>
                      <m:t>(=</m:t>
                    </m:r>
                    <m:sSubSup>
                      <m:sSubSupPr>
                        <m:ctrlPr>
                          <a:rPr lang="fr-FR" sz="2000" i="1">
                            <a:latin typeface="Cambria Math" panose="02040503050406030204" pitchFamily="18" charset="0"/>
                          </a:rPr>
                        </m:ctrlPr>
                      </m:sSubSupPr>
                      <m:e>
                        <m:r>
                          <a:rPr lang="fr-FR" sz="2000" b="0" i="1">
                            <a:latin typeface="Cambria Math" panose="02040503050406030204" pitchFamily="18" charset="0"/>
                            <a:ea typeface="Cambria Math"/>
                          </a:rPr>
                          <m:t>𝜔</m:t>
                        </m:r>
                      </m:e>
                      <m:sub>
                        <m:r>
                          <a:rPr lang="en-CA" sz="2000" b="0" i="1">
                            <a:latin typeface="Cambria Math" panose="02040503050406030204" pitchFamily="18" charset="0"/>
                          </a:rPr>
                          <m:t>2</m:t>
                        </m:r>
                      </m:sub>
                      <m:sup>
                        <m:r>
                          <a:rPr lang="en-CA" sz="2000" b="0" i="1">
                            <a:latin typeface="Cambria Math" panose="02040503050406030204" pitchFamily="18" charset="0"/>
                          </a:rPr>
                          <m:t>′</m:t>
                        </m:r>
                      </m:sup>
                    </m:sSubSup>
                  </m:oMath>
                </a14:m>
                <a:r>
                  <a:rPr lang="fr-FR" sz="2000" dirty="0">
                    <a:latin typeface="Univers Condensed"/>
                    <a:ea typeface="Cambria Math" panose="02040503050406030204" pitchFamily="18" charset="0"/>
                  </a:rPr>
                  <a:t>) selon les conditions de retenue latérale</a:t>
                </a:r>
                <a:endParaRPr lang="en-CA" sz="2000" dirty="0">
                  <a:latin typeface="Univers Condensed"/>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200" y="1040898"/>
                <a:ext cx="9049562" cy="504057"/>
              </a:xfrm>
              <a:prstGeom prst="rect">
                <a:avLst/>
              </a:prstGeom>
              <a:blipFill>
                <a:blip r:embed="rId3"/>
                <a:stretch>
                  <a:fillRect l="-606" b="-853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625" y="1923766"/>
            <a:ext cx="6204024" cy="328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Rectangle 13"/>
              <p:cNvSpPr/>
              <p:nvPr/>
            </p:nvSpPr>
            <p:spPr>
              <a:xfrm>
                <a:off x="4997491" y="5392100"/>
                <a:ext cx="5120292" cy="549061"/>
              </a:xfrm>
              <a:prstGeom prst="rect">
                <a:avLst/>
              </a:prstGeom>
            </p:spPr>
            <p:txBody>
              <a:bodyPr wrap="square">
                <a:spAutoFit/>
              </a:bodyPr>
              <a:lstStyle/>
              <a:p>
                <a:r>
                  <a:rPr lang="fr-FR" sz="1400" dirty="0">
                    <a:solidFill>
                      <a:schemeClr val="tx1"/>
                    </a:solidFill>
                    <a:latin typeface="Univers Condensed"/>
                  </a:rPr>
                  <a:t>Valeurs du coefficient </a:t>
                </a:r>
                <a14:m>
                  <m:oMath xmlns:m="http://schemas.openxmlformats.org/officeDocument/2006/math">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𝜔</m:t>
                        </m:r>
                      </m:e>
                      <m:sub>
                        <m:r>
                          <a:rPr lang="en-CA" sz="1400" i="1">
                            <a:solidFill>
                              <a:schemeClr val="tx1"/>
                            </a:solidFill>
                            <a:latin typeface="Cambria Math" panose="02040503050406030204" pitchFamily="18" charset="0"/>
                          </a:rPr>
                          <m:t>2</m:t>
                        </m:r>
                      </m:sub>
                      <m:sup>
                        <m:r>
                          <a:rPr lang="en-CA" sz="1400" i="1">
                            <a:solidFill>
                              <a:schemeClr val="tx1"/>
                            </a:solidFill>
                            <a:latin typeface="Cambria Math" panose="02040503050406030204" pitchFamily="18" charset="0"/>
                          </a:rPr>
                          <m:t>′</m:t>
                        </m:r>
                      </m:sup>
                    </m:sSubSup>
                  </m:oMath>
                </a14:m>
                <a:r>
                  <a:rPr lang="fr-FR" sz="1400" dirty="0">
                    <a:solidFill>
                      <a:schemeClr val="tx1"/>
                    </a:solidFill>
                    <a:latin typeface="Univers Condensed"/>
                  </a:rPr>
                  <a:t> pour des conditions </a:t>
                </a:r>
                <a:r>
                  <a:rPr lang="fr-FR" sz="1400" b="1" dirty="0">
                    <a:solidFill>
                      <a:schemeClr val="tx1"/>
                    </a:solidFill>
                    <a:latin typeface="Univers Condensed"/>
                  </a:rPr>
                  <a:t>d'encastrement en flexion latérale et en torsion</a:t>
                </a:r>
              </a:p>
            </p:txBody>
          </p:sp>
        </mc:Choice>
        <mc:Fallback xmlns="">
          <p:sp>
            <p:nvSpPr>
              <p:cNvPr id="14" name="Rectangle 13"/>
              <p:cNvSpPr>
                <a:spLocks noRot="1" noChangeAspect="1" noMove="1" noResize="1" noEditPoints="1" noAdjustHandles="1" noChangeArrowheads="1" noChangeShapeType="1" noTextEdit="1"/>
              </p:cNvSpPr>
              <p:nvPr/>
            </p:nvSpPr>
            <p:spPr>
              <a:xfrm>
                <a:off x="4997491" y="5392100"/>
                <a:ext cx="5120292" cy="549061"/>
              </a:xfrm>
              <a:prstGeom prst="rect">
                <a:avLst/>
              </a:prstGeom>
              <a:blipFill>
                <a:blip r:embed="rId5"/>
                <a:stretch>
                  <a:fillRect l="-357" r="-119" b="-11111"/>
                </a:stretch>
              </a:blipFill>
            </p:spPr>
            <p:txBody>
              <a:bodyPr/>
              <a:lstStyle/>
              <a:p>
                <a:r>
                  <a:rPr lang="fr-CA">
                    <a:noFill/>
                  </a:rPr>
                  <a:t> </a:t>
                </a:r>
              </a:p>
            </p:txBody>
          </p:sp>
        </mc:Fallback>
      </mc:AlternateContent>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3629456"/>
                <a:ext cx="3437995" cy="6423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panose="02040503050406030204" pitchFamily="18" charset="0"/>
                              <a:ea typeface="Cambria Math" panose="02040503050406030204" pitchFamily="18" charset="0"/>
                            </a:rPr>
                            <m:t>𝑒</m:t>
                          </m:r>
                        </m:sub>
                      </m:sSub>
                      <m:r>
                        <a:rPr lang="en-CA" sz="1600" i="1">
                          <a:solidFill>
                            <a:schemeClr val="tx1"/>
                          </a:solidFill>
                          <a:latin typeface="Cambria Math" panose="02040503050406030204" pitchFamily="18" charset="0"/>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sSubSup>
                            <m:sSubSupPr>
                              <m:ctrlPr>
                                <a:rPr lang="fr-FR" sz="1600" b="1" i="1">
                                  <a:solidFill>
                                    <a:schemeClr val="tx1"/>
                                  </a:solidFill>
                                  <a:latin typeface="Cambria Math" panose="02040503050406030204" pitchFamily="18" charset="0"/>
                                </a:rPr>
                              </m:ctrlPr>
                            </m:sSubSupPr>
                            <m:e>
                              <m:r>
                                <a:rPr lang="fr-FR" sz="1600" b="1" i="1">
                                  <a:solidFill>
                                    <a:schemeClr val="tx1"/>
                                  </a:solidFill>
                                  <a:latin typeface="Cambria Math" panose="02040503050406030204" pitchFamily="18" charset="0"/>
                                  <a:ea typeface="Cambria Math"/>
                                </a:rPr>
                                <m:t>𝝎</m:t>
                              </m:r>
                            </m:e>
                            <m:sub>
                              <m:r>
                                <a:rPr lang="en-CA" sz="1600" b="1" i="1">
                                  <a:solidFill>
                                    <a:schemeClr val="tx1"/>
                                  </a:solidFill>
                                  <a:latin typeface="Cambria Math" panose="02040503050406030204" pitchFamily="18" charset="0"/>
                                </a:rPr>
                                <m:t>𝟐</m:t>
                              </m:r>
                            </m:sub>
                            <m:sup>
                              <m:r>
                                <a:rPr lang="en-CA" sz="1600" b="1" i="1">
                                  <a:solidFill>
                                    <a:schemeClr val="tx1"/>
                                  </a:solidFill>
                                  <a:latin typeface="Cambria Math" panose="02040503050406030204" pitchFamily="18" charset="0"/>
                                </a:rPr>
                                <m:t>′</m:t>
                              </m:r>
                            </m:sup>
                          </m:sSubSup>
                          <m:r>
                            <a:rPr lang="en-CA" sz="1600" i="1">
                              <a:solidFill>
                                <a:schemeClr val="tx1"/>
                              </a:solidFill>
                              <a:latin typeface="Cambria Math" panose="02040503050406030204" pitchFamily="18" charset="0"/>
                            </a:rPr>
                            <m:t> </m:t>
                          </m:r>
                          <m:r>
                            <a:rPr lang="en-CA" sz="1600" i="1">
                              <a:solidFill>
                                <a:schemeClr val="tx1"/>
                              </a:solidFill>
                              <a:latin typeface="Cambria Math" panose="02040503050406030204" pitchFamily="18" charset="0"/>
                              <a:ea typeface="Cambria Math"/>
                            </a:rPr>
                            <m:t>𝜋</m:t>
                          </m:r>
                        </m:num>
                        <m:den>
                          <m:r>
                            <a:rPr lang="en-CA" sz="1600" i="1">
                              <a:solidFill>
                                <a:schemeClr val="tx1"/>
                              </a:solidFill>
                              <a:latin typeface="Cambria Math" panose="02040503050406030204" pitchFamily="18" charset="0"/>
                              <a:ea typeface="Cambria Math" panose="02040503050406030204" pitchFamily="18" charset="0"/>
                            </a:rPr>
                            <m:t>𝐿</m:t>
                          </m:r>
                        </m:den>
                      </m:f>
                      <m:d>
                        <m:dPr>
                          <m:ctrlPr>
                            <a:rPr lang="en-CA" sz="1600" i="1">
                              <a:solidFill>
                                <a:schemeClr val="tx1"/>
                              </a:solidFill>
                              <a:latin typeface="Cambria Math" panose="02040503050406030204" pitchFamily="18" charset="0"/>
                              <a:ea typeface="Cambria Math" panose="02040503050406030204" pitchFamily="18" charset="0"/>
                            </a:rPr>
                          </m:ctrlPr>
                        </m:dPr>
                        <m:e>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en-CA" sz="1600" i="1">
                                  <a:solidFill>
                                    <a:schemeClr val="tx1"/>
                                  </a:solidFill>
                                  <a:latin typeface="Cambria Math" panose="02040503050406030204" pitchFamily="18" charset="0"/>
                                  <a:ea typeface="Cambria Math" panose="02040503050406030204" pitchFamily="18" charset="0"/>
                                </a:rPr>
                                <m:t>𝐸</m:t>
                              </m:r>
                              <m:r>
                                <a:rPr lang="en-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𝐼</m:t>
                                  </m:r>
                                </m:e>
                                <m:sub>
                                  <m:r>
                                    <a:rPr lang="en-CA" sz="1600" i="1">
                                      <a:solidFill>
                                        <a:schemeClr val="tx1"/>
                                      </a:solidFill>
                                      <a:latin typeface="Cambria Math" panose="02040503050406030204" pitchFamily="18" charset="0"/>
                                      <a:ea typeface="Cambria Math" panose="02040503050406030204" pitchFamily="18" charset="0"/>
                                    </a:rPr>
                                    <m:t>𝑦</m:t>
                                  </m:r>
                                </m:sub>
                              </m:sSub>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𝐺</m:t>
                              </m:r>
                              <m:r>
                                <a:rPr lang="en-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𝐽</m:t>
                              </m:r>
                            </m:e>
                          </m:rad>
                        </m:e>
                      </m:d>
                      <m:d>
                        <m:dPr>
                          <m:ctrlPr>
                            <a:rPr lang="en-CA" sz="1600" i="1">
                              <a:solidFill>
                                <a:schemeClr val="tx1"/>
                              </a:solidFill>
                              <a:latin typeface="Cambria Math" panose="02040503050406030204" pitchFamily="18" charset="0"/>
                              <a:ea typeface="Cambria Math" panose="02040503050406030204" pitchFamily="18" charset="0"/>
                            </a:rPr>
                          </m:ctrlPr>
                        </m:dPr>
                        <m:e>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en-CA" sz="1600" i="1">
                                  <a:solidFill>
                                    <a:schemeClr val="tx1"/>
                                  </a:solidFill>
                                  <a:latin typeface="Cambria Math" panose="02040503050406030204" pitchFamily="18" charset="0"/>
                                  <a:ea typeface="Cambria Math" panose="02040503050406030204" pitchFamily="18" charset="0"/>
                                </a:rPr>
                                <m:t>1+</m:t>
                              </m:r>
                              <m:sSup>
                                <m:sSupPr>
                                  <m:ctrlPr>
                                    <a:rPr lang="en-CA" sz="1600" i="1">
                                      <a:solidFill>
                                        <a:schemeClr val="tx1"/>
                                      </a:solidFill>
                                      <a:latin typeface="Cambria Math" panose="02040503050406030204" pitchFamily="18" charset="0"/>
                                      <a:ea typeface="Cambria Math" panose="02040503050406030204" pitchFamily="18" charset="0"/>
                                    </a:rPr>
                                  </m:ctrlPr>
                                </m:sSupPr>
                                <m:e>
                                  <m:r>
                                    <a:rPr lang="en-CA" sz="1600" i="1">
                                      <a:solidFill>
                                        <a:schemeClr val="tx1"/>
                                      </a:solidFill>
                                      <a:latin typeface="Cambria Math" panose="02040503050406030204" pitchFamily="18" charset="0"/>
                                      <a:ea typeface="Cambria Math" panose="02040503050406030204" pitchFamily="18" charset="0"/>
                                    </a:rPr>
                                    <m:t>𝑊</m:t>
                                  </m:r>
                                </m:e>
                                <m:sup>
                                  <m:r>
                                    <a:rPr lang="en-CA" sz="1600" i="1">
                                      <a:solidFill>
                                        <a:schemeClr val="tx1"/>
                                      </a:solidFill>
                                      <a:latin typeface="Cambria Math" panose="02040503050406030204" pitchFamily="18" charset="0"/>
                                      <a:ea typeface="Cambria Math" panose="02040503050406030204" pitchFamily="18" charset="0"/>
                                    </a:rPr>
                                    <m:t>2</m:t>
                                  </m:r>
                                </m:sup>
                              </m:sSup>
                            </m:e>
                          </m:rad>
                        </m:e>
                      </m:d>
                    </m:oMath>
                  </m:oMathPara>
                </a14:m>
                <a:endParaRPr lang="en-CA" sz="1600" dirty="0">
                  <a:solidFill>
                    <a:schemeClr val="tx1"/>
                  </a:solidFill>
                  <a:latin typeface="Univers Condensed"/>
                  <a:ea typeface="Cambria Math" panose="02040503050406030204" pitchFamily="18" charset="0"/>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3629456"/>
                <a:ext cx="3437995" cy="642392"/>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0" name="Rectangle 9">
            <a:extLst>
              <a:ext uri="{FF2B5EF4-FFF2-40B4-BE49-F238E27FC236}">
                <a16:creationId xmlns:a16="http://schemas.microsoft.com/office/drawing/2014/main" id="{9B0EF914-B3D2-F44A-A555-A270941CE8EE}"/>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508949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10" name="Rectangle 1027"/>
          <p:cNvSpPr txBox="1">
            <a:spLocks noChangeArrowheads="1"/>
          </p:cNvSpPr>
          <p:nvPr/>
        </p:nvSpPr>
        <p:spPr bwMode="auto">
          <a:xfrm>
            <a:off x="838200" y="1057832"/>
            <a:ext cx="9049562" cy="5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Résistance au déversement des porte-à-faux</a:t>
            </a:r>
            <a:endParaRPr lang="en-CA" sz="2000" dirty="0">
              <a:solidFill>
                <a:schemeClr val="accent1"/>
              </a:solidFill>
              <a:latin typeface="Univers Condensed"/>
              <a:ea typeface="Cambria Math" panose="02040503050406030204" pitchFamily="18" charset="0"/>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199" y="1640795"/>
                <a:ext cx="6358467" cy="25925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𝑀</m:t>
                          </m:r>
                        </m:e>
                        <m:sub>
                          <m:r>
                            <a:rPr lang="en-CA" sz="1600" i="1">
                              <a:solidFill>
                                <a:schemeClr val="tx1"/>
                              </a:solidFill>
                              <a:latin typeface="Cambria Math"/>
                              <a:ea typeface="Cambria Math" panose="02040503050406030204" pitchFamily="18" charset="0"/>
                            </a:rPr>
                            <m:t>𝑒</m:t>
                          </m:r>
                        </m:sub>
                      </m:sSub>
                      <m:r>
                        <a:rPr lang="en-CA" sz="1600" i="1">
                          <a:solidFill>
                            <a:schemeClr val="tx1"/>
                          </a:solidFill>
                          <a:latin typeface="Cambria Math"/>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a:ea typeface="Cambria Math"/>
                            </a:rPr>
                            <m:t>𝜋</m:t>
                          </m:r>
                        </m:num>
                        <m:den>
                          <m:r>
                            <a:rPr lang="en-CA" sz="1600" i="1">
                              <a:solidFill>
                                <a:schemeClr val="tx1"/>
                              </a:solidFill>
                              <a:latin typeface="Cambria Math"/>
                              <a:ea typeface="Cambria Math" panose="02040503050406030204" pitchFamily="18" charset="0"/>
                            </a:rPr>
                            <m:t>𝐾</m:t>
                          </m:r>
                          <m:r>
                            <a:rPr lang="en-CA" sz="1600" i="1">
                              <a:solidFill>
                                <a:schemeClr val="tx1"/>
                              </a:solidFill>
                              <a:latin typeface="Cambria Math"/>
                              <a:ea typeface="Cambria Math" panose="02040503050406030204" pitchFamily="18" charset="0"/>
                            </a:rPr>
                            <m:t> </m:t>
                          </m:r>
                          <m:r>
                            <a:rPr lang="en-CA" sz="1600" i="1">
                              <a:solidFill>
                                <a:schemeClr val="tx1"/>
                              </a:solidFill>
                              <a:latin typeface="Cambria Math"/>
                              <a:ea typeface="Cambria Math" panose="02040503050406030204" pitchFamily="18" charset="0"/>
                            </a:rPr>
                            <m:t>𝐿</m:t>
                          </m:r>
                        </m:den>
                      </m:f>
                      <m:d>
                        <m:dPr>
                          <m:ctrlPr>
                            <a:rPr lang="en-CA" sz="1600" i="1">
                              <a:solidFill>
                                <a:schemeClr val="tx1"/>
                              </a:solidFill>
                              <a:latin typeface="Cambria Math" panose="02040503050406030204" pitchFamily="18" charset="0"/>
                              <a:ea typeface="Cambria Math" panose="02040503050406030204" pitchFamily="18" charset="0"/>
                            </a:rPr>
                          </m:ctrlPr>
                        </m:dPr>
                        <m:e>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en-CA" sz="1600" i="1">
                                  <a:solidFill>
                                    <a:schemeClr val="tx1"/>
                                  </a:solidFill>
                                  <a:latin typeface="Cambria Math"/>
                                  <a:ea typeface="Cambria Math" panose="02040503050406030204" pitchFamily="18" charset="0"/>
                                </a:rPr>
                                <m:t>𝐸</m:t>
                              </m:r>
                              <m:r>
                                <a:rPr lang="en-CA" sz="1600" i="1">
                                  <a:solidFill>
                                    <a:schemeClr val="tx1"/>
                                  </a:solidFill>
                                  <a:latin typeface="Cambria Math"/>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𝐼</m:t>
                                  </m:r>
                                </m:e>
                                <m:sub>
                                  <m:r>
                                    <a:rPr lang="en-CA" sz="1600" i="1">
                                      <a:solidFill>
                                        <a:schemeClr val="tx1"/>
                                      </a:solidFill>
                                      <a:latin typeface="Cambria Math"/>
                                      <a:ea typeface="Cambria Math" panose="02040503050406030204" pitchFamily="18" charset="0"/>
                                    </a:rPr>
                                    <m:t>𝑦</m:t>
                                  </m:r>
                                </m:sub>
                              </m:sSub>
                              <m:r>
                                <a:rPr lang="en-CA" sz="1600" i="1">
                                  <a:solidFill>
                                    <a:schemeClr val="tx1"/>
                                  </a:solidFill>
                                  <a:latin typeface="Cambria Math"/>
                                  <a:ea typeface="Cambria Math" panose="02040503050406030204" pitchFamily="18" charset="0"/>
                                </a:rPr>
                                <m:t> </m:t>
                              </m:r>
                              <m:r>
                                <a:rPr lang="en-CA" sz="1600" i="1">
                                  <a:solidFill>
                                    <a:schemeClr val="tx1"/>
                                  </a:solidFill>
                                  <a:latin typeface="Cambria Math"/>
                                  <a:ea typeface="Cambria Math" panose="02040503050406030204" pitchFamily="18" charset="0"/>
                                </a:rPr>
                                <m:t>𝐺</m:t>
                              </m:r>
                              <m:r>
                                <a:rPr lang="en-CA" sz="1600" i="1">
                                  <a:solidFill>
                                    <a:schemeClr val="tx1"/>
                                  </a:solidFill>
                                  <a:latin typeface="Cambria Math"/>
                                  <a:ea typeface="Cambria Math" panose="02040503050406030204" pitchFamily="18" charset="0"/>
                                </a:rPr>
                                <m:t> </m:t>
                              </m:r>
                              <m:r>
                                <a:rPr lang="en-CA" sz="1600" i="1">
                                  <a:solidFill>
                                    <a:schemeClr val="tx1"/>
                                  </a:solidFill>
                                  <a:latin typeface="Cambria Math"/>
                                  <a:ea typeface="Cambria Math" panose="02040503050406030204" pitchFamily="18" charset="0"/>
                                </a:rPr>
                                <m:t>𝐽</m:t>
                              </m:r>
                            </m:e>
                          </m:rad>
                        </m:e>
                      </m:d>
                      <m:d>
                        <m:dPr>
                          <m:ctrlPr>
                            <a:rPr lang="en-CA" sz="1600" i="1">
                              <a:solidFill>
                                <a:schemeClr val="tx1"/>
                              </a:solidFill>
                              <a:latin typeface="Cambria Math" panose="02040503050406030204" pitchFamily="18" charset="0"/>
                              <a:ea typeface="Cambria Math" panose="02040503050406030204" pitchFamily="18" charset="0"/>
                            </a:rPr>
                          </m:ctrlPr>
                        </m:dPr>
                        <m:e>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en-CA" sz="1600" i="1">
                                  <a:solidFill>
                                    <a:schemeClr val="tx1"/>
                                  </a:solidFill>
                                  <a:latin typeface="Cambria Math"/>
                                  <a:ea typeface="Cambria Math" panose="02040503050406030204" pitchFamily="18" charset="0"/>
                                </a:rPr>
                                <m:t>1+</m:t>
                              </m:r>
                              <m:sSup>
                                <m:sSupPr>
                                  <m:ctrlPr>
                                    <a:rPr lang="en-CA" sz="1600" i="1">
                                      <a:solidFill>
                                        <a:schemeClr val="tx1"/>
                                      </a:solidFill>
                                      <a:latin typeface="Cambria Math" panose="02040503050406030204" pitchFamily="18" charset="0"/>
                                      <a:ea typeface="Cambria Math" panose="02040503050406030204" pitchFamily="18" charset="0"/>
                                    </a:rPr>
                                  </m:ctrlPr>
                                </m:sSupPr>
                                <m:e>
                                  <m:d>
                                    <m:dPr>
                                      <m:ctrlPr>
                                        <a:rPr lang="en-CA" sz="1600" i="1">
                                          <a:solidFill>
                                            <a:schemeClr val="tx1"/>
                                          </a:solidFill>
                                          <a:latin typeface="Cambria Math" panose="02040503050406030204" pitchFamily="18" charset="0"/>
                                          <a:ea typeface="Cambria Math" panose="02040503050406030204" pitchFamily="18" charset="0"/>
                                        </a:rPr>
                                      </m:ctrlPr>
                                    </m:dPr>
                                    <m:e>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a:ea typeface="Cambria Math"/>
                                            </a:rPr>
                                            <m:t>𝜋</m:t>
                                          </m:r>
                                        </m:num>
                                        <m:den>
                                          <m:r>
                                            <a:rPr lang="en-CA" sz="1600" i="1">
                                              <a:solidFill>
                                                <a:schemeClr val="tx1"/>
                                              </a:solidFill>
                                              <a:latin typeface="Cambria Math"/>
                                              <a:ea typeface="Cambria Math" panose="02040503050406030204" pitchFamily="18" charset="0"/>
                                            </a:rPr>
                                            <m:t>𝐾</m:t>
                                          </m:r>
                                          <m:r>
                                            <a:rPr lang="en-CA" sz="1600" i="1">
                                              <a:solidFill>
                                                <a:schemeClr val="tx1"/>
                                              </a:solidFill>
                                              <a:latin typeface="Cambria Math"/>
                                              <a:ea typeface="Cambria Math" panose="02040503050406030204" pitchFamily="18" charset="0"/>
                                            </a:rPr>
                                            <m:t> </m:t>
                                          </m:r>
                                          <m:r>
                                            <a:rPr lang="en-CA" sz="1600" i="1">
                                              <a:solidFill>
                                                <a:schemeClr val="tx1"/>
                                              </a:solidFill>
                                              <a:latin typeface="Cambria Math"/>
                                              <a:ea typeface="Cambria Math" panose="02040503050406030204" pitchFamily="18" charset="0"/>
                                            </a:rPr>
                                            <m:t>𝐿</m:t>
                                          </m:r>
                                        </m:den>
                                      </m:f>
                                    </m:e>
                                  </m:d>
                                </m:e>
                                <m:sup>
                                  <m:r>
                                    <a:rPr lang="en-CA" sz="1600" i="1">
                                      <a:solidFill>
                                        <a:schemeClr val="tx1"/>
                                      </a:solidFill>
                                      <a:latin typeface="Cambria Math"/>
                                      <a:ea typeface="Cambria Math" panose="02040503050406030204" pitchFamily="18" charset="0"/>
                                    </a:rPr>
                                    <m:t>2</m:t>
                                  </m:r>
                                </m:sup>
                              </m:sSup>
                              <m:f>
                                <m:fPr>
                                  <m:ctrlPr>
                                    <a:rPr lang="en-CA" sz="1600" i="1">
                                      <a:solidFill>
                                        <a:schemeClr val="tx1"/>
                                      </a:solidFill>
                                      <a:latin typeface="Cambria Math" panose="02040503050406030204" pitchFamily="18" charset="0"/>
                                      <a:ea typeface="Cambria Math" panose="02040503050406030204" pitchFamily="18" charset="0"/>
                                    </a:rPr>
                                  </m:ctrlPr>
                                </m:fPr>
                                <m:num>
                                  <m:r>
                                    <a:rPr lang="en-CA" sz="1600" i="1">
                                      <a:solidFill>
                                        <a:schemeClr val="tx1"/>
                                      </a:solidFill>
                                      <a:latin typeface="Cambria Math"/>
                                      <a:ea typeface="Cambria Math" panose="02040503050406030204" pitchFamily="18" charset="0"/>
                                    </a:rPr>
                                    <m:t>𝐸</m:t>
                                  </m:r>
                                  <m:r>
                                    <a:rPr lang="en-CA" sz="1600" i="1">
                                      <a:solidFill>
                                        <a:schemeClr val="tx1"/>
                                      </a:solidFill>
                                      <a:latin typeface="Cambria Math"/>
                                      <a:ea typeface="Cambria Math" panose="02040503050406030204" pitchFamily="18" charset="0"/>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𝐶</m:t>
                                      </m:r>
                                    </m:e>
                                    <m:sub>
                                      <m:r>
                                        <a:rPr lang="en-CA" sz="1600" i="1">
                                          <a:solidFill>
                                            <a:schemeClr val="tx1"/>
                                          </a:solidFill>
                                          <a:latin typeface="Cambria Math"/>
                                          <a:ea typeface="Cambria Math" panose="02040503050406030204" pitchFamily="18" charset="0"/>
                                        </a:rPr>
                                        <m:t>𝑤</m:t>
                                      </m:r>
                                    </m:sub>
                                  </m:sSub>
                                </m:num>
                                <m:den>
                                  <m:r>
                                    <a:rPr lang="en-CA" sz="1600" i="1">
                                      <a:solidFill>
                                        <a:schemeClr val="tx1"/>
                                      </a:solidFill>
                                      <a:latin typeface="Cambria Math"/>
                                      <a:ea typeface="Cambria Math" panose="02040503050406030204" pitchFamily="18" charset="0"/>
                                    </a:rPr>
                                    <m:t>𝐺</m:t>
                                  </m:r>
                                  <m:r>
                                    <a:rPr lang="en-CA" sz="1600" i="1">
                                      <a:solidFill>
                                        <a:schemeClr val="tx1"/>
                                      </a:solidFill>
                                      <a:latin typeface="Cambria Math"/>
                                      <a:ea typeface="Cambria Math" panose="02040503050406030204" pitchFamily="18" charset="0"/>
                                    </a:rPr>
                                    <m:t> </m:t>
                                  </m:r>
                                  <m:r>
                                    <a:rPr lang="en-CA" sz="1600" i="1">
                                      <a:solidFill>
                                        <a:schemeClr val="tx1"/>
                                      </a:solidFill>
                                      <a:latin typeface="Cambria Math"/>
                                      <a:ea typeface="Cambria Math" panose="02040503050406030204" pitchFamily="18" charset="0"/>
                                    </a:rPr>
                                    <m:t>𝐽</m:t>
                                  </m:r>
                                </m:den>
                              </m:f>
                            </m:e>
                          </m:rad>
                        </m:e>
                      </m:d>
                    </m:oMath>
                  </m:oMathPara>
                </a14:m>
                <a:endParaRPr lang="en-CA" sz="1600" dirty="0">
                  <a:solidFill>
                    <a:schemeClr val="tx1"/>
                  </a:solidFill>
                  <a:latin typeface="Univers Condensed" panose="020B0506020202050204"/>
                  <a:ea typeface="Cambria Math" panose="02040503050406030204" pitchFamily="18" charset="0"/>
                </a:endParaRPr>
              </a:p>
              <a:p>
                <a:pPr marL="400050" lvl="2" indent="0" eaLnBrk="1" hangingPunct="1">
                  <a:buClr>
                    <a:srgbClr val="FF0000"/>
                  </a:buClr>
                  <a:buNone/>
                  <a:defRPr/>
                </a:pPr>
                <a:endParaRPr lang="en-CA" sz="1600" dirty="0">
                  <a:solidFill>
                    <a:schemeClr val="tx1"/>
                  </a:solidFill>
                  <a:latin typeface="Univers Condensed" panose="020B0506020202050204"/>
                  <a:ea typeface="Cambria Math" panose="02040503050406030204" pitchFamily="18" charset="0"/>
                </a:endParaRPr>
              </a:p>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a:ea typeface="Cambria Math"/>
                            </a:rPr>
                            <m:t>𝜆</m:t>
                          </m:r>
                        </m:e>
                      </m:acc>
                      <m:r>
                        <a:rPr lang="en-CA" sz="1600" i="1" dirty="0">
                          <a:solidFill>
                            <a:schemeClr val="tx1"/>
                          </a:solidFill>
                          <a:latin typeface="Cambria Math"/>
                          <a:ea typeface="Cambria Math"/>
                        </a:rPr>
                        <m:t>=</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𝑀</m:t>
                                  </m:r>
                                </m:e>
                                <m:sub>
                                  <m:r>
                                    <a:rPr lang="fr-CA" sz="1600" i="1">
                                      <a:solidFill>
                                        <a:schemeClr val="tx1"/>
                                      </a:solidFill>
                                      <a:latin typeface="Cambria Math" panose="02040503050406030204" pitchFamily="18" charset="0"/>
                                      <a:ea typeface="Cambria Math" panose="02040503050406030204" pitchFamily="18" charset="0"/>
                                    </a:rPr>
                                    <m:t>𝑜</m:t>
                                  </m:r>
                                </m:sub>
                              </m:sSub>
                            </m:num>
                            <m:den>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𝑀</m:t>
                                  </m:r>
                                </m:e>
                                <m:sub>
                                  <m:r>
                                    <a:rPr lang="en-CA" sz="1600" i="1">
                                      <a:solidFill>
                                        <a:schemeClr val="tx1"/>
                                      </a:solidFill>
                                      <a:latin typeface="Cambria Math"/>
                                      <a:ea typeface="Cambria Math" panose="02040503050406030204" pitchFamily="18" charset="0"/>
                                    </a:rPr>
                                    <m:t>𝑒</m:t>
                                  </m:r>
                                </m:sub>
                              </m:sSub>
                            </m:den>
                          </m:f>
                        </m:e>
                      </m:rad>
                    </m:oMath>
                  </m:oMathPara>
                </a14:m>
                <a:endParaRPr lang="en-CA" sz="1600" dirty="0">
                  <a:solidFill>
                    <a:schemeClr val="tx1"/>
                  </a:solidFill>
                  <a:latin typeface="Univers Condensed" panose="020B0506020202050204"/>
                  <a:ea typeface="Cambria Math" panose="02040503050406030204" pitchFamily="18" charset="0"/>
                </a:endParaRPr>
              </a:p>
              <a:p>
                <a:pPr marL="400050" lvl="2" indent="0" eaLnBrk="1" hangingPunct="1">
                  <a:buClr>
                    <a:srgbClr val="FF0000"/>
                  </a:buClr>
                  <a:buNone/>
                  <a:defRPr/>
                </a:pPr>
                <a:endParaRPr lang="en-CA" sz="1600" dirty="0">
                  <a:solidFill>
                    <a:schemeClr val="tx1"/>
                  </a:solidFill>
                  <a:latin typeface="Univers Condensed" panose="020B0506020202050204"/>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sSub>
                        <m:sSubPr>
                          <m:ctrlPr>
                            <a:rPr lang="fr-FR" sz="1600" i="1" dirty="0">
                              <a:solidFill>
                                <a:schemeClr val="tx1"/>
                              </a:solidFill>
                              <a:latin typeface="Cambria Math" panose="02040503050406030204" pitchFamily="18" charset="0"/>
                              <a:ea typeface="Cambria Math"/>
                            </a:rPr>
                          </m:ctrlPr>
                        </m:sSubPr>
                        <m:e>
                          <m:r>
                            <a:rPr lang="en-CA" sz="1600" i="1" dirty="0">
                              <a:solidFill>
                                <a:schemeClr val="tx1"/>
                              </a:solidFill>
                              <a:latin typeface="Cambria Math"/>
                              <a:ea typeface="Cambria Math"/>
                            </a:rPr>
                            <m:t>𝑀</m:t>
                          </m:r>
                        </m:e>
                        <m:sub>
                          <m:r>
                            <a:rPr lang="en-CA" sz="1600" i="1" dirty="0">
                              <a:solidFill>
                                <a:schemeClr val="tx1"/>
                              </a:solidFill>
                              <a:latin typeface="Cambria Math"/>
                              <a:ea typeface="Cambria Math"/>
                            </a:rPr>
                            <m:t>𝑟</m:t>
                          </m:r>
                        </m:sub>
                      </m:sSub>
                      <m:r>
                        <a:rPr lang="fr-CA" sz="1600" i="1" dirty="0">
                          <a:solidFill>
                            <a:schemeClr val="tx1"/>
                          </a:solidFill>
                          <a:latin typeface="Cambria Math"/>
                          <a:ea typeface="Cambria Math"/>
                        </a:rPr>
                        <m:t>=</m:t>
                      </m:r>
                      <m:sSub>
                        <m:sSubPr>
                          <m:ctrlPr>
                            <a:rPr lang="fr-CA" sz="1600" i="1" dirty="0">
                              <a:solidFill>
                                <a:schemeClr val="tx1"/>
                              </a:solidFill>
                              <a:latin typeface="Cambria Math" panose="02040503050406030204" pitchFamily="18" charset="0"/>
                              <a:ea typeface="Cambria Math"/>
                            </a:rPr>
                          </m:ctrlPr>
                        </m:sSubPr>
                        <m:e>
                          <m:r>
                            <a:rPr lang="fr-CA" sz="1600" i="1" dirty="0">
                              <a:solidFill>
                                <a:schemeClr val="tx1"/>
                              </a:solidFill>
                              <a:latin typeface="Cambria Math"/>
                              <a:ea typeface="Cambria Math"/>
                            </a:rPr>
                            <m:t>𝜙</m:t>
                          </m:r>
                        </m:e>
                        <m:sub>
                          <m:r>
                            <a:rPr lang="en-CA" sz="1600" i="1" dirty="0">
                              <a:solidFill>
                                <a:schemeClr val="tx1"/>
                              </a:solidFill>
                              <a:latin typeface="Cambria Math"/>
                              <a:ea typeface="Cambria Math"/>
                            </a:rPr>
                            <m:t>𝑦</m:t>
                          </m:r>
                        </m:sub>
                      </m:sSub>
                      <m:r>
                        <a:rPr lang="en-CA" sz="1600" i="1" dirty="0">
                          <a:solidFill>
                            <a:schemeClr val="tx1"/>
                          </a:solidFill>
                          <a:latin typeface="Cambria Math"/>
                          <a:ea typeface="Cambria Math"/>
                        </a:rPr>
                        <m:t> </m:t>
                      </m:r>
                      <m:acc>
                        <m:accPr>
                          <m:chr m:val="̅"/>
                          <m:ctrlPr>
                            <a:rPr lang="en-CA" sz="1600" i="1" dirty="0">
                              <a:solidFill>
                                <a:schemeClr val="tx1"/>
                              </a:solidFill>
                              <a:latin typeface="Cambria Math" panose="02040503050406030204" pitchFamily="18" charset="0"/>
                              <a:ea typeface="Cambria Math"/>
                            </a:rPr>
                          </m:ctrlPr>
                        </m:accPr>
                        <m:e>
                          <m:r>
                            <a:rPr lang="en-CA" sz="1600" i="1" dirty="0">
                              <a:solidFill>
                                <a:schemeClr val="tx1"/>
                              </a:solidFill>
                              <a:latin typeface="Cambria Math"/>
                              <a:ea typeface="Cambria Math"/>
                            </a:rPr>
                            <m:t>𝐹</m:t>
                          </m:r>
                        </m:e>
                      </m:acc>
                      <m:r>
                        <a:rPr lang="en-CA" sz="1600" i="1" dirty="0">
                          <a:solidFill>
                            <a:schemeClr val="tx1"/>
                          </a:solidFill>
                          <a:latin typeface="Cambria Math"/>
                          <a:ea typeface="Cambria Math"/>
                        </a:rPr>
                        <m:t> </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𝑀</m:t>
                          </m:r>
                        </m:e>
                        <m:sub>
                          <m:r>
                            <a:rPr lang="en-CA" sz="1600" i="1">
                              <a:solidFill>
                                <a:schemeClr val="tx1"/>
                              </a:solidFill>
                              <a:latin typeface="Cambria Math"/>
                              <a:ea typeface="Cambria Math" panose="02040503050406030204" pitchFamily="18" charset="0"/>
                            </a:rPr>
                            <m:t>𝑜</m:t>
                          </m:r>
                        </m:sub>
                      </m:sSub>
                    </m:oMath>
                  </m:oMathPara>
                </a14:m>
                <a:endParaRPr lang="en-CA" sz="1600" dirty="0">
                  <a:solidFill>
                    <a:schemeClr val="tx1"/>
                  </a:solidFill>
                  <a:latin typeface="Univers Condensed" panose="020B0506020202050204"/>
                  <a:ea typeface="Cambria Math" panose="02040503050406030204" pitchFamily="18" charset="0"/>
                </a:endParaRPr>
              </a:p>
              <a:p>
                <a:pPr marL="400050" lvl="2" indent="0" eaLnBrk="1" hangingPunct="1">
                  <a:buClr>
                    <a:srgbClr val="FF0000"/>
                  </a:buClr>
                  <a:buNone/>
                  <a:defRPr/>
                </a:pPr>
                <a:endParaRPr lang="en-CA" sz="1600" dirty="0">
                  <a:solidFill>
                    <a:schemeClr val="tx1"/>
                  </a:solidFill>
                  <a:latin typeface="Univers Condensed" panose="020B0506020202050204"/>
                  <a:ea typeface="Cambria Math" panose="02040503050406030204" pitchFamily="18" charset="0"/>
                </a:endParaRPr>
              </a:p>
              <a:p>
                <a:pPr marL="400050" lvl="2" indent="0" eaLnBrk="1" hangingPunct="1">
                  <a:buClr>
                    <a:srgbClr val="FF0000"/>
                  </a:buClr>
                  <a:buNone/>
                  <a:defRPr/>
                </a:pPr>
                <a:endParaRPr lang="en-CA" sz="1600" dirty="0">
                  <a:solidFill>
                    <a:schemeClr val="tx1"/>
                  </a:solidFill>
                  <a:latin typeface="Univers Condensed" panose="020B0506020202050204"/>
                  <a:ea typeface="Cambria Math" panose="02040503050406030204" pitchFamily="18" charset="0"/>
                </a:endParaRPr>
              </a:p>
              <a:p>
                <a:pPr marL="857250" lvl="3" indent="0" eaLnBrk="1" hangingPunct="1">
                  <a:buClr>
                    <a:srgbClr val="FF0000"/>
                  </a:buClr>
                  <a:buNone/>
                  <a:defRPr/>
                </a:pPr>
                <a:endParaRPr lang="en-CA" sz="1600" dirty="0">
                  <a:solidFill>
                    <a:schemeClr val="tx1"/>
                  </a:solidFill>
                  <a:latin typeface="Univers Condensed" panose="020B0506020202050204"/>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199" y="1640795"/>
                <a:ext cx="6358467" cy="2592538"/>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666" y="1057832"/>
            <a:ext cx="2685215" cy="4081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p:cNvSpPr/>
          <p:nvPr/>
        </p:nvSpPr>
        <p:spPr>
          <a:xfrm>
            <a:off x="7633651" y="5213669"/>
            <a:ext cx="2644882" cy="307777"/>
          </a:xfrm>
          <a:prstGeom prst="rect">
            <a:avLst/>
          </a:prstGeom>
        </p:spPr>
        <p:txBody>
          <a:bodyPr wrap="square">
            <a:spAutoFit/>
          </a:bodyPr>
          <a:lstStyle/>
          <a:p>
            <a:r>
              <a:rPr lang="fr-CA" sz="1400" dirty="0">
                <a:latin typeface="Univers Condensed" panose="020B0506020202050204"/>
              </a:rPr>
              <a:t>Déversement d’un porte-à-faux</a:t>
            </a:r>
          </a:p>
        </p:txBody>
      </p:sp>
      <mc:AlternateContent xmlns:mc="http://schemas.openxmlformats.org/markup-compatibility/2006" xmlns:a14="http://schemas.microsoft.com/office/drawing/2010/main">
        <mc:Choice Requires="a14">
          <p:sp>
            <p:nvSpPr>
              <p:cNvPr id="19" name="Rectangle 1027"/>
              <p:cNvSpPr txBox="1">
                <a:spLocks noChangeArrowheads="1"/>
              </p:cNvSpPr>
              <p:nvPr/>
            </p:nvSpPr>
            <p:spPr bwMode="auto">
              <a:xfrm>
                <a:off x="838199" y="4597490"/>
                <a:ext cx="6352586" cy="17588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14:m>
                  <m:oMath xmlns:m="http://schemas.openxmlformats.org/officeDocument/2006/math">
                    <m:r>
                      <a:rPr lang="fr-CA" sz="1600" i="1">
                        <a:solidFill>
                          <a:srgbClr val="0000FF"/>
                        </a:solidFill>
                        <a:latin typeface="Cambria Math"/>
                        <a:ea typeface="Cambria Math"/>
                      </a:rPr>
                      <m:t>⨀</m:t>
                    </m:r>
                  </m:oMath>
                </a14:m>
                <a:r>
                  <a:rPr lang="fr-FR" sz="1600" dirty="0">
                    <a:latin typeface="Univers Condensed" panose="020B0506020202050204"/>
                  </a:rPr>
                  <a:t> </a:t>
                </a:r>
                <a14:m>
                  <m:oMath xmlns:m="http://schemas.openxmlformats.org/officeDocument/2006/math">
                    <m:r>
                      <a:rPr lang="fr-FR" sz="1600" i="1" dirty="0">
                        <a:latin typeface="Cambria Math"/>
                      </a:rPr>
                      <m:t>𝐾</m:t>
                    </m:r>
                    <m:r>
                      <a:rPr lang="fr-FR" sz="1600" i="1" dirty="0">
                        <a:latin typeface="Cambria Math"/>
                      </a:rPr>
                      <m:t> </m:t>
                    </m:r>
                  </m:oMath>
                </a14:m>
                <a:r>
                  <a:rPr lang="fr-FR" sz="1600" dirty="0">
                    <a:latin typeface="Univers Condensed" panose="020B0506020202050204"/>
                  </a:rPr>
                  <a:t>est donné pour trois conditions de retenue latérale à l’extrémité libre du porte-à-faux, trois conditions de retenue latérale à l’extrémité appuyée, pour une charge appliquée sur l’aile supérieure, au centre de torsion ou sur l’aile inférieure et pour une charge uniforme ou pour une charge concentrée au bout libre du porte-à-faux</a:t>
                </a:r>
              </a:p>
            </p:txBody>
          </p:sp>
        </mc:Choice>
        <mc:Fallback xmlns="">
          <p:sp>
            <p:nvSpPr>
              <p:cNvPr id="19" name="Rectangle 1027"/>
              <p:cNvSpPr txBox="1">
                <a:spLocks noRot="1" noChangeAspect="1" noMove="1" noResize="1" noEditPoints="1" noAdjustHandles="1" noChangeArrowheads="1" noChangeShapeType="1" noTextEdit="1"/>
              </p:cNvSpPr>
              <p:nvPr/>
            </p:nvSpPr>
            <p:spPr bwMode="auto">
              <a:xfrm>
                <a:off x="838199" y="4597490"/>
                <a:ext cx="6352586" cy="1758859"/>
              </a:xfrm>
              <a:prstGeom prst="rect">
                <a:avLst/>
              </a:prstGeom>
              <a:blipFill>
                <a:blip r:embed="rId5"/>
                <a:stretch>
                  <a:fillRect l="-479" t="-1038" r="-12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
        <p:nvSpPr>
          <p:cNvPr id="12" name="Rectangle 11">
            <a:extLst>
              <a:ext uri="{FF2B5EF4-FFF2-40B4-BE49-F238E27FC236}">
                <a16:creationId xmlns:a16="http://schemas.microsoft.com/office/drawing/2014/main" id="{129FEB10-83E2-A440-834A-2DD331969EDB}"/>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7852847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085" y="1220438"/>
            <a:ext cx="4884152" cy="513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1871134" y="3634505"/>
            <a:ext cx="2650067" cy="523220"/>
          </a:xfrm>
          <a:prstGeom prst="rect">
            <a:avLst/>
          </a:prstGeom>
        </p:spPr>
        <p:txBody>
          <a:bodyPr wrap="square">
            <a:spAutoFit/>
          </a:bodyPr>
          <a:lstStyle/>
          <a:p>
            <a:r>
              <a:rPr lang="fr-FR" sz="1400" dirty="0">
                <a:latin typeface="Univers Condensed"/>
              </a:rPr>
              <a:t>Support latéral incomplet d'une poutre au droit d'un appui</a:t>
            </a:r>
            <a:endParaRPr lang="fr-CA" sz="1400" dirty="0">
              <a:latin typeface="Univers Condensed"/>
            </a:endParaRPr>
          </a:p>
        </p:txBody>
      </p:sp>
      <p:sp>
        <p:nvSpPr>
          <p:cNvPr id="8" name="Rectangle 7">
            <a:extLst>
              <a:ext uri="{FF2B5EF4-FFF2-40B4-BE49-F238E27FC236}">
                <a16:creationId xmlns:a16="http://schemas.microsoft.com/office/drawing/2014/main" id="{C450CD5B-F71B-C64F-A98E-81C80DC6B1C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86607059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7" name="Rectangle 1027"/>
          <p:cNvSpPr txBox="1">
            <a:spLocks noChangeArrowheads="1"/>
          </p:cNvSpPr>
          <p:nvPr/>
        </p:nvSpPr>
        <p:spPr bwMode="auto">
          <a:xfrm>
            <a:off x="838199" y="1457218"/>
            <a:ext cx="9821449" cy="489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Conditions de retenue latérale à l’extrémité libre :</a:t>
            </a:r>
          </a:p>
          <a:p>
            <a:pPr marL="342900" lvl="1" indent="-342900"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400050" lvl="2" indent="0" eaLnBrk="1" hangingPunct="1">
              <a:buNone/>
              <a:defRPr/>
            </a:pPr>
            <a:r>
              <a:rPr lang="fr-FR" sz="1600" dirty="0">
                <a:latin typeface="Univers Condensed"/>
                <a:ea typeface="Cambria Math" panose="02040503050406030204" pitchFamily="18" charset="0"/>
              </a:rPr>
              <a:t>(a) aucune retenue latérale ;</a:t>
            </a:r>
          </a:p>
          <a:p>
            <a:pPr marL="857250" lvl="2" indent="-457200" eaLnBrk="1" hangingPunct="1">
              <a:buAutoNum type="alphaLcParenBoth"/>
              <a:defRPr/>
            </a:pPr>
            <a:endParaRPr lang="fr-FR" sz="1600" dirty="0">
              <a:latin typeface="Univers Condensed"/>
              <a:ea typeface="Cambria Math" panose="02040503050406030204" pitchFamily="18" charset="0"/>
            </a:endParaRPr>
          </a:p>
          <a:p>
            <a:pPr marL="400050" lvl="2" indent="0" eaLnBrk="1" hangingPunct="1">
              <a:buNone/>
              <a:defRPr/>
            </a:pPr>
            <a:r>
              <a:rPr lang="fr-FR" sz="1600" dirty="0">
                <a:latin typeface="Univers Condensed"/>
                <a:ea typeface="Cambria Math" panose="02040503050406030204" pitchFamily="18" charset="0"/>
              </a:rPr>
              <a:t>(b) retenue latérale de l’aile supérieure seulement ;</a:t>
            </a:r>
          </a:p>
          <a:p>
            <a:pPr marL="400050" lvl="2" indent="0" eaLnBrk="1" hangingPunct="1">
              <a:buNone/>
              <a:defRPr/>
            </a:pPr>
            <a:endParaRPr lang="fr-FR" sz="1600" dirty="0">
              <a:latin typeface="Univers Condensed"/>
              <a:ea typeface="Cambria Math" panose="02040503050406030204" pitchFamily="18" charset="0"/>
            </a:endParaRPr>
          </a:p>
          <a:p>
            <a:pPr marL="400050" lvl="2" indent="0" eaLnBrk="1" hangingPunct="1">
              <a:buNone/>
              <a:defRPr/>
            </a:pPr>
            <a:r>
              <a:rPr lang="fr-FR" sz="1600" dirty="0">
                <a:latin typeface="Univers Condensed"/>
                <a:ea typeface="Cambria Math" panose="02040503050406030204" pitchFamily="18" charset="0"/>
              </a:rPr>
              <a:t>(c) retenue latérale des deux ailes.</a:t>
            </a:r>
          </a:p>
          <a:p>
            <a:pPr marL="400050" lvl="2" indent="0" eaLnBrk="1" hangingPunct="1">
              <a:buNone/>
              <a:defRPr/>
            </a:pPr>
            <a:endParaRPr lang="fr-FR" sz="16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latin typeface="Univers Condensed"/>
                <a:ea typeface="Cambria Math" panose="02040503050406030204" pitchFamily="18" charset="0"/>
              </a:rPr>
              <a:t>Conditions de retenue latérale à l’extrémité appuyée :</a:t>
            </a:r>
          </a:p>
          <a:p>
            <a:pPr marL="342900" lvl="1" indent="-342900"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400050" lvl="2" indent="0" eaLnBrk="1" hangingPunct="1">
              <a:buNone/>
              <a:defRPr/>
            </a:pPr>
            <a:r>
              <a:rPr lang="fr-FR" sz="1600" dirty="0">
                <a:latin typeface="Univers Condensed"/>
                <a:ea typeface="Cambria Math" panose="02040503050406030204" pitchFamily="18" charset="0"/>
              </a:rPr>
              <a:t>(a') encastrement complet (assemblage rigide) ;</a:t>
            </a:r>
          </a:p>
          <a:p>
            <a:pPr marL="400050" lvl="2" indent="0" eaLnBrk="1" hangingPunct="1">
              <a:buNone/>
              <a:defRPr/>
            </a:pPr>
            <a:endParaRPr lang="fr-FR" sz="1600" dirty="0">
              <a:latin typeface="Univers Condensed"/>
              <a:ea typeface="Cambria Math" panose="02040503050406030204" pitchFamily="18" charset="0"/>
            </a:endParaRPr>
          </a:p>
          <a:p>
            <a:pPr marL="400050" lvl="2" indent="0" eaLnBrk="1" hangingPunct="1">
              <a:buNone/>
              <a:defRPr/>
            </a:pPr>
            <a:r>
              <a:rPr lang="fr-FR" sz="1600" dirty="0">
                <a:latin typeface="Univers Condensed"/>
                <a:ea typeface="Cambria Math" panose="02040503050406030204" pitchFamily="18" charset="0"/>
              </a:rPr>
              <a:t>(b') poutre continue dont les deux ailes sont retenues latéralement au droit de l’appui ;</a:t>
            </a:r>
          </a:p>
          <a:p>
            <a:pPr marL="400050" lvl="2" indent="0" eaLnBrk="1" hangingPunct="1">
              <a:buNone/>
              <a:defRPr/>
            </a:pPr>
            <a:endParaRPr lang="fr-FR" sz="1600" dirty="0">
              <a:latin typeface="Univers Condensed"/>
              <a:ea typeface="Cambria Math" panose="02040503050406030204" pitchFamily="18" charset="0"/>
            </a:endParaRPr>
          </a:p>
          <a:p>
            <a:pPr marL="400050" lvl="2" indent="0" eaLnBrk="1" hangingPunct="1">
              <a:buNone/>
              <a:defRPr/>
            </a:pPr>
            <a:r>
              <a:rPr lang="fr-FR" sz="1600" dirty="0">
                <a:latin typeface="Univers Condensed"/>
                <a:ea typeface="Cambria Math" panose="02040503050406030204" pitchFamily="18" charset="0"/>
              </a:rPr>
              <a:t>(c') poutre continue dont l’aile supérieure seulement est retenue latéralement au droit de l’appui (figure 6.21a)</a:t>
            </a:r>
          </a:p>
        </p:txBody>
      </p:sp>
    </p:spTree>
    <p:extLst>
      <p:ext uri="{BB962C8B-B14F-4D97-AF65-F5344CB8AC3E}">
        <p14:creationId xmlns:p14="http://schemas.microsoft.com/office/powerpoint/2010/main" val="75883541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817" y="1581585"/>
            <a:ext cx="8968322"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890114" y="5903311"/>
            <a:ext cx="4493728" cy="307777"/>
          </a:xfrm>
          <a:prstGeom prst="rect">
            <a:avLst/>
          </a:prstGeom>
        </p:spPr>
        <p:txBody>
          <a:bodyPr wrap="square">
            <a:spAutoFit/>
          </a:bodyPr>
          <a:lstStyle/>
          <a:p>
            <a:r>
              <a:rPr lang="fr-FR" sz="1400" dirty="0">
                <a:latin typeface="Univers Condensed"/>
              </a:rPr>
              <a:t>Coefficient de longueur effective pour les porte-à-faux</a:t>
            </a:r>
            <a:endParaRPr lang="fr-CA" sz="1400" dirty="0">
              <a:latin typeface="Univers Condensed"/>
            </a:endParaRPr>
          </a:p>
        </p:txBody>
      </p:sp>
      <p:sp>
        <p:nvSpPr>
          <p:cNvPr id="10" name="Rectangle 9">
            <a:extLst>
              <a:ext uri="{FF2B5EF4-FFF2-40B4-BE49-F238E27FC236}">
                <a16:creationId xmlns:a16="http://schemas.microsoft.com/office/drawing/2014/main" id="{9E062782-02DE-D94B-9572-D395FC50360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265404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7" name="Rectangle 1027"/>
          <p:cNvSpPr txBox="1">
            <a:spLocks noChangeArrowheads="1"/>
          </p:cNvSpPr>
          <p:nvPr/>
        </p:nvSpPr>
        <p:spPr bwMode="auto">
          <a:xfrm>
            <a:off x="838200" y="1091698"/>
            <a:ext cx="9049562" cy="5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Poutres fléchies avec des supports latéraux intermédiaires</a:t>
            </a:r>
            <a:endParaRPr lang="en-CA" sz="2000" dirty="0">
              <a:solidFill>
                <a:schemeClr val="accent1"/>
              </a:solidFill>
              <a:latin typeface="Univers Condensed"/>
              <a:ea typeface="Cambria Math" panose="02040503050406030204" pitchFamily="18" charset="0"/>
            </a:endParaRPr>
          </a:p>
        </p:txBody>
      </p:sp>
      <p:sp>
        <p:nvSpPr>
          <p:cNvPr id="10" name="Rectangle 1027">
            <a:extLst>
              <a:ext uri="{FF2B5EF4-FFF2-40B4-BE49-F238E27FC236}">
                <a16:creationId xmlns:a16="http://schemas.microsoft.com/office/drawing/2014/main" id="{965EE45A-533E-4F01-A7C8-15A93C0C80F4}"/>
              </a:ext>
            </a:extLst>
          </p:cNvPr>
          <p:cNvSpPr txBox="1">
            <a:spLocks noChangeArrowheads="1"/>
          </p:cNvSpPr>
          <p:nvPr/>
        </p:nvSpPr>
        <p:spPr bwMode="auto">
          <a:xfrm>
            <a:off x="838200" y="1734236"/>
            <a:ext cx="3960440" cy="195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panose="020B0506020202050204"/>
              </a:rPr>
              <a:t>On considère tous les tronçons comme indépendants l’un de l’autre et le tronçon critique est celui qui a la résistance minimale au déversement</a:t>
            </a:r>
            <a:endParaRPr lang="en-CA" sz="1000" dirty="0">
              <a:solidFill>
                <a:srgbClr val="000099"/>
              </a:solidFill>
              <a:latin typeface="Univers Condensed" panose="020B0506020202050204"/>
              <a:ea typeface="Cambria Math" panose="02040503050406030204" pitchFamily="18"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1049573"/>
            <a:ext cx="3759816" cy="5435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3762577" y="4499950"/>
            <a:ext cx="2790623" cy="523220"/>
          </a:xfrm>
          <a:prstGeom prst="rect">
            <a:avLst/>
          </a:prstGeom>
        </p:spPr>
        <p:txBody>
          <a:bodyPr wrap="square">
            <a:spAutoFit/>
          </a:bodyPr>
          <a:lstStyle/>
          <a:p>
            <a:r>
              <a:rPr lang="fr-FR" sz="1400" dirty="0">
                <a:latin typeface="Univers Condensed" panose="020B0506020202050204"/>
              </a:rPr>
              <a:t>Poutres avec supports latéraux intermédiaires</a:t>
            </a:r>
            <a:endParaRPr lang="fr-CA" sz="1400" dirty="0">
              <a:latin typeface="Univers Condensed" panose="020B0506020202050204"/>
            </a:endParaRPr>
          </a:p>
        </p:txBody>
      </p:sp>
      <p:sp>
        <p:nvSpPr>
          <p:cNvPr id="14" name="Rectangle 13">
            <a:extLst>
              <a:ext uri="{FF2B5EF4-FFF2-40B4-BE49-F238E27FC236}">
                <a16:creationId xmlns:a16="http://schemas.microsoft.com/office/drawing/2014/main" id="{321BF5D5-15EB-2A40-8434-3D841F915DB4}"/>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875456447"/>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p:sp>
        <p:nvSpPr>
          <p:cNvPr id="14" name="Rectangle 1027"/>
          <p:cNvSpPr txBox="1">
            <a:spLocks noChangeArrowheads="1"/>
          </p:cNvSpPr>
          <p:nvPr/>
        </p:nvSpPr>
        <p:spPr bwMode="auto">
          <a:xfrm>
            <a:off x="838200" y="1179158"/>
            <a:ext cx="9049562" cy="504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Sections </a:t>
            </a:r>
            <a:r>
              <a:rPr lang="fr-FR" sz="2000" dirty="0" err="1">
                <a:solidFill>
                  <a:schemeClr val="accent1"/>
                </a:solidFill>
                <a:latin typeface="Univers Condensed"/>
                <a:ea typeface="Cambria Math" panose="02040503050406030204" pitchFamily="18" charset="0"/>
              </a:rPr>
              <a:t>unisymétriques</a:t>
            </a:r>
            <a:endParaRPr lang="en-CA" sz="2000" dirty="0">
              <a:solidFill>
                <a:schemeClr val="accent1"/>
              </a:solidFill>
              <a:latin typeface="Univers Condensed"/>
              <a:ea typeface="Cambria Math" panose="02040503050406030204" pitchFamily="18" charset="0"/>
            </a:endParaRPr>
          </a:p>
        </p:txBody>
      </p:sp>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5569"/>
          <a:stretch/>
        </p:blipFill>
        <p:spPr bwMode="auto">
          <a:xfrm>
            <a:off x="6543008" y="2901067"/>
            <a:ext cx="4367172" cy="1926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486549" y="5002896"/>
            <a:ext cx="3563888" cy="738664"/>
          </a:xfrm>
          <a:prstGeom prst="rect">
            <a:avLst/>
          </a:prstGeom>
        </p:spPr>
        <p:txBody>
          <a:bodyPr wrap="square">
            <a:spAutoFit/>
          </a:bodyPr>
          <a:lstStyle/>
          <a:p>
            <a:r>
              <a:rPr lang="fr-FR" sz="1400" dirty="0">
                <a:latin typeface="Univers Condensed" panose="020B0506020202050204"/>
              </a:rPr>
              <a:t>Paramètres géométriques pour le calcul de la résistance au déversement des sections </a:t>
            </a:r>
            <a:r>
              <a:rPr lang="fr-FR" sz="1400" dirty="0" err="1">
                <a:latin typeface="Univers Condensed" panose="020B0506020202050204"/>
              </a:rPr>
              <a:t>unisymétriques</a:t>
            </a:r>
            <a:endParaRPr lang="fr-CA" sz="1400" dirty="0">
              <a:latin typeface="Univers Condensed" panose="020B0506020202050204"/>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3862"/>
          <a:stretch/>
        </p:blipFill>
        <p:spPr bwMode="auto">
          <a:xfrm>
            <a:off x="1704624" y="2013814"/>
            <a:ext cx="4367172" cy="3701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BF79669A-3617-5E45-A087-809902994F52}"/>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79451824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1128358"/>
                <a:ext cx="9626600" cy="38161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chemeClr val="accent1"/>
                  </a:buClr>
                  <a:buFont typeface="Arial" panose="020B0604020202020204" pitchFamily="34" charset="0"/>
                  <a:buChar char="•"/>
                  <a:defRPr/>
                </a:pPr>
                <a:r>
                  <a:rPr lang="fr-FR" sz="1400" dirty="0">
                    <a:solidFill>
                      <a:schemeClr val="accent1"/>
                    </a:solidFill>
                    <a:latin typeface="Univers Condensed"/>
                    <a:ea typeface="Cambria Math" panose="02040503050406030204" pitchFamily="18" charset="0"/>
                  </a:rPr>
                  <a:t>Sections en </a:t>
                </a:r>
                <a14:m>
                  <m:oMath xmlns:m="http://schemas.openxmlformats.org/officeDocument/2006/math">
                    <m:r>
                      <a:rPr lang="fr-FR" sz="1400" dirty="0">
                        <a:solidFill>
                          <a:schemeClr val="accent1"/>
                        </a:solidFill>
                        <a:latin typeface="Cambria Math" panose="02040503050406030204" pitchFamily="18" charset="0"/>
                        <a:ea typeface="Cambria Math" panose="02040503050406030204" pitchFamily="18" charset="0"/>
                      </a:rPr>
                      <m:t>𝐼</m:t>
                    </m:r>
                    <m:r>
                      <a:rPr lang="fr-FR" sz="1400" dirty="0">
                        <a:solidFill>
                          <a:schemeClr val="accent1"/>
                        </a:solidFill>
                        <a:latin typeface="Cambria Math" panose="02040503050406030204" pitchFamily="18" charset="0"/>
                        <a:ea typeface="Cambria Math" panose="02040503050406030204" pitchFamily="18" charset="0"/>
                      </a:rPr>
                      <m:t> </m:t>
                    </m:r>
                  </m:oMath>
                </a14:m>
                <a:r>
                  <a:rPr lang="fr-FR" sz="1400" dirty="0" err="1">
                    <a:solidFill>
                      <a:schemeClr val="accent1"/>
                    </a:solidFill>
                    <a:latin typeface="Univers Condensed"/>
                    <a:ea typeface="Cambria Math" panose="02040503050406030204" pitchFamily="18" charset="0"/>
                  </a:rPr>
                  <a:t>unisymétrique</a:t>
                </a:r>
                <a:endParaRPr lang="fr-FR" sz="1400" dirty="0">
                  <a:solidFill>
                    <a:schemeClr val="accent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FR" sz="1400" dirty="0">
                  <a:latin typeface="Univers Condensed"/>
                  <a:ea typeface="Cambria Math" panose="02040503050406030204" pitchFamily="18" charset="0"/>
                </a:endParaRPr>
              </a:p>
              <a:p>
                <a:pPr marL="400050" lvl="2" indent="0" eaLnBrk="1" hangingPunct="1">
                  <a:buNone/>
                  <a:defRPr/>
                </a:pPr>
                <a:endParaRPr lang="en-CA" sz="1400" dirty="0">
                  <a:latin typeface="Univers Condensed"/>
                  <a:ea typeface="Cambria Math" panose="02040503050406030204" pitchFamily="18" charset="0"/>
                </a:endParaRPr>
              </a:p>
              <a:p>
                <a:pPr marL="400050" lvl="2" indent="0" eaLnBrk="1" hangingPunct="1">
                  <a:buNone/>
                  <a:defRPr/>
                </a:pPr>
                <a14:m>
                  <m:oMathPara xmlns:m="http://schemas.openxmlformats.org/officeDocument/2006/math">
                    <m:oMathParaPr>
                      <m:jc m:val="left"/>
                    </m:oMathParaPr>
                    <m:oMath xmlns:m="http://schemas.openxmlformats.org/officeDocument/2006/math">
                      <m:sSub>
                        <m:sSubPr>
                          <m:ctrlPr>
                            <a:rPr lang="en-CA" sz="1400" i="1" smtClean="0">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𝑀</m:t>
                          </m:r>
                        </m:e>
                        <m:sub>
                          <m:r>
                            <a:rPr lang="en-CA" sz="1400" i="1">
                              <a:solidFill>
                                <a:schemeClr val="tx1"/>
                              </a:solidFill>
                              <a:latin typeface="Cambria Math" panose="02040503050406030204" pitchFamily="18" charset="0"/>
                              <a:ea typeface="Cambria Math" panose="02040503050406030204" pitchFamily="18" charset="0"/>
                            </a:rPr>
                            <m:t>𝑒</m:t>
                          </m:r>
                        </m:sub>
                      </m:sSub>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𝐺</m:t>
                              </m:r>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𝐽</m:t>
                              </m:r>
                              <m:r>
                                <a:rPr lang="en-CA" sz="1400" i="1">
                                  <a:solidFill>
                                    <a:schemeClr val="tx1"/>
                                  </a:solidFill>
                                  <a:latin typeface="Cambria Math" panose="02040503050406030204" pitchFamily="18" charset="0"/>
                                  <a:ea typeface="Cambria Math" panose="02040503050406030204" pitchFamily="18" charset="0"/>
                                </a:rPr>
                                <m:t>+</m:t>
                              </m:r>
                              <m:sSup>
                                <m:sSupPr>
                                  <m:ctrlPr>
                                    <a:rPr lang="en-CA" sz="1400" i="1">
                                      <a:solidFill>
                                        <a:schemeClr val="tx1"/>
                                      </a:solidFill>
                                      <a:latin typeface="Cambria Math" panose="02040503050406030204" pitchFamily="18" charset="0"/>
                                      <a:ea typeface="Cambria Math" panose="02040503050406030204" pitchFamily="18" charset="0"/>
                                    </a:rPr>
                                  </m:ctrlPr>
                                </m:sSupPr>
                                <m:e>
                                  <m:d>
                                    <m:dPr>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e>
                                  </m:d>
                                </m:e>
                                <m:sup>
                                  <m:r>
                                    <a:rPr lang="en-CA" sz="1400" i="1">
                                      <a:solidFill>
                                        <a:schemeClr val="tx1"/>
                                      </a:solidFill>
                                      <a:latin typeface="Cambria Math" panose="02040503050406030204" pitchFamily="18" charset="0"/>
                                      <a:ea typeface="Cambria Math" panose="02040503050406030204" pitchFamily="18" charset="0"/>
                                    </a:rPr>
                                    <m:t>2</m:t>
                                  </m:r>
                                </m:sup>
                              </m:sSup>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𝐶</m:t>
                                  </m:r>
                                </m:e>
                                <m:sub>
                                  <m:r>
                                    <a:rPr lang="en-CA" sz="1400" i="1">
                                      <a:solidFill>
                                        <a:schemeClr val="tx1"/>
                                      </a:solidFill>
                                      <a:latin typeface="Cambria Math" panose="02040503050406030204" pitchFamily="18" charset="0"/>
                                      <a:ea typeface="Cambria Math" panose="02040503050406030204" pitchFamily="18" charset="0"/>
                                    </a:rPr>
                                    <m:t>𝑤</m:t>
                                  </m:r>
                                </m:sub>
                              </m:sSub>
                              <m:r>
                                <a:rPr lang="en-CA" sz="1400" i="1">
                                  <a:solidFill>
                                    <a:schemeClr val="tx1"/>
                                  </a:solidFill>
                                  <a:latin typeface="Cambria Math" panose="02040503050406030204" pitchFamily="18" charset="0"/>
                                  <a:ea typeface="Cambria Math" panose="02040503050406030204" pitchFamily="18" charset="0"/>
                                </a:rPr>
                                <m:t>+</m:t>
                              </m:r>
                              <m:sSup>
                                <m:sSupPr>
                                  <m:ctrlPr>
                                    <a:rPr lang="en-CA" sz="1400" i="1">
                                      <a:solidFill>
                                        <a:schemeClr val="tx1"/>
                                      </a:solidFill>
                                      <a:latin typeface="Cambria Math" panose="02040503050406030204" pitchFamily="18" charset="0"/>
                                      <a:ea typeface="Cambria Math" panose="02040503050406030204" pitchFamily="18" charset="0"/>
                                    </a:rPr>
                                  </m:ctrlPr>
                                </m:sSupPr>
                                <m:e>
                                  <m:d>
                                    <m:dPr>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a:rPr>
                                            <m:t>𝜋</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num>
                                        <m:den>
                                          <m:r>
                                            <a:rPr lang="en-CA" sz="1400" i="1">
                                              <a:solidFill>
                                                <a:schemeClr val="tx1"/>
                                              </a:solidFill>
                                              <a:latin typeface="Cambria Math" panose="02040503050406030204" pitchFamily="18" charset="0"/>
                                              <a:ea typeface="Cambria Math" panose="02040503050406030204" pitchFamily="18" charset="0"/>
                                            </a:rPr>
                                            <m:t>𝐿</m:t>
                                          </m:r>
                                        </m:den>
                                      </m:f>
                                    </m:e>
                                  </m:d>
                                </m:e>
                                <m:sup>
                                  <m:r>
                                    <a:rPr lang="en-CA" sz="1400" i="1">
                                      <a:solidFill>
                                        <a:schemeClr val="tx1"/>
                                      </a:solidFill>
                                      <a:latin typeface="Cambria Math" panose="02040503050406030204" pitchFamily="18" charset="0"/>
                                      <a:ea typeface="Cambria Math" panose="02040503050406030204" pitchFamily="18" charset="0"/>
                                    </a:rPr>
                                    <m:t>2</m:t>
                                  </m:r>
                                </m:sup>
                              </m:sSup>
                            </m:e>
                          </m:rad>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a:rPr>
                                <m:t>𝜋</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num>
                            <m:den>
                              <m:r>
                                <a:rPr lang="en-CA" sz="1400" i="1">
                                  <a:solidFill>
                                    <a:schemeClr val="tx1"/>
                                  </a:solidFill>
                                  <a:latin typeface="Cambria Math" panose="02040503050406030204" pitchFamily="18" charset="0"/>
                                  <a:ea typeface="Cambria Math" panose="02040503050406030204" pitchFamily="18" charset="0"/>
                                </a:rPr>
                                <m:t>𝐿</m:t>
                              </m:r>
                            </m:den>
                          </m:f>
                        </m:e>
                      </m:d>
                    </m:oMath>
                  </m:oMathPara>
                </a14:m>
                <a:endParaRPr lang="fr-CA" sz="1400" i="1" dirty="0">
                  <a:solidFill>
                    <a:schemeClr val="tx1"/>
                  </a:solidFill>
                  <a:latin typeface="Univers Condensed"/>
                  <a:ea typeface="Cambria Math" panose="02040503050406030204" pitchFamily="18" charset="0"/>
                </a:endParaRPr>
              </a:p>
              <a:p>
                <a:pPr marL="400050" lvl="2" indent="0" eaLnBrk="1" hangingPunct="1">
                  <a:buNone/>
                  <a:defRPr/>
                </a:pPr>
                <a:endParaRPr lang="en-CA" sz="1400" i="1" dirty="0">
                  <a:solidFill>
                    <a:schemeClr val="tx1"/>
                  </a:solidFill>
                  <a:latin typeface="Univers Condensed"/>
                  <a:ea typeface="Cambria Math"/>
                </a:endParaRPr>
              </a:p>
              <a:p>
                <a:pPr marL="400050" lvl="2" indent="0" eaLnBrk="1" hangingPunct="1">
                  <a:buNone/>
                  <a:defRPr/>
                </a:pPr>
                <a14:m>
                  <m:oMath xmlns:m="http://schemas.openxmlformats.org/officeDocument/2006/math">
                    <m:r>
                      <a:rPr lang="en-CA" sz="1400" i="1">
                        <a:solidFill>
                          <a:schemeClr val="tx1"/>
                        </a:solidFill>
                        <a:latin typeface="Cambria Math" panose="02040503050406030204" pitchFamily="18" charset="0"/>
                        <a:ea typeface="Cambria Math"/>
                      </a:rPr>
                      <m:t>𝛾</m:t>
                    </m:r>
                  </m:oMath>
                </a14:m>
                <a:r>
                  <a:rPr lang="fr-CA" sz="1400" dirty="0">
                    <a:solidFill>
                      <a:schemeClr val="tx1"/>
                    </a:solidFill>
                    <a:latin typeface="Univers Condensed"/>
                    <a:ea typeface="Cambria Math" panose="02040503050406030204" pitchFamily="18" charset="0"/>
                  </a:rPr>
                  <a:t> est </a:t>
                </a:r>
                <a:r>
                  <a:rPr lang="fr-FR" sz="1400" dirty="0">
                    <a:solidFill>
                      <a:schemeClr val="tx1"/>
                    </a:solidFill>
                    <a:latin typeface="Univers Condensed"/>
                  </a:rPr>
                  <a:t>le </a:t>
                </a:r>
                <a:r>
                  <a:rPr lang="fr-FR" sz="1400" b="1" dirty="0">
                    <a:solidFill>
                      <a:schemeClr val="tx1"/>
                    </a:solidFill>
                    <a:latin typeface="Univers Condensed"/>
                  </a:rPr>
                  <a:t>coefficient d’asymétrie de la section</a:t>
                </a:r>
                <a:endParaRPr lang="en-CA" sz="1400" b="1" dirty="0">
                  <a:solidFill>
                    <a:schemeClr val="tx1"/>
                  </a:solidFill>
                  <a:latin typeface="Univers Condensed"/>
                  <a:ea typeface="Cambria Math" panose="02040503050406030204" pitchFamily="18" charset="0"/>
                </a:endParaRPr>
              </a:p>
              <a:p>
                <a:pPr marL="857250" lvl="3" indent="0" eaLnBrk="1" hangingPunct="1">
                  <a:buNone/>
                  <a:defRPr/>
                </a:pPr>
                <a:endParaRPr lang="fr-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centerGroup"/>
                    </m:oMathParaPr>
                    <m:oMath xmlns:m="http://schemas.openxmlformats.org/officeDocument/2006/math">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fr-CA" sz="1400" i="1">
                              <a:solidFill>
                                <a:schemeClr val="tx1"/>
                              </a:solidFill>
                              <a:latin typeface="Cambria Math" panose="02040503050406030204" pitchFamily="18" charset="0"/>
                              <a:ea typeface="Cambria Math" panose="02040503050406030204" pitchFamily="18" charset="0"/>
                            </a:rPr>
                            <m:t>1</m:t>
                          </m:r>
                        </m:num>
                        <m:den>
                          <m:r>
                            <a:rPr lang="fr-CA" sz="1400" i="1">
                              <a:solidFill>
                                <a:schemeClr val="tx1"/>
                              </a:solidFill>
                              <a:latin typeface="Cambria Math" panose="02040503050406030204" pitchFamily="18" charset="0"/>
                              <a:ea typeface="Cambria Math"/>
                            </a:rPr>
                            <m:t>2 </m:t>
                          </m:r>
                          <m:sSub>
                            <m:sSubPr>
                              <m:ctrlPr>
                                <a:rPr lang="fr-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𝐼</m:t>
                              </m:r>
                            </m:e>
                            <m:sub>
                              <m:r>
                                <a:rPr lang="fr-CA" sz="1400" i="1">
                                  <a:solidFill>
                                    <a:schemeClr val="tx1"/>
                                  </a:solidFill>
                                  <a:latin typeface="Cambria Math" panose="02040503050406030204" pitchFamily="18" charset="0"/>
                                  <a:ea typeface="Cambria Math"/>
                                </a:rPr>
                                <m:t>𝑥</m:t>
                              </m:r>
                            </m:sub>
                          </m:sSub>
                        </m:den>
                      </m:f>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2</m:t>
                              </m:r>
                            </m:sub>
                          </m:sSub>
                          <m:d>
                            <m:dPr>
                              <m:ctrlPr>
                                <a:rPr lang="en-CA" sz="1400" i="1">
                                  <a:solidFill>
                                    <a:schemeClr val="tx1"/>
                                  </a:solidFill>
                                  <a:latin typeface="Cambria Math" panose="02040503050406030204" pitchFamily="18" charset="0"/>
                                  <a:ea typeface="Cambria Math" panose="02040503050406030204" pitchFamily="18" charset="0"/>
                                </a:rPr>
                              </m:ctrlPr>
                            </m:dPr>
                            <m:e>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2</m:t>
                                  </m:r>
                                </m:sub>
                              </m:sSub>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𝑏</m:t>
                                  </m:r>
                                </m:e>
                                <m:sub>
                                  <m:r>
                                    <a:rPr lang="fr-CA" sz="1400" i="1">
                                      <a:solidFill>
                                        <a:schemeClr val="tx1"/>
                                      </a:solidFill>
                                      <a:latin typeface="Cambria Math" panose="02040503050406030204" pitchFamily="18" charset="0"/>
                                      <a:ea typeface="Cambria Math" panose="02040503050406030204" pitchFamily="18" charset="0"/>
                                    </a:rPr>
                                    <m:t>2</m:t>
                                  </m:r>
                                </m:sub>
                              </m:sSub>
                              <m:r>
                                <a:rPr lang="fr-CA" sz="1400" i="1">
                                  <a:solidFill>
                                    <a:schemeClr val="tx1"/>
                                  </a:solidFill>
                                  <a:latin typeface="Cambria Math" panose="02040503050406030204" pitchFamily="18" charset="0"/>
                                  <a:ea typeface="Cambria Math" panose="02040503050406030204" pitchFamily="18" charset="0"/>
                                </a:rPr>
                                <m:t> </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𝑡</m:t>
                                  </m:r>
                                </m:e>
                                <m:sub>
                                  <m:r>
                                    <a:rPr lang="fr-CA" sz="1400" i="1">
                                      <a:solidFill>
                                        <a:schemeClr val="tx1"/>
                                      </a:solidFill>
                                      <a:latin typeface="Cambria Math" panose="02040503050406030204" pitchFamily="18" charset="0"/>
                                      <a:ea typeface="Cambria Math" panose="02040503050406030204" pitchFamily="18" charset="0"/>
                                    </a:rPr>
                                    <m:t>2</m:t>
                                  </m:r>
                                </m:sub>
                              </m:sSub>
                              <m:r>
                                <a:rPr lang="fr-CA" sz="1400" i="1">
                                  <a:solidFill>
                                    <a:schemeClr val="tx1"/>
                                  </a:solidFill>
                                  <a:latin typeface="Cambria Math" panose="02040503050406030204" pitchFamily="18" charset="0"/>
                                  <a:ea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rPr>
                                    <m:t>2</m:t>
                                  </m:r>
                                </m:sub>
                                <m:sup>
                                  <m:r>
                                    <a:rPr lang="fr-FR" sz="1400" i="1">
                                      <a:solidFill>
                                        <a:schemeClr val="tx1"/>
                                      </a:solidFill>
                                      <a:latin typeface="Cambria Math" panose="02040503050406030204" pitchFamily="18" charset="0"/>
                                    </a:rPr>
                                    <m:t>2</m:t>
                                  </m:r>
                                </m:sup>
                              </m:sSubSup>
                              <m:r>
                                <a:rPr lang="fr-CA" sz="1400" i="1">
                                  <a:solidFill>
                                    <a:schemeClr val="tx1"/>
                                  </a:solidFill>
                                  <a:latin typeface="Cambria Math" panose="02040503050406030204" pitchFamily="18" charset="0"/>
                                </a:rPr>
                                <m:t>+</m:t>
                              </m:r>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𝑤</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rPr>
                                        <m:t>2</m:t>
                                      </m:r>
                                    </m:sub>
                                    <m:sup>
                                      <m:r>
                                        <a:rPr lang="fr-CA" sz="1400" i="1">
                                          <a:solidFill>
                                            <a:schemeClr val="tx1"/>
                                          </a:solidFill>
                                          <a:latin typeface="Cambria Math" panose="02040503050406030204" pitchFamily="18" charset="0"/>
                                        </a:rPr>
                                        <m:t>3</m:t>
                                      </m:r>
                                    </m:sup>
                                  </m:sSubSup>
                                </m:num>
                                <m:den>
                                  <m:r>
                                    <a:rPr lang="fr-CA" sz="1400" i="1">
                                      <a:solidFill>
                                        <a:schemeClr val="tx1"/>
                                      </a:solidFill>
                                      <a:latin typeface="Cambria Math" panose="02040503050406030204" pitchFamily="18" charset="0"/>
                                    </a:rPr>
                                    <m:t>4</m:t>
                                  </m:r>
                                </m:den>
                              </m:f>
                            </m:e>
                          </m:d>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1</m:t>
                              </m:r>
                            </m:sub>
                          </m:sSub>
                          <m:d>
                            <m:dPr>
                              <m:ctrlPr>
                                <a:rPr lang="fr-CA" sz="1400" i="1">
                                  <a:solidFill>
                                    <a:schemeClr val="tx1"/>
                                  </a:solidFill>
                                  <a:latin typeface="Cambria Math" panose="02040503050406030204" pitchFamily="18" charset="0"/>
                                  <a:ea typeface="Cambria Math" panose="02040503050406030204" pitchFamily="18" charset="0"/>
                                </a:rPr>
                              </m:ctrlPr>
                            </m:dPr>
                            <m:e>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𝑏</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 </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𝑡</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ea typeface="Cambria Math"/>
                                    </a:rPr>
                                    <m:t>1</m:t>
                                  </m:r>
                                </m:sub>
                                <m:sup>
                                  <m:r>
                                    <a:rPr lang="fr-FR" sz="1400" i="1">
                                      <a:solidFill>
                                        <a:schemeClr val="tx1"/>
                                      </a:solidFill>
                                      <a:latin typeface="Cambria Math" panose="02040503050406030204" pitchFamily="18" charset="0"/>
                                    </a:rPr>
                                    <m:t>2</m:t>
                                  </m:r>
                                </m:sup>
                              </m:sSubSup>
                              <m:r>
                                <a:rPr lang="fr-CA" sz="1400" i="1">
                                  <a:solidFill>
                                    <a:schemeClr val="tx1"/>
                                  </a:solidFill>
                                  <a:latin typeface="Cambria Math" panose="02040503050406030204" pitchFamily="18" charset="0"/>
                                  <a:ea typeface="Cambria Math" panose="02040503050406030204" pitchFamily="18" charset="0"/>
                                </a:rPr>
                                <m:t>+</m:t>
                              </m:r>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𝑤</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ea typeface="Cambria Math"/>
                                        </a:rPr>
                                        <m:t>1</m:t>
                                      </m:r>
                                    </m:sub>
                                    <m:sup>
                                      <m:r>
                                        <a:rPr lang="fr-CA" sz="1400" i="1">
                                          <a:solidFill>
                                            <a:schemeClr val="tx1"/>
                                          </a:solidFill>
                                          <a:latin typeface="Cambria Math" panose="02040503050406030204" pitchFamily="18" charset="0"/>
                                        </a:rPr>
                                        <m:t>3</m:t>
                                      </m:r>
                                    </m:sup>
                                  </m:sSubSup>
                                </m:num>
                                <m:den>
                                  <m:r>
                                    <a:rPr lang="fr-CA" sz="1400" i="1">
                                      <a:solidFill>
                                        <a:schemeClr val="tx1"/>
                                      </a:solidFill>
                                      <a:latin typeface="Cambria Math" panose="02040503050406030204" pitchFamily="18" charset="0"/>
                                    </a:rPr>
                                    <m:t>4</m:t>
                                  </m:r>
                                </m:den>
                              </m:f>
                            </m:e>
                          </m:d>
                        </m:e>
                      </m:d>
                      <m:r>
                        <a:rPr lang="fr-CA" sz="1400" i="1">
                          <a:solidFill>
                            <a:schemeClr val="tx1"/>
                          </a:solidFill>
                          <a:latin typeface="Cambria Math" panose="02040503050406030204" pitchFamily="18" charset="0"/>
                          <a:ea typeface="Cambria Math" panose="02040503050406030204" pitchFamily="18" charset="0"/>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𝑜</m:t>
                          </m:r>
                        </m:sub>
                      </m:sSub>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None/>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panose="02040503050406030204" pitchFamily="18" charset="0"/>
                        </a:rPr>
                        <m:t>=</m:t>
                      </m:r>
                      <m:r>
                        <a:rPr lang="fr-CA" sz="1400" i="1">
                          <a:solidFill>
                            <a:schemeClr val="tx1"/>
                          </a:solidFill>
                          <a:latin typeface="Cambria Math" panose="02040503050406030204" pitchFamily="18" charset="0"/>
                          <a:ea typeface="Cambria Math" panose="02040503050406030204" pitchFamily="18" charset="0"/>
                        </a:rPr>
                        <m:t>0,45 </m:t>
                      </m:r>
                      <m:d>
                        <m:dPr>
                          <m:ctrlPr>
                            <a:rPr lang="fr-CA" sz="1400" i="1">
                              <a:solidFill>
                                <a:schemeClr val="tx1"/>
                              </a:solidFill>
                              <a:latin typeface="Cambria Math" panose="02040503050406030204" pitchFamily="18" charset="0"/>
                              <a:ea typeface="Cambria Math" panose="02040503050406030204" pitchFamily="18" charset="0"/>
                            </a:rPr>
                          </m:ctrlPr>
                        </m:dPr>
                        <m:e>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2</m:t>
                              </m:r>
                            </m:sub>
                          </m:sSub>
                        </m:e>
                      </m:d>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fr-CA" sz="1400" i="1">
                                  <a:solidFill>
                                    <a:schemeClr val="tx1"/>
                                  </a:solidFill>
                                  <a:latin typeface="Cambria Math" panose="02040503050406030204" pitchFamily="18" charset="0"/>
                                  <a:ea typeface="Cambria Math" panose="02040503050406030204" pitchFamily="18" charset="0"/>
                                </a:rPr>
                                <m:t>2 </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1</m:t>
                                  </m:r>
                                </m:sub>
                              </m:sSub>
                            </m:num>
                            <m:den>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2</m:t>
                                  </m:r>
                                </m:sub>
                              </m:sSub>
                            </m:den>
                          </m:f>
                          <m:r>
                            <a:rPr lang="fr-CA" sz="1400" i="1">
                              <a:solidFill>
                                <a:schemeClr val="tx1"/>
                              </a:solidFill>
                              <a:latin typeface="Cambria Math" panose="02040503050406030204" pitchFamily="18" charset="0"/>
                              <a:ea typeface="Cambria Math" panose="02040503050406030204" pitchFamily="18" charset="0"/>
                            </a:rPr>
                            <m:t>−1</m:t>
                          </m:r>
                        </m:e>
                      </m:d>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r>
                            <a:rPr lang="fr-CA" sz="1400" i="1">
                              <a:solidFill>
                                <a:schemeClr val="tx1"/>
                              </a:solidFill>
                              <a:latin typeface="Cambria Math" panose="02040503050406030204" pitchFamily="18" charset="0"/>
                              <a:ea typeface="Cambria Math" panose="02040503050406030204" pitchFamily="18" charset="0"/>
                            </a:rPr>
                            <m:t>1−</m:t>
                          </m:r>
                          <m:sSup>
                            <m:sSupPr>
                              <m:ctrlPr>
                                <a:rPr lang="fr-CA" sz="1400" i="1">
                                  <a:solidFill>
                                    <a:schemeClr val="tx1"/>
                                  </a:solidFill>
                                  <a:latin typeface="Cambria Math" panose="02040503050406030204" pitchFamily="18" charset="0"/>
                                  <a:ea typeface="Cambria Math" panose="02040503050406030204" pitchFamily="18" charset="0"/>
                                </a:rPr>
                              </m:ctrlPr>
                            </m:sSupPr>
                            <m:e>
                              <m:d>
                                <m:dPr>
                                  <m:ctrlPr>
                                    <a:rPr lang="fr-CA" sz="1400" i="1">
                                      <a:solidFill>
                                        <a:schemeClr val="tx1"/>
                                      </a:solidFill>
                                      <a:latin typeface="Cambria Math" panose="02040503050406030204" pitchFamily="18" charset="0"/>
                                      <a:ea typeface="Cambria Math" panose="02040503050406030204" pitchFamily="18" charset="0"/>
                                    </a:rPr>
                                  </m:ctrlPr>
                                </m:dPr>
                                <m:e>
                                  <m:f>
                                    <m:fPr>
                                      <m:ctrlPr>
                                        <a:rPr lang="fr-CA" sz="1400" i="1">
                                          <a:solidFill>
                                            <a:schemeClr val="tx1"/>
                                          </a:solidFill>
                                          <a:latin typeface="Cambria Math" panose="02040503050406030204" pitchFamily="18" charset="0"/>
                                          <a:ea typeface="Cambria Math" panose="02040503050406030204" pitchFamily="18" charset="0"/>
                                        </a:rPr>
                                      </m:ctrlPr>
                                    </m:fPr>
                                    <m:num>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𝑦</m:t>
                                          </m:r>
                                        </m:sub>
                                      </m:sSub>
                                    </m:num>
                                    <m:den>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𝑥</m:t>
                                          </m:r>
                                        </m:sub>
                                      </m:sSub>
                                    </m:den>
                                  </m:f>
                                </m:e>
                              </m:d>
                            </m:e>
                            <m:sup>
                              <m:r>
                                <a:rPr lang="fr-CA" sz="1400" i="1">
                                  <a:solidFill>
                                    <a:schemeClr val="tx1"/>
                                  </a:solidFill>
                                  <a:latin typeface="Cambria Math" panose="02040503050406030204" pitchFamily="18" charset="0"/>
                                  <a:ea typeface="Cambria Math" panose="02040503050406030204" pitchFamily="18" charset="0"/>
                                </a:rPr>
                                <m:t>2</m:t>
                              </m:r>
                            </m:sup>
                          </m:sSup>
                        </m:e>
                      </m:d>
                    </m:oMath>
                  </m:oMathPara>
                </a14:m>
                <a:endParaRPr lang="en-CA" sz="1400" dirty="0">
                  <a:solidFill>
                    <a:srgbClr val="000099"/>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1128358"/>
                <a:ext cx="9626600" cy="3816176"/>
              </a:xfrm>
              <a:prstGeom prst="rect">
                <a:avLst/>
              </a:prstGeom>
              <a:blipFill>
                <a:blip r:embed="rId3"/>
                <a:stretch>
                  <a:fillRect l="-127" t="-31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563" y="4221088"/>
            <a:ext cx="3842237" cy="2129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2069227" y="5304226"/>
                <a:ext cx="4167451" cy="738664"/>
              </a:xfrm>
              <a:prstGeom prst="rect">
                <a:avLst/>
              </a:prstGeom>
            </p:spPr>
            <p:txBody>
              <a:bodyPr wrap="square">
                <a:spAutoFit/>
              </a:bodyPr>
              <a:lstStyle/>
              <a:p>
                <a:r>
                  <a:rPr lang="fr-FR" sz="1400" dirty="0">
                    <a:solidFill>
                      <a:schemeClr val="tx1"/>
                    </a:solidFill>
                    <a:latin typeface="Univers Condensed"/>
                  </a:rPr>
                  <a:t>Paramètres géométriques pour le calcul de la résistance au déversement des sections en </a:t>
                </a:r>
                <a14:m>
                  <m:oMath xmlns:m="http://schemas.openxmlformats.org/officeDocument/2006/math">
                    <m:r>
                      <a:rPr lang="fr-FR" sz="1400" i="1" dirty="0">
                        <a:solidFill>
                          <a:schemeClr val="tx1"/>
                        </a:solidFill>
                        <a:latin typeface="Cambria Math" panose="02040503050406030204" pitchFamily="18" charset="0"/>
                      </a:rPr>
                      <m:t>𝐼</m:t>
                    </m:r>
                  </m:oMath>
                </a14:m>
                <a:r>
                  <a:rPr lang="fr-FR" sz="1400" dirty="0" err="1">
                    <a:solidFill>
                      <a:schemeClr val="tx1"/>
                    </a:solidFill>
                    <a:latin typeface="Univers Condensed"/>
                  </a:rPr>
                  <a:t>unisymétriques</a:t>
                </a:r>
                <a:endParaRPr lang="fr-CA" sz="1400" dirty="0">
                  <a:solidFill>
                    <a:schemeClr val="tx1"/>
                  </a:solidFill>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2069227" y="5304226"/>
                <a:ext cx="4167451" cy="738664"/>
              </a:xfrm>
              <a:prstGeom prst="rect">
                <a:avLst/>
              </a:prstGeom>
              <a:blipFill>
                <a:blip r:embed="rId5"/>
                <a:stretch>
                  <a:fillRect l="-439" t="-1653" b="-8264"/>
                </a:stretch>
              </a:blipFill>
            </p:spPr>
            <p:txBody>
              <a:bodyPr/>
              <a:lstStyle/>
              <a:p>
                <a:r>
                  <a:rPr lang="fr-CA">
                    <a:noFill/>
                  </a:rPr>
                  <a:t> </a:t>
                </a:r>
              </a:p>
            </p:txBody>
          </p:sp>
        </mc:Fallback>
      </mc:AlternateContent>
      <p:sp>
        <p:nvSpPr>
          <p:cNvPr id="13" name="Rectangle 12">
            <a:extLst>
              <a:ext uri="{FF2B5EF4-FFF2-40B4-BE49-F238E27FC236}">
                <a16:creationId xmlns:a16="http://schemas.microsoft.com/office/drawing/2014/main" id="{01C22172-A516-D946-94CE-72467A859937}"/>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29947858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59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13" name="Rectangle 1027"/>
              <p:cNvSpPr txBox="1">
                <a:spLocks noChangeArrowheads="1"/>
              </p:cNvSpPr>
              <p:nvPr/>
            </p:nvSpPr>
            <p:spPr bwMode="auto">
              <a:xfrm>
                <a:off x="838200" y="983284"/>
                <a:ext cx="9435506" cy="455859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chemeClr val="accent1"/>
                  </a:buClr>
                  <a:buFont typeface="Arial" panose="020B0604020202020204" pitchFamily="34" charset="0"/>
                  <a:buChar char="•"/>
                  <a:defRPr/>
                </a:pPr>
                <a:r>
                  <a:rPr lang="fr-FR" sz="1400" dirty="0">
                    <a:solidFill>
                      <a:schemeClr val="accent1"/>
                    </a:solidFill>
                    <a:latin typeface="Univers Condensed"/>
                    <a:ea typeface="Cambria Math" panose="02040503050406030204" pitchFamily="18" charset="0"/>
                  </a:rPr>
                  <a:t>Sections en </a:t>
                </a:r>
                <a14:m>
                  <m:oMath xmlns:m="http://schemas.openxmlformats.org/officeDocument/2006/math">
                    <m:r>
                      <a:rPr lang="fr-CA" sz="1400" dirty="0">
                        <a:solidFill>
                          <a:schemeClr val="accent1"/>
                        </a:solidFill>
                        <a:latin typeface="Cambria Math" panose="02040503050406030204" pitchFamily="18" charset="0"/>
                        <a:ea typeface="Cambria Math" panose="02040503050406030204" pitchFamily="18" charset="0"/>
                      </a:rPr>
                      <m:t>𝑇</m:t>
                    </m:r>
                  </m:oMath>
                </a14:m>
                <a:endParaRPr lang="fr-CA" sz="1400" dirty="0">
                  <a:solidFill>
                    <a:schemeClr val="accent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FR" sz="14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400" dirty="0">
                    <a:latin typeface="Univers Condensed"/>
                    <a:ea typeface="Cambria Math" panose="02040503050406030204" pitchFamily="18" charset="0"/>
                  </a:rPr>
                  <a:t>On utilise l’équation de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𝑀</m:t>
                        </m:r>
                      </m:e>
                      <m:sub>
                        <m:r>
                          <a:rPr lang="en-CA" sz="1400" i="1">
                            <a:latin typeface="Cambria Math" panose="02040503050406030204" pitchFamily="18" charset="0"/>
                            <a:ea typeface="Cambria Math" panose="02040503050406030204" pitchFamily="18" charset="0"/>
                          </a:rPr>
                          <m:t>𝑒</m:t>
                        </m:r>
                      </m:sub>
                    </m:sSub>
                  </m:oMath>
                </a14:m>
                <a:r>
                  <a:rPr lang="fr-FR" sz="1400" dirty="0">
                    <a:latin typeface="Univers Condensed"/>
                    <a:ea typeface="Cambria Math" panose="02040503050406030204" pitchFamily="18" charset="0"/>
                  </a:rPr>
                  <a:t> de la page 39, avec </a:t>
                </a:r>
                <a14:m>
                  <m:oMath xmlns:m="http://schemas.openxmlformats.org/officeDocument/2006/math">
                    <m:sSub>
                      <m:sSubPr>
                        <m:ctrlPr>
                          <a:rPr lang="en-CA" sz="1400" i="1">
                            <a:latin typeface="Cambria Math" panose="02040503050406030204" pitchFamily="18" charset="0"/>
                            <a:ea typeface="Cambria Math" panose="02040503050406030204" pitchFamily="18" charset="0"/>
                          </a:rPr>
                        </m:ctrlPr>
                      </m:sSubPr>
                      <m:e>
                        <m:r>
                          <a:rPr lang="en-CA" sz="1400" i="1">
                            <a:latin typeface="Cambria Math" panose="02040503050406030204" pitchFamily="18" charset="0"/>
                            <a:ea typeface="Cambria Math" panose="02040503050406030204" pitchFamily="18" charset="0"/>
                          </a:rPr>
                          <m:t>𝐶</m:t>
                        </m:r>
                      </m:e>
                      <m:sub>
                        <m:r>
                          <a:rPr lang="en-CA" sz="1400" i="1">
                            <a:latin typeface="Cambria Math" panose="02040503050406030204" pitchFamily="18" charset="0"/>
                            <a:ea typeface="Cambria Math" panose="02040503050406030204" pitchFamily="18" charset="0"/>
                          </a:rPr>
                          <m:t>𝑤</m:t>
                        </m:r>
                      </m:sub>
                    </m:sSub>
                    <m:r>
                      <a:rPr lang="fr-CA" sz="1400" i="1">
                        <a:latin typeface="Cambria Math" panose="02040503050406030204" pitchFamily="18" charset="0"/>
                        <a:ea typeface="Cambria Math" panose="02040503050406030204" pitchFamily="18" charset="0"/>
                      </a:rPr>
                      <m:t>=0</m:t>
                    </m:r>
                  </m:oMath>
                </a14:m>
                <a:endParaRPr lang="fr-FR"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FR" sz="1400" dirty="0">
                  <a:solidFill>
                    <a:schemeClr val="tx1"/>
                  </a:solidFill>
                  <a:latin typeface="Univers Condensed"/>
                  <a:ea typeface="Cambria Math" panose="02040503050406030204" pitchFamily="18" charset="0"/>
                </a:endParaRPr>
              </a:p>
              <a:p>
                <a:pPr marL="400050" lvl="2" indent="0" eaLnBrk="1" hangingPunct="1">
                  <a:buNone/>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𝑀</m:t>
                          </m:r>
                        </m:e>
                        <m:sub>
                          <m:r>
                            <a:rPr lang="en-CA" sz="1400" i="1">
                              <a:solidFill>
                                <a:schemeClr val="tx1"/>
                              </a:solidFill>
                              <a:latin typeface="Cambria Math" panose="02040503050406030204" pitchFamily="18" charset="0"/>
                              <a:ea typeface="Cambria Math" panose="02040503050406030204" pitchFamily="18" charset="0"/>
                            </a:rPr>
                            <m:t>𝑒</m:t>
                          </m:r>
                        </m:sub>
                      </m:sSub>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𝐺</m:t>
                              </m:r>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𝐽</m:t>
                              </m:r>
                              <m:r>
                                <a:rPr lang="en-CA" sz="1400" i="1">
                                  <a:solidFill>
                                    <a:schemeClr val="tx1"/>
                                  </a:solidFill>
                                  <a:latin typeface="Cambria Math" panose="02040503050406030204" pitchFamily="18" charset="0"/>
                                  <a:ea typeface="Cambria Math" panose="02040503050406030204" pitchFamily="18" charset="0"/>
                                </a:rPr>
                                <m:t>+</m:t>
                              </m:r>
                              <m:sSup>
                                <m:sSupPr>
                                  <m:ctrlPr>
                                    <a:rPr lang="en-CA" sz="1400" i="1">
                                      <a:solidFill>
                                        <a:schemeClr val="tx1"/>
                                      </a:solidFill>
                                      <a:latin typeface="Cambria Math" panose="02040503050406030204" pitchFamily="18" charset="0"/>
                                      <a:ea typeface="Cambria Math" panose="02040503050406030204" pitchFamily="18" charset="0"/>
                                    </a:rPr>
                                  </m:ctrlPr>
                                </m:sSupPr>
                                <m:e>
                                  <m:d>
                                    <m:dPr>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a:rPr>
                                            <m:t>𝜋</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num>
                                        <m:den>
                                          <m:r>
                                            <a:rPr lang="en-CA" sz="1400" i="1">
                                              <a:solidFill>
                                                <a:schemeClr val="tx1"/>
                                              </a:solidFill>
                                              <a:latin typeface="Cambria Math" panose="02040503050406030204" pitchFamily="18" charset="0"/>
                                              <a:ea typeface="Cambria Math" panose="02040503050406030204" pitchFamily="18" charset="0"/>
                                            </a:rPr>
                                            <m:t>𝐿</m:t>
                                          </m:r>
                                        </m:den>
                                      </m:f>
                                    </m:e>
                                  </m:d>
                                </m:e>
                                <m:sup>
                                  <m:r>
                                    <a:rPr lang="en-CA" sz="1400" i="1">
                                      <a:solidFill>
                                        <a:schemeClr val="tx1"/>
                                      </a:solidFill>
                                      <a:latin typeface="Cambria Math" panose="02040503050406030204" pitchFamily="18" charset="0"/>
                                      <a:ea typeface="Cambria Math" panose="02040503050406030204" pitchFamily="18" charset="0"/>
                                    </a:rPr>
                                    <m:t>2</m:t>
                                  </m:r>
                                </m:sup>
                              </m:sSup>
                            </m:e>
                          </m:rad>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a:rPr>
                                <m:t>𝜋</m:t>
                              </m:r>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num>
                            <m:den>
                              <m:r>
                                <a:rPr lang="en-CA" sz="1400" i="1">
                                  <a:solidFill>
                                    <a:schemeClr val="tx1"/>
                                  </a:solidFill>
                                  <a:latin typeface="Cambria Math" panose="02040503050406030204" pitchFamily="18" charset="0"/>
                                  <a:ea typeface="Cambria Math" panose="02040503050406030204" pitchFamily="18" charset="0"/>
                                </a:rPr>
                                <m:t>𝐿</m:t>
                              </m:r>
                            </m:den>
                          </m:f>
                        </m:e>
                      </m:d>
                    </m:oMath>
                  </m:oMathPara>
                </a14:m>
                <a:endParaRPr lang="fr-CA" sz="1400" i="1" dirty="0">
                  <a:solidFill>
                    <a:schemeClr val="tx1"/>
                  </a:solidFill>
                  <a:latin typeface="Univers Condensed"/>
                  <a:ea typeface="Cambria Math" panose="02040503050406030204" pitchFamily="18" charset="0"/>
                </a:endParaRPr>
              </a:p>
              <a:p>
                <a:pPr marL="857250" lvl="3" indent="0" eaLnBrk="1" hangingPunct="1">
                  <a:buNone/>
                  <a:defRPr/>
                </a:pPr>
                <a:endParaRPr lang="en-CA" sz="1400" i="1" dirty="0">
                  <a:solidFill>
                    <a:schemeClr val="tx1"/>
                  </a:solidFill>
                  <a:latin typeface="Univers Condensed"/>
                  <a:ea typeface="Cambria Math"/>
                </a:endParaRPr>
              </a:p>
              <a:p>
                <a:pPr marL="685800" lvl="2" indent="-285750" eaLnBrk="1" hangingPunct="1">
                  <a:buFont typeface="Wingdings" panose="05000000000000000000" pitchFamily="2" charset="2"/>
                  <a:buChar char="Ø"/>
                  <a:defRPr/>
                </a:pPr>
                <a:r>
                  <a:rPr lang="fr-FR" sz="1400" dirty="0">
                    <a:solidFill>
                      <a:schemeClr val="tx1"/>
                    </a:solidFill>
                    <a:latin typeface="Univers Condensed"/>
                    <a:ea typeface="Cambria Math" panose="02040503050406030204" pitchFamily="18" charset="0"/>
                  </a:rPr>
                  <a:t>le coefficient </a:t>
                </a:r>
                <a14:m>
                  <m:oMath xmlns:m="http://schemas.openxmlformats.org/officeDocument/2006/math">
                    <m:r>
                      <a:rPr lang="en-CA" sz="1400">
                        <a:solidFill>
                          <a:schemeClr val="tx1"/>
                        </a:solidFill>
                        <a:latin typeface="Cambria Math" panose="02040503050406030204" pitchFamily="18" charset="0"/>
                        <a:ea typeface="Cambria Math" panose="02040503050406030204" pitchFamily="18" charset="0"/>
                      </a:rPr>
                      <m:t>𝛾</m:t>
                    </m:r>
                  </m:oMath>
                </a14:m>
                <a:r>
                  <a:rPr lang="fr-CA" sz="1400" dirty="0">
                    <a:solidFill>
                      <a:schemeClr val="tx1"/>
                    </a:solidFill>
                    <a:latin typeface="Univers Condensed"/>
                    <a:ea typeface="Cambria Math" panose="02040503050406030204" pitchFamily="18" charset="0"/>
                  </a:rPr>
                  <a:t> est </a:t>
                </a:r>
                <a:r>
                  <a:rPr lang="fr-FR" sz="1400" dirty="0">
                    <a:solidFill>
                      <a:schemeClr val="tx1"/>
                    </a:solidFill>
                    <a:latin typeface="Univers Condensed"/>
                    <a:ea typeface="Cambria Math" panose="02040503050406030204" pitchFamily="18" charset="0"/>
                  </a:rPr>
                  <a:t>donné par</a:t>
                </a:r>
                <a:endParaRPr lang="en-CA" sz="1400" dirty="0">
                  <a:solidFill>
                    <a:schemeClr val="tx1"/>
                  </a:solidFill>
                  <a:latin typeface="Univers Condensed"/>
                  <a:ea typeface="Cambria Math" panose="02040503050406030204" pitchFamily="18" charset="0"/>
                </a:endParaRPr>
              </a:p>
              <a:p>
                <a:pPr marL="857250" lvl="3" indent="0" eaLnBrk="1" hangingPunct="1">
                  <a:buNone/>
                  <a:defRPr/>
                </a:pPr>
                <a:endParaRPr lang="fr-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centerGroup"/>
                    </m:oMathParaPr>
                    <m:oMath xmlns:m="http://schemas.openxmlformats.org/officeDocument/2006/math">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fr-CA" sz="1400" i="1">
                              <a:solidFill>
                                <a:schemeClr val="tx1"/>
                              </a:solidFill>
                              <a:latin typeface="Cambria Math" panose="02040503050406030204" pitchFamily="18" charset="0"/>
                              <a:ea typeface="Cambria Math" panose="02040503050406030204" pitchFamily="18" charset="0"/>
                            </a:rPr>
                            <m:t>1</m:t>
                          </m:r>
                        </m:num>
                        <m:den>
                          <m:r>
                            <a:rPr lang="fr-CA" sz="1400" i="1">
                              <a:solidFill>
                                <a:schemeClr val="tx1"/>
                              </a:solidFill>
                              <a:latin typeface="Cambria Math" panose="02040503050406030204" pitchFamily="18" charset="0"/>
                              <a:ea typeface="Cambria Math"/>
                            </a:rPr>
                            <m:t>2 </m:t>
                          </m:r>
                          <m:sSub>
                            <m:sSubPr>
                              <m:ctrlPr>
                                <a:rPr lang="fr-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𝐼</m:t>
                              </m:r>
                            </m:e>
                            <m:sub>
                              <m:r>
                                <a:rPr lang="fr-CA" sz="1400" i="1">
                                  <a:solidFill>
                                    <a:schemeClr val="tx1"/>
                                  </a:solidFill>
                                  <a:latin typeface="Cambria Math" panose="02040503050406030204" pitchFamily="18" charset="0"/>
                                  <a:ea typeface="Cambria Math"/>
                                </a:rPr>
                                <m:t>𝑥</m:t>
                              </m:r>
                            </m:sub>
                          </m:sSub>
                        </m:den>
                      </m:f>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2</m:t>
                              </m:r>
                            </m:sub>
                          </m:sSub>
                          <m:d>
                            <m:dPr>
                              <m:ctrlPr>
                                <a:rPr lang="en-CA" sz="1400" i="1">
                                  <a:solidFill>
                                    <a:schemeClr val="tx1"/>
                                  </a:solidFill>
                                  <a:latin typeface="Cambria Math" panose="02040503050406030204" pitchFamily="18" charset="0"/>
                                  <a:ea typeface="Cambria Math" panose="02040503050406030204" pitchFamily="18" charset="0"/>
                                </a:rPr>
                              </m:ctrlPr>
                            </m:dPr>
                            <m:e>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2</m:t>
                                  </m:r>
                                </m:sub>
                              </m:sSub>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𝑏</m:t>
                                  </m:r>
                                </m:e>
                                <m:sub>
                                  <m:r>
                                    <a:rPr lang="fr-CA" sz="1400" i="1">
                                      <a:solidFill>
                                        <a:schemeClr val="tx1"/>
                                      </a:solidFill>
                                      <a:latin typeface="Cambria Math" panose="02040503050406030204" pitchFamily="18" charset="0"/>
                                      <a:ea typeface="Cambria Math" panose="02040503050406030204" pitchFamily="18" charset="0"/>
                                    </a:rPr>
                                    <m:t>2</m:t>
                                  </m:r>
                                </m:sub>
                              </m:sSub>
                              <m:r>
                                <a:rPr lang="fr-CA" sz="1400" i="1">
                                  <a:solidFill>
                                    <a:schemeClr val="tx1"/>
                                  </a:solidFill>
                                  <a:latin typeface="Cambria Math" panose="02040503050406030204" pitchFamily="18" charset="0"/>
                                  <a:ea typeface="Cambria Math" panose="02040503050406030204" pitchFamily="18" charset="0"/>
                                </a:rPr>
                                <m:t> </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𝑡</m:t>
                                  </m:r>
                                </m:e>
                                <m:sub>
                                  <m:r>
                                    <a:rPr lang="fr-CA" sz="1400" i="1">
                                      <a:solidFill>
                                        <a:schemeClr val="tx1"/>
                                      </a:solidFill>
                                      <a:latin typeface="Cambria Math" panose="02040503050406030204" pitchFamily="18" charset="0"/>
                                      <a:ea typeface="Cambria Math" panose="02040503050406030204" pitchFamily="18" charset="0"/>
                                    </a:rPr>
                                    <m:t>2</m:t>
                                  </m:r>
                                </m:sub>
                              </m:sSub>
                              <m:r>
                                <a:rPr lang="fr-CA" sz="1400" i="1">
                                  <a:solidFill>
                                    <a:schemeClr val="tx1"/>
                                  </a:solidFill>
                                  <a:latin typeface="Cambria Math" panose="02040503050406030204" pitchFamily="18" charset="0"/>
                                  <a:ea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rPr>
                                    <m:t>2</m:t>
                                  </m:r>
                                </m:sub>
                                <m:sup>
                                  <m:r>
                                    <a:rPr lang="fr-FR" sz="1400" i="1">
                                      <a:solidFill>
                                        <a:schemeClr val="tx1"/>
                                      </a:solidFill>
                                      <a:latin typeface="Cambria Math" panose="02040503050406030204" pitchFamily="18" charset="0"/>
                                    </a:rPr>
                                    <m:t>2</m:t>
                                  </m:r>
                                </m:sup>
                              </m:sSubSup>
                              <m:r>
                                <a:rPr lang="fr-CA" sz="1400" i="1">
                                  <a:solidFill>
                                    <a:schemeClr val="tx1"/>
                                  </a:solidFill>
                                  <a:latin typeface="Cambria Math" panose="02040503050406030204" pitchFamily="18" charset="0"/>
                                </a:rPr>
                                <m:t>+</m:t>
                              </m:r>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𝑤</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rPr>
                                        <m:t>2</m:t>
                                      </m:r>
                                    </m:sub>
                                    <m:sup>
                                      <m:r>
                                        <a:rPr lang="fr-CA" sz="1400" i="1">
                                          <a:solidFill>
                                            <a:schemeClr val="tx1"/>
                                          </a:solidFill>
                                          <a:latin typeface="Cambria Math" panose="02040503050406030204" pitchFamily="18" charset="0"/>
                                        </a:rPr>
                                        <m:t>3</m:t>
                                      </m:r>
                                    </m:sup>
                                  </m:sSubSup>
                                </m:num>
                                <m:den>
                                  <m:r>
                                    <a:rPr lang="fr-CA" sz="1400" i="1">
                                      <a:solidFill>
                                        <a:schemeClr val="tx1"/>
                                      </a:solidFill>
                                      <a:latin typeface="Cambria Math" panose="02040503050406030204" pitchFamily="18" charset="0"/>
                                    </a:rPr>
                                    <m:t>4</m:t>
                                  </m:r>
                                </m:den>
                              </m:f>
                            </m:e>
                          </m:d>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1</m:t>
                              </m:r>
                            </m:sub>
                          </m:sSub>
                          <m:d>
                            <m:dPr>
                              <m:ctrlPr>
                                <a:rPr lang="fr-CA" sz="1400" i="1">
                                  <a:solidFill>
                                    <a:schemeClr val="tx1"/>
                                  </a:solidFill>
                                  <a:latin typeface="Cambria Math" panose="02040503050406030204" pitchFamily="18" charset="0"/>
                                  <a:ea typeface="Cambria Math" panose="02040503050406030204" pitchFamily="18" charset="0"/>
                                </a:rPr>
                              </m:ctrlPr>
                            </m:dPr>
                            <m:e>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𝐼</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𝑏</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 </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𝑡</m:t>
                                  </m:r>
                                </m:e>
                                <m:sub>
                                  <m:r>
                                    <a:rPr lang="fr-CA" sz="1400" i="1">
                                      <a:solidFill>
                                        <a:schemeClr val="tx1"/>
                                      </a:solidFill>
                                      <a:latin typeface="Cambria Math" panose="02040503050406030204" pitchFamily="18" charset="0"/>
                                      <a:ea typeface="Cambria Math" panose="02040503050406030204" pitchFamily="18" charset="0"/>
                                    </a:rPr>
                                    <m:t>1</m:t>
                                  </m:r>
                                </m:sub>
                              </m:sSub>
                              <m:r>
                                <a:rPr lang="fr-CA" sz="1400" i="1">
                                  <a:solidFill>
                                    <a:schemeClr val="tx1"/>
                                  </a:solidFill>
                                  <a:latin typeface="Cambria Math" panose="02040503050406030204" pitchFamily="18" charset="0"/>
                                  <a:ea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ea typeface="Cambria Math"/>
                                    </a:rPr>
                                    <m:t>1</m:t>
                                  </m:r>
                                </m:sub>
                                <m:sup>
                                  <m:r>
                                    <a:rPr lang="fr-FR" sz="1400" i="1">
                                      <a:solidFill>
                                        <a:schemeClr val="tx1"/>
                                      </a:solidFill>
                                      <a:latin typeface="Cambria Math" panose="02040503050406030204" pitchFamily="18" charset="0"/>
                                    </a:rPr>
                                    <m:t>2</m:t>
                                  </m:r>
                                </m:sup>
                              </m:sSubSup>
                              <m:r>
                                <a:rPr lang="fr-CA" sz="1400" i="1">
                                  <a:solidFill>
                                    <a:schemeClr val="tx1"/>
                                  </a:solidFill>
                                  <a:latin typeface="Cambria Math" panose="02040503050406030204" pitchFamily="18" charset="0"/>
                                  <a:ea typeface="Cambria Math" panose="02040503050406030204" pitchFamily="18" charset="0"/>
                                </a:rPr>
                                <m:t>+</m:t>
                              </m:r>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𝑤</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ea typeface="Cambria Math"/>
                                        </a:rPr>
                                        <m:t>1</m:t>
                                      </m:r>
                                    </m:sub>
                                    <m:sup>
                                      <m:r>
                                        <a:rPr lang="fr-CA" sz="1400" i="1">
                                          <a:solidFill>
                                            <a:schemeClr val="tx1"/>
                                          </a:solidFill>
                                          <a:latin typeface="Cambria Math" panose="02040503050406030204" pitchFamily="18" charset="0"/>
                                        </a:rPr>
                                        <m:t>3</m:t>
                                      </m:r>
                                    </m:sup>
                                  </m:sSubSup>
                                </m:num>
                                <m:den>
                                  <m:r>
                                    <a:rPr lang="fr-CA" sz="1400" i="1">
                                      <a:solidFill>
                                        <a:schemeClr val="tx1"/>
                                      </a:solidFill>
                                      <a:latin typeface="Cambria Math" panose="02040503050406030204" pitchFamily="18" charset="0"/>
                                    </a:rPr>
                                    <m:t>4</m:t>
                                  </m:r>
                                </m:den>
                              </m:f>
                            </m:e>
                          </m:d>
                        </m:e>
                      </m:d>
                      <m:r>
                        <a:rPr lang="fr-CA" sz="1400" i="1">
                          <a:solidFill>
                            <a:schemeClr val="tx1"/>
                          </a:solidFill>
                          <a:latin typeface="Cambria Math" panose="02040503050406030204" pitchFamily="18" charset="0"/>
                          <a:ea typeface="Cambria Math" panose="02040503050406030204" pitchFamily="18" charset="0"/>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𝑜</m:t>
                          </m:r>
                        </m:sub>
                      </m:sSub>
                    </m:oMath>
                  </m:oMathPara>
                </a14:m>
                <a:endParaRPr lang="en-CA" sz="1400" dirty="0">
                  <a:solidFill>
                    <a:schemeClr val="tx1"/>
                  </a:solidFill>
                  <a:latin typeface="Univers Condensed"/>
                  <a:ea typeface="Cambria Math" panose="02040503050406030204" pitchFamily="18" charset="0"/>
                </a:endParaRPr>
              </a:p>
              <a:p>
                <a:pPr marL="857250" lvl="3" indent="0" eaLnBrk="1" hangingPunct="1">
                  <a:buNone/>
                  <a:defRPr/>
                </a:pPr>
                <a:endParaRPr lang="en-CA" sz="1400" dirty="0">
                  <a:solidFill>
                    <a:schemeClr val="tx1"/>
                  </a:solidFill>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FR" sz="1400" dirty="0">
                    <a:solidFill>
                      <a:schemeClr val="tx1"/>
                    </a:solidFill>
                    <a:latin typeface="Univers Condensed"/>
                    <a:ea typeface="Cambria Math" panose="02040503050406030204" pitchFamily="18" charset="0"/>
                  </a:rPr>
                  <a:t>lorsque l’aile est comprimée,</a:t>
                </a:r>
              </a:p>
              <a:p>
                <a:pPr marL="742950" lvl="2" indent="-342900" eaLnBrk="1" hangingPunct="1">
                  <a:buFont typeface="Calibri" panose="020F0502020204030204" pitchFamily="34" charset="0"/>
                  <a:buChar char="−"/>
                  <a:defRPr/>
                </a:pPr>
                <a:endParaRPr lang="fr-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r>
                        <a:rPr lang="en-CA" sz="1400" i="1">
                          <a:solidFill>
                            <a:schemeClr val="tx1"/>
                          </a:solidFill>
                          <a:latin typeface="Cambria Math" panose="02040503050406030204" pitchFamily="18" charset="0"/>
                          <a:ea typeface="Cambria Math"/>
                        </a:rPr>
                        <m:t>𝛾</m:t>
                      </m:r>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fr-CA" sz="1400" i="1">
                              <a:solidFill>
                                <a:schemeClr val="tx1"/>
                              </a:solidFill>
                              <a:latin typeface="Cambria Math" panose="02040503050406030204" pitchFamily="18" charset="0"/>
                              <a:ea typeface="Cambria Math" panose="02040503050406030204" pitchFamily="18" charset="0"/>
                            </a:rPr>
                            <m:t>1</m:t>
                          </m:r>
                        </m:num>
                        <m:den>
                          <m:r>
                            <a:rPr lang="fr-CA" sz="1400" i="1">
                              <a:solidFill>
                                <a:schemeClr val="tx1"/>
                              </a:solidFill>
                              <a:latin typeface="Cambria Math" panose="02040503050406030204" pitchFamily="18" charset="0"/>
                              <a:ea typeface="Cambria Math"/>
                            </a:rPr>
                            <m:t>2 </m:t>
                          </m:r>
                          <m:sSub>
                            <m:sSubPr>
                              <m:ctrlPr>
                                <a:rPr lang="fr-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𝐼</m:t>
                              </m:r>
                            </m:e>
                            <m:sub>
                              <m:r>
                                <a:rPr lang="fr-CA" sz="1400" i="1">
                                  <a:solidFill>
                                    <a:schemeClr val="tx1"/>
                                  </a:solidFill>
                                  <a:latin typeface="Cambria Math" panose="02040503050406030204" pitchFamily="18" charset="0"/>
                                  <a:ea typeface="Cambria Math"/>
                                </a:rPr>
                                <m:t>𝑥</m:t>
                              </m:r>
                            </m:sub>
                          </m:sSub>
                        </m:den>
                      </m:f>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𝑤</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rPr>
                                    <m:t>2</m:t>
                                  </m:r>
                                </m:sub>
                                <m:sup>
                                  <m:r>
                                    <a:rPr lang="fr-CA" sz="1400" i="1">
                                      <a:solidFill>
                                        <a:schemeClr val="tx1"/>
                                      </a:solidFill>
                                      <a:latin typeface="Cambria Math" panose="02040503050406030204" pitchFamily="18" charset="0"/>
                                    </a:rPr>
                                    <m:t>4</m:t>
                                  </m:r>
                                </m:sup>
                              </m:sSubSup>
                            </m:num>
                            <m:den>
                              <m:r>
                                <a:rPr lang="fr-CA" sz="1400" i="1">
                                  <a:solidFill>
                                    <a:schemeClr val="tx1"/>
                                  </a:solidFill>
                                  <a:latin typeface="Cambria Math" panose="02040503050406030204" pitchFamily="18" charset="0"/>
                                </a:rPr>
                                <m:t>4</m:t>
                              </m:r>
                            </m:den>
                          </m:f>
                          <m:r>
                            <a:rPr lang="fr-CA" sz="1400" i="1">
                              <a:solidFill>
                                <a:schemeClr val="tx1"/>
                              </a:solidFill>
                              <a:latin typeface="Cambria Math" panose="02040503050406030204" pitchFamily="18" charset="0"/>
                            </a:rPr>
                            <m:t>−</m:t>
                          </m:r>
                          <m:sSub>
                            <m:sSubPr>
                              <m:ctrlPr>
                                <a:rPr lang="fr-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1</m:t>
                              </m:r>
                            </m:sub>
                          </m:sSub>
                          <m:d>
                            <m:dPr>
                              <m:ctrlPr>
                                <a:rPr lang="fr-CA" sz="1400" i="1">
                                  <a:solidFill>
                                    <a:schemeClr val="tx1"/>
                                  </a:solidFill>
                                  <a:latin typeface="Cambria Math" panose="02040503050406030204" pitchFamily="18" charset="0"/>
                                  <a:ea typeface="Cambria Math" panose="02040503050406030204" pitchFamily="18" charset="0"/>
                                </a:rPr>
                              </m:ctrlPr>
                            </m:dPr>
                            <m:e>
                              <m:f>
                                <m:fPr>
                                  <m:ctrlPr>
                                    <a:rPr lang="fr-CA" sz="1400" i="1">
                                      <a:solidFill>
                                        <a:schemeClr val="tx1"/>
                                      </a:solidFill>
                                      <a:latin typeface="Cambria Math" panose="02040503050406030204" pitchFamily="18" charset="0"/>
                                    </a:rPr>
                                  </m:ctrlPr>
                                </m:fPr>
                                <m:num>
                                  <m:sSup>
                                    <m:sSupPr>
                                      <m:ctrlPr>
                                        <a:rPr lang="fr-CA" sz="1400" i="1">
                                          <a:solidFill>
                                            <a:schemeClr val="tx1"/>
                                          </a:solidFill>
                                          <a:latin typeface="Cambria Math" panose="02040503050406030204" pitchFamily="18" charset="0"/>
                                        </a:rPr>
                                      </m:ctrlPr>
                                    </m:sSupPr>
                                    <m:e>
                                      <m:r>
                                        <a:rPr lang="fr-CA" sz="1400" i="1">
                                          <a:solidFill>
                                            <a:schemeClr val="tx1"/>
                                          </a:solidFill>
                                          <a:latin typeface="Cambria Math" panose="02040503050406030204" pitchFamily="18" charset="0"/>
                                        </a:rPr>
                                        <m:t>𝑏</m:t>
                                      </m:r>
                                    </m:e>
                                    <m:sup>
                                      <m:r>
                                        <a:rPr lang="fr-CA" sz="1400" i="1">
                                          <a:solidFill>
                                            <a:schemeClr val="tx1"/>
                                          </a:solidFill>
                                          <a:latin typeface="Cambria Math" panose="02040503050406030204" pitchFamily="18" charset="0"/>
                                        </a:rPr>
                                        <m:t>3</m:t>
                                      </m:r>
                                    </m:sup>
                                  </m:sSup>
                                  <m:r>
                                    <a:rPr lang="fr-CA" sz="1400" i="1">
                                      <a:solidFill>
                                        <a:schemeClr val="tx1"/>
                                      </a:solidFill>
                                      <a:latin typeface="Cambria Math" panose="02040503050406030204" pitchFamily="18" charset="0"/>
                                    </a:rPr>
                                    <m:t> </m:t>
                                  </m:r>
                                  <m:r>
                                    <a:rPr lang="fr-CA" sz="1400" i="1">
                                      <a:solidFill>
                                        <a:schemeClr val="tx1"/>
                                      </a:solidFill>
                                      <a:latin typeface="Cambria Math" panose="02040503050406030204" pitchFamily="18" charset="0"/>
                                    </a:rPr>
                                    <m:t>𝑡</m:t>
                                  </m:r>
                                </m:num>
                                <m:den>
                                  <m:r>
                                    <a:rPr lang="fr-CA" sz="1400" i="1">
                                      <a:solidFill>
                                        <a:schemeClr val="tx1"/>
                                      </a:solidFill>
                                      <a:latin typeface="Cambria Math" panose="02040503050406030204" pitchFamily="18" charset="0"/>
                                    </a:rPr>
                                    <m:t>12</m:t>
                                  </m:r>
                                </m:den>
                              </m:f>
                              <m:r>
                                <a:rPr lang="fr-CA" sz="1400" i="1">
                                  <a:solidFill>
                                    <a:schemeClr val="tx1"/>
                                  </a:solidFill>
                                  <a:latin typeface="Cambria Math" panose="02040503050406030204" pitchFamily="18" charset="0"/>
                                </a:rPr>
                                <m:t>+</m:t>
                              </m:r>
                              <m:r>
                                <a:rPr lang="fr-CA" sz="1400" i="1">
                                  <a:solidFill>
                                    <a:schemeClr val="tx1"/>
                                  </a:solidFill>
                                  <a:latin typeface="Cambria Math" panose="02040503050406030204" pitchFamily="18" charset="0"/>
                                </a:rPr>
                                <m:t>𝑏</m:t>
                              </m:r>
                              <m:r>
                                <a:rPr lang="fr-CA" sz="1400" i="1">
                                  <a:solidFill>
                                    <a:schemeClr val="tx1"/>
                                  </a:solidFill>
                                  <a:latin typeface="Cambria Math" panose="02040503050406030204" pitchFamily="18" charset="0"/>
                                </a:rPr>
                                <m:t> </m:t>
                              </m:r>
                              <m:r>
                                <a:rPr lang="fr-CA" sz="1400" i="1">
                                  <a:solidFill>
                                    <a:schemeClr val="tx1"/>
                                  </a:solidFill>
                                  <a:latin typeface="Cambria Math" panose="02040503050406030204" pitchFamily="18" charset="0"/>
                                </a:rPr>
                                <m:t>𝑡</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ea typeface="Cambria Math"/>
                                    </a:rPr>
                                    <m:t>1</m:t>
                                  </m:r>
                                </m:sub>
                                <m:sup>
                                  <m:r>
                                    <a:rPr lang="fr-FR" sz="1400" i="1">
                                      <a:solidFill>
                                        <a:schemeClr val="tx1"/>
                                      </a:solidFill>
                                      <a:latin typeface="Cambria Math" panose="02040503050406030204" pitchFamily="18" charset="0"/>
                                    </a:rPr>
                                    <m:t>2</m:t>
                                  </m:r>
                                </m:sup>
                              </m:sSubSup>
                              <m:r>
                                <a:rPr lang="fr-CA" sz="1400" i="1">
                                  <a:solidFill>
                                    <a:schemeClr val="tx1"/>
                                  </a:solidFill>
                                  <a:latin typeface="Cambria Math" panose="02040503050406030204" pitchFamily="18" charset="0"/>
                                  <a:ea typeface="Cambria Math" panose="02040503050406030204" pitchFamily="18" charset="0"/>
                                </a:rPr>
                                <m:t>+</m:t>
                              </m:r>
                              <m:f>
                                <m:fPr>
                                  <m:ctrlPr>
                                    <a:rPr lang="fr-CA" sz="1400" i="1">
                                      <a:solidFill>
                                        <a:schemeClr val="tx1"/>
                                      </a:solidFill>
                                      <a:latin typeface="Cambria Math" panose="02040503050406030204" pitchFamily="18" charset="0"/>
                                    </a:rPr>
                                  </m:ctrlPr>
                                </m:fPr>
                                <m:num>
                                  <m:r>
                                    <a:rPr lang="fr-CA" sz="1400" i="1">
                                      <a:solidFill>
                                        <a:schemeClr val="tx1"/>
                                      </a:solidFill>
                                      <a:latin typeface="Cambria Math" panose="02040503050406030204" pitchFamily="18" charset="0"/>
                                    </a:rPr>
                                    <m:t>𝑤</m:t>
                                  </m:r>
                                  <m:r>
                                    <a:rPr lang="fr-CA" sz="1400" i="1">
                                      <a:solidFill>
                                        <a:schemeClr val="tx1"/>
                                      </a:solidFill>
                                      <a:latin typeface="Cambria Math" panose="02040503050406030204" pitchFamily="18" charset="0"/>
                                    </a:rPr>
                                    <m:t> </m:t>
                                  </m:r>
                                  <m:sSubSup>
                                    <m:sSubSupPr>
                                      <m:ctrlPr>
                                        <a:rPr lang="fr-FR" sz="1400" i="1">
                                          <a:solidFill>
                                            <a:schemeClr val="tx1"/>
                                          </a:solidFill>
                                          <a:latin typeface="Cambria Math" panose="02040503050406030204" pitchFamily="18" charset="0"/>
                                        </a:rPr>
                                      </m:ctrlPr>
                                    </m:sSubSupPr>
                                    <m:e>
                                      <m:r>
                                        <a:rPr lang="fr-FR" sz="1400" i="1">
                                          <a:solidFill>
                                            <a:schemeClr val="tx1"/>
                                          </a:solidFill>
                                          <a:latin typeface="Cambria Math" panose="02040503050406030204" pitchFamily="18" charset="0"/>
                                          <a:ea typeface="Cambria Math"/>
                                        </a:rPr>
                                        <m:t>𝛾</m:t>
                                      </m:r>
                                    </m:e>
                                    <m:sub>
                                      <m:r>
                                        <a:rPr lang="fr-CA" sz="1400" i="1">
                                          <a:solidFill>
                                            <a:schemeClr val="tx1"/>
                                          </a:solidFill>
                                          <a:latin typeface="Cambria Math" panose="02040503050406030204" pitchFamily="18" charset="0"/>
                                          <a:ea typeface="Cambria Math"/>
                                        </a:rPr>
                                        <m:t>1</m:t>
                                      </m:r>
                                    </m:sub>
                                    <m:sup>
                                      <m:r>
                                        <a:rPr lang="fr-CA" sz="1400" i="1">
                                          <a:solidFill>
                                            <a:schemeClr val="tx1"/>
                                          </a:solidFill>
                                          <a:latin typeface="Cambria Math" panose="02040503050406030204" pitchFamily="18" charset="0"/>
                                        </a:rPr>
                                        <m:t>4</m:t>
                                      </m:r>
                                    </m:sup>
                                  </m:sSubSup>
                                </m:num>
                                <m:den>
                                  <m:r>
                                    <a:rPr lang="fr-CA" sz="1400" i="1">
                                      <a:solidFill>
                                        <a:schemeClr val="tx1"/>
                                      </a:solidFill>
                                      <a:latin typeface="Cambria Math" panose="02040503050406030204" pitchFamily="18" charset="0"/>
                                    </a:rPr>
                                    <m:t>4</m:t>
                                  </m:r>
                                </m:den>
                              </m:f>
                            </m:e>
                          </m:d>
                        </m:e>
                      </m:d>
                      <m:r>
                        <a:rPr lang="fr-CA" sz="1400" i="1">
                          <a:solidFill>
                            <a:schemeClr val="tx1"/>
                          </a:solidFill>
                          <a:latin typeface="Cambria Math" panose="02040503050406030204" pitchFamily="18" charset="0"/>
                          <a:ea typeface="Cambria Math" panose="02040503050406030204" pitchFamily="18" charset="0"/>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𝑦</m:t>
                          </m:r>
                        </m:e>
                        <m:sub>
                          <m:r>
                            <a:rPr lang="fr-CA" sz="1400" i="1">
                              <a:solidFill>
                                <a:schemeClr val="tx1"/>
                              </a:solidFill>
                              <a:latin typeface="Cambria Math" panose="02040503050406030204" pitchFamily="18" charset="0"/>
                              <a:ea typeface="Cambria Math" panose="02040503050406030204" pitchFamily="18" charset="0"/>
                            </a:rPr>
                            <m:t>𝑜</m:t>
                          </m:r>
                        </m:sub>
                      </m:sSub>
                    </m:oMath>
                  </m:oMathPara>
                </a14:m>
                <a:endParaRPr lang="en-CA" sz="1400" dirty="0">
                  <a:solidFill>
                    <a:srgbClr val="000099"/>
                  </a:solidFill>
                  <a:latin typeface="Univers Condensed"/>
                  <a:ea typeface="Cambria Math" panose="02040503050406030204" pitchFamily="18" charset="0"/>
                </a:endParaRPr>
              </a:p>
            </p:txBody>
          </p:sp>
        </mc:Choice>
        <mc:Fallback xmlns="">
          <p:sp>
            <p:nvSpPr>
              <p:cNvPr id="13" name="Rectangle 1027"/>
              <p:cNvSpPr txBox="1">
                <a:spLocks noRot="1" noChangeAspect="1" noMove="1" noResize="1" noEditPoints="1" noAdjustHandles="1" noChangeArrowheads="1" noChangeShapeType="1" noTextEdit="1"/>
              </p:cNvSpPr>
              <p:nvPr/>
            </p:nvSpPr>
            <p:spPr bwMode="auto">
              <a:xfrm>
                <a:off x="838200" y="983284"/>
                <a:ext cx="9435506" cy="4558598"/>
              </a:xfrm>
              <a:prstGeom prst="rect">
                <a:avLst/>
              </a:prstGeom>
              <a:blipFill>
                <a:blip r:embed="rId3"/>
                <a:stretch>
                  <a:fillRect l="-129" t="-134" b="-2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3740" y="4488621"/>
            <a:ext cx="3432938" cy="1867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5" name="Rectangle 14"/>
              <p:cNvSpPr/>
              <p:nvPr/>
            </p:nvSpPr>
            <p:spPr>
              <a:xfrm>
                <a:off x="3149600" y="5837657"/>
                <a:ext cx="3813931" cy="523220"/>
              </a:xfrm>
              <a:prstGeom prst="rect">
                <a:avLst/>
              </a:prstGeom>
            </p:spPr>
            <p:txBody>
              <a:bodyPr wrap="square">
                <a:spAutoFit/>
              </a:bodyPr>
              <a:lstStyle/>
              <a:p>
                <a:r>
                  <a:rPr lang="fr-FR" sz="1400" dirty="0">
                    <a:solidFill>
                      <a:schemeClr val="tx1"/>
                    </a:solidFill>
                    <a:latin typeface="Univers Condensed"/>
                  </a:rPr>
                  <a:t>Paramètres géométriques pour le calcul de la résistance au déversement des sections en </a:t>
                </a:r>
                <a14:m>
                  <m:oMath xmlns:m="http://schemas.openxmlformats.org/officeDocument/2006/math">
                    <m:r>
                      <a:rPr lang="fr-CA" sz="1400" i="1" dirty="0">
                        <a:solidFill>
                          <a:schemeClr val="tx1"/>
                        </a:solidFill>
                        <a:latin typeface="Cambria Math" panose="02040503050406030204" pitchFamily="18" charset="0"/>
                      </a:rPr>
                      <m:t>𝑇</m:t>
                    </m:r>
                  </m:oMath>
                </a14:m>
                <a:endParaRPr lang="fr-CA" sz="1400" dirty="0">
                  <a:solidFill>
                    <a:schemeClr val="tx1"/>
                  </a:solidFill>
                  <a:latin typeface="Univers Condensed"/>
                </a:endParaRPr>
              </a:p>
            </p:txBody>
          </p:sp>
        </mc:Choice>
        <mc:Fallback xmlns="">
          <p:sp>
            <p:nvSpPr>
              <p:cNvPr id="15" name="Rectangle 14"/>
              <p:cNvSpPr>
                <a:spLocks noRot="1" noChangeAspect="1" noMove="1" noResize="1" noEditPoints="1" noAdjustHandles="1" noChangeArrowheads="1" noChangeShapeType="1" noTextEdit="1"/>
              </p:cNvSpPr>
              <p:nvPr/>
            </p:nvSpPr>
            <p:spPr>
              <a:xfrm>
                <a:off x="3149600" y="5837657"/>
                <a:ext cx="3813931" cy="523220"/>
              </a:xfrm>
              <a:prstGeom prst="rect">
                <a:avLst/>
              </a:prstGeom>
              <a:blipFill>
                <a:blip r:embed="rId5"/>
                <a:stretch>
                  <a:fillRect l="-480" t="-2353" r="-160" b="-11765"/>
                </a:stretch>
              </a:blipFill>
            </p:spPr>
            <p:txBody>
              <a:bodyPr/>
              <a:lstStyle/>
              <a:p>
                <a:r>
                  <a:rPr lang="fr-CA">
                    <a:noFill/>
                  </a:rPr>
                  <a:t> </a:t>
                </a:r>
              </a:p>
            </p:txBody>
          </p:sp>
        </mc:Fallback>
      </mc:AlternateContent>
      <p:sp>
        <p:nvSpPr>
          <p:cNvPr id="10" name="Rectangle 9">
            <a:extLst>
              <a:ext uri="{FF2B5EF4-FFF2-40B4-BE49-F238E27FC236}">
                <a16:creationId xmlns:a16="http://schemas.microsoft.com/office/drawing/2014/main" id="{93541D13-0A8E-7449-888B-76354623C820}"/>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21576317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Introduction</a:t>
            </a:r>
            <a:endParaRPr lang="fr-CA" dirty="0">
              <a:solidFill>
                <a:schemeClr val="accent2"/>
              </a:solidFill>
            </a:endParaRPr>
          </a:p>
        </p:txBody>
      </p: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366"/>
          <a:stretch/>
        </p:blipFill>
        <p:spPr bwMode="auto">
          <a:xfrm>
            <a:off x="5418251" y="2643774"/>
            <a:ext cx="4476163" cy="1438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707827" y="4699326"/>
            <a:ext cx="3285893" cy="307777"/>
          </a:xfrm>
          <a:prstGeom prst="rect">
            <a:avLst/>
          </a:prstGeom>
        </p:spPr>
        <p:txBody>
          <a:bodyPr wrap="square">
            <a:spAutoFit/>
          </a:bodyPr>
          <a:lstStyle/>
          <a:p>
            <a:r>
              <a:rPr lang="fr-FR" sz="1400" dirty="0">
                <a:latin typeface="Univers Condensed"/>
              </a:rPr>
              <a:t>Autres types de poutres d'aluminium</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526"/>
          <a:stretch/>
        </p:blipFill>
        <p:spPr bwMode="auto">
          <a:xfrm>
            <a:off x="1231664" y="1406099"/>
            <a:ext cx="4476163" cy="3913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1A16AEC-7565-B944-94AC-ADECE8B3764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57718057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Résistance au déversement (Mr) des pièces fléchies (entièrement ou partiellement libres de déverser entre les supports latéraux)</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983284"/>
                <a:ext cx="9948333" cy="204778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Clr>
                    <a:schemeClr val="accent1"/>
                  </a:buClr>
                  <a:buFont typeface="Arial" panose="020B0604020202020204" pitchFamily="34" charset="0"/>
                  <a:buChar char="•"/>
                  <a:defRPr/>
                </a:pPr>
                <a:r>
                  <a:rPr lang="fr-FR" sz="1400" dirty="0">
                    <a:solidFill>
                      <a:schemeClr val="accent1"/>
                    </a:solidFill>
                    <a:latin typeface="Univers Condensed"/>
                    <a:ea typeface="Cambria Math" panose="02040503050406030204" pitchFamily="18" charset="0"/>
                  </a:rPr>
                  <a:t>Sections en </a:t>
                </a:r>
                <a14:m>
                  <m:oMath xmlns:m="http://schemas.openxmlformats.org/officeDocument/2006/math">
                    <m:r>
                      <a:rPr lang="fr-CA" sz="1400" dirty="0">
                        <a:solidFill>
                          <a:schemeClr val="accent1"/>
                        </a:solidFill>
                        <a:latin typeface="Cambria Math" panose="02040503050406030204" pitchFamily="18" charset="0"/>
                        <a:ea typeface="Cambria Math" panose="02040503050406030204" pitchFamily="18" charset="0"/>
                      </a:rPr>
                      <m:t>𝐶</m:t>
                    </m:r>
                  </m:oMath>
                </a14:m>
                <a:r>
                  <a:rPr lang="fr-CA" sz="1400" dirty="0">
                    <a:solidFill>
                      <a:schemeClr val="accent1"/>
                    </a:solidFill>
                    <a:latin typeface="Univers Condensed"/>
                    <a:ea typeface="Cambria Math" panose="02040503050406030204" pitchFamily="18" charset="0"/>
                  </a:rPr>
                  <a:t>et </a:t>
                </a:r>
                <a14:m>
                  <m:oMath xmlns:m="http://schemas.openxmlformats.org/officeDocument/2006/math">
                    <m:r>
                      <a:rPr lang="fr-CA" sz="1400" dirty="0">
                        <a:solidFill>
                          <a:schemeClr val="accent1"/>
                        </a:solidFill>
                        <a:latin typeface="Cambria Math" panose="02040503050406030204" pitchFamily="18" charset="0"/>
                        <a:ea typeface="Cambria Math" panose="02040503050406030204" pitchFamily="18" charset="0"/>
                      </a:rPr>
                      <m:t>𝑍</m:t>
                    </m:r>
                  </m:oMath>
                </a14:m>
                <a:endParaRPr lang="fr-CA" sz="1400" dirty="0">
                  <a:solidFill>
                    <a:schemeClr val="accent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FR" sz="14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CA" sz="1400" dirty="0">
                    <a:solidFill>
                      <a:schemeClr val="tx1"/>
                    </a:solidFill>
                    <a:latin typeface="Univers Condensed"/>
                    <a:ea typeface="Cambria Math" panose="02040503050406030204" pitchFamily="18" charset="0"/>
                  </a:rPr>
                  <a:t>On utilise l’équation de </a:t>
                </a:r>
                <a14:m>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𝑀</m:t>
                        </m:r>
                      </m:e>
                      <m:sub>
                        <m:r>
                          <a:rPr lang="en-CA" sz="1400" i="1">
                            <a:solidFill>
                              <a:schemeClr val="tx1"/>
                            </a:solidFill>
                            <a:latin typeface="Cambria Math" panose="02040503050406030204" pitchFamily="18" charset="0"/>
                            <a:ea typeface="Cambria Math" panose="02040503050406030204" pitchFamily="18" charset="0"/>
                          </a:rPr>
                          <m:t>𝑒</m:t>
                        </m:r>
                      </m:sub>
                    </m:sSub>
                  </m:oMath>
                </a14:m>
                <a:r>
                  <a:rPr lang="fr-FR" sz="1400" dirty="0">
                    <a:solidFill>
                      <a:schemeClr val="tx1"/>
                    </a:solidFill>
                    <a:latin typeface="Univers Condensed"/>
                    <a:ea typeface="Cambria Math" panose="02040503050406030204" pitchFamily="18" charset="0"/>
                  </a:rPr>
                  <a:t> de la page 39, avec </a:t>
                </a:r>
                <a14:m>
                  <m:oMath xmlns:m="http://schemas.openxmlformats.org/officeDocument/2006/math">
                    <m:r>
                      <a:rPr lang="en-CA" sz="1400" i="1">
                        <a:solidFill>
                          <a:schemeClr val="tx1"/>
                        </a:solidFill>
                        <a:latin typeface="Cambria Math" panose="02040503050406030204" pitchFamily="18" charset="0"/>
                        <a:ea typeface="Cambria Math"/>
                      </a:rPr>
                      <m:t>𝛾</m:t>
                    </m:r>
                    <m:r>
                      <a:rPr lang="fr-CA" sz="1400" i="1">
                        <a:solidFill>
                          <a:schemeClr val="tx1"/>
                        </a:solidFill>
                        <a:latin typeface="Cambria Math" panose="02040503050406030204" pitchFamily="18" charset="0"/>
                        <a:ea typeface="Cambria Math" panose="02040503050406030204" pitchFamily="18" charset="0"/>
                      </a:rPr>
                      <m:t>=0</m:t>
                    </m:r>
                  </m:oMath>
                </a14:m>
                <a:endParaRPr lang="fr-FR" sz="1400" dirty="0">
                  <a:solidFill>
                    <a:schemeClr val="tx1"/>
                  </a:solidFill>
                  <a:latin typeface="Univers Condensed"/>
                  <a:ea typeface="Cambria Math" panose="02040503050406030204" pitchFamily="18" charset="0"/>
                </a:endParaRPr>
              </a:p>
              <a:p>
                <a:pPr marL="400050" lvl="2" indent="0" eaLnBrk="1" hangingPunct="1">
                  <a:buNone/>
                  <a:defRPr/>
                </a:pPr>
                <a:endParaRPr lang="en-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𝑀</m:t>
                          </m:r>
                        </m:e>
                        <m:sub>
                          <m:r>
                            <a:rPr lang="en-CA" sz="1400" i="1">
                              <a:solidFill>
                                <a:schemeClr val="tx1"/>
                              </a:solidFill>
                              <a:latin typeface="Cambria Math" panose="02040503050406030204" pitchFamily="18" charset="0"/>
                              <a:ea typeface="Cambria Math" panose="02040503050406030204" pitchFamily="18" charset="0"/>
                            </a:rPr>
                            <m:t>𝑒</m:t>
                          </m:r>
                        </m:sub>
                      </m:sSub>
                      <m:r>
                        <a:rPr lang="en-CA" sz="1400" i="1">
                          <a:solidFill>
                            <a:schemeClr val="tx1"/>
                          </a:solidFill>
                          <a:latin typeface="Cambria Math" panose="02040503050406030204" pitchFamily="18" charset="0"/>
                          <a:ea typeface="Cambria Math" panose="02040503050406030204" pitchFamily="18" charset="0"/>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d>
                        <m:dPr>
                          <m:begChr m:val="["/>
                          <m:endChr m:val="]"/>
                          <m:ctrlPr>
                            <a:rPr lang="en-CA" sz="1400" i="1">
                              <a:solidFill>
                                <a:schemeClr val="tx1"/>
                              </a:solidFill>
                              <a:latin typeface="Cambria Math" panose="02040503050406030204" pitchFamily="18" charset="0"/>
                              <a:ea typeface="Cambria Math" panose="02040503050406030204" pitchFamily="18" charset="0"/>
                            </a:rPr>
                          </m:ctrlPr>
                        </m:dPr>
                        <m:e>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𝐺</m:t>
                              </m:r>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𝐽</m:t>
                              </m:r>
                              <m:r>
                                <a:rPr lang="en-CA" sz="1400" i="1">
                                  <a:solidFill>
                                    <a:schemeClr val="tx1"/>
                                  </a:solidFill>
                                  <a:latin typeface="Cambria Math" panose="02040503050406030204" pitchFamily="18" charset="0"/>
                                  <a:ea typeface="Cambria Math" panose="02040503050406030204" pitchFamily="18" charset="0"/>
                                </a:rPr>
                                <m:t>+</m:t>
                              </m:r>
                              <m:sSup>
                                <m:sSupPr>
                                  <m:ctrlPr>
                                    <a:rPr lang="en-CA" sz="1400" i="1">
                                      <a:solidFill>
                                        <a:schemeClr val="tx1"/>
                                      </a:solidFill>
                                      <a:latin typeface="Cambria Math" panose="02040503050406030204" pitchFamily="18" charset="0"/>
                                      <a:ea typeface="Cambria Math" panose="02040503050406030204" pitchFamily="18" charset="0"/>
                                    </a:rPr>
                                  </m:ctrlPr>
                                </m:sSupPr>
                                <m:e>
                                  <m:d>
                                    <m:dPr>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a:rPr>
                                            <m:t>𝜋</m:t>
                                          </m:r>
                                        </m:num>
                                        <m:den>
                                          <m:r>
                                            <a:rPr lang="en-CA" sz="1400" i="1">
                                              <a:solidFill>
                                                <a:schemeClr val="tx1"/>
                                              </a:solidFill>
                                              <a:latin typeface="Cambria Math" panose="02040503050406030204" pitchFamily="18" charset="0"/>
                                              <a:ea typeface="Cambria Math" panose="02040503050406030204" pitchFamily="18" charset="0"/>
                                            </a:rPr>
                                            <m:t>𝐿</m:t>
                                          </m:r>
                                        </m:den>
                                      </m:f>
                                    </m:e>
                                  </m:d>
                                </m:e>
                                <m:sup>
                                  <m:r>
                                    <a:rPr lang="en-CA" sz="1400" i="1">
                                      <a:solidFill>
                                        <a:schemeClr val="tx1"/>
                                      </a:solidFill>
                                      <a:latin typeface="Cambria Math" panose="02040503050406030204" pitchFamily="18" charset="0"/>
                                      <a:ea typeface="Cambria Math" panose="02040503050406030204" pitchFamily="18" charset="0"/>
                                    </a:rPr>
                                    <m:t>2</m:t>
                                  </m:r>
                                </m:sup>
                              </m:sSup>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𝐼</m:t>
                                  </m:r>
                                </m:e>
                                <m:sub>
                                  <m:r>
                                    <a:rPr lang="en-CA" sz="1400" i="1">
                                      <a:solidFill>
                                        <a:schemeClr val="tx1"/>
                                      </a:solidFill>
                                      <a:latin typeface="Cambria Math" panose="02040503050406030204" pitchFamily="18" charset="0"/>
                                      <a:ea typeface="Cambria Math" panose="02040503050406030204" pitchFamily="18" charset="0"/>
                                    </a:rPr>
                                    <m:t>𝑦</m:t>
                                  </m:r>
                                </m:sub>
                              </m:sSub>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𝐸</m:t>
                              </m:r>
                              <m:r>
                                <a:rPr lang="en-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𝐶</m:t>
                                  </m:r>
                                </m:e>
                                <m:sub>
                                  <m:r>
                                    <a:rPr lang="en-CA" sz="1400" i="1">
                                      <a:solidFill>
                                        <a:schemeClr val="tx1"/>
                                      </a:solidFill>
                                      <a:latin typeface="Cambria Math" panose="02040503050406030204" pitchFamily="18" charset="0"/>
                                      <a:ea typeface="Cambria Math" panose="02040503050406030204" pitchFamily="18" charset="0"/>
                                    </a:rPr>
                                    <m:t>𝑤</m:t>
                                  </m:r>
                                </m:sub>
                              </m:sSub>
                            </m:e>
                          </m:rad>
                        </m:e>
                      </m:d>
                    </m:oMath>
                  </m:oMathPara>
                </a14:m>
                <a:endParaRPr lang="fr-CA" sz="1400" i="1" dirty="0">
                  <a:solidFill>
                    <a:srgbClr val="000099"/>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983284"/>
                <a:ext cx="9948333" cy="2047783"/>
              </a:xfrm>
              <a:prstGeom prst="rect">
                <a:avLst/>
              </a:prstGeom>
              <a:blipFill>
                <a:blip r:embed="rId3"/>
                <a:stretch>
                  <a:fillRect l="-61" t="-29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3725" y="3031067"/>
            <a:ext cx="5842511" cy="3333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1" name="Rectangle 10"/>
              <p:cNvSpPr/>
              <p:nvPr/>
            </p:nvSpPr>
            <p:spPr>
              <a:xfrm>
                <a:off x="838199" y="4126798"/>
                <a:ext cx="2870200" cy="987069"/>
              </a:xfrm>
              <a:prstGeom prst="rect">
                <a:avLst/>
              </a:prstGeom>
            </p:spPr>
            <p:txBody>
              <a:bodyPr wrap="square">
                <a:spAutoFit/>
              </a:bodyPr>
              <a:lstStyle/>
              <a:p>
                <a:r>
                  <a:rPr lang="fr-FR" sz="1400" dirty="0">
                    <a:solidFill>
                      <a:schemeClr val="tx1"/>
                    </a:solidFill>
                    <a:latin typeface="Univers Condensed"/>
                  </a:rPr>
                  <a:t>Paramètres géométriques pour le calcul de la résistance au déversement des sections en </a:t>
                </a:r>
                <a14:m>
                  <m:oMath xmlns:m="http://schemas.openxmlformats.org/officeDocument/2006/math">
                    <m:r>
                      <a:rPr lang="fr-CA" sz="1400" i="1">
                        <a:solidFill>
                          <a:schemeClr val="tx1"/>
                        </a:solidFill>
                        <a:latin typeface="Cambria Math" panose="02040503050406030204" pitchFamily="18" charset="0"/>
                      </a:rPr>
                      <m:t>𝐶</m:t>
                    </m:r>
                  </m:oMath>
                </a14:m>
                <a:r>
                  <a:rPr lang="fr-CA" sz="1400" dirty="0">
                    <a:solidFill>
                      <a:schemeClr val="tx1"/>
                    </a:solidFill>
                    <a:latin typeface="Univers Condensed"/>
                  </a:rPr>
                  <a:t> et en </a:t>
                </a:r>
                <a14:m>
                  <m:oMath xmlns:m="http://schemas.openxmlformats.org/officeDocument/2006/math">
                    <m:r>
                      <a:rPr lang="fr-CA" sz="1400" i="1" dirty="0">
                        <a:solidFill>
                          <a:schemeClr val="tx1"/>
                        </a:solidFill>
                        <a:latin typeface="Cambria Math" panose="02040503050406030204" pitchFamily="18" charset="0"/>
                      </a:rPr>
                      <m:t>𝑍</m:t>
                    </m:r>
                  </m:oMath>
                </a14:m>
                <a:endParaRPr lang="fr-CA" sz="1400" dirty="0">
                  <a:solidFill>
                    <a:schemeClr val="tx1"/>
                  </a:solidFill>
                  <a:latin typeface="Univers Condensed"/>
                </a:endParaRPr>
              </a:p>
            </p:txBody>
          </p:sp>
        </mc:Choice>
        <mc:Fallback xmlns="">
          <p:sp>
            <p:nvSpPr>
              <p:cNvPr id="11" name="Rectangle 10"/>
              <p:cNvSpPr>
                <a:spLocks noRot="1" noChangeAspect="1" noMove="1" noResize="1" noEditPoints="1" noAdjustHandles="1" noChangeArrowheads="1" noChangeShapeType="1" noTextEdit="1"/>
              </p:cNvSpPr>
              <p:nvPr/>
            </p:nvSpPr>
            <p:spPr>
              <a:xfrm>
                <a:off x="838199" y="4126798"/>
                <a:ext cx="2870200" cy="987069"/>
              </a:xfrm>
              <a:prstGeom prst="rect">
                <a:avLst/>
              </a:prstGeom>
              <a:blipFill>
                <a:blip r:embed="rId5"/>
                <a:stretch>
                  <a:fillRect l="-425" t="-1235" r="-1699" b="-1852"/>
                </a:stretch>
              </a:blipFill>
            </p:spPr>
            <p:txBody>
              <a:bodyPr/>
              <a:lstStyle/>
              <a:p>
                <a:r>
                  <a:rPr lang="fr-CA">
                    <a:noFill/>
                  </a:rPr>
                  <a:t> </a:t>
                </a:r>
              </a:p>
            </p:txBody>
          </p:sp>
        </mc:Fallback>
      </mc:AlternateContent>
      <p:sp>
        <p:nvSpPr>
          <p:cNvPr id="13" name="Rectangle 12">
            <a:extLst>
              <a:ext uri="{FF2B5EF4-FFF2-40B4-BE49-F238E27FC236}">
                <a16:creationId xmlns:a16="http://schemas.microsoft.com/office/drawing/2014/main" id="{5CE2FAAB-AA27-8C4E-8D4E-E54899EA404E}"/>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04618207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61</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E – Résistance au cisaillement des panneaux plats</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F – Écrasement et flambement vertical de l’âme</a:t>
            </a:r>
            <a:endParaRPr lang="fr-CA" sz="2400" dirty="0"/>
          </a:p>
          <a:p>
            <a:r>
              <a:rPr lang="fr-FR" sz="2400" dirty="0"/>
              <a:t>G – Interaction traction-flexion (une pièce fléchie sollicité en traction)</a:t>
            </a:r>
            <a:endParaRPr lang="fr-CA" sz="2400" dirty="0"/>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19277305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des panneaux plats</a:t>
            </a:r>
          </a:p>
        </p:txBody>
      </p:sp>
      <p:sp>
        <p:nvSpPr>
          <p:cNvPr id="3" name="Espace réservé du texte 2"/>
          <p:cNvSpPr>
            <a:spLocks noGrp="1"/>
          </p:cNvSpPr>
          <p:nvPr>
            <p:ph type="body" idx="1"/>
          </p:nvPr>
        </p:nvSpPr>
        <p:spPr/>
        <p:txBody>
          <a:bodyPr/>
          <a:lstStyle/>
          <a:p>
            <a:r>
              <a:rPr lang="fr-FR" dirty="0"/>
              <a:t>Introduction</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62</a:t>
            </a:fld>
            <a:endParaRPr lang="fr-FR"/>
          </a:p>
        </p:txBody>
      </p:sp>
    </p:spTree>
    <p:extLst>
      <p:ext uri="{BB962C8B-B14F-4D97-AF65-F5344CB8AC3E}">
        <p14:creationId xmlns:p14="http://schemas.microsoft.com/office/powerpoint/2010/main" val="2097389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p:cNvSpPr txBox="1">
                <a:spLocks noChangeArrowheads="1"/>
              </p:cNvSpPr>
              <p:nvPr/>
            </p:nvSpPr>
            <p:spPr bwMode="auto">
              <a:xfrm>
                <a:off x="838200" y="983284"/>
                <a:ext cx="9821449" cy="446449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None/>
                  <a:defRPr/>
                </a:pPr>
                <a:endParaRPr lang="el-GR" sz="2000" dirty="0">
                  <a:solidFill>
                    <a:schemeClr val="tx1"/>
                  </a:solidFill>
                  <a:latin typeface="Univers Condensed"/>
                </a:endParaRPr>
              </a:p>
              <a:p>
                <a:pPr marL="627063" lvl="2" indent="-227013" eaLnBrk="1" hangingPunct="1">
                  <a:defRPr/>
                </a:pPr>
                <a:r>
                  <a:rPr lang="fr-CA" sz="2000" dirty="0">
                    <a:solidFill>
                      <a:schemeClr val="tx1"/>
                    </a:solidFill>
                    <a:latin typeface="Univers Condensed"/>
                    <a:ea typeface="Cambria Math" panose="02040503050406030204" pitchFamily="18" charset="0"/>
                  </a:rPr>
                  <a:t>Les éléments fléchies sont dimensionnés de façon à ce que la résistance pondérée à la flexion (</a:t>
                </a:r>
                <a14:m>
                  <m:oMath xmlns:m="http://schemas.openxmlformats.org/officeDocument/2006/math">
                    <m:sSub>
                      <m:sSubPr>
                        <m:ctrlPr>
                          <a:rPr lang="fr-CA" sz="2000" i="1" dirty="0">
                            <a:solidFill>
                              <a:schemeClr val="tx1"/>
                            </a:solidFill>
                            <a:latin typeface="Cambria Math" panose="02040503050406030204" pitchFamily="18" charset="0"/>
                            <a:ea typeface="Cambria Math"/>
                          </a:rPr>
                        </m:ctrlPr>
                      </m:sSubPr>
                      <m:e>
                        <m:r>
                          <a:rPr lang="en-CA" sz="2000" i="1" dirty="0">
                            <a:solidFill>
                              <a:schemeClr val="tx1"/>
                            </a:solidFill>
                            <a:latin typeface="Cambria Math" panose="02040503050406030204" pitchFamily="18" charset="0"/>
                            <a:ea typeface="Cambria Math"/>
                          </a:rPr>
                          <m:t>𝑀</m:t>
                        </m:r>
                      </m:e>
                      <m:sub>
                        <m:r>
                          <a:rPr lang="fr-CA" sz="2000" i="1" dirty="0">
                            <a:solidFill>
                              <a:schemeClr val="tx1"/>
                            </a:solidFill>
                            <a:latin typeface="Cambria Math" panose="02040503050406030204" pitchFamily="18" charset="0"/>
                            <a:ea typeface="Cambria Math"/>
                          </a:rPr>
                          <m:t>𝑟</m:t>
                        </m:r>
                      </m:sub>
                    </m:sSub>
                  </m:oMath>
                </a14:m>
                <a:r>
                  <a:rPr lang="fr-CA" sz="2000" dirty="0">
                    <a:solidFill>
                      <a:schemeClr val="tx1"/>
                    </a:solidFill>
                    <a:latin typeface="Univers Condensed"/>
                    <a:ea typeface="Cambria Math" panose="02040503050406030204" pitchFamily="18" charset="0"/>
                  </a:rPr>
                  <a:t>) de la pièce soit égale ou supérieure au moment de flexion pondéré (</a:t>
                </a:r>
                <a14:m>
                  <m:oMath xmlns:m="http://schemas.openxmlformats.org/officeDocument/2006/math">
                    <m:sSub>
                      <m:sSubPr>
                        <m:ctrlPr>
                          <a:rPr lang="fr-CA" sz="2000" i="1" dirty="0">
                            <a:solidFill>
                              <a:schemeClr val="tx1"/>
                            </a:solidFill>
                            <a:latin typeface="Cambria Math" panose="02040503050406030204" pitchFamily="18" charset="0"/>
                            <a:ea typeface="Cambria Math"/>
                          </a:rPr>
                        </m:ctrlPr>
                      </m:sSubPr>
                      <m:e>
                        <m:r>
                          <a:rPr lang="en-CA" sz="2000" i="1" dirty="0">
                            <a:solidFill>
                              <a:schemeClr val="tx1"/>
                            </a:solidFill>
                            <a:latin typeface="Cambria Math" panose="02040503050406030204" pitchFamily="18" charset="0"/>
                            <a:ea typeface="Cambria Math"/>
                          </a:rPr>
                          <m:t>𝑀</m:t>
                        </m:r>
                      </m:e>
                      <m:sub>
                        <m:r>
                          <a:rPr lang="fr-CA" sz="2000" i="1" dirty="0">
                            <a:solidFill>
                              <a:schemeClr val="tx1"/>
                            </a:solidFill>
                            <a:latin typeface="Cambria Math" panose="02040503050406030204" pitchFamily="18" charset="0"/>
                            <a:ea typeface="Cambria Math"/>
                          </a:rPr>
                          <m:t>𝑓</m:t>
                        </m:r>
                      </m:sub>
                    </m:sSub>
                  </m:oMath>
                </a14:m>
                <a:r>
                  <a:rPr lang="fr-CA" sz="2000" dirty="0">
                    <a:solidFill>
                      <a:schemeClr val="tx1"/>
                    </a:solidFill>
                    <a:latin typeface="Univers Condensed"/>
                    <a:ea typeface="Cambria Math" panose="02040503050406030204" pitchFamily="18" charset="0"/>
                  </a:rPr>
                  <a:t>) appliqué sur l’élément :</a:t>
                </a:r>
              </a:p>
              <a:p>
                <a:pPr marL="627063" lvl="2" indent="-227013" eaLnBrk="1" hangingPunct="1">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en-CA" i="1" dirty="0">
                              <a:solidFill>
                                <a:schemeClr val="tx1"/>
                              </a:solidFill>
                              <a:latin typeface="Cambria Math" panose="02040503050406030204" pitchFamily="18" charset="0"/>
                              <a:ea typeface="Cambria Math"/>
                            </a:rPr>
                            <m:t>𝑀</m:t>
                          </m:r>
                        </m:e>
                        <m:sub>
                          <m:r>
                            <a:rPr lang="fr-CA" i="1" dirty="0">
                              <a:solidFill>
                                <a:schemeClr val="tx1"/>
                              </a:solidFill>
                              <a:latin typeface="Cambria Math" panose="02040503050406030204" pitchFamily="18" charset="0"/>
                              <a:ea typeface="Cambria Math"/>
                            </a:rPr>
                            <m:t>𝑟</m:t>
                          </m:r>
                        </m:sub>
                      </m:sSub>
                      <m:r>
                        <a:rPr lang="fr-CA" i="1" dirty="0">
                          <a:solidFill>
                            <a:schemeClr val="tx1"/>
                          </a:solidFill>
                          <a:latin typeface="Cambria Math" panose="02040503050406030204" pitchFamily="18" charset="0"/>
                          <a:ea typeface="Cambria Math" panose="02040503050406030204" pitchFamily="18" charset="0"/>
                        </a:rPr>
                        <m:t>≥</m:t>
                      </m:r>
                      <m:sSub>
                        <m:sSubPr>
                          <m:ctrlPr>
                            <a:rPr lang="fr-CA" i="1" dirty="0">
                              <a:solidFill>
                                <a:schemeClr val="tx1"/>
                              </a:solidFill>
                              <a:latin typeface="Cambria Math" panose="02040503050406030204" pitchFamily="18" charset="0"/>
                              <a:ea typeface="Cambria Math"/>
                            </a:rPr>
                          </m:ctrlPr>
                        </m:sSubPr>
                        <m:e>
                          <m:r>
                            <a:rPr lang="en-CA" i="1" dirty="0">
                              <a:solidFill>
                                <a:schemeClr val="tx1"/>
                              </a:solidFill>
                              <a:latin typeface="Cambria Math" panose="02040503050406030204" pitchFamily="18" charset="0"/>
                              <a:ea typeface="Cambria Math"/>
                            </a:rPr>
                            <m:t>𝑀</m:t>
                          </m:r>
                        </m:e>
                        <m:sub>
                          <m:r>
                            <a:rPr lang="fr-CA" i="1" dirty="0">
                              <a:solidFill>
                                <a:schemeClr val="tx1"/>
                              </a:solidFill>
                              <a:latin typeface="Cambria Math" panose="02040503050406030204" pitchFamily="18" charset="0"/>
                              <a:ea typeface="Cambria Math"/>
                            </a:rPr>
                            <m:t>𝑓</m:t>
                          </m:r>
                        </m:sub>
                      </m:sSub>
                    </m:oMath>
                  </m:oMathPara>
                </a14:m>
                <a:endParaRPr lang="fr-CA" dirty="0">
                  <a:solidFill>
                    <a:schemeClr val="tx1"/>
                  </a:solidFill>
                  <a:latin typeface="Univers Condensed"/>
                  <a:ea typeface="Cambria Math"/>
                </a:endParaRPr>
              </a:p>
              <a:p>
                <a:pPr marL="857250" lvl="3" indent="0" eaLnBrk="1" hangingPunct="1">
                  <a:buNone/>
                  <a:defRPr/>
                </a:pPr>
                <a:endParaRPr lang="fr-CA" dirty="0">
                  <a:solidFill>
                    <a:schemeClr val="tx1"/>
                  </a:solidFill>
                  <a:latin typeface="Univers Condensed"/>
                  <a:ea typeface="Cambria Math"/>
                </a:endParaRPr>
              </a:p>
              <a:p>
                <a:pPr marL="627063" lvl="2" indent="-227013" eaLnBrk="1" hangingPunct="1">
                  <a:defRPr/>
                </a:pPr>
                <a:r>
                  <a:rPr lang="fr-CA" sz="2000" dirty="0">
                    <a:solidFill>
                      <a:schemeClr val="tx1"/>
                    </a:solidFill>
                    <a:latin typeface="Univers Condensed"/>
                    <a:ea typeface="Cambria Math" panose="02040503050406030204" pitchFamily="18" charset="0"/>
                  </a:rPr>
                  <a:t>l’élément doit, en plus, être en mesure de supporter les efforts de cisaillement. La résistance pondérée en cisaillement (</a:t>
                </a:r>
                <a14:m>
                  <m:oMath xmlns:m="http://schemas.openxmlformats.org/officeDocument/2006/math">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panose="02040503050406030204" pitchFamily="18" charset="0"/>
                            <a:ea typeface="Cambria Math"/>
                          </a:rPr>
                          <m:t>𝑉</m:t>
                        </m:r>
                      </m:e>
                      <m:sub>
                        <m:r>
                          <a:rPr lang="fr-CA" sz="2000" i="1" dirty="0">
                            <a:solidFill>
                              <a:schemeClr val="tx1"/>
                            </a:solidFill>
                            <a:latin typeface="Cambria Math" panose="02040503050406030204" pitchFamily="18" charset="0"/>
                            <a:ea typeface="Cambria Math"/>
                          </a:rPr>
                          <m:t>𝑟</m:t>
                        </m:r>
                      </m:sub>
                    </m:sSub>
                  </m:oMath>
                </a14:m>
                <a:r>
                  <a:rPr lang="fr-CA" sz="2000" dirty="0">
                    <a:solidFill>
                      <a:schemeClr val="tx1"/>
                    </a:solidFill>
                    <a:latin typeface="Univers Condensed"/>
                    <a:ea typeface="Cambria Math" panose="02040503050406030204" pitchFamily="18" charset="0"/>
                  </a:rPr>
                  <a:t>) doit être égale ou supérieure à l’effort tranchant pondéré (</a:t>
                </a:r>
                <a14:m>
                  <m:oMath xmlns:m="http://schemas.openxmlformats.org/officeDocument/2006/math">
                    <m:sSub>
                      <m:sSubPr>
                        <m:ctrlPr>
                          <a:rPr lang="fr-CA" sz="2000" i="1" dirty="0">
                            <a:solidFill>
                              <a:schemeClr val="tx1"/>
                            </a:solidFill>
                            <a:latin typeface="Cambria Math" panose="02040503050406030204" pitchFamily="18" charset="0"/>
                            <a:ea typeface="Cambria Math"/>
                          </a:rPr>
                        </m:ctrlPr>
                      </m:sSubPr>
                      <m:e>
                        <m:r>
                          <a:rPr lang="fr-CA" sz="2000" i="1" dirty="0">
                            <a:solidFill>
                              <a:schemeClr val="tx1"/>
                            </a:solidFill>
                            <a:latin typeface="Cambria Math" panose="02040503050406030204" pitchFamily="18" charset="0"/>
                            <a:ea typeface="Cambria Math"/>
                          </a:rPr>
                          <m:t>𝑉</m:t>
                        </m:r>
                      </m:e>
                      <m:sub>
                        <m:r>
                          <a:rPr lang="fr-CA" sz="2000" i="1" dirty="0">
                            <a:solidFill>
                              <a:schemeClr val="tx1"/>
                            </a:solidFill>
                            <a:latin typeface="Cambria Math" panose="02040503050406030204" pitchFamily="18" charset="0"/>
                            <a:ea typeface="Cambria Math"/>
                          </a:rPr>
                          <m:t>𝑓</m:t>
                        </m:r>
                      </m:sub>
                    </m:sSub>
                  </m:oMath>
                </a14:m>
                <a:r>
                  <a:rPr lang="fr-CA" sz="2000" dirty="0">
                    <a:solidFill>
                      <a:schemeClr val="tx1"/>
                    </a:solidFill>
                    <a:latin typeface="Univers Condensed"/>
                    <a:ea typeface="Cambria Math" panose="02040503050406030204" pitchFamily="18" charset="0"/>
                  </a:rPr>
                  <a:t>) appliqué sur l’élément :</a:t>
                </a:r>
              </a:p>
              <a:p>
                <a:pPr marL="627063" lvl="2" indent="-227013" eaLnBrk="1" hangingPunct="1">
                  <a:defRPr/>
                </a:pPr>
                <a:endParaRPr lang="fr-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𝑉</m:t>
                          </m:r>
                        </m:e>
                        <m:sub>
                          <m:r>
                            <a:rPr lang="fr-CA" i="1" dirty="0">
                              <a:solidFill>
                                <a:schemeClr val="tx1"/>
                              </a:solidFill>
                              <a:latin typeface="Cambria Math" panose="02040503050406030204" pitchFamily="18" charset="0"/>
                              <a:ea typeface="Cambria Math"/>
                            </a:rPr>
                            <m:t>𝑟</m:t>
                          </m:r>
                        </m:sub>
                      </m:sSub>
                      <m:r>
                        <a:rPr lang="fr-CA" i="1" dirty="0">
                          <a:solidFill>
                            <a:schemeClr val="tx1"/>
                          </a:solidFill>
                          <a:latin typeface="Cambria Math" panose="02040503050406030204" pitchFamily="18" charset="0"/>
                          <a:ea typeface="Cambria Math" panose="02040503050406030204" pitchFamily="18" charset="0"/>
                        </a:rPr>
                        <m:t>≥</m:t>
                      </m:r>
                      <m:sSub>
                        <m:sSubPr>
                          <m:ctrlPr>
                            <a:rPr lang="fr-CA" i="1" dirty="0">
                              <a:solidFill>
                                <a:schemeClr val="tx1"/>
                              </a:solidFill>
                              <a:latin typeface="Cambria Math" panose="02040503050406030204" pitchFamily="18" charset="0"/>
                              <a:ea typeface="Cambria Math"/>
                            </a:rPr>
                          </m:ctrlPr>
                        </m:sSubPr>
                        <m:e>
                          <m:r>
                            <a:rPr lang="fr-CA" i="1" dirty="0">
                              <a:solidFill>
                                <a:schemeClr val="tx1"/>
                              </a:solidFill>
                              <a:latin typeface="Cambria Math" panose="02040503050406030204" pitchFamily="18" charset="0"/>
                              <a:ea typeface="Cambria Math"/>
                            </a:rPr>
                            <m:t>𝑉</m:t>
                          </m:r>
                        </m:e>
                        <m:sub>
                          <m:r>
                            <a:rPr lang="fr-CA" i="1" dirty="0">
                              <a:solidFill>
                                <a:schemeClr val="tx1"/>
                              </a:solidFill>
                              <a:latin typeface="Cambria Math" panose="02040503050406030204" pitchFamily="18" charset="0"/>
                              <a:ea typeface="Cambria Math"/>
                            </a:rPr>
                            <m:t>𝑓</m:t>
                          </m:r>
                        </m:sub>
                      </m:sSub>
                    </m:oMath>
                  </m:oMathPara>
                </a14:m>
                <a:endParaRPr lang="fr-CA" dirty="0">
                  <a:solidFill>
                    <a:schemeClr val="tx1"/>
                  </a:solidFill>
                  <a:latin typeface="Univers Condensed"/>
                  <a:ea typeface="Cambria Math"/>
                </a:endParaRPr>
              </a:p>
            </p:txBody>
          </p:sp>
        </mc:Choice>
        <mc:Fallback xmlns="">
          <p:sp>
            <p:nvSpPr>
              <p:cNvPr id="10" name="Rectangle 1027"/>
              <p:cNvSpPr txBox="1">
                <a:spLocks noRot="1" noChangeAspect="1" noMove="1" noResize="1" noEditPoints="1" noAdjustHandles="1" noChangeArrowheads="1" noChangeShapeType="1" noTextEdit="1"/>
              </p:cNvSpPr>
              <p:nvPr/>
            </p:nvSpPr>
            <p:spPr bwMode="auto">
              <a:xfrm>
                <a:off x="838200" y="983284"/>
                <a:ext cx="9821449" cy="4464496"/>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57592420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200" y="644130"/>
                <a:ext cx="9497971" cy="59836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400" dirty="0">
                    <a:latin typeface="Univers Condensed"/>
                    <a:ea typeface="Cambria Math" panose="02040503050406030204" pitchFamily="18" charset="0"/>
                  </a:rPr>
                  <a:t>Il est admis que </a:t>
                </a:r>
                <a:r>
                  <a:rPr lang="fr-CA" sz="1400" u="sng" dirty="0">
                    <a:latin typeface="Univers Condensed"/>
                    <a:ea typeface="Cambria Math" panose="02040503050406030204" pitchFamily="18" charset="0"/>
                  </a:rPr>
                  <a:t>la résistance au cisaillement est reprise par l’âme de la section </a:t>
                </a:r>
              </a:p>
              <a:p>
                <a:pPr marL="627063" lvl="2" indent="-227013" eaLnBrk="1" hangingPunct="1">
                  <a:defRPr/>
                </a:pPr>
                <a:endParaRPr lang="fr-FR" sz="1400" dirty="0">
                  <a:latin typeface="Univers Condensed"/>
                  <a:ea typeface="Cambria Math" panose="02040503050406030204" pitchFamily="18" charset="0"/>
                </a:endParaRPr>
              </a:p>
              <a:p>
                <a:pPr marL="685800" lvl="2" indent="-285750" eaLnBrk="1" hangingPunct="1">
                  <a:buFont typeface="Wingdings" panose="05000000000000000000" pitchFamily="2" charset="2"/>
                  <a:buChar char="Ø"/>
                  <a:defRPr/>
                </a:pPr>
                <a:r>
                  <a:rPr lang="fr-CA" sz="1400" dirty="0">
                    <a:latin typeface="Univers Condensed"/>
                  </a:rPr>
                  <a:t>Sous l’effet du chargement, </a:t>
                </a:r>
                <a:r>
                  <a:rPr lang="fr-CA" sz="1400" u="sng" dirty="0">
                    <a:latin typeface="Univers Condensed"/>
                  </a:rPr>
                  <a:t>l’intensité des contraintes de cisaillement atteint rarement la limite critique provoquant le voilement ou la plastification de l’âme</a:t>
                </a:r>
                <a:r>
                  <a:rPr lang="fr-CA" sz="1400" dirty="0">
                    <a:latin typeface="Univers Condensed"/>
                  </a:rPr>
                  <a:t> de la pièce</a:t>
                </a:r>
                <a:r>
                  <a:rPr lang="fr-CA" sz="1400" dirty="0">
                    <a:latin typeface="Univers Condensed"/>
                    <a:ea typeface="Cambria Math" panose="02040503050406030204" pitchFamily="18" charset="0"/>
                  </a:rPr>
                  <a:t> </a:t>
                </a:r>
                <a14:m>
                  <m:oMath xmlns:m="http://schemas.openxmlformats.org/officeDocument/2006/math">
                    <m:r>
                      <a:rPr lang="fr-CA" sz="1400">
                        <a:latin typeface="Cambria Math" panose="02040503050406030204" pitchFamily="18" charset="0"/>
                        <a:ea typeface="Cambria Math" panose="02040503050406030204" pitchFamily="18" charset="0"/>
                      </a:rPr>
                      <m:t>⟹</m:t>
                    </m:r>
                  </m:oMath>
                </a14:m>
                <a:r>
                  <a:rPr lang="fr-FR" sz="1400" dirty="0">
                    <a:latin typeface="Univers Condensed"/>
                    <a:ea typeface="Cambria Math" panose="02040503050406030204" pitchFamily="18" charset="0"/>
                  </a:rPr>
                  <a:t> </a:t>
                </a:r>
                <a:r>
                  <a:rPr lang="fr-CA" sz="1400" u="sng" dirty="0">
                    <a:latin typeface="Univers Condensed"/>
                  </a:rPr>
                  <a:t>la </a:t>
                </a:r>
                <a:r>
                  <a:rPr lang="fr-CA" sz="1400" b="1" u="sng" dirty="0">
                    <a:latin typeface="Univers Condensed"/>
                  </a:rPr>
                  <a:t>capacité en flexion</a:t>
                </a:r>
                <a:r>
                  <a:rPr lang="fr-CA" sz="1400" u="sng" dirty="0">
                    <a:latin typeface="Univers Condensed"/>
                  </a:rPr>
                  <a:t> de la poutre n’est donc pas réduite</a:t>
                </a:r>
                <a:endParaRPr lang="fr-FR" sz="1400" dirty="0">
                  <a:latin typeface="Univers Condensed"/>
                  <a:ea typeface="Cambria Math" panose="02040503050406030204" pitchFamily="18" charset="0"/>
                </a:endParaRPr>
              </a:p>
              <a:p>
                <a:pPr marL="627063" lvl="2" indent="-227013" eaLnBrk="1" hangingPunct="1">
                  <a:defRPr/>
                </a:pPr>
                <a:endParaRPr lang="fr-FR"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400" dirty="0">
                    <a:latin typeface="Univers Condensed"/>
                    <a:ea typeface="Cambria Math" panose="02040503050406030204" pitchFamily="18" charset="0"/>
                  </a:rPr>
                  <a:t>Lorsque </a:t>
                </a:r>
                <a14:m>
                  <m:oMath xmlns:m="http://schemas.openxmlformats.org/officeDocument/2006/math">
                    <m:f>
                      <m:fPr>
                        <m:type m:val="lin"/>
                        <m:ctrlPr>
                          <a:rPr lang="fr-FR" sz="1400" i="1">
                            <a:latin typeface="Cambria Math" panose="02040503050406030204" pitchFamily="18" charset="0"/>
                            <a:ea typeface="Cambria Math" panose="02040503050406030204" pitchFamily="18" charset="0"/>
                          </a:rPr>
                        </m:ctrlPr>
                      </m:fPr>
                      <m:num>
                        <m:r>
                          <a:rPr lang="fr-CA" sz="1400">
                            <a:latin typeface="Cambria Math" panose="02040503050406030204" pitchFamily="18" charset="0"/>
                            <a:ea typeface="Cambria Math" panose="02040503050406030204" pitchFamily="18" charset="0"/>
                          </a:rPr>
                          <m:t>𝐿</m:t>
                        </m:r>
                      </m:num>
                      <m:den>
                        <m:r>
                          <a:rPr lang="fr-CA" sz="1400">
                            <a:latin typeface="Cambria Math" panose="02040503050406030204" pitchFamily="18" charset="0"/>
                            <a:ea typeface="Cambria Math" panose="02040503050406030204" pitchFamily="18" charset="0"/>
                          </a:rPr>
                          <m:t>𝑑</m:t>
                        </m:r>
                      </m:den>
                    </m:f>
                  </m:oMath>
                </a14:m>
                <a:r>
                  <a:rPr lang="fr-FR" sz="1400" dirty="0">
                    <a:latin typeface="Univers Condensed"/>
                    <a:ea typeface="Cambria Math" panose="02040503050406030204" pitchFamily="18" charset="0"/>
                  </a:rPr>
                  <a:t> est élevé (</a:t>
                </a:r>
                <a:r>
                  <a:rPr lang="fr-CA" sz="1400" dirty="0">
                    <a:latin typeface="Univers Condensed"/>
                  </a:rPr>
                  <a:t>poutre élancée)</a:t>
                </a:r>
                <a:r>
                  <a:rPr lang="fr-FR" sz="1400" dirty="0">
                    <a:latin typeface="Univers Condensed"/>
                    <a:ea typeface="Cambria Math" panose="02040503050406030204" pitchFamily="18" charset="0"/>
                  </a:rPr>
                  <a:t>, </a:t>
                </a:r>
                <a:r>
                  <a:rPr lang="fr-CA" sz="1400" dirty="0">
                    <a:latin typeface="Univers Condensed"/>
                    <a:ea typeface="Cambria Math" panose="02040503050406030204" pitchFamily="18" charset="0"/>
                  </a:rPr>
                  <a:t>la résistance en cisaillement ne contrôle pas le choix de la pièce </a:t>
                </a:r>
                <a14:m>
                  <m:oMath xmlns:m="http://schemas.openxmlformats.org/officeDocument/2006/math">
                    <m:r>
                      <a:rPr lang="fr-CA" sz="1400">
                        <a:latin typeface="Cambria Math" panose="02040503050406030204" pitchFamily="18" charset="0"/>
                        <a:ea typeface="Cambria Math" panose="02040503050406030204" pitchFamily="18" charset="0"/>
                      </a:rPr>
                      <m:t>⟹</m:t>
                    </m:r>
                  </m:oMath>
                </a14:m>
                <a:r>
                  <a:rPr lang="fr-FR" sz="1400" dirty="0">
                    <a:latin typeface="Univers Condensed"/>
                    <a:ea typeface="Cambria Math" panose="02040503050406030204" pitchFamily="18" charset="0"/>
                  </a:rPr>
                  <a:t> </a:t>
                </a:r>
                <a:r>
                  <a:rPr lang="fr-FR" sz="1400" u="sng" dirty="0">
                    <a:latin typeface="Univers Condensed"/>
                    <a:ea typeface="Cambria Math" panose="02040503050406030204" pitchFamily="18" charset="0"/>
                  </a:rPr>
                  <a:t>l’âme n’a généralement pas besoin d’être raidie</a:t>
                </a:r>
              </a:p>
              <a:p>
                <a:pPr marL="342900" lvl="1" indent="-342900" eaLnBrk="1" hangingPunct="1">
                  <a:buFont typeface="Arial" panose="020B0604020202020204" pitchFamily="34" charset="0"/>
                  <a:buChar char="•"/>
                  <a:defRPr/>
                </a:pPr>
                <a:endParaRPr lang="fr-FR"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400" dirty="0">
                    <a:latin typeface="Univers Condensed"/>
                    <a:ea typeface="Cambria Math" panose="02040503050406030204" pitchFamily="18" charset="0"/>
                  </a:rPr>
                  <a:t>Lorsque </a:t>
                </a:r>
                <a14:m>
                  <m:oMath xmlns:m="http://schemas.openxmlformats.org/officeDocument/2006/math">
                    <m:f>
                      <m:fPr>
                        <m:type m:val="lin"/>
                        <m:ctrlPr>
                          <a:rPr lang="fr-FR" sz="1400" i="1">
                            <a:latin typeface="Cambria Math" panose="02040503050406030204" pitchFamily="18" charset="0"/>
                            <a:ea typeface="Cambria Math" panose="02040503050406030204" pitchFamily="18" charset="0"/>
                          </a:rPr>
                        </m:ctrlPr>
                      </m:fPr>
                      <m:num>
                        <m:r>
                          <a:rPr lang="fr-CA" sz="1400">
                            <a:latin typeface="Cambria Math" panose="02040503050406030204" pitchFamily="18" charset="0"/>
                            <a:ea typeface="Cambria Math" panose="02040503050406030204" pitchFamily="18" charset="0"/>
                          </a:rPr>
                          <m:t>𝐿</m:t>
                        </m:r>
                      </m:num>
                      <m:den>
                        <m:r>
                          <a:rPr lang="fr-CA" sz="1400">
                            <a:latin typeface="Cambria Math" panose="02040503050406030204" pitchFamily="18" charset="0"/>
                            <a:ea typeface="Cambria Math" panose="02040503050406030204" pitchFamily="18" charset="0"/>
                          </a:rPr>
                          <m:t>𝑑</m:t>
                        </m:r>
                      </m:den>
                    </m:f>
                  </m:oMath>
                </a14:m>
                <a:r>
                  <a:rPr lang="fr-FR" sz="1400" dirty="0">
                    <a:latin typeface="Univers Condensed"/>
                    <a:ea typeface="Cambria Math" panose="02040503050406030204" pitchFamily="18" charset="0"/>
                  </a:rPr>
                  <a:t> est faible (poutre courte ou profonde), </a:t>
                </a:r>
                <a:r>
                  <a:rPr lang="fr-FR" sz="1400" u="sng" dirty="0">
                    <a:latin typeface="Univers Condensed"/>
                    <a:ea typeface="Cambria Math" panose="02040503050406030204" pitchFamily="18" charset="0"/>
                  </a:rPr>
                  <a:t>l’effort tranchant est élevé</a:t>
                </a:r>
                <a:r>
                  <a:rPr lang="fr-FR" sz="1400" dirty="0">
                    <a:latin typeface="Univers Condensed"/>
                    <a:ea typeface="Cambria Math" panose="02040503050406030204" pitchFamily="18" charset="0"/>
                  </a:rPr>
                  <a:t> et </a:t>
                </a:r>
                <a:r>
                  <a:rPr lang="fr-FR" sz="1400" u="sng" dirty="0">
                    <a:latin typeface="Univers Condensed"/>
                    <a:ea typeface="Cambria Math" panose="02040503050406030204" pitchFamily="18" charset="0"/>
                  </a:rPr>
                  <a:t>l’âme doit généralement être raidie</a:t>
                </a:r>
                <a:r>
                  <a:rPr lang="fr-FR" sz="1400" dirty="0">
                    <a:latin typeface="Univers Condensed"/>
                    <a:ea typeface="Cambria Math" panose="02040503050406030204" pitchFamily="18" charset="0"/>
                  </a:rPr>
                  <a:t> avec des raidisseurs le long de la poutre. Même chose lorsque les </a:t>
                </a:r>
                <a:r>
                  <a:rPr lang="fr-FR" sz="1400" u="sng" dirty="0">
                    <a:latin typeface="Univers Condensed"/>
                    <a:ea typeface="Cambria Math" panose="02040503050406030204" pitchFamily="18" charset="0"/>
                  </a:rPr>
                  <a:t>charges concentrées près des appuis sont importantes</a:t>
                </a:r>
                <a:r>
                  <a:rPr lang="fr-FR" sz="1400" dirty="0">
                    <a:latin typeface="Univers Condensed"/>
                    <a:ea typeface="Cambria Math" panose="02040503050406030204" pitchFamily="18" charset="0"/>
                  </a:rPr>
                  <a:t> </a:t>
                </a:r>
              </a:p>
              <a:p>
                <a:pPr marL="627063" lvl="2" indent="-227013" eaLnBrk="1" hangingPunct="1">
                  <a:defRPr/>
                </a:pPr>
                <a:endParaRPr lang="fr-FR" sz="14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400" dirty="0">
                    <a:latin typeface="Univers Condensed"/>
                    <a:ea typeface="Cambria Math" panose="02040503050406030204" pitchFamily="18" charset="0"/>
                  </a:rPr>
                  <a:t>Raidisseurs</a:t>
                </a:r>
              </a:p>
              <a:p>
                <a:pPr marL="627063" lvl="2" indent="-227013" eaLnBrk="1" hangingPunct="1">
                  <a:defRPr/>
                </a:pPr>
                <a:endParaRPr lang="fr-FR" sz="1400" dirty="0">
                  <a:latin typeface="Univers Condensed"/>
                  <a:ea typeface="Cambria Math" panose="02040503050406030204" pitchFamily="18" charset="0"/>
                </a:endParaRPr>
              </a:p>
              <a:p>
                <a:pPr marL="565150" lvl="2" indent="-285750" eaLnBrk="1" hangingPunct="1">
                  <a:buFont typeface="Wingdings" panose="05000000000000000000" pitchFamily="2" charset="2"/>
                  <a:buChar char="Ø"/>
                  <a:defRPr/>
                </a:pPr>
                <a:r>
                  <a:rPr lang="fr-FR" sz="1400" dirty="0">
                    <a:latin typeface="Univers Condensed"/>
                    <a:ea typeface="Cambria Math" panose="02040503050406030204" pitchFamily="18" charset="0"/>
                  </a:rPr>
                  <a:t>Transversaux</a:t>
                </a:r>
              </a:p>
              <a:p>
                <a:pPr marL="536575" lvl="2" indent="0" eaLnBrk="1" hangingPunct="1">
                  <a:buNone/>
                  <a:defRPr/>
                </a:pPr>
                <a:r>
                  <a:rPr lang="fr-FR" sz="1400" dirty="0">
                    <a:latin typeface="Univers Condensed"/>
                    <a:ea typeface="Cambria Math" panose="02040503050406030204" pitchFamily="18" charset="0"/>
                  </a:rPr>
                  <a:t>pour </a:t>
                </a:r>
                <a14:m>
                  <m:oMath xmlns:m="http://schemas.openxmlformats.org/officeDocument/2006/math">
                    <m:r>
                      <a:rPr lang="fr-FR" sz="1400" i="1">
                        <a:latin typeface="Cambria Math" panose="02040503050406030204" pitchFamily="18" charset="0"/>
                        <a:ea typeface="Cambria Math" panose="02040503050406030204" pitchFamily="18" charset="0"/>
                      </a:rPr>
                      <m:t>↑</m:t>
                    </m:r>
                  </m:oMath>
                </a14:m>
                <a:r>
                  <a:rPr lang="fr-FR" sz="1400" dirty="0">
                    <a:latin typeface="Univers Condensed"/>
                    <a:ea typeface="Cambria Math" panose="02040503050406030204" pitchFamily="18" charset="0"/>
                  </a:rPr>
                  <a:t> la résistance au cisaillement</a:t>
                </a:r>
              </a:p>
              <a:p>
                <a:pPr marL="227013" lvl="1" indent="-227013" eaLnBrk="1" hangingPunct="1">
                  <a:defRPr/>
                </a:pPr>
                <a:endParaRPr lang="fr-FR" sz="1400" dirty="0">
                  <a:latin typeface="Univers Condensed"/>
                  <a:ea typeface="Cambria Math" panose="02040503050406030204" pitchFamily="18" charset="0"/>
                </a:endParaRPr>
              </a:p>
              <a:p>
                <a:pPr marL="565150" lvl="2" indent="-285750" eaLnBrk="1" hangingPunct="1">
                  <a:buFont typeface="Wingdings" panose="05000000000000000000" pitchFamily="2" charset="2"/>
                  <a:buChar char="Ø"/>
                  <a:defRPr/>
                </a:pPr>
                <a:r>
                  <a:rPr lang="fr-FR" sz="1400" dirty="0">
                    <a:latin typeface="Univers Condensed"/>
                    <a:ea typeface="Cambria Math" panose="02040503050406030204" pitchFamily="18" charset="0"/>
                  </a:rPr>
                  <a:t>Longitudinaux</a:t>
                </a:r>
              </a:p>
              <a:p>
                <a:pPr marL="536575" lvl="2" indent="0" eaLnBrk="1" hangingPunct="1">
                  <a:buNone/>
                  <a:defRPr/>
                </a:pPr>
                <a:r>
                  <a:rPr lang="fr-FR" sz="1400" dirty="0">
                    <a:latin typeface="Univers Condensed"/>
                    <a:ea typeface="Cambria Math" panose="02040503050406030204" pitchFamily="18" charset="0"/>
                  </a:rPr>
                  <a:t>pour </a:t>
                </a:r>
                <a14:m>
                  <m:oMath xmlns:m="http://schemas.openxmlformats.org/officeDocument/2006/math">
                    <m:r>
                      <a:rPr lang="fr-FR" sz="1400">
                        <a:latin typeface="Cambria Math" panose="02040503050406030204" pitchFamily="18" charset="0"/>
                        <a:ea typeface="Cambria Math" panose="02040503050406030204" pitchFamily="18" charset="0"/>
                      </a:rPr>
                      <m:t>↑</m:t>
                    </m:r>
                  </m:oMath>
                </a14:m>
                <a:r>
                  <a:rPr lang="fr-FR" sz="1400" dirty="0">
                    <a:latin typeface="Univers Condensed"/>
                    <a:ea typeface="Cambria Math" panose="02040503050406030204" pitchFamily="18" charset="0"/>
                  </a:rPr>
                  <a:t> la résistance au cisaillement ou à la flexion</a:t>
                </a:r>
              </a:p>
              <a:p>
                <a:pPr marL="227013" lvl="1" indent="-227013" eaLnBrk="1" hangingPunct="1">
                  <a:defRPr/>
                </a:pPr>
                <a:endParaRPr lang="fr-FR" sz="1400" dirty="0">
                  <a:latin typeface="Univers Condensed"/>
                  <a:ea typeface="Cambria Math" panose="02040503050406030204" pitchFamily="18" charset="0"/>
                </a:endParaRPr>
              </a:p>
              <a:p>
                <a:pPr marL="565150" lvl="2" indent="-285750" eaLnBrk="1" hangingPunct="1">
                  <a:buFont typeface="Wingdings" panose="05000000000000000000" pitchFamily="2" charset="2"/>
                  <a:buChar char="Ø"/>
                  <a:defRPr/>
                </a:pPr>
                <a:r>
                  <a:rPr lang="fr-FR" sz="1400" dirty="0">
                    <a:latin typeface="Univers Condensed"/>
                    <a:ea typeface="Cambria Math" panose="02040503050406030204" pitchFamily="18" charset="0"/>
                  </a:rPr>
                  <a:t>Porteurs</a:t>
                </a:r>
              </a:p>
              <a:p>
                <a:pPr marL="536575" lvl="2" indent="0" eaLnBrk="1" hangingPunct="1">
                  <a:buNone/>
                  <a:defRPr/>
                </a:pPr>
                <a:r>
                  <a:rPr lang="fr-FR" sz="1400" dirty="0">
                    <a:latin typeface="Univers Condensed"/>
                    <a:ea typeface="Cambria Math" panose="02040503050406030204" pitchFamily="18" charset="0"/>
                  </a:rPr>
                  <a:t>Vis-à-vis des charges concentrées pour les transmettre à l’âme de façon plus efficace</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200" y="644130"/>
                <a:ext cx="9497971" cy="5983643"/>
              </a:xfrm>
              <a:prstGeom prst="rect">
                <a:avLst/>
              </a:prstGeom>
              <a:blipFill>
                <a:blip r:embed="rId3"/>
                <a:stretch>
                  <a:fillRect l="-128" t="-204" r="-44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Image 7">
            <a:extLst>
              <a:ext uri="{FF2B5EF4-FFF2-40B4-BE49-F238E27FC236}">
                <a16:creationId xmlns:a16="http://schemas.microsoft.com/office/drawing/2014/main" id="{95400D1B-1AE3-4B7A-A261-14E3AF96AB01}"/>
              </a:ext>
            </a:extLst>
          </p:cNvPr>
          <p:cNvPicPr>
            <a:picLocks noChangeAspect="1"/>
          </p:cNvPicPr>
          <p:nvPr/>
        </p:nvPicPr>
        <p:blipFill>
          <a:blip r:embed="rId4"/>
          <a:stretch>
            <a:fillRect/>
          </a:stretch>
        </p:blipFill>
        <p:spPr>
          <a:xfrm>
            <a:off x="5044420" y="3635951"/>
            <a:ext cx="5576719" cy="1120043"/>
          </a:xfrm>
          <a:prstGeom prst="rect">
            <a:avLst/>
          </a:prstGeom>
        </p:spPr>
      </p:pic>
      <p:sp>
        <p:nvSpPr>
          <p:cNvPr id="11" name="Rectangle 10">
            <a:extLst>
              <a:ext uri="{FF2B5EF4-FFF2-40B4-BE49-F238E27FC236}">
                <a16:creationId xmlns:a16="http://schemas.microsoft.com/office/drawing/2014/main" id="{96833F65-A5CD-4D6C-914A-7983AB7979C6}"/>
              </a:ext>
            </a:extLst>
          </p:cNvPr>
          <p:cNvSpPr/>
          <p:nvPr/>
        </p:nvSpPr>
        <p:spPr>
          <a:xfrm>
            <a:off x="6764290" y="4771326"/>
            <a:ext cx="2136977" cy="307777"/>
          </a:xfrm>
          <a:prstGeom prst="rect">
            <a:avLst/>
          </a:prstGeom>
        </p:spPr>
        <p:txBody>
          <a:bodyPr wrap="square">
            <a:spAutoFit/>
          </a:bodyPr>
          <a:lstStyle/>
          <a:p>
            <a:r>
              <a:rPr lang="fr-FR" sz="1400" dirty="0">
                <a:latin typeface="Univers Condensed"/>
              </a:rPr>
              <a:t>Poutre assemblée raidie</a:t>
            </a:r>
            <a:endParaRPr lang="fr-CA" sz="1400" dirty="0">
              <a:latin typeface="Univers Condensed"/>
            </a:endParaRPr>
          </a:p>
        </p:txBody>
      </p:sp>
      <p:sp>
        <p:nvSpPr>
          <p:cNvPr id="10" name="Rectangle 9">
            <a:extLst>
              <a:ext uri="{FF2B5EF4-FFF2-40B4-BE49-F238E27FC236}">
                <a16:creationId xmlns:a16="http://schemas.microsoft.com/office/drawing/2014/main" id="{49A40063-825C-4643-A059-F1318B507DD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7557620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957" y="893696"/>
            <a:ext cx="264341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037054" y="3424297"/>
            <a:ext cx="2230146" cy="307777"/>
          </a:xfrm>
          <a:prstGeom prst="rect">
            <a:avLst/>
          </a:prstGeom>
        </p:spPr>
        <p:txBody>
          <a:bodyPr wrap="square">
            <a:spAutoFit/>
          </a:bodyPr>
          <a:lstStyle/>
          <a:p>
            <a:r>
              <a:rPr lang="fr-FR" sz="1400" dirty="0">
                <a:latin typeface="Univers Condensed"/>
              </a:rPr>
              <a:t>Raidisseurs transversaux</a:t>
            </a:r>
            <a:endParaRPr lang="fr-CA" sz="1400" dirty="0">
              <a:latin typeface="Univers Condensed"/>
            </a:endParaRPr>
          </a:p>
        </p:txBody>
      </p:sp>
      <p:sp>
        <p:nvSpPr>
          <p:cNvPr id="14" name="Rectangle 13"/>
          <p:cNvSpPr/>
          <p:nvPr/>
        </p:nvSpPr>
        <p:spPr>
          <a:xfrm>
            <a:off x="7133582" y="3578186"/>
            <a:ext cx="3526067" cy="307777"/>
          </a:xfrm>
          <a:prstGeom prst="rect">
            <a:avLst/>
          </a:prstGeom>
        </p:spPr>
        <p:txBody>
          <a:bodyPr wrap="square">
            <a:spAutoFit/>
          </a:bodyPr>
          <a:lstStyle/>
          <a:p>
            <a:r>
              <a:rPr lang="fr-FR" sz="1400" dirty="0">
                <a:latin typeface="Univers Condensed"/>
              </a:rPr>
              <a:t>Raidisseurs transversaux et longitudinaux</a:t>
            </a:r>
            <a:endParaRPr lang="fr-CA" sz="1400" dirty="0">
              <a:latin typeface="Univers Condensed"/>
            </a:endParaRPr>
          </a:p>
        </p:txBody>
      </p:sp>
      <p:pic>
        <p:nvPicPr>
          <p:cNvPr id="15" name="Picture 6" descr="Image result for charpente métallique Raidisseurs longitudinau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3581" y="933635"/>
            <a:ext cx="3526068" cy="2644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20150629163254-44296e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5678" y="4034320"/>
            <a:ext cx="3429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5102792" y="6525347"/>
            <a:ext cx="1883545" cy="307777"/>
          </a:xfrm>
          <a:prstGeom prst="rect">
            <a:avLst/>
          </a:prstGeom>
        </p:spPr>
        <p:txBody>
          <a:bodyPr wrap="square">
            <a:spAutoFit/>
          </a:bodyPr>
          <a:lstStyle/>
          <a:p>
            <a:r>
              <a:rPr lang="fr-FR" sz="1400" dirty="0">
                <a:latin typeface="Univers Condensed"/>
              </a:rPr>
              <a:t>Raidisseurs porteurs</a:t>
            </a:r>
            <a:endParaRPr lang="fr-CA" sz="1400" dirty="0">
              <a:latin typeface="Univers Condensed"/>
            </a:endParaRPr>
          </a:p>
        </p:txBody>
      </p:sp>
      <p:pic>
        <p:nvPicPr>
          <p:cNvPr id="18" name="Picture 10" descr="23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4746" y="4034320"/>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55630" y="6556125"/>
            <a:ext cx="4628831" cy="276999"/>
          </a:xfrm>
          <a:prstGeom prst="rect">
            <a:avLst/>
          </a:prstGeom>
        </p:spPr>
        <p:txBody>
          <a:bodyPr wrap="none">
            <a:spAutoFit/>
          </a:bodyPr>
          <a:lstStyle/>
          <a:p>
            <a:r>
              <a:rPr lang="fr-CA" sz="1200" dirty="0">
                <a:latin typeface="+mj-lt"/>
              </a:rPr>
              <a:t>Sources : civilmania.com; structurae.info; imagesdubtp.iutrs.unistra.fr   </a:t>
            </a:r>
          </a:p>
        </p:txBody>
      </p:sp>
    </p:spTree>
    <p:extLst>
      <p:ext uri="{BB962C8B-B14F-4D97-AF65-F5344CB8AC3E}">
        <p14:creationId xmlns:p14="http://schemas.microsoft.com/office/powerpoint/2010/main" val="405051741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des panneaux plats</a:t>
            </a:r>
          </a:p>
        </p:txBody>
      </p:sp>
      <p:sp>
        <p:nvSpPr>
          <p:cNvPr id="3" name="Espace réservé du texte 2"/>
          <p:cNvSpPr>
            <a:spLocks noGrp="1"/>
          </p:cNvSpPr>
          <p:nvPr>
            <p:ph type="body" idx="1"/>
          </p:nvPr>
        </p:nvSpPr>
        <p:spPr/>
        <p:txBody>
          <a:bodyPr/>
          <a:lstStyle/>
          <a:p>
            <a:r>
              <a:rPr lang="fr-FR" dirty="0"/>
              <a:t>Calcul de la résistance en cisaillement </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66</a:t>
            </a:fld>
            <a:endParaRPr lang="fr-FR"/>
          </a:p>
        </p:txBody>
      </p:sp>
    </p:spTree>
    <p:extLst>
      <p:ext uri="{BB962C8B-B14F-4D97-AF65-F5344CB8AC3E}">
        <p14:creationId xmlns:p14="http://schemas.microsoft.com/office/powerpoint/2010/main" val="1169085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a:extLst>
                  <a:ext uri="{FF2B5EF4-FFF2-40B4-BE49-F238E27FC236}">
                    <a16:creationId xmlns:a16="http://schemas.microsoft.com/office/drawing/2014/main" id="{25186E31-5E09-4725-B172-E3F16138A00E}"/>
                  </a:ext>
                </a:extLst>
              </p:cNvPr>
              <p:cNvSpPr txBox="1">
                <a:spLocks noChangeArrowheads="1"/>
              </p:cNvSpPr>
              <p:nvPr/>
            </p:nvSpPr>
            <p:spPr bwMode="auto">
              <a:xfrm>
                <a:off x="838200" y="768812"/>
                <a:ext cx="3672408" cy="37523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2000" dirty="0">
                    <a:latin typeface="Univers Condensed"/>
                  </a:rPr>
                  <a:t>La </a:t>
                </a:r>
                <a:r>
                  <a:rPr lang="fr-CA" sz="2000" u="sng" dirty="0">
                    <a:latin typeface="Univers Condensed"/>
                  </a:rPr>
                  <a:t>stabilité de l’âme</a:t>
                </a:r>
                <a:r>
                  <a:rPr lang="fr-CA" sz="2000" dirty="0">
                    <a:latin typeface="Univers Condensed"/>
                  </a:rPr>
                  <a:t> est étudiée en considérant le comportement d’un tronçon de poutre soumis à l’effort tranchant </a:t>
                </a:r>
                <a14:m>
                  <m:oMath xmlns:m="http://schemas.openxmlformats.org/officeDocument/2006/math">
                    <m:sSub>
                      <m:sSubPr>
                        <m:ctrlPr>
                          <a:rPr lang="fr-CA" sz="2000" i="1">
                            <a:latin typeface="Cambria Math" panose="02040503050406030204" pitchFamily="18" charset="0"/>
                          </a:rPr>
                        </m:ctrlPr>
                      </m:sSubPr>
                      <m:e>
                        <m:r>
                          <a:rPr lang="fr-CA" sz="2000" i="1">
                            <a:latin typeface="Cambria Math" panose="02040503050406030204" pitchFamily="18" charset="0"/>
                          </a:rPr>
                          <m:t>𝑉</m:t>
                        </m:r>
                      </m:e>
                      <m:sub>
                        <m:r>
                          <a:rPr lang="fr-CA" sz="2000" i="1">
                            <a:latin typeface="Cambria Math" panose="02040503050406030204" pitchFamily="18" charset="0"/>
                          </a:rPr>
                          <m:t>𝑓</m:t>
                        </m:r>
                      </m:sub>
                    </m:sSub>
                  </m:oMath>
                </a14:m>
                <a:endParaRPr lang="fr-CA" sz="2000" dirty="0">
                  <a:latin typeface="Univers Condensed"/>
                  <a:ea typeface="Cambria Math" panose="02040503050406030204" pitchFamily="18" charset="0"/>
                </a:endParaRPr>
              </a:p>
              <a:p>
                <a:pPr marL="268288" lvl="2" indent="0" eaLnBrk="1" hangingPunct="1">
                  <a:buNone/>
                  <a:defRPr/>
                </a:pPr>
                <a:endParaRPr lang="fr-CA" sz="2000" dirty="0">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2000" dirty="0">
                    <a:latin typeface="Univers Condensed"/>
                  </a:rPr>
                  <a:t>Pour le </a:t>
                </a:r>
                <a:r>
                  <a:rPr lang="fr-FR" sz="2000" u="sng" dirty="0">
                    <a:latin typeface="Univers Condensed"/>
                  </a:rPr>
                  <a:t>cisaillement élastique</a:t>
                </a:r>
                <a:r>
                  <a:rPr lang="fr-FR" sz="2000" dirty="0">
                    <a:latin typeface="Univers Condensed"/>
                  </a:rPr>
                  <a:t>, la contrainte de cisaillement </a:t>
                </a:r>
                <a14:m>
                  <m:oMath xmlns:m="http://schemas.openxmlformats.org/officeDocument/2006/math">
                    <m:sSub>
                      <m:sSubPr>
                        <m:ctrlPr>
                          <a:rPr lang="en-CA" sz="2000" i="1">
                            <a:latin typeface="Cambria Math" panose="02040503050406030204" pitchFamily="18" charset="0"/>
                          </a:rPr>
                        </m:ctrlPr>
                      </m:sSubPr>
                      <m:e>
                        <m:r>
                          <a:rPr lang="fr-CA" sz="2000">
                            <a:latin typeface="Cambria Math" panose="02040503050406030204" pitchFamily="18" charset="0"/>
                          </a:rPr>
                          <m:t>𝐹</m:t>
                        </m:r>
                      </m:e>
                      <m:sub>
                        <m:r>
                          <a:rPr lang="fr-CA" sz="2000">
                            <a:latin typeface="Cambria Math" panose="02040503050406030204" pitchFamily="18" charset="0"/>
                          </a:rPr>
                          <m:t>𝑠</m:t>
                        </m:r>
                        <m:r>
                          <a:rPr lang="en-CA" sz="2000">
                            <a:latin typeface="Cambria Math" panose="02040503050406030204" pitchFamily="18" charset="0"/>
                          </a:rPr>
                          <m:t>𝑒</m:t>
                        </m:r>
                      </m:sub>
                    </m:sSub>
                    <m:r>
                      <a:rPr lang="en-CA" sz="2000">
                        <a:latin typeface="Cambria Math" panose="02040503050406030204" pitchFamily="18" charset="0"/>
                      </a:rPr>
                      <m:t> </m:t>
                    </m:r>
                  </m:oMath>
                </a14:m>
                <a:r>
                  <a:rPr lang="fr-FR" sz="2000" dirty="0">
                    <a:latin typeface="Univers Condensed"/>
                  </a:rPr>
                  <a:t>est limitée à la contrainte </a:t>
                </a:r>
                <a14:m>
                  <m:oMath xmlns:m="http://schemas.openxmlformats.org/officeDocument/2006/math">
                    <m:sSub>
                      <m:sSubPr>
                        <m:ctrlPr>
                          <a:rPr lang="en-CA" sz="2000" i="1">
                            <a:latin typeface="Cambria Math" panose="02040503050406030204" pitchFamily="18" charset="0"/>
                          </a:rPr>
                        </m:ctrlPr>
                      </m:sSubPr>
                      <m:e>
                        <m:r>
                          <a:rPr lang="fr-CA" sz="2000">
                            <a:latin typeface="Cambria Math" panose="02040503050406030204" pitchFamily="18" charset="0"/>
                          </a:rPr>
                          <m:t>𝐹</m:t>
                        </m:r>
                      </m:e>
                      <m:sub>
                        <m:r>
                          <a:rPr lang="fr-CA" sz="2000">
                            <a:latin typeface="Cambria Math" panose="02040503050406030204" pitchFamily="18" charset="0"/>
                          </a:rPr>
                          <m:t>𝑠𝑦</m:t>
                        </m:r>
                      </m:sub>
                    </m:sSub>
                    <m:r>
                      <a:rPr lang="en-CA" sz="2000">
                        <a:latin typeface="Cambria Math" panose="02040503050406030204" pitchFamily="18" charset="0"/>
                      </a:rPr>
                      <m:t>=0,6 </m:t>
                    </m:r>
                    <m:sSub>
                      <m:sSubPr>
                        <m:ctrlPr>
                          <a:rPr lang="en-CA" sz="2000" i="1">
                            <a:latin typeface="Cambria Math" panose="02040503050406030204" pitchFamily="18" charset="0"/>
                          </a:rPr>
                        </m:ctrlPr>
                      </m:sSubPr>
                      <m:e>
                        <m:r>
                          <a:rPr lang="en-CA" sz="2000">
                            <a:latin typeface="Cambria Math" panose="02040503050406030204" pitchFamily="18" charset="0"/>
                          </a:rPr>
                          <m:t>𝐹</m:t>
                        </m:r>
                      </m:e>
                      <m:sub>
                        <m:r>
                          <a:rPr lang="en-CA" sz="2000">
                            <a:latin typeface="Cambria Math" panose="02040503050406030204" pitchFamily="18" charset="0"/>
                          </a:rPr>
                          <m:t>𝑦</m:t>
                        </m:r>
                      </m:sub>
                    </m:sSub>
                  </m:oMath>
                </a14:m>
                <a:r>
                  <a:rPr lang="fr-FR" sz="2000" dirty="0">
                    <a:latin typeface="Univers Condensed"/>
                  </a:rPr>
                  <a:t> du métal de base</a:t>
                </a:r>
                <a:endParaRPr lang="fr-CA" sz="2000" dirty="0">
                  <a:latin typeface="Univers Condensed"/>
                </a:endParaRPr>
              </a:p>
            </p:txBody>
          </p:sp>
        </mc:Choice>
        <mc:Fallback xmlns="">
          <p:sp>
            <p:nvSpPr>
              <p:cNvPr id="12" name="Rectangle 1027">
                <a:extLst>
                  <a:ext uri="{FF2B5EF4-FFF2-40B4-BE49-F238E27FC236}">
                    <a16:creationId xmlns:a16="http://schemas.microsoft.com/office/drawing/2014/main" id="{25186E31-5E09-4725-B172-E3F16138A00E}"/>
                  </a:ext>
                </a:extLst>
              </p:cNvPr>
              <p:cNvSpPr txBox="1">
                <a:spLocks noRot="1" noChangeAspect="1" noMove="1" noResize="1" noEditPoints="1" noAdjustHandles="1" noChangeArrowheads="1" noChangeShapeType="1" noTextEdit="1"/>
              </p:cNvSpPr>
              <p:nvPr/>
            </p:nvSpPr>
            <p:spPr bwMode="auto">
              <a:xfrm>
                <a:off x="838200" y="768812"/>
                <a:ext cx="3672408" cy="3752387"/>
              </a:xfrm>
              <a:prstGeom prst="rect">
                <a:avLst/>
              </a:prstGeom>
              <a:blipFill>
                <a:blip r:embed="rId3"/>
                <a:stretch>
                  <a:fillRect l="-1495" t="-649" r="-24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20" name="Groupe 19">
            <a:extLst>
              <a:ext uri="{FF2B5EF4-FFF2-40B4-BE49-F238E27FC236}">
                <a16:creationId xmlns:a16="http://schemas.microsoft.com/office/drawing/2014/main" id="{EE2EF3D6-17CC-4348-A1BE-FA8E955B5537}"/>
              </a:ext>
            </a:extLst>
          </p:cNvPr>
          <p:cNvGrpSpPr/>
          <p:nvPr/>
        </p:nvGrpSpPr>
        <p:grpSpPr>
          <a:xfrm>
            <a:off x="5259049" y="768812"/>
            <a:ext cx="5400600" cy="5360169"/>
            <a:chOff x="3460303" y="445095"/>
            <a:chExt cx="5576193" cy="5576193"/>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303" y="445095"/>
              <a:ext cx="5576193" cy="5576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a:extLst>
                <a:ext uri="{FF2B5EF4-FFF2-40B4-BE49-F238E27FC236}">
                  <a16:creationId xmlns:a16="http://schemas.microsoft.com/office/drawing/2014/main" id="{203D464A-D8B0-49A1-B5D2-D96C5CC440F1}"/>
                </a:ext>
              </a:extLst>
            </p:cNvPr>
            <p:cNvSpPr/>
            <p:nvPr/>
          </p:nvSpPr>
          <p:spPr>
            <a:xfrm>
              <a:off x="4860032" y="1052736"/>
              <a:ext cx="900000" cy="972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3" name="Rectangle 22"/>
          <p:cNvSpPr/>
          <p:nvPr/>
        </p:nvSpPr>
        <p:spPr>
          <a:xfrm>
            <a:off x="5600035" y="6340781"/>
            <a:ext cx="4718628" cy="307777"/>
          </a:xfrm>
          <a:prstGeom prst="rect">
            <a:avLst/>
          </a:prstGeom>
        </p:spPr>
        <p:txBody>
          <a:bodyPr wrap="square">
            <a:spAutoFit/>
          </a:bodyPr>
          <a:lstStyle/>
          <a:p>
            <a:r>
              <a:rPr lang="fr-FR" sz="1400" dirty="0">
                <a:latin typeface="Univers Condensed"/>
              </a:rPr>
              <a:t>Panneaux d'âme en cisaillement pur avant le flambement</a:t>
            </a:r>
            <a:endParaRPr lang="fr-CA" sz="1400" dirty="0">
              <a:latin typeface="Univers Condensed"/>
            </a:endParaRPr>
          </a:p>
        </p:txBody>
      </p:sp>
      <p:sp>
        <p:nvSpPr>
          <p:cNvPr id="10" name="Rectangle 9">
            <a:extLst>
              <a:ext uri="{FF2B5EF4-FFF2-40B4-BE49-F238E27FC236}">
                <a16:creationId xmlns:a16="http://schemas.microsoft.com/office/drawing/2014/main" id="{8231C47A-B4B7-044E-9B9E-9019CFAD1DD5}"/>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68459465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25186E31-5E09-4725-B172-E3F16138A00E}"/>
                  </a:ext>
                </a:extLst>
              </p:cNvPr>
              <p:cNvSpPr txBox="1">
                <a:spLocks noChangeArrowheads="1"/>
              </p:cNvSpPr>
              <p:nvPr/>
            </p:nvSpPr>
            <p:spPr bwMode="auto">
              <a:xfrm>
                <a:off x="838199" y="742600"/>
                <a:ext cx="9999133" cy="583652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400" dirty="0">
                    <a:solidFill>
                      <a:schemeClr val="tx1"/>
                    </a:solidFill>
                    <a:latin typeface="Univers Condensed"/>
                    <a:ea typeface="Cambria Math" panose="02040503050406030204" pitchFamily="18" charset="0"/>
                  </a:rPr>
                  <a:t>L’article 9.6.1 de la norme S157 traite de la résistance en cisaillement. On en déduit l’équation de calcul de la </a:t>
                </a:r>
                <a:r>
                  <a:rPr lang="fr-CA" sz="1400" b="1" dirty="0">
                    <a:solidFill>
                      <a:schemeClr val="tx1"/>
                    </a:solidFill>
                    <a:latin typeface="Univers Condensed"/>
                    <a:ea typeface="Cambria Math" panose="02040503050406030204" pitchFamily="18" charset="0"/>
                  </a:rPr>
                  <a:t>résistance au cisaillement</a:t>
                </a:r>
                <a:r>
                  <a:rPr lang="fr-CA" sz="1400" dirty="0">
                    <a:solidFill>
                      <a:schemeClr val="tx1"/>
                    </a:solidFill>
                    <a:latin typeface="Univers Condensed"/>
                    <a:ea typeface="Cambria Math" panose="02040503050406030204" pitchFamily="18" charset="0"/>
                  </a:rPr>
                  <a:t> (</a:t>
                </a:r>
                <a14:m>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𝑉</m:t>
                        </m:r>
                      </m:e>
                      <m:sub>
                        <m:r>
                          <a:rPr lang="en-CA" sz="1400" i="1">
                            <a:solidFill>
                              <a:schemeClr val="tx1"/>
                            </a:solidFill>
                            <a:latin typeface="Cambria Math" panose="02040503050406030204" pitchFamily="18" charset="0"/>
                            <a:ea typeface="Cambria Math" panose="02040503050406030204" pitchFamily="18" charset="0"/>
                          </a:rPr>
                          <m:t>𝑟</m:t>
                        </m:r>
                      </m:sub>
                    </m:sSub>
                  </m:oMath>
                </a14:m>
                <a:r>
                  <a:rPr lang="fr-CA" sz="1400" dirty="0">
                    <a:solidFill>
                      <a:schemeClr val="tx1"/>
                    </a:solidFill>
                    <a:latin typeface="Univers Condensed"/>
                    <a:ea typeface="Cambria Math" panose="02040503050406030204" pitchFamily="18" charset="0"/>
                  </a:rPr>
                  <a:t>) suivante</a:t>
                </a:r>
              </a:p>
              <a:p>
                <a:pPr marL="342900" lvl="1" indent="-342900" eaLnBrk="1" hangingPunct="1">
                  <a:buFont typeface="Arial" panose="020B0604020202020204" pitchFamily="34" charset="0"/>
                  <a:buChar char="•"/>
                  <a:defRPr/>
                </a:pPr>
                <a:endParaRPr lang="fr-CA" sz="14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𝑉</m:t>
                          </m:r>
                        </m:e>
                        <m:sub>
                          <m:r>
                            <a:rPr lang="en-CA" sz="1400" i="1">
                              <a:solidFill>
                                <a:schemeClr val="tx1"/>
                              </a:solidFill>
                              <a:latin typeface="Cambria Math" panose="02040503050406030204" pitchFamily="18" charset="0"/>
                              <a:ea typeface="Cambria Math" panose="02040503050406030204" pitchFamily="18" charset="0"/>
                            </a:rPr>
                            <m:t>𝑟</m:t>
                          </m:r>
                        </m:sub>
                      </m:sSub>
                      <m:r>
                        <a:rPr lang="en-CA" sz="1400" i="1">
                          <a:solidFill>
                            <a:schemeClr val="tx1"/>
                          </a:solidFill>
                          <a:latin typeface="Cambria Math" panose="02040503050406030204" pitchFamily="18" charset="0"/>
                          <a:ea typeface="Cambria Math" panose="02040503050406030204" pitchFamily="18" charset="0"/>
                        </a:rPr>
                        <m:t>=</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𝜙</m:t>
                          </m:r>
                        </m:e>
                        <m:sub>
                          <m:r>
                            <a:rPr lang="en-CA" sz="1400" i="1">
                              <a:solidFill>
                                <a:schemeClr val="tx1"/>
                              </a:solidFill>
                              <a:latin typeface="Cambria Math" panose="02040503050406030204" pitchFamily="18" charset="0"/>
                              <a:ea typeface="Cambria Math"/>
                            </a:rPr>
                            <m:t>𝑦</m:t>
                          </m:r>
                        </m:sub>
                      </m:sSub>
                      <m:r>
                        <a:rPr lang="en-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h</m:t>
                      </m:r>
                      <m:r>
                        <a:rPr lang="fr-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𝑡</m:t>
                      </m:r>
                      <m:r>
                        <a:rPr lang="fr-CA" sz="1400" i="1">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𝐹</m:t>
                          </m:r>
                        </m:e>
                        <m:sub>
                          <m:r>
                            <a:rPr lang="en-CA" sz="1400" i="1">
                              <a:solidFill>
                                <a:schemeClr val="tx1"/>
                              </a:solidFill>
                              <a:latin typeface="Cambria Math" panose="02040503050406030204" pitchFamily="18" charset="0"/>
                              <a:ea typeface="Cambria Math"/>
                            </a:rPr>
                            <m:t>𝑠𝑐</m:t>
                          </m:r>
                        </m:sub>
                      </m:sSub>
                      <m:r>
                        <a:rPr lang="fr-CA" sz="1400" i="1">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𝜙</m:t>
                          </m:r>
                        </m:e>
                        <m:sub>
                          <m:r>
                            <a:rPr lang="en-CA" sz="1400" i="1">
                              <a:solidFill>
                                <a:schemeClr val="tx1"/>
                              </a:solidFill>
                              <a:latin typeface="Cambria Math" panose="02040503050406030204" pitchFamily="18" charset="0"/>
                              <a:ea typeface="Cambria Math"/>
                            </a:rPr>
                            <m:t>𝑦</m:t>
                          </m:r>
                        </m:sub>
                      </m:sSub>
                      <m:r>
                        <a:rPr lang="en-CA" sz="1400" i="1">
                          <a:solidFill>
                            <a:schemeClr val="tx1"/>
                          </a:solidFill>
                          <a:latin typeface="Cambria Math" panose="02040503050406030204" pitchFamily="18" charset="0"/>
                          <a:ea typeface="Cambria Math"/>
                        </a:rPr>
                        <m:t> </m:t>
                      </m:r>
                      <m:r>
                        <a:rPr lang="fr-CA" sz="1400" i="1">
                          <a:solidFill>
                            <a:schemeClr val="tx1"/>
                          </a:solidFill>
                          <a:latin typeface="Cambria Math" panose="02040503050406030204" pitchFamily="18" charset="0"/>
                          <a:ea typeface="Cambria Math"/>
                        </a:rPr>
                        <m:t>h</m:t>
                      </m:r>
                      <m:r>
                        <a:rPr lang="en-CA" sz="1400" i="1">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𝑣</m:t>
                          </m:r>
                        </m:e>
                        <m:sub>
                          <m:r>
                            <a:rPr lang="en-CA" sz="1400" i="1">
                              <a:solidFill>
                                <a:schemeClr val="tx1"/>
                              </a:solidFill>
                              <a:latin typeface="Cambria Math" panose="02040503050406030204" pitchFamily="18" charset="0"/>
                              <a:ea typeface="Cambria Math"/>
                            </a:rPr>
                            <m:t>𝑠</m:t>
                          </m:r>
                        </m:sub>
                      </m:sSub>
                    </m:oMath>
                  </m:oMathPara>
                </a14:m>
                <a:endParaRPr lang="fr-CA" sz="1400" i="1" dirty="0">
                  <a:solidFill>
                    <a:schemeClr val="tx1"/>
                  </a:solidFill>
                  <a:latin typeface="Univers Condensed"/>
                  <a:ea typeface="Cambria Math" panose="02040503050406030204" pitchFamily="18" charset="0"/>
                </a:endParaRPr>
              </a:p>
              <a:p>
                <a:pPr marL="857250" lvl="3" indent="0" eaLnBrk="1" hangingPunct="1">
                  <a:buNone/>
                  <a:defRPr/>
                </a:pPr>
                <a:endParaRPr lang="fr-CA" sz="14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𝜙</m:t>
                          </m:r>
                        </m:e>
                        <m:sub>
                          <m:r>
                            <a:rPr lang="en-CA" sz="1400" i="1">
                              <a:solidFill>
                                <a:schemeClr val="tx1"/>
                              </a:solidFill>
                              <a:latin typeface="Cambria Math" panose="02040503050406030204" pitchFamily="18" charset="0"/>
                              <a:ea typeface="Cambria Math"/>
                            </a:rPr>
                            <m:t>𝑦</m:t>
                          </m:r>
                        </m:sub>
                      </m:sSub>
                      <m:r>
                        <a:rPr lang="fr-CA" sz="1400" i="1">
                          <a:solidFill>
                            <a:schemeClr val="tx1"/>
                          </a:solidFill>
                          <a:latin typeface="Cambria Math" panose="02040503050406030204" pitchFamily="18" charset="0"/>
                          <a:ea typeface="Cambria Math"/>
                        </a:rPr>
                        <m:t>=0,9</m:t>
                      </m:r>
                    </m:oMath>
                  </m:oMathPara>
                </a14:m>
                <a:endParaRPr lang="fr-CA" sz="1400" i="1" dirty="0">
                  <a:solidFill>
                    <a:schemeClr val="tx1"/>
                  </a:solidFill>
                  <a:latin typeface="Univers Condensed"/>
                  <a:ea typeface="Cambria Math"/>
                </a:endParaRPr>
              </a:p>
              <a:p>
                <a:pPr marL="857250" lvl="3" indent="0" eaLnBrk="1" hangingPunct="1">
                  <a:buNone/>
                  <a:defRPr/>
                </a:pPr>
                <a:endParaRPr lang="fr-CA" sz="1400" i="1" dirty="0">
                  <a:solidFill>
                    <a:schemeClr val="tx1"/>
                  </a:solidFill>
                  <a:latin typeface="Univers Condensed"/>
                  <a:ea typeface="Cambria Math"/>
                </a:endParaRPr>
              </a:p>
              <a:p>
                <a:pPr marL="857250" lvl="3" indent="0" eaLnBrk="1" hangingPunct="1">
                  <a:buNone/>
                  <a:defRPr/>
                </a:pPr>
                <a14:m>
                  <m:oMath xmlns:m="http://schemas.openxmlformats.org/officeDocument/2006/math">
                    <m:r>
                      <a:rPr lang="fr-CA" sz="1400" i="1" dirty="0">
                        <a:solidFill>
                          <a:schemeClr val="tx1"/>
                        </a:solidFill>
                        <a:latin typeface="Cambria Math" panose="02040503050406030204" pitchFamily="18" charset="0"/>
                        <a:ea typeface="Cambria Math" panose="02040503050406030204" pitchFamily="18" charset="0"/>
                      </a:rPr>
                      <m:t>h</m:t>
                    </m:r>
                  </m:oMath>
                </a14:m>
                <a:r>
                  <a:rPr lang="fr-CA" sz="1400" dirty="0">
                    <a:solidFill>
                      <a:schemeClr val="tx1"/>
                    </a:solidFill>
                    <a:latin typeface="Univers Condensed"/>
                    <a:ea typeface="Cambria Math" panose="02040503050406030204" pitchFamily="18" charset="0"/>
                  </a:rPr>
                  <a:t> : profondeur du panneau d’âme</a:t>
                </a:r>
              </a:p>
              <a:p>
                <a:pPr marL="857250" lvl="3" indent="0" eaLnBrk="1" hangingPunct="1">
                  <a:buNone/>
                  <a:defRPr/>
                </a:pPr>
                <a14:m>
                  <m:oMath xmlns:m="http://schemas.openxmlformats.org/officeDocument/2006/math">
                    <m:r>
                      <a:rPr lang="fr-CA" sz="1400" i="1" dirty="0">
                        <a:solidFill>
                          <a:schemeClr val="tx1"/>
                        </a:solidFill>
                        <a:latin typeface="Cambria Math" panose="02040503050406030204" pitchFamily="18" charset="0"/>
                        <a:ea typeface="Cambria Math" panose="02040503050406030204" pitchFamily="18" charset="0"/>
                      </a:rPr>
                      <m:t>𝑡</m:t>
                    </m:r>
                  </m:oMath>
                </a14:m>
                <a:r>
                  <a:rPr lang="fr-CA" sz="1400" dirty="0">
                    <a:solidFill>
                      <a:schemeClr val="tx1"/>
                    </a:solidFill>
                    <a:latin typeface="Univers Condensed"/>
                    <a:ea typeface="Cambria Math" panose="02040503050406030204" pitchFamily="18" charset="0"/>
                  </a:rPr>
                  <a:t> : épaisseur de l’âme</a:t>
                </a:r>
              </a:p>
              <a:p>
                <a:pPr marL="857250" lvl="3" indent="0" eaLnBrk="1" hangingPunct="1">
                  <a:buNone/>
                  <a:defRPr/>
                </a:pPr>
                <a14:m>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𝑣</m:t>
                        </m:r>
                      </m:e>
                      <m:sub>
                        <m:r>
                          <a:rPr lang="en-CA" sz="1400" i="1">
                            <a:solidFill>
                              <a:schemeClr val="tx1"/>
                            </a:solidFill>
                            <a:latin typeface="Cambria Math" panose="02040503050406030204" pitchFamily="18" charset="0"/>
                            <a:ea typeface="Cambria Math"/>
                          </a:rPr>
                          <m:t>𝑠</m:t>
                        </m:r>
                      </m:sub>
                    </m:sSub>
                  </m:oMath>
                </a14:m>
                <a:r>
                  <a:rPr lang="fr-CA" sz="1400" dirty="0">
                    <a:solidFill>
                      <a:schemeClr val="tx1"/>
                    </a:solidFill>
                    <a:latin typeface="Univers Condensed"/>
                    <a:ea typeface="Cambria Math" panose="02040503050406030204" pitchFamily="18" charset="0"/>
                  </a:rPr>
                  <a:t>: </a:t>
                </a:r>
                <a:r>
                  <a:rPr lang="fr-CA" sz="1400" b="1" dirty="0">
                    <a:solidFill>
                      <a:schemeClr val="tx1"/>
                    </a:solidFill>
                    <a:latin typeface="Univers Condensed"/>
                    <a:ea typeface="Cambria Math" panose="02040503050406030204" pitchFamily="18" charset="0"/>
                  </a:rPr>
                  <a:t>flux de cisaillement non pondéré</a:t>
                </a:r>
              </a:p>
              <a:p>
                <a:pPr marL="857250" lvl="3" indent="0" eaLnBrk="1" hangingPunct="1">
                  <a:buNone/>
                  <a:defRPr/>
                </a:pPr>
                <a:endParaRPr lang="fr-CA" sz="14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𝐹</m:t>
                        </m:r>
                      </m:e>
                      <m:sub>
                        <m:r>
                          <a:rPr lang="en-CA" sz="1400" i="1">
                            <a:solidFill>
                              <a:schemeClr val="tx1"/>
                            </a:solidFill>
                            <a:latin typeface="Cambria Math" panose="02040503050406030204" pitchFamily="18" charset="0"/>
                            <a:ea typeface="Cambria Math"/>
                          </a:rPr>
                          <m:t>𝑠𝑐</m:t>
                        </m:r>
                      </m:sub>
                    </m:sSub>
                  </m:oMath>
                </a14:m>
                <a:r>
                  <a:rPr lang="fr-CA" sz="1400" dirty="0">
                    <a:solidFill>
                      <a:schemeClr val="tx1"/>
                    </a:solidFill>
                    <a:latin typeface="Univers Condensed"/>
                    <a:ea typeface="Cambria Math" panose="02040503050406030204" pitchFamily="18" charset="0"/>
                  </a:rPr>
                  <a:t> : </a:t>
                </a:r>
                <a:r>
                  <a:rPr lang="fr-CA" sz="1400" b="1" dirty="0">
                    <a:solidFill>
                      <a:schemeClr val="tx1"/>
                    </a:solidFill>
                    <a:latin typeface="Univers Condensed"/>
                    <a:ea typeface="Cambria Math" panose="02040503050406030204" pitchFamily="18" charset="0"/>
                  </a:rPr>
                  <a:t>contrainte de flambage en cisaillement </a:t>
                </a:r>
                <a:r>
                  <a:rPr lang="fr-CA" sz="1400" dirty="0">
                    <a:solidFill>
                      <a:schemeClr val="tx1"/>
                    </a:solidFill>
                    <a:latin typeface="Univers Condensed"/>
                    <a:ea typeface="Cambria Math" panose="02040503050406030204" pitchFamily="18" charset="0"/>
                  </a:rPr>
                  <a:t>(contrainte critique):</a:t>
                </a:r>
              </a:p>
              <a:p>
                <a:pPr marL="857250" lvl="3" indent="0" eaLnBrk="1" hangingPunct="1">
                  <a:buNone/>
                  <a:defRPr/>
                </a:pPr>
                <a:endParaRPr lang="fr-CA" sz="14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𝐹</m:t>
                          </m:r>
                        </m:e>
                        <m:sub>
                          <m:r>
                            <a:rPr lang="en-CA" sz="1400" i="1">
                              <a:solidFill>
                                <a:schemeClr val="tx1"/>
                              </a:solidFill>
                              <a:latin typeface="Cambria Math" panose="02040503050406030204" pitchFamily="18" charset="0"/>
                              <a:ea typeface="Cambria Math" panose="02040503050406030204" pitchFamily="18" charset="0"/>
                            </a:rPr>
                            <m:t>𝑠𝑐</m:t>
                          </m:r>
                        </m:sub>
                      </m:sSub>
                      <m:r>
                        <a:rPr lang="fr-CA" sz="1400" i="1">
                          <a:solidFill>
                            <a:schemeClr val="tx1"/>
                          </a:solidFill>
                          <a:latin typeface="Cambria Math" panose="02040503050406030204" pitchFamily="18" charset="0"/>
                          <a:ea typeface="Cambria Math" panose="02040503050406030204" pitchFamily="18" charset="0"/>
                        </a:rPr>
                        <m:t>=</m:t>
                      </m:r>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en-CA" sz="1400" i="1" dirty="0">
                              <a:solidFill>
                                <a:schemeClr val="tx1"/>
                              </a:solidFill>
                              <a:latin typeface="Cambria Math" panose="02040503050406030204" pitchFamily="18" charset="0"/>
                              <a:ea typeface="Cambria Math" panose="02040503050406030204" pitchFamily="18" charset="0"/>
                            </a:rPr>
                            <m:t>𝐹</m:t>
                          </m:r>
                        </m:e>
                      </m:acc>
                      <m:sSub>
                        <m:sSubPr>
                          <m:ctrlPr>
                            <a:rPr lang="en-CA" sz="1400" i="1">
                              <a:solidFill>
                                <a:schemeClr val="tx1"/>
                              </a:solidFill>
                              <a:latin typeface="Cambria Math" panose="02040503050406030204" pitchFamily="18" charset="0"/>
                            </a:rPr>
                          </m:ctrlPr>
                        </m:sSubPr>
                        <m:e>
                          <m:r>
                            <a:rPr lang="fr-CA" sz="1400">
                              <a:solidFill>
                                <a:schemeClr val="tx1"/>
                              </a:solidFill>
                              <a:latin typeface="Cambria Math" panose="02040503050406030204" pitchFamily="18" charset="0"/>
                            </a:rPr>
                            <m:t>𝐹</m:t>
                          </m:r>
                        </m:e>
                        <m:sub>
                          <m:r>
                            <a:rPr lang="fr-CA" sz="1400">
                              <a:solidFill>
                                <a:schemeClr val="tx1"/>
                              </a:solidFill>
                              <a:latin typeface="Cambria Math" panose="02040503050406030204" pitchFamily="18" charset="0"/>
                            </a:rPr>
                            <m:t>0</m:t>
                          </m:r>
                        </m:sub>
                      </m:sSub>
                      <m:r>
                        <a:rPr lang="fr-CA" sz="1400" i="1">
                          <a:solidFill>
                            <a:schemeClr val="tx1"/>
                          </a:solidFill>
                          <a:latin typeface="Cambria Math" panose="02040503050406030204" pitchFamily="18" charset="0"/>
                        </a:rPr>
                        <m:t>=</m:t>
                      </m:r>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en-CA" sz="1400" i="1" dirty="0">
                              <a:solidFill>
                                <a:schemeClr val="tx1"/>
                              </a:solidFill>
                              <a:latin typeface="Cambria Math" panose="02040503050406030204" pitchFamily="18" charset="0"/>
                              <a:ea typeface="Cambria Math" panose="02040503050406030204" pitchFamily="18" charset="0"/>
                            </a:rPr>
                            <m:t>𝐹</m:t>
                          </m:r>
                        </m:e>
                      </m:acc>
                      <m:sSub>
                        <m:sSubPr>
                          <m:ctrlPr>
                            <a:rPr lang="en-CA" sz="1400" i="1">
                              <a:solidFill>
                                <a:schemeClr val="tx1"/>
                              </a:solidFill>
                              <a:latin typeface="Cambria Math" panose="02040503050406030204" pitchFamily="18" charset="0"/>
                            </a:rPr>
                          </m:ctrlPr>
                        </m:sSubPr>
                        <m:e>
                          <m:r>
                            <a:rPr lang="fr-CA" sz="1400">
                              <a:solidFill>
                                <a:schemeClr val="tx1"/>
                              </a:solidFill>
                              <a:latin typeface="Cambria Math" panose="02040503050406030204" pitchFamily="18" charset="0"/>
                            </a:rPr>
                            <m:t>𝐹</m:t>
                          </m:r>
                        </m:e>
                        <m:sub>
                          <m:r>
                            <a:rPr lang="fr-CA" sz="1400">
                              <a:solidFill>
                                <a:schemeClr val="tx1"/>
                              </a:solidFill>
                              <a:latin typeface="Cambria Math" panose="02040503050406030204" pitchFamily="18" charset="0"/>
                            </a:rPr>
                            <m:t>𝑠𝑦</m:t>
                          </m:r>
                        </m:sub>
                      </m:sSub>
                      <m:r>
                        <a:rPr lang="fr-CA" sz="1400" i="1">
                          <a:solidFill>
                            <a:schemeClr val="tx1"/>
                          </a:solidFill>
                          <a:latin typeface="Cambria Math" panose="02040503050406030204" pitchFamily="18" charset="0"/>
                        </a:rPr>
                        <m:t>=</m:t>
                      </m:r>
                      <m:r>
                        <a:rPr lang="en-CA" sz="1400" i="1">
                          <a:solidFill>
                            <a:schemeClr val="tx1"/>
                          </a:solidFill>
                          <a:latin typeface="Cambria Math" panose="02040503050406030204" pitchFamily="18" charset="0"/>
                          <a:ea typeface="Cambria Math" panose="02040503050406030204" pitchFamily="18" charset="0"/>
                        </a:rPr>
                        <m:t>0,6 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𝐹</m:t>
                          </m:r>
                        </m:e>
                        <m:sub>
                          <m:r>
                            <a:rPr lang="en-CA" sz="1400" i="1">
                              <a:solidFill>
                                <a:schemeClr val="tx1"/>
                              </a:solidFill>
                              <a:latin typeface="Cambria Math" panose="02040503050406030204" pitchFamily="18" charset="0"/>
                              <a:ea typeface="Cambria Math" panose="02040503050406030204" pitchFamily="18" charset="0"/>
                            </a:rPr>
                            <m:t>𝑦</m:t>
                          </m:r>
                        </m:sub>
                      </m:sSub>
                      <m:r>
                        <a:rPr lang="fr-CA" sz="1400" i="1">
                          <a:solidFill>
                            <a:schemeClr val="tx1"/>
                          </a:solidFill>
                          <a:latin typeface="Cambria Math" panose="02040503050406030204" pitchFamily="18" charset="0"/>
                          <a:ea typeface="Cambria Math" panose="02040503050406030204" pitchFamily="18" charset="0"/>
                        </a:rPr>
                        <m:t> </m:t>
                      </m:r>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en-CA" sz="1400" i="1" dirty="0">
                              <a:solidFill>
                                <a:schemeClr val="tx1"/>
                              </a:solidFill>
                              <a:latin typeface="Cambria Math" panose="02040503050406030204" pitchFamily="18" charset="0"/>
                              <a:ea typeface="Cambria Math" panose="02040503050406030204" pitchFamily="18" charset="0"/>
                            </a:rPr>
                            <m:t>𝐹</m:t>
                          </m:r>
                        </m:e>
                      </m:acc>
                    </m:oMath>
                  </m:oMathPara>
                </a14:m>
                <a:endParaRPr lang="fr-CA" sz="1400" i="1" dirty="0">
                  <a:solidFill>
                    <a:schemeClr val="tx1"/>
                  </a:solidFill>
                  <a:latin typeface="Univers Condensed"/>
                  <a:ea typeface="Cambria Math" panose="02040503050406030204" pitchFamily="18" charset="0"/>
                </a:endParaRPr>
              </a:p>
              <a:p>
                <a:pPr marL="1314450" lvl="4" indent="0" eaLnBrk="1" hangingPunct="1">
                  <a:buNone/>
                  <a:defRPr/>
                </a:pPr>
                <a:endParaRPr lang="fr-CA" sz="1400" i="1" dirty="0">
                  <a:solidFill>
                    <a:schemeClr val="tx1"/>
                  </a:solidFill>
                  <a:latin typeface="Univers Condensed"/>
                  <a:ea typeface="Cambria Math" panose="02040503050406030204" pitchFamily="18" charset="0"/>
                </a:endParaRPr>
              </a:p>
              <a:p>
                <a:pPr marL="1314450" lvl="4" indent="0" eaLnBrk="1" hangingPunct="1">
                  <a:buNone/>
                  <a:defRPr/>
                </a:pPr>
                <a14:m>
                  <m:oMath xmlns:m="http://schemas.openxmlformats.org/officeDocument/2006/math">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en-CA" sz="1400" i="1" dirty="0">
                            <a:solidFill>
                              <a:schemeClr val="tx1"/>
                            </a:solidFill>
                            <a:latin typeface="Cambria Math" panose="02040503050406030204" pitchFamily="18" charset="0"/>
                            <a:ea typeface="Cambria Math" panose="02040503050406030204" pitchFamily="18" charset="0"/>
                          </a:rPr>
                          <m:t>𝐹</m:t>
                        </m:r>
                      </m:e>
                    </m:acc>
                  </m:oMath>
                </a14:m>
                <a:r>
                  <a:rPr lang="fr-CA" sz="1400" dirty="0">
                    <a:solidFill>
                      <a:schemeClr val="tx1"/>
                    </a:solidFill>
                    <a:latin typeface="Univers Condensed"/>
                    <a:ea typeface="Cambria Math" panose="02040503050406030204" pitchFamily="18" charset="0"/>
                  </a:rPr>
                  <a:t> est la </a:t>
                </a:r>
                <a:r>
                  <a:rPr lang="fr-CA" sz="1400" b="1" dirty="0">
                    <a:solidFill>
                      <a:schemeClr val="tx1"/>
                    </a:solidFill>
                    <a:latin typeface="Univers Condensed"/>
                    <a:ea typeface="Cambria Math" panose="02040503050406030204" pitchFamily="18" charset="0"/>
                  </a:rPr>
                  <a:t>contrainte de flambage normalisée</a:t>
                </a:r>
                <a:r>
                  <a:rPr lang="fr-CA" sz="1400" dirty="0">
                    <a:solidFill>
                      <a:schemeClr val="tx1"/>
                    </a:solidFill>
                    <a:latin typeface="Univers Condensed"/>
                    <a:ea typeface="Cambria Math" panose="02040503050406030204" pitchFamily="18" charset="0"/>
                  </a:rPr>
                  <a:t>, qui se calcule comme pour les éléments de compression (Chap. V) avec </a:t>
                </a:r>
                <a:r>
                  <a:rPr lang="fr-CA" sz="1400" b="1" dirty="0">
                    <a:solidFill>
                      <a:schemeClr val="tx1"/>
                    </a:solidFill>
                    <a:latin typeface="Univers Condensed"/>
                    <a:ea typeface="Cambria Math" panose="02040503050406030204" pitchFamily="18" charset="0"/>
                  </a:rPr>
                  <a:t>l’élancement normalisé </a:t>
                </a:r>
                <a:r>
                  <a:rPr lang="fr-CA" sz="1400" dirty="0">
                    <a:solidFill>
                      <a:schemeClr val="tx1"/>
                    </a:solidFill>
                    <a:latin typeface="Univers Condensed"/>
                    <a:ea typeface="Cambria Math" panose="02040503050406030204" pitchFamily="18" charset="0"/>
                  </a:rPr>
                  <a:t>suivant :</a:t>
                </a:r>
              </a:p>
              <a:p>
                <a:pPr marL="1314450" lvl="4" indent="0" eaLnBrk="1" hangingPunct="1">
                  <a:buNone/>
                  <a:defRPr/>
                </a:pPr>
                <a:endParaRPr lang="fr-CA" sz="14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fr-FR" sz="1400" i="1" dirty="0">
                              <a:solidFill>
                                <a:schemeClr val="tx1"/>
                              </a:solidFill>
                              <a:latin typeface="Cambria Math" panose="02040503050406030204" pitchFamily="18" charset="0"/>
                              <a:ea typeface="Cambria Math"/>
                            </a:rPr>
                            <m:t>𝜆</m:t>
                          </m:r>
                        </m:e>
                      </m:acc>
                      <m:r>
                        <a:rPr lang="en-CA" sz="1400" i="1" dirty="0">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a:rPr>
                            <m:t>𝜆</m:t>
                          </m:r>
                        </m:e>
                        <m:sub>
                          <m:r>
                            <a:rPr lang="fr-CA" sz="1400" i="1">
                              <a:solidFill>
                                <a:schemeClr val="tx1"/>
                              </a:solidFill>
                              <a:latin typeface="Cambria Math" panose="02040503050406030204" pitchFamily="18" charset="0"/>
                              <a:ea typeface="Cambria Math" panose="02040503050406030204" pitchFamily="18" charset="0"/>
                            </a:rPr>
                            <m:t>𝑠</m:t>
                          </m:r>
                        </m:sub>
                      </m:sSub>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f>
                            <m:fPr>
                              <m:ctrlPr>
                                <a:rPr lang="en-CA" sz="1400" i="1">
                                  <a:solidFill>
                                    <a:schemeClr val="tx1"/>
                                  </a:solidFill>
                                  <a:latin typeface="Cambria Math" panose="02040503050406030204" pitchFamily="18" charset="0"/>
                                  <a:ea typeface="Cambria Math" panose="02040503050406030204" pitchFamily="18" charset="0"/>
                                </a:rPr>
                              </m:ctrlPr>
                            </m:fPr>
                            <m:num>
                              <m:sSub>
                                <m:sSubPr>
                                  <m:ctrlPr>
                                    <a:rPr lang="en-CA" sz="1400" i="1">
                                      <a:solidFill>
                                        <a:schemeClr val="tx1"/>
                                      </a:solidFill>
                                      <a:latin typeface="Cambria Math" panose="02040503050406030204" pitchFamily="18" charset="0"/>
                                    </a:rPr>
                                  </m:ctrlPr>
                                </m:sSubPr>
                                <m:e>
                                  <m:r>
                                    <a:rPr lang="fr-CA" sz="1400">
                                      <a:solidFill>
                                        <a:schemeClr val="tx1"/>
                                      </a:solidFill>
                                      <a:latin typeface="Cambria Math" panose="02040503050406030204" pitchFamily="18" charset="0"/>
                                    </a:rPr>
                                    <m:t>𝐹</m:t>
                                  </m:r>
                                </m:e>
                                <m:sub>
                                  <m:r>
                                    <a:rPr lang="fr-CA" sz="1400" i="1">
                                      <a:solidFill>
                                        <a:schemeClr val="tx1"/>
                                      </a:solidFill>
                                      <a:latin typeface="Cambria Math" panose="02040503050406030204" pitchFamily="18" charset="0"/>
                                    </a:rPr>
                                    <m:t>0</m:t>
                                  </m:r>
                                </m:sub>
                              </m:sSub>
                            </m:num>
                            <m:den>
                              <m:sSup>
                                <m:sSupPr>
                                  <m:ctrlPr>
                                    <a:rPr lang="en-CA" sz="1400" i="1">
                                      <a:solidFill>
                                        <a:schemeClr val="tx1"/>
                                      </a:solidFill>
                                      <a:latin typeface="Cambria Math" panose="02040503050406030204" pitchFamily="18" charset="0"/>
                                      <a:ea typeface="Cambria Math" panose="02040503050406030204" pitchFamily="18" charset="0"/>
                                    </a:rPr>
                                  </m:ctrlPr>
                                </m:sSupPr>
                                <m:e>
                                  <m:r>
                                    <a:rPr lang="en-CA" sz="1400" i="1">
                                      <a:solidFill>
                                        <a:schemeClr val="tx1"/>
                                      </a:solidFill>
                                      <a:latin typeface="Cambria Math" panose="02040503050406030204" pitchFamily="18" charset="0"/>
                                      <a:ea typeface="Cambria Math"/>
                                    </a:rPr>
                                    <m:t>𝜋</m:t>
                                  </m:r>
                                </m:e>
                                <m:sup>
                                  <m:r>
                                    <a:rPr lang="en-CA" sz="1400" i="1">
                                      <a:solidFill>
                                        <a:schemeClr val="tx1"/>
                                      </a:solidFill>
                                      <a:latin typeface="Cambria Math" panose="02040503050406030204" pitchFamily="18" charset="0"/>
                                      <a:ea typeface="Cambria Math" panose="02040503050406030204" pitchFamily="18" charset="0"/>
                                    </a:rPr>
                                    <m:t>2</m:t>
                                  </m:r>
                                </m:sup>
                              </m:sSup>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𝐸</m:t>
                              </m:r>
                            </m:den>
                          </m:f>
                        </m:e>
                      </m:rad>
                      <m:r>
                        <a:rPr lang="fr-CA" sz="1400" i="1">
                          <a:solidFill>
                            <a:schemeClr val="tx1"/>
                          </a:solidFill>
                          <a:latin typeface="Cambria Math" panose="02040503050406030204" pitchFamily="18" charset="0"/>
                          <a:ea typeface="Cambria Math" panose="02040503050406030204" pitchFamily="18" charset="0"/>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a:rPr>
                            <m:t>𝜆</m:t>
                          </m:r>
                        </m:e>
                        <m:sub>
                          <m:r>
                            <a:rPr lang="fr-CA" sz="1400" i="1">
                              <a:solidFill>
                                <a:schemeClr val="tx1"/>
                              </a:solidFill>
                              <a:latin typeface="Cambria Math" panose="02040503050406030204" pitchFamily="18" charset="0"/>
                              <a:ea typeface="Cambria Math" panose="02040503050406030204" pitchFamily="18" charset="0"/>
                            </a:rPr>
                            <m:t>𝑠</m:t>
                          </m:r>
                        </m:sub>
                      </m:sSub>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0,6 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𝐹</m:t>
                                  </m:r>
                                </m:e>
                                <m:sub>
                                  <m:r>
                                    <a:rPr lang="en-CA" sz="1400" i="1">
                                      <a:solidFill>
                                        <a:schemeClr val="tx1"/>
                                      </a:solidFill>
                                      <a:latin typeface="Cambria Math" panose="02040503050406030204" pitchFamily="18" charset="0"/>
                                      <a:ea typeface="Cambria Math" panose="02040503050406030204" pitchFamily="18" charset="0"/>
                                    </a:rPr>
                                    <m:t>𝑦</m:t>
                                  </m:r>
                                </m:sub>
                              </m:sSub>
                            </m:num>
                            <m:den>
                              <m:sSup>
                                <m:sSupPr>
                                  <m:ctrlPr>
                                    <a:rPr lang="en-CA" sz="1400" i="1">
                                      <a:solidFill>
                                        <a:schemeClr val="tx1"/>
                                      </a:solidFill>
                                      <a:latin typeface="Cambria Math" panose="02040503050406030204" pitchFamily="18" charset="0"/>
                                      <a:ea typeface="Cambria Math" panose="02040503050406030204" pitchFamily="18" charset="0"/>
                                    </a:rPr>
                                  </m:ctrlPr>
                                </m:sSupPr>
                                <m:e>
                                  <m:r>
                                    <a:rPr lang="en-CA" sz="1400" i="1">
                                      <a:solidFill>
                                        <a:schemeClr val="tx1"/>
                                      </a:solidFill>
                                      <a:latin typeface="Cambria Math" panose="02040503050406030204" pitchFamily="18" charset="0"/>
                                      <a:ea typeface="Cambria Math"/>
                                    </a:rPr>
                                    <m:t>𝜋</m:t>
                                  </m:r>
                                </m:e>
                                <m:sup>
                                  <m:r>
                                    <a:rPr lang="en-CA" sz="1400" i="1">
                                      <a:solidFill>
                                        <a:schemeClr val="tx1"/>
                                      </a:solidFill>
                                      <a:latin typeface="Cambria Math" panose="02040503050406030204" pitchFamily="18" charset="0"/>
                                      <a:ea typeface="Cambria Math" panose="02040503050406030204" pitchFamily="18" charset="0"/>
                                    </a:rPr>
                                    <m:t>2</m:t>
                                  </m:r>
                                </m:sup>
                              </m:sSup>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𝐸</m:t>
                              </m:r>
                            </m:den>
                          </m:f>
                        </m:e>
                      </m:rad>
                    </m:oMath>
                  </m:oMathPara>
                </a14:m>
                <a:endParaRPr lang="fr-CA" sz="1400" dirty="0">
                  <a:solidFill>
                    <a:schemeClr val="tx1"/>
                  </a:solidFill>
                  <a:latin typeface="Univers Condensed"/>
                  <a:ea typeface="Cambria Math" panose="02040503050406030204" pitchFamily="18" charset="0"/>
                </a:endParaRPr>
              </a:p>
              <a:p>
                <a:pPr marL="1314450" lvl="4" indent="0" eaLnBrk="1" hangingPunct="1">
                  <a:buNone/>
                  <a:defRPr/>
                </a:pPr>
                <a:endParaRPr lang="fr-CA" sz="1400" dirty="0">
                  <a:solidFill>
                    <a:schemeClr val="tx1"/>
                  </a:solidFill>
                  <a:latin typeface="Univers Condensed"/>
                  <a:ea typeface="Cambria Math" panose="02040503050406030204" pitchFamily="18" charset="0"/>
                </a:endParaRPr>
              </a:p>
              <a:p>
                <a:pPr marL="1600200" lvl="4" indent="-285750" eaLnBrk="1" hangingPunct="1">
                  <a:buFont typeface="Wingdings" panose="05000000000000000000" pitchFamily="2" charset="2"/>
                  <a:buChar char="Ø"/>
                  <a:defRPr/>
                </a:pPr>
                <a:r>
                  <a:rPr lang="fr-CA" sz="1400" dirty="0">
                    <a:solidFill>
                      <a:schemeClr val="tx1"/>
                    </a:solidFill>
                    <a:latin typeface="Univers Condensed"/>
                    <a:ea typeface="Cambria Math" panose="02040503050406030204" pitchFamily="18" charset="0"/>
                  </a:rPr>
                  <a:t>On peut aussi utiliser la figure 5.23 (courbe 3 ou 4 de l’acétate suivante) pour obtenir </a:t>
                </a:r>
                <a14:m>
                  <m:oMath xmlns:m="http://schemas.openxmlformats.org/officeDocument/2006/math">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en-CA" sz="1400" i="1" dirty="0">
                            <a:solidFill>
                              <a:schemeClr val="tx1"/>
                            </a:solidFill>
                            <a:latin typeface="Cambria Math" panose="02040503050406030204" pitchFamily="18" charset="0"/>
                            <a:ea typeface="Cambria Math" panose="02040503050406030204" pitchFamily="18" charset="0"/>
                          </a:rPr>
                          <m:t>𝐹</m:t>
                        </m:r>
                      </m:e>
                    </m:acc>
                  </m:oMath>
                </a14:m>
                <a:endParaRPr lang="fr-CA" sz="1400" dirty="0">
                  <a:solidFill>
                    <a:schemeClr val="tx1"/>
                  </a:solidFill>
                  <a:latin typeface="Univers Condensed"/>
                  <a:ea typeface="Cambria Math" panose="02040503050406030204" pitchFamily="18" charset="0"/>
                </a:endParaRPr>
              </a:p>
            </p:txBody>
          </p:sp>
        </mc:Choice>
        <mc:Fallback xmlns="">
          <p:sp>
            <p:nvSpPr>
              <p:cNvPr id="10" name="Rectangle 1027">
                <a:extLst>
                  <a:ext uri="{FF2B5EF4-FFF2-40B4-BE49-F238E27FC236}">
                    <a16:creationId xmlns:a16="http://schemas.microsoft.com/office/drawing/2014/main" id="{25186E31-5E09-4725-B172-E3F16138A00E}"/>
                  </a:ext>
                </a:extLst>
              </p:cNvPr>
              <p:cNvSpPr txBox="1">
                <a:spLocks noRot="1" noChangeAspect="1" noMove="1" noResize="1" noEditPoints="1" noAdjustHandles="1" noChangeArrowheads="1" noChangeShapeType="1" noTextEdit="1"/>
              </p:cNvSpPr>
              <p:nvPr/>
            </p:nvSpPr>
            <p:spPr bwMode="auto">
              <a:xfrm>
                <a:off x="838199" y="742600"/>
                <a:ext cx="9999133" cy="5836529"/>
              </a:xfrm>
              <a:prstGeom prst="rect">
                <a:avLst/>
              </a:prstGeom>
              <a:blipFill>
                <a:blip r:embed="rId3"/>
                <a:stretch>
                  <a:fillRect l="-61" t="-2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Image 10">
            <a:extLst>
              <a:ext uri="{FF2B5EF4-FFF2-40B4-BE49-F238E27FC236}">
                <a16:creationId xmlns:a16="http://schemas.microsoft.com/office/drawing/2014/main" id="{825CB8A8-C5C8-4A08-893C-4C1759C5B2CB}"/>
              </a:ext>
            </a:extLst>
          </p:cNvPr>
          <p:cNvPicPr>
            <a:picLocks noChangeAspect="1"/>
          </p:cNvPicPr>
          <p:nvPr/>
        </p:nvPicPr>
        <p:blipFill>
          <a:blip r:embed="rId4"/>
          <a:stretch>
            <a:fillRect/>
          </a:stretch>
        </p:blipFill>
        <p:spPr>
          <a:xfrm>
            <a:off x="5689909" y="1293553"/>
            <a:ext cx="4326328" cy="1584176"/>
          </a:xfrm>
          <a:prstGeom prst="rect">
            <a:avLst/>
          </a:prstGeom>
        </p:spPr>
      </p:pic>
      <p:sp>
        <p:nvSpPr>
          <p:cNvPr id="7" name="Rectangle 6">
            <a:extLst>
              <a:ext uri="{FF2B5EF4-FFF2-40B4-BE49-F238E27FC236}">
                <a16:creationId xmlns:a16="http://schemas.microsoft.com/office/drawing/2014/main" id="{E6C44D93-118A-ED4B-9856-883F67DA6EC0}"/>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3500289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69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76" y="983284"/>
            <a:ext cx="6417895" cy="4871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107753" y="6004237"/>
            <a:ext cx="5850118" cy="307777"/>
          </a:xfrm>
          <a:prstGeom prst="rect">
            <a:avLst/>
          </a:prstGeom>
        </p:spPr>
        <p:txBody>
          <a:bodyPr wrap="square">
            <a:spAutoFit/>
          </a:bodyPr>
          <a:lstStyle/>
          <a:p>
            <a:r>
              <a:rPr lang="fr-FR" sz="1400" dirty="0">
                <a:latin typeface="Univers Condensed"/>
              </a:rPr>
              <a:t>Courbes de voilement et de post-voilement normalisées pour les parois</a:t>
            </a:r>
            <a:endParaRPr lang="fr-CA" sz="1400" dirty="0">
              <a:latin typeface="Univers Condensed"/>
            </a:endParaRPr>
          </a:p>
        </p:txBody>
      </p:sp>
      <p:sp>
        <p:nvSpPr>
          <p:cNvPr id="10" name="Rectangle 9">
            <a:extLst>
              <a:ext uri="{FF2B5EF4-FFF2-40B4-BE49-F238E27FC236}">
                <a16:creationId xmlns:a16="http://schemas.microsoft.com/office/drawing/2014/main" id="{B14E1C25-B7ED-8C42-A2A0-E30D5EB008B9}"/>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1953788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7</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B – Résistance des sections fléchies</a:t>
            </a:r>
          </a:p>
          <a:p>
            <a:r>
              <a:rPr lang="fr-FR" sz="2400" dirty="0"/>
              <a:t>C – Résistance des pièces fléchies (classe 1, 2 ou 3)</a:t>
            </a:r>
          </a:p>
          <a:p>
            <a:r>
              <a:rPr lang="fr-FR" sz="2400" dirty="0"/>
              <a:t>D – Résistance au déversement (Mr) des pièces fléchies (entièrement ou partiellement libres de déverser entre les supports latéraux)</a:t>
            </a:r>
          </a:p>
          <a:p>
            <a:r>
              <a:rPr lang="fr-FR" sz="2400" dirty="0"/>
              <a:t>E – Résistance au cisaillement des panneaux plats</a:t>
            </a:r>
            <a:endParaRPr lang="fr-CA" sz="2400" dirty="0"/>
          </a:p>
          <a:p>
            <a:r>
              <a:rPr lang="fr-FR" sz="2400" dirty="0"/>
              <a:t>F – Écrasement et flambement vertical de l’âme</a:t>
            </a:r>
            <a:endParaRPr lang="fr-CA" sz="2400" dirty="0"/>
          </a:p>
          <a:p>
            <a:r>
              <a:rPr lang="fr-FR" sz="2400" dirty="0"/>
              <a:t>G – Interaction traction-flexion (une pièce fléchie sollicité en traction)</a:t>
            </a:r>
            <a:endParaRPr lang="fr-CA" sz="2400" dirty="0"/>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3431111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0" name="Rectangle 1027">
                <a:extLst>
                  <a:ext uri="{FF2B5EF4-FFF2-40B4-BE49-F238E27FC236}">
                    <a16:creationId xmlns:a16="http://schemas.microsoft.com/office/drawing/2014/main" id="{25186E31-5E09-4725-B172-E3F16138A00E}"/>
                  </a:ext>
                </a:extLst>
              </p:cNvPr>
              <p:cNvSpPr txBox="1">
                <a:spLocks noChangeArrowheads="1"/>
              </p:cNvSpPr>
              <p:nvPr/>
            </p:nvSpPr>
            <p:spPr bwMode="auto">
              <a:xfrm>
                <a:off x="838199" y="622354"/>
                <a:ext cx="9821450" cy="58800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Dans l’expression précédente de </a:t>
                </a:r>
                <a14:m>
                  <m:oMath xmlns:m="http://schemas.openxmlformats.org/officeDocument/2006/math">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FR" sz="1600" i="1" dirty="0">
                            <a:solidFill>
                              <a:schemeClr val="tx1"/>
                            </a:solidFill>
                            <a:latin typeface="Cambria Math" panose="02040503050406030204" pitchFamily="18" charset="0"/>
                            <a:ea typeface="Cambria Math"/>
                          </a:rPr>
                          <m:t>𝜆</m:t>
                        </m:r>
                      </m:e>
                    </m:acc>
                    <m:r>
                      <a:rPr lang="fr-FR" sz="1600" i="1" dirty="0">
                        <a:solidFill>
                          <a:schemeClr val="tx1"/>
                        </a:solidFill>
                        <a:latin typeface="Cambria Math" panose="02040503050406030204" pitchFamily="18" charset="0"/>
                        <a:ea typeface="Cambria Math"/>
                      </a:rPr>
                      <m:t> </m:t>
                    </m:r>
                  </m:oMath>
                </a14:m>
                <a:r>
                  <a:rPr lang="fr-CA" sz="1600" dirty="0">
                    <a:solidFill>
                      <a:schemeClr val="tx1"/>
                    </a:solidFill>
                    <a:latin typeface="Univers Condensed"/>
                    <a:ea typeface="Cambria Math" panose="02040503050406030204" pitchFamily="18" charset="0"/>
                  </a:rPr>
                  <a:t>(acétate 8):</a:t>
                </a:r>
              </a:p>
              <a:p>
                <a:pPr marL="1314450" lvl="4"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𝜆</m:t>
                          </m:r>
                        </m:e>
                        <m:sub>
                          <m:r>
                            <a:rPr lang="fr-CA" sz="1600" i="1">
                              <a:solidFill>
                                <a:schemeClr val="tx1"/>
                              </a:solidFill>
                              <a:latin typeface="Cambria Math" panose="02040503050406030204" pitchFamily="18" charset="0"/>
                              <a:ea typeface="Cambria Math" panose="02040503050406030204" pitchFamily="18" charset="0"/>
                            </a:rPr>
                            <m:t>𝑠</m:t>
                          </m:r>
                        </m:sub>
                      </m:sSub>
                      <m:r>
                        <a:rPr lang="en-CA" sz="1600" i="1">
                          <a:solidFill>
                            <a:schemeClr val="tx1"/>
                          </a:solidFill>
                          <a:latin typeface="Cambria Math" panose="02040503050406030204" pitchFamily="18" charset="0"/>
                          <a:ea typeface="Cambria Math" panose="02040503050406030204" pitchFamily="18" charset="0"/>
                        </a:rPr>
                        <m:t>=</m:t>
                      </m:r>
                      <m:f>
                        <m:fPr>
                          <m:ctrlPr>
                            <a:rPr lang="en-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1,4</m:t>
                          </m:r>
                          <m:d>
                            <m:dPr>
                              <m:ctrlPr>
                                <a:rPr lang="fr-CA" sz="1600" i="1">
                                  <a:solidFill>
                                    <a:schemeClr val="tx1"/>
                                  </a:solidFill>
                                  <a:latin typeface="Cambria Math" panose="02040503050406030204" pitchFamily="18" charset="0"/>
                                  <a:ea typeface="Cambria Math" panose="02040503050406030204" pitchFamily="18" charset="0"/>
                                </a:rPr>
                              </m:ctrlPr>
                            </m:dPr>
                            <m:e>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𝑏</m:t>
                                  </m:r>
                                </m:num>
                                <m:den>
                                  <m:r>
                                    <a:rPr lang="fr-CA" sz="1600" i="1">
                                      <a:solidFill>
                                        <a:schemeClr val="tx1"/>
                                      </a:solidFill>
                                      <a:latin typeface="Cambria Math" panose="02040503050406030204" pitchFamily="18" charset="0"/>
                                      <a:ea typeface="Cambria Math" panose="02040503050406030204" pitchFamily="18" charset="0"/>
                                    </a:rPr>
                                    <m:t>𝑡</m:t>
                                  </m:r>
                                </m:den>
                              </m:f>
                            </m:e>
                          </m:d>
                        </m:num>
                        <m:den>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r>
                                <a:rPr lang="fr-CA" sz="1600" i="1">
                                  <a:solidFill>
                                    <a:schemeClr val="tx1"/>
                                  </a:solidFill>
                                  <a:latin typeface="Cambria Math" panose="02040503050406030204" pitchFamily="18" charset="0"/>
                                  <a:ea typeface="Cambria Math" panose="02040503050406030204" pitchFamily="18" charset="0"/>
                                </a:rPr>
                                <m:t>1+0,75</m:t>
                              </m:r>
                              <m:sSup>
                                <m:sSupPr>
                                  <m:ctrlPr>
                                    <a:rPr lang="fr-CA" sz="1600" i="1">
                                      <a:solidFill>
                                        <a:schemeClr val="tx1"/>
                                      </a:solidFill>
                                      <a:latin typeface="Cambria Math" panose="02040503050406030204" pitchFamily="18" charset="0"/>
                                      <a:ea typeface="Cambria Math" panose="02040503050406030204" pitchFamily="18" charset="0"/>
                                    </a:rPr>
                                  </m:ctrlPr>
                                </m:sSupPr>
                                <m:e>
                                  <m:d>
                                    <m:dPr>
                                      <m:ctrlPr>
                                        <a:rPr lang="fr-CA" sz="1600" i="1">
                                          <a:solidFill>
                                            <a:schemeClr val="tx1"/>
                                          </a:solidFill>
                                          <a:latin typeface="Cambria Math" panose="02040503050406030204" pitchFamily="18" charset="0"/>
                                          <a:ea typeface="Cambria Math" panose="02040503050406030204" pitchFamily="18" charset="0"/>
                                        </a:rPr>
                                      </m:ctrlPr>
                                    </m:dPr>
                                    <m:e>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𝑏</m:t>
                                          </m:r>
                                        </m:num>
                                        <m:den>
                                          <m:r>
                                            <a:rPr lang="fr-CA" sz="1600" i="1">
                                              <a:solidFill>
                                                <a:schemeClr val="tx1"/>
                                              </a:solidFill>
                                              <a:latin typeface="Cambria Math" panose="02040503050406030204" pitchFamily="18" charset="0"/>
                                              <a:ea typeface="Cambria Math" panose="02040503050406030204" pitchFamily="18" charset="0"/>
                                            </a:rPr>
                                            <m:t>𝑎</m:t>
                                          </m:r>
                                        </m:den>
                                      </m:f>
                                    </m:e>
                                  </m:d>
                                </m:e>
                                <m:sup>
                                  <m:r>
                                    <a:rPr lang="fr-CA" sz="1600" i="1">
                                      <a:solidFill>
                                        <a:schemeClr val="tx1"/>
                                      </a:solidFill>
                                      <a:latin typeface="Cambria Math" panose="02040503050406030204" pitchFamily="18" charset="0"/>
                                      <a:ea typeface="Cambria Math" panose="02040503050406030204" pitchFamily="18" charset="0"/>
                                    </a:rPr>
                                    <m:t>2</m:t>
                                  </m:r>
                                </m:sup>
                              </m:sSup>
                            </m:e>
                          </m:rad>
                        </m:den>
                      </m:f>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𝑏</m:t>
                    </m:r>
                  </m:oMath>
                </a14:m>
                <a:r>
                  <a:rPr lang="fr-CA" sz="1600" dirty="0">
                    <a:solidFill>
                      <a:schemeClr val="tx1"/>
                    </a:solidFill>
                    <a:latin typeface="Univers Condensed"/>
                    <a:ea typeface="Cambria Math" panose="02040503050406030204" pitchFamily="18" charset="0"/>
                  </a:rPr>
                  <a:t> : plus petite dimension du panneau formé par les raidisseurs, s’il y a lieu</a:t>
                </a: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𝑡</m:t>
                    </m:r>
                  </m:oMath>
                </a14:m>
                <a:r>
                  <a:rPr lang="fr-CA" sz="1600" dirty="0">
                    <a:solidFill>
                      <a:schemeClr val="tx1"/>
                    </a:solidFill>
                    <a:latin typeface="Univers Condensed"/>
                    <a:ea typeface="Cambria Math" panose="02040503050406030204" pitchFamily="18" charset="0"/>
                  </a:rPr>
                  <a:t>: épaisseur du panneau</a:t>
                </a:r>
              </a:p>
              <a:p>
                <a:pPr marL="857250" lvl="3"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𝑎</m:t>
                    </m:r>
                  </m:oMath>
                </a14:m>
                <a:r>
                  <a:rPr lang="fr-CA" sz="1600" dirty="0">
                    <a:solidFill>
                      <a:schemeClr val="tx1"/>
                    </a:solidFill>
                    <a:latin typeface="Univers Condensed"/>
                    <a:ea typeface="Cambria Math" panose="02040503050406030204" pitchFamily="18" charset="0"/>
                  </a:rPr>
                  <a:t>: plus grande dimension du panneau</a:t>
                </a: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Pour </a:t>
                </a:r>
                <a:r>
                  <a:rPr lang="fr-CA" sz="1600" b="1" dirty="0">
                    <a:solidFill>
                      <a:schemeClr val="tx1"/>
                    </a:solidFill>
                    <a:latin typeface="Univers Condensed"/>
                    <a:ea typeface="Cambria Math" panose="02040503050406030204" pitchFamily="18" charset="0"/>
                  </a:rPr>
                  <a:t>une poutre sans raidisseur d’âme </a:t>
                </a:r>
                <a:r>
                  <a:rPr lang="fr-CA" sz="1600" dirty="0">
                    <a:solidFill>
                      <a:schemeClr val="tx1"/>
                    </a:solidFill>
                    <a:latin typeface="Univers Condensed"/>
                    <a:ea typeface="Cambria Math" panose="02040503050406030204" pitchFamily="18" charset="0"/>
                  </a:rPr>
                  <a:t>(profilés de section dite standard), la dimension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𝑎</m:t>
                    </m:r>
                  </m:oMath>
                </a14:m>
                <a:r>
                  <a:rPr lang="fr-CA" sz="1600" dirty="0">
                    <a:solidFill>
                      <a:schemeClr val="tx1"/>
                    </a:solidFill>
                    <a:latin typeface="Univers Condensed"/>
                    <a:ea typeface="Cambria Math" panose="02040503050406030204" pitchFamily="18" charset="0"/>
                  </a:rPr>
                  <a:t> est très grande par rapport à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𝑏</m:t>
                    </m:r>
                  </m:oMath>
                </a14:m>
                <a:r>
                  <a:rPr lang="fr-CA" sz="1600" dirty="0">
                    <a:solidFill>
                      <a:schemeClr val="tx1"/>
                    </a:solidFill>
                    <a:latin typeface="Univers Condensed"/>
                    <a:ea typeface="Cambria Math" panose="02040503050406030204" pitchFamily="18" charset="0"/>
                  </a:rPr>
                  <a:t>. La valeur de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𝜆</m:t>
                        </m:r>
                      </m:e>
                      <m:sub>
                        <m:r>
                          <a:rPr lang="fr-CA" sz="1600" i="1">
                            <a:solidFill>
                              <a:schemeClr val="tx1"/>
                            </a:solidFill>
                            <a:latin typeface="Cambria Math" panose="02040503050406030204" pitchFamily="18" charset="0"/>
                            <a:ea typeface="Cambria Math" panose="02040503050406030204" pitchFamily="18" charset="0"/>
                          </a:rPr>
                          <m:t>𝑠</m:t>
                        </m:r>
                      </m:sub>
                    </m:sSub>
                  </m:oMath>
                </a14:m>
                <a:r>
                  <a:rPr lang="fr-CA" sz="1600" dirty="0">
                    <a:solidFill>
                      <a:schemeClr val="tx1"/>
                    </a:solidFill>
                    <a:latin typeface="Univers Condensed"/>
                    <a:ea typeface="Cambria Math" panose="02040503050406030204" pitchFamily="18" charset="0"/>
                  </a:rPr>
                  <a:t> se réduit à :</a:t>
                </a: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a:rPr>
                            <m:t>𝜆</m:t>
                          </m:r>
                        </m:e>
                        <m:sub>
                          <m:r>
                            <a:rPr lang="fr-CA" sz="1600" i="1">
                              <a:solidFill>
                                <a:schemeClr val="tx1"/>
                              </a:solidFill>
                              <a:latin typeface="Cambria Math" panose="02040503050406030204" pitchFamily="18" charset="0"/>
                              <a:ea typeface="Cambria Math" panose="02040503050406030204" pitchFamily="18" charset="0"/>
                            </a:rPr>
                            <m:t>𝑠</m:t>
                          </m:r>
                        </m:sub>
                      </m:sSub>
                      <m:r>
                        <a:rPr lang="en-CA" sz="1600" i="1">
                          <a:solidFill>
                            <a:schemeClr val="tx1"/>
                          </a:solidFill>
                          <a:latin typeface="Cambria Math" panose="02040503050406030204" pitchFamily="18" charset="0"/>
                          <a:ea typeface="Cambria Math" panose="02040503050406030204" pitchFamily="18" charset="0"/>
                        </a:rPr>
                        <m:t>=</m:t>
                      </m:r>
                      <m:r>
                        <a:rPr lang="fr-CA" sz="1600" i="1">
                          <a:solidFill>
                            <a:schemeClr val="tx1"/>
                          </a:solidFill>
                          <a:latin typeface="Cambria Math" panose="02040503050406030204" pitchFamily="18" charset="0"/>
                          <a:ea typeface="Cambria Math" panose="02040503050406030204" pitchFamily="18" charset="0"/>
                        </a:rPr>
                        <m:t>1,4</m:t>
                      </m:r>
                      <m:d>
                        <m:dPr>
                          <m:ctrlPr>
                            <a:rPr lang="fr-CA" sz="1600" i="1">
                              <a:solidFill>
                                <a:schemeClr val="tx1"/>
                              </a:solidFill>
                              <a:latin typeface="Cambria Math" panose="02040503050406030204" pitchFamily="18" charset="0"/>
                              <a:ea typeface="Cambria Math" panose="02040503050406030204" pitchFamily="18" charset="0"/>
                            </a:rPr>
                          </m:ctrlPr>
                        </m:dPr>
                        <m:e>
                          <m:f>
                            <m:fPr>
                              <m:type m:val="lin"/>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panose="02040503050406030204" pitchFamily="18" charset="0"/>
                                  <a:ea typeface="Cambria Math" panose="02040503050406030204" pitchFamily="18" charset="0"/>
                                </a:rPr>
                                <m:t>𝑏</m:t>
                              </m:r>
                            </m:num>
                            <m:den>
                              <m:r>
                                <a:rPr lang="fr-CA" sz="1600" i="1">
                                  <a:solidFill>
                                    <a:schemeClr val="tx1"/>
                                  </a:solidFill>
                                  <a:latin typeface="Cambria Math" panose="02040503050406030204" pitchFamily="18" charset="0"/>
                                  <a:ea typeface="Cambria Math" panose="02040503050406030204" pitchFamily="18" charset="0"/>
                                </a:rPr>
                                <m:t>𝑡</m:t>
                              </m:r>
                            </m:den>
                          </m:f>
                        </m:e>
                      </m:d>
                    </m:oMath>
                  </m:oMathPara>
                </a14:m>
                <a:endParaRPr lang="fr-CA" sz="1600" i="1" dirty="0">
                  <a:solidFill>
                    <a:schemeClr val="tx1"/>
                  </a:solidFill>
                  <a:latin typeface="Univers Condensed"/>
                  <a:ea typeface="Cambria Math" panose="02040503050406030204" pitchFamily="18" charset="0"/>
                </a:endParaRPr>
              </a:p>
              <a:p>
                <a:pPr marL="857250" lvl="3" indent="0" eaLnBrk="1" hangingPunct="1">
                  <a:buNone/>
                  <a:defRPr/>
                </a:pPr>
                <a:endParaRPr lang="fr-CA" sz="1600" i="1"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𝑏</m:t>
                    </m:r>
                    <m:r>
                      <a:rPr lang="fr-CA" sz="1600" i="1" dirty="0">
                        <a:solidFill>
                          <a:schemeClr val="tx1"/>
                        </a:solidFill>
                        <a:latin typeface="Cambria Math" panose="02040503050406030204" pitchFamily="18" charset="0"/>
                        <a:ea typeface="Cambria Math" panose="02040503050406030204" pitchFamily="18" charset="0"/>
                      </a:rPr>
                      <m:t> = </m:t>
                    </m:r>
                    <m:r>
                      <a:rPr lang="fr-CA" sz="1600" i="1" dirty="0">
                        <a:solidFill>
                          <a:schemeClr val="tx1"/>
                        </a:solidFill>
                        <a:latin typeface="Cambria Math" panose="02040503050406030204" pitchFamily="18" charset="0"/>
                        <a:ea typeface="Cambria Math" panose="02040503050406030204" pitchFamily="18" charset="0"/>
                      </a:rPr>
                      <m:t>h</m:t>
                    </m:r>
                    <m:r>
                      <a:rPr lang="fr-CA" sz="1600" i="1" dirty="0">
                        <a:solidFill>
                          <a:schemeClr val="tx1"/>
                        </a:solidFill>
                        <a:latin typeface="Cambria Math" panose="02040503050406030204" pitchFamily="18" charset="0"/>
                        <a:ea typeface="Cambria Math" panose="02040503050406030204" pitchFamily="18" charset="0"/>
                      </a:rPr>
                      <m:t> </m:t>
                    </m:r>
                  </m:oMath>
                </a14:m>
                <a:r>
                  <a:rPr lang="fr-CA" sz="1600" dirty="0">
                    <a:solidFill>
                      <a:schemeClr val="tx1"/>
                    </a:solidFill>
                    <a:latin typeface="Univers Condensed"/>
                    <a:ea typeface="Cambria Math" panose="02040503050406030204" pitchFamily="18" charset="0"/>
                  </a:rPr>
                  <a:t>: hauteur</a:t>
                </a:r>
              </a:p>
              <a:p>
                <a:pPr marL="857250" lvl="3" indent="0" eaLnBrk="1" hangingPunct="1">
                  <a:buNone/>
                  <a:defRPr/>
                </a:pP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𝑡</m:t>
                    </m:r>
                  </m:oMath>
                </a14:m>
                <a:r>
                  <a:rPr lang="fr-CA" sz="1600" dirty="0">
                    <a:solidFill>
                      <a:schemeClr val="tx1"/>
                    </a:solidFill>
                    <a:latin typeface="Univers Condensed"/>
                    <a:ea typeface="Cambria Math" panose="02040503050406030204" pitchFamily="18" charset="0"/>
                  </a:rPr>
                  <a:t> : épaisseur de l’âme</a:t>
                </a:r>
              </a:p>
              <a:p>
                <a:pPr marL="342900" lvl="1" indent="-342900" eaLnBrk="1" hangingPunct="1">
                  <a:buFont typeface="Arial" panose="020B0604020202020204" pitchFamily="34" charset="0"/>
                  <a:buChar char="•"/>
                  <a:defRPr/>
                </a:pPr>
                <a:endParaRPr lang="fr-CA" sz="1600" dirty="0">
                  <a:solidFill>
                    <a:schemeClr val="tx1"/>
                  </a:solidFill>
                  <a:latin typeface="Univers Condensed"/>
                  <a:ea typeface="Cambria Math" panose="02040503050406030204" pitchFamily="18" charset="0"/>
                </a:endParaRPr>
              </a:p>
            </p:txBody>
          </p:sp>
        </mc:Choice>
        <mc:Fallback xmlns="">
          <p:sp>
            <p:nvSpPr>
              <p:cNvPr id="10" name="Rectangle 1027">
                <a:extLst>
                  <a:ext uri="{FF2B5EF4-FFF2-40B4-BE49-F238E27FC236}">
                    <a16:creationId xmlns:a16="http://schemas.microsoft.com/office/drawing/2014/main" id="{25186E31-5E09-4725-B172-E3F16138A00E}"/>
                  </a:ext>
                </a:extLst>
              </p:cNvPr>
              <p:cNvSpPr txBox="1">
                <a:spLocks noRot="1" noChangeAspect="1" noMove="1" noResize="1" noEditPoints="1" noAdjustHandles="1" noChangeArrowheads="1" noChangeShapeType="1" noTextEdit="1"/>
              </p:cNvSpPr>
              <p:nvPr/>
            </p:nvSpPr>
            <p:spPr bwMode="auto">
              <a:xfrm>
                <a:off x="838199" y="622354"/>
                <a:ext cx="9821450" cy="5880046"/>
              </a:xfrm>
              <a:prstGeom prst="rect">
                <a:avLst/>
              </a:prstGeom>
              <a:blipFill>
                <a:blip r:embed="rId3"/>
                <a:stretch>
                  <a:fillRect l="-186" t="-207" b="-3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2" name="Image 11">
            <a:extLst>
              <a:ext uri="{FF2B5EF4-FFF2-40B4-BE49-F238E27FC236}">
                <a16:creationId xmlns:a16="http://schemas.microsoft.com/office/drawing/2014/main" id="{908D5409-24BE-41FC-A079-7AB070AE4F1A}"/>
              </a:ext>
            </a:extLst>
          </p:cNvPr>
          <p:cNvPicPr>
            <a:picLocks noChangeAspect="1"/>
          </p:cNvPicPr>
          <p:nvPr/>
        </p:nvPicPr>
        <p:blipFill>
          <a:blip r:embed="rId4"/>
          <a:stretch>
            <a:fillRect/>
          </a:stretch>
        </p:blipFill>
        <p:spPr>
          <a:xfrm>
            <a:off x="5665888" y="846259"/>
            <a:ext cx="4908600" cy="1762062"/>
          </a:xfrm>
          <a:prstGeom prst="rect">
            <a:avLst/>
          </a:prstGeom>
        </p:spPr>
      </p:pic>
      <p:sp>
        <p:nvSpPr>
          <p:cNvPr id="7" name="Rectangle 6">
            <a:extLst>
              <a:ext uri="{FF2B5EF4-FFF2-40B4-BE49-F238E27FC236}">
                <a16:creationId xmlns:a16="http://schemas.microsoft.com/office/drawing/2014/main" id="{A049D23B-2037-4C42-8F37-330C04406A91}"/>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52720999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p:sp>
        <p:nvSpPr>
          <p:cNvPr id="7" name="Rectangle 1027"/>
          <p:cNvSpPr txBox="1">
            <a:spLocks noChangeArrowheads="1"/>
          </p:cNvSpPr>
          <p:nvPr/>
        </p:nvSpPr>
        <p:spPr bwMode="auto">
          <a:xfrm>
            <a:off x="838200" y="638441"/>
            <a:ext cx="9049562" cy="36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CA" sz="2000" dirty="0">
                <a:solidFill>
                  <a:schemeClr val="accent1"/>
                </a:solidFill>
                <a:latin typeface="Univers Condensed"/>
                <a:ea typeface="Cambria Math" panose="02040503050406030204" pitchFamily="18" charset="0"/>
              </a:rPr>
              <a:t>Flux de cisaillement aux frontières</a:t>
            </a:r>
          </a:p>
        </p:txBody>
      </p:sp>
      <mc:AlternateContent xmlns:mc="http://schemas.openxmlformats.org/markup-compatibility/2006" xmlns:a14="http://schemas.microsoft.com/office/drawing/2010/main">
        <mc:Choice Requires="a14">
          <p:sp>
            <p:nvSpPr>
              <p:cNvPr id="8" name="Rectangle 1027">
                <a:extLst>
                  <a:ext uri="{FF2B5EF4-FFF2-40B4-BE49-F238E27FC236}">
                    <a16:creationId xmlns:a16="http://schemas.microsoft.com/office/drawing/2014/main" id="{25186E31-5E09-4725-B172-E3F16138A00E}"/>
                  </a:ext>
                </a:extLst>
              </p:cNvPr>
              <p:cNvSpPr txBox="1">
                <a:spLocks noChangeArrowheads="1"/>
              </p:cNvSpPr>
              <p:nvPr/>
            </p:nvSpPr>
            <p:spPr bwMode="auto">
              <a:xfrm>
                <a:off x="838199" y="1154542"/>
                <a:ext cx="9999133" cy="135574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2000" dirty="0">
                    <a:solidFill>
                      <a:schemeClr val="tx1"/>
                    </a:solidFill>
                    <a:latin typeface="Univers Condensed"/>
                  </a:rPr>
                  <a:t>La contrainte de cisaillement dans un panneau d’âme n’est pas seulement limitée à la contrainte </a:t>
                </a:r>
                <a14:m>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fr-CA" sz="2000" i="1">
                            <a:solidFill>
                              <a:schemeClr val="tx1"/>
                            </a:solidFill>
                            <a:latin typeface="Cambria Math" panose="02040503050406030204" pitchFamily="18" charset="0"/>
                            <a:ea typeface="Cambria Math" panose="02040503050406030204" pitchFamily="18" charset="0"/>
                          </a:rPr>
                          <m:t>𝐹</m:t>
                        </m:r>
                      </m:e>
                      <m:sub>
                        <m:r>
                          <a:rPr lang="fr-CA" sz="2000" i="1">
                            <a:solidFill>
                              <a:schemeClr val="tx1"/>
                            </a:solidFill>
                            <a:latin typeface="Cambria Math" panose="02040503050406030204" pitchFamily="18" charset="0"/>
                            <a:ea typeface="Cambria Math" panose="02040503050406030204" pitchFamily="18" charset="0"/>
                          </a:rPr>
                          <m:t>𝑠𝑦</m:t>
                        </m:r>
                      </m:sub>
                    </m:sSub>
                    <m:r>
                      <a:rPr lang="en-CA" sz="2000" i="1">
                        <a:solidFill>
                          <a:schemeClr val="tx1"/>
                        </a:solidFill>
                        <a:latin typeface="Cambria Math" panose="02040503050406030204" pitchFamily="18" charset="0"/>
                        <a:ea typeface="Cambria Math" panose="02040503050406030204" pitchFamily="18" charset="0"/>
                      </a:rPr>
                      <m:t>=0,6 </m:t>
                    </m:r>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i="1">
                            <a:solidFill>
                              <a:schemeClr val="tx1"/>
                            </a:solidFill>
                            <a:latin typeface="Cambria Math" panose="02040503050406030204" pitchFamily="18" charset="0"/>
                            <a:ea typeface="Cambria Math" panose="02040503050406030204" pitchFamily="18" charset="0"/>
                          </a:rPr>
                          <m:t>𝐹</m:t>
                        </m:r>
                      </m:e>
                      <m:sub>
                        <m:r>
                          <a:rPr lang="en-CA" sz="2000" i="1">
                            <a:solidFill>
                              <a:schemeClr val="tx1"/>
                            </a:solidFill>
                            <a:latin typeface="Cambria Math" panose="02040503050406030204" pitchFamily="18" charset="0"/>
                            <a:ea typeface="Cambria Math" panose="02040503050406030204" pitchFamily="18" charset="0"/>
                          </a:rPr>
                          <m:t>𝑦</m:t>
                        </m:r>
                      </m:sub>
                    </m:sSub>
                  </m:oMath>
                </a14:m>
                <a:r>
                  <a:rPr lang="fr-FR" sz="2000" dirty="0">
                    <a:solidFill>
                      <a:schemeClr val="tx1"/>
                    </a:solidFill>
                    <a:latin typeface="Univers Condensed"/>
                  </a:rPr>
                  <a:t>  du métal de base, </a:t>
                </a:r>
                <a:r>
                  <a:rPr lang="fr-FR" sz="2000" u="sng" dirty="0">
                    <a:solidFill>
                      <a:schemeClr val="tx1"/>
                    </a:solidFill>
                    <a:latin typeface="Univers Condensed"/>
                  </a:rPr>
                  <a:t>mais aussi par les conditions qui existent sur le contour du panneau ou dans les joints de couture sur le panneau d’âme</a:t>
                </a:r>
                <a:endParaRPr lang="fr-CA" sz="2000" u="sng" dirty="0">
                  <a:solidFill>
                    <a:schemeClr val="tx1"/>
                  </a:solidFill>
                  <a:latin typeface="Univers Condensed"/>
                  <a:ea typeface="Cambria Math" panose="02040503050406030204" pitchFamily="18" charset="0"/>
                </a:endParaRPr>
              </a:p>
            </p:txBody>
          </p:sp>
        </mc:Choice>
        <mc:Fallback xmlns="">
          <p:sp>
            <p:nvSpPr>
              <p:cNvPr id="8" name="Rectangle 1027">
                <a:extLst>
                  <a:ext uri="{FF2B5EF4-FFF2-40B4-BE49-F238E27FC236}">
                    <a16:creationId xmlns:a16="http://schemas.microsoft.com/office/drawing/2014/main" id="{25186E31-5E09-4725-B172-E3F16138A00E}"/>
                  </a:ext>
                </a:extLst>
              </p:cNvPr>
              <p:cNvSpPr txBox="1">
                <a:spLocks noRot="1" noChangeAspect="1" noMove="1" noResize="1" noEditPoints="1" noAdjustHandles="1" noChangeArrowheads="1" noChangeShapeType="1" noTextEdit="1"/>
              </p:cNvSpPr>
              <p:nvPr/>
            </p:nvSpPr>
            <p:spPr bwMode="auto">
              <a:xfrm>
                <a:off x="838199" y="1154542"/>
                <a:ext cx="9999133" cy="1355740"/>
              </a:xfrm>
              <a:prstGeom prst="rect">
                <a:avLst/>
              </a:prstGeom>
              <a:blipFill>
                <a:blip r:embed="rId3"/>
                <a:stretch>
                  <a:fillRect l="-488" t="-1794" r="-122" b="-672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grpSp>
        <p:nvGrpSpPr>
          <p:cNvPr id="18" name="Groupe 17">
            <a:extLst>
              <a:ext uri="{FF2B5EF4-FFF2-40B4-BE49-F238E27FC236}">
                <a16:creationId xmlns:a16="http://schemas.microsoft.com/office/drawing/2014/main" id="{898E8BF8-855B-4EC9-932C-2FC3E632692C}"/>
              </a:ext>
            </a:extLst>
          </p:cNvPr>
          <p:cNvGrpSpPr/>
          <p:nvPr/>
        </p:nvGrpSpPr>
        <p:grpSpPr>
          <a:xfrm>
            <a:off x="3406188" y="2567432"/>
            <a:ext cx="7253461" cy="3960440"/>
            <a:chOff x="1882187" y="2567432"/>
            <a:chExt cx="7253461" cy="3960440"/>
          </a:xfrm>
        </p:grpSpPr>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187" y="2567432"/>
              <a:ext cx="7253461"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9">
              <a:extLst>
                <a:ext uri="{FF2B5EF4-FFF2-40B4-BE49-F238E27FC236}">
                  <a16:creationId xmlns:a16="http://schemas.microsoft.com/office/drawing/2014/main" id="{203D464A-D8B0-49A1-B5D2-D96C5CC440F1}"/>
                </a:ext>
              </a:extLst>
            </p:cNvPr>
            <p:cNvSpPr/>
            <p:nvPr/>
          </p:nvSpPr>
          <p:spPr>
            <a:xfrm>
              <a:off x="2873930" y="3491767"/>
              <a:ext cx="1584176" cy="155785"/>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Rectangle 20">
              <a:extLst>
                <a:ext uri="{FF2B5EF4-FFF2-40B4-BE49-F238E27FC236}">
                  <a16:creationId xmlns:a16="http://schemas.microsoft.com/office/drawing/2014/main" id="{307C5681-597C-4398-A8F7-E5F178D7AA83}"/>
                </a:ext>
              </a:extLst>
            </p:cNvPr>
            <p:cNvSpPr/>
            <p:nvPr/>
          </p:nvSpPr>
          <p:spPr>
            <a:xfrm>
              <a:off x="4386096" y="3497446"/>
              <a:ext cx="432049" cy="2088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21">
              <a:extLst>
                <a:ext uri="{FF2B5EF4-FFF2-40B4-BE49-F238E27FC236}">
                  <a16:creationId xmlns:a16="http://schemas.microsoft.com/office/drawing/2014/main" id="{DA682D8B-193C-4E68-B27A-6D8F828FB3FF}"/>
                </a:ext>
              </a:extLst>
            </p:cNvPr>
            <p:cNvSpPr/>
            <p:nvPr/>
          </p:nvSpPr>
          <p:spPr>
            <a:xfrm>
              <a:off x="2873930" y="3491766"/>
              <a:ext cx="144015" cy="2088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Rectangle 22">
              <a:extLst>
                <a:ext uri="{FF2B5EF4-FFF2-40B4-BE49-F238E27FC236}">
                  <a16:creationId xmlns:a16="http://schemas.microsoft.com/office/drawing/2014/main" id="{F27120B2-E401-4F52-AF98-58CB30744C6A}"/>
                </a:ext>
              </a:extLst>
            </p:cNvPr>
            <p:cNvSpPr/>
            <p:nvPr/>
          </p:nvSpPr>
          <p:spPr>
            <a:xfrm>
              <a:off x="5970273" y="3287512"/>
              <a:ext cx="288000" cy="248400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4" name="Rectangle 23">
              <a:extLst>
                <a:ext uri="{FF2B5EF4-FFF2-40B4-BE49-F238E27FC236}">
                  <a16:creationId xmlns:a16="http://schemas.microsoft.com/office/drawing/2014/main" id="{C691456A-9AF5-4D51-92ED-E18D44BBA518}"/>
                </a:ext>
              </a:extLst>
            </p:cNvPr>
            <p:cNvSpPr/>
            <p:nvPr/>
          </p:nvSpPr>
          <p:spPr>
            <a:xfrm>
              <a:off x="6762361" y="3168971"/>
              <a:ext cx="288000" cy="2710829"/>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31" name="Rectangle 30"/>
          <p:cNvSpPr/>
          <p:nvPr/>
        </p:nvSpPr>
        <p:spPr>
          <a:xfrm>
            <a:off x="1409545" y="3826902"/>
            <a:ext cx="2016259" cy="738664"/>
          </a:xfrm>
          <a:prstGeom prst="rect">
            <a:avLst/>
          </a:prstGeom>
        </p:spPr>
        <p:txBody>
          <a:bodyPr wrap="square">
            <a:spAutoFit/>
          </a:bodyPr>
          <a:lstStyle/>
          <a:p>
            <a:r>
              <a:rPr lang="fr-FR" sz="1400" dirty="0">
                <a:latin typeface="Univers Condensed"/>
              </a:rPr>
              <a:t>Caractéristiques des assemblages de panneaux d'âme</a:t>
            </a:r>
            <a:endParaRPr lang="fr-CA" sz="1400" dirty="0">
              <a:latin typeface="Univers Condensed"/>
            </a:endParaRPr>
          </a:p>
        </p:txBody>
      </p:sp>
      <p:sp>
        <p:nvSpPr>
          <p:cNvPr id="15" name="Rectangle 14">
            <a:extLst>
              <a:ext uri="{FF2B5EF4-FFF2-40B4-BE49-F238E27FC236}">
                <a16:creationId xmlns:a16="http://schemas.microsoft.com/office/drawing/2014/main" id="{1069D93A-B34B-3145-A607-328B91AA03A6}"/>
              </a:ext>
            </a:extLst>
          </p:cNvPr>
          <p:cNvSpPr/>
          <p:nvPr/>
        </p:nvSpPr>
        <p:spPr>
          <a:xfrm>
            <a:off x="163766" y="6162046"/>
            <a:ext cx="2016259" cy="646331"/>
          </a:xfrm>
          <a:prstGeom prst="rect">
            <a:avLst/>
          </a:prstGeom>
        </p:spPr>
        <p:txBody>
          <a:bodyPr wrap="squar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5882858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199" y="722462"/>
                <a:ext cx="10016067" cy="59990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b="1" dirty="0">
                    <a:solidFill>
                      <a:schemeClr val="tx1"/>
                    </a:solidFill>
                    <a:latin typeface="Univers Condensed" panose="020B0506020202050204"/>
                    <a:ea typeface="Cambria Math" panose="02040503050406030204" pitchFamily="18" charset="0"/>
                  </a:rPr>
                  <a:t>Flux de cisaillement pondéré</a:t>
                </a:r>
                <a:r>
                  <a:rPr lang="fr-FR" sz="1600" dirty="0">
                    <a:solidFill>
                      <a:schemeClr val="tx1"/>
                    </a:solidFill>
                    <a:latin typeface="Univers Condensed" panose="020B0506020202050204"/>
                    <a:ea typeface="Cambria Math" panose="02040503050406030204" pitchFamily="18" charset="0"/>
                  </a:rPr>
                  <a:t> de l’âme </a:t>
                </a:r>
              </a:p>
              <a:p>
                <a:pPr marL="342900" lvl="1" indent="-342900" eaLnBrk="1" hangingPunct="1">
                  <a:buFont typeface="Arial" panose="020B060402020202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r>
                        <a:rPr lang="en-CA" sz="1600" i="1">
                          <a:solidFill>
                            <a:schemeClr val="tx1"/>
                          </a:solidFill>
                          <a:latin typeface="Cambria Math"/>
                          <a:ea typeface="Cambria Math" panose="02040503050406030204" pitchFamily="18" charset="0"/>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en-CA" sz="1600" i="1">
                              <a:solidFill>
                                <a:schemeClr val="tx1"/>
                              </a:solidFill>
                              <a:latin typeface="Cambria Math"/>
                              <a:ea typeface="Cambria Math"/>
                            </a:rPr>
                            <m:t>𝑦</m:t>
                          </m:r>
                        </m:sub>
                      </m:sSub>
                      <m:r>
                        <a:rPr lang="en-CA" sz="1600" i="1">
                          <a:solidFill>
                            <a:schemeClr val="tx1"/>
                          </a:solidFill>
                          <a:latin typeface="Cambria Math"/>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𝑣</m:t>
                          </m:r>
                        </m:e>
                        <m:sub>
                          <m:r>
                            <a:rPr lang="en-CA" sz="1600" i="1">
                              <a:solidFill>
                                <a:schemeClr val="tx1"/>
                              </a:solidFill>
                              <a:latin typeface="Cambria Math"/>
                              <a:ea typeface="Cambria Math"/>
                            </a:rPr>
                            <m:t>𝑠</m:t>
                          </m:r>
                        </m:sub>
                      </m:sSub>
                      <m:r>
                        <a:rPr lang="en-CA" sz="1600" i="1">
                          <a:solidFill>
                            <a:schemeClr val="tx1"/>
                          </a:solidFill>
                          <a:latin typeface="Cambria Math"/>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en-CA" sz="1600" i="1">
                              <a:solidFill>
                                <a:schemeClr val="tx1"/>
                              </a:solidFill>
                              <a:latin typeface="Cambria Math"/>
                              <a:ea typeface="Cambria Math"/>
                            </a:rPr>
                            <m:t>𝑦</m:t>
                          </m:r>
                        </m:sub>
                      </m:sSub>
                      <m:r>
                        <a:rPr lang="en-CA" sz="1600" i="1">
                          <a:solidFill>
                            <a:schemeClr val="tx1"/>
                          </a:solidFill>
                          <a:latin typeface="Cambria Math"/>
                          <a:ea typeface="Cambria Math"/>
                        </a:rPr>
                        <m:t> </m:t>
                      </m:r>
                      <m:r>
                        <a:rPr lang="en-CA" sz="1600" i="1">
                          <a:solidFill>
                            <a:schemeClr val="tx1"/>
                          </a:solidFill>
                          <a:latin typeface="Cambria Math"/>
                          <a:ea typeface="Cambria Math"/>
                        </a:rPr>
                        <m:t>𝑡</m:t>
                      </m:r>
                      <m:r>
                        <a:rPr lang="en-CA" sz="1600" i="1">
                          <a:solidFill>
                            <a:schemeClr val="tx1"/>
                          </a:solidFill>
                          <a:latin typeface="Cambria Math"/>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𝐹</m:t>
                          </m:r>
                        </m:e>
                        <m:sub>
                          <m:r>
                            <a:rPr lang="en-CA" sz="1600" i="1">
                              <a:solidFill>
                                <a:schemeClr val="tx1"/>
                              </a:solidFill>
                              <a:latin typeface="Cambria Math"/>
                              <a:ea typeface="Cambria Math"/>
                            </a:rPr>
                            <m:t>𝑠𝑐</m:t>
                          </m:r>
                        </m:sub>
                      </m:sSub>
                      <m:r>
                        <a:rPr lang="en-CA" sz="1600" i="1">
                          <a:solidFill>
                            <a:schemeClr val="tx1"/>
                          </a:solidFill>
                          <a:latin typeface="Cambria Math"/>
                          <a:ea typeface="Cambria Math"/>
                        </a:rPr>
                        <m:t>   (</m:t>
                      </m:r>
                      <m:f>
                        <m:fPr>
                          <m:type m:val="lin"/>
                          <m:ctrlPr>
                            <a:rPr lang="en-CA" sz="1600" i="1">
                              <a:solidFill>
                                <a:schemeClr val="tx1"/>
                              </a:solidFill>
                              <a:latin typeface="Cambria Math" panose="02040503050406030204" pitchFamily="18" charset="0"/>
                              <a:ea typeface="Cambria Math"/>
                            </a:rPr>
                          </m:ctrlPr>
                        </m:fPr>
                        <m:num>
                          <m:r>
                            <m:rPr>
                              <m:sty m:val="p"/>
                            </m:rPr>
                            <a:rPr lang="en-CA" sz="1600">
                              <a:solidFill>
                                <a:schemeClr val="tx1"/>
                              </a:solidFill>
                              <a:latin typeface="Cambria Math"/>
                              <a:ea typeface="Cambria Math"/>
                            </a:rPr>
                            <m:t>kN</m:t>
                          </m:r>
                        </m:num>
                        <m:den>
                          <m:r>
                            <m:rPr>
                              <m:sty m:val="p"/>
                            </m:rPr>
                            <a:rPr lang="en-CA" sz="1600">
                              <a:solidFill>
                                <a:schemeClr val="tx1"/>
                              </a:solidFill>
                              <a:latin typeface="Cambria Math"/>
                              <a:ea typeface="Cambria Math"/>
                            </a:rPr>
                            <m:t>m</m:t>
                          </m:r>
                        </m:den>
                      </m:f>
                      <m:r>
                        <a:rPr lang="en-CA" sz="1600" i="1">
                          <a:solidFill>
                            <a:schemeClr val="tx1"/>
                          </a:solidFill>
                          <a:latin typeface="Cambria Math"/>
                          <a:ea typeface="Cambria Math"/>
                        </a:rPr>
                        <m:t>)</m:t>
                      </m:r>
                    </m:oMath>
                  </m:oMathPara>
                </a14:m>
                <a:endParaRPr lang="fr-CA" sz="1600" i="1" dirty="0">
                  <a:solidFill>
                    <a:schemeClr val="tx1"/>
                  </a:solidFill>
                  <a:latin typeface="Univers Condensed" panose="020B0506020202050204"/>
                  <a:ea typeface="Cambria Math" panose="02040503050406030204" pitchFamily="18" charset="0"/>
                </a:endParaRPr>
              </a:p>
              <a:p>
                <a:pPr marL="857250" lvl="3" indent="0" eaLnBrk="1" hangingPunct="1">
                  <a:buNone/>
                  <a:defRPr/>
                </a:pPr>
                <a:endParaRPr lang="fr-CA" sz="1600" i="1"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𝑣</m:t>
                        </m:r>
                      </m:e>
                      <m:sub>
                        <m:r>
                          <a:rPr lang="en-CA" sz="1600" i="1">
                            <a:solidFill>
                              <a:schemeClr val="tx1"/>
                            </a:solidFill>
                            <a:latin typeface="Cambria Math"/>
                            <a:ea typeface="Cambria Math"/>
                          </a:rPr>
                          <m:t>𝑠</m:t>
                        </m:r>
                      </m:sub>
                    </m:sSub>
                  </m:oMath>
                </a14:m>
                <a:r>
                  <a:rPr lang="fr-CA" sz="1600" i="1" dirty="0">
                    <a:solidFill>
                      <a:schemeClr val="tx1"/>
                    </a:solidFill>
                    <a:latin typeface="Univers Condensed" panose="020B0506020202050204"/>
                    <a:ea typeface="Cambria Math" panose="02040503050406030204" pitchFamily="18" charset="0"/>
                  </a:rPr>
                  <a:t> </a:t>
                </a:r>
                <a:r>
                  <a:rPr lang="fr-CA" sz="1600" dirty="0">
                    <a:solidFill>
                      <a:schemeClr val="tx1"/>
                    </a:solidFill>
                    <a:latin typeface="Univers Condensed" panose="020B0506020202050204"/>
                    <a:ea typeface="Cambria Math" panose="02040503050406030204" pitchFamily="18" charset="0"/>
                  </a:rPr>
                  <a:t>est le flux de cisaillement non pondéré</a:t>
                </a:r>
              </a:p>
              <a:p>
                <a:pPr marL="857250" lvl="3"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 xmlns:m="http://schemas.openxmlformats.org/officeDocument/2006/math">
                    <m:r>
                      <a:rPr lang="fr-CA" sz="1600" i="1" dirty="0">
                        <a:solidFill>
                          <a:schemeClr val="tx1"/>
                        </a:solidFill>
                        <a:latin typeface="Cambria Math"/>
                        <a:ea typeface="Cambria Math" panose="02040503050406030204" pitchFamily="18" charset="0"/>
                      </a:rPr>
                      <m:t>𝑡</m:t>
                    </m:r>
                  </m:oMath>
                </a14:m>
                <a:r>
                  <a:rPr lang="fr-CA" sz="1600" dirty="0">
                    <a:solidFill>
                      <a:schemeClr val="tx1"/>
                    </a:solidFill>
                    <a:latin typeface="Univers Condensed" panose="020B0506020202050204"/>
                    <a:ea typeface="Cambria Math" panose="02040503050406030204" pitchFamily="18" charset="0"/>
                  </a:rPr>
                  <a:t> est l’épaisseur de l’âme</a:t>
                </a:r>
              </a:p>
              <a:p>
                <a:pPr marL="857250" lvl="3"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en-CA" sz="1600" i="1">
                              <a:solidFill>
                                <a:schemeClr val="tx1"/>
                              </a:solidFill>
                              <a:latin typeface="Cambria Math"/>
                              <a:ea typeface="Cambria Math"/>
                            </a:rPr>
                            <m:t>𝑦</m:t>
                          </m:r>
                        </m:sub>
                      </m:sSub>
                      <m:r>
                        <a:rPr lang="fr-CA" sz="1600" i="1">
                          <a:solidFill>
                            <a:schemeClr val="tx1"/>
                          </a:solidFill>
                          <a:latin typeface="Cambria Math"/>
                          <a:ea typeface="Cambria Math"/>
                        </a:rPr>
                        <m:t>=0,9 </m:t>
                      </m:r>
                    </m:oMath>
                  </m:oMathPara>
                </a14:m>
                <a:endParaRPr lang="fr-FR" sz="1600" dirty="0">
                  <a:solidFill>
                    <a:schemeClr val="tx1"/>
                  </a:solidFill>
                  <a:latin typeface="Univers Condensed" panose="020B0506020202050204"/>
                  <a:ea typeface="Cambria Math" panose="02040503050406030204" pitchFamily="18" charset="0"/>
                </a:endParaRPr>
              </a:p>
              <a:p>
                <a:pPr marL="857250" lvl="3"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457200" lvl="1" indent="-457200"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Le flux de résistance pondérée en cisaillement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r>
                      <a:rPr lang="en-CA" sz="1600" i="1">
                        <a:solidFill>
                          <a:schemeClr val="tx1"/>
                        </a:solidFill>
                        <a:latin typeface="Cambria Math"/>
                        <a:ea typeface="Cambria Math" panose="02040503050406030204" pitchFamily="18" charset="0"/>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en-CA" sz="1600" i="1">
                            <a:solidFill>
                              <a:schemeClr val="tx1"/>
                            </a:solidFill>
                            <a:latin typeface="Cambria Math"/>
                            <a:ea typeface="Cambria Math"/>
                          </a:rPr>
                          <m:t>𝑦</m:t>
                        </m:r>
                      </m:sub>
                    </m:sSub>
                    <m:r>
                      <a:rPr lang="en-CA" sz="1600" i="1">
                        <a:solidFill>
                          <a:schemeClr val="tx1"/>
                        </a:solidFill>
                        <a:latin typeface="Cambria Math"/>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𝑣</m:t>
                        </m:r>
                      </m:e>
                      <m:sub>
                        <m:r>
                          <a:rPr lang="en-CA" sz="1600" i="1">
                            <a:solidFill>
                              <a:schemeClr val="tx1"/>
                            </a:solidFill>
                            <a:latin typeface="Cambria Math"/>
                            <a:ea typeface="Cambria Math"/>
                          </a:rPr>
                          <m:t>𝑠</m:t>
                        </m:r>
                      </m:sub>
                    </m:sSub>
                  </m:oMath>
                </a14:m>
                <a:r>
                  <a:rPr lang="fr-CA" sz="1600" dirty="0">
                    <a:solidFill>
                      <a:schemeClr val="tx1"/>
                    </a:solidFill>
                    <a:latin typeface="Univers Condensed" panose="020B0506020202050204"/>
                    <a:ea typeface="Cambria Math" panose="02040503050406030204" pitchFamily="18" charset="0"/>
                  </a:rPr>
                  <a:t>) doit ainsi être </a:t>
                </a:r>
                <a:r>
                  <a:rPr lang="fr-CA" sz="1600" i="1" u="sng" dirty="0">
                    <a:solidFill>
                      <a:schemeClr val="tx1"/>
                    </a:solidFill>
                    <a:latin typeface="Univers Condensed" panose="020B0506020202050204"/>
                    <a:ea typeface="Cambria Math" panose="02040503050406030204" pitchFamily="18" charset="0"/>
                  </a:rPr>
                  <a:t>la plus petite</a:t>
                </a:r>
                <a:r>
                  <a:rPr lang="fr-CA" sz="1600" i="1" dirty="0">
                    <a:solidFill>
                      <a:schemeClr val="tx1"/>
                    </a:solidFill>
                    <a:latin typeface="Univers Condensed" panose="020B0506020202050204"/>
                    <a:ea typeface="Cambria Math" panose="02040503050406030204" pitchFamily="18" charset="0"/>
                  </a:rPr>
                  <a:t> </a:t>
                </a:r>
                <a:r>
                  <a:rPr lang="fr-CA" sz="1600" dirty="0">
                    <a:solidFill>
                      <a:schemeClr val="tx1"/>
                    </a:solidFill>
                    <a:latin typeface="Univers Condensed" panose="020B0506020202050204"/>
                    <a:ea typeface="Cambria Math" panose="02040503050406030204" pitchFamily="18" charset="0"/>
                  </a:rPr>
                  <a:t>des valeurs suivantes :</a:t>
                </a:r>
              </a:p>
              <a:p>
                <a:pPr marL="400050" lvl="2"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685800" lvl="2" indent="-285750" eaLnBrk="1" hangingPunct="1">
                  <a:buFont typeface="Wingdings" panose="05000000000000000000" pitchFamily="2" charset="2"/>
                  <a:buChar char="Ø"/>
                  <a:defRPr/>
                </a:pPr>
                <a:r>
                  <a:rPr lang="fr-CA" sz="1600" dirty="0">
                    <a:solidFill>
                      <a:schemeClr val="tx1"/>
                    </a:solidFill>
                    <a:latin typeface="Univers Condensed" panose="020B0506020202050204"/>
                    <a:ea typeface="Cambria Math" panose="02040503050406030204" pitchFamily="18" charset="0"/>
                  </a:rPr>
                  <a:t>pour </a:t>
                </a:r>
                <a:r>
                  <a:rPr lang="fr-CA" sz="1600" u="sng" dirty="0">
                    <a:solidFill>
                      <a:schemeClr val="tx1"/>
                    </a:solidFill>
                    <a:latin typeface="Univers Condensed" panose="020B0506020202050204"/>
                    <a:ea typeface="Cambria Math" panose="02040503050406030204" pitchFamily="18" charset="0"/>
                  </a:rPr>
                  <a:t>le métal de base</a:t>
                </a:r>
              </a:p>
              <a:p>
                <a:pPr marL="857250" lvl="3"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r>
                        <a:rPr lang="en-CA" sz="1600" i="1">
                          <a:solidFill>
                            <a:schemeClr val="tx1"/>
                          </a:solidFill>
                          <a:latin typeface="Cambria Math"/>
                          <a:ea typeface="Cambria Math" panose="02040503050406030204" pitchFamily="18" charset="0"/>
                        </a:rPr>
                        <m:t>=</m:t>
                      </m:r>
                      <m:r>
                        <a:rPr lang="fr-CA" sz="1600" i="1">
                          <a:solidFill>
                            <a:schemeClr val="tx1"/>
                          </a:solidFill>
                          <a:latin typeface="Cambria Math"/>
                          <a:ea typeface="Cambria Math"/>
                        </a:rPr>
                        <m:t>0,6 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en-CA" sz="1600" i="1">
                              <a:solidFill>
                                <a:schemeClr val="tx1"/>
                              </a:solidFill>
                              <a:latin typeface="Cambria Math"/>
                              <a:ea typeface="Cambria Math"/>
                            </a:rPr>
                            <m:t>𝑦</m:t>
                          </m:r>
                        </m:sub>
                      </m:sSub>
                      <m:r>
                        <a:rPr lang="en-CA" sz="1600" i="1">
                          <a:solidFill>
                            <a:schemeClr val="tx1"/>
                          </a:solidFill>
                          <a:latin typeface="Cambria Math"/>
                          <a:ea typeface="Cambria Math"/>
                        </a:rPr>
                        <m:t> </m:t>
                      </m:r>
                      <m:r>
                        <a:rPr lang="en-CA" sz="1600" i="1">
                          <a:solidFill>
                            <a:schemeClr val="tx1"/>
                          </a:solidFill>
                          <a:latin typeface="Cambria Math"/>
                          <a:ea typeface="Cambria Math"/>
                        </a:rPr>
                        <m:t>𝑡</m:t>
                      </m:r>
                      <m:r>
                        <a:rPr lang="en-CA" sz="1600" i="1">
                          <a:solidFill>
                            <a:schemeClr val="tx1"/>
                          </a:solidFill>
                          <a:latin typeface="Cambria Math"/>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𝐹</m:t>
                          </m:r>
                        </m:e>
                        <m:sub>
                          <m:r>
                            <a:rPr lang="fr-CA" sz="1600" i="1">
                              <a:solidFill>
                                <a:schemeClr val="tx1"/>
                              </a:solidFill>
                              <a:latin typeface="Cambria Math"/>
                              <a:ea typeface="Cambria Math"/>
                            </a:rPr>
                            <m:t>𝑦</m:t>
                          </m:r>
                        </m:sub>
                      </m:sSub>
                    </m:oMath>
                  </m:oMathPara>
                </a14:m>
                <a:endParaRPr lang="fr-CA" sz="1600" i="1" dirty="0">
                  <a:solidFill>
                    <a:schemeClr val="tx1"/>
                  </a:solidFill>
                  <a:latin typeface="Univers Condensed" panose="020B0506020202050204"/>
                  <a:ea typeface="Cambria Math"/>
                </a:endParaRPr>
              </a:p>
              <a:p>
                <a:pPr marL="1314450" lvl="4" indent="0" eaLnBrk="1" hangingPunct="1">
                  <a:buNone/>
                  <a:defRPr/>
                </a:pPr>
                <a:endParaRPr lang="fr-CA" sz="1600" i="1" dirty="0">
                  <a:solidFill>
                    <a:schemeClr val="tx1"/>
                  </a:solidFill>
                  <a:latin typeface="Univers Condensed" panose="020B0506020202050204"/>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panose="020B0506020202050204"/>
                    <a:ea typeface="Cambria Math" panose="02040503050406030204" pitchFamily="18" charset="0"/>
                  </a:rPr>
                  <a:t>pour </a:t>
                </a:r>
                <a:r>
                  <a:rPr lang="fr-FR" sz="1600" u="sng" dirty="0">
                    <a:solidFill>
                      <a:schemeClr val="tx1"/>
                    </a:solidFill>
                    <a:latin typeface="Univers Condensed" panose="020B0506020202050204"/>
                    <a:ea typeface="Cambria Math" panose="02040503050406030204" pitchFamily="18" charset="0"/>
                  </a:rPr>
                  <a:t>le métal du bain de fusion de la soudure</a:t>
                </a:r>
                <a:r>
                  <a:rPr lang="fr-FR" sz="1600" dirty="0">
                    <a:solidFill>
                      <a:schemeClr val="tx1"/>
                    </a:solidFill>
                    <a:latin typeface="Univers Condensed" panose="020B0506020202050204"/>
                    <a:ea typeface="Cambria Math" panose="02040503050406030204" pitchFamily="18" charset="0"/>
                  </a:rPr>
                  <a:t>, en s’assurant que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oMath>
                </a14:m>
                <a:r>
                  <a:rPr lang="fr-FR" sz="1600" dirty="0">
                    <a:solidFill>
                      <a:schemeClr val="tx1"/>
                    </a:solidFill>
                    <a:latin typeface="Univers Condensed" panose="020B0506020202050204"/>
                    <a:ea typeface="Cambria Math" panose="02040503050406030204" pitchFamily="18" charset="0"/>
                  </a:rPr>
                  <a:t> n’excède pas la résistance des cordons de soudure, et avec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a:ea typeface="Cambria Math" panose="02040503050406030204" pitchFamily="18" charset="0"/>
                          </a:rPr>
                          <m:t>𝜙</m:t>
                        </m:r>
                      </m:e>
                      <m:sub>
                        <m:r>
                          <a:rPr lang="fr-CA" sz="1600" i="1">
                            <a:solidFill>
                              <a:schemeClr val="tx1"/>
                            </a:solidFill>
                            <a:latin typeface="Cambria Math"/>
                            <a:ea typeface="Cambria Math" panose="02040503050406030204" pitchFamily="18" charset="0"/>
                          </a:rPr>
                          <m:t>𝑢</m:t>
                        </m:r>
                      </m:sub>
                    </m:sSub>
                    <m:r>
                      <a:rPr lang="fr-CA" sz="1600">
                        <a:solidFill>
                          <a:schemeClr val="tx1"/>
                        </a:solidFill>
                        <a:latin typeface="Cambria Math"/>
                        <a:ea typeface="Cambria Math" panose="02040503050406030204" pitchFamily="18" charset="0"/>
                      </a:rPr>
                      <m:t>=0,75</m:t>
                    </m:r>
                    <m:r>
                      <a:rPr lang="fr-CA" sz="1600" i="1">
                        <a:solidFill>
                          <a:schemeClr val="tx1"/>
                        </a:solidFill>
                        <a:latin typeface="Cambria Math"/>
                        <a:ea typeface="Cambria Math" panose="02040503050406030204" pitchFamily="18" charset="0"/>
                      </a:rPr>
                      <m:t> </m:t>
                    </m:r>
                  </m:oMath>
                </a14:m>
                <a:r>
                  <a:rPr lang="fr-FR" sz="1600" dirty="0">
                    <a:solidFill>
                      <a:schemeClr val="tx1"/>
                    </a:solidFill>
                    <a:latin typeface="Univers Condensed" panose="020B0506020202050204"/>
                    <a:ea typeface="Cambria Math" panose="02040503050406030204" pitchFamily="18" charset="0"/>
                  </a:rPr>
                  <a:t>et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a:ea typeface="Cambria Math" panose="02040503050406030204" pitchFamily="18" charset="0"/>
                          </a:rPr>
                          <m:t>𝐹</m:t>
                        </m:r>
                      </m:e>
                      <m:sub>
                        <m:r>
                          <a:rPr lang="fr-CA" sz="1600" i="1">
                            <a:solidFill>
                              <a:schemeClr val="tx1"/>
                            </a:solidFill>
                            <a:latin typeface="Cambria Math"/>
                            <a:ea typeface="Cambria Math" panose="02040503050406030204" pitchFamily="18" charset="0"/>
                          </a:rPr>
                          <m:t>𝑤𝑢</m:t>
                        </m:r>
                      </m:sub>
                    </m:sSub>
                  </m:oMath>
                </a14:m>
                <a:r>
                  <a:rPr lang="fr-FR" sz="1600" dirty="0">
                    <a:solidFill>
                      <a:schemeClr val="tx1"/>
                    </a:solidFill>
                    <a:latin typeface="Univers Condensed" panose="020B0506020202050204"/>
                    <a:ea typeface="Cambria Math" panose="02040503050406030204" pitchFamily="18" charset="0"/>
                  </a:rPr>
                  <a:t>obtenu du tableau 2.9, </a:t>
                </a:r>
                <a:endParaRPr lang="fr-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endParaRPr lang="fr-CA"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r>
                        <a:rPr lang="en-CA" sz="1600" i="1">
                          <a:solidFill>
                            <a:schemeClr val="tx1"/>
                          </a:solidFill>
                          <a:latin typeface="Cambria Math"/>
                          <a:ea typeface="Cambria Math" panose="02040503050406030204" pitchFamily="18" charset="0"/>
                        </a:rPr>
                        <m:t>=</m:t>
                      </m:r>
                      <m:r>
                        <a:rPr lang="fr-CA" sz="1600" i="1">
                          <a:solidFill>
                            <a:schemeClr val="tx1"/>
                          </a:solidFill>
                          <a:latin typeface="Cambria Math"/>
                          <a:ea typeface="Cambria Math"/>
                        </a:rPr>
                        <m:t>0,6 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fr-CA" sz="1600" i="1">
                              <a:solidFill>
                                <a:schemeClr val="tx1"/>
                              </a:solidFill>
                              <a:latin typeface="Cambria Math"/>
                              <a:ea typeface="Cambria Math"/>
                            </a:rPr>
                            <m:t>𝑢</m:t>
                          </m:r>
                        </m:sub>
                      </m:sSub>
                      <m:r>
                        <a:rPr lang="en-CA" sz="1600" i="1">
                          <a:solidFill>
                            <a:schemeClr val="tx1"/>
                          </a:solidFill>
                          <a:latin typeface="Cambria Math"/>
                          <a:ea typeface="Cambria Math"/>
                        </a:rPr>
                        <m:t> </m:t>
                      </m:r>
                      <m:r>
                        <a:rPr lang="en-CA" sz="1600" i="1">
                          <a:solidFill>
                            <a:schemeClr val="tx1"/>
                          </a:solidFill>
                          <a:latin typeface="Cambria Math"/>
                          <a:ea typeface="Cambria Math"/>
                        </a:rPr>
                        <m:t>𝑡</m:t>
                      </m:r>
                      <m:r>
                        <a:rPr lang="en-CA" sz="1600" i="1">
                          <a:solidFill>
                            <a:schemeClr val="tx1"/>
                          </a:solidFill>
                          <a:latin typeface="Cambria Math"/>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𝐹</m:t>
                          </m:r>
                        </m:e>
                        <m:sub>
                          <m:r>
                            <a:rPr lang="fr-CA" sz="1600" i="1">
                              <a:solidFill>
                                <a:schemeClr val="tx1"/>
                              </a:solidFill>
                              <a:latin typeface="Cambria Math"/>
                              <a:ea typeface="Cambria Math"/>
                            </a:rPr>
                            <m:t>𝑤𝑢</m:t>
                          </m:r>
                        </m:sub>
                      </m:sSub>
                      <m:r>
                        <a:rPr lang="en-CA" sz="1600" i="1">
                          <a:solidFill>
                            <a:schemeClr val="tx1"/>
                          </a:solidFill>
                          <a:latin typeface="Cambria Math"/>
                          <a:ea typeface="Cambria Math"/>
                        </a:rPr>
                        <m:t> </m:t>
                      </m:r>
                    </m:oMath>
                  </m:oMathPara>
                </a14:m>
                <a:endParaRPr lang="en-CA" sz="1600" i="1" dirty="0">
                  <a:solidFill>
                    <a:schemeClr val="tx1"/>
                  </a:solidFill>
                  <a:latin typeface="Univers Condensed" panose="020B0506020202050204"/>
                  <a:ea typeface="Cambria Math"/>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199" y="722462"/>
                <a:ext cx="10016067" cy="5999013"/>
              </a:xfrm>
              <a:prstGeom prst="rect">
                <a:avLst/>
              </a:prstGeom>
              <a:blipFill>
                <a:blip r:embed="rId3"/>
                <a:stretch>
                  <a:fillRect l="-182" t="-305" b="-40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30622792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891860"/>
                <a:ext cx="10016067" cy="222387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42950" lvl="2" indent="-342900" eaLnBrk="1" hangingPunct="1">
                  <a:buFont typeface="Wingdings" panose="05000000000000000000" pitchFamily="2" charset="2"/>
                  <a:buChar char="Ø"/>
                  <a:defRPr/>
                </a:pPr>
                <a:r>
                  <a:rPr lang="fr-FR" sz="1600" dirty="0">
                    <a:solidFill>
                      <a:schemeClr val="tx1"/>
                    </a:solidFill>
                    <a:latin typeface="Univers Condensed" panose="020B0506020202050204"/>
                    <a:ea typeface="Cambria Math" panose="02040503050406030204" pitchFamily="18" charset="0"/>
                  </a:rPr>
                  <a:t>pour </a:t>
                </a:r>
                <a:r>
                  <a:rPr lang="fr-FR" sz="1600" u="sng" dirty="0">
                    <a:solidFill>
                      <a:schemeClr val="tx1"/>
                    </a:solidFill>
                    <a:latin typeface="Univers Condensed" panose="020B0506020202050204"/>
                    <a:ea typeface="Cambria Math" panose="02040503050406030204" pitchFamily="18" charset="0"/>
                  </a:rPr>
                  <a:t>les coutures et les joints assemblée mécaniquement</a:t>
                </a:r>
                <a:r>
                  <a:rPr lang="fr-FR" sz="1600" dirty="0">
                    <a:solidFill>
                      <a:schemeClr val="tx1"/>
                    </a:solidFill>
                    <a:latin typeface="Univers Condensed" panose="020B0506020202050204"/>
                    <a:ea typeface="Cambria Math" panose="02040503050406030204" pitchFamily="18" charset="0"/>
                  </a:rPr>
                  <a:t> où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a:ea typeface="Cambria Math" panose="02040503050406030204" pitchFamily="18" charset="0"/>
                          </a:rPr>
                          <m:t>𝜙</m:t>
                        </m:r>
                      </m:e>
                      <m:sub>
                        <m:r>
                          <a:rPr lang="fr-CA" sz="1600" i="1">
                            <a:solidFill>
                              <a:schemeClr val="tx1"/>
                            </a:solidFill>
                            <a:latin typeface="Cambria Math"/>
                            <a:ea typeface="Cambria Math" panose="02040503050406030204" pitchFamily="18" charset="0"/>
                          </a:rPr>
                          <m:t>𝑓</m:t>
                        </m:r>
                      </m:sub>
                    </m:sSub>
                    <m:r>
                      <a:rPr lang="fr-CA" sz="1600" i="1">
                        <a:solidFill>
                          <a:schemeClr val="tx1"/>
                        </a:solidFill>
                        <a:latin typeface="Cambria Math"/>
                        <a:ea typeface="Cambria Math" panose="02040503050406030204" pitchFamily="18" charset="0"/>
                      </a:rPr>
                      <m:t>=0,67</m:t>
                    </m:r>
                  </m:oMath>
                </a14:m>
                <a:r>
                  <a:rPr lang="fr-FR" sz="1600" dirty="0">
                    <a:solidFill>
                      <a:schemeClr val="tx1"/>
                    </a:solidFill>
                    <a:latin typeface="Univers Condensed" panose="020B0506020202050204"/>
                    <a:ea typeface="Cambria Math" panose="02040503050406030204" pitchFamily="18" charset="0"/>
                  </a:rPr>
                  <a:t>, </a:t>
                </a:r>
                <a14:m>
                  <m:oMath xmlns:m="http://schemas.openxmlformats.org/officeDocument/2006/math">
                    <m:r>
                      <a:rPr lang="fr-FR" sz="1600" i="1" dirty="0">
                        <a:solidFill>
                          <a:schemeClr val="tx1"/>
                        </a:solidFill>
                        <a:latin typeface="Cambria Math"/>
                        <a:ea typeface="Cambria Math" panose="02040503050406030204" pitchFamily="18" charset="0"/>
                      </a:rPr>
                      <m:t>𝑅</m:t>
                    </m:r>
                    <m:r>
                      <a:rPr lang="fr-FR" sz="1600" i="1" dirty="0">
                        <a:solidFill>
                          <a:schemeClr val="tx1"/>
                        </a:solidFill>
                        <a:latin typeface="Cambria Math"/>
                        <a:ea typeface="Cambria Math" panose="02040503050406030204" pitchFamily="18" charset="0"/>
                      </a:rPr>
                      <m:t> </m:t>
                    </m:r>
                  </m:oMath>
                </a14:m>
                <a:r>
                  <a:rPr lang="fr-FR" sz="1600" dirty="0">
                    <a:solidFill>
                      <a:schemeClr val="tx1"/>
                    </a:solidFill>
                    <a:latin typeface="Univers Condensed" panose="020B0506020202050204"/>
                    <a:ea typeface="Cambria Math" panose="02040503050406030204" pitchFamily="18" charset="0"/>
                  </a:rPr>
                  <a:t>est la résistance en cisaillement d’un rivet, d’une vis ou d’un boulon, </a:t>
                </a:r>
                <a14:m>
                  <m:oMath xmlns:m="http://schemas.openxmlformats.org/officeDocument/2006/math">
                    <m:r>
                      <a:rPr lang="fr-FR" sz="1600" i="1" dirty="0">
                        <a:solidFill>
                          <a:schemeClr val="tx1"/>
                        </a:solidFill>
                        <a:latin typeface="Cambria Math"/>
                        <a:ea typeface="Cambria Math" panose="02040503050406030204" pitchFamily="18" charset="0"/>
                      </a:rPr>
                      <m:t>𝑠</m:t>
                    </m:r>
                    <m:r>
                      <a:rPr lang="fr-FR" sz="1600" i="1" dirty="0">
                        <a:solidFill>
                          <a:schemeClr val="tx1"/>
                        </a:solidFill>
                        <a:latin typeface="Cambria Math"/>
                        <a:ea typeface="Cambria Math" panose="02040503050406030204" pitchFamily="18" charset="0"/>
                      </a:rPr>
                      <m:t> </m:t>
                    </m:r>
                  </m:oMath>
                </a14:m>
                <a:r>
                  <a:rPr lang="fr-FR" sz="1600" dirty="0">
                    <a:solidFill>
                      <a:schemeClr val="tx1"/>
                    </a:solidFill>
                    <a:latin typeface="Univers Condensed" panose="020B0506020202050204"/>
                    <a:ea typeface="Cambria Math" panose="02040503050406030204" pitchFamily="18" charset="0"/>
                  </a:rPr>
                  <a:t>représente la distance séparant deux connecteurs et </a:t>
                </a:r>
                <a14:m>
                  <m:oMath xmlns:m="http://schemas.openxmlformats.org/officeDocument/2006/math">
                    <m:sSub>
                      <m:sSubPr>
                        <m:ctrlPr>
                          <a:rPr lang="fr-FR" sz="1600" i="1" dirty="0">
                            <a:solidFill>
                              <a:schemeClr val="tx1"/>
                            </a:solidFill>
                            <a:latin typeface="Cambria Math" panose="02040503050406030204" pitchFamily="18" charset="0"/>
                            <a:ea typeface="Cambria Math" panose="02040503050406030204" pitchFamily="18" charset="0"/>
                          </a:rPr>
                        </m:ctrlPr>
                      </m:sSubPr>
                      <m:e>
                        <m:r>
                          <a:rPr lang="fr-FR" sz="1600" i="1" dirty="0">
                            <a:solidFill>
                              <a:schemeClr val="tx1"/>
                            </a:solidFill>
                            <a:latin typeface="Cambria Math"/>
                            <a:ea typeface="Cambria Math" panose="02040503050406030204" pitchFamily="18" charset="0"/>
                          </a:rPr>
                          <m:t>𝑑</m:t>
                        </m:r>
                      </m:e>
                      <m:sub>
                        <m:r>
                          <a:rPr lang="fr-CA" sz="1600" i="1" dirty="0">
                            <a:solidFill>
                              <a:schemeClr val="tx1"/>
                            </a:solidFill>
                            <a:latin typeface="Cambria Math"/>
                            <a:ea typeface="Cambria Math" panose="02040503050406030204" pitchFamily="18" charset="0"/>
                          </a:rPr>
                          <m:t>𝑜</m:t>
                        </m:r>
                      </m:sub>
                    </m:sSub>
                  </m:oMath>
                </a14:m>
                <a:r>
                  <a:rPr lang="fr-FR" sz="1600" dirty="0">
                    <a:solidFill>
                      <a:schemeClr val="tx1"/>
                    </a:solidFill>
                    <a:latin typeface="Univers Condensed" panose="020B0506020202050204"/>
                    <a:ea typeface="Cambria Math" panose="02040503050406030204" pitchFamily="18" charset="0"/>
                  </a:rPr>
                  <a:t> est le diamètre d’un trou de connecteur,</a:t>
                </a: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r>
                        <a:rPr lang="en-CA" sz="1600" i="1">
                          <a:solidFill>
                            <a:schemeClr val="tx1"/>
                          </a:solidFill>
                          <a:latin typeface="Cambria Math"/>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a:ea typeface="Cambria Math" panose="02040503050406030204" pitchFamily="18" charset="0"/>
                            </a:rPr>
                            <m:t>𝜙</m:t>
                          </m:r>
                        </m:e>
                        <m:sub>
                          <m:r>
                            <a:rPr lang="fr-CA" sz="1600" i="1">
                              <a:solidFill>
                                <a:schemeClr val="tx1"/>
                              </a:solidFill>
                              <a:latin typeface="Cambria Math"/>
                              <a:ea typeface="Cambria Math" panose="02040503050406030204" pitchFamily="18" charset="0"/>
                            </a:rPr>
                            <m:t>𝑓</m:t>
                          </m:r>
                        </m:sub>
                      </m:sSub>
                      <m:f>
                        <m:fPr>
                          <m:ctrlPr>
                            <a:rPr lang="fr-CA" sz="1600" i="1">
                              <a:solidFill>
                                <a:schemeClr val="tx1"/>
                              </a:solidFill>
                              <a:latin typeface="Cambria Math" panose="02040503050406030204" pitchFamily="18" charset="0"/>
                              <a:ea typeface="Cambria Math" panose="02040503050406030204" pitchFamily="18" charset="0"/>
                            </a:rPr>
                          </m:ctrlPr>
                        </m:fPr>
                        <m:num>
                          <m:r>
                            <a:rPr lang="fr-CA" sz="1600" i="1">
                              <a:solidFill>
                                <a:schemeClr val="tx1"/>
                              </a:solidFill>
                              <a:latin typeface="Cambria Math"/>
                              <a:ea typeface="Cambria Math" panose="02040503050406030204" pitchFamily="18" charset="0"/>
                            </a:rPr>
                            <m:t>𝑅</m:t>
                          </m:r>
                        </m:num>
                        <m:den>
                          <m:r>
                            <a:rPr lang="fr-CA" sz="1600" i="1">
                              <a:solidFill>
                                <a:schemeClr val="tx1"/>
                              </a:solidFill>
                              <a:latin typeface="Cambria Math"/>
                              <a:ea typeface="Cambria Math" panose="02040503050406030204" pitchFamily="18" charset="0"/>
                            </a:rPr>
                            <m:t>𝑠</m:t>
                          </m:r>
                        </m:den>
                      </m:f>
                      <m:r>
                        <a:rPr lang="fr-CA" sz="1600" i="1">
                          <a:solidFill>
                            <a:schemeClr val="tx1"/>
                          </a:solidFill>
                          <a:latin typeface="Cambria Math"/>
                          <a:ea typeface="Cambria Math"/>
                        </a:rPr>
                        <m:t>≤0,6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𝜙</m:t>
                          </m:r>
                        </m:e>
                        <m:sub>
                          <m:r>
                            <a:rPr lang="fr-CA" sz="1600" i="1">
                              <a:solidFill>
                                <a:schemeClr val="tx1"/>
                              </a:solidFill>
                              <a:latin typeface="Cambria Math"/>
                              <a:ea typeface="Cambria Math"/>
                            </a:rPr>
                            <m:t>𝑢</m:t>
                          </m:r>
                        </m:sub>
                      </m:sSub>
                      <m:r>
                        <a:rPr lang="en-CA" sz="1600" i="1">
                          <a:solidFill>
                            <a:schemeClr val="tx1"/>
                          </a:solidFill>
                          <a:latin typeface="Cambria Math"/>
                          <a:ea typeface="Cambria Math"/>
                        </a:rPr>
                        <m:t> </m:t>
                      </m:r>
                      <m:r>
                        <a:rPr lang="en-CA" sz="1600" i="1">
                          <a:solidFill>
                            <a:schemeClr val="tx1"/>
                          </a:solidFill>
                          <a:latin typeface="Cambria Math"/>
                          <a:ea typeface="Cambria Math"/>
                        </a:rPr>
                        <m:t>𝑡</m:t>
                      </m:r>
                      <m:d>
                        <m:dPr>
                          <m:ctrlPr>
                            <a:rPr lang="en-CA" sz="1600" i="1">
                              <a:solidFill>
                                <a:schemeClr val="tx1"/>
                              </a:solidFill>
                              <a:latin typeface="Cambria Math" panose="02040503050406030204" pitchFamily="18" charset="0"/>
                              <a:ea typeface="Cambria Math"/>
                            </a:rPr>
                          </m:ctrlPr>
                        </m:dPr>
                        <m:e>
                          <m:r>
                            <a:rPr lang="fr-CA" sz="1600" i="1">
                              <a:solidFill>
                                <a:schemeClr val="tx1"/>
                              </a:solidFill>
                              <a:latin typeface="Cambria Math"/>
                              <a:ea typeface="Cambria Math"/>
                            </a:rPr>
                            <m:t>1−</m:t>
                          </m:r>
                          <m:f>
                            <m:fPr>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a:ea typeface="Cambria Math"/>
                                    </a:rPr>
                                    <m:t>𝑑</m:t>
                                  </m:r>
                                </m:e>
                                <m:sub>
                                  <m:r>
                                    <a:rPr lang="fr-CA" sz="1600" i="1">
                                      <a:solidFill>
                                        <a:schemeClr val="tx1"/>
                                      </a:solidFill>
                                      <a:latin typeface="Cambria Math"/>
                                      <a:ea typeface="Cambria Math"/>
                                    </a:rPr>
                                    <m:t>𝑜</m:t>
                                  </m:r>
                                </m:sub>
                              </m:sSub>
                            </m:num>
                            <m:den>
                              <m:r>
                                <a:rPr lang="fr-CA" sz="1600" i="1">
                                  <a:solidFill>
                                    <a:schemeClr val="tx1"/>
                                  </a:solidFill>
                                  <a:latin typeface="Cambria Math"/>
                                  <a:ea typeface="Cambria Math"/>
                                </a:rPr>
                                <m:t>𝑠</m:t>
                              </m:r>
                            </m:den>
                          </m:f>
                        </m:e>
                      </m:d>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a:ea typeface="Cambria Math"/>
                            </a:rPr>
                            <m:t>𝐹</m:t>
                          </m:r>
                        </m:e>
                        <m:sub>
                          <m:r>
                            <a:rPr lang="fr-CA" sz="1600" i="1">
                              <a:solidFill>
                                <a:schemeClr val="tx1"/>
                              </a:solidFill>
                              <a:latin typeface="Cambria Math"/>
                              <a:ea typeface="Cambria Math"/>
                            </a:rPr>
                            <m:t>𝑢</m:t>
                          </m:r>
                        </m:sub>
                      </m:sSub>
                    </m:oMath>
                  </m:oMathPara>
                </a14:m>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None/>
                  <a:defRPr/>
                </a:pPr>
                <a:endParaRPr lang="fr-FR" sz="1600" dirty="0">
                  <a:solidFill>
                    <a:schemeClr val="tx1"/>
                  </a:solidFill>
                  <a:latin typeface="Univers Condensed" panose="020B0506020202050204"/>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panose="020B0506020202050204"/>
                    <a:ea typeface="Cambria Math" panose="02040503050406030204" pitchFamily="18" charset="0"/>
                  </a:rPr>
                  <a:t>pour </a:t>
                </a:r>
                <a:r>
                  <a:rPr lang="fr-FR" sz="1600" u="sng" dirty="0">
                    <a:solidFill>
                      <a:schemeClr val="tx1"/>
                    </a:solidFill>
                    <a:latin typeface="Univers Condensed" panose="020B0506020202050204"/>
                    <a:ea typeface="Cambria Math" panose="02040503050406030204" pitchFamily="18" charset="0"/>
                  </a:rPr>
                  <a:t>les joints collés</a:t>
                </a:r>
                <a:r>
                  <a:rPr lang="fr-FR" sz="1600" dirty="0">
                    <a:solidFill>
                      <a:schemeClr val="tx1"/>
                    </a:solidFill>
                    <a:latin typeface="Univers Condensed" panose="020B0506020202050204"/>
                    <a:ea typeface="Cambria Math" panose="02040503050406030204" pitchFamily="18" charset="0"/>
                  </a:rPr>
                  <a:t>,</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891860"/>
                <a:ext cx="10016067" cy="2223873"/>
              </a:xfrm>
              <a:prstGeom prst="rect">
                <a:avLst/>
              </a:prstGeom>
              <a:blipFill>
                <a:blip r:embed="rId3"/>
                <a:stretch>
                  <a:fillRect t="-82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6" name="Tableau 5"/>
              <p:cNvGraphicFramePr>
                <a:graphicFrameLocks noGrp="1"/>
              </p:cNvGraphicFramePr>
              <p:nvPr>
                <p:extLst>
                  <p:ext uri="{D42A27DB-BD31-4B8C-83A1-F6EECF244321}">
                    <p14:modId xmlns:p14="http://schemas.microsoft.com/office/powerpoint/2010/main" val="1617427233"/>
                  </p:ext>
                </p:extLst>
              </p:nvPr>
            </p:nvGraphicFramePr>
            <p:xfrm>
              <a:off x="1797224" y="3115733"/>
              <a:ext cx="7128792" cy="579120"/>
            </p:xfrm>
            <a:graphic>
              <a:graphicData uri="http://schemas.openxmlformats.org/drawingml/2006/table">
                <a:tbl>
                  <a:tblPr firstRow="1" bandRow="1">
                    <a:tableStyleId>{5C22544A-7EE6-4342-B048-85BDC9FD1C3A}</a:tableStyleId>
                  </a:tblPr>
                  <a:tblGrid>
                    <a:gridCol w="1592602">
                      <a:extLst>
                        <a:ext uri="{9D8B030D-6E8A-4147-A177-3AD203B41FA5}">
                          <a16:colId xmlns:a16="http://schemas.microsoft.com/office/drawing/2014/main" val="20000"/>
                        </a:ext>
                      </a:extLst>
                    </a:gridCol>
                    <a:gridCol w="5536190">
                      <a:extLst>
                        <a:ext uri="{9D8B030D-6E8A-4147-A177-3AD203B41FA5}">
                          <a16:colId xmlns:a16="http://schemas.microsoft.com/office/drawing/2014/main" val="20001"/>
                        </a:ext>
                      </a:extLst>
                    </a:gridCol>
                  </a:tblGrid>
                  <a:tr h="149736">
                    <a:tc>
                      <a:txBody>
                        <a:bodyPr/>
                        <a:lstStyle/>
                        <a:p>
                          <a:pPr marL="0" marR="0" lvl="4" indent="0" algn="just"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right"/>
                              </m:oMathParaPr>
                              <m:oMath xmlns:m="http://schemas.openxmlformats.org/officeDocument/2006/math">
                                <m:sSub>
                                  <m:sSubPr>
                                    <m:ctrlPr>
                                      <a:rPr lang="en-CA" sz="1600" i="1" smtClean="0">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a:ea typeface="Cambria Math" panose="02040503050406030204" pitchFamily="18" charset="0"/>
                                      </a:rPr>
                                      <m:t>𝑣</m:t>
                                    </m:r>
                                  </m:e>
                                  <m:sub>
                                    <m:r>
                                      <a:rPr lang="en-CA" sz="1600" i="1">
                                        <a:solidFill>
                                          <a:schemeClr val="tx1"/>
                                        </a:solidFill>
                                        <a:latin typeface="Cambria Math"/>
                                        <a:ea typeface="Cambria Math" panose="02040503050406030204" pitchFamily="18" charset="0"/>
                                      </a:rPr>
                                      <m:t>𝑟</m:t>
                                    </m:r>
                                  </m:sub>
                                </m:sSub>
                                <m:r>
                                  <a:rPr lang="en-CA" sz="1600" i="1">
                                    <a:solidFill>
                                      <a:schemeClr val="tx1"/>
                                    </a:solidFill>
                                    <a:latin typeface="Cambria Math"/>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a:ea typeface="Cambria Math" panose="02040503050406030204" pitchFamily="18" charset="0"/>
                                      </a:rPr>
                                      <m:t>𝜙</m:t>
                                    </m:r>
                                  </m:e>
                                  <m:sub>
                                    <m:r>
                                      <a:rPr lang="fr-CA" sz="1600" b="0" i="1" smtClean="0">
                                        <a:solidFill>
                                          <a:schemeClr val="tx1"/>
                                        </a:solidFill>
                                        <a:latin typeface="Cambria Math"/>
                                        <a:ea typeface="Cambria Math" panose="02040503050406030204" pitchFamily="18" charset="0"/>
                                      </a:rPr>
                                      <m:t>𝑢</m:t>
                                    </m:r>
                                  </m:sub>
                                </m:sSub>
                                <m:r>
                                  <a:rPr lang="fr-CA" sz="1600" b="0" i="1" smtClean="0">
                                    <a:solidFill>
                                      <a:schemeClr val="tx1"/>
                                    </a:solidFill>
                                    <a:latin typeface="Cambria Math"/>
                                    <a:ea typeface="Cambria Math"/>
                                  </a:rPr>
                                  <m:t>×</m:t>
                                </m:r>
                              </m:oMath>
                            </m:oMathPara>
                          </a14:m>
                          <a:endParaRPr lang="fr-CA" sz="1600" dirty="0">
                            <a:solidFill>
                              <a:schemeClr val="tx1"/>
                            </a:solidFill>
                            <a:latin typeface="Univers Condensed" panose="020B0506020202050204"/>
                            <a:ea typeface="Cambria Math"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r-FR" sz="1600" b="0" i="0" u="none" strike="noStrike" kern="1200" baseline="0" dirty="0">
                              <a:solidFill>
                                <a:schemeClr val="tx1"/>
                              </a:solidFill>
                              <a:latin typeface="Univers Condensed" panose="020B0506020202050204"/>
                              <a:ea typeface="+mn-ea"/>
                              <a:cs typeface="+mn-cs"/>
                            </a:rPr>
                            <a:t>(le flux de cisaillement ultime qu’il est possible de développer dans une couture ou un joint collé) </a:t>
                          </a:r>
                          <a:endParaRPr lang="fr-FR" sz="1600" dirty="0">
                            <a:solidFill>
                              <a:schemeClr val="tx1"/>
                            </a:solidFill>
                            <a:latin typeface="Univers Condensed" panose="020B0506020202050204"/>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6" name="Tableau 5"/>
              <p:cNvGraphicFramePr>
                <a:graphicFrameLocks noGrp="1"/>
              </p:cNvGraphicFramePr>
              <p:nvPr>
                <p:extLst>
                  <p:ext uri="{D42A27DB-BD31-4B8C-83A1-F6EECF244321}">
                    <p14:modId xmlns:p14="http://schemas.microsoft.com/office/powerpoint/2010/main" val="1617427233"/>
                  </p:ext>
                </p:extLst>
              </p:nvPr>
            </p:nvGraphicFramePr>
            <p:xfrm>
              <a:off x="1797224" y="3115733"/>
              <a:ext cx="7128792" cy="579120"/>
            </p:xfrm>
            <a:graphic>
              <a:graphicData uri="http://schemas.openxmlformats.org/drawingml/2006/table">
                <a:tbl>
                  <a:tblPr firstRow="1" bandRow="1">
                    <a:tableStyleId>{5C22544A-7EE6-4342-B048-85BDC9FD1C3A}</a:tableStyleId>
                  </a:tblPr>
                  <a:tblGrid>
                    <a:gridCol w="1592602">
                      <a:extLst>
                        <a:ext uri="{9D8B030D-6E8A-4147-A177-3AD203B41FA5}">
                          <a16:colId xmlns:a16="http://schemas.microsoft.com/office/drawing/2014/main" val="20000"/>
                        </a:ext>
                      </a:extLst>
                    </a:gridCol>
                    <a:gridCol w="5536190">
                      <a:extLst>
                        <a:ext uri="{9D8B030D-6E8A-4147-A177-3AD203B41FA5}">
                          <a16:colId xmlns:a16="http://schemas.microsoft.com/office/drawing/2014/main" val="20001"/>
                        </a:ext>
                      </a:extLst>
                    </a:gridCol>
                  </a:tblGrid>
                  <a:tr h="579120">
                    <a:tc>
                      <a:txBody>
                        <a:bodyPr/>
                        <a:lstStyle/>
                        <a:p>
                          <a:endParaRPr lang="fr-FR"/>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t="-3125" r="-346947" b="-12500"/>
                          </a:stretch>
                        </a:blipFill>
                      </a:tcPr>
                    </a:tc>
                    <a:tc>
                      <a:txBody>
                        <a:bodyPr/>
                        <a:lstStyle/>
                        <a:p>
                          <a:pPr algn="l"/>
                          <a:r>
                            <a:rPr lang="fr-FR" sz="1600" b="0" i="0" u="none" strike="noStrike" kern="1200" baseline="0" dirty="0">
                              <a:solidFill>
                                <a:schemeClr val="tx1"/>
                              </a:solidFill>
                              <a:latin typeface="Univers Condensed" panose="020B0506020202050204"/>
                              <a:ea typeface="+mn-ea"/>
                              <a:cs typeface="+mn-cs"/>
                            </a:rPr>
                            <a:t>(le flux de cisaillement ultime qu’il est possible de développer dans une couture ou un joint collé) </a:t>
                          </a:r>
                          <a:endParaRPr lang="fr-FR" sz="1600" dirty="0">
                            <a:solidFill>
                              <a:schemeClr val="tx1"/>
                            </a:solidFill>
                            <a:latin typeface="Univers Condensed" panose="020B0506020202050204"/>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Fallback>
      </mc:AlternateContent>
      <p:pic>
        <p:nvPicPr>
          <p:cNvPr id="10" name="Picture 2">
            <a:extLst>
              <a:ext uri="{FF2B5EF4-FFF2-40B4-BE49-F238E27FC236}">
                <a16:creationId xmlns:a16="http://schemas.microsoft.com/office/drawing/2014/main" id="{5908CC11-0145-4E41-A15E-8C08B206D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438" y="3795979"/>
            <a:ext cx="4542629" cy="291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a:extLst>
              <a:ext uri="{FF2B5EF4-FFF2-40B4-BE49-F238E27FC236}">
                <a16:creationId xmlns:a16="http://schemas.microsoft.com/office/drawing/2014/main" id="{DEC5BAEB-A2CF-4B55-9EC0-11502FC1080E}"/>
              </a:ext>
            </a:extLst>
          </p:cNvPr>
          <p:cNvSpPr/>
          <p:nvPr/>
        </p:nvSpPr>
        <p:spPr>
          <a:xfrm>
            <a:off x="6347600" y="4515021"/>
            <a:ext cx="270579" cy="1443561"/>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2" name="Rectangle 11">
            <a:extLst>
              <a:ext uri="{FF2B5EF4-FFF2-40B4-BE49-F238E27FC236}">
                <a16:creationId xmlns:a16="http://schemas.microsoft.com/office/drawing/2014/main" id="{9BDD0DCA-7415-4D54-B85C-4DCF0C3485D6}"/>
              </a:ext>
            </a:extLst>
          </p:cNvPr>
          <p:cNvSpPr/>
          <p:nvPr/>
        </p:nvSpPr>
        <p:spPr>
          <a:xfrm>
            <a:off x="7388126" y="4352710"/>
            <a:ext cx="180365" cy="1861823"/>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AEAA18D4-40B3-2847-A569-CA1EEE0DB578}"/>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7626881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705025"/>
                <a:ext cx="9821449" cy="20381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1600" dirty="0">
                    <a:solidFill>
                      <a:schemeClr val="accent1"/>
                    </a:solidFill>
                    <a:latin typeface="Univers Condensed"/>
                    <a:ea typeface="Cambria Math" panose="02040503050406030204" pitchFamily="18" charset="0"/>
                  </a:rPr>
                  <a:t>Résistance au cisaillement des âmes raidies </a:t>
                </a:r>
                <a:r>
                  <a:rPr lang="fr-FR" sz="1600" dirty="0">
                    <a:latin typeface="Univers Condensed"/>
                    <a:ea typeface="Cambria Math" panose="02040503050406030204" pitchFamily="18" charset="0"/>
                  </a:rPr>
                  <a:t>(réserve post-flambement de l’âme)</a:t>
                </a:r>
                <a:endParaRPr lang="fr-FR" sz="1600" dirty="0">
                  <a:solidFill>
                    <a:srgbClr val="000099"/>
                  </a:solidFill>
                  <a:latin typeface="Univers Condensed"/>
                  <a:ea typeface="Cambria Math" panose="02040503050406030204" pitchFamily="18" charset="0"/>
                </a:endParaRPr>
              </a:p>
              <a:p>
                <a:pPr marL="268288" lvl="2" indent="0" eaLnBrk="1" hangingPunct="1">
                  <a:buNone/>
                  <a:defRPr/>
                </a:pPr>
                <a:endParaRPr lang="fr-FR" sz="1600" dirty="0">
                  <a:latin typeface="Univers Condensed"/>
                </a:endParaRPr>
              </a:p>
              <a:p>
                <a:pPr marL="268288" lvl="2" indent="0" eaLnBrk="1" hangingPunct="1">
                  <a:buNone/>
                  <a:defRPr/>
                </a:pPr>
                <a:r>
                  <a:rPr lang="fr-FR" sz="1600" dirty="0">
                    <a:solidFill>
                      <a:schemeClr val="tx1"/>
                    </a:solidFill>
                    <a:latin typeface="Univers Condensed"/>
                  </a:rPr>
                  <a:t>la distribution des contraintes le long des frontières du panneau change </a:t>
                </a:r>
                <a:r>
                  <a:rPr lang="fr-FR" sz="1600" u="sng" dirty="0">
                    <a:solidFill>
                      <a:schemeClr val="tx1"/>
                    </a:solidFill>
                    <a:latin typeface="Univers Condensed"/>
                  </a:rPr>
                  <a:t>lorsque le flambement se produit</a:t>
                </a:r>
                <a:r>
                  <a:rPr lang="fr-FR" sz="1600" dirty="0">
                    <a:solidFill>
                      <a:schemeClr val="tx1"/>
                    </a:solidFill>
                    <a:latin typeface="Univers Condensed"/>
                  </a:rPr>
                  <a:t> (poutre </a:t>
                </a:r>
                <a:r>
                  <a:rPr lang="fr-FR" sz="1600" dirty="0">
                    <a:solidFill>
                      <a:schemeClr val="tx1"/>
                    </a:solidFill>
                    <a:latin typeface="Univers Condensed"/>
                    <a:ea typeface="Cambria Math" panose="02040503050406030204" pitchFamily="18" charset="0"/>
                  </a:rPr>
                  <a:t>sollicité au delà du flambement élastique de l’âme)</a:t>
                </a:r>
                <a:endParaRPr lang="fr-FR" sz="1600" dirty="0">
                  <a:solidFill>
                    <a:schemeClr val="tx1"/>
                  </a:solidFill>
                  <a:latin typeface="Univers Condensed"/>
                </a:endParaRPr>
              </a:p>
              <a:p>
                <a:pPr marL="268288" lvl="2" indent="0" eaLnBrk="1" hangingPunct="1">
                  <a:buNone/>
                  <a:defRPr/>
                </a:pPr>
                <a:endParaRPr lang="fr-FR" sz="1600" dirty="0">
                  <a:solidFill>
                    <a:schemeClr val="tx1"/>
                  </a:solidFill>
                  <a:latin typeface="Univers Condensed"/>
                </a:endParaRPr>
              </a:p>
              <a:p>
                <a:pPr marL="668338" lvl="2" indent="-268288" eaLnBrk="1" hangingPunct="1">
                  <a:defRPr/>
                </a:pPr>
                <a:r>
                  <a:rPr lang="fr-FR" sz="1600" dirty="0">
                    <a:solidFill>
                      <a:schemeClr val="tx1"/>
                    </a:solidFill>
                    <a:latin typeface="Univers Condensed"/>
                    <a:ea typeface="Cambria Math" panose="02040503050406030204" pitchFamily="18" charset="0"/>
                  </a:rPr>
                  <a:t>dans les coins en compression: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𝑠𝑐</m:t>
                        </m:r>
                      </m:sub>
                    </m:sSub>
                  </m:oMath>
                </a14:m>
                <a:r>
                  <a:rPr lang="fr-CA" sz="1600" dirty="0">
                    <a:solidFill>
                      <a:schemeClr val="tx1"/>
                    </a:solidFill>
                    <a:latin typeface="Univers Condensed"/>
                    <a:ea typeface="Cambria Math" panose="02040503050406030204" pitchFamily="18" charset="0"/>
                  </a:rPr>
                  <a:t> demeure constante</a:t>
                </a:r>
                <a:endParaRPr lang="fr-CA" sz="1600" i="1" dirty="0">
                  <a:solidFill>
                    <a:schemeClr val="tx1"/>
                  </a:solidFill>
                  <a:latin typeface="Univers Condensed"/>
                  <a:ea typeface="Cambria Math" panose="02040503050406030204" pitchFamily="18" charset="0"/>
                </a:endParaRPr>
              </a:p>
              <a:p>
                <a:pPr marL="668338" lvl="2" indent="-268288" eaLnBrk="1" hangingPunct="1">
                  <a:defRPr/>
                </a:pPr>
                <a:r>
                  <a:rPr lang="fr-FR" sz="1600" dirty="0">
                    <a:solidFill>
                      <a:schemeClr val="tx1"/>
                    </a:solidFill>
                    <a:latin typeface="Univers Condensed"/>
                    <a:ea typeface="Cambria Math" panose="02040503050406030204" pitchFamily="18" charset="0"/>
                  </a:rPr>
                  <a:t>dans les coins en traction: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𝐹</m:t>
                        </m:r>
                      </m:e>
                      <m:sub>
                        <m:r>
                          <a:rPr lang="fr-CA" sz="1600">
                            <a:solidFill>
                              <a:schemeClr val="tx1"/>
                            </a:solidFill>
                            <a:latin typeface="Cambria Math" panose="02040503050406030204" pitchFamily="18" charset="0"/>
                            <a:ea typeface="Cambria Math" panose="02040503050406030204" pitchFamily="18" charset="0"/>
                          </a:rPr>
                          <m:t>𝑠𝑐</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𝐹</m:t>
                        </m:r>
                      </m:e>
                      <m:sub>
                        <m:r>
                          <a:rPr lang="fr-CA" sz="1600" i="1">
                            <a:solidFill>
                              <a:schemeClr val="tx1"/>
                            </a:solidFill>
                            <a:latin typeface="Cambria Math" panose="02040503050406030204" pitchFamily="18" charset="0"/>
                            <a:ea typeface="Cambria Math" panose="02040503050406030204" pitchFamily="18" charset="0"/>
                          </a:rPr>
                          <m:t>𝑠</m:t>
                        </m:r>
                        <m:r>
                          <a:rPr lang="fr-CA" sz="1600" i="1">
                            <a:solidFill>
                              <a:schemeClr val="tx1"/>
                            </a:solidFill>
                            <a:latin typeface="Cambria Math" panose="02040503050406030204" pitchFamily="18" charset="0"/>
                            <a:ea typeface="Cambria Math" panose="02040503050406030204" pitchFamily="18" charset="0"/>
                          </a:rPr>
                          <m:t>0</m:t>
                        </m:r>
                      </m:sub>
                    </m:sSub>
                  </m:oMath>
                </a14:m>
                <a:r>
                  <a:rPr lang="fr-CA" sz="1600" i="1" dirty="0">
                    <a:solidFill>
                      <a:schemeClr val="tx1"/>
                    </a:solidFill>
                    <a:latin typeface="Univers Condensed"/>
                    <a:ea typeface="Cambria Math" panose="02040503050406030204" pitchFamily="18" charset="0"/>
                  </a:rPr>
                  <a:t> </a:t>
                </a:r>
                <a:r>
                  <a:rPr lang="fr-CA" sz="1600" dirty="0">
                    <a:solidFill>
                      <a:schemeClr val="tx1"/>
                    </a:solidFill>
                    <a:latin typeface="Univers Condensed"/>
                    <a:ea typeface="Cambria Math" panose="02040503050406030204" pitchFamily="18" charset="0"/>
                  </a:rPr>
                  <a:t>(contrainte limite en cisaillement)</a:t>
                </a:r>
                <a:endParaRPr lang="fr-CA" sz="1600" i="1" dirty="0">
                  <a:solidFill>
                    <a:schemeClr val="tx1"/>
                  </a:solidFill>
                  <a:latin typeface="Univers Condensed"/>
                  <a:ea typeface="Cambria Math" panose="02040503050406030204" pitchFamily="18" charset="0"/>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705025"/>
                <a:ext cx="9821449" cy="2038176"/>
              </a:xfrm>
              <a:prstGeom prst="rect">
                <a:avLst/>
              </a:prstGeom>
              <a:blipFill>
                <a:blip r:embed="rId3"/>
                <a:stretch>
                  <a:fillRect l="-310" t="-898" b="-41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889" y="2982499"/>
            <a:ext cx="4467636" cy="364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a:extLst>
              <a:ext uri="{FF2B5EF4-FFF2-40B4-BE49-F238E27FC236}">
                <a16:creationId xmlns:a16="http://schemas.microsoft.com/office/drawing/2014/main" id="{203D464A-D8B0-49A1-B5D2-D96C5CC440F1}"/>
              </a:ext>
            </a:extLst>
          </p:cNvPr>
          <p:cNvSpPr/>
          <p:nvPr/>
        </p:nvSpPr>
        <p:spPr>
          <a:xfrm>
            <a:off x="7082130" y="4127461"/>
            <a:ext cx="1032374" cy="547134"/>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203D464A-D8B0-49A1-B5D2-D96C5CC440F1}"/>
              </a:ext>
            </a:extLst>
          </p:cNvPr>
          <p:cNvSpPr/>
          <p:nvPr/>
        </p:nvSpPr>
        <p:spPr>
          <a:xfrm>
            <a:off x="7526380" y="4645194"/>
            <a:ext cx="588124" cy="380866"/>
          </a:xfrm>
          <a:prstGeom prst="rect">
            <a:avLst/>
          </a:prstGeom>
          <a:solidFill>
            <a:schemeClr val="accent6">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id="{449C966F-19A4-4C97-B36A-423982F579C8}"/>
              </a:ext>
            </a:extLst>
          </p:cNvPr>
          <p:cNvSpPr/>
          <p:nvPr/>
        </p:nvSpPr>
        <p:spPr>
          <a:xfrm>
            <a:off x="8102918" y="4666590"/>
            <a:ext cx="930931" cy="547133"/>
          </a:xfrm>
          <a:prstGeom prst="rect">
            <a:avLst/>
          </a:prstGeom>
          <a:solidFill>
            <a:srgbClr val="0000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9" name="Rectangle 18">
            <a:extLst>
              <a:ext uri="{FF2B5EF4-FFF2-40B4-BE49-F238E27FC236}">
                <a16:creationId xmlns:a16="http://schemas.microsoft.com/office/drawing/2014/main" id="{D751DE48-825E-4A18-8325-CC387BA35812}"/>
              </a:ext>
            </a:extLst>
          </p:cNvPr>
          <p:cNvSpPr/>
          <p:nvPr/>
        </p:nvSpPr>
        <p:spPr>
          <a:xfrm>
            <a:off x="8111609" y="4285724"/>
            <a:ext cx="588124" cy="380866"/>
          </a:xfrm>
          <a:prstGeom prst="rect">
            <a:avLst/>
          </a:prstGeom>
          <a:solidFill>
            <a:schemeClr val="accent6">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0" name="Rectangle 19"/>
          <p:cNvSpPr/>
          <p:nvPr/>
        </p:nvSpPr>
        <p:spPr>
          <a:xfrm>
            <a:off x="2747059" y="4485478"/>
            <a:ext cx="2970076" cy="738664"/>
          </a:xfrm>
          <a:prstGeom prst="rect">
            <a:avLst/>
          </a:prstGeom>
        </p:spPr>
        <p:txBody>
          <a:bodyPr wrap="square">
            <a:spAutoFit/>
          </a:bodyPr>
          <a:lstStyle/>
          <a:p>
            <a:r>
              <a:rPr lang="fr-FR" sz="1400" dirty="0">
                <a:latin typeface="Univers Condensed"/>
              </a:rPr>
              <a:t>Distribution des contraintes de cisaillement dans un panneau d'âme</a:t>
            </a:r>
            <a:endParaRPr lang="fr-CA" sz="1400" dirty="0">
              <a:latin typeface="Univers Condensed"/>
            </a:endParaRPr>
          </a:p>
        </p:txBody>
      </p:sp>
      <p:sp>
        <p:nvSpPr>
          <p:cNvPr id="12" name="Rectangle 11">
            <a:extLst>
              <a:ext uri="{FF2B5EF4-FFF2-40B4-BE49-F238E27FC236}">
                <a16:creationId xmlns:a16="http://schemas.microsoft.com/office/drawing/2014/main" id="{536D40D7-BB60-A04A-B168-0E0B6B4C31A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6200466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22" name="Rectangle 1027"/>
              <p:cNvSpPr txBox="1">
                <a:spLocks noChangeArrowheads="1"/>
              </p:cNvSpPr>
              <p:nvPr/>
            </p:nvSpPr>
            <p:spPr bwMode="auto">
              <a:xfrm>
                <a:off x="838199" y="688090"/>
                <a:ext cx="9821449" cy="603338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lvl="1" indent="-268288" eaLnBrk="1" hangingPunct="1">
                  <a:buFont typeface="Arial" panose="020B0604020202020204" pitchFamily="34" charset="0"/>
                  <a:buChar char="•"/>
                  <a:defRPr/>
                </a:pPr>
                <a:r>
                  <a:rPr lang="fr-CA" sz="1600" dirty="0">
                    <a:solidFill>
                      <a:schemeClr val="tx1"/>
                    </a:solidFill>
                    <a:latin typeface="Univers Condensed"/>
                    <a:ea typeface="Cambria Math" panose="02040503050406030204" pitchFamily="18" charset="0"/>
                  </a:rPr>
                  <a:t>La </a:t>
                </a:r>
                <a:r>
                  <a:rPr lang="fr-CA" sz="1600" b="1" dirty="0">
                    <a:solidFill>
                      <a:schemeClr val="tx1"/>
                    </a:solidFill>
                    <a:latin typeface="Univers Condensed"/>
                    <a:ea typeface="Cambria Math" panose="02040503050406030204" pitchFamily="18" charset="0"/>
                  </a:rPr>
                  <a:t>résistance non pondérée au cisaillement</a:t>
                </a:r>
                <a:r>
                  <a:rPr lang="fr-CA" sz="1600" dirty="0">
                    <a:solidFill>
                      <a:schemeClr val="tx1"/>
                    </a:solidFill>
                    <a:latin typeface="Univers Condensed"/>
                    <a:ea typeface="Cambria Math" panose="02040503050406030204" pitchFamily="18" charset="0"/>
                  </a:rPr>
                  <a:t>, dans ces conditions, est donnée par</a:t>
                </a:r>
              </a:p>
              <a:p>
                <a:pPr marL="400050" lvl="2" indent="0" eaLnBrk="1" hangingPunct="1">
                  <a:buNone/>
                  <a:defRPr/>
                </a:pPr>
                <a:endParaRPr lang="fr-CA" sz="1600" i="1" dirty="0">
                  <a:solidFill>
                    <a:schemeClr val="tx1"/>
                  </a:solidFill>
                  <a:latin typeface="Univers Condensed"/>
                  <a:ea typeface="Cambria Math" panose="02040503050406030204" pitchFamily="18" charset="0"/>
                </a:endParaRPr>
              </a:p>
              <a:p>
                <a:pPr marL="400050" lvl="2" indent="0" eaLnBrk="1" hangingPunct="1">
                  <a:buNone/>
                  <a:defRPr/>
                </a:pPr>
                <a:endParaRPr lang="fr-CA" sz="1600" i="1" dirty="0">
                  <a:solidFill>
                    <a:schemeClr val="tx1"/>
                  </a:solidFill>
                  <a:latin typeface="Univers Condensed"/>
                  <a:ea typeface="Cambria Math" panose="02040503050406030204" pitchFamily="18" charset="0"/>
                </a:endParaRPr>
              </a:p>
              <a:p>
                <a:pPr marL="400050" lvl="2" indent="0" eaLnBrk="1" hangingPunct="1">
                  <a:buNone/>
                  <a:defRPr/>
                </a:pPr>
                <a:endParaRPr lang="fr-CA" sz="1600" i="1" dirty="0">
                  <a:solidFill>
                    <a:schemeClr val="tx1"/>
                  </a:solidFill>
                  <a:latin typeface="Univers Condensed"/>
                  <a:ea typeface="Cambria Math" panose="02040503050406030204" pitchFamily="18" charset="0"/>
                </a:endParaRPr>
              </a:p>
              <a:p>
                <a:pPr marL="400050" lvl="2" indent="0" eaLnBrk="1" hangingPunct="1">
                  <a:buNone/>
                  <a:defRPr/>
                </a:pPr>
                <a:endParaRPr lang="fr-CA" sz="1600" i="1" dirty="0">
                  <a:solidFill>
                    <a:schemeClr val="tx1"/>
                  </a:solidFill>
                  <a:latin typeface="Univers Condensed"/>
                  <a:ea typeface="Cambria Math" panose="02040503050406030204" pitchFamily="18" charset="0"/>
                </a:endParaRPr>
              </a:p>
              <a:p>
                <a:pPr marL="0" lvl="1" indent="0" eaLnBrk="1" hangingPunct="1">
                  <a:buNone/>
                  <a:defRPr/>
                </a:pPr>
                <a:endParaRPr lang="fr-FR"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Cette équation a été jugée trop sécuritaire. D’où une équation </a:t>
                </a:r>
                <a:r>
                  <a:rPr lang="fr-FR" sz="1600" u="sng" dirty="0">
                    <a:solidFill>
                      <a:schemeClr val="tx1"/>
                    </a:solidFill>
                    <a:latin typeface="Univers Condensed"/>
                    <a:ea typeface="Cambria Math" panose="02040503050406030204" pitchFamily="18" charset="0"/>
                  </a:rPr>
                  <a:t>plus appropriée</a:t>
                </a:r>
                <a:r>
                  <a:rPr lang="fr-FR" sz="1600" dirty="0">
                    <a:solidFill>
                      <a:schemeClr val="tx1"/>
                    </a:solidFill>
                    <a:latin typeface="Univers Condensed"/>
                    <a:ea typeface="Cambria Math" panose="02040503050406030204" pitchFamily="18" charset="0"/>
                  </a:rPr>
                  <a:t> pour le calcul de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𝑉</m:t>
                        </m:r>
                      </m:e>
                      <m:sub>
                        <m:r>
                          <a:rPr lang="fr-CA" sz="1600" i="1">
                            <a:solidFill>
                              <a:schemeClr val="tx1"/>
                            </a:solidFill>
                            <a:latin typeface="Cambria Math" panose="02040503050406030204" pitchFamily="18" charset="0"/>
                            <a:ea typeface="Cambria Math" panose="02040503050406030204" pitchFamily="18" charset="0"/>
                          </a:rPr>
                          <m:t>𝑠</m:t>
                        </m:r>
                      </m:sub>
                    </m:sSub>
                  </m:oMath>
                </a14:m>
                <a:endParaRPr lang="fr-FR" sz="1600" dirty="0">
                  <a:solidFill>
                    <a:schemeClr val="tx1"/>
                  </a:solidFill>
                  <a:latin typeface="Univers Condensed"/>
                  <a:ea typeface="Cambria Math" panose="02040503050406030204" pitchFamily="18" charset="0"/>
                </a:endParaRPr>
              </a:p>
              <a:p>
                <a:pPr marL="0" lvl="1"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𝑉</m:t>
                          </m:r>
                        </m:e>
                        <m:sub>
                          <m:r>
                            <a:rPr lang="fr-CA" sz="1600" i="1">
                              <a:solidFill>
                                <a:schemeClr val="tx1"/>
                              </a:solidFill>
                              <a:latin typeface="Cambria Math" panose="02040503050406030204" pitchFamily="18" charset="0"/>
                              <a:ea typeface="Cambria Math"/>
                            </a:rPr>
                            <m:t>𝑠</m:t>
                          </m:r>
                        </m:sub>
                      </m:sSub>
                      <m:r>
                        <a:rPr lang="fr-CA" sz="1600" i="1">
                          <a:solidFill>
                            <a:schemeClr val="tx1"/>
                          </a:solidFill>
                          <a:latin typeface="Cambria Math" panose="02040503050406030204" pitchFamily="18" charset="0"/>
                          <a:ea typeface="Cambria Math"/>
                        </a:rPr>
                        <m:t>=</m:t>
                      </m:r>
                      <m:r>
                        <a:rPr lang="fr-CA" sz="1600" i="1">
                          <a:solidFill>
                            <a:schemeClr val="tx1"/>
                          </a:solidFill>
                          <a:latin typeface="Cambria Math" panose="02040503050406030204" pitchFamily="18" charset="0"/>
                          <a:ea typeface="Cambria Math" panose="02040503050406030204" pitchFamily="18" charset="0"/>
                        </a:rPr>
                        <m:t>h</m:t>
                      </m:r>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𝑡</m:t>
                      </m:r>
                      <m:r>
                        <a:rPr lang="fr-CA" sz="1600" i="1">
                          <a:solidFill>
                            <a:schemeClr val="tx1"/>
                          </a:solidFill>
                          <a:latin typeface="Cambria Math" panose="02040503050406030204" pitchFamily="18" charset="0"/>
                          <a:ea typeface="Cambria Math" panose="02040503050406030204" pitchFamily="18" charset="0"/>
                        </a:rPr>
                        <m:t> </m:t>
                      </m:r>
                      <m:d>
                        <m:dPr>
                          <m:ctrlPr>
                            <a:rPr lang="fr-CA" sz="1600" i="1">
                              <a:solidFill>
                                <a:schemeClr val="tx1"/>
                              </a:solidFill>
                              <a:latin typeface="Cambria Math" panose="02040503050406030204" pitchFamily="18" charset="0"/>
                              <a:ea typeface="Cambria Math" panose="02040503050406030204" pitchFamily="18" charset="0"/>
                            </a:rPr>
                          </m:ctrlPr>
                        </m:dPr>
                        <m:e>
                          <m:r>
                            <a:rPr lang="fr-CA" sz="1600" i="1">
                              <a:solidFill>
                                <a:schemeClr val="tx1"/>
                              </a:solidFill>
                              <a:latin typeface="Cambria Math" panose="02040503050406030204" pitchFamily="18" charset="0"/>
                              <a:ea typeface="Cambria Math" panose="02040503050406030204" pitchFamily="18" charset="0"/>
                            </a:rPr>
                            <m:t>2</m:t>
                          </m:r>
                          <m:rad>
                            <m:radPr>
                              <m:degHide m:val="on"/>
                              <m:ctrlPr>
                                <a:rPr lang="fr-CA" sz="1600" i="1">
                                  <a:solidFill>
                                    <a:schemeClr val="tx1"/>
                                  </a:solidFill>
                                  <a:latin typeface="Cambria Math" panose="02040503050406030204" pitchFamily="18" charset="0"/>
                                  <a:ea typeface="Cambria Math" panose="02040503050406030204" pitchFamily="18" charset="0"/>
                                </a:rPr>
                              </m:ctrlPr>
                            </m:radPr>
                            <m:deg/>
                            <m:e>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𝑠𝑐</m:t>
                                  </m:r>
                                </m:sub>
                              </m:sSub>
                              <m:r>
                                <a:rPr lang="fr-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m:t>
                                  </m:r>
                                  <m:r>
                                    <a:rPr lang="fr-CA" sz="1600" i="1">
                                      <a:solidFill>
                                        <a:schemeClr val="tx1"/>
                                      </a:solidFill>
                                      <a:latin typeface="Cambria Math" panose="02040503050406030204" pitchFamily="18" charset="0"/>
                                      <a:ea typeface="Cambria Math"/>
                                    </a:rPr>
                                    <m:t>0</m:t>
                                  </m:r>
                                </m:sub>
                              </m:sSub>
                            </m:e>
                          </m:rad>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𝑠𝑐</m:t>
                              </m:r>
                            </m:sub>
                          </m:sSub>
                        </m:e>
                      </m:d>
                    </m:oMath>
                  </m:oMathPara>
                </a14:m>
                <a:endParaRPr lang="fr-CA" sz="1600" dirty="0">
                  <a:solidFill>
                    <a:schemeClr val="tx1"/>
                  </a:solidFill>
                  <a:latin typeface="Univers Condensed"/>
                  <a:ea typeface="Cambria Math" panose="02040503050406030204" pitchFamily="18" charset="0"/>
                </a:endParaRPr>
              </a:p>
              <a:p>
                <a:pPr marL="400050" lvl="2" indent="0" eaLnBrk="1" hangingPunct="1">
                  <a:buNone/>
                  <a:defRPr/>
                </a:pPr>
                <a:endParaRPr lang="fr-CA" sz="1600" dirty="0">
                  <a:solidFill>
                    <a:schemeClr val="tx1"/>
                  </a:solidFill>
                  <a:latin typeface="Univers Condensed"/>
                  <a:ea typeface="Cambria Math" panose="02040503050406030204" pitchFamily="18" charset="0"/>
                </a:endParaRPr>
              </a:p>
              <a:p>
                <a:pPr marL="268288" lvl="2" indent="-268288" eaLnBrk="1" hangingPunct="1">
                  <a:defRPr/>
                </a:pPr>
                <a:r>
                  <a:rPr lang="fr-CA" sz="1600" dirty="0">
                    <a:solidFill>
                      <a:schemeClr val="tx1"/>
                    </a:solidFill>
                    <a:latin typeface="Univers Condensed"/>
                    <a:ea typeface="Cambria Math"/>
                  </a:rPr>
                  <a:t>Si on remplace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m:t>
                        </m:r>
                        <m:r>
                          <a:rPr lang="fr-CA" sz="1600" i="1">
                            <a:solidFill>
                              <a:schemeClr val="tx1"/>
                            </a:solidFill>
                            <a:latin typeface="Cambria Math" panose="02040503050406030204" pitchFamily="18" charset="0"/>
                            <a:ea typeface="Cambria Math"/>
                          </a:rPr>
                          <m:t>0</m:t>
                        </m:r>
                      </m:sub>
                    </m:sSub>
                  </m:oMath>
                </a14:m>
                <a:r>
                  <a:rPr lang="fr-CA" sz="1600" dirty="0">
                    <a:solidFill>
                      <a:schemeClr val="tx1"/>
                    </a:solidFill>
                    <a:latin typeface="Univers Condensed"/>
                    <a:ea typeface="Cambria Math"/>
                  </a:rPr>
                  <a:t> par la valeur de la contrainte ultime </a:t>
                </a:r>
                <a14:m>
                  <m:oMath xmlns:m="http://schemas.openxmlformats.org/officeDocument/2006/math">
                    <m:f>
                      <m:fPr>
                        <m:type m:val="lin"/>
                        <m:ctrlPr>
                          <a:rPr lang="fr-CA" sz="1600" i="1">
                            <a:solidFill>
                              <a:schemeClr val="tx1"/>
                            </a:solidFill>
                            <a:latin typeface="Cambria Math" panose="02040503050406030204" pitchFamily="18" charset="0"/>
                            <a:ea typeface="Cambria Math"/>
                          </a:rPr>
                        </m:ctrlPr>
                      </m:fPr>
                      <m:num>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𝑣</m:t>
                            </m:r>
                          </m:e>
                          <m:sub>
                            <m:r>
                              <a:rPr lang="fr-CA" sz="1600" i="1">
                                <a:solidFill>
                                  <a:schemeClr val="tx1"/>
                                </a:solidFill>
                                <a:latin typeface="Cambria Math" panose="02040503050406030204" pitchFamily="18" charset="0"/>
                                <a:ea typeface="Cambria Math"/>
                              </a:rPr>
                              <m:t>𝑠</m:t>
                            </m:r>
                          </m:sub>
                        </m:sSub>
                      </m:num>
                      <m:den>
                        <m:r>
                          <a:rPr lang="fr-CA" sz="1600" i="1">
                            <a:solidFill>
                              <a:schemeClr val="tx1"/>
                            </a:solidFill>
                            <a:latin typeface="Cambria Math" panose="02040503050406030204" pitchFamily="18" charset="0"/>
                            <a:ea typeface="Cambria Math"/>
                          </a:rPr>
                          <m:t>𝑡</m:t>
                        </m:r>
                      </m:den>
                    </m:f>
                  </m:oMath>
                </a14:m>
                <a:r>
                  <a:rPr lang="fr-CA" sz="1600" dirty="0">
                    <a:solidFill>
                      <a:schemeClr val="tx1"/>
                    </a:solidFill>
                    <a:latin typeface="Univers Condensed"/>
                    <a:ea typeface="Cambria Math"/>
                  </a:rPr>
                  <a:t> des assemblages sur le contour du panneau </a:t>
                </a:r>
                <a:r>
                  <a:rPr lang="fr-CA" sz="1600" dirty="0">
                    <a:solidFill>
                      <a:schemeClr val="tx1"/>
                    </a:solidFill>
                    <a:latin typeface="Univers Condensed"/>
                    <a:ea typeface="Cambria Math" panose="02040503050406030204" pitchFamily="18" charset="0"/>
                  </a:rPr>
                  <a:t>(</a:t>
                </a:r>
                <a14:m>
                  <m:oMath xmlns:m="http://schemas.openxmlformats.org/officeDocument/2006/math">
                    <m:sSub>
                      <m:sSubPr>
                        <m:ctrlPr>
                          <a:rPr lang="fr-CA" sz="1600" i="1" u="sng">
                            <a:solidFill>
                              <a:schemeClr val="tx1"/>
                            </a:solidFill>
                            <a:latin typeface="Cambria Math" panose="02040503050406030204" pitchFamily="18" charset="0"/>
                            <a:ea typeface="Cambria Math"/>
                          </a:rPr>
                        </m:ctrlPr>
                      </m:sSubPr>
                      <m:e>
                        <m:r>
                          <a:rPr lang="fr-CA" sz="1600" i="1" u="sng">
                            <a:solidFill>
                              <a:schemeClr val="tx1"/>
                            </a:solidFill>
                            <a:latin typeface="Cambria Math" panose="02040503050406030204" pitchFamily="18" charset="0"/>
                            <a:ea typeface="Cambria Math"/>
                          </a:rPr>
                          <m:t>𝑣</m:t>
                        </m:r>
                      </m:e>
                      <m:sub>
                        <m:r>
                          <a:rPr lang="fr-CA" sz="1600" i="1" u="sng">
                            <a:solidFill>
                              <a:schemeClr val="tx1"/>
                            </a:solidFill>
                            <a:latin typeface="Cambria Math" panose="02040503050406030204" pitchFamily="18" charset="0"/>
                            <a:ea typeface="Cambria Math"/>
                          </a:rPr>
                          <m:t>𝑠</m:t>
                        </m:r>
                      </m:sub>
                    </m:sSub>
                  </m:oMath>
                </a14:m>
                <a:r>
                  <a:rPr lang="fr-CA" sz="1600" u="sng" dirty="0">
                    <a:solidFill>
                      <a:schemeClr val="tx1"/>
                    </a:solidFill>
                    <a:latin typeface="Univers Condensed"/>
                    <a:ea typeface="Cambria Math" panose="02040503050406030204" pitchFamily="18" charset="0"/>
                  </a:rPr>
                  <a:t> étant le flux de cisaillement aux frontières non pondéré</a:t>
                </a:r>
                <a:r>
                  <a:rPr lang="fr-CA" sz="1600" dirty="0">
                    <a:solidFill>
                      <a:schemeClr val="tx1"/>
                    </a:solidFill>
                    <a:latin typeface="Univers Condensed"/>
                    <a:ea typeface="Cambria Math" panose="02040503050406030204" pitchFamily="18" charset="0"/>
                  </a:rPr>
                  <a:t>, voir acétates </a:t>
                </a:r>
                <a14:m>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12 </m:t>
                    </m:r>
                  </m:oMath>
                </a14:m>
                <a:r>
                  <a:rPr lang="fr-CA" sz="1600" dirty="0">
                    <a:solidFill>
                      <a:schemeClr val="tx1"/>
                    </a:solidFill>
                    <a:latin typeface="Univers Condensed"/>
                    <a:ea typeface="Cambria Math" panose="02040503050406030204" pitchFamily="18" charset="0"/>
                  </a:rPr>
                  <a:t>et </a:t>
                </a:r>
                <a14:m>
                  <m:oMath xmlns:m="http://schemas.openxmlformats.org/officeDocument/2006/math">
                    <m:r>
                      <a:rPr lang="fr-CA" sz="1600" i="1">
                        <a:solidFill>
                          <a:schemeClr val="tx1"/>
                        </a:solidFill>
                        <a:latin typeface="Cambria Math" panose="02040503050406030204" pitchFamily="18" charset="0"/>
                        <a:ea typeface="Cambria Math" panose="02040503050406030204" pitchFamily="18" charset="0"/>
                      </a:rPr>
                      <m:t>13</m:t>
                    </m:r>
                  </m:oMath>
                </a14:m>
                <a:r>
                  <a:rPr lang="fr-CA" sz="1600" dirty="0">
                    <a:solidFill>
                      <a:schemeClr val="tx1"/>
                    </a:solidFill>
                    <a:latin typeface="Univers Condensed"/>
                    <a:ea typeface="Cambria Math" panose="02040503050406030204" pitchFamily="18" charset="0"/>
                  </a:rPr>
                  <a:t>) et on multiplie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𝑉</m:t>
                        </m:r>
                      </m:e>
                      <m:sub>
                        <m:r>
                          <a:rPr lang="fr-CA" sz="1600" i="1">
                            <a:solidFill>
                              <a:schemeClr val="tx1"/>
                            </a:solidFill>
                            <a:latin typeface="Cambria Math" panose="02040503050406030204" pitchFamily="18" charset="0"/>
                            <a:ea typeface="Cambria Math"/>
                          </a:rPr>
                          <m:t>𝑠</m:t>
                        </m:r>
                      </m:sub>
                    </m:sSub>
                  </m:oMath>
                </a14:m>
                <a:r>
                  <a:rPr lang="fr-CA" sz="1600" dirty="0">
                    <a:solidFill>
                      <a:schemeClr val="tx1"/>
                    </a:solidFill>
                    <a:latin typeface="Univers Condensed"/>
                    <a:ea typeface="Cambria Math" panose="02040503050406030204" pitchFamily="18" charset="0"/>
                  </a:rPr>
                  <a:t> par </a:t>
                </a:r>
                <a14:m>
                  <m:oMath xmlns:m="http://schemas.openxmlformats.org/officeDocument/2006/math">
                    <m:sSub>
                      <m:sSubPr>
                        <m:ctrlPr>
                          <a:rPr lang="fr-CA" sz="1600" i="1">
                            <a:solidFill>
                              <a:schemeClr val="tx1"/>
                            </a:solidFill>
                            <a:latin typeface="Cambria Math" panose="02040503050406030204" pitchFamily="18" charset="0"/>
                            <a:ea typeface="Cambria Math" panose="02040503050406030204" pitchFamily="18" charset="0"/>
                          </a:rPr>
                        </m:ctrlPr>
                      </m:sSubPr>
                      <m:e>
                        <m:r>
                          <a:rPr lang="fr-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𝑘</m:t>
                        </m:r>
                      </m:sub>
                    </m:sSub>
                  </m:oMath>
                </a14:m>
                <a:r>
                  <a:rPr lang="fr-CA" sz="1600" dirty="0">
                    <a:solidFill>
                      <a:schemeClr val="tx1"/>
                    </a:solidFill>
                    <a:latin typeface="Univers Condensed"/>
                    <a:ea typeface="Cambria Math" panose="02040503050406030204" pitchFamily="18" charset="0"/>
                  </a:rPr>
                  <a:t>, la </a:t>
                </a:r>
                <a:r>
                  <a:rPr lang="fr-FR" sz="1600" b="1" dirty="0">
                    <a:solidFill>
                      <a:schemeClr val="tx1"/>
                    </a:solidFill>
                    <a:latin typeface="Univers Condensed"/>
                    <a:ea typeface="Cambria Math" panose="02040503050406030204" pitchFamily="18" charset="0"/>
                  </a:rPr>
                  <a:t>résistance pondérée en cisaillement</a:t>
                </a:r>
                <a:r>
                  <a:rPr lang="fr-FR" sz="1600" dirty="0">
                    <a:solidFill>
                      <a:schemeClr val="tx1"/>
                    </a:solidFill>
                    <a:latin typeface="Univers Condensed"/>
                    <a:ea typeface="Cambria Math" panose="02040503050406030204" pitchFamily="18" charset="0"/>
                  </a:rPr>
                  <a:t> de l’âme devienne alors</a:t>
                </a:r>
                <a:endParaRPr lang="fr-CA" sz="1600" dirty="0">
                  <a:solidFill>
                    <a:schemeClr val="tx1"/>
                  </a:solidFill>
                  <a:latin typeface="Univers Condensed"/>
                  <a:ea typeface="Cambria Math" panose="02040503050406030204" pitchFamily="18" charset="0"/>
                </a:endParaRPr>
              </a:p>
              <a:p>
                <a:pPr marL="400050" lvl="2"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𝑉</m:t>
                          </m:r>
                        </m:e>
                        <m:sub>
                          <m:r>
                            <a:rPr lang="fr-CA" sz="1600" i="1">
                              <a:solidFill>
                                <a:schemeClr val="tx1"/>
                              </a:solidFill>
                              <a:latin typeface="Cambria Math" panose="02040503050406030204" pitchFamily="18" charset="0"/>
                              <a:ea typeface="Cambria Math"/>
                            </a:rPr>
                            <m:t>𝑟</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𝑘</m:t>
                          </m:r>
                        </m:sub>
                      </m:sSub>
                      <m:r>
                        <a:rPr lang="fr-CA" sz="1600" i="1">
                          <a:solidFill>
                            <a:schemeClr val="tx1"/>
                          </a:solidFill>
                          <a:latin typeface="Cambria Math" panose="02040503050406030204" pitchFamily="18" charset="0"/>
                          <a:ea typeface="Cambria Math" panose="02040503050406030204" pitchFamily="18" charset="0"/>
                        </a:rPr>
                        <m:t> </m:t>
                      </m:r>
                      <m:sSub>
                        <m:sSubPr>
                          <m:ctrlPr>
                            <a:rPr lang="en-CA" sz="1600" i="1">
                              <a:solidFill>
                                <a:schemeClr val="tx1"/>
                              </a:solidFill>
                              <a:latin typeface="Cambria Math" panose="02040503050406030204" pitchFamily="18" charset="0"/>
                              <a:ea typeface="Cambria Math"/>
                            </a:rPr>
                          </m:ctrlPr>
                        </m:sSubPr>
                        <m:e>
                          <m:r>
                            <a:rPr lang="fr-CA" sz="1600" i="1">
                              <a:solidFill>
                                <a:schemeClr val="tx1"/>
                              </a:solidFill>
                              <a:latin typeface="Cambria Math" panose="02040503050406030204" pitchFamily="18" charset="0"/>
                              <a:ea typeface="Cambria Math"/>
                            </a:rPr>
                            <m:t>𝑉</m:t>
                          </m:r>
                        </m:e>
                        <m:sub>
                          <m:r>
                            <a:rPr lang="fr-CA" sz="1600" i="1">
                              <a:solidFill>
                                <a:schemeClr val="tx1"/>
                              </a:solidFill>
                              <a:latin typeface="Cambria Math" panose="02040503050406030204" pitchFamily="18" charset="0"/>
                              <a:ea typeface="Cambria Math"/>
                            </a:rPr>
                            <m:t>𝑠</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𝑘</m:t>
                          </m:r>
                        </m:sub>
                      </m:sSub>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h</m:t>
                      </m:r>
                      <m:r>
                        <a:rPr lang="fr-CA" sz="1600" i="1">
                          <a:solidFill>
                            <a:schemeClr val="tx1"/>
                          </a:solidFill>
                          <a:latin typeface="Cambria Math" panose="02040503050406030204" pitchFamily="18" charset="0"/>
                          <a:ea typeface="Cambria Math" panose="02040503050406030204" pitchFamily="18" charset="0"/>
                        </a:rPr>
                        <m:t> </m:t>
                      </m:r>
                      <m:r>
                        <a:rPr lang="fr-CA" sz="1600" i="1">
                          <a:solidFill>
                            <a:schemeClr val="tx1"/>
                          </a:solidFill>
                          <a:latin typeface="Cambria Math" panose="02040503050406030204" pitchFamily="18" charset="0"/>
                          <a:ea typeface="Cambria Math" panose="02040503050406030204" pitchFamily="18" charset="0"/>
                        </a:rPr>
                        <m:t>𝑡</m:t>
                      </m:r>
                      <m:r>
                        <a:rPr lang="fr-CA" sz="1600" i="1">
                          <a:solidFill>
                            <a:schemeClr val="tx1"/>
                          </a:solidFill>
                          <a:latin typeface="Cambria Math" panose="02040503050406030204" pitchFamily="18" charset="0"/>
                          <a:ea typeface="Cambria Math" panose="02040503050406030204" pitchFamily="18" charset="0"/>
                        </a:rPr>
                        <m:t> </m:t>
                      </m:r>
                      <m:d>
                        <m:dPr>
                          <m:ctrlPr>
                            <a:rPr lang="fr-CA" sz="1600" i="1">
                              <a:solidFill>
                                <a:schemeClr val="tx1"/>
                              </a:solidFill>
                              <a:latin typeface="Cambria Math" panose="02040503050406030204" pitchFamily="18" charset="0"/>
                              <a:ea typeface="Cambria Math" panose="02040503050406030204" pitchFamily="18" charset="0"/>
                            </a:rPr>
                          </m:ctrlPr>
                        </m:dPr>
                        <m:e>
                          <m:r>
                            <a:rPr lang="fr-CA" sz="1600" i="1">
                              <a:solidFill>
                                <a:schemeClr val="tx1"/>
                              </a:solidFill>
                              <a:latin typeface="Cambria Math" panose="02040503050406030204" pitchFamily="18" charset="0"/>
                              <a:ea typeface="Cambria Math" panose="02040503050406030204" pitchFamily="18" charset="0"/>
                            </a:rPr>
                            <m:t>2</m:t>
                          </m:r>
                          <m:rad>
                            <m:radPr>
                              <m:degHide m:val="on"/>
                              <m:ctrlPr>
                                <a:rPr lang="fr-CA" sz="1600" i="1">
                                  <a:solidFill>
                                    <a:schemeClr val="tx1"/>
                                  </a:solidFill>
                                  <a:latin typeface="Cambria Math" panose="02040503050406030204" pitchFamily="18" charset="0"/>
                                  <a:ea typeface="Cambria Math" panose="02040503050406030204" pitchFamily="18" charset="0"/>
                                </a:rPr>
                              </m:ctrlPr>
                            </m:radPr>
                            <m:deg/>
                            <m:e>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𝑠𝑐</m:t>
                                  </m:r>
                                </m:sub>
                              </m:sSub>
                              <m:r>
                                <a:rPr lang="fr-CA" sz="1600" i="1">
                                  <a:solidFill>
                                    <a:schemeClr val="tx1"/>
                                  </a:solidFill>
                                  <a:latin typeface="Cambria Math" panose="02040503050406030204" pitchFamily="18" charset="0"/>
                                  <a:ea typeface="Cambria Math"/>
                                </a:rPr>
                                <m:t> </m:t>
                              </m:r>
                              <m:f>
                                <m:fPr>
                                  <m:ctrlPr>
                                    <a:rPr lang="fr-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fr-CA" sz="1600" i="1">
                                          <a:solidFill>
                                            <a:schemeClr val="tx1"/>
                                          </a:solidFill>
                                          <a:latin typeface="Cambria Math" panose="02040503050406030204" pitchFamily="18" charset="0"/>
                                          <a:ea typeface="Cambria Math" panose="02040503050406030204" pitchFamily="18" charset="0"/>
                                        </a:rPr>
                                        <m:t>𝑣</m:t>
                                      </m:r>
                                    </m:e>
                                    <m:sub>
                                      <m:r>
                                        <a:rPr lang="fr-CA" sz="1600" i="1">
                                          <a:solidFill>
                                            <a:schemeClr val="tx1"/>
                                          </a:solidFill>
                                          <a:latin typeface="Cambria Math" panose="02040503050406030204" pitchFamily="18" charset="0"/>
                                          <a:ea typeface="Cambria Math" panose="02040503050406030204" pitchFamily="18" charset="0"/>
                                        </a:rPr>
                                        <m:t>𝑠</m:t>
                                      </m:r>
                                    </m:sub>
                                  </m:sSub>
                                </m:num>
                                <m:den>
                                  <m:r>
                                    <a:rPr lang="fr-CA" sz="1600" i="1">
                                      <a:solidFill>
                                        <a:schemeClr val="tx1"/>
                                      </a:solidFill>
                                      <a:latin typeface="Cambria Math" panose="02040503050406030204" pitchFamily="18" charset="0"/>
                                      <a:ea typeface="Cambria Math"/>
                                    </a:rPr>
                                    <m:t>𝑡</m:t>
                                  </m:r>
                                </m:den>
                              </m:f>
                            </m:e>
                          </m:rad>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𝑠𝑐</m:t>
                              </m:r>
                            </m:sub>
                          </m:sSub>
                        </m:e>
                      </m:d>
                    </m:oMath>
                  </m:oMathPara>
                </a14:m>
                <a:endParaRPr lang="fr-CA" sz="1600" dirty="0">
                  <a:solidFill>
                    <a:schemeClr val="tx1"/>
                  </a:solidFill>
                  <a:latin typeface="Univers Condensed"/>
                  <a:ea typeface="Cambria Math" panose="02040503050406030204" pitchFamily="18" charset="0"/>
                </a:endParaRPr>
              </a:p>
              <a:p>
                <a:pPr marL="400050" lvl="2"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𝑘</m:t>
                        </m:r>
                      </m:sub>
                    </m:sSub>
                    <m:r>
                      <a:rPr lang="fr-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𝑦</m:t>
                        </m:r>
                      </m:sub>
                    </m:sSub>
                  </m:oMath>
                </a14:m>
                <a:r>
                  <a:rPr lang="fr-CA" sz="1600" dirty="0">
                    <a:solidFill>
                      <a:schemeClr val="tx1"/>
                    </a:solidFill>
                    <a:latin typeface="Univers Condensed"/>
                    <a:ea typeface="Cambria Math" panose="02040503050406030204" pitchFamily="18" charset="0"/>
                  </a:rPr>
                  <a:t>,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𝑢</m:t>
                        </m:r>
                      </m:sub>
                    </m:sSub>
                  </m:oMath>
                </a14:m>
                <a:r>
                  <a:rPr lang="fr-CA" sz="1600" dirty="0">
                    <a:solidFill>
                      <a:schemeClr val="tx1"/>
                    </a:solidFill>
                    <a:latin typeface="Univers Condensed"/>
                    <a:ea typeface="Cambria Math" panose="02040503050406030204" pitchFamily="18" charset="0"/>
                  </a:rPr>
                  <a:t> ou </a:t>
                </a:r>
                <a14:m>
                  <m:oMath xmlns:m="http://schemas.openxmlformats.org/officeDocument/2006/math">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a:solidFill>
                              <a:schemeClr val="tx1"/>
                            </a:solidFill>
                            <a:latin typeface="Cambria Math" panose="02040503050406030204" pitchFamily="18" charset="0"/>
                            <a:ea typeface="Cambria Math" panose="02040503050406030204" pitchFamily="18" charset="0"/>
                          </a:rPr>
                          <m:t>𝜙</m:t>
                        </m:r>
                      </m:e>
                      <m:sub>
                        <m:r>
                          <a:rPr lang="fr-CA" sz="1600" i="1">
                            <a:solidFill>
                              <a:schemeClr val="tx1"/>
                            </a:solidFill>
                            <a:latin typeface="Cambria Math" panose="02040503050406030204" pitchFamily="18" charset="0"/>
                            <a:ea typeface="Cambria Math" panose="02040503050406030204" pitchFamily="18" charset="0"/>
                          </a:rPr>
                          <m:t>𝑓</m:t>
                        </m:r>
                      </m:sub>
                    </m:sSub>
                  </m:oMath>
                </a14:m>
                <a:r>
                  <a:rPr lang="fr-CA" sz="1600" dirty="0">
                    <a:solidFill>
                      <a:schemeClr val="tx1"/>
                    </a:solidFill>
                    <a:latin typeface="Univers Condensed"/>
                    <a:ea typeface="Cambria Math" panose="02040503050406030204" pitchFamily="18" charset="0"/>
                  </a:rPr>
                  <a:t>, selon le cas</a:t>
                </a:r>
              </a:p>
              <a:p>
                <a:pPr marL="400050" lvl="2" indent="0" eaLnBrk="1" hangingPunct="1">
                  <a:buNone/>
                  <a:defRPr/>
                </a:pPr>
                <a:endParaRPr lang="fr-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𝑠𝑐</m:t>
                          </m:r>
                        </m:sub>
                      </m:sSub>
                      <m:r>
                        <a:rPr lang="fr-CA" sz="1600" i="1">
                          <a:solidFill>
                            <a:schemeClr val="tx1"/>
                          </a:solidFill>
                          <a:latin typeface="Cambria Math" panose="02040503050406030204" pitchFamily="18" charset="0"/>
                          <a:ea typeface="Cambria Math"/>
                        </a:rPr>
                        <m:t>=0,6 </m:t>
                      </m:r>
                      <m:acc>
                        <m:accPr>
                          <m:chr m:val="̅"/>
                          <m:ctrlPr>
                            <a:rPr lang="fr-FR" sz="1600" i="1" dirty="0">
                              <a:solidFill>
                                <a:schemeClr val="tx1"/>
                              </a:solidFill>
                              <a:latin typeface="Cambria Math" panose="02040503050406030204" pitchFamily="18" charset="0"/>
                              <a:ea typeface="Cambria Math" panose="02040503050406030204" pitchFamily="18" charset="0"/>
                            </a:rPr>
                          </m:ctrlPr>
                        </m:accPr>
                        <m:e>
                          <m:r>
                            <a:rPr lang="fr-CA" sz="1600" i="1" dirty="0">
                              <a:solidFill>
                                <a:schemeClr val="tx1"/>
                              </a:solidFill>
                              <a:latin typeface="Cambria Math" panose="02040503050406030204" pitchFamily="18" charset="0"/>
                              <a:ea typeface="Cambria Math" panose="02040503050406030204" pitchFamily="18" charset="0"/>
                            </a:rPr>
                            <m:t>𝐹</m:t>
                          </m:r>
                        </m:e>
                      </m:acc>
                      <m:r>
                        <a:rPr lang="fr-CA" sz="1600" i="1" dirty="0">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fr-CA" sz="1600" i="1">
                              <a:solidFill>
                                <a:schemeClr val="tx1"/>
                              </a:solidFill>
                              <a:latin typeface="Cambria Math" panose="02040503050406030204" pitchFamily="18" charset="0"/>
                              <a:ea typeface="Cambria Math"/>
                            </a:rPr>
                            <m:t>𝑦</m:t>
                          </m:r>
                        </m:sub>
                      </m:sSub>
                    </m:oMath>
                  </m:oMathPara>
                </a14:m>
                <a:endParaRPr lang="fr-CA" sz="1600" dirty="0">
                  <a:solidFill>
                    <a:schemeClr val="tx1"/>
                  </a:solidFill>
                  <a:latin typeface="Univers Condensed"/>
                  <a:ea typeface="Cambria Math" panose="02040503050406030204" pitchFamily="18" charset="0"/>
                </a:endParaRPr>
              </a:p>
            </p:txBody>
          </p:sp>
        </mc:Choice>
        <mc:Fallback xmlns="">
          <p:sp>
            <p:nvSpPr>
              <p:cNvPr id="22" name="Rectangle 1027"/>
              <p:cNvSpPr txBox="1">
                <a:spLocks noRot="1" noChangeAspect="1" noMove="1" noResize="1" noEditPoints="1" noAdjustHandles="1" noChangeArrowheads="1" noChangeShapeType="1" noTextEdit="1"/>
              </p:cNvSpPr>
              <p:nvPr/>
            </p:nvSpPr>
            <p:spPr bwMode="auto">
              <a:xfrm>
                <a:off x="838199" y="688090"/>
                <a:ext cx="9821449" cy="6033385"/>
              </a:xfrm>
              <a:prstGeom prst="rect">
                <a:avLst/>
              </a:prstGeom>
              <a:blipFill>
                <a:blip r:embed="rId3"/>
                <a:stretch>
                  <a:fillRect l="-186" t="-30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mc:AlternateContent xmlns:mc="http://schemas.openxmlformats.org/markup-compatibility/2006" xmlns:a14="http://schemas.microsoft.com/office/drawing/2010/main">
        <mc:Choice Requires="a14">
          <p:graphicFrame>
            <p:nvGraphicFramePr>
              <p:cNvPr id="23" name="Tableau 22"/>
              <p:cNvGraphicFramePr>
                <a:graphicFrameLocks noGrp="1"/>
              </p:cNvGraphicFramePr>
              <p:nvPr>
                <p:extLst>
                  <p:ext uri="{D42A27DB-BD31-4B8C-83A1-F6EECF244321}">
                    <p14:modId xmlns:p14="http://schemas.microsoft.com/office/powerpoint/2010/main" val="1843950201"/>
                  </p:ext>
                </p:extLst>
              </p:nvPr>
            </p:nvGraphicFramePr>
            <p:xfrm>
              <a:off x="838200" y="1069663"/>
              <a:ext cx="5976664" cy="1233270"/>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1233270">
                    <a:tc>
                      <a:txBody>
                        <a:bodyPr/>
                        <a:lstStyle/>
                        <a:p>
                          <a:pPr marL="400050" lvl="2" indent="0" algn="l" eaLnBrk="1" hangingPunct="1">
                            <a:buNone/>
                            <a:defRPr/>
                          </a:pPr>
                          <a14:m>
                            <m:oMathPara xmlns:m="http://schemas.openxmlformats.org/officeDocument/2006/math">
                              <m:oMathParaPr>
                                <m:jc m:val="centerGroup"/>
                              </m:oMathParaPr>
                              <m:oMath xmlns:m="http://schemas.openxmlformats.org/officeDocument/2006/math">
                                <m:sSub>
                                  <m:sSubPr>
                                    <m:ctrlPr>
                                      <a:rPr lang="en-CA" sz="1400" i="1" smtClean="0">
                                        <a:solidFill>
                                          <a:schemeClr val="tx1"/>
                                        </a:solidFill>
                                        <a:latin typeface="Cambria Math" panose="02040503050406030204" pitchFamily="18" charset="0"/>
                                        <a:ea typeface="Cambria Math" panose="02040503050406030204" pitchFamily="18" charset="0"/>
                                      </a:rPr>
                                    </m:ctrlPr>
                                  </m:sSubPr>
                                  <m:e>
                                    <m:r>
                                      <a:rPr lang="fr-CA" sz="1400" i="1">
                                        <a:solidFill>
                                          <a:schemeClr val="tx1"/>
                                        </a:solidFill>
                                        <a:latin typeface="Cambria Math" panose="02040503050406030204" pitchFamily="18" charset="0"/>
                                        <a:ea typeface="Cambria Math" panose="02040503050406030204" pitchFamily="18" charset="0"/>
                                      </a:rPr>
                                      <m:t>𝑉</m:t>
                                    </m:r>
                                  </m:e>
                                  <m:sub>
                                    <m:r>
                                      <a:rPr lang="fr-CA" sz="1400" i="1">
                                        <a:solidFill>
                                          <a:schemeClr val="tx1"/>
                                        </a:solidFill>
                                        <a:latin typeface="Cambria Math" panose="02040503050406030204" pitchFamily="18" charset="0"/>
                                        <a:ea typeface="Cambria Math" panose="02040503050406030204" pitchFamily="18" charset="0"/>
                                      </a:rPr>
                                      <m:t>𝑠</m:t>
                                    </m:r>
                                  </m:sub>
                                </m:sSub>
                                <m:r>
                                  <a:rPr lang="en-CA" sz="1400" i="1">
                                    <a:solidFill>
                                      <a:schemeClr val="tx1"/>
                                    </a:solidFill>
                                    <a:latin typeface="Cambria Math" panose="02040503050406030204" pitchFamily="18" charset="0"/>
                                    <a:ea typeface="Cambria Math" panose="02040503050406030204" pitchFamily="18" charset="0"/>
                                  </a:rPr>
                                  <m:t>=</m:t>
                                </m:r>
                                <m:r>
                                  <a:rPr lang="fr-CA" sz="1400" i="1">
                                    <a:solidFill>
                                      <a:schemeClr val="tx1"/>
                                    </a:solidFill>
                                    <a:latin typeface="Cambria Math" panose="02040503050406030204" pitchFamily="18" charset="0"/>
                                    <a:ea typeface="Cambria Math" panose="02040503050406030204" pitchFamily="18" charset="0"/>
                                  </a:rPr>
                                  <m:t>h</m:t>
                                </m:r>
                                <m:r>
                                  <a:rPr lang="fr-CA" sz="1400" i="1">
                                    <a:solidFill>
                                      <a:schemeClr val="tx1"/>
                                    </a:solidFill>
                                    <a:latin typeface="Cambria Math" panose="02040503050406030204" pitchFamily="18" charset="0"/>
                                    <a:ea typeface="Cambria Math" panose="02040503050406030204" pitchFamily="18" charset="0"/>
                                  </a:rPr>
                                  <m:t> </m:t>
                                </m:r>
                                <m:r>
                                  <a:rPr lang="fr-CA" sz="1400" i="1">
                                    <a:solidFill>
                                      <a:schemeClr val="tx1"/>
                                    </a:solidFill>
                                    <a:latin typeface="Cambria Math" panose="02040503050406030204" pitchFamily="18" charset="0"/>
                                    <a:ea typeface="Cambria Math" panose="02040503050406030204" pitchFamily="18" charset="0"/>
                                  </a:rPr>
                                  <m:t>𝑡</m:t>
                                </m:r>
                                <m:r>
                                  <a:rPr lang="fr-CA" sz="1400" i="1">
                                    <a:solidFill>
                                      <a:schemeClr val="tx1"/>
                                    </a:solidFill>
                                    <a:latin typeface="Cambria Math" panose="02040503050406030204" pitchFamily="18" charset="0"/>
                                    <a:ea typeface="Cambria Math" panose="02040503050406030204" pitchFamily="18" charset="0"/>
                                  </a:rPr>
                                  <m:t> </m:t>
                                </m:r>
                                <m:rad>
                                  <m:radPr>
                                    <m:degHide m:val="on"/>
                                    <m:ctrlPr>
                                      <a:rPr lang="fr-CA" sz="1400" i="1">
                                        <a:solidFill>
                                          <a:schemeClr val="tx1"/>
                                        </a:solidFill>
                                        <a:latin typeface="Cambria Math" panose="02040503050406030204" pitchFamily="18" charset="0"/>
                                        <a:ea typeface="Cambria Math" panose="02040503050406030204" pitchFamily="18" charset="0"/>
                                      </a:rPr>
                                    </m:ctrlPr>
                                  </m:radPr>
                                  <m:deg/>
                                  <m:e>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𝐹</m:t>
                                        </m:r>
                                      </m:e>
                                      <m:sub>
                                        <m:r>
                                          <a:rPr lang="fr-CA" sz="1400" i="1">
                                            <a:solidFill>
                                              <a:schemeClr val="tx1"/>
                                            </a:solidFill>
                                            <a:latin typeface="Cambria Math" panose="02040503050406030204" pitchFamily="18" charset="0"/>
                                            <a:ea typeface="Cambria Math"/>
                                          </a:rPr>
                                          <m:t>𝑠𝑐</m:t>
                                        </m:r>
                                      </m:sub>
                                    </m:sSub>
                                    <m:r>
                                      <a:rPr lang="fr-CA" sz="1400" i="1">
                                        <a:solidFill>
                                          <a:schemeClr val="tx1"/>
                                        </a:solidFill>
                                        <a:latin typeface="Cambria Math" panose="02040503050406030204" pitchFamily="18" charset="0"/>
                                        <a:ea typeface="Cambria Math"/>
                                      </a:rPr>
                                      <m:t> </m:t>
                                    </m:r>
                                    <m:sSub>
                                      <m:sSubPr>
                                        <m:ctrlPr>
                                          <a:rPr lang="en-CA" sz="1400" b="0" i="1">
                                            <a:solidFill>
                                              <a:schemeClr val="tx1"/>
                                            </a:solidFill>
                                            <a:latin typeface="Cambria Math" panose="02040503050406030204" pitchFamily="18" charset="0"/>
                                            <a:ea typeface="Cambria Math"/>
                                          </a:rPr>
                                        </m:ctrlPr>
                                      </m:sSubPr>
                                      <m:e>
                                        <m:r>
                                          <a:rPr lang="en-CA" sz="1400" b="0" i="1">
                                            <a:solidFill>
                                              <a:schemeClr val="tx1"/>
                                            </a:solidFill>
                                            <a:latin typeface="Cambria Math" panose="02040503050406030204" pitchFamily="18" charset="0"/>
                                            <a:ea typeface="Cambria Math"/>
                                          </a:rPr>
                                          <m:t>𝐹</m:t>
                                        </m:r>
                                      </m:e>
                                      <m:sub>
                                        <m:r>
                                          <a:rPr lang="fr-CA" sz="1400" b="0" i="1">
                                            <a:solidFill>
                                              <a:schemeClr val="tx1"/>
                                            </a:solidFill>
                                            <a:latin typeface="Cambria Math" panose="02040503050406030204" pitchFamily="18" charset="0"/>
                                            <a:ea typeface="Cambria Math"/>
                                          </a:rPr>
                                          <m:t>𝑠</m:t>
                                        </m:r>
                                        <m:r>
                                          <a:rPr lang="fr-CA" sz="1400" b="0" i="1" smtClean="0">
                                            <a:solidFill>
                                              <a:schemeClr val="tx1"/>
                                            </a:solidFill>
                                            <a:latin typeface="Cambria Math" panose="02040503050406030204" pitchFamily="18" charset="0"/>
                                            <a:ea typeface="Cambria Math"/>
                                          </a:rPr>
                                          <m:t>0</m:t>
                                        </m:r>
                                      </m:sub>
                                    </m:sSub>
                                  </m:e>
                                </m:rad>
                                <m:r>
                                  <m:rPr>
                                    <m:nor/>
                                  </m:rPr>
                                  <a:rPr lang="fr-CA" sz="1400" b="1" kern="1200" dirty="0" smtClean="0">
                                    <a:solidFill>
                                      <a:schemeClr val="tx1"/>
                                    </a:solidFill>
                                    <a:latin typeface="Univers Condensed"/>
                                    <a:ea typeface="+mn-ea"/>
                                    <a:cs typeface="+mn-cs"/>
                                  </a:rPr>
                                  <m:t> </m:t>
                                </m:r>
                              </m:oMath>
                            </m:oMathPara>
                          </a14:m>
                          <a:endParaRPr lang="fr-CA" sz="1400" b="1" kern="1200" dirty="0">
                            <a:solidFill>
                              <a:schemeClr val="tx1"/>
                            </a:solidFill>
                            <a:latin typeface="Univers Condensed"/>
                            <a:ea typeface="+mn-ea"/>
                            <a:cs typeface="+mn-cs"/>
                          </a:endParaRPr>
                        </a:p>
                        <a:p>
                          <a:pPr marL="400050" lvl="2" indent="0" algn="l" eaLnBrk="1" hangingPunct="1">
                            <a:buNone/>
                            <a:defRPr/>
                          </a:pPr>
                          <a:endParaRPr lang="fr-CA" sz="1400" b="0" kern="1200" dirty="0">
                            <a:solidFill>
                              <a:schemeClr val="tx1"/>
                            </a:solidFill>
                            <a:latin typeface="Univers Condensed"/>
                            <a:ea typeface="+mn-ea"/>
                            <a:cs typeface="+mn-cs"/>
                          </a:endParaRPr>
                        </a:p>
                        <a:p>
                          <a:pPr marL="400050" lvl="2" indent="0" algn="l" eaLnBrk="1" hangingPunct="1">
                            <a:buNone/>
                            <a:defRPr/>
                          </a:pPr>
                          <a14:m>
                            <m:oMathPara xmlns:m="http://schemas.openxmlformats.org/officeDocument/2006/math">
                              <m:oMathParaPr>
                                <m:jc m:val="left"/>
                              </m:oMathParaPr>
                              <m:oMath xmlns:m="http://schemas.openxmlformats.org/officeDocument/2006/math">
                                <m:r>
                                  <m:rPr>
                                    <m:nor/>
                                  </m:rPr>
                                  <a:rPr lang="fr-CA" sz="1400" b="0" kern="1200" dirty="0" smtClean="0">
                                    <a:solidFill>
                                      <a:schemeClr val="tx1"/>
                                    </a:solidFill>
                                    <a:latin typeface="Univers Condensed"/>
                                    <a:ea typeface="+mn-ea"/>
                                    <a:cs typeface="+mn-cs"/>
                                  </a:rPr>
                                  <m:t>avec</m:t>
                                </m:r>
                                <m:r>
                                  <m:rPr>
                                    <m:nor/>
                                  </m:rPr>
                                  <a:rPr lang="fr-CA" sz="1400" b="0" kern="1200" dirty="0" smtClean="0">
                                    <a:solidFill>
                                      <a:schemeClr val="tx1"/>
                                    </a:solidFill>
                                    <a:latin typeface="Univers Condensed"/>
                                    <a:ea typeface="+mn-ea"/>
                                    <a:cs typeface="+mn-cs"/>
                                  </a:rPr>
                                  <m:t> </m:t>
                                </m:r>
                              </m:oMath>
                            </m:oMathPara>
                          </a14:m>
                          <a:endParaRPr lang="fr-CA" sz="1400" b="0" kern="1200" dirty="0">
                            <a:solidFill>
                              <a:schemeClr val="tx1"/>
                            </a:solidFill>
                            <a:latin typeface="Univers Condensed"/>
                            <a:ea typeface="+mn-ea"/>
                            <a:cs typeface="+mn-cs"/>
                          </a:endParaRPr>
                        </a:p>
                        <a:p>
                          <a:pPr marL="400050" lvl="2" indent="0" algn="l" eaLnBrk="1" hangingPunct="1">
                            <a:buNone/>
                            <a:defRPr/>
                          </a:pPr>
                          <a:endParaRPr lang="fr-CA" sz="1400" b="1" kern="1200" dirty="0">
                            <a:solidFill>
                              <a:schemeClr val="tx1"/>
                            </a:solidFill>
                            <a:latin typeface="Univers Condensed"/>
                            <a:ea typeface="+mn-ea"/>
                            <a:cs typeface="+mn-cs"/>
                          </a:endParaRPr>
                        </a:p>
                        <a:p>
                          <a:pPr marL="857250" lvl="3" indent="0" algn="l"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𝐹</m:t>
                                    </m:r>
                                  </m:e>
                                  <m:sub>
                                    <m:r>
                                      <a:rPr lang="fr-CA" sz="1400" i="1">
                                        <a:solidFill>
                                          <a:schemeClr val="tx1"/>
                                        </a:solidFill>
                                        <a:latin typeface="Cambria Math" panose="02040503050406030204" pitchFamily="18" charset="0"/>
                                        <a:ea typeface="Cambria Math"/>
                                      </a:rPr>
                                      <m:t>𝑠𝑐</m:t>
                                    </m:r>
                                  </m:sub>
                                </m:sSub>
                                <m:r>
                                  <a:rPr lang="fr-CA" sz="1400" i="1">
                                    <a:solidFill>
                                      <a:schemeClr val="tx1"/>
                                    </a:solidFill>
                                    <a:latin typeface="Cambria Math" panose="02040503050406030204" pitchFamily="18" charset="0"/>
                                    <a:ea typeface="Cambria Math"/>
                                  </a:rPr>
                                  <m:t>=</m:t>
                                </m:r>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fr-CA" sz="1400" i="1" dirty="0">
                                        <a:solidFill>
                                          <a:schemeClr val="tx1"/>
                                        </a:solidFill>
                                        <a:latin typeface="Cambria Math" panose="02040503050406030204" pitchFamily="18" charset="0"/>
                                        <a:ea typeface="Cambria Math" panose="02040503050406030204" pitchFamily="18" charset="0"/>
                                      </a:rPr>
                                      <m:t>𝐹</m:t>
                                    </m:r>
                                  </m:e>
                                </m:acc>
                                <m:r>
                                  <a:rPr lang="fr-CA" sz="1400" i="1" dirty="0">
                                    <a:solidFill>
                                      <a:schemeClr val="tx1"/>
                                    </a:solidFill>
                                    <a:latin typeface="Cambria Math" panose="02040503050406030204" pitchFamily="18" charset="0"/>
                                    <a:ea typeface="Cambria Math"/>
                                  </a:rPr>
                                  <m:t> </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𝐹</m:t>
                                    </m:r>
                                  </m:e>
                                  <m:sub>
                                    <m:r>
                                      <a:rPr lang="fr-CA" sz="1400" b="0" i="1">
                                        <a:solidFill>
                                          <a:schemeClr val="tx1"/>
                                        </a:solidFill>
                                        <a:latin typeface="Cambria Math" panose="02040503050406030204" pitchFamily="18" charset="0"/>
                                        <a:ea typeface="Cambria Math"/>
                                      </a:rPr>
                                      <m:t>𝑠</m:t>
                                    </m:r>
                                    <m:r>
                                      <a:rPr lang="fr-CA" sz="1400" b="0" i="1" smtClean="0">
                                        <a:solidFill>
                                          <a:schemeClr val="tx1"/>
                                        </a:solidFill>
                                        <a:latin typeface="Cambria Math" panose="02040503050406030204" pitchFamily="18" charset="0"/>
                                        <a:ea typeface="Cambria Math"/>
                                      </a:rPr>
                                      <m:t>0</m:t>
                                    </m:r>
                                  </m:sub>
                                </m:sSub>
                              </m:oMath>
                            </m:oMathPara>
                          </a14:m>
                          <a:endParaRPr lang="fr-CA" sz="1400" b="1" kern="1200" dirty="0">
                            <a:solidFill>
                              <a:schemeClr val="tx1"/>
                            </a:solidFill>
                            <a:latin typeface="Univers Condensed"/>
                            <a:ea typeface="Cambria Math"/>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14:m>
                            <m:oMathPara xmlns:m="http://schemas.openxmlformats.org/officeDocument/2006/math">
                              <m:oMathParaPr>
                                <m:jc m:val="left"/>
                              </m:oMathParaPr>
                              <m:oMath xmlns:m="http://schemas.openxmlformats.org/officeDocument/2006/math">
                                <m:r>
                                  <a:rPr lang="en-CA" sz="1400" i="1" smtClean="0">
                                    <a:solidFill>
                                      <a:schemeClr val="tx1"/>
                                    </a:solidFill>
                                    <a:latin typeface="Cambria Math" panose="02040503050406030204" pitchFamily="18" charset="0"/>
                                    <a:ea typeface="Cambria Math"/>
                                  </a:rPr>
                                  <m:t>⟹</m:t>
                                </m:r>
                                <m:r>
                                  <a:rPr lang="fr-CA" sz="1400" b="1" i="1" smtClean="0">
                                    <a:solidFill>
                                      <a:schemeClr val="tx1"/>
                                    </a:solidFill>
                                    <a:latin typeface="Cambria Math" panose="02040503050406030204" pitchFamily="18" charset="0"/>
                                    <a:ea typeface="Cambria Math"/>
                                  </a:rPr>
                                  <m:t>  </m:t>
                                </m:r>
                                <m:sSub>
                                  <m:sSubPr>
                                    <m:ctrlPr>
                                      <a:rPr lang="en-CA" sz="1400" i="1" smtClean="0">
                                        <a:solidFill>
                                          <a:schemeClr val="tx1"/>
                                        </a:solidFill>
                                        <a:latin typeface="Cambria Math" panose="02040503050406030204" pitchFamily="18" charset="0"/>
                                        <a:ea typeface="Cambria Math"/>
                                      </a:rPr>
                                    </m:ctrlPr>
                                  </m:sSubPr>
                                  <m:e>
                                    <m:r>
                                      <a:rPr lang="fr-CA" sz="1400" i="1">
                                        <a:solidFill>
                                          <a:schemeClr val="tx1"/>
                                        </a:solidFill>
                                        <a:latin typeface="Cambria Math" panose="02040503050406030204" pitchFamily="18" charset="0"/>
                                        <a:ea typeface="Cambria Math"/>
                                      </a:rPr>
                                      <m:t>𝑉</m:t>
                                    </m:r>
                                  </m:e>
                                  <m:sub>
                                    <m:r>
                                      <a:rPr lang="fr-CA" sz="1400" i="1">
                                        <a:solidFill>
                                          <a:schemeClr val="tx1"/>
                                        </a:solidFill>
                                        <a:latin typeface="Cambria Math" panose="02040503050406030204" pitchFamily="18" charset="0"/>
                                        <a:ea typeface="Cambria Math"/>
                                      </a:rPr>
                                      <m:t>𝑠</m:t>
                                    </m:r>
                                  </m:sub>
                                </m:sSub>
                                <m:r>
                                  <a:rPr lang="fr-CA" sz="1400" i="1">
                                    <a:solidFill>
                                      <a:schemeClr val="tx1"/>
                                    </a:solidFill>
                                    <a:latin typeface="Cambria Math" panose="02040503050406030204" pitchFamily="18" charset="0"/>
                                    <a:ea typeface="Cambria Math"/>
                                  </a:rPr>
                                  <m:t>=</m:t>
                                </m:r>
                                <m:r>
                                  <a:rPr lang="fr-CA" sz="1400" i="1">
                                    <a:solidFill>
                                      <a:schemeClr val="tx1"/>
                                    </a:solidFill>
                                    <a:latin typeface="Cambria Math" panose="02040503050406030204" pitchFamily="18" charset="0"/>
                                    <a:ea typeface="Cambria Math" panose="02040503050406030204" pitchFamily="18" charset="0"/>
                                  </a:rPr>
                                  <m:t>h</m:t>
                                </m:r>
                                <m:r>
                                  <a:rPr lang="fr-CA" sz="1400" i="1">
                                    <a:solidFill>
                                      <a:schemeClr val="tx1"/>
                                    </a:solidFill>
                                    <a:latin typeface="Cambria Math" panose="02040503050406030204" pitchFamily="18" charset="0"/>
                                    <a:ea typeface="Cambria Math" panose="02040503050406030204" pitchFamily="18" charset="0"/>
                                  </a:rPr>
                                  <m:t> </m:t>
                                </m:r>
                                <m:r>
                                  <a:rPr lang="fr-CA" sz="1400" i="1">
                                    <a:solidFill>
                                      <a:schemeClr val="tx1"/>
                                    </a:solidFill>
                                    <a:latin typeface="Cambria Math" panose="02040503050406030204" pitchFamily="18" charset="0"/>
                                    <a:ea typeface="Cambria Math" panose="02040503050406030204" pitchFamily="18" charset="0"/>
                                  </a:rPr>
                                  <m:t>𝑡</m:t>
                                </m:r>
                                <m:r>
                                  <a:rPr lang="fr-CA" sz="1400" b="0" i="1" smtClean="0">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𝐹</m:t>
                                    </m:r>
                                  </m:e>
                                  <m:sub>
                                    <m:r>
                                      <a:rPr lang="fr-CA" sz="1400" b="0" i="1">
                                        <a:solidFill>
                                          <a:schemeClr val="tx1"/>
                                        </a:solidFill>
                                        <a:latin typeface="Cambria Math" panose="02040503050406030204" pitchFamily="18" charset="0"/>
                                        <a:ea typeface="Cambria Math"/>
                                      </a:rPr>
                                      <m:t>𝑠</m:t>
                                    </m:r>
                                    <m:r>
                                      <a:rPr lang="fr-CA" sz="1400" b="0" i="1" smtClean="0">
                                        <a:solidFill>
                                          <a:schemeClr val="tx1"/>
                                        </a:solidFill>
                                        <a:latin typeface="Cambria Math" panose="02040503050406030204" pitchFamily="18" charset="0"/>
                                        <a:ea typeface="Cambria Math"/>
                                      </a:rPr>
                                      <m:t>0</m:t>
                                    </m:r>
                                  </m:sub>
                                </m:sSub>
                                <m:r>
                                  <a:rPr lang="fr-CA" sz="1400" b="0" i="1" smtClean="0">
                                    <a:solidFill>
                                      <a:schemeClr val="tx1"/>
                                    </a:solidFill>
                                    <a:latin typeface="Cambria Math" panose="02040503050406030204" pitchFamily="18" charset="0"/>
                                    <a:ea typeface="Cambria Math"/>
                                  </a:rPr>
                                  <m:t> </m:t>
                                </m:r>
                                <m:rad>
                                  <m:radPr>
                                    <m:degHide m:val="on"/>
                                    <m:ctrlPr>
                                      <a:rPr lang="fr-CA" sz="1400" i="1">
                                        <a:solidFill>
                                          <a:schemeClr val="tx1"/>
                                        </a:solidFill>
                                        <a:latin typeface="Cambria Math" panose="02040503050406030204" pitchFamily="18" charset="0"/>
                                        <a:ea typeface="Cambria Math" panose="02040503050406030204" pitchFamily="18" charset="0"/>
                                      </a:rPr>
                                    </m:ctrlPr>
                                  </m:radPr>
                                  <m:deg/>
                                  <m:e>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fr-CA" sz="1400" i="1" dirty="0">
                                            <a:solidFill>
                                              <a:schemeClr val="tx1"/>
                                            </a:solidFill>
                                            <a:latin typeface="Cambria Math" panose="02040503050406030204" pitchFamily="18" charset="0"/>
                                            <a:ea typeface="Cambria Math" panose="02040503050406030204" pitchFamily="18" charset="0"/>
                                          </a:rPr>
                                          <m:t>𝐹</m:t>
                                        </m:r>
                                      </m:e>
                                    </m:acc>
                                  </m:e>
                                </m:rad>
                              </m:oMath>
                            </m:oMathPara>
                          </a14:m>
                          <a:endParaRPr lang="fr-FR" sz="1400" dirty="0">
                            <a:solidFill>
                              <a:schemeClr val="tx1"/>
                            </a:solidFill>
                            <a:latin typeface="Univers Condensed"/>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mc:Choice>
        <mc:Fallback xmlns="">
          <p:graphicFrame>
            <p:nvGraphicFramePr>
              <p:cNvPr id="23" name="Tableau 22"/>
              <p:cNvGraphicFramePr>
                <a:graphicFrameLocks noGrp="1"/>
              </p:cNvGraphicFramePr>
              <p:nvPr>
                <p:extLst>
                  <p:ext uri="{D42A27DB-BD31-4B8C-83A1-F6EECF244321}">
                    <p14:modId xmlns:p14="http://schemas.microsoft.com/office/powerpoint/2010/main" val="1843950201"/>
                  </p:ext>
                </p:extLst>
              </p:nvPr>
            </p:nvGraphicFramePr>
            <p:xfrm>
              <a:off x="838200" y="1069663"/>
              <a:ext cx="5976664" cy="1233270"/>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tblGrid>
                  <a:tr h="1233270">
                    <a:tc>
                      <a:txBody>
                        <a:bodyPr/>
                        <a:lstStyle/>
                        <a:p>
                          <a:endParaRPr lang="fr-FR"/>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r="-144030"/>
                          </a:stretch>
                        </a:blipFill>
                      </a:tcPr>
                    </a:tc>
                    <a:tc>
                      <a:txBody>
                        <a:bodyPr/>
                        <a:lstStyle/>
                        <a:p>
                          <a:endParaRPr lang="fr-F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blipFill>
                          <a:blip r:embed="rId4"/>
                          <a:stretch>
                            <a:fillRect l="-69430"/>
                          </a:stretch>
                        </a:blipFill>
                      </a:tcPr>
                    </a:tc>
                    <a:extLst>
                      <a:ext uri="{0D108BD9-81ED-4DB2-BD59-A6C34878D82A}">
                        <a16:rowId xmlns:a16="http://schemas.microsoft.com/office/drawing/2014/main" val="10000"/>
                      </a:ext>
                    </a:extLst>
                  </a:tr>
                </a:tbl>
              </a:graphicData>
            </a:graphic>
          </p:graphicFrame>
        </mc:Fallback>
      </mc:AlternateContent>
      <p:sp>
        <p:nvSpPr>
          <p:cNvPr id="24" name="Rectangle 23">
            <a:extLst>
              <a:ext uri="{FF2B5EF4-FFF2-40B4-BE49-F238E27FC236}">
                <a16:creationId xmlns:a16="http://schemas.microsoft.com/office/drawing/2014/main" id="{E441A63A-4B3F-4191-9AC0-3B5C732E7D55}"/>
              </a:ext>
            </a:extLst>
          </p:cNvPr>
          <p:cNvSpPr/>
          <p:nvPr/>
        </p:nvSpPr>
        <p:spPr>
          <a:xfrm>
            <a:off x="1464435" y="4530204"/>
            <a:ext cx="4284488" cy="802035"/>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845941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76</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7" name="Rectangle 1027"/>
              <p:cNvSpPr txBox="1">
                <a:spLocks noChangeArrowheads="1"/>
              </p:cNvSpPr>
              <p:nvPr/>
            </p:nvSpPr>
            <p:spPr bwMode="auto">
              <a:xfrm>
                <a:off x="838199" y="728700"/>
                <a:ext cx="9965267" cy="136815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dirty="0">
                    <a:solidFill>
                      <a:schemeClr val="tx1"/>
                    </a:solidFill>
                    <a:latin typeface="Univers Condensed"/>
                    <a:ea typeface="Cambria Math" panose="02040503050406030204" pitchFamily="18" charset="0"/>
                  </a:rPr>
                  <a:t>Si l’âme comporte un ou plusieurs raidisseurs longitudinaux utilisés en combinaison avec des raidisseurs transversaux, la contrainte </a:t>
                </a:r>
                <a14:m>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a:solidFill>
                              <a:schemeClr val="tx1"/>
                            </a:solidFill>
                            <a:latin typeface="Cambria Math" panose="02040503050406030204" pitchFamily="18" charset="0"/>
                            <a:ea typeface="Cambria Math" panose="02040503050406030204" pitchFamily="18" charset="0"/>
                          </a:rPr>
                          <m:t>𝐹</m:t>
                        </m:r>
                      </m:e>
                      <m:sub>
                        <m:r>
                          <a:rPr lang="fr-CA" sz="2000">
                            <a:solidFill>
                              <a:schemeClr val="tx1"/>
                            </a:solidFill>
                            <a:latin typeface="Cambria Math" panose="02040503050406030204" pitchFamily="18" charset="0"/>
                            <a:ea typeface="Cambria Math" panose="02040503050406030204" pitchFamily="18" charset="0"/>
                          </a:rPr>
                          <m:t>𝑠𝑐</m:t>
                        </m:r>
                      </m:sub>
                    </m:sSub>
                    <m:r>
                      <a:rPr lang="fr-CA" sz="2000" i="1">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à la section considérée est prise égale à celle du panneau ayant la plus faible valeur de </a:t>
                </a:r>
                <a14:m>
                  <m:oMath xmlns:m="http://schemas.openxmlformats.org/officeDocument/2006/math">
                    <m:sSub>
                      <m:sSubPr>
                        <m:ctrlPr>
                          <a:rPr lang="en-CA" sz="2000" i="1">
                            <a:solidFill>
                              <a:schemeClr val="tx1"/>
                            </a:solidFill>
                            <a:latin typeface="Cambria Math" panose="02040503050406030204" pitchFamily="18" charset="0"/>
                            <a:ea typeface="Cambria Math" panose="02040503050406030204" pitchFamily="18" charset="0"/>
                          </a:rPr>
                        </m:ctrlPr>
                      </m:sSubPr>
                      <m:e>
                        <m:r>
                          <a:rPr lang="en-CA" sz="2000">
                            <a:solidFill>
                              <a:schemeClr val="tx1"/>
                            </a:solidFill>
                            <a:latin typeface="Cambria Math" panose="02040503050406030204" pitchFamily="18" charset="0"/>
                            <a:ea typeface="Cambria Math" panose="02040503050406030204" pitchFamily="18" charset="0"/>
                          </a:rPr>
                          <m:t>𝐹</m:t>
                        </m:r>
                      </m:e>
                      <m:sub>
                        <m:r>
                          <a:rPr lang="fr-CA" sz="2000">
                            <a:solidFill>
                              <a:schemeClr val="tx1"/>
                            </a:solidFill>
                            <a:latin typeface="Cambria Math" panose="02040503050406030204" pitchFamily="18" charset="0"/>
                            <a:ea typeface="Cambria Math" panose="02040503050406030204" pitchFamily="18" charset="0"/>
                          </a:rPr>
                          <m:t>𝑠𝑐</m:t>
                        </m:r>
                      </m:sub>
                    </m:sSub>
                    <m:r>
                      <a:rPr lang="fr-CA" sz="2000" i="1">
                        <a:solidFill>
                          <a:schemeClr val="tx1"/>
                        </a:solidFill>
                        <a:latin typeface="Cambria Math" panose="02040503050406030204" pitchFamily="18" charset="0"/>
                        <a:ea typeface="Cambria Math" panose="02040503050406030204" pitchFamily="18" charset="0"/>
                      </a:rPr>
                      <m:t> </m:t>
                    </m:r>
                  </m:oMath>
                </a14:m>
                <a:r>
                  <a:rPr lang="fr-FR" sz="2000" dirty="0">
                    <a:solidFill>
                      <a:schemeClr val="tx1"/>
                    </a:solidFill>
                    <a:latin typeface="Univers Condensed"/>
                    <a:ea typeface="Cambria Math" panose="02040503050406030204" pitchFamily="18" charset="0"/>
                  </a:rPr>
                  <a:t>(dont l’élancement </a:t>
                </a:r>
                <a14:m>
                  <m:oMath xmlns:m="http://schemas.openxmlformats.org/officeDocument/2006/math">
                    <m:acc>
                      <m:accPr>
                        <m:chr m:val="̅"/>
                        <m:ctrlPr>
                          <a:rPr lang="fr-FR" sz="2000" i="1" dirty="0">
                            <a:solidFill>
                              <a:schemeClr val="tx1"/>
                            </a:solidFill>
                            <a:latin typeface="Cambria Math" panose="02040503050406030204" pitchFamily="18" charset="0"/>
                            <a:ea typeface="Cambria Math" panose="02040503050406030204" pitchFamily="18" charset="0"/>
                          </a:rPr>
                        </m:ctrlPr>
                      </m:accPr>
                      <m:e>
                        <m:r>
                          <a:rPr lang="fr-FR" sz="2000" i="1" dirty="0">
                            <a:solidFill>
                              <a:schemeClr val="tx1"/>
                            </a:solidFill>
                            <a:latin typeface="Cambria Math" panose="02040503050406030204" pitchFamily="18" charset="0"/>
                            <a:ea typeface="Cambria Math"/>
                          </a:rPr>
                          <m:t>𝜆</m:t>
                        </m:r>
                      </m:e>
                    </m:acc>
                  </m:oMath>
                </a14:m>
                <a:r>
                  <a:rPr lang="fr-FR" sz="2000" dirty="0">
                    <a:solidFill>
                      <a:schemeClr val="tx1"/>
                    </a:solidFill>
                    <a:latin typeface="Univers Condensed"/>
                    <a:ea typeface="Cambria Math" panose="02040503050406030204" pitchFamily="18" charset="0"/>
                  </a:rPr>
                  <a:t> est le plus élevé )</a:t>
                </a:r>
              </a:p>
              <a:p>
                <a:pPr marL="271463" lvl="1" indent="-271463" eaLnBrk="1" hangingPunct="1">
                  <a:buFont typeface="Arial" panose="020B0604020202020204" pitchFamily="34" charset="0"/>
                  <a:buChar char="•"/>
                  <a:defRPr/>
                </a:pPr>
                <a:endParaRPr lang="fr-CA" sz="2000" dirty="0">
                  <a:solidFill>
                    <a:schemeClr val="tx1"/>
                  </a:solidFill>
                  <a:latin typeface="Univers Condensed"/>
                  <a:ea typeface="Cambria Math" panose="02040503050406030204" pitchFamily="18" charset="0"/>
                </a:endParaRPr>
              </a:p>
            </p:txBody>
          </p:sp>
        </mc:Choice>
        <mc:Fallback xmlns="">
          <p:sp>
            <p:nvSpPr>
              <p:cNvPr id="7" name="Rectangle 1027"/>
              <p:cNvSpPr txBox="1">
                <a:spLocks noRot="1" noChangeAspect="1" noMove="1" noResize="1" noEditPoints="1" noAdjustHandles="1" noChangeArrowheads="1" noChangeShapeType="1" noTextEdit="1"/>
              </p:cNvSpPr>
              <p:nvPr/>
            </p:nvSpPr>
            <p:spPr bwMode="auto">
              <a:xfrm>
                <a:off x="838199" y="728700"/>
                <a:ext cx="9965267" cy="1368153"/>
              </a:xfrm>
              <a:prstGeom prst="rect">
                <a:avLst/>
              </a:prstGeom>
              <a:blipFill>
                <a:blip r:embed="rId3"/>
                <a:stretch>
                  <a:fillRect l="-489" t="-2232" r="-1284" b="-49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1563" y="2096853"/>
            <a:ext cx="4234571" cy="418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76569" y="3874088"/>
            <a:ext cx="2741431" cy="523220"/>
          </a:xfrm>
          <a:prstGeom prst="rect">
            <a:avLst/>
          </a:prstGeom>
        </p:spPr>
        <p:txBody>
          <a:bodyPr wrap="square">
            <a:spAutoFit/>
          </a:bodyPr>
          <a:lstStyle/>
          <a:p>
            <a:r>
              <a:rPr lang="fr-FR" sz="1400" dirty="0">
                <a:latin typeface="Univers Condensed"/>
              </a:rPr>
              <a:t>Panneaux d'âme en cisaillement pur avant le flambement</a:t>
            </a:r>
            <a:endParaRPr lang="fr-CA" sz="1400" dirty="0">
              <a:latin typeface="Univers Condensed"/>
            </a:endParaRPr>
          </a:p>
        </p:txBody>
      </p:sp>
      <p:sp>
        <p:nvSpPr>
          <p:cNvPr id="12" name="Rectangle 11">
            <a:extLst>
              <a:ext uri="{FF2B5EF4-FFF2-40B4-BE49-F238E27FC236}">
                <a16:creationId xmlns:a16="http://schemas.microsoft.com/office/drawing/2014/main" id="{8F86240F-F763-A447-AE9F-F0369F722F34}"/>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64527222"/>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688090"/>
                <a:ext cx="9999133" cy="32235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lvl="1" indent="-26828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Il faut aussi vérifier la résistance des assemblages situés sur le contour du panneau (voir acétates </a:t>
                </a:r>
                <a14:m>
                  <m:oMath xmlns:m="http://schemas.openxmlformats.org/officeDocument/2006/math">
                    <m:r>
                      <a:rPr lang="fr-CA" sz="1600" i="1" dirty="0">
                        <a:solidFill>
                          <a:schemeClr val="tx1"/>
                        </a:solidFill>
                        <a:latin typeface="Cambria Math" panose="02040503050406030204" pitchFamily="18" charset="0"/>
                        <a:ea typeface="Cambria Math" panose="02040503050406030204" pitchFamily="18" charset="0"/>
                      </a:rPr>
                      <m:t>12</m:t>
                    </m:r>
                  </m:oMath>
                </a14:m>
                <a:r>
                  <a:rPr lang="fr-FR" sz="1600" dirty="0">
                    <a:solidFill>
                      <a:schemeClr val="tx1"/>
                    </a:solidFill>
                    <a:latin typeface="Univers Condensed"/>
                    <a:ea typeface="Cambria Math" panose="02040503050406030204" pitchFamily="18" charset="0"/>
                  </a:rPr>
                  <a:t> et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13</m:t>
                    </m:r>
                  </m:oMath>
                </a14:m>
                <a:r>
                  <a:rPr lang="fr-FR" sz="1600" dirty="0">
                    <a:solidFill>
                      <a:schemeClr val="tx1"/>
                    </a:solidFill>
                    <a:latin typeface="Univers Condensed"/>
                    <a:ea typeface="Cambria Math" panose="02040503050406030204" pitchFamily="18" charset="0"/>
                  </a:rPr>
                  <a:t>). On </a:t>
                </a:r>
                <a:r>
                  <a:rPr lang="fr-CA" sz="1600" dirty="0">
                    <a:solidFill>
                      <a:schemeClr val="tx1"/>
                    </a:solidFill>
                    <a:latin typeface="Univers Condensed"/>
                  </a:rPr>
                  <a:t>multiplie alors la valeur la plus critique obtenue pour </a:t>
                </a:r>
                <a14:m>
                  <m:oMath xmlns:m="http://schemas.openxmlformats.org/officeDocument/2006/math">
                    <m:sSub>
                      <m:sSubPr>
                        <m:ctrlPr>
                          <a:rPr lang="fr-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𝑣</m:t>
                        </m:r>
                      </m:e>
                      <m:sub>
                        <m:r>
                          <a:rPr lang="en-CA" sz="1600" i="1">
                            <a:solidFill>
                              <a:schemeClr val="tx1"/>
                            </a:solidFill>
                            <a:latin typeface="Cambria Math" panose="02040503050406030204" pitchFamily="18" charset="0"/>
                            <a:ea typeface="Cambria Math"/>
                          </a:rPr>
                          <m:t>𝑟</m:t>
                        </m:r>
                      </m:sub>
                    </m:sSub>
                    <m:r>
                      <a:rPr lang="en-CA" sz="1600" i="1">
                        <a:solidFill>
                          <a:schemeClr val="tx1"/>
                        </a:solidFill>
                        <a:latin typeface="Cambria Math" panose="02040503050406030204" pitchFamily="18" charset="0"/>
                        <a:ea typeface="Cambria Math"/>
                      </a:rPr>
                      <m:t> </m:t>
                    </m:r>
                  </m:oMath>
                </a14:m>
                <a:r>
                  <a:rPr lang="fr-CA" sz="1600" dirty="0">
                    <a:solidFill>
                      <a:schemeClr val="tx1"/>
                    </a:solidFill>
                    <a:latin typeface="Univers Condensed"/>
                  </a:rPr>
                  <a:t>par la profondeur (</a:t>
                </a:r>
                <a14:m>
                  <m:oMath xmlns:m="http://schemas.openxmlformats.org/officeDocument/2006/math">
                    <m:r>
                      <a:rPr lang="fr-CA" sz="1600" i="1" dirty="0">
                        <a:solidFill>
                          <a:schemeClr val="tx1"/>
                        </a:solidFill>
                        <a:latin typeface="Cambria Math" panose="02040503050406030204" pitchFamily="18" charset="0"/>
                      </a:rPr>
                      <m:t>h</m:t>
                    </m:r>
                  </m:oMath>
                </a14:m>
                <a:r>
                  <a:rPr lang="fr-CA" sz="1600" dirty="0">
                    <a:solidFill>
                      <a:schemeClr val="tx1"/>
                    </a:solidFill>
                    <a:latin typeface="Univers Condensed"/>
                  </a:rPr>
                  <a:t>) </a:t>
                </a:r>
                <a:endParaRPr lang="fr-FR" sz="1600" dirty="0">
                  <a:solidFill>
                    <a:schemeClr val="tx1"/>
                  </a:solidFill>
                  <a:latin typeface="Univers Condensed"/>
                  <a:ea typeface="Cambria Math" panose="02040503050406030204" pitchFamily="18" charset="0"/>
                </a:endParaRPr>
              </a:p>
              <a:p>
                <a:pPr marL="268288" lvl="1" indent="-268288"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𝑟</m:t>
                          </m:r>
                        </m:sub>
                      </m:sSub>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𝑣</m:t>
                          </m:r>
                        </m:e>
                        <m:sub>
                          <m:r>
                            <a:rPr lang="en-CA" sz="1600" i="1">
                              <a:solidFill>
                                <a:schemeClr val="tx1"/>
                              </a:solidFill>
                              <a:latin typeface="Cambria Math" panose="02040503050406030204" pitchFamily="18" charset="0"/>
                              <a:ea typeface="Cambria Math"/>
                            </a:rPr>
                            <m:t>𝑟</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h</m:t>
                      </m:r>
                    </m:oMath>
                  </m:oMathPara>
                </a14:m>
                <a:endParaRPr lang="fr-CA" sz="1600" i="1"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endParaRPr lang="fr-CA" sz="1600" i="1" dirty="0">
                  <a:solidFill>
                    <a:schemeClr val="tx1"/>
                  </a:solidFill>
                  <a:latin typeface="Univers Condensed"/>
                  <a:ea typeface="Cambria Math" panose="02040503050406030204" pitchFamily="18" charset="0"/>
                </a:endParaRPr>
              </a:p>
              <a:p>
                <a:pPr marL="268288" lvl="1" indent="-268288"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et on retient la </a:t>
                </a:r>
                <a:r>
                  <a:rPr lang="fr-FR" sz="1600" u="sng" dirty="0">
                    <a:solidFill>
                      <a:schemeClr val="tx1"/>
                    </a:solidFill>
                    <a:latin typeface="Univers Condensed"/>
                    <a:ea typeface="Cambria Math" panose="02040503050406030204" pitchFamily="18" charset="0"/>
                  </a:rPr>
                  <a:t>valeur la plus faible</a:t>
                </a:r>
                <a:r>
                  <a:rPr lang="fr-FR" sz="1600" dirty="0">
                    <a:solidFill>
                      <a:schemeClr val="tx1"/>
                    </a:solidFill>
                    <a:latin typeface="Univers Condensed"/>
                    <a:ea typeface="Cambria Math" panose="02040503050406030204" pitchFamily="18" charset="0"/>
                  </a:rPr>
                  <a:t> entre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𝑟</m:t>
                        </m:r>
                      </m:sub>
                    </m:sSub>
                    <m:r>
                      <a:rPr lang="fr-CA" sz="1600" i="1">
                        <a:solidFill>
                          <a:schemeClr val="tx1"/>
                        </a:solidFill>
                        <a:latin typeface="Cambria Math" panose="02040503050406030204" pitchFamily="18" charset="0"/>
                        <a:ea typeface="Cambria Math"/>
                      </a:rPr>
                      <m:t>=</m:t>
                    </m:r>
                    <m:sSub>
                      <m:sSubPr>
                        <m:ctrlPr>
                          <a:rPr lang="fr-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𝑣</m:t>
                        </m:r>
                      </m:e>
                      <m:sub>
                        <m:r>
                          <a:rPr lang="en-CA" sz="1600" i="1">
                            <a:solidFill>
                              <a:schemeClr val="tx1"/>
                            </a:solidFill>
                            <a:latin typeface="Cambria Math" panose="02040503050406030204" pitchFamily="18" charset="0"/>
                            <a:ea typeface="Cambria Math"/>
                          </a:rPr>
                          <m:t>𝑟</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h</m:t>
                    </m:r>
                  </m:oMath>
                </a14:m>
                <a:r>
                  <a:rPr lang="fr-FR" sz="1600" dirty="0">
                    <a:solidFill>
                      <a:schemeClr val="tx1"/>
                    </a:solidFill>
                    <a:latin typeface="Univers Condensed"/>
                    <a:ea typeface="Cambria Math" panose="02040503050406030204" pitchFamily="18" charset="0"/>
                  </a:rPr>
                  <a:t>  et la résistance :</a:t>
                </a:r>
              </a:p>
              <a:p>
                <a:pPr marL="268288" lvl="1" indent="-268288" eaLnBrk="1" hangingPunct="1">
                  <a:buFont typeface="Arial" panose="020B0604020202020204" pitchFamily="34" charset="0"/>
                  <a:buChar char="•"/>
                  <a:defRPr/>
                </a:pPr>
                <a:endParaRPr lang="en-CA" sz="16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𝑟</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𝑘</m:t>
                          </m:r>
                        </m:sub>
                      </m:sSub>
                      <m:r>
                        <a:rPr lang="fr-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panose="02040503050406030204" pitchFamily="18" charset="0"/>
                        </a:rPr>
                        <m:t>h</m:t>
                      </m:r>
                      <m:r>
                        <a:rPr lang="fr-CA" sz="1600" i="1">
                          <a:solidFill>
                            <a:schemeClr val="tx1"/>
                          </a:solidFill>
                          <a:latin typeface="Cambria Math" panose="02040503050406030204" pitchFamily="18" charset="0"/>
                          <a:ea typeface="Cambria Math" panose="02040503050406030204" pitchFamily="18" charset="0"/>
                        </a:rPr>
                        <m:t> </m:t>
                      </m:r>
                      <m:r>
                        <a:rPr lang="en-CA" sz="1600" i="1">
                          <a:solidFill>
                            <a:schemeClr val="tx1"/>
                          </a:solidFill>
                          <a:latin typeface="Cambria Math" panose="02040503050406030204" pitchFamily="18" charset="0"/>
                          <a:ea typeface="Cambria Math" panose="02040503050406030204" pitchFamily="18" charset="0"/>
                        </a:rPr>
                        <m:t>𝑡</m:t>
                      </m:r>
                      <m:r>
                        <a:rPr lang="en-CA" sz="1600" i="1">
                          <a:solidFill>
                            <a:schemeClr val="tx1"/>
                          </a:solidFill>
                          <a:latin typeface="Cambria Math" panose="02040503050406030204" pitchFamily="18" charset="0"/>
                          <a:ea typeface="Cambria Math" panose="02040503050406030204" pitchFamily="18" charset="0"/>
                        </a:rPr>
                        <m:t> </m:t>
                      </m:r>
                      <m:d>
                        <m:dPr>
                          <m:ctrlPr>
                            <a:rPr lang="en-CA" sz="1600" i="1">
                              <a:solidFill>
                                <a:schemeClr val="tx1"/>
                              </a:solidFill>
                              <a:latin typeface="Cambria Math" panose="02040503050406030204" pitchFamily="18" charset="0"/>
                              <a:ea typeface="Cambria Math" panose="02040503050406030204" pitchFamily="18" charset="0"/>
                            </a:rPr>
                          </m:ctrlPr>
                        </m:dPr>
                        <m:e>
                          <m:r>
                            <a:rPr lang="en-CA" sz="1600" i="1">
                              <a:solidFill>
                                <a:schemeClr val="tx1"/>
                              </a:solidFill>
                              <a:latin typeface="Cambria Math" panose="02040503050406030204" pitchFamily="18" charset="0"/>
                              <a:ea typeface="Cambria Math" panose="02040503050406030204" pitchFamily="18" charset="0"/>
                            </a:rPr>
                            <m:t>2</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𝑠𝑐</m:t>
                                  </m:r>
                                </m:sub>
                              </m:sSub>
                              <m:f>
                                <m:fPr>
                                  <m:ctrlPr>
                                    <a:rPr lang="en-CA" sz="1600" i="1">
                                      <a:solidFill>
                                        <a:schemeClr val="tx1"/>
                                      </a:solidFill>
                                      <a:latin typeface="Cambria Math" panose="02040503050406030204" pitchFamily="18" charset="0"/>
                                      <a:ea typeface="Cambria Math" panose="02040503050406030204" pitchFamily="18" charset="0"/>
                                    </a:rPr>
                                  </m:ctrlPr>
                                </m:fPr>
                                <m:num>
                                  <m:sSub>
                                    <m:sSubPr>
                                      <m:ctrlPr>
                                        <a:rPr lang="en-CA" sz="1600" i="1">
                                          <a:solidFill>
                                            <a:schemeClr val="tx1"/>
                                          </a:solidFill>
                                          <a:latin typeface="Cambria Math" panose="02040503050406030204" pitchFamily="18" charset="0"/>
                                          <a:ea typeface="Cambria Math" panose="02040503050406030204" pitchFamily="18" charset="0"/>
                                        </a:rPr>
                                      </m:ctrlPr>
                                    </m:sSubPr>
                                    <m:e>
                                      <m:r>
                                        <a:rPr lang="en-CA" sz="1600" i="1">
                                          <a:solidFill>
                                            <a:schemeClr val="tx1"/>
                                          </a:solidFill>
                                          <a:latin typeface="Cambria Math" panose="02040503050406030204" pitchFamily="18" charset="0"/>
                                          <a:ea typeface="Cambria Math" panose="02040503050406030204" pitchFamily="18" charset="0"/>
                                        </a:rPr>
                                        <m:t>𝑣</m:t>
                                      </m:r>
                                    </m:e>
                                    <m:sub>
                                      <m:r>
                                        <a:rPr lang="en-CA" sz="1600" i="1">
                                          <a:solidFill>
                                            <a:schemeClr val="tx1"/>
                                          </a:solidFill>
                                          <a:latin typeface="Cambria Math" panose="02040503050406030204" pitchFamily="18" charset="0"/>
                                          <a:ea typeface="Cambria Math" panose="02040503050406030204" pitchFamily="18" charset="0"/>
                                        </a:rPr>
                                        <m:t>𝑠</m:t>
                                      </m:r>
                                    </m:sub>
                                  </m:sSub>
                                </m:num>
                                <m:den>
                                  <m:r>
                                    <a:rPr lang="en-CA" sz="1600" i="1">
                                      <a:solidFill>
                                        <a:schemeClr val="tx1"/>
                                      </a:solidFill>
                                      <a:latin typeface="Cambria Math" panose="02040503050406030204" pitchFamily="18" charset="0"/>
                                      <a:ea typeface="Cambria Math" panose="02040503050406030204" pitchFamily="18" charset="0"/>
                                    </a:rPr>
                                    <m:t>𝑡</m:t>
                                  </m:r>
                                </m:den>
                              </m:f>
                            </m:e>
                          </m:rad>
                          <m:r>
                            <a:rPr lang="en-CA" sz="1600" i="1">
                              <a:solidFill>
                                <a:schemeClr val="tx1"/>
                              </a:solidFill>
                              <a:latin typeface="Cambria Math" panose="02040503050406030204" pitchFamily="18" charset="0"/>
                              <a:ea typeface="Cambria Math" panose="02040503050406030204" pitchFamily="18" charset="0"/>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𝑠𝑐</m:t>
                              </m:r>
                            </m:sub>
                          </m:sSub>
                        </m:e>
                      </m:d>
                    </m:oMath>
                  </m:oMathPara>
                </a14:m>
                <a:endParaRPr lang="fr-CA" sz="1600" dirty="0">
                  <a:solidFill>
                    <a:schemeClr val="tx1"/>
                  </a:solidFill>
                  <a:latin typeface="Univers Condensed"/>
                  <a:ea typeface="Cambria Math"/>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Cette équation s’applique aussi aux âmes non raidies</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688090"/>
                <a:ext cx="9999133" cy="3223510"/>
              </a:xfrm>
              <a:prstGeom prst="rect">
                <a:avLst/>
              </a:prstGeom>
              <a:blipFill>
                <a:blip r:embed="rId3"/>
                <a:stretch>
                  <a:fillRect l="-183" t="-5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4012468"/>
            <a:ext cx="4292770" cy="2343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2971674" y="4820462"/>
            <a:ext cx="1800201" cy="738664"/>
          </a:xfrm>
          <a:prstGeom prst="rect">
            <a:avLst/>
          </a:prstGeom>
        </p:spPr>
        <p:txBody>
          <a:bodyPr wrap="square">
            <a:spAutoFit/>
          </a:bodyPr>
          <a:lstStyle/>
          <a:p>
            <a:r>
              <a:rPr lang="fr-FR" sz="1400" dirty="0">
                <a:latin typeface="Univers Condensed"/>
              </a:rPr>
              <a:t>Caractéristiques des assemblages de panneaux d'âme</a:t>
            </a:r>
            <a:endParaRPr lang="fr-CA" sz="1400" dirty="0">
              <a:latin typeface="Univers Condensed"/>
            </a:endParaRPr>
          </a:p>
        </p:txBody>
      </p:sp>
      <p:sp>
        <p:nvSpPr>
          <p:cNvPr id="8" name="Rectangle 7">
            <a:extLst>
              <a:ext uri="{FF2B5EF4-FFF2-40B4-BE49-F238E27FC236}">
                <a16:creationId xmlns:a16="http://schemas.microsoft.com/office/drawing/2014/main" id="{E1018B18-7E7A-8F41-8A15-33811138FAB8}"/>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00157299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1568622"/>
                <a:ext cx="9821449" cy="339284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Wingdings" panose="05000000000000000000" pitchFamily="2" charset="2"/>
                  <a:buChar char="Ø"/>
                  <a:defRPr/>
                </a:pPr>
                <a:r>
                  <a:rPr lang="fr-FR" sz="2000" dirty="0">
                    <a:solidFill>
                      <a:schemeClr val="tx1"/>
                    </a:solidFill>
                    <a:latin typeface="Univers Condensed"/>
                    <a:ea typeface="Cambria Math" panose="02040503050406030204" pitchFamily="18" charset="0"/>
                  </a:rPr>
                  <a:t>Il a été démontré que l’équation suivante permet une simulation raisonnable de la résistance post-voilement </a:t>
                </a:r>
                <a:r>
                  <a:rPr lang="fr-FR" sz="2000" b="1" u="sng" dirty="0">
                    <a:solidFill>
                      <a:schemeClr val="tx1"/>
                    </a:solidFill>
                    <a:latin typeface="Univers Condensed"/>
                    <a:ea typeface="Cambria Math" panose="02040503050406030204" pitchFamily="18" charset="0"/>
                  </a:rPr>
                  <a:t>des âmes non raidies</a:t>
                </a:r>
                <a:r>
                  <a:rPr lang="fr-FR" sz="2000" dirty="0">
                    <a:solidFill>
                      <a:schemeClr val="tx1"/>
                    </a:solidFill>
                    <a:latin typeface="Univers Condensed"/>
                    <a:ea typeface="Cambria Math" panose="02040503050406030204" pitchFamily="18" charset="0"/>
                  </a:rPr>
                  <a:t> de poutres fléchies</a:t>
                </a:r>
              </a:p>
              <a:p>
                <a:pPr marL="268288" lvl="1" indent="-268288" eaLnBrk="1" hangingPunct="1">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𝑉</m:t>
                          </m:r>
                        </m:e>
                        <m:sub>
                          <m:r>
                            <a:rPr lang="en-CA" i="1">
                              <a:solidFill>
                                <a:schemeClr val="tx1"/>
                              </a:solidFill>
                              <a:latin typeface="Cambria Math" panose="02040503050406030204" pitchFamily="18" charset="0"/>
                              <a:ea typeface="Cambria Math"/>
                            </a:rPr>
                            <m:t>𝑠</m:t>
                          </m:r>
                        </m:sub>
                      </m:sSub>
                      <m:r>
                        <a:rPr lang="fr-CA" i="1">
                          <a:solidFill>
                            <a:schemeClr val="tx1"/>
                          </a:solidFill>
                          <a:latin typeface="Cambria Math" panose="02040503050406030204" pitchFamily="18" charset="0"/>
                          <a:ea typeface="Cambria Math"/>
                        </a:rPr>
                        <m:t>=</m:t>
                      </m:r>
                      <m:r>
                        <a:rPr lang="en-CA" i="1">
                          <a:solidFill>
                            <a:schemeClr val="tx1"/>
                          </a:solidFill>
                          <a:latin typeface="Cambria Math" panose="02040503050406030204" pitchFamily="18" charset="0"/>
                          <a:ea typeface="Cambria Math" panose="02040503050406030204" pitchFamily="18" charset="0"/>
                        </a:rPr>
                        <m:t>h</m:t>
                      </m:r>
                      <m:r>
                        <a:rPr lang="en-CA" i="1">
                          <a:solidFill>
                            <a:schemeClr val="tx1"/>
                          </a:solidFill>
                          <a:latin typeface="Cambria Math" panose="02040503050406030204" pitchFamily="18" charset="0"/>
                          <a:ea typeface="Cambria Math" panose="02040503050406030204" pitchFamily="18" charset="0"/>
                        </a:rPr>
                        <m:t> </m:t>
                      </m:r>
                      <m:r>
                        <a:rPr lang="en-CA" i="1">
                          <a:solidFill>
                            <a:schemeClr val="tx1"/>
                          </a:solidFill>
                          <a:latin typeface="Cambria Math" panose="02040503050406030204" pitchFamily="18" charset="0"/>
                          <a:ea typeface="Cambria Math" panose="02040503050406030204" pitchFamily="18" charset="0"/>
                        </a:rPr>
                        <m:t>𝑡</m:t>
                      </m:r>
                      <m:r>
                        <a:rPr lang="en-CA" i="1">
                          <a:solidFill>
                            <a:schemeClr val="tx1"/>
                          </a:solidFill>
                          <a:latin typeface="Cambria Math" panose="02040503050406030204" pitchFamily="18" charset="0"/>
                          <a:ea typeface="Cambria Math" panose="02040503050406030204" pitchFamily="18" charset="0"/>
                        </a:rPr>
                        <m:t> </m:t>
                      </m:r>
                      <m:rad>
                        <m:radPr>
                          <m:degHide m:val="on"/>
                          <m:ctrlPr>
                            <a:rPr lang="en-CA" i="1">
                              <a:solidFill>
                                <a:schemeClr val="tx1"/>
                              </a:solidFill>
                              <a:latin typeface="Cambria Math" panose="02040503050406030204" pitchFamily="18" charset="0"/>
                              <a:ea typeface="Cambria Math" panose="02040503050406030204" pitchFamily="18" charset="0"/>
                            </a:rPr>
                          </m:ctrlPr>
                        </m:radPr>
                        <m:deg/>
                        <m:e>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𝑠𝑐</m:t>
                              </m:r>
                            </m:sub>
                          </m:sSub>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𝑠𝑜</m:t>
                              </m:r>
                            </m:sub>
                          </m:sSub>
                          <m:r>
                            <a:rPr lang="en-CA" i="1">
                              <a:solidFill>
                                <a:schemeClr val="tx1"/>
                              </a:solidFill>
                              <a:latin typeface="Cambria Math" panose="02040503050406030204" pitchFamily="18" charset="0"/>
                              <a:ea typeface="Cambria Math"/>
                            </a:rPr>
                            <m:t>−</m:t>
                          </m:r>
                          <m:sSubSup>
                            <m:sSubSupPr>
                              <m:ctrlPr>
                                <a:rPr lang="fr-FR" i="1">
                                  <a:solidFill>
                                    <a:schemeClr val="tx1"/>
                                  </a:solidFill>
                                  <a:latin typeface="Cambria Math" panose="02040503050406030204" pitchFamily="18" charset="0"/>
                                </a:rPr>
                              </m:ctrlPr>
                            </m:sSubSupPr>
                            <m:e>
                              <m:r>
                                <a:rPr lang="fr-FR" i="1">
                                  <a:solidFill>
                                    <a:schemeClr val="tx1"/>
                                  </a:solidFill>
                                  <a:latin typeface="Cambria Math" panose="02040503050406030204" pitchFamily="18" charset="0"/>
                                </a:rPr>
                                <m:t>𝐹</m:t>
                              </m:r>
                            </m:e>
                            <m:sub>
                              <m:r>
                                <a:rPr lang="fr-FR" i="1">
                                  <a:solidFill>
                                    <a:schemeClr val="tx1"/>
                                  </a:solidFill>
                                  <a:latin typeface="Cambria Math" panose="02040503050406030204" pitchFamily="18" charset="0"/>
                                </a:rPr>
                                <m:t>𝑠</m:t>
                              </m:r>
                              <m:r>
                                <a:rPr lang="en-CA" i="1">
                                  <a:solidFill>
                                    <a:schemeClr val="tx1"/>
                                  </a:solidFill>
                                  <a:latin typeface="Cambria Math" panose="02040503050406030204" pitchFamily="18" charset="0"/>
                                </a:rPr>
                                <m:t>𝑐</m:t>
                              </m:r>
                            </m:sub>
                            <m:sup>
                              <m:r>
                                <a:rPr lang="fr-FR" i="1">
                                  <a:solidFill>
                                    <a:schemeClr val="tx1"/>
                                  </a:solidFill>
                                  <a:latin typeface="Cambria Math" panose="02040503050406030204" pitchFamily="18" charset="0"/>
                                </a:rPr>
                                <m:t>2</m:t>
                              </m:r>
                            </m:sup>
                          </m:sSubSup>
                          <m:r>
                            <m:rPr>
                              <m:nor/>
                            </m:rPr>
                            <a:rPr lang="fr-FR">
                              <a:solidFill>
                                <a:schemeClr val="tx1"/>
                              </a:solidFill>
                              <a:latin typeface="Univers Condensed"/>
                            </a:rPr>
                            <m:t> </m:t>
                          </m:r>
                        </m:e>
                      </m:rad>
                    </m:oMath>
                  </m:oMathPara>
                </a14:m>
                <a:endParaRPr lang="en-CA" dirty="0">
                  <a:solidFill>
                    <a:schemeClr val="tx1"/>
                  </a:solidFill>
                  <a:latin typeface="Univers Condensed"/>
                  <a:ea typeface="Cambria Math"/>
                </a:endParaRPr>
              </a:p>
              <a:p>
                <a:pPr marL="857250" lvl="3" indent="0" eaLnBrk="1" hangingPunct="1">
                  <a:buNone/>
                  <a:defRPr/>
                </a:pPr>
                <a:endParaRPr lang="fr-FR" dirty="0">
                  <a:solidFill>
                    <a:schemeClr val="tx1"/>
                  </a:solidFill>
                  <a:latin typeface="Univers Condensed"/>
                  <a:ea typeface="Cambria Math" panose="02040503050406030204" pitchFamily="18" charset="0"/>
                </a:endParaRPr>
              </a:p>
              <a:p>
                <a:pPr marL="857250" lvl="3" indent="0" eaLnBrk="1" hangingPunct="1">
                  <a:buNone/>
                  <a:defRPr/>
                </a:pPr>
                <a:r>
                  <a:rPr lang="fr-FR" dirty="0">
                    <a:solidFill>
                      <a:schemeClr val="tx1"/>
                    </a:solidFill>
                    <a:latin typeface="Univers Condensed"/>
                    <a:ea typeface="Cambria Math" panose="02040503050406030204" pitchFamily="18" charset="0"/>
                  </a:rPr>
                  <a:t>Cette équation s’apparente à (voir acétate </a:t>
                </a:r>
                <a14:m>
                  <m:oMath xmlns:m="http://schemas.openxmlformats.org/officeDocument/2006/math">
                    <m:r>
                      <a:rPr lang="fr-FR" i="1" dirty="0">
                        <a:solidFill>
                          <a:schemeClr val="tx1"/>
                        </a:solidFill>
                        <a:latin typeface="Cambria Math" panose="02040503050406030204" pitchFamily="18" charset="0"/>
                        <a:ea typeface="Cambria Math" panose="02040503050406030204" pitchFamily="18" charset="0"/>
                      </a:rPr>
                      <m:t>15</m:t>
                    </m:r>
                  </m:oMath>
                </a14:m>
                <a:r>
                  <a:rPr lang="fr-FR" dirty="0">
                    <a:solidFill>
                      <a:schemeClr val="tx1"/>
                    </a:solidFill>
                    <a:latin typeface="Univers Condensed"/>
                    <a:ea typeface="Cambria Math" panose="02040503050406030204" pitchFamily="18" charset="0"/>
                  </a:rPr>
                  <a:t>) :</a:t>
                </a:r>
              </a:p>
              <a:p>
                <a:pPr marL="857250" lvl="3" indent="0" eaLnBrk="1" hangingPunct="1">
                  <a:buNone/>
                  <a:defRPr/>
                </a:pPr>
                <a:endParaRPr lang="en-CA"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𝑉</m:t>
                          </m:r>
                        </m:e>
                        <m:sub>
                          <m:r>
                            <a:rPr lang="en-CA" i="1">
                              <a:solidFill>
                                <a:schemeClr val="tx1"/>
                              </a:solidFill>
                              <a:latin typeface="Cambria Math" panose="02040503050406030204" pitchFamily="18" charset="0"/>
                              <a:ea typeface="Cambria Math"/>
                            </a:rPr>
                            <m:t>𝑠</m:t>
                          </m:r>
                        </m:sub>
                      </m:sSub>
                      <m:r>
                        <a:rPr lang="fr-CA" i="1">
                          <a:solidFill>
                            <a:schemeClr val="tx1"/>
                          </a:solidFill>
                          <a:latin typeface="Cambria Math" panose="02040503050406030204" pitchFamily="18" charset="0"/>
                          <a:ea typeface="Cambria Math"/>
                        </a:rPr>
                        <m:t>=</m:t>
                      </m:r>
                      <m:r>
                        <a:rPr lang="en-CA" i="1">
                          <a:solidFill>
                            <a:schemeClr val="tx1"/>
                          </a:solidFill>
                          <a:latin typeface="Cambria Math" panose="02040503050406030204" pitchFamily="18" charset="0"/>
                          <a:ea typeface="Cambria Math" panose="02040503050406030204" pitchFamily="18" charset="0"/>
                        </a:rPr>
                        <m:t>h</m:t>
                      </m:r>
                      <m:r>
                        <a:rPr lang="en-CA" i="1">
                          <a:solidFill>
                            <a:schemeClr val="tx1"/>
                          </a:solidFill>
                          <a:latin typeface="Cambria Math" panose="02040503050406030204" pitchFamily="18" charset="0"/>
                          <a:ea typeface="Cambria Math" panose="02040503050406030204" pitchFamily="18" charset="0"/>
                        </a:rPr>
                        <m:t> </m:t>
                      </m:r>
                      <m:r>
                        <a:rPr lang="en-CA" i="1">
                          <a:solidFill>
                            <a:schemeClr val="tx1"/>
                          </a:solidFill>
                          <a:latin typeface="Cambria Math" panose="02040503050406030204" pitchFamily="18" charset="0"/>
                          <a:ea typeface="Cambria Math" panose="02040503050406030204" pitchFamily="18" charset="0"/>
                        </a:rPr>
                        <m:t>𝑡</m:t>
                      </m:r>
                      <m:d>
                        <m:dPr>
                          <m:ctrlPr>
                            <a:rPr lang="en-CA" i="1">
                              <a:solidFill>
                                <a:schemeClr val="tx1"/>
                              </a:solidFill>
                              <a:latin typeface="Cambria Math" panose="02040503050406030204" pitchFamily="18" charset="0"/>
                              <a:ea typeface="Cambria Math" panose="02040503050406030204" pitchFamily="18" charset="0"/>
                            </a:rPr>
                          </m:ctrlPr>
                        </m:dPr>
                        <m:e>
                          <m:r>
                            <a:rPr lang="en-CA" i="1">
                              <a:solidFill>
                                <a:schemeClr val="tx1"/>
                              </a:solidFill>
                              <a:latin typeface="Cambria Math" panose="02040503050406030204" pitchFamily="18" charset="0"/>
                              <a:ea typeface="Cambria Math" panose="02040503050406030204" pitchFamily="18" charset="0"/>
                            </a:rPr>
                            <m:t>2</m:t>
                          </m:r>
                          <m:rad>
                            <m:radPr>
                              <m:degHide m:val="on"/>
                              <m:ctrlPr>
                                <a:rPr lang="en-CA" i="1">
                                  <a:solidFill>
                                    <a:schemeClr val="tx1"/>
                                  </a:solidFill>
                                  <a:latin typeface="Cambria Math" panose="02040503050406030204" pitchFamily="18" charset="0"/>
                                  <a:ea typeface="Cambria Math" panose="02040503050406030204" pitchFamily="18" charset="0"/>
                                </a:rPr>
                              </m:ctrlPr>
                            </m:radPr>
                            <m:deg/>
                            <m:e>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𝑠𝑐</m:t>
                                  </m:r>
                                </m:sub>
                              </m:sSub>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𝑠𝑜</m:t>
                                  </m:r>
                                </m:sub>
                              </m:sSub>
                            </m:e>
                          </m:rad>
                          <m:r>
                            <a:rPr lang="en-CA" i="1">
                              <a:solidFill>
                                <a:schemeClr val="tx1"/>
                              </a:solidFill>
                              <a:latin typeface="Cambria Math" panose="02040503050406030204" pitchFamily="18" charset="0"/>
                              <a:ea typeface="Cambria Math"/>
                            </a:rPr>
                            <m:t>−</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𝑠𝑐</m:t>
                              </m:r>
                            </m:sub>
                          </m:sSub>
                        </m:e>
                      </m:d>
                      <m:r>
                        <a:rPr lang="fr-CA" i="1">
                          <a:solidFill>
                            <a:schemeClr val="tx1"/>
                          </a:solidFill>
                          <a:latin typeface="Cambria Math" panose="02040503050406030204" pitchFamily="18" charset="0"/>
                          <a:ea typeface="Cambria Math"/>
                        </a:rPr>
                        <m:t>=</m:t>
                      </m:r>
                      <m:r>
                        <a:rPr lang="fr-CA" i="1">
                          <a:solidFill>
                            <a:schemeClr val="tx1"/>
                          </a:solidFill>
                          <a:latin typeface="Cambria Math" panose="02040503050406030204" pitchFamily="18" charset="0"/>
                          <a:ea typeface="Cambria Math" panose="02040503050406030204" pitchFamily="18" charset="0"/>
                        </a:rPr>
                        <m:t>h</m:t>
                      </m:r>
                      <m:r>
                        <a:rPr lang="fr-CA" i="1">
                          <a:solidFill>
                            <a:schemeClr val="tx1"/>
                          </a:solidFill>
                          <a:latin typeface="Cambria Math" panose="02040503050406030204" pitchFamily="18" charset="0"/>
                          <a:ea typeface="Cambria Math" panose="02040503050406030204" pitchFamily="18" charset="0"/>
                        </a:rPr>
                        <m:t> </m:t>
                      </m:r>
                      <m:r>
                        <a:rPr lang="fr-CA" i="1">
                          <a:solidFill>
                            <a:schemeClr val="tx1"/>
                          </a:solidFill>
                          <a:latin typeface="Cambria Math" panose="02040503050406030204" pitchFamily="18" charset="0"/>
                          <a:ea typeface="Cambria Math" panose="02040503050406030204" pitchFamily="18" charset="0"/>
                        </a:rPr>
                        <m:t>𝑡</m:t>
                      </m:r>
                      <m:r>
                        <a:rPr lang="fr-CA" i="1">
                          <a:solidFill>
                            <a:schemeClr val="tx1"/>
                          </a:solidFill>
                          <a:latin typeface="Cambria Math" panose="02040503050406030204" pitchFamily="18" charset="0"/>
                          <a:ea typeface="Cambria Math" panose="02040503050406030204" pitchFamily="18" charset="0"/>
                        </a:rPr>
                        <m:t> </m:t>
                      </m:r>
                      <m:d>
                        <m:dPr>
                          <m:ctrlPr>
                            <a:rPr lang="fr-CA" i="1">
                              <a:solidFill>
                                <a:schemeClr val="tx1"/>
                              </a:solidFill>
                              <a:latin typeface="Cambria Math" panose="02040503050406030204" pitchFamily="18" charset="0"/>
                              <a:ea typeface="Cambria Math" panose="02040503050406030204" pitchFamily="18" charset="0"/>
                            </a:rPr>
                          </m:ctrlPr>
                        </m:dPr>
                        <m:e>
                          <m:r>
                            <a:rPr lang="fr-CA" i="1">
                              <a:solidFill>
                                <a:schemeClr val="tx1"/>
                              </a:solidFill>
                              <a:latin typeface="Cambria Math" panose="02040503050406030204" pitchFamily="18" charset="0"/>
                              <a:ea typeface="Cambria Math" panose="02040503050406030204" pitchFamily="18" charset="0"/>
                            </a:rPr>
                            <m:t>2</m:t>
                          </m:r>
                          <m:rad>
                            <m:radPr>
                              <m:degHide m:val="on"/>
                              <m:ctrlPr>
                                <a:rPr lang="fr-CA" i="1">
                                  <a:solidFill>
                                    <a:schemeClr val="tx1"/>
                                  </a:solidFill>
                                  <a:latin typeface="Cambria Math" panose="02040503050406030204" pitchFamily="18" charset="0"/>
                                  <a:ea typeface="Cambria Math" panose="02040503050406030204" pitchFamily="18" charset="0"/>
                                </a:rPr>
                              </m:ctrlPr>
                            </m:radPr>
                            <m:deg/>
                            <m:e>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fr-CA" i="1">
                                      <a:solidFill>
                                        <a:schemeClr val="tx1"/>
                                      </a:solidFill>
                                      <a:latin typeface="Cambria Math" panose="02040503050406030204" pitchFamily="18" charset="0"/>
                                      <a:ea typeface="Cambria Math"/>
                                    </a:rPr>
                                    <m:t>𝑠𝑐</m:t>
                                  </m:r>
                                </m:sub>
                              </m:sSub>
                              <m:r>
                                <a:rPr lang="fr-CA" i="1">
                                  <a:solidFill>
                                    <a:schemeClr val="tx1"/>
                                  </a:solidFill>
                                  <a:latin typeface="Cambria Math" panose="02040503050406030204" pitchFamily="18" charset="0"/>
                                  <a:ea typeface="Cambria Math"/>
                                </a:rPr>
                                <m:t> </m:t>
                              </m:r>
                              <m:f>
                                <m:fPr>
                                  <m:ctrlPr>
                                    <a:rPr lang="fr-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panose="02040503050406030204" pitchFamily="18" charset="0"/>
                                        </a:rPr>
                                      </m:ctrlPr>
                                    </m:sSubPr>
                                    <m:e>
                                      <m:r>
                                        <a:rPr lang="fr-CA" i="1">
                                          <a:solidFill>
                                            <a:schemeClr val="tx1"/>
                                          </a:solidFill>
                                          <a:latin typeface="Cambria Math" panose="02040503050406030204" pitchFamily="18" charset="0"/>
                                          <a:ea typeface="Cambria Math" panose="02040503050406030204" pitchFamily="18" charset="0"/>
                                        </a:rPr>
                                        <m:t>𝑣</m:t>
                                      </m:r>
                                    </m:e>
                                    <m:sub>
                                      <m:r>
                                        <a:rPr lang="fr-CA" i="1">
                                          <a:solidFill>
                                            <a:schemeClr val="tx1"/>
                                          </a:solidFill>
                                          <a:latin typeface="Cambria Math" panose="02040503050406030204" pitchFamily="18" charset="0"/>
                                          <a:ea typeface="Cambria Math" panose="02040503050406030204" pitchFamily="18" charset="0"/>
                                        </a:rPr>
                                        <m:t>𝑠</m:t>
                                      </m:r>
                                    </m:sub>
                                  </m:sSub>
                                </m:num>
                                <m:den>
                                  <m:r>
                                    <a:rPr lang="fr-CA" i="1">
                                      <a:solidFill>
                                        <a:schemeClr val="tx1"/>
                                      </a:solidFill>
                                      <a:latin typeface="Cambria Math" panose="02040503050406030204" pitchFamily="18" charset="0"/>
                                      <a:ea typeface="Cambria Math"/>
                                    </a:rPr>
                                    <m:t>𝑡</m:t>
                                  </m:r>
                                </m:den>
                              </m:f>
                            </m:e>
                          </m:rad>
                          <m:r>
                            <a:rPr lang="fr-CA" i="1">
                              <a:solidFill>
                                <a:schemeClr val="tx1"/>
                              </a:solidFill>
                              <a:latin typeface="Cambria Math" panose="02040503050406030204" pitchFamily="18" charset="0"/>
                              <a:ea typeface="Cambria Math"/>
                            </a:rPr>
                            <m:t>−</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fr-CA" i="1">
                                  <a:solidFill>
                                    <a:schemeClr val="tx1"/>
                                  </a:solidFill>
                                  <a:latin typeface="Cambria Math" panose="02040503050406030204" pitchFamily="18" charset="0"/>
                                  <a:ea typeface="Cambria Math"/>
                                </a:rPr>
                                <m:t>𝑠𝑐</m:t>
                              </m:r>
                            </m:sub>
                          </m:sSub>
                        </m:e>
                      </m:d>
                    </m:oMath>
                  </m:oMathPara>
                </a14:m>
                <a:endParaRPr lang="fr-FR" dirty="0">
                  <a:solidFill>
                    <a:schemeClr val="tx1"/>
                  </a:solidFill>
                  <a:latin typeface="Univers Condensed"/>
                  <a:ea typeface="Cambria Math" panose="02040503050406030204" pitchFamily="18" charset="0"/>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1568622"/>
                <a:ext cx="9821449" cy="3392843"/>
              </a:xfrm>
              <a:prstGeom prst="rect">
                <a:avLst/>
              </a:prstGeom>
              <a:blipFill>
                <a:blip r:embed="rId3"/>
                <a:stretch>
                  <a:fillRect l="-559" t="-71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9215417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79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p:sp>
        <p:nvSpPr>
          <p:cNvPr id="5" name="Rectangle 1027"/>
          <p:cNvSpPr txBox="1">
            <a:spLocks noChangeArrowheads="1"/>
          </p:cNvSpPr>
          <p:nvPr/>
        </p:nvSpPr>
        <p:spPr bwMode="auto">
          <a:xfrm>
            <a:off x="838199" y="800708"/>
            <a:ext cx="10016067" cy="858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lvl="1" indent="-268288" eaLnBrk="1" hangingPunct="1">
              <a:buFont typeface="Arial" panose="020B0604020202020204" pitchFamily="34" charset="0"/>
              <a:buChar char="•"/>
              <a:defRPr/>
            </a:pPr>
            <a:r>
              <a:rPr lang="fr-FR" sz="1600" u="sng" dirty="0">
                <a:latin typeface="Univers Condensed"/>
                <a:ea typeface="Cambria Math" panose="02040503050406030204" pitchFamily="18" charset="0"/>
              </a:rPr>
              <a:t>Pour que le champ de tension se développe</a:t>
            </a:r>
            <a:r>
              <a:rPr lang="fr-FR" sz="1600" dirty="0">
                <a:latin typeface="Univers Condensed"/>
                <a:ea typeface="Cambria Math" panose="02040503050406030204" pitchFamily="18" charset="0"/>
              </a:rPr>
              <a:t> (au-delà de la résistance post-voilement) </a:t>
            </a:r>
            <a:r>
              <a:rPr lang="fr-CA" sz="1600" u="sng" dirty="0">
                <a:latin typeface="Univers Condensed"/>
              </a:rPr>
              <a:t>et contribue à la résistance au cisaillement</a:t>
            </a:r>
            <a:r>
              <a:rPr lang="fr-FR" sz="1600" dirty="0">
                <a:latin typeface="Univers Condensed"/>
                <a:ea typeface="Cambria Math" panose="02040503050406030204" pitchFamily="18" charset="0"/>
              </a:rPr>
              <a:t>, la résistance ultime aux frontières doit excéder la limite élastique du métal de base (quelques alliages soudés non traitables thermiquement)</a:t>
            </a:r>
          </a:p>
        </p:txBody>
      </p:sp>
      <p:sp>
        <p:nvSpPr>
          <p:cNvPr id="6" name="Rectangle 1027"/>
          <p:cNvSpPr txBox="1">
            <a:spLocks noChangeArrowheads="1"/>
          </p:cNvSpPr>
          <p:nvPr/>
        </p:nvSpPr>
        <p:spPr bwMode="auto">
          <a:xfrm>
            <a:off x="838199" y="1727634"/>
            <a:ext cx="4248472" cy="89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lvl="1" indent="-268288" eaLnBrk="1" hangingPunct="1">
              <a:buFont typeface="Arial" panose="020B0604020202020204" pitchFamily="34" charset="0"/>
              <a:buChar char="•"/>
              <a:defRPr/>
            </a:pPr>
            <a:r>
              <a:rPr lang="fr-FR" sz="1600" dirty="0">
                <a:latin typeface="Univers Condensed"/>
                <a:ea typeface="Cambria Math" panose="02040503050406030204" pitchFamily="18" charset="0"/>
              </a:rPr>
              <a:t>Les ailes et les raidisseurs situés aux extrémités fléchissent sous l’action du champ de tension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587" y="1659467"/>
            <a:ext cx="4253756" cy="429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6287587" y="6198255"/>
            <a:ext cx="4053491" cy="523220"/>
          </a:xfrm>
          <a:prstGeom prst="rect">
            <a:avLst/>
          </a:prstGeom>
        </p:spPr>
        <p:txBody>
          <a:bodyPr wrap="square">
            <a:spAutoFit/>
          </a:bodyPr>
          <a:lstStyle/>
          <a:p>
            <a:r>
              <a:rPr lang="fr-FR" sz="1400" dirty="0">
                <a:latin typeface="Univers Condensed"/>
              </a:rPr>
              <a:t>Modèles de calcul pour évaluer la contribution du champ de tension</a:t>
            </a:r>
            <a:endParaRPr lang="fr-CA" sz="1400" dirty="0">
              <a:latin typeface="Univers Condensed"/>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3960" y="3272028"/>
            <a:ext cx="4268321" cy="164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203D464A-D8B0-49A1-B5D2-D96C5CC440F1}"/>
              </a:ext>
            </a:extLst>
          </p:cNvPr>
          <p:cNvSpPr/>
          <p:nvPr/>
        </p:nvSpPr>
        <p:spPr>
          <a:xfrm rot="1346144">
            <a:off x="1814938" y="3585277"/>
            <a:ext cx="1404000" cy="669870"/>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id="{3E5B6A98-C940-4742-AE4C-1EF55DA0C9C4}"/>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1736539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Résistance des sections fléchies</a:t>
            </a:r>
          </a:p>
        </p:txBody>
      </p:sp>
      <p:sp>
        <p:nvSpPr>
          <p:cNvPr id="3" name="Espace réservé du texte 2"/>
          <p:cNvSpPr>
            <a:spLocks noGrp="1"/>
          </p:cNvSpPr>
          <p:nvPr>
            <p:ph type="body" idx="1"/>
          </p:nvPr>
        </p:nvSpPr>
        <p:spPr/>
        <p:txBody>
          <a:bodyPr/>
          <a:lstStyle/>
          <a:p>
            <a:r>
              <a:rPr lang="fr-FR" dirty="0"/>
              <a:t>Généralités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a:t>
            </a:fld>
            <a:endParaRPr lang="fr-FR"/>
          </a:p>
        </p:txBody>
      </p:sp>
    </p:spTree>
    <p:extLst>
      <p:ext uri="{BB962C8B-B14F-4D97-AF65-F5344CB8AC3E}">
        <p14:creationId xmlns:p14="http://schemas.microsoft.com/office/powerpoint/2010/main" val="30332933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80</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4" name="Rectangle 1027"/>
              <p:cNvSpPr txBox="1">
                <a:spLocks noChangeArrowheads="1"/>
              </p:cNvSpPr>
              <p:nvPr/>
            </p:nvSpPr>
            <p:spPr bwMode="auto">
              <a:xfrm>
                <a:off x="838199" y="1263824"/>
                <a:ext cx="10117668" cy="46797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8288" lvl="1" indent="-268288" eaLnBrk="1" hangingPunct="1">
                  <a:buFont typeface="Arial" panose="020B0604020202020204" pitchFamily="34" charset="0"/>
                  <a:buChar char="•"/>
                  <a:defRPr/>
                </a:pPr>
                <a:r>
                  <a:rPr lang="fr-FR" sz="2000" u="sng" dirty="0">
                    <a:solidFill>
                      <a:schemeClr val="tx1"/>
                    </a:solidFill>
                    <a:latin typeface="Univers Condensed"/>
                    <a:ea typeface="Cambria Math" panose="02040503050406030204" pitchFamily="18" charset="0"/>
                  </a:rPr>
                  <a:t>Dans ces conditions</a:t>
                </a:r>
                <a:r>
                  <a:rPr lang="fr-FR" sz="2000" dirty="0">
                    <a:solidFill>
                      <a:schemeClr val="tx1"/>
                    </a:solidFill>
                    <a:latin typeface="Univers Condensed"/>
                    <a:ea typeface="Cambria Math" panose="02040503050406030204" pitchFamily="18" charset="0"/>
                  </a:rPr>
                  <a:t>, la résistance en flexion des </a:t>
                </a:r>
                <a:r>
                  <a:rPr lang="fr-FR" sz="2000" u="sng" dirty="0">
                    <a:solidFill>
                      <a:schemeClr val="tx1"/>
                    </a:solidFill>
                    <a:latin typeface="Univers Condensed"/>
                    <a:ea typeface="Cambria Math" panose="02040503050406030204" pitchFamily="18" charset="0"/>
                  </a:rPr>
                  <a:t>ailes</a:t>
                </a:r>
                <a:r>
                  <a:rPr lang="fr-FR" sz="2000" dirty="0">
                    <a:solidFill>
                      <a:schemeClr val="tx1"/>
                    </a:solidFill>
                    <a:latin typeface="Univers Condensed"/>
                    <a:ea typeface="Cambria Math" panose="02040503050406030204" pitchFamily="18" charset="0"/>
                  </a:rPr>
                  <a:t> (</a:t>
                </a:r>
                <a14:m>
                  <m:oMath xmlns:m="http://schemas.openxmlformats.org/officeDocument/2006/math">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𝑀</m:t>
                        </m:r>
                      </m:e>
                      <m:sub>
                        <m:r>
                          <a:rPr lang="en-CA" sz="2000" i="1">
                            <a:solidFill>
                              <a:schemeClr val="tx1"/>
                            </a:solidFill>
                            <a:latin typeface="Cambria Math" panose="02040503050406030204" pitchFamily="18" charset="0"/>
                            <a:ea typeface="Cambria Math"/>
                          </a:rPr>
                          <m:t>𝑝</m:t>
                        </m:r>
                      </m:sub>
                    </m:sSub>
                  </m:oMath>
                </a14:m>
                <a:r>
                  <a:rPr lang="fr-FR" sz="2000" dirty="0">
                    <a:solidFill>
                      <a:schemeClr val="tx1"/>
                    </a:solidFill>
                    <a:latin typeface="Univers Condensed"/>
                    <a:ea typeface="Cambria Math" panose="02040503050406030204" pitchFamily="18" charset="0"/>
                  </a:rPr>
                  <a:t>) peut être traitée de façon indépendante. Dans ce cas, </a:t>
                </a:r>
              </a:p>
              <a:p>
                <a:pPr marL="268288" lvl="1" indent="-268288"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668338" lvl="2" indent="-268288" eaLnBrk="1" hangingPunct="1">
                  <a:defRPr/>
                </a:pPr>
                <a:r>
                  <a:rPr lang="fr-FR" sz="2000" dirty="0">
                    <a:solidFill>
                      <a:schemeClr val="tx1"/>
                    </a:solidFill>
                    <a:latin typeface="Univers Condensed"/>
                    <a:ea typeface="Cambria Math" panose="02040503050406030204" pitchFamily="18" charset="0"/>
                  </a:rPr>
                  <a:t>la </a:t>
                </a:r>
                <a:r>
                  <a:rPr lang="fr-FR" sz="2000" b="1" dirty="0">
                    <a:solidFill>
                      <a:schemeClr val="tx1"/>
                    </a:solidFill>
                    <a:latin typeface="Univers Condensed"/>
                    <a:ea typeface="Cambria Math" panose="02040503050406030204" pitchFamily="18" charset="0"/>
                  </a:rPr>
                  <a:t>résistance en flexion des ailes</a:t>
                </a:r>
                <a:r>
                  <a:rPr lang="fr-FR" sz="2000" dirty="0">
                    <a:solidFill>
                      <a:schemeClr val="tx1"/>
                    </a:solidFill>
                    <a:latin typeface="Univers Condensed"/>
                    <a:ea typeface="Cambria Math" panose="02040503050406030204" pitchFamily="18" charset="0"/>
                  </a:rPr>
                  <a:t> (de section rectangulaire) est alors </a:t>
                </a:r>
              </a:p>
              <a:p>
                <a:pPr marL="268288" lvl="1" indent="-268288" eaLnBrk="1" hangingPunct="1">
                  <a:buFont typeface="Arial" panose="020B0604020202020204" pitchFamily="34" charset="0"/>
                  <a:buChar char="•"/>
                  <a:defRPr/>
                </a:pPr>
                <a:endParaRPr lang="en-CA" sz="20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𝑝</m:t>
                          </m:r>
                        </m:sub>
                      </m:sSub>
                      <m:r>
                        <a:rPr lang="fr-CA" i="1">
                          <a:solidFill>
                            <a:schemeClr val="tx1"/>
                          </a:solidFill>
                          <a:latin typeface="Cambria Math" panose="02040503050406030204" pitchFamily="18" charset="0"/>
                          <a:ea typeface="Cambria Math"/>
                        </a:rPr>
                        <m:t>=</m:t>
                      </m:r>
                      <m:f>
                        <m:fPr>
                          <m:ctrlPr>
                            <a:rPr lang="fr-CA" i="1">
                              <a:solidFill>
                                <a:schemeClr val="tx1"/>
                              </a:solidFill>
                              <a:latin typeface="Cambria Math" panose="02040503050406030204" pitchFamily="18" charset="0"/>
                              <a:ea typeface="Cambria Math"/>
                            </a:rPr>
                          </m:ctrlPr>
                        </m:fPr>
                        <m:num>
                          <m:r>
                            <a:rPr lang="en-CA" i="1">
                              <a:solidFill>
                                <a:schemeClr val="tx1"/>
                              </a:solidFill>
                              <a:latin typeface="Cambria Math" panose="02040503050406030204" pitchFamily="18" charset="0"/>
                              <a:ea typeface="Cambria Math"/>
                            </a:rPr>
                            <m:t>𝑏</m:t>
                          </m:r>
                          <m:r>
                            <a:rPr lang="en-CA" i="1">
                              <a:solidFill>
                                <a:schemeClr val="tx1"/>
                              </a:solidFill>
                              <a:latin typeface="Cambria Math" panose="02040503050406030204" pitchFamily="18" charset="0"/>
                              <a:ea typeface="Cambria Math"/>
                            </a:rPr>
                            <m:t> </m:t>
                          </m:r>
                          <m:sSup>
                            <m:sSupPr>
                              <m:ctrlPr>
                                <a:rPr lang="en-CA" i="1">
                                  <a:solidFill>
                                    <a:schemeClr val="tx1"/>
                                  </a:solidFill>
                                  <a:latin typeface="Cambria Math" panose="02040503050406030204" pitchFamily="18" charset="0"/>
                                  <a:ea typeface="Cambria Math"/>
                                </a:rPr>
                              </m:ctrlPr>
                            </m:sSupPr>
                            <m:e>
                              <m:r>
                                <a:rPr lang="en-CA" i="1">
                                  <a:solidFill>
                                    <a:schemeClr val="tx1"/>
                                  </a:solidFill>
                                  <a:latin typeface="Cambria Math" panose="02040503050406030204" pitchFamily="18" charset="0"/>
                                  <a:ea typeface="Cambria Math"/>
                                </a:rPr>
                                <m:t>𝑡</m:t>
                              </m:r>
                            </m:e>
                            <m:sup>
                              <m:r>
                                <a:rPr lang="en-CA" i="1">
                                  <a:solidFill>
                                    <a:schemeClr val="tx1"/>
                                  </a:solidFill>
                                  <a:latin typeface="Cambria Math" panose="02040503050406030204" pitchFamily="18" charset="0"/>
                                  <a:ea typeface="Cambria Math"/>
                                </a:rPr>
                                <m:t>2</m:t>
                              </m:r>
                            </m:sup>
                          </m:sSup>
                        </m:num>
                        <m:den>
                          <m:r>
                            <a:rPr lang="en-CA" i="1">
                              <a:solidFill>
                                <a:schemeClr val="tx1"/>
                              </a:solidFill>
                              <a:latin typeface="Cambria Math" panose="02040503050406030204" pitchFamily="18" charset="0"/>
                              <a:ea typeface="Cambria Math"/>
                            </a:rPr>
                            <m:t>4</m:t>
                          </m:r>
                        </m:den>
                      </m:f>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𝑦</m:t>
                          </m:r>
                        </m:sub>
                      </m:sSub>
                    </m:oMath>
                  </m:oMathPara>
                </a14:m>
                <a:endParaRPr lang="en-CA" dirty="0">
                  <a:solidFill>
                    <a:schemeClr val="tx1"/>
                  </a:solidFill>
                  <a:latin typeface="Univers Condensed"/>
                  <a:ea typeface="Cambria Math"/>
                </a:endParaRPr>
              </a:p>
              <a:p>
                <a:pPr marL="857250" lvl="3" indent="0" eaLnBrk="1" hangingPunct="1">
                  <a:buNone/>
                  <a:defRPr/>
                </a:pPr>
                <a:endParaRPr lang="en-CA" dirty="0">
                  <a:solidFill>
                    <a:schemeClr val="tx1"/>
                  </a:solidFill>
                  <a:latin typeface="Univers Condensed"/>
                  <a:ea typeface="Cambria Math" panose="02040503050406030204" pitchFamily="18" charset="0"/>
                </a:endParaRPr>
              </a:p>
              <a:p>
                <a:pPr marL="668338" lvl="2" indent="-268288" eaLnBrk="1" hangingPunct="1">
                  <a:defRPr/>
                </a:pPr>
                <a:r>
                  <a:rPr lang="fr-FR" sz="2000" dirty="0">
                    <a:solidFill>
                      <a:schemeClr val="tx1"/>
                    </a:solidFill>
                    <a:latin typeface="Univers Condensed"/>
                    <a:ea typeface="Cambria Math" panose="02040503050406030204" pitchFamily="18" charset="0"/>
                  </a:rPr>
                  <a:t>la </a:t>
                </a:r>
                <a:r>
                  <a:rPr lang="fr-FR" sz="2000" b="1" dirty="0">
                    <a:solidFill>
                      <a:schemeClr val="tx1"/>
                    </a:solidFill>
                    <a:latin typeface="Univers Condensed"/>
                    <a:ea typeface="Cambria Math" panose="02040503050406030204" pitchFamily="18" charset="0"/>
                  </a:rPr>
                  <a:t>contribution</a:t>
                </a:r>
                <a:r>
                  <a:rPr lang="fr-FR" sz="2000" dirty="0">
                    <a:solidFill>
                      <a:schemeClr val="tx1"/>
                    </a:solidFill>
                    <a:latin typeface="Univers Condensed"/>
                    <a:ea typeface="Cambria Math" panose="02040503050406030204" pitchFamily="18" charset="0"/>
                  </a:rPr>
                  <a:t> (lorsque justifié) du champ de tension (</a:t>
                </a:r>
                <a:r>
                  <a:rPr lang="fr-CA" sz="2000" dirty="0">
                    <a:solidFill>
                      <a:schemeClr val="tx1"/>
                    </a:solidFill>
                    <a:latin typeface="Univers Condensed"/>
                  </a:rPr>
                  <a:t>qui résulte de la flexion imposée aux ailes) à la résistance au cisaillement </a:t>
                </a:r>
                <a:r>
                  <a:rPr lang="fr-FR" sz="2000" dirty="0">
                    <a:solidFill>
                      <a:schemeClr val="tx1"/>
                    </a:solidFill>
                    <a:latin typeface="Univers Condensed"/>
                    <a:ea typeface="Cambria Math" panose="02040503050406030204" pitchFamily="18" charset="0"/>
                  </a:rPr>
                  <a:t>est alors</a:t>
                </a:r>
              </a:p>
              <a:p>
                <a:pPr marL="268288" lvl="1" indent="-268288" eaLnBrk="1" hangingPunct="1">
                  <a:buFont typeface="Arial" panose="020B0604020202020204" pitchFamily="34" charset="0"/>
                  <a:buChar char="•"/>
                  <a:defRPr/>
                </a:pPr>
                <a:endParaRPr lang="fr-FR" sz="2000"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𝑉</m:t>
                          </m:r>
                        </m:e>
                        <m:sub>
                          <m:r>
                            <a:rPr lang="en-CA" i="1">
                              <a:solidFill>
                                <a:schemeClr val="tx1"/>
                              </a:solidFill>
                              <a:latin typeface="Cambria Math" panose="02040503050406030204" pitchFamily="18" charset="0"/>
                              <a:ea typeface="Cambria Math"/>
                            </a:rPr>
                            <m:t>𝑟</m:t>
                          </m:r>
                        </m:sub>
                      </m:sSub>
                      <m:r>
                        <a:rPr lang="fr-CA" i="1">
                          <a:solidFill>
                            <a:schemeClr val="tx1"/>
                          </a:solidFill>
                          <a:latin typeface="Cambria Math" panose="02040503050406030204" pitchFamily="18" charset="0"/>
                          <a:ea typeface="Cambria Math"/>
                        </a:rPr>
                        <m:t>=</m:t>
                      </m:r>
                      <m:r>
                        <a:rPr lang="en-CA" i="1">
                          <a:solidFill>
                            <a:schemeClr val="tx1"/>
                          </a:solidFill>
                          <a:latin typeface="Cambria Math" panose="02040503050406030204" pitchFamily="18" charset="0"/>
                          <a:ea typeface="Cambria Math"/>
                        </a:rPr>
                        <m:t>2</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𝜙</m:t>
                          </m:r>
                        </m:e>
                        <m:sub>
                          <m:r>
                            <a:rPr lang="en-CA" i="1">
                              <a:solidFill>
                                <a:schemeClr val="tx1"/>
                              </a:solidFill>
                              <a:latin typeface="Cambria Math" panose="02040503050406030204" pitchFamily="18" charset="0"/>
                              <a:ea typeface="Cambria Math"/>
                            </a:rPr>
                            <m:t>𝑦</m:t>
                          </m:r>
                        </m:sub>
                      </m:sSub>
                      <m:rad>
                        <m:radPr>
                          <m:degHide m:val="on"/>
                          <m:ctrlPr>
                            <a:rPr lang="en-CA" i="1">
                              <a:solidFill>
                                <a:schemeClr val="tx1"/>
                              </a:solidFill>
                              <a:latin typeface="Cambria Math" panose="02040503050406030204" pitchFamily="18" charset="0"/>
                              <a:ea typeface="Cambria Math" panose="02040503050406030204" pitchFamily="18" charset="0"/>
                            </a:rPr>
                          </m:ctrlPr>
                        </m:radPr>
                        <m:deg/>
                        <m:e>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𝑝</m:t>
                              </m:r>
                            </m:sub>
                          </m:sSub>
                          <m:r>
                            <a:rPr lang="en-CA" i="1">
                              <a:solidFill>
                                <a:schemeClr val="tx1"/>
                              </a:solidFill>
                              <a:latin typeface="Cambria Math" panose="02040503050406030204" pitchFamily="18" charset="0"/>
                              <a:ea typeface="Cambria Math"/>
                            </a:rPr>
                            <m:t> </m:t>
                          </m:r>
                          <m:r>
                            <a:rPr lang="en-CA" i="1">
                              <a:solidFill>
                                <a:schemeClr val="tx1"/>
                              </a:solidFill>
                              <a:latin typeface="Cambria Math" panose="02040503050406030204" pitchFamily="18" charset="0"/>
                              <a:ea typeface="Cambria Math"/>
                            </a:rPr>
                            <m:t>𝑡</m:t>
                          </m:r>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𝑦</m:t>
                              </m:r>
                            </m:sub>
                          </m:sSub>
                        </m:e>
                      </m:rad>
                      <m:r>
                        <a:rPr lang="fr-CA" i="1">
                          <a:solidFill>
                            <a:schemeClr val="tx1"/>
                          </a:solidFill>
                          <a:latin typeface="Cambria Math" panose="02040503050406030204" pitchFamily="18" charset="0"/>
                          <a:ea typeface="Cambria Math"/>
                        </a:rPr>
                        <m:t>=</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𝜙</m:t>
                          </m:r>
                        </m:e>
                        <m:sub>
                          <m:r>
                            <a:rPr lang="en-CA" i="1">
                              <a:solidFill>
                                <a:schemeClr val="tx1"/>
                              </a:solidFill>
                              <a:latin typeface="Cambria Math" panose="02040503050406030204" pitchFamily="18" charset="0"/>
                              <a:ea typeface="Cambria Math"/>
                            </a:rPr>
                            <m:t>𝑦</m:t>
                          </m:r>
                        </m:sub>
                      </m:sSub>
                      <m:rad>
                        <m:radPr>
                          <m:degHide m:val="on"/>
                          <m:ctrlPr>
                            <a:rPr lang="en-CA" i="1">
                              <a:solidFill>
                                <a:schemeClr val="tx1"/>
                              </a:solidFill>
                              <a:latin typeface="Cambria Math" panose="02040503050406030204" pitchFamily="18" charset="0"/>
                              <a:ea typeface="Cambria Math" panose="02040503050406030204" pitchFamily="18" charset="0"/>
                            </a:rPr>
                          </m:ctrlPr>
                        </m:radPr>
                        <m:deg/>
                        <m:e>
                          <m:r>
                            <a:rPr lang="en-CA" i="1">
                              <a:solidFill>
                                <a:schemeClr val="tx1"/>
                              </a:solidFill>
                              <a:latin typeface="Cambria Math" panose="02040503050406030204" pitchFamily="18" charset="0"/>
                              <a:ea typeface="Cambria Math"/>
                            </a:rPr>
                            <m:t>𝑏</m:t>
                          </m:r>
                          <m:r>
                            <a:rPr lang="en-CA" i="1">
                              <a:solidFill>
                                <a:schemeClr val="tx1"/>
                              </a:solidFill>
                              <a:latin typeface="Cambria Math" panose="02040503050406030204" pitchFamily="18" charset="0"/>
                              <a:ea typeface="Cambria Math"/>
                            </a:rPr>
                            <m:t> </m:t>
                          </m:r>
                          <m:sSup>
                            <m:sSupPr>
                              <m:ctrlPr>
                                <a:rPr lang="en-CA" i="1">
                                  <a:solidFill>
                                    <a:schemeClr val="tx1"/>
                                  </a:solidFill>
                                  <a:latin typeface="Cambria Math" panose="02040503050406030204" pitchFamily="18" charset="0"/>
                                  <a:ea typeface="Cambria Math"/>
                                </a:rPr>
                              </m:ctrlPr>
                            </m:sSupPr>
                            <m:e>
                              <m:r>
                                <a:rPr lang="en-CA" i="1">
                                  <a:solidFill>
                                    <a:schemeClr val="tx1"/>
                                  </a:solidFill>
                                  <a:latin typeface="Cambria Math" panose="02040503050406030204" pitchFamily="18" charset="0"/>
                                  <a:ea typeface="Cambria Math"/>
                                </a:rPr>
                                <m:t>𝑡</m:t>
                              </m:r>
                            </m:e>
                            <m:sup>
                              <m:r>
                                <a:rPr lang="en-CA" i="1">
                                  <a:solidFill>
                                    <a:schemeClr val="tx1"/>
                                  </a:solidFill>
                                  <a:latin typeface="Cambria Math" panose="02040503050406030204" pitchFamily="18" charset="0"/>
                                  <a:ea typeface="Cambria Math"/>
                                </a:rPr>
                                <m:t>3</m:t>
                              </m:r>
                            </m:sup>
                          </m:sSup>
                        </m:e>
                      </m:rad>
                      <m:r>
                        <a:rPr lang="en-CA" i="1">
                          <a:solidFill>
                            <a:schemeClr val="tx1"/>
                          </a:solidFill>
                          <a:latin typeface="Cambria Math" panose="02040503050406030204" pitchFamily="18" charset="0"/>
                          <a:ea typeface="Cambria Math"/>
                        </a:rPr>
                        <m:t> </m:t>
                      </m:r>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𝐹</m:t>
                          </m:r>
                        </m:e>
                        <m:sub>
                          <m:r>
                            <a:rPr lang="en-CA" i="1">
                              <a:solidFill>
                                <a:schemeClr val="tx1"/>
                              </a:solidFill>
                              <a:latin typeface="Cambria Math" panose="02040503050406030204" pitchFamily="18" charset="0"/>
                              <a:ea typeface="Cambria Math"/>
                            </a:rPr>
                            <m:t>𝑦</m:t>
                          </m:r>
                        </m:sub>
                      </m:sSub>
                    </m:oMath>
                  </m:oMathPara>
                </a14:m>
                <a:endParaRPr lang="en-CA" dirty="0">
                  <a:solidFill>
                    <a:schemeClr val="tx1"/>
                  </a:solidFill>
                  <a:latin typeface="Univers Condensed"/>
                  <a:ea typeface="Cambria Math"/>
                </a:endParaRPr>
              </a:p>
              <a:p>
                <a:pPr marL="857250" lvl="3" indent="0" eaLnBrk="1" hangingPunct="1">
                  <a:buNone/>
                  <a:defRPr/>
                </a:pPr>
                <a:endParaRPr lang="en-CA" dirty="0">
                  <a:solidFill>
                    <a:schemeClr val="tx1"/>
                  </a:solidFill>
                  <a:latin typeface="Univers Condensed"/>
                  <a:ea typeface="Cambria Math"/>
                </a:endParaRPr>
              </a:p>
            </p:txBody>
          </p:sp>
        </mc:Choice>
        <mc:Fallback xmlns="">
          <p:sp>
            <p:nvSpPr>
              <p:cNvPr id="14" name="Rectangle 1027"/>
              <p:cNvSpPr txBox="1">
                <a:spLocks noRot="1" noChangeAspect="1" noMove="1" noResize="1" noEditPoints="1" noAdjustHandles="1" noChangeArrowheads="1" noChangeShapeType="1" noTextEdit="1"/>
              </p:cNvSpPr>
              <p:nvPr/>
            </p:nvSpPr>
            <p:spPr bwMode="auto">
              <a:xfrm>
                <a:off x="838199" y="1263824"/>
                <a:ext cx="10117668" cy="4679775"/>
              </a:xfrm>
              <a:prstGeom prst="rect">
                <a:avLst/>
              </a:prstGeom>
              <a:blipFill>
                <a:blip r:embed="rId3"/>
                <a:stretch>
                  <a:fillRect l="-482" t="-6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114702276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des panneaux plats</a:t>
            </a:r>
          </a:p>
        </p:txBody>
      </p:sp>
      <p:sp>
        <p:nvSpPr>
          <p:cNvPr id="3" name="Espace réservé du texte 2"/>
          <p:cNvSpPr>
            <a:spLocks noGrp="1"/>
          </p:cNvSpPr>
          <p:nvPr>
            <p:ph type="body" idx="1"/>
          </p:nvPr>
        </p:nvSpPr>
        <p:spPr/>
        <p:txBody>
          <a:bodyPr/>
          <a:lstStyle/>
          <a:p>
            <a:r>
              <a:rPr lang="fr-FR" dirty="0"/>
              <a:t>Calcul des raidisseurs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81</a:t>
            </a:fld>
            <a:endParaRPr lang="fr-FR"/>
          </a:p>
        </p:txBody>
      </p:sp>
    </p:spTree>
    <p:extLst>
      <p:ext uri="{BB962C8B-B14F-4D97-AF65-F5344CB8AC3E}">
        <p14:creationId xmlns:p14="http://schemas.microsoft.com/office/powerpoint/2010/main" val="2813601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792341"/>
                <a:ext cx="9491133" cy="58037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en-CA" sz="1400" dirty="0">
                  <a:solidFill>
                    <a:srgbClr val="000099"/>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r>
                  <a:rPr lang="fr-FR" sz="1400" dirty="0">
                    <a:latin typeface="Univers Condensed"/>
                    <a:ea typeface="Cambria Math" panose="02040503050406030204" pitchFamily="18" charset="0"/>
                  </a:rPr>
                  <a:t>Les raidisseurs transversaux, longitudinaux et porteurs sont calculés </a:t>
                </a:r>
                <a:r>
                  <a:rPr lang="fr-FR" sz="1400" u="sng" dirty="0">
                    <a:latin typeface="Univers Condensed"/>
                    <a:ea typeface="Cambria Math" panose="02040503050406030204" pitchFamily="18" charset="0"/>
                  </a:rPr>
                  <a:t>comme des poteaux ou des poteaux-poutres</a:t>
                </a:r>
                <a:r>
                  <a:rPr lang="fr-FR" sz="1400" dirty="0">
                    <a:latin typeface="Univers Condensed"/>
                    <a:ea typeface="Cambria Math" panose="02040503050406030204" pitchFamily="18" charset="0"/>
                  </a:rPr>
                  <a:t> (selon le cas) </a:t>
                </a:r>
                <a:r>
                  <a:rPr lang="fr-CA" sz="1400" dirty="0">
                    <a:latin typeface="Univers Condensed"/>
                  </a:rPr>
                  <a:t>sollicités par une charge de compression pondérée </a:t>
                </a:r>
                <a14:m>
                  <m:oMath xmlns:m="http://schemas.openxmlformats.org/officeDocument/2006/math">
                    <m:sSub>
                      <m:sSubPr>
                        <m:ctrlPr>
                          <a:rPr lang="en-CA" sz="1400" i="1">
                            <a:latin typeface="Cambria Math" panose="02040503050406030204" pitchFamily="18" charset="0"/>
                            <a:ea typeface="Cambria Math"/>
                          </a:rPr>
                        </m:ctrlPr>
                      </m:sSubPr>
                      <m:e>
                        <m:r>
                          <a:rPr lang="en-CA" sz="1400" i="1">
                            <a:latin typeface="Cambria Math" panose="02040503050406030204" pitchFamily="18" charset="0"/>
                            <a:ea typeface="Cambria Math"/>
                          </a:rPr>
                          <m:t>𝑁</m:t>
                        </m:r>
                      </m:e>
                      <m:sub>
                        <m:r>
                          <a:rPr lang="en-CA" sz="1400" i="1">
                            <a:latin typeface="Cambria Math" panose="02040503050406030204" pitchFamily="18" charset="0"/>
                            <a:ea typeface="Cambria Math"/>
                          </a:rPr>
                          <m:t>𝑓</m:t>
                        </m:r>
                      </m:sub>
                    </m:sSub>
                  </m:oMath>
                </a14:m>
                <a:endParaRPr lang="fr-CA" sz="1400" dirty="0">
                  <a:latin typeface="Univers Condensed"/>
                  <a:ea typeface="Cambria Math"/>
                </a:endParaRPr>
              </a:p>
              <a:p>
                <a:pPr marL="271463" lvl="1" indent="-271463" eaLnBrk="1" hangingPunct="1">
                  <a:buFont typeface="Arial" panose="020B0604020202020204" pitchFamily="34" charset="0"/>
                  <a:buChar char="•"/>
                  <a:defRPr/>
                </a:pPr>
                <a:endParaRPr lang="fr-CA" sz="1400" dirty="0">
                  <a:latin typeface="Univers Condensed"/>
                </a:endParaRPr>
              </a:p>
              <a:p>
                <a:pPr marL="742950" lvl="2" indent="-342900" eaLnBrk="1" hangingPunct="1">
                  <a:buFont typeface="Wingdings" panose="05000000000000000000" pitchFamily="2" charset="2"/>
                  <a:buChar char="Ø"/>
                  <a:defRPr/>
                </a:pPr>
                <a:r>
                  <a:rPr lang="fr-CA" sz="1400" dirty="0">
                    <a:latin typeface="Univers Condensed"/>
                  </a:rPr>
                  <a:t>La force maximale de compression qui sollicite alors les raidisseurs est donnée par</a:t>
                </a:r>
                <a:endParaRPr lang="fr-FR" sz="1400" dirty="0">
                  <a:solidFill>
                    <a:schemeClr val="tx1"/>
                  </a:solidFill>
                  <a:latin typeface="Univers Condensed"/>
                  <a:ea typeface="Cambria Math" panose="02040503050406030204" pitchFamily="18" charset="0"/>
                </a:endParaRPr>
              </a:p>
              <a:p>
                <a:pPr marL="271463" lvl="1" indent="-271463" eaLnBrk="1" hangingPunct="1">
                  <a:buFont typeface="Arial" panose="020B0604020202020204" pitchFamily="34" charset="0"/>
                  <a:buChar char="•"/>
                  <a:defRPr/>
                </a:pPr>
                <a:endParaRPr lang="en-CA" sz="14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𝑁</m:t>
                          </m:r>
                        </m:e>
                        <m:sub>
                          <m:r>
                            <a:rPr lang="en-CA" sz="1400" i="1">
                              <a:solidFill>
                                <a:schemeClr val="tx1"/>
                              </a:solidFill>
                              <a:latin typeface="Cambria Math" panose="02040503050406030204" pitchFamily="18" charset="0"/>
                              <a:ea typeface="Cambria Math"/>
                            </a:rPr>
                            <m:t>𝑓</m:t>
                          </m:r>
                        </m:sub>
                      </m:sSub>
                      <m:r>
                        <a:rPr lang="fr-CA" sz="1400" i="1">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𝑣</m:t>
                          </m:r>
                        </m:e>
                        <m:sub>
                          <m:r>
                            <a:rPr lang="en-CA" sz="1400" i="1">
                              <a:solidFill>
                                <a:schemeClr val="tx1"/>
                              </a:solidFill>
                              <a:latin typeface="Cambria Math" panose="02040503050406030204" pitchFamily="18" charset="0"/>
                              <a:ea typeface="Cambria Math"/>
                            </a:rPr>
                            <m:t>𝑟</m:t>
                          </m:r>
                        </m:sub>
                      </m:sSub>
                      <m:r>
                        <a:rPr lang="en-CA" sz="1400" i="1">
                          <a:solidFill>
                            <a:schemeClr val="tx1"/>
                          </a:solidFill>
                          <a:latin typeface="Cambria Math" panose="02040503050406030204" pitchFamily="18" charset="0"/>
                          <a:ea typeface="Cambria Math"/>
                        </a:rPr>
                        <m:t> </m:t>
                      </m:r>
                      <m:r>
                        <a:rPr lang="en-CA" sz="1400" i="1">
                          <a:solidFill>
                            <a:schemeClr val="tx1"/>
                          </a:solidFill>
                          <a:latin typeface="Cambria Math" panose="02040503050406030204" pitchFamily="18" charset="0"/>
                          <a:ea typeface="Cambria Math"/>
                        </a:rPr>
                        <m:t>𝑆</m:t>
                      </m:r>
                      <m:r>
                        <a:rPr lang="en-CA" sz="1400" i="1">
                          <a:solidFill>
                            <a:schemeClr val="tx1"/>
                          </a:solidFill>
                          <a:latin typeface="Cambria Math" panose="02040503050406030204" pitchFamily="18" charset="0"/>
                          <a:ea typeface="Cambria Math" panose="02040503050406030204" pitchFamily="18" charset="0"/>
                        </a:rPr>
                        <m:t> </m:t>
                      </m:r>
                      <m:f>
                        <m:fPr>
                          <m:ctrlPr>
                            <a:rPr lang="en-CA" sz="1400" i="1">
                              <a:solidFill>
                                <a:schemeClr val="tx1"/>
                              </a:solidFill>
                              <a:latin typeface="Cambria Math" panose="02040503050406030204" pitchFamily="18" charset="0"/>
                              <a:ea typeface="Cambria Math" panose="02040503050406030204" pitchFamily="18" charset="0"/>
                            </a:rPr>
                          </m:ctrlPr>
                        </m:fPr>
                        <m:num>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acc>
                                <m:accPr>
                                  <m:chr m:val="̅"/>
                                  <m:ctrlPr>
                                    <a:rPr lang="en-CA" sz="1400" i="1">
                                      <a:solidFill>
                                        <a:schemeClr val="tx1"/>
                                      </a:solidFill>
                                      <a:latin typeface="Cambria Math" panose="02040503050406030204" pitchFamily="18" charset="0"/>
                                      <a:ea typeface="Cambria Math" panose="02040503050406030204" pitchFamily="18" charset="0"/>
                                    </a:rPr>
                                  </m:ctrlPr>
                                </m:accPr>
                                <m:e>
                                  <m:r>
                                    <a:rPr lang="en-CA" sz="1400" i="1">
                                      <a:solidFill>
                                        <a:schemeClr val="tx1"/>
                                      </a:solidFill>
                                      <a:latin typeface="Cambria Math" panose="02040503050406030204" pitchFamily="18" charset="0"/>
                                      <a:ea typeface="Cambria Math" panose="02040503050406030204" pitchFamily="18" charset="0"/>
                                    </a:rPr>
                                    <m:t>𝐹</m:t>
                                  </m:r>
                                </m:e>
                              </m:acc>
                            </m:e>
                          </m:rad>
                          <m:d>
                            <m:dPr>
                              <m:ctrlPr>
                                <a:rPr lang="en-CA" sz="1400" i="1">
                                  <a:solidFill>
                                    <a:schemeClr val="tx1"/>
                                  </a:solidFill>
                                  <a:latin typeface="Cambria Math" panose="02040503050406030204" pitchFamily="18" charset="0"/>
                                  <a:ea typeface="Cambria Math" panose="02040503050406030204" pitchFamily="18" charset="0"/>
                                </a:rPr>
                              </m:ctrlPr>
                            </m:dPr>
                            <m:e>
                              <m:r>
                                <a:rPr lang="en-CA" sz="1400" i="1">
                                  <a:solidFill>
                                    <a:schemeClr val="tx1"/>
                                  </a:solidFill>
                                  <a:latin typeface="Cambria Math" panose="02040503050406030204" pitchFamily="18" charset="0"/>
                                  <a:ea typeface="Cambria Math" panose="02040503050406030204" pitchFamily="18" charset="0"/>
                                </a:rPr>
                                <m:t>1−</m:t>
                              </m:r>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acc>
                                    <m:accPr>
                                      <m:chr m:val="̅"/>
                                      <m:ctrlPr>
                                        <a:rPr lang="en-CA" sz="1400" i="1">
                                          <a:solidFill>
                                            <a:schemeClr val="tx1"/>
                                          </a:solidFill>
                                          <a:latin typeface="Cambria Math" panose="02040503050406030204" pitchFamily="18" charset="0"/>
                                          <a:ea typeface="Cambria Math" panose="02040503050406030204" pitchFamily="18" charset="0"/>
                                        </a:rPr>
                                      </m:ctrlPr>
                                    </m:accPr>
                                    <m:e>
                                      <m:r>
                                        <a:rPr lang="en-CA" sz="1400" i="1">
                                          <a:solidFill>
                                            <a:schemeClr val="tx1"/>
                                          </a:solidFill>
                                          <a:latin typeface="Cambria Math" panose="02040503050406030204" pitchFamily="18" charset="0"/>
                                          <a:ea typeface="Cambria Math" panose="02040503050406030204" pitchFamily="18" charset="0"/>
                                        </a:rPr>
                                        <m:t>𝐹</m:t>
                                      </m:r>
                                    </m:e>
                                  </m:acc>
                                </m:e>
                              </m:rad>
                            </m:e>
                          </m:d>
                        </m:num>
                        <m:den>
                          <m:d>
                            <m:dPr>
                              <m:ctrlPr>
                                <a:rPr lang="en-CA" sz="1400" i="1">
                                  <a:solidFill>
                                    <a:schemeClr val="tx1"/>
                                  </a:solidFill>
                                  <a:latin typeface="Cambria Math" panose="02040503050406030204" pitchFamily="18" charset="0"/>
                                  <a:ea typeface="Cambria Math" panose="02040503050406030204" pitchFamily="18" charset="0"/>
                                </a:rPr>
                              </m:ctrlPr>
                            </m:dPr>
                            <m:e>
                              <m:r>
                                <a:rPr lang="en-CA" sz="1400" i="1">
                                  <a:solidFill>
                                    <a:schemeClr val="tx1"/>
                                  </a:solidFill>
                                  <a:latin typeface="Cambria Math" panose="02040503050406030204" pitchFamily="18" charset="0"/>
                                  <a:ea typeface="Cambria Math" panose="02040503050406030204" pitchFamily="18" charset="0"/>
                                </a:rPr>
                                <m:t>1+</m:t>
                              </m:r>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acc>
                                    <m:accPr>
                                      <m:chr m:val="̅"/>
                                      <m:ctrlPr>
                                        <a:rPr lang="en-CA" sz="1400" i="1">
                                          <a:solidFill>
                                            <a:schemeClr val="tx1"/>
                                          </a:solidFill>
                                          <a:latin typeface="Cambria Math" panose="02040503050406030204" pitchFamily="18" charset="0"/>
                                          <a:ea typeface="Cambria Math" panose="02040503050406030204" pitchFamily="18" charset="0"/>
                                        </a:rPr>
                                      </m:ctrlPr>
                                    </m:accPr>
                                    <m:e>
                                      <m:r>
                                        <a:rPr lang="en-CA" sz="1400" i="1">
                                          <a:solidFill>
                                            <a:schemeClr val="tx1"/>
                                          </a:solidFill>
                                          <a:latin typeface="Cambria Math" panose="02040503050406030204" pitchFamily="18" charset="0"/>
                                          <a:ea typeface="Cambria Math" panose="02040503050406030204" pitchFamily="18" charset="0"/>
                                        </a:rPr>
                                        <m:t>𝐹</m:t>
                                      </m:r>
                                    </m:e>
                                  </m:acc>
                                </m:e>
                              </m:rad>
                            </m:e>
                          </m:d>
                        </m:den>
                      </m:f>
                    </m:oMath>
                  </m:oMathPara>
                </a14:m>
                <a:endParaRPr lang="en-CA" sz="1400" dirty="0">
                  <a:solidFill>
                    <a:schemeClr val="tx1"/>
                  </a:solidFill>
                  <a:latin typeface="Univers Condensed"/>
                  <a:ea typeface="Cambria Math" panose="02040503050406030204" pitchFamily="18" charset="0"/>
                </a:endParaRPr>
              </a:p>
              <a:p>
                <a:pPr marL="800100" lvl="2" indent="-400050" eaLnBrk="1" hangingPunct="1">
                  <a:buNone/>
                  <a:defRPr/>
                </a:pPr>
                <a:endParaRPr lang="en-CA" sz="1400" dirty="0">
                  <a:solidFill>
                    <a:schemeClr val="tx1"/>
                  </a:solidFill>
                  <a:latin typeface="Univers Condensed"/>
                  <a:ea typeface="Cambria Math" panose="02040503050406030204" pitchFamily="18" charset="0"/>
                </a:endParaRPr>
              </a:p>
              <a:p>
                <a:pPr marL="1257300" lvl="3" indent="-400050" eaLnBrk="1" hangingPunct="1">
                  <a:buNone/>
                  <a:defRPr/>
                </a:pPr>
                <a14:m>
                  <m:oMath xmlns:m="http://schemas.openxmlformats.org/officeDocument/2006/math">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𝑣</m:t>
                        </m:r>
                      </m:e>
                      <m:sub>
                        <m:r>
                          <a:rPr lang="en-CA" sz="1400" i="1">
                            <a:solidFill>
                              <a:schemeClr val="tx1"/>
                            </a:solidFill>
                            <a:latin typeface="Cambria Math" panose="02040503050406030204" pitchFamily="18" charset="0"/>
                            <a:ea typeface="Cambria Math"/>
                          </a:rPr>
                          <m:t>𝑟</m:t>
                        </m:r>
                      </m:sub>
                    </m:sSub>
                  </m:oMath>
                </a14:m>
                <a:r>
                  <a:rPr lang="fr-FR" sz="1400" dirty="0">
                    <a:solidFill>
                      <a:schemeClr val="tx1"/>
                    </a:solidFill>
                    <a:latin typeface="Univers Condensed"/>
                  </a:rPr>
                  <a:t>: </a:t>
                </a:r>
                <a:r>
                  <a:rPr lang="fr-FR" sz="1400" b="1" dirty="0">
                    <a:solidFill>
                      <a:schemeClr val="tx1"/>
                    </a:solidFill>
                    <a:latin typeface="Univers Condensed"/>
                  </a:rPr>
                  <a:t>flux de cisaillement critique</a:t>
                </a:r>
                <a:r>
                  <a:rPr lang="fr-FR" sz="1400" dirty="0">
                    <a:solidFill>
                      <a:schemeClr val="tx1"/>
                    </a:solidFill>
                    <a:latin typeface="Univers Condensed"/>
                  </a:rPr>
                  <a:t> développé aux frontières du panneau (voir acétates </a:t>
                </a:r>
                <a14:m>
                  <m:oMath xmlns:m="http://schemas.openxmlformats.org/officeDocument/2006/math">
                    <m:r>
                      <a:rPr lang="fr-FR" sz="1400" i="1" dirty="0">
                        <a:solidFill>
                          <a:schemeClr val="tx1"/>
                        </a:solidFill>
                        <a:latin typeface="Cambria Math" panose="02040503050406030204" pitchFamily="18" charset="0"/>
                      </a:rPr>
                      <m:t>12 </m:t>
                    </m:r>
                  </m:oMath>
                </a14:m>
                <a:r>
                  <a:rPr lang="fr-FR" sz="1400" dirty="0">
                    <a:solidFill>
                      <a:schemeClr val="tx1"/>
                    </a:solidFill>
                    <a:latin typeface="Univers Condensed"/>
                  </a:rPr>
                  <a:t>et </a:t>
                </a:r>
                <a14:m>
                  <m:oMath xmlns:m="http://schemas.openxmlformats.org/officeDocument/2006/math">
                    <m:r>
                      <a:rPr lang="fr-FR" sz="1400" i="1" dirty="0">
                        <a:solidFill>
                          <a:schemeClr val="tx1"/>
                        </a:solidFill>
                        <a:latin typeface="Cambria Math" panose="02040503050406030204" pitchFamily="18" charset="0"/>
                      </a:rPr>
                      <m:t>13</m:t>
                    </m:r>
                  </m:oMath>
                </a14:m>
                <a:r>
                  <a:rPr lang="fr-FR" sz="1400" dirty="0">
                    <a:solidFill>
                      <a:schemeClr val="tx1"/>
                    </a:solidFill>
                    <a:latin typeface="Univers Condensed"/>
                  </a:rPr>
                  <a:t>)</a:t>
                </a:r>
              </a:p>
              <a:p>
                <a:pPr marL="1257300" lvl="3" indent="-400050" eaLnBrk="1" hangingPunct="1">
                  <a:buNone/>
                  <a:defRPr/>
                </a:pPr>
                <a:endParaRPr lang="fr-FR" sz="1400" dirty="0">
                  <a:solidFill>
                    <a:schemeClr val="tx1"/>
                  </a:solidFill>
                  <a:latin typeface="Univers Condensed"/>
                </a:endParaRPr>
              </a:p>
              <a:p>
                <a:pPr marL="1257300" lvl="3" indent="-400050" eaLnBrk="1" hangingPunct="1">
                  <a:buNone/>
                  <a:defRPr/>
                </a:pPr>
                <a14:m>
                  <m:oMath xmlns:m="http://schemas.openxmlformats.org/officeDocument/2006/math">
                    <m:r>
                      <a:rPr lang="en-CA" sz="1400" i="1">
                        <a:solidFill>
                          <a:schemeClr val="tx1"/>
                        </a:solidFill>
                        <a:latin typeface="Cambria Math" panose="02040503050406030204" pitchFamily="18" charset="0"/>
                        <a:ea typeface="Cambria Math"/>
                      </a:rPr>
                      <m:t>𝑆</m:t>
                    </m:r>
                  </m:oMath>
                </a14:m>
                <a:r>
                  <a:rPr lang="fr-FR" sz="1400" dirty="0">
                    <a:solidFill>
                      <a:schemeClr val="tx1"/>
                    </a:solidFill>
                    <a:latin typeface="Univers Condensed"/>
                  </a:rPr>
                  <a:t>: longueur du raidisseur</a:t>
                </a:r>
              </a:p>
              <a:p>
                <a:pPr marL="1257300" lvl="3" indent="-400050" eaLnBrk="1" hangingPunct="1">
                  <a:buNone/>
                  <a:defRPr/>
                </a:pPr>
                <a:endParaRPr lang="en-CA" sz="1400" i="1" dirty="0">
                  <a:solidFill>
                    <a:schemeClr val="tx1"/>
                  </a:solidFill>
                  <a:latin typeface="Univers Condensed"/>
                  <a:ea typeface="Cambria Math" panose="02040503050406030204" pitchFamily="18" charset="0"/>
                </a:endParaRPr>
              </a:p>
              <a:p>
                <a:pPr marL="1257300" lvl="3" indent="-400050" eaLnBrk="1" hangingPunct="1">
                  <a:buNone/>
                  <a:defRPr/>
                </a:pPr>
                <a14:m>
                  <m:oMath xmlns:m="http://schemas.openxmlformats.org/officeDocument/2006/math">
                    <m:acc>
                      <m:accPr>
                        <m:chr m:val="̅"/>
                        <m:ctrlPr>
                          <a:rPr lang="en-CA" sz="1400" i="1">
                            <a:solidFill>
                              <a:schemeClr val="tx1"/>
                            </a:solidFill>
                            <a:latin typeface="Cambria Math" panose="02040503050406030204" pitchFamily="18" charset="0"/>
                            <a:ea typeface="Cambria Math"/>
                          </a:rPr>
                        </m:ctrlPr>
                      </m:accPr>
                      <m:e>
                        <m:r>
                          <a:rPr lang="en-CA" sz="1400" i="1">
                            <a:solidFill>
                              <a:schemeClr val="tx1"/>
                            </a:solidFill>
                            <a:latin typeface="Cambria Math" panose="02040503050406030204" pitchFamily="18" charset="0"/>
                            <a:ea typeface="Cambria Math"/>
                          </a:rPr>
                          <m:t>𝐹</m:t>
                        </m:r>
                      </m:e>
                    </m:acc>
                    <m:r>
                      <a:rPr lang="en-CA" sz="1400" i="1">
                        <a:solidFill>
                          <a:schemeClr val="tx1"/>
                        </a:solidFill>
                        <a:latin typeface="Cambria Math" panose="02040503050406030204" pitchFamily="18" charset="0"/>
                        <a:ea typeface="Cambria Math"/>
                      </a:rPr>
                      <m:t>=</m:t>
                    </m:r>
                    <m:r>
                      <a:rPr lang="en-CA" sz="1400" i="1">
                        <a:solidFill>
                          <a:schemeClr val="tx1"/>
                        </a:solidFill>
                        <a:latin typeface="Cambria Math" panose="02040503050406030204" pitchFamily="18" charset="0"/>
                        <a:ea typeface="Cambria Math"/>
                      </a:rPr>
                      <m:t>𝑓</m:t>
                    </m:r>
                    <m:d>
                      <m:dPr>
                        <m:ctrlPr>
                          <a:rPr lang="en-CA" sz="1400" i="1">
                            <a:solidFill>
                              <a:schemeClr val="tx1"/>
                            </a:solidFill>
                            <a:latin typeface="Cambria Math" panose="02040503050406030204" pitchFamily="18" charset="0"/>
                            <a:ea typeface="Cambria Math"/>
                          </a:rPr>
                        </m:ctrlPr>
                      </m:dPr>
                      <m:e>
                        <m:acc>
                          <m:accPr>
                            <m:chr m:val="̅"/>
                            <m:ctrlPr>
                              <a:rPr lang="en-CA" sz="1400" i="1">
                                <a:solidFill>
                                  <a:schemeClr val="tx1"/>
                                </a:solidFill>
                                <a:latin typeface="Cambria Math" panose="02040503050406030204" pitchFamily="18" charset="0"/>
                                <a:ea typeface="Cambria Math"/>
                              </a:rPr>
                            </m:ctrlPr>
                          </m:accPr>
                          <m:e>
                            <m:r>
                              <a:rPr lang="en-CA" sz="1400" i="1">
                                <a:solidFill>
                                  <a:schemeClr val="tx1"/>
                                </a:solidFill>
                                <a:latin typeface="Cambria Math" panose="02040503050406030204" pitchFamily="18" charset="0"/>
                                <a:ea typeface="Cambria Math"/>
                              </a:rPr>
                              <m:t>𝜆</m:t>
                            </m:r>
                          </m:e>
                        </m:acc>
                      </m:e>
                    </m:d>
                  </m:oMath>
                </a14:m>
                <a:r>
                  <a:rPr lang="en-CA" sz="1400" i="1" dirty="0">
                    <a:solidFill>
                      <a:schemeClr val="tx1"/>
                    </a:solidFill>
                    <a:latin typeface="Univers Condensed"/>
                    <a:ea typeface="Cambria Math"/>
                  </a:rPr>
                  <a:t> </a:t>
                </a:r>
                <a:r>
                  <a:rPr lang="en-CA" sz="1400" dirty="0">
                    <a:solidFill>
                      <a:schemeClr val="tx1"/>
                    </a:solidFill>
                    <a:latin typeface="Univers Condensed"/>
                    <a:ea typeface="Cambria Math"/>
                  </a:rPr>
                  <a:t>avec </a:t>
                </a:r>
                <a14:m>
                  <m:oMath xmlns:m="http://schemas.openxmlformats.org/officeDocument/2006/math">
                    <m:acc>
                      <m:accPr>
                        <m:chr m:val="̅"/>
                        <m:ctrlPr>
                          <a:rPr lang="en-CA" sz="1400" i="1">
                            <a:solidFill>
                              <a:schemeClr val="tx1"/>
                            </a:solidFill>
                            <a:latin typeface="Cambria Math" panose="02040503050406030204" pitchFamily="18" charset="0"/>
                            <a:ea typeface="Cambria Math"/>
                          </a:rPr>
                        </m:ctrlPr>
                      </m:accPr>
                      <m:e>
                        <m:r>
                          <a:rPr lang="en-CA" sz="1400" i="1">
                            <a:solidFill>
                              <a:schemeClr val="tx1"/>
                            </a:solidFill>
                            <a:latin typeface="Cambria Math" panose="02040503050406030204" pitchFamily="18" charset="0"/>
                            <a:ea typeface="Cambria Math"/>
                          </a:rPr>
                          <m:t>𝜆</m:t>
                        </m:r>
                      </m:e>
                    </m:acc>
                    <m:r>
                      <a:rPr lang="en-CA" sz="1400" i="1">
                        <a:solidFill>
                          <a:schemeClr val="tx1"/>
                        </a:solidFill>
                        <a:latin typeface="Cambria Math" panose="02040503050406030204" pitchFamily="18" charset="0"/>
                        <a:ea typeface="Cambria Math"/>
                      </a:rPr>
                      <m:t>=</m:t>
                    </m:r>
                    <m:r>
                      <a:rPr lang="fr-CA" sz="1400" i="1">
                        <a:solidFill>
                          <a:schemeClr val="tx1"/>
                        </a:solidFill>
                        <a:latin typeface="Cambria Math" panose="02040503050406030204" pitchFamily="18" charset="0"/>
                        <a:ea typeface="Cambria Math"/>
                      </a:rPr>
                      <m:t>𝑓</m:t>
                    </m:r>
                    <m:d>
                      <m:dPr>
                        <m:ctrlPr>
                          <a:rPr lang="en-CA" sz="1400" i="1">
                            <a:solidFill>
                              <a:schemeClr val="tx1"/>
                            </a:solidFill>
                            <a:latin typeface="Cambria Math" panose="02040503050406030204" pitchFamily="18" charset="0"/>
                            <a:ea typeface="Cambria Math"/>
                          </a:rPr>
                        </m:ctrlPr>
                      </m:dPr>
                      <m:e>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𝜆</m:t>
                            </m:r>
                          </m:e>
                          <m:sub>
                            <m:r>
                              <a:rPr lang="en-CA" sz="1400" i="1">
                                <a:solidFill>
                                  <a:schemeClr val="tx1"/>
                                </a:solidFill>
                                <a:latin typeface="Cambria Math" panose="02040503050406030204" pitchFamily="18" charset="0"/>
                                <a:ea typeface="Cambria Math"/>
                              </a:rPr>
                              <m:t>𝑠</m:t>
                            </m:r>
                          </m:sub>
                        </m:sSub>
                      </m:e>
                    </m:d>
                  </m:oMath>
                </a14:m>
                <a:r>
                  <a:rPr lang="en-CA" sz="1400" i="1" dirty="0">
                    <a:solidFill>
                      <a:schemeClr val="tx1"/>
                    </a:solidFill>
                    <a:latin typeface="Univers Condensed"/>
                    <a:ea typeface="Cambria Math"/>
                  </a:rPr>
                  <a:t> </a:t>
                </a:r>
                <a:r>
                  <a:rPr lang="fr-CA" sz="1400" dirty="0">
                    <a:solidFill>
                      <a:schemeClr val="tx1"/>
                    </a:solidFill>
                    <a:latin typeface="Univers Condensed"/>
                    <a:ea typeface="Cambria Math"/>
                  </a:rPr>
                  <a:t>(voir acétates </a:t>
                </a:r>
                <a14:m>
                  <m:oMath xmlns:m="http://schemas.openxmlformats.org/officeDocument/2006/math">
                    <m:r>
                      <a:rPr lang="fr-CA" sz="1400" i="1" dirty="0">
                        <a:solidFill>
                          <a:schemeClr val="tx1"/>
                        </a:solidFill>
                        <a:latin typeface="Cambria Math" panose="02040503050406030204" pitchFamily="18" charset="0"/>
                        <a:ea typeface="Cambria Math"/>
                      </a:rPr>
                      <m:t>8 </m:t>
                    </m:r>
                  </m:oMath>
                </a14:m>
                <a:r>
                  <a:rPr lang="fr-CA" sz="1400" dirty="0">
                    <a:solidFill>
                      <a:schemeClr val="tx1"/>
                    </a:solidFill>
                    <a:latin typeface="Univers Condensed"/>
                    <a:ea typeface="Cambria Math"/>
                  </a:rPr>
                  <a:t>et </a:t>
                </a:r>
                <a14:m>
                  <m:oMath xmlns:m="http://schemas.openxmlformats.org/officeDocument/2006/math">
                    <m:r>
                      <a:rPr lang="fr-CA" sz="1400" i="1">
                        <a:solidFill>
                          <a:schemeClr val="tx1"/>
                        </a:solidFill>
                        <a:latin typeface="Cambria Math" panose="02040503050406030204" pitchFamily="18" charset="0"/>
                        <a:ea typeface="Cambria Math"/>
                      </a:rPr>
                      <m:t>9</m:t>
                    </m:r>
                  </m:oMath>
                </a14:m>
                <a:r>
                  <a:rPr lang="fr-CA" sz="1400" dirty="0">
                    <a:solidFill>
                      <a:schemeClr val="tx1"/>
                    </a:solidFill>
                    <a:latin typeface="Univers Condensed"/>
                    <a:ea typeface="Cambria Math"/>
                  </a:rPr>
                  <a:t>)</a:t>
                </a:r>
                <a:r>
                  <a:rPr lang="fr-CA" sz="1400" i="1" dirty="0">
                    <a:solidFill>
                      <a:schemeClr val="tx1"/>
                    </a:solidFill>
                    <a:latin typeface="Univers Condensed"/>
                    <a:ea typeface="Cambria Math"/>
                  </a:rPr>
                  <a:t>  </a:t>
                </a:r>
                <a:endParaRPr lang="fr-CA" sz="1400" dirty="0">
                  <a:solidFill>
                    <a:schemeClr val="tx1"/>
                  </a:solidFill>
                  <a:latin typeface="Univers Condensed"/>
                  <a:ea typeface="Cambria Math"/>
                </a:endParaRPr>
              </a:p>
              <a:p>
                <a:pPr marL="1257300" lvl="3" indent="-400050" eaLnBrk="1" hangingPunct="1">
                  <a:buNone/>
                  <a:defRPr/>
                </a:pPr>
                <a:endParaRPr lang="fr-FR" sz="1400" dirty="0">
                  <a:solidFill>
                    <a:schemeClr val="tx1"/>
                  </a:solidFill>
                  <a:latin typeface="Univers Condensed"/>
                </a:endParaRPr>
              </a:p>
              <a:p>
                <a:pPr marL="800100" lvl="2" indent="-400050" eaLnBrk="1" hangingPunct="1">
                  <a:buNone/>
                  <a:defRPr/>
                </a:pPr>
                <a14:m>
                  <m:oMathPara xmlns:m="http://schemas.openxmlformats.org/officeDocument/2006/math">
                    <m:oMathParaPr>
                      <m:jc m:val="left"/>
                    </m:oMathParaPr>
                    <m:oMath xmlns:m="http://schemas.openxmlformats.org/officeDocument/2006/math">
                      <m:acc>
                        <m:accPr>
                          <m:chr m:val="̅"/>
                          <m:ctrlPr>
                            <a:rPr lang="fr-FR" sz="1400" i="1" dirty="0">
                              <a:solidFill>
                                <a:schemeClr val="tx1"/>
                              </a:solidFill>
                              <a:latin typeface="Cambria Math" panose="02040503050406030204" pitchFamily="18" charset="0"/>
                              <a:ea typeface="Cambria Math" panose="02040503050406030204" pitchFamily="18" charset="0"/>
                            </a:rPr>
                          </m:ctrlPr>
                        </m:accPr>
                        <m:e>
                          <m:r>
                            <a:rPr lang="fr-FR" sz="1400" i="1" dirty="0">
                              <a:solidFill>
                                <a:schemeClr val="tx1"/>
                              </a:solidFill>
                              <a:latin typeface="Cambria Math" panose="02040503050406030204" pitchFamily="18" charset="0"/>
                              <a:ea typeface="Cambria Math"/>
                            </a:rPr>
                            <m:t>𝜆</m:t>
                          </m:r>
                        </m:e>
                      </m:acc>
                      <m:r>
                        <a:rPr lang="en-CA" sz="1400" i="1" dirty="0">
                          <a:solidFill>
                            <a:schemeClr val="tx1"/>
                          </a:solidFill>
                          <a:latin typeface="Cambria Math" panose="02040503050406030204" pitchFamily="18" charset="0"/>
                          <a:ea typeface="Cambria Math"/>
                        </a:rPr>
                        <m:t>=</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a:rPr>
                            <m:t>𝜆</m:t>
                          </m:r>
                        </m:e>
                        <m:sub>
                          <m:r>
                            <a:rPr lang="fr-CA" sz="1400" i="1">
                              <a:solidFill>
                                <a:schemeClr val="tx1"/>
                              </a:solidFill>
                              <a:latin typeface="Cambria Math" panose="02040503050406030204" pitchFamily="18" charset="0"/>
                              <a:ea typeface="Cambria Math" panose="02040503050406030204" pitchFamily="18" charset="0"/>
                            </a:rPr>
                            <m:t>𝑠</m:t>
                          </m:r>
                        </m:sub>
                      </m:sSub>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0,6 </m:t>
                              </m:r>
                              <m:sSub>
                                <m:sSubPr>
                                  <m:ctrlPr>
                                    <a:rPr lang="en-CA" sz="1400" i="1">
                                      <a:solidFill>
                                        <a:schemeClr val="tx1"/>
                                      </a:solidFill>
                                      <a:latin typeface="Cambria Math" panose="02040503050406030204" pitchFamily="18" charset="0"/>
                                      <a:ea typeface="Cambria Math" panose="02040503050406030204" pitchFamily="18" charset="0"/>
                                    </a:rPr>
                                  </m:ctrlPr>
                                </m:sSubPr>
                                <m:e>
                                  <m:r>
                                    <a:rPr lang="en-CA" sz="1400" i="1">
                                      <a:solidFill>
                                        <a:schemeClr val="tx1"/>
                                      </a:solidFill>
                                      <a:latin typeface="Cambria Math" panose="02040503050406030204" pitchFamily="18" charset="0"/>
                                      <a:ea typeface="Cambria Math" panose="02040503050406030204" pitchFamily="18" charset="0"/>
                                    </a:rPr>
                                    <m:t>𝐹</m:t>
                                  </m:r>
                                </m:e>
                                <m:sub>
                                  <m:r>
                                    <a:rPr lang="en-CA" sz="1400" i="1">
                                      <a:solidFill>
                                        <a:schemeClr val="tx1"/>
                                      </a:solidFill>
                                      <a:latin typeface="Cambria Math" panose="02040503050406030204" pitchFamily="18" charset="0"/>
                                      <a:ea typeface="Cambria Math" panose="02040503050406030204" pitchFamily="18" charset="0"/>
                                    </a:rPr>
                                    <m:t>𝑦</m:t>
                                  </m:r>
                                </m:sub>
                              </m:sSub>
                            </m:num>
                            <m:den>
                              <m:sSup>
                                <m:sSupPr>
                                  <m:ctrlPr>
                                    <a:rPr lang="en-CA" sz="1400" i="1">
                                      <a:solidFill>
                                        <a:schemeClr val="tx1"/>
                                      </a:solidFill>
                                      <a:latin typeface="Cambria Math" panose="02040503050406030204" pitchFamily="18" charset="0"/>
                                      <a:ea typeface="Cambria Math" panose="02040503050406030204" pitchFamily="18" charset="0"/>
                                    </a:rPr>
                                  </m:ctrlPr>
                                </m:sSupPr>
                                <m:e>
                                  <m:r>
                                    <a:rPr lang="en-CA" sz="1400" i="1">
                                      <a:solidFill>
                                        <a:schemeClr val="tx1"/>
                                      </a:solidFill>
                                      <a:latin typeface="Cambria Math" panose="02040503050406030204" pitchFamily="18" charset="0"/>
                                      <a:ea typeface="Cambria Math"/>
                                    </a:rPr>
                                    <m:t>𝜋</m:t>
                                  </m:r>
                                </m:e>
                                <m:sup>
                                  <m:r>
                                    <a:rPr lang="en-CA" sz="1400" i="1">
                                      <a:solidFill>
                                        <a:schemeClr val="tx1"/>
                                      </a:solidFill>
                                      <a:latin typeface="Cambria Math" panose="02040503050406030204" pitchFamily="18" charset="0"/>
                                      <a:ea typeface="Cambria Math" panose="02040503050406030204" pitchFamily="18" charset="0"/>
                                    </a:rPr>
                                    <m:t>2</m:t>
                                  </m:r>
                                </m:sup>
                              </m:sSup>
                              <m:r>
                                <a:rPr lang="en-CA" sz="1400" i="1">
                                  <a:solidFill>
                                    <a:schemeClr val="tx1"/>
                                  </a:solidFill>
                                  <a:latin typeface="Cambria Math" panose="02040503050406030204" pitchFamily="18" charset="0"/>
                                  <a:ea typeface="Cambria Math" panose="02040503050406030204" pitchFamily="18" charset="0"/>
                                </a:rPr>
                                <m:t> </m:t>
                              </m:r>
                              <m:r>
                                <a:rPr lang="en-CA" sz="1400" i="1">
                                  <a:solidFill>
                                    <a:schemeClr val="tx1"/>
                                  </a:solidFill>
                                  <a:latin typeface="Cambria Math" panose="02040503050406030204" pitchFamily="18" charset="0"/>
                                  <a:ea typeface="Cambria Math" panose="02040503050406030204" pitchFamily="18" charset="0"/>
                                </a:rPr>
                                <m:t>𝐸</m:t>
                              </m:r>
                            </m:den>
                          </m:f>
                        </m:e>
                      </m:rad>
                      <m:r>
                        <a:rPr lang="fr-CA" sz="1400" i="1">
                          <a:solidFill>
                            <a:schemeClr val="tx1"/>
                          </a:solidFill>
                          <a:latin typeface="Cambria Math" panose="02040503050406030204" pitchFamily="18" charset="0"/>
                          <a:ea typeface="Cambria Math" panose="02040503050406030204" pitchFamily="18" charset="0"/>
                        </a:rPr>
                        <m:t>          </m:t>
                      </m:r>
                      <m:r>
                        <m:rPr>
                          <m:sty m:val="p"/>
                        </m:rPr>
                        <a:rPr lang="fr-CA" sz="1400">
                          <a:solidFill>
                            <a:schemeClr val="tx1"/>
                          </a:solidFill>
                          <a:latin typeface="Cambria Math" panose="02040503050406030204" pitchFamily="18" charset="0"/>
                          <a:ea typeface="Cambria Math" panose="02040503050406030204" pitchFamily="18" charset="0"/>
                        </a:rPr>
                        <m:t>et</m:t>
                      </m:r>
                      <m:r>
                        <a:rPr lang="fr-CA" sz="1400" i="1">
                          <a:solidFill>
                            <a:schemeClr val="tx1"/>
                          </a:solidFill>
                          <a:latin typeface="Cambria Math" panose="02040503050406030204" pitchFamily="18" charset="0"/>
                          <a:ea typeface="Cambria Math" panose="02040503050406030204" pitchFamily="18" charset="0"/>
                        </a:rPr>
                        <m:t>       </m:t>
                      </m:r>
                      <m:sSub>
                        <m:sSubPr>
                          <m:ctrlPr>
                            <a:rPr lang="en-CA" sz="1400" i="1">
                              <a:solidFill>
                                <a:schemeClr val="tx1"/>
                              </a:solidFill>
                              <a:latin typeface="Cambria Math" panose="02040503050406030204" pitchFamily="18" charset="0"/>
                              <a:ea typeface="Cambria Math"/>
                            </a:rPr>
                          </m:ctrlPr>
                        </m:sSubPr>
                        <m:e>
                          <m:r>
                            <a:rPr lang="en-CA" sz="1400" i="1">
                              <a:solidFill>
                                <a:schemeClr val="tx1"/>
                              </a:solidFill>
                              <a:latin typeface="Cambria Math" panose="02040503050406030204" pitchFamily="18" charset="0"/>
                              <a:ea typeface="Cambria Math"/>
                            </a:rPr>
                            <m:t>𝜆</m:t>
                          </m:r>
                        </m:e>
                        <m:sub>
                          <m:r>
                            <a:rPr lang="en-CA" sz="1400" i="1">
                              <a:solidFill>
                                <a:schemeClr val="tx1"/>
                              </a:solidFill>
                              <a:latin typeface="Cambria Math" panose="02040503050406030204" pitchFamily="18" charset="0"/>
                              <a:ea typeface="Cambria Math"/>
                            </a:rPr>
                            <m:t>𝑠</m:t>
                          </m:r>
                        </m:sub>
                      </m:sSub>
                      <m:r>
                        <a:rPr lang="fr-CA" sz="1400" i="1">
                          <a:solidFill>
                            <a:schemeClr val="tx1"/>
                          </a:solidFill>
                          <a:latin typeface="Cambria Math" panose="02040503050406030204" pitchFamily="18" charset="0"/>
                          <a:ea typeface="Cambria Math"/>
                        </a:rPr>
                        <m:t>=</m:t>
                      </m:r>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1,4</m:t>
                          </m:r>
                          <m:d>
                            <m:dPr>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𝑏</m:t>
                                  </m:r>
                                </m:num>
                                <m:den>
                                  <m:r>
                                    <a:rPr lang="en-CA" sz="1400" i="1">
                                      <a:solidFill>
                                        <a:schemeClr val="tx1"/>
                                      </a:solidFill>
                                      <a:latin typeface="Cambria Math" panose="02040503050406030204" pitchFamily="18" charset="0"/>
                                      <a:ea typeface="Cambria Math" panose="02040503050406030204" pitchFamily="18" charset="0"/>
                                    </a:rPr>
                                    <m:t>𝑡</m:t>
                                  </m:r>
                                </m:den>
                              </m:f>
                            </m:e>
                          </m:d>
                        </m:num>
                        <m:den>
                          <m:rad>
                            <m:radPr>
                              <m:degHide m:val="on"/>
                              <m:ctrlPr>
                                <a:rPr lang="en-CA" sz="1400" i="1">
                                  <a:solidFill>
                                    <a:schemeClr val="tx1"/>
                                  </a:solidFill>
                                  <a:latin typeface="Cambria Math" panose="02040503050406030204" pitchFamily="18" charset="0"/>
                                  <a:ea typeface="Cambria Math" panose="02040503050406030204" pitchFamily="18" charset="0"/>
                                </a:rPr>
                              </m:ctrlPr>
                            </m:radPr>
                            <m:deg/>
                            <m:e>
                              <m:r>
                                <a:rPr lang="en-CA" sz="1400" i="1">
                                  <a:solidFill>
                                    <a:schemeClr val="tx1"/>
                                  </a:solidFill>
                                  <a:latin typeface="Cambria Math" panose="02040503050406030204" pitchFamily="18" charset="0"/>
                                  <a:ea typeface="Cambria Math" panose="02040503050406030204" pitchFamily="18" charset="0"/>
                                </a:rPr>
                                <m:t>1+0,75</m:t>
                              </m:r>
                              <m:sSup>
                                <m:sSupPr>
                                  <m:ctrlPr>
                                    <a:rPr lang="en-CA" sz="1400" i="1">
                                      <a:solidFill>
                                        <a:schemeClr val="tx1"/>
                                      </a:solidFill>
                                      <a:latin typeface="Cambria Math" panose="02040503050406030204" pitchFamily="18" charset="0"/>
                                      <a:ea typeface="Cambria Math" panose="02040503050406030204" pitchFamily="18" charset="0"/>
                                    </a:rPr>
                                  </m:ctrlPr>
                                </m:sSupPr>
                                <m:e>
                                  <m:d>
                                    <m:dPr>
                                      <m:ctrlPr>
                                        <a:rPr lang="en-CA" sz="1400" i="1">
                                          <a:solidFill>
                                            <a:schemeClr val="tx1"/>
                                          </a:solidFill>
                                          <a:latin typeface="Cambria Math" panose="02040503050406030204" pitchFamily="18" charset="0"/>
                                          <a:ea typeface="Cambria Math" panose="02040503050406030204" pitchFamily="18" charset="0"/>
                                        </a:rPr>
                                      </m:ctrlPr>
                                    </m:dPr>
                                    <m:e>
                                      <m:f>
                                        <m:fPr>
                                          <m:ctrlPr>
                                            <a:rPr lang="en-CA" sz="1400" i="1">
                                              <a:solidFill>
                                                <a:schemeClr val="tx1"/>
                                              </a:solidFill>
                                              <a:latin typeface="Cambria Math" panose="02040503050406030204" pitchFamily="18" charset="0"/>
                                              <a:ea typeface="Cambria Math" panose="02040503050406030204" pitchFamily="18" charset="0"/>
                                            </a:rPr>
                                          </m:ctrlPr>
                                        </m:fPr>
                                        <m:num>
                                          <m:r>
                                            <a:rPr lang="en-CA" sz="1400" i="1">
                                              <a:solidFill>
                                                <a:schemeClr val="tx1"/>
                                              </a:solidFill>
                                              <a:latin typeface="Cambria Math" panose="02040503050406030204" pitchFamily="18" charset="0"/>
                                              <a:ea typeface="Cambria Math" panose="02040503050406030204" pitchFamily="18" charset="0"/>
                                            </a:rPr>
                                            <m:t>𝑏</m:t>
                                          </m:r>
                                        </m:num>
                                        <m:den>
                                          <m:r>
                                            <a:rPr lang="en-CA" sz="1400" i="1">
                                              <a:solidFill>
                                                <a:schemeClr val="tx1"/>
                                              </a:solidFill>
                                              <a:latin typeface="Cambria Math" panose="02040503050406030204" pitchFamily="18" charset="0"/>
                                              <a:ea typeface="Cambria Math" panose="02040503050406030204" pitchFamily="18" charset="0"/>
                                            </a:rPr>
                                            <m:t>𝑡</m:t>
                                          </m:r>
                                        </m:den>
                                      </m:f>
                                    </m:e>
                                  </m:d>
                                </m:e>
                                <m:sup>
                                  <m:r>
                                    <a:rPr lang="en-CA" sz="1400" i="1">
                                      <a:solidFill>
                                        <a:schemeClr val="tx1"/>
                                      </a:solidFill>
                                      <a:latin typeface="Cambria Math" panose="02040503050406030204" pitchFamily="18" charset="0"/>
                                      <a:ea typeface="Cambria Math" panose="02040503050406030204" pitchFamily="18" charset="0"/>
                                    </a:rPr>
                                    <m:t>2</m:t>
                                  </m:r>
                                </m:sup>
                              </m:sSup>
                            </m:e>
                          </m:rad>
                        </m:den>
                      </m:f>
                    </m:oMath>
                  </m:oMathPara>
                </a14:m>
                <a:endParaRPr lang="en-CA" sz="1400" dirty="0">
                  <a:solidFill>
                    <a:srgbClr val="000099"/>
                  </a:solidFill>
                  <a:latin typeface="Univers Condensed"/>
                  <a:ea typeface="Cambria Math" panose="02040503050406030204" pitchFamily="18" charset="0"/>
                </a:endParaRPr>
              </a:p>
              <a:p>
                <a:pPr marL="1257300" lvl="3" indent="-400050" eaLnBrk="1" hangingPunct="1">
                  <a:buNone/>
                  <a:defRPr/>
                </a:pPr>
                <a:endParaRPr lang="fr-FR" sz="1400" i="1" dirty="0">
                  <a:solidFill>
                    <a:srgbClr val="000099"/>
                  </a:solidFill>
                  <a:latin typeface="Univers Condensed"/>
                  <a:ea typeface="Cambria Math" panose="02040503050406030204" pitchFamily="18" charset="0"/>
                </a:endParaRPr>
              </a:p>
              <a:p>
                <a:pPr marL="1257300" lvl="3" indent="-400050" eaLnBrk="1" hangingPunct="1">
                  <a:buNone/>
                  <a:defRPr/>
                </a:pPr>
                <a:endParaRPr lang="fr-FR" sz="1400" dirty="0">
                  <a:latin typeface="Univers Condensed"/>
                </a:endParaRPr>
              </a:p>
              <a:p>
                <a:pPr marL="1257300" lvl="3" indent="-400050" eaLnBrk="1" hangingPunct="1">
                  <a:buNone/>
                  <a:defRPr/>
                </a:pPr>
                <a:endParaRPr lang="en-CA" sz="1400" dirty="0">
                  <a:latin typeface="Univers Condensed"/>
                  <a:ea typeface="Cambria Math"/>
                </a:endParaRPr>
              </a:p>
              <a:p>
                <a:pPr marL="0" lvl="1" indent="0" eaLnBrk="1" hangingPunct="1">
                  <a:buNone/>
                  <a:defRPr/>
                </a:pPr>
                <a:endParaRPr lang="fr-FR" sz="1400" dirty="0">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792341"/>
                <a:ext cx="9491133" cy="5803721"/>
              </a:xfrm>
              <a:prstGeom prst="rect">
                <a:avLst/>
              </a:prstGeom>
              <a:blipFill>
                <a:blip r:embed="rId3"/>
                <a:stretch>
                  <a:fillRect l="-6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591221669"/>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83</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6" name="Rectangle 1027"/>
              <p:cNvSpPr txBox="1">
                <a:spLocks noChangeArrowheads="1"/>
              </p:cNvSpPr>
              <p:nvPr/>
            </p:nvSpPr>
            <p:spPr bwMode="auto">
              <a:xfrm>
                <a:off x="838199" y="705025"/>
                <a:ext cx="9821449" cy="19873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b="1" dirty="0">
                    <a:latin typeface="Univers Condensed"/>
                    <a:ea typeface="Cambria Math" panose="02040503050406030204" pitchFamily="18" charset="0"/>
                  </a:rPr>
                  <a:t>Raidisseur transversal</a:t>
                </a:r>
              </a:p>
              <a:p>
                <a:pPr marL="271463" lvl="1" indent="-271463" eaLnBrk="1" hangingPunct="1">
                  <a:buFont typeface="Arial" panose="020B0604020202020204" pitchFamily="34" charset="0"/>
                  <a:buChar char="•"/>
                  <a:defRPr/>
                </a:pPr>
                <a:endParaRPr lang="fr-FR" sz="16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latin typeface="Univers Condensed"/>
                    <a:ea typeface="Cambria Math" panose="02040503050406030204" pitchFamily="18" charset="0"/>
                  </a:rPr>
                  <a:t>à la limite, lorsque </a:t>
                </a:r>
                <a14:m>
                  <m:oMath xmlns:m="http://schemas.openxmlformats.org/officeDocument/2006/math">
                    <m:rad>
                      <m:radPr>
                        <m:degHide m:val="on"/>
                        <m:ctrlPr>
                          <a:rPr lang="en-CA" sz="1600" i="1">
                            <a:latin typeface="Cambria Math" panose="02040503050406030204" pitchFamily="18" charset="0"/>
                            <a:ea typeface="Cambria Math" panose="02040503050406030204" pitchFamily="18" charset="0"/>
                          </a:rPr>
                        </m:ctrlPr>
                      </m:radPr>
                      <m:deg/>
                      <m:e>
                        <m:acc>
                          <m:accPr>
                            <m:chr m:val="̅"/>
                            <m:ctrlPr>
                              <a:rPr lang="en-CA" sz="1600" i="1">
                                <a:latin typeface="Cambria Math" panose="02040503050406030204" pitchFamily="18" charset="0"/>
                                <a:ea typeface="Cambria Math" panose="02040503050406030204" pitchFamily="18" charset="0"/>
                              </a:rPr>
                            </m:ctrlPr>
                          </m:accPr>
                          <m:e>
                            <m:r>
                              <a:rPr lang="en-CA" sz="1600" i="1">
                                <a:latin typeface="Cambria Math" panose="02040503050406030204" pitchFamily="18" charset="0"/>
                                <a:ea typeface="Cambria Math" panose="02040503050406030204" pitchFamily="18" charset="0"/>
                              </a:rPr>
                              <m:t>𝐹</m:t>
                            </m:r>
                          </m:e>
                        </m:acc>
                      </m:e>
                    </m:rad>
                  </m:oMath>
                </a14:m>
                <a:r>
                  <a:rPr lang="fr-FR" sz="1600" dirty="0">
                    <a:latin typeface="Univers Condensed"/>
                    <a:ea typeface="Cambria Math" panose="02040503050406030204" pitchFamily="18" charset="0"/>
                  </a:rPr>
                  <a:t> diminue,</a:t>
                </a:r>
              </a:p>
              <a:p>
                <a:pPr marL="742950" lvl="2" indent="-342900" eaLnBrk="1" hangingPunct="1">
                  <a:buFont typeface="Calibri" panose="020F0502020204030204" pitchFamily="34" charset="0"/>
                  <a:buChar char="−"/>
                  <a:defRPr/>
                </a:pPr>
                <a:endParaRPr lang="en-CA" sz="1600" dirty="0">
                  <a:latin typeface="Univers Condensed"/>
                  <a:ea typeface="Cambria Math" panose="02040503050406030204" pitchFamily="18" charset="0"/>
                </a:endParaRPr>
              </a:p>
              <a:p>
                <a:pPr marL="1257300" lvl="3" indent="-400050" eaLnBrk="1" hangingPunct="1">
                  <a:buNone/>
                  <a:defRPr/>
                </a:pPr>
                <a14:m>
                  <m:oMath xmlns:m="http://schemas.openxmlformats.org/officeDocument/2006/math">
                    <m:sSub>
                      <m:sSubPr>
                        <m:ctrlPr>
                          <a:rPr lang="en-CA" sz="1600" i="1" smtClean="0">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𝑁</m:t>
                        </m:r>
                      </m:e>
                      <m:sub>
                        <m:r>
                          <a:rPr lang="en-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𝑉</m:t>
                        </m:r>
                      </m:e>
                      <m:sub>
                        <m:r>
                          <a:rPr lang="en-CA" sz="1600" i="1">
                            <a:solidFill>
                              <a:schemeClr val="tx1"/>
                            </a:solidFill>
                            <a:latin typeface="Cambria Math" panose="02040503050406030204" pitchFamily="18" charset="0"/>
                            <a:ea typeface="Cambria Math"/>
                          </a:rPr>
                          <m:t>𝑓</m:t>
                        </m:r>
                      </m:sub>
                    </m:sSub>
                  </m:oMath>
                </a14:m>
                <a:r>
                  <a:rPr lang="fr-FR" sz="1600" dirty="0">
                    <a:solidFill>
                      <a:schemeClr val="tx1"/>
                    </a:solidFill>
                    <a:latin typeface="Univers Condensed"/>
                    <a:ea typeface="Cambria Math" panose="02040503050406030204" pitchFamily="18" charset="0"/>
                  </a:rPr>
                  <a:t> (</a:t>
                </a:r>
                <a:r>
                  <a:rPr lang="fr-CA" sz="1600" dirty="0">
                    <a:latin typeface="Univers Condensed"/>
                  </a:rPr>
                  <a:t>au droit du raidisseur)</a:t>
                </a:r>
              </a:p>
              <a:p>
                <a:pPr marL="1257300" lvl="3" indent="-400050" eaLnBrk="1" hangingPunct="1">
                  <a:buNone/>
                  <a:defRPr/>
                </a:pPr>
                <a:r>
                  <a:rPr lang="fr-CA" sz="1600" dirty="0">
                    <a:latin typeface="Univers Condensed"/>
                  </a:rPr>
                  <a:t>Le raidisseur est alors </a:t>
                </a:r>
                <a:r>
                  <a:rPr lang="fr-CA" sz="1600" u="sng" dirty="0">
                    <a:latin typeface="Univers Condensed"/>
                  </a:rPr>
                  <a:t>calculé comme un poteau</a:t>
                </a:r>
                <a:r>
                  <a:rPr lang="fr-CA" sz="1600" dirty="0">
                    <a:latin typeface="Univers Condensed"/>
                  </a:rPr>
                  <a:t> de hauteur </a:t>
                </a:r>
                <a14:m>
                  <m:oMath xmlns:m="http://schemas.openxmlformats.org/officeDocument/2006/math">
                    <m:r>
                      <a:rPr lang="fr-CA" sz="1600" i="1" dirty="0">
                        <a:latin typeface="Cambria Math" panose="02040503050406030204" pitchFamily="18" charset="0"/>
                      </a:rPr>
                      <m:t>h</m:t>
                    </m:r>
                  </m:oMath>
                </a14:m>
                <a:endParaRPr lang="fr-FR" sz="1600" dirty="0">
                  <a:latin typeface="Univers Condensed"/>
                </a:endParaRPr>
              </a:p>
              <a:p>
                <a:pPr marL="1257300" lvl="3" indent="-400050" eaLnBrk="1" hangingPunct="1">
                  <a:buNone/>
                  <a:defRPr/>
                </a:pPr>
                <a:endParaRPr lang="en-CA" sz="1600" dirty="0">
                  <a:latin typeface="Univers Condensed"/>
                  <a:ea typeface="Cambria Math"/>
                </a:endParaRPr>
              </a:p>
              <a:p>
                <a:pPr marL="0" lvl="1" indent="0" eaLnBrk="1" hangingPunct="1">
                  <a:buNone/>
                  <a:defRPr/>
                </a:pPr>
                <a:endParaRPr lang="fr-FR" sz="1600" dirty="0">
                  <a:latin typeface="Univers Condensed"/>
                  <a:ea typeface="Cambria Math" panose="02040503050406030204" pitchFamily="18" charset="0"/>
                </a:endParaRPr>
              </a:p>
            </p:txBody>
          </p:sp>
        </mc:Choice>
        <mc:Fallback xmlns="">
          <p:sp>
            <p:nvSpPr>
              <p:cNvPr id="6" name="Rectangle 1027"/>
              <p:cNvSpPr txBox="1">
                <a:spLocks noRot="1" noChangeAspect="1" noMove="1" noResize="1" noEditPoints="1" noAdjustHandles="1" noChangeArrowheads="1" noChangeShapeType="1" noTextEdit="1"/>
              </p:cNvSpPr>
              <p:nvPr/>
            </p:nvSpPr>
            <p:spPr bwMode="auto">
              <a:xfrm>
                <a:off x="838199" y="705025"/>
                <a:ext cx="9821449" cy="1987376"/>
              </a:xfrm>
              <a:prstGeom prst="rect">
                <a:avLst/>
              </a:prstGeom>
              <a:blipFill>
                <a:blip r:embed="rId3"/>
                <a:stretch>
                  <a:fillRect l="-186" t="-92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7" name="Image 6">
            <a:extLst>
              <a:ext uri="{FF2B5EF4-FFF2-40B4-BE49-F238E27FC236}">
                <a16:creationId xmlns:a16="http://schemas.microsoft.com/office/drawing/2014/main" id="{5EAE37A2-3087-4A8E-A8DA-83B263F42449}"/>
              </a:ext>
            </a:extLst>
          </p:cNvPr>
          <p:cNvPicPr>
            <a:picLocks noChangeAspect="1"/>
          </p:cNvPicPr>
          <p:nvPr/>
        </p:nvPicPr>
        <p:blipFill>
          <a:blip r:embed="rId4"/>
          <a:stretch>
            <a:fillRect/>
          </a:stretch>
        </p:blipFill>
        <p:spPr>
          <a:xfrm>
            <a:off x="5931878" y="705025"/>
            <a:ext cx="4365873" cy="1585668"/>
          </a:xfrm>
          <a:prstGeom prst="rect">
            <a:avLst/>
          </a:prstGeom>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8613" y="2939360"/>
            <a:ext cx="5352587" cy="3170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28224" y="6202461"/>
            <a:ext cx="6244843" cy="307777"/>
          </a:xfrm>
          <a:prstGeom prst="rect">
            <a:avLst/>
          </a:prstGeom>
        </p:spPr>
        <p:txBody>
          <a:bodyPr wrap="square">
            <a:spAutoFit/>
          </a:bodyPr>
          <a:lstStyle/>
          <a:p>
            <a:r>
              <a:rPr lang="fr-FR" sz="1400" dirty="0">
                <a:latin typeface="Univers Condensed"/>
              </a:rPr>
              <a:t>Exemple du calcul des propriétés géométriques des raidisseurs transversaux</a:t>
            </a:r>
            <a:endParaRPr lang="fr-CA" sz="1400" dirty="0">
              <a:latin typeface="Univers Condensed"/>
            </a:endParaRPr>
          </a:p>
        </p:txBody>
      </p:sp>
      <p:sp>
        <p:nvSpPr>
          <p:cNvPr id="12" name="Rectangle 11">
            <a:extLst>
              <a:ext uri="{FF2B5EF4-FFF2-40B4-BE49-F238E27FC236}">
                <a16:creationId xmlns:a16="http://schemas.microsoft.com/office/drawing/2014/main" id="{0E9FE2A0-186A-6947-9560-0EC11964E5F6}"/>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423446677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688092"/>
                <a:ext cx="9821449" cy="410404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b="1" dirty="0">
                    <a:solidFill>
                      <a:schemeClr val="tx1"/>
                    </a:solidFill>
                    <a:latin typeface="Univers Condensed"/>
                    <a:ea typeface="Cambria Math" panose="02040503050406030204" pitchFamily="18" charset="0"/>
                  </a:rPr>
                  <a:t>Raidisseur longitudinal</a:t>
                </a:r>
              </a:p>
              <a:p>
                <a:pPr marL="271463" lvl="1" indent="-271463" eaLnBrk="1" hangingPunct="1">
                  <a:buFont typeface="Arial" panose="020B0604020202020204" pitchFamily="34" charset="0"/>
                  <a:buChar char="•"/>
                  <a:defRPr/>
                </a:pPr>
                <a:endParaRPr lang="fr-FR"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à la limite, lorsque </a:t>
                </a:r>
                <a14:m>
                  <m:oMath xmlns:m="http://schemas.openxmlformats.org/officeDocument/2006/math">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e>
                    </m:rad>
                  </m:oMath>
                </a14:m>
                <a:r>
                  <a:rPr lang="fr-FR" sz="1600" dirty="0">
                    <a:solidFill>
                      <a:schemeClr val="tx1"/>
                    </a:solidFill>
                    <a:latin typeface="Univers Condensed"/>
                    <a:ea typeface="Cambria Math" panose="02040503050406030204" pitchFamily="18" charset="0"/>
                  </a:rPr>
                  <a:t> diminue,</a:t>
                </a:r>
              </a:p>
              <a:p>
                <a:pPr marL="742950" lvl="2" indent="-342900" eaLnBrk="1" hangingPunct="1">
                  <a:buFont typeface="Calibri" panose="020F0502020204030204" pitchFamily="34" charset="0"/>
                  <a:buChar char="−"/>
                  <a:defRPr/>
                </a:pPr>
                <a:endParaRPr lang="en-CA" sz="1600" dirty="0">
                  <a:solidFill>
                    <a:schemeClr val="tx1"/>
                  </a:solidFill>
                  <a:latin typeface="Univers Condensed"/>
                  <a:ea typeface="Cambria Math" panose="02040503050406030204" pitchFamily="18" charset="0"/>
                </a:endParaRPr>
              </a:p>
              <a:p>
                <a:pPr marL="800100" lvl="2" indent="-400050" eaLnBrk="1" hangingPunct="1">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𝑁</m:t>
                          </m:r>
                        </m:e>
                        <m:sub>
                          <m:r>
                            <a:rPr lang="en-CA" sz="1600" i="1">
                              <a:solidFill>
                                <a:schemeClr val="tx1"/>
                              </a:solidFill>
                              <a:latin typeface="Cambria Math" panose="02040503050406030204" pitchFamily="18" charset="0"/>
                              <a:ea typeface="Cambria Math"/>
                            </a:rPr>
                            <m:t>𝑓</m:t>
                          </m:r>
                        </m:sub>
                      </m:sSub>
                      <m:r>
                        <a:rPr lang="fr-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𝑣</m:t>
                          </m:r>
                        </m:e>
                        <m:sub>
                          <m:r>
                            <a:rPr lang="en-CA" sz="1600" i="1">
                              <a:solidFill>
                                <a:schemeClr val="tx1"/>
                              </a:solidFill>
                              <a:latin typeface="Cambria Math" panose="02040503050406030204" pitchFamily="18" charset="0"/>
                              <a:ea typeface="Cambria Math"/>
                            </a:rPr>
                            <m:t>𝑟</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𝑎</m:t>
                      </m:r>
                      <m:r>
                        <a:rPr lang="en-CA" sz="1600" i="1">
                          <a:solidFill>
                            <a:schemeClr val="tx1"/>
                          </a:solidFill>
                          <a:latin typeface="Cambria Math" panose="02040503050406030204" pitchFamily="18" charset="0"/>
                          <a:ea typeface="Cambria Math"/>
                        </a:rPr>
                        <m:t> </m:t>
                      </m:r>
                      <m:rad>
                        <m:radPr>
                          <m:degHide m:val="on"/>
                          <m:ctrlPr>
                            <a:rPr lang="en-CA" sz="1600" i="1">
                              <a:solidFill>
                                <a:schemeClr val="tx1"/>
                              </a:solidFill>
                              <a:latin typeface="Cambria Math" panose="02040503050406030204" pitchFamily="18" charset="0"/>
                              <a:ea typeface="Cambria Math" panose="02040503050406030204" pitchFamily="18" charset="0"/>
                            </a:rPr>
                          </m:ctrlPr>
                        </m:radPr>
                        <m:deg/>
                        <m:e>
                          <m:acc>
                            <m:accPr>
                              <m:chr m:val="̅"/>
                              <m:ctrlPr>
                                <a:rPr lang="en-CA" sz="1600" i="1">
                                  <a:solidFill>
                                    <a:schemeClr val="tx1"/>
                                  </a:solidFill>
                                  <a:latin typeface="Cambria Math" panose="02040503050406030204" pitchFamily="18" charset="0"/>
                                  <a:ea typeface="Cambria Math" panose="02040503050406030204" pitchFamily="18" charset="0"/>
                                </a:rPr>
                              </m:ctrlPr>
                            </m:accPr>
                            <m:e>
                              <m:r>
                                <a:rPr lang="en-CA" sz="1600" i="1">
                                  <a:solidFill>
                                    <a:schemeClr val="tx1"/>
                                  </a:solidFill>
                                  <a:latin typeface="Cambria Math" panose="02040503050406030204" pitchFamily="18" charset="0"/>
                                  <a:ea typeface="Cambria Math" panose="02040503050406030204" pitchFamily="18" charset="0"/>
                                </a:rPr>
                                <m:t>𝐹</m:t>
                              </m:r>
                            </m:e>
                          </m:acc>
                        </m:e>
                      </m:rad>
                    </m:oMath>
                  </m:oMathPara>
                </a14:m>
                <a:endParaRPr lang="en-CA" sz="1600" dirty="0">
                  <a:solidFill>
                    <a:schemeClr val="tx1"/>
                  </a:solidFill>
                  <a:latin typeface="Univers Condensed"/>
                  <a:ea typeface="Cambria Math" panose="02040503050406030204" pitchFamily="18" charset="0"/>
                </a:endParaRPr>
              </a:p>
              <a:p>
                <a:pPr marL="1257300" lvl="3" indent="-400050" eaLnBrk="1" hangingPunct="1">
                  <a:buNone/>
                  <a:defRPr/>
                </a:pPr>
                <a:endParaRPr lang="en-CA" sz="1600" dirty="0">
                  <a:solidFill>
                    <a:schemeClr val="tx1"/>
                  </a:solidFill>
                  <a:latin typeface="Univers Condensed"/>
                  <a:ea typeface="Cambria Math" panose="02040503050406030204" pitchFamily="18" charset="0"/>
                </a:endParaRPr>
              </a:p>
              <a:p>
                <a:pPr marL="1257300" lvl="3" indent="-400050" eaLnBrk="1" hangingPunct="1">
                  <a:buNone/>
                  <a:defRPr/>
                </a:pP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𝑎</m:t>
                    </m:r>
                  </m:oMath>
                </a14:m>
                <a:r>
                  <a:rPr lang="fr-FR" sz="1600" dirty="0">
                    <a:solidFill>
                      <a:schemeClr val="tx1"/>
                    </a:solidFill>
                    <a:latin typeface="Univers Condensed"/>
                    <a:ea typeface="Cambria Math" panose="02040503050406030204" pitchFamily="18" charset="0"/>
                  </a:rPr>
                  <a:t> : longueur du raidisseur entre deux raidisseurs transversaux</a:t>
                </a:r>
                <a:endParaRPr lang="en-CA" sz="1600" dirty="0">
                  <a:solidFill>
                    <a:schemeClr val="tx1"/>
                  </a:solidFill>
                  <a:latin typeface="Univers Condensed"/>
                  <a:ea typeface="Cambria Math" panose="02040503050406030204" pitchFamily="18" charset="0"/>
                </a:endParaRPr>
              </a:p>
              <a:p>
                <a:pPr marL="800100" lvl="2" indent="-400050" eaLnBrk="1" hangingPunct="1">
                  <a:buNone/>
                  <a:defRPr/>
                </a:pPr>
                <a:endParaRPr lang="fr-FR" sz="1600" i="1"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pour un raidisseur longitudinal placé sur un seul côté de l’âme, il faut  considérer la section  d’un poteau équivalent : raidisseur + portion d’âme</a:t>
                </a:r>
              </a:p>
              <a:p>
                <a:pPr marL="742950" lvl="2" indent="-342900" eaLnBrk="1" hangingPunct="1">
                  <a:buFont typeface="Calibri" panose="020F0502020204030204" pitchFamily="34" charset="0"/>
                  <a:buChar char="−"/>
                  <a:defRPr/>
                </a:pPr>
                <a:endParaRPr lang="fr-FR" sz="1600" dirty="0">
                  <a:solidFill>
                    <a:schemeClr val="tx1"/>
                  </a:solidFill>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lorsque le raidisseur longitudinal participe à l’effort de flexion, la force induite par la flexion s’additionne à celle induite par le cisaillement</a:t>
                </a: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688092"/>
                <a:ext cx="9821449" cy="4104042"/>
              </a:xfrm>
              <a:prstGeom prst="rect">
                <a:avLst/>
              </a:prstGeom>
              <a:blipFill>
                <a:blip r:embed="rId3"/>
                <a:stretch>
                  <a:fillRect l="-186" t="-44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474" y="4771367"/>
            <a:ext cx="4459393" cy="1921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a:extLst>
              <a:ext uri="{FF2B5EF4-FFF2-40B4-BE49-F238E27FC236}">
                <a16:creationId xmlns:a16="http://schemas.microsoft.com/office/drawing/2014/main" id="{203D464A-D8B0-49A1-B5D2-D96C5CC440F1}"/>
              </a:ext>
            </a:extLst>
          </p:cNvPr>
          <p:cNvSpPr/>
          <p:nvPr/>
        </p:nvSpPr>
        <p:spPr>
          <a:xfrm>
            <a:off x="8440688" y="5216029"/>
            <a:ext cx="218976" cy="329539"/>
          </a:xfrm>
          <a:prstGeom prst="rect">
            <a:avLst/>
          </a:prstGeom>
          <a:solidFill>
            <a:srgbClr val="0000FF">
              <a:alpha val="25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ADD29C62-7118-D845-B508-B669A9A4F840}"/>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07275134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85</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p:sp>
        <p:nvSpPr>
          <p:cNvPr id="8" name="Rectangle 1027"/>
          <p:cNvSpPr txBox="1">
            <a:spLocks noChangeArrowheads="1"/>
          </p:cNvSpPr>
          <p:nvPr/>
        </p:nvSpPr>
        <p:spPr bwMode="auto">
          <a:xfrm>
            <a:off x="838199" y="772758"/>
            <a:ext cx="10016068" cy="20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2000" b="1" dirty="0">
                <a:latin typeface="Univers Condensed"/>
                <a:ea typeface="Cambria Math" panose="02040503050406030204" pitchFamily="18" charset="0"/>
              </a:rPr>
              <a:t>Raidisseurs porteurs</a:t>
            </a:r>
          </a:p>
          <a:p>
            <a:pPr marL="271463" lvl="1" indent="-271463" eaLnBrk="1" hangingPunct="1">
              <a:buFont typeface="Arial" panose="020B0604020202020204" pitchFamily="34" charset="0"/>
              <a:buChar char="•"/>
              <a:defRPr/>
            </a:pPr>
            <a:endParaRPr lang="fr-FR" sz="2000" dirty="0">
              <a:latin typeface="Univers Condensed"/>
              <a:ea typeface="Cambria Math" panose="02040503050406030204" pitchFamily="18" charset="0"/>
            </a:endParaRP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doivent être fournis sur l’âme, au droit des appuis et sous les charges concentrées</a:t>
            </a:r>
          </a:p>
          <a:p>
            <a:pPr marL="742950" lvl="2" indent="-342900" eaLnBrk="1" hangingPunct="1">
              <a:buFont typeface="Wingdings" panose="05000000000000000000" pitchFamily="2" charset="2"/>
              <a:buChar char="Ø"/>
              <a:defRPr/>
            </a:pPr>
            <a:r>
              <a:rPr lang="fr-FR" sz="2000" dirty="0">
                <a:latin typeface="Univers Condensed"/>
                <a:ea typeface="Cambria Math" panose="02040503050406030204" pitchFamily="18" charset="0"/>
              </a:rPr>
              <a:t>permettent le développement de la résistance post-voilement de l’âme aux extrémités libres des poutres</a:t>
            </a:r>
          </a:p>
        </p:txBody>
      </p:sp>
      <p:pic>
        <p:nvPicPr>
          <p:cNvPr id="10" name="Picture 8" descr="20150629163254-44296e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9535" y="3208537"/>
            <a:ext cx="3429000" cy="2286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23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603" y="3208537"/>
            <a:ext cx="3048000" cy="228600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5010382" y="5841342"/>
            <a:ext cx="1883545" cy="307777"/>
          </a:xfrm>
          <a:prstGeom prst="rect">
            <a:avLst/>
          </a:prstGeom>
        </p:spPr>
        <p:txBody>
          <a:bodyPr wrap="square">
            <a:spAutoFit/>
          </a:bodyPr>
          <a:lstStyle/>
          <a:p>
            <a:r>
              <a:rPr lang="fr-FR" sz="1400" dirty="0">
                <a:latin typeface="Univers Condensed"/>
              </a:rPr>
              <a:t>Raidisseurs porteurs</a:t>
            </a:r>
            <a:endParaRPr lang="fr-CA" sz="1400" dirty="0">
              <a:latin typeface="Univers Condensed"/>
            </a:endParaRPr>
          </a:p>
        </p:txBody>
      </p:sp>
      <p:sp>
        <p:nvSpPr>
          <p:cNvPr id="3" name="ZoneTexte 2"/>
          <p:cNvSpPr txBox="1"/>
          <p:nvPr/>
        </p:nvSpPr>
        <p:spPr>
          <a:xfrm>
            <a:off x="838199" y="6460457"/>
            <a:ext cx="2434390" cy="276999"/>
          </a:xfrm>
          <a:prstGeom prst="rect">
            <a:avLst/>
          </a:prstGeom>
          <a:noFill/>
        </p:spPr>
        <p:txBody>
          <a:bodyPr wrap="square" rtlCol="0">
            <a:spAutoFit/>
          </a:bodyPr>
          <a:lstStyle/>
          <a:p>
            <a:r>
              <a:rPr lang="fr-CA" sz="1200" dirty="0"/>
              <a:t>Source: imagesdubtp.iutrs.unistra.fr </a:t>
            </a:r>
          </a:p>
        </p:txBody>
      </p:sp>
    </p:spTree>
    <p:extLst>
      <p:ext uri="{BB962C8B-B14F-4D97-AF65-F5344CB8AC3E}">
        <p14:creationId xmlns:p14="http://schemas.microsoft.com/office/powerpoint/2010/main" val="335571855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Résistance au cisaillement des panneaux plats</a:t>
            </a:r>
          </a:p>
        </p:txBody>
      </p:sp>
      <p:sp>
        <p:nvSpPr>
          <p:cNvPr id="3" name="Espace réservé du texte 2"/>
          <p:cNvSpPr>
            <a:spLocks noGrp="1"/>
          </p:cNvSpPr>
          <p:nvPr>
            <p:ph type="body" idx="1"/>
          </p:nvPr>
        </p:nvSpPr>
        <p:spPr/>
        <p:txBody>
          <a:bodyPr/>
          <a:lstStyle/>
          <a:p>
            <a:r>
              <a:rPr lang="fr-FR" dirty="0"/>
              <a:t>Interaction flexion-cisaillement dans l’âme</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86</a:t>
            </a:fld>
            <a:endParaRPr lang="fr-FR"/>
          </a:p>
        </p:txBody>
      </p:sp>
    </p:spTree>
    <p:extLst>
      <p:ext uri="{BB962C8B-B14F-4D97-AF65-F5344CB8AC3E}">
        <p14:creationId xmlns:p14="http://schemas.microsoft.com/office/powerpoint/2010/main" val="9056990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12" name="Rectangle 1027"/>
              <p:cNvSpPr txBox="1">
                <a:spLocks noChangeArrowheads="1"/>
              </p:cNvSpPr>
              <p:nvPr/>
            </p:nvSpPr>
            <p:spPr bwMode="auto">
              <a:xfrm>
                <a:off x="838199" y="721957"/>
                <a:ext cx="9821449" cy="30963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endParaRPr lang="fr-CA" sz="1600" dirty="0">
                  <a:solidFill>
                    <a:schemeClr val="tx1"/>
                  </a:solidFill>
                  <a:latin typeface="Univers Condensed" panose="020B0506020202050204"/>
                  <a:ea typeface="Cambria Math" panose="02040503050406030204" pitchFamily="18" charset="0"/>
                </a:endParaRPr>
              </a:p>
              <a:p>
                <a:pPr marL="268288" lvl="1" indent="-268288" eaLnBrk="1" hangingPunct="1">
                  <a:buClr>
                    <a:schemeClr val="tx1"/>
                  </a:buClr>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Lorsque l’âme ne voile pas avant que sa capacité ultime ne soit atteinte</a:t>
                </a:r>
                <a:endParaRPr lang="fr-CA" sz="1600" dirty="0">
                  <a:solidFill>
                    <a:schemeClr val="tx1"/>
                  </a:solidFill>
                  <a:latin typeface="Univers Condensed" panose="020B0506020202050204"/>
                  <a:ea typeface="Cambria Math" panose="02040503050406030204" pitchFamily="18" charset="0"/>
                </a:endParaRPr>
              </a:p>
              <a:p>
                <a:pPr marL="268288" lvl="1" indent="-268288" eaLnBrk="1" hangingPunct="1">
                  <a:buClr>
                    <a:srgbClr val="FF0000"/>
                  </a:buClr>
                  <a:buFont typeface="Arial" panose="020B0604020202020204" pitchFamily="34" charset="0"/>
                  <a:buChar char="•"/>
                  <a:defRPr/>
                </a:pPr>
                <a:endParaRPr lang="fr-CA" sz="1600" u="sng" dirty="0">
                  <a:solidFill>
                    <a:schemeClr val="tx1"/>
                  </a:solidFill>
                  <a:latin typeface="Univers Condensed" panose="020B0506020202050204"/>
                  <a:ea typeface="Cambria Math" panose="02040503050406030204" pitchFamily="18" charset="0"/>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𝑠</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𝑠𝑐</m:t>
                                      </m:r>
                                    </m:sub>
                                  </m:sSub>
                                </m:den>
                              </m:f>
                            </m:e>
                          </m:d>
                        </m:e>
                        <m:sup>
                          <m:r>
                            <a:rPr lang="en-CA" sz="1600" i="1">
                              <a:solidFill>
                                <a:schemeClr val="tx1"/>
                              </a:solidFill>
                              <a:latin typeface="Cambria Math" panose="02040503050406030204" pitchFamily="18" charset="0"/>
                              <a:ea typeface="Cambria Math"/>
                            </a:rPr>
                            <m:t>2</m:t>
                          </m:r>
                        </m:sup>
                      </m:sSup>
                      <m:r>
                        <a:rPr lang="en-CA" sz="1600" i="1">
                          <a:solidFill>
                            <a:schemeClr val="tx1"/>
                          </a:solidFill>
                          <a:latin typeface="Cambria Math" panose="02040503050406030204" pitchFamily="18" charset="0"/>
                          <a:ea typeface="Cambria Math"/>
                        </a:rPr>
                        <m:t>+</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𝑏</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𝑏𝑐</m:t>
                                      </m:r>
                                    </m:sub>
                                  </m:sSub>
                                </m:den>
                              </m:f>
                            </m:e>
                          </m:d>
                        </m:e>
                        <m:sup>
                          <m:r>
                            <a:rPr lang="en-CA" sz="1600" i="1">
                              <a:solidFill>
                                <a:schemeClr val="tx1"/>
                              </a:solidFill>
                              <a:latin typeface="Cambria Math" panose="02040503050406030204" pitchFamily="18" charset="0"/>
                              <a:ea typeface="Cambria Math"/>
                            </a:rPr>
                            <m:t>2</m:t>
                          </m:r>
                        </m:sup>
                      </m:sSup>
                      <m:r>
                        <a:rPr lang="en-CA" sz="1600" i="1">
                          <a:solidFill>
                            <a:schemeClr val="tx1"/>
                          </a:solidFill>
                          <a:latin typeface="Cambria Math" panose="02040503050406030204" pitchFamily="18" charset="0"/>
                          <a:ea typeface="Cambria Math"/>
                        </a:rPr>
                        <m:t>≤1</m:t>
                      </m:r>
                    </m:oMath>
                  </m:oMathPara>
                </a14:m>
                <a:endParaRPr lang="en-CA" sz="1600" dirty="0">
                  <a:solidFill>
                    <a:schemeClr val="tx1"/>
                  </a:solidFill>
                  <a:latin typeface="Univers Condensed" panose="020B0506020202050204"/>
                  <a:ea typeface="Cambria Math"/>
                </a:endParaRPr>
              </a:p>
              <a:p>
                <a:pPr marL="857250" lvl="3" indent="0" eaLnBrk="1" hangingPunct="1">
                  <a:buClr>
                    <a:srgbClr val="FF0000"/>
                  </a:buClr>
                  <a:buNone/>
                  <a:defRPr/>
                </a:pPr>
                <a:endParaRPr lang="en-CA" sz="1600" dirty="0">
                  <a:solidFill>
                    <a:schemeClr val="tx1"/>
                  </a:solidFill>
                  <a:latin typeface="Univers Condensed" panose="020B0506020202050204"/>
                  <a:ea typeface="Cambria Math"/>
                </a:endParaRPr>
              </a:p>
              <a:p>
                <a:pPr marL="857250" lvl="3" indent="0" eaLnBrk="1" hangingPunct="1">
                  <a:buClr>
                    <a:srgbClr val="FF0000"/>
                  </a:buClr>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𝑠</m:t>
                        </m:r>
                      </m:sub>
                    </m:sSub>
                  </m:oMath>
                </a14:m>
                <a:r>
                  <a:rPr lang="fr-CA" sz="1600" dirty="0">
                    <a:solidFill>
                      <a:schemeClr val="tx1"/>
                    </a:solidFill>
                    <a:latin typeface="Univers Condensed" panose="020B0506020202050204"/>
                  </a:rPr>
                  <a:t> et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𝑏</m:t>
                        </m:r>
                      </m:sub>
                    </m:sSub>
                  </m:oMath>
                </a14:m>
                <a:r>
                  <a:rPr lang="fr-CA" sz="1600" dirty="0">
                    <a:solidFill>
                      <a:schemeClr val="tx1"/>
                    </a:solidFill>
                    <a:latin typeface="Univers Condensed" panose="020B0506020202050204"/>
                  </a:rPr>
                  <a:t>: contraintes de cisaillement et de flexion respectivement sollicitant l’âme de la poutre à la section considéré</a:t>
                </a:r>
              </a:p>
              <a:p>
                <a:pPr marL="857250" lvl="3" indent="0" eaLnBrk="1" hangingPunct="1">
                  <a:buClr>
                    <a:srgbClr val="FF0000"/>
                  </a:buClr>
                  <a:buNone/>
                  <a:defRPr/>
                </a:pPr>
                <a:endParaRPr lang="fr-CA" sz="1600" i="1" dirty="0">
                  <a:solidFill>
                    <a:schemeClr val="tx1"/>
                  </a:solidFill>
                  <a:latin typeface="Univers Condensed" panose="020B0506020202050204"/>
                  <a:ea typeface="Cambria Math"/>
                </a:endParaRPr>
              </a:p>
              <a:p>
                <a:pPr marL="857250" lvl="3"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𝑠𝑐</m:t>
                          </m:r>
                        </m:sub>
                      </m:sSub>
                      <m:r>
                        <a:rPr lang="en-CA" sz="1600" i="1">
                          <a:solidFill>
                            <a:schemeClr val="tx1"/>
                          </a:solidFill>
                          <a:latin typeface="Cambria Math" panose="02040503050406030204" pitchFamily="18" charset="0"/>
                          <a:ea typeface="Cambria Math"/>
                        </a:rPr>
                        <m:t>=0,6 </m:t>
                      </m:r>
                      <m:acc>
                        <m:accPr>
                          <m:chr m:val="̅"/>
                          <m:ctrlPr>
                            <a:rPr lang="en-CA" sz="1600" i="1">
                              <a:solidFill>
                                <a:schemeClr val="tx1"/>
                              </a:solidFill>
                              <a:latin typeface="Cambria Math" panose="02040503050406030204" pitchFamily="18" charset="0"/>
                              <a:ea typeface="Cambria Math"/>
                            </a:rPr>
                          </m:ctrlPr>
                        </m:accPr>
                        <m:e>
                          <m:r>
                            <a:rPr lang="en-CA" sz="1600" i="1">
                              <a:solidFill>
                                <a:schemeClr val="tx1"/>
                              </a:solidFill>
                              <a:latin typeface="Cambria Math" panose="02040503050406030204" pitchFamily="18" charset="0"/>
                              <a:ea typeface="Cambria Math"/>
                            </a:rPr>
                            <m:t>𝐹</m:t>
                          </m:r>
                        </m:e>
                      </m:acc>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r>
                        <m:rPr>
                          <m:sty m:val="p"/>
                        </m:rPr>
                        <a:rPr lang="en-CA" sz="1600">
                          <a:solidFill>
                            <a:schemeClr val="tx1"/>
                          </a:solidFill>
                          <a:latin typeface="Cambria Math" panose="02040503050406030204" pitchFamily="18" charset="0"/>
                          <a:ea typeface="Cambria Math"/>
                        </a:rPr>
                        <m:t>et</m:t>
                      </m:r>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𝑏𝑐</m:t>
                          </m:r>
                        </m:sub>
                      </m:sSub>
                      <m:r>
                        <a:rPr lang="en-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𝑐</m:t>
                          </m:r>
                        </m:sub>
                      </m:sSub>
                      <m:r>
                        <a:rPr lang="en-CA" sz="1600" i="1">
                          <a:solidFill>
                            <a:schemeClr val="tx1"/>
                          </a:solidFill>
                          <a:latin typeface="Cambria Math" panose="02040503050406030204" pitchFamily="18" charset="0"/>
                          <a:ea typeface="Cambria Math"/>
                        </a:rPr>
                        <m:t>=</m:t>
                      </m:r>
                      <m:acc>
                        <m:accPr>
                          <m:chr m:val="̅"/>
                          <m:ctrlPr>
                            <a:rPr lang="en-CA" sz="1600" i="1">
                              <a:solidFill>
                                <a:schemeClr val="tx1"/>
                              </a:solidFill>
                              <a:latin typeface="Cambria Math" panose="02040503050406030204" pitchFamily="18" charset="0"/>
                              <a:ea typeface="Cambria Math"/>
                            </a:rPr>
                          </m:ctrlPr>
                        </m:accPr>
                        <m:e>
                          <m:r>
                            <a:rPr lang="en-CA" sz="1600" i="1">
                              <a:solidFill>
                                <a:schemeClr val="tx1"/>
                              </a:solidFill>
                              <a:latin typeface="Cambria Math" panose="02040503050406030204" pitchFamily="18" charset="0"/>
                              <a:ea typeface="Cambria Math"/>
                            </a:rPr>
                            <m:t>𝐹</m:t>
                          </m:r>
                        </m:e>
                      </m:acc>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𝑦</m:t>
                          </m:r>
                        </m:sub>
                      </m:sSub>
                    </m:oMath>
                  </m:oMathPara>
                </a14:m>
                <a:endParaRPr lang="fr-CA" sz="1600" dirty="0">
                  <a:solidFill>
                    <a:schemeClr val="tx1"/>
                  </a:solidFill>
                  <a:latin typeface="Univers Condensed" panose="020B0506020202050204"/>
                  <a:ea typeface="Cambria Math" panose="02040503050406030204" pitchFamily="18" charset="0"/>
                </a:endParaRPr>
              </a:p>
              <a:p>
                <a:pPr marL="857250" lvl="3" indent="0" eaLnBrk="1" hangingPunct="1">
                  <a:buClr>
                    <a:srgbClr val="FF0000"/>
                  </a:buClr>
                  <a:buNone/>
                  <a:defRPr/>
                </a:pPr>
                <a:endParaRPr lang="fr-CA" sz="1600" dirty="0">
                  <a:solidFill>
                    <a:schemeClr val="tx1"/>
                  </a:solidFill>
                  <a:latin typeface="Univers Condensed" panose="020B0506020202050204"/>
                  <a:ea typeface="Cambria Math" panose="02040503050406030204" pitchFamily="18" charset="0"/>
                </a:endParaRPr>
              </a:p>
            </p:txBody>
          </p:sp>
        </mc:Choice>
        <mc:Fallback xmlns="">
          <p:sp>
            <p:nvSpPr>
              <p:cNvPr id="12" name="Rectangle 1027"/>
              <p:cNvSpPr txBox="1">
                <a:spLocks noRot="1" noChangeAspect="1" noMove="1" noResize="1" noEditPoints="1" noAdjustHandles="1" noChangeArrowheads="1" noChangeShapeType="1" noTextEdit="1"/>
              </p:cNvSpPr>
              <p:nvPr/>
            </p:nvSpPr>
            <p:spPr bwMode="auto">
              <a:xfrm>
                <a:off x="838199" y="721957"/>
                <a:ext cx="9821449" cy="3096345"/>
              </a:xfrm>
              <a:prstGeom prst="rect">
                <a:avLst/>
              </a:prstGeom>
              <a:blipFill>
                <a:blip r:embed="rId3"/>
                <a:stretch>
                  <a:fillRect l="-1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5334" y="3121401"/>
            <a:ext cx="3943588" cy="3417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4" name="Rectangle 13"/>
              <p:cNvSpPr/>
              <p:nvPr/>
            </p:nvSpPr>
            <p:spPr>
              <a:xfrm>
                <a:off x="2652580" y="4858888"/>
                <a:ext cx="3096343" cy="523220"/>
              </a:xfrm>
              <a:prstGeom prst="rect">
                <a:avLst/>
              </a:prstGeom>
            </p:spPr>
            <p:txBody>
              <a:bodyPr wrap="square">
                <a:spAutoFit/>
              </a:bodyPr>
              <a:lstStyle/>
              <a:p>
                <a:r>
                  <a:rPr lang="fr-FR" sz="1400" dirty="0">
                    <a:solidFill>
                      <a:schemeClr val="tx1"/>
                    </a:solidFill>
                    <a:latin typeface="Univers Condensed" panose="020B0506020202050204"/>
                  </a:rPr>
                  <a:t>Valeurs de </a:t>
                </a:r>
                <a14:m>
                  <m:oMath xmlns:m="http://schemas.openxmlformats.org/officeDocument/2006/math">
                    <m:r>
                      <a:rPr lang="fr-FR" sz="1400" i="1" dirty="0">
                        <a:solidFill>
                          <a:schemeClr val="tx1"/>
                        </a:solidFill>
                        <a:latin typeface="Cambria Math" panose="02040503050406030204" pitchFamily="18" charset="0"/>
                      </a:rPr>
                      <m:t>𝑚</m:t>
                    </m:r>
                    <m:r>
                      <a:rPr lang="fr-FR" sz="1400" i="1" dirty="0">
                        <a:solidFill>
                          <a:schemeClr val="tx1"/>
                        </a:solidFill>
                        <a:latin typeface="Cambria Math" panose="02040503050406030204" pitchFamily="18" charset="0"/>
                      </a:rPr>
                      <m:t> </m:t>
                    </m:r>
                  </m:oMath>
                </a14:m>
                <a:r>
                  <a:rPr lang="fr-FR" sz="1400" dirty="0">
                    <a:solidFill>
                      <a:schemeClr val="tx1"/>
                    </a:solidFill>
                    <a:latin typeface="Univers Condensed" panose="020B0506020202050204"/>
                  </a:rPr>
                  <a:t>pour une paroi simplement supportée sur les bords</a:t>
                </a:r>
                <a:endParaRPr lang="fr-CA" sz="1400" dirty="0">
                  <a:solidFill>
                    <a:schemeClr val="tx1"/>
                  </a:solidFill>
                  <a:latin typeface="Univers Condensed" panose="020B0506020202050204"/>
                </a:endParaRPr>
              </a:p>
            </p:txBody>
          </p:sp>
        </mc:Choice>
        <mc:Fallback xmlns="">
          <p:sp>
            <p:nvSpPr>
              <p:cNvPr id="14" name="Rectangle 13"/>
              <p:cNvSpPr>
                <a:spLocks noRot="1" noChangeAspect="1" noMove="1" noResize="1" noEditPoints="1" noAdjustHandles="1" noChangeArrowheads="1" noChangeShapeType="1" noTextEdit="1"/>
              </p:cNvSpPr>
              <p:nvPr/>
            </p:nvSpPr>
            <p:spPr>
              <a:xfrm>
                <a:off x="2652580" y="4858888"/>
                <a:ext cx="3096343" cy="523220"/>
              </a:xfrm>
              <a:prstGeom prst="rect">
                <a:avLst/>
              </a:prstGeom>
              <a:blipFill>
                <a:blip r:embed="rId5"/>
                <a:stretch>
                  <a:fillRect l="-591" t="-2326" b="-11628"/>
                </a:stretch>
              </a:blipFill>
            </p:spPr>
            <p:txBody>
              <a:bodyPr/>
              <a:lstStyle/>
              <a:p>
                <a:r>
                  <a:rPr lang="fr-CA">
                    <a:noFill/>
                  </a:rPr>
                  <a:t> </a:t>
                </a:r>
              </a:p>
            </p:txBody>
          </p:sp>
        </mc:Fallback>
      </mc:AlternateContent>
      <p:sp>
        <p:nvSpPr>
          <p:cNvPr id="8" name="Rectangle 7">
            <a:extLst>
              <a:ext uri="{FF2B5EF4-FFF2-40B4-BE49-F238E27FC236}">
                <a16:creationId xmlns:a16="http://schemas.microsoft.com/office/drawing/2014/main" id="{BFE8491F-A6CE-6544-B737-609D0E4D15ED}"/>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185349605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88</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Résistance au cisaillement des panneaux plats</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200" y="948441"/>
                <a:ext cx="9821450" cy="54079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Interaction </a:t>
                </a:r>
                <a:r>
                  <a:rPr lang="fr-FR" sz="1600" u="sng" dirty="0">
                    <a:solidFill>
                      <a:schemeClr val="tx1"/>
                    </a:solidFill>
                    <a:latin typeface="Univers Condensed" panose="020B0506020202050204"/>
                    <a:ea typeface="Cambria Math" panose="02040503050406030204" pitchFamily="18" charset="0"/>
                  </a:rPr>
                  <a:t>entre la compression, la flexion et le cisaillement</a:t>
                </a:r>
                <a:r>
                  <a:rPr lang="fr-FR" sz="1600" dirty="0">
                    <a:solidFill>
                      <a:schemeClr val="tx1"/>
                    </a:solidFill>
                    <a:latin typeface="Univers Condensed" panose="020B0506020202050204"/>
                    <a:ea typeface="Cambria Math" panose="02040503050406030204" pitchFamily="18" charset="0"/>
                  </a:rPr>
                  <a:t> dans l’âme d’une </a:t>
                </a:r>
                <a:r>
                  <a:rPr lang="fr-CA" sz="1600" dirty="0">
                    <a:solidFill>
                      <a:schemeClr val="tx1"/>
                    </a:solidFill>
                    <a:latin typeface="Univers Condensed" panose="020B0506020202050204"/>
                  </a:rPr>
                  <a:t>pièce structurale </a:t>
                </a:r>
                <a:r>
                  <a:rPr lang="fr-FR" sz="1600" dirty="0">
                    <a:solidFill>
                      <a:schemeClr val="tx1"/>
                    </a:solidFill>
                    <a:latin typeface="Univers Condensed" panose="020B0506020202050204"/>
                    <a:ea typeface="Cambria Math" panose="02040503050406030204" pitchFamily="18" charset="0"/>
                  </a:rPr>
                  <a:t>(norme américaine)</a:t>
                </a:r>
              </a:p>
              <a:p>
                <a:pPr marL="271463" lvl="1" indent="-271463" eaLnBrk="1" hangingPunct="1">
                  <a:buFont typeface="Arial" panose="020B0604020202020204" pitchFamily="34" charset="0"/>
                  <a:buChar char="•"/>
                  <a:defRPr/>
                </a:pPr>
                <a:endParaRPr lang="en-CA" sz="1600" dirty="0">
                  <a:solidFill>
                    <a:schemeClr val="tx1"/>
                  </a:solidFill>
                  <a:latin typeface="Univers Condensed" panose="020B0506020202050204"/>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panose="020B0506020202050204"/>
                    <a:ea typeface="Cambria Math" panose="02040503050406030204" pitchFamily="18" charset="0"/>
                  </a:rPr>
                  <a:t>pour l’âme de </a:t>
                </a:r>
                <a:r>
                  <a:rPr lang="fr-FR" sz="1600" b="1" dirty="0">
                    <a:solidFill>
                      <a:schemeClr val="tx1"/>
                    </a:solidFill>
                    <a:latin typeface="Univers Condensed" panose="020B0506020202050204"/>
                    <a:ea typeface="Cambria Math" panose="02040503050406030204" pitchFamily="18" charset="0"/>
                  </a:rPr>
                  <a:t>profilés</a:t>
                </a:r>
                <a:r>
                  <a:rPr lang="fr-FR" sz="1600" dirty="0">
                    <a:solidFill>
                      <a:schemeClr val="tx1"/>
                    </a:solidFill>
                    <a:latin typeface="Univers Condensed" panose="020B0506020202050204"/>
                    <a:ea typeface="Cambria Math" panose="02040503050406030204" pitchFamily="18" charset="0"/>
                  </a:rPr>
                  <a:t> constitués d’éléments plats,</a:t>
                </a:r>
              </a:p>
              <a:p>
                <a:pPr marL="742950" lvl="2" indent="-342900" eaLnBrk="1" hangingPunct="1">
                  <a:buFont typeface="Calibri" panose="020F050202020403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Clr>
                    <a:srgbClr val="FF0000"/>
                  </a:buClr>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𝑐</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𝑐𝑐</m:t>
                              </m:r>
                            </m:sub>
                          </m:sSub>
                        </m:den>
                      </m:f>
                      <m:r>
                        <a:rPr lang="en-CA" sz="1600" i="1">
                          <a:solidFill>
                            <a:schemeClr val="tx1"/>
                          </a:solidFill>
                          <a:latin typeface="Cambria Math" panose="02040503050406030204" pitchFamily="18" charset="0"/>
                          <a:ea typeface="Cambria Math"/>
                        </a:rPr>
                        <m:t>+</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𝑠</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𝑠𝑐</m:t>
                                      </m:r>
                                    </m:sub>
                                  </m:sSub>
                                </m:den>
                              </m:f>
                            </m:e>
                          </m:d>
                        </m:e>
                        <m:sup>
                          <m:r>
                            <a:rPr lang="en-CA" sz="1600" i="1">
                              <a:solidFill>
                                <a:schemeClr val="tx1"/>
                              </a:solidFill>
                              <a:latin typeface="Cambria Math" panose="02040503050406030204" pitchFamily="18" charset="0"/>
                              <a:ea typeface="Cambria Math"/>
                            </a:rPr>
                            <m:t>2</m:t>
                          </m:r>
                        </m:sup>
                      </m:sSup>
                      <m:r>
                        <a:rPr lang="en-CA" sz="1600" i="1">
                          <a:solidFill>
                            <a:schemeClr val="tx1"/>
                          </a:solidFill>
                          <a:latin typeface="Cambria Math" panose="02040503050406030204" pitchFamily="18" charset="0"/>
                          <a:ea typeface="Cambria Math"/>
                        </a:rPr>
                        <m:t>+</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𝑏</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𝑏𝑐</m:t>
                                      </m:r>
                                    </m:sub>
                                  </m:sSub>
                                </m:den>
                              </m:f>
                            </m:e>
                          </m:d>
                        </m:e>
                        <m:sup>
                          <m:r>
                            <a:rPr lang="en-CA" sz="1600" i="1">
                              <a:solidFill>
                                <a:schemeClr val="tx1"/>
                              </a:solidFill>
                              <a:latin typeface="Cambria Math" panose="02040503050406030204" pitchFamily="18" charset="0"/>
                              <a:ea typeface="Cambria Math"/>
                            </a:rPr>
                            <m:t>2</m:t>
                          </m:r>
                        </m:sup>
                      </m:sSup>
                      <m:r>
                        <a:rPr lang="en-CA" sz="1600" i="1">
                          <a:solidFill>
                            <a:schemeClr val="tx1"/>
                          </a:solidFill>
                          <a:latin typeface="Cambria Math" panose="02040503050406030204" pitchFamily="18" charset="0"/>
                          <a:ea typeface="Cambria Math"/>
                        </a:rPr>
                        <m:t>≤1</m:t>
                      </m:r>
                    </m:oMath>
                  </m:oMathPara>
                </a14:m>
                <a:endParaRPr lang="en-CA" sz="1600" dirty="0">
                  <a:solidFill>
                    <a:schemeClr val="tx1"/>
                  </a:solidFill>
                  <a:latin typeface="Univers Condensed" panose="020B0506020202050204"/>
                  <a:ea typeface="Cambria Math"/>
                </a:endParaRPr>
              </a:p>
              <a:p>
                <a:pPr marL="1257300" lvl="3" indent="-400050" eaLnBrk="1" hangingPunct="1">
                  <a:buNone/>
                  <a:defRPr/>
                </a:pPr>
                <a:endParaRPr lang="en-CA" sz="1600" dirty="0">
                  <a:solidFill>
                    <a:schemeClr val="tx1"/>
                  </a:solidFill>
                  <a:latin typeface="Univers Condensed" panose="020B0506020202050204"/>
                  <a:ea typeface="Cambria Math" panose="02040503050406030204" pitchFamily="18" charset="0"/>
                </a:endParaRPr>
              </a:p>
              <a:p>
                <a:pPr marL="800100" lvl="2" indent="-400050" eaLnBrk="1" hangingPunct="1">
                  <a:buNone/>
                  <a:defRPr/>
                </a:pPr>
                <a:endParaRPr lang="fr-FR" sz="1600" i="1" dirty="0">
                  <a:solidFill>
                    <a:schemeClr val="tx1"/>
                  </a:solidFill>
                  <a:latin typeface="Univers Condensed" panose="020B0506020202050204"/>
                  <a:ea typeface="Cambria Math" panose="02040503050406030204" pitchFamily="18" charset="0"/>
                </a:endParaRPr>
              </a:p>
              <a:p>
                <a:pPr marL="685800" lvl="2" indent="-285750" eaLnBrk="1" hangingPunct="1">
                  <a:buFont typeface="Wingdings" panose="05000000000000000000" pitchFamily="2" charset="2"/>
                  <a:buChar char="Ø"/>
                  <a:defRPr/>
                </a:pPr>
                <a:r>
                  <a:rPr lang="fr-FR" sz="1600" dirty="0">
                    <a:solidFill>
                      <a:schemeClr val="tx1"/>
                    </a:solidFill>
                    <a:latin typeface="Univers Condensed" panose="020B0506020202050204"/>
                  </a:rPr>
                  <a:t>pour les </a:t>
                </a:r>
                <a:r>
                  <a:rPr lang="fr-FR" sz="1600" b="1" dirty="0">
                    <a:solidFill>
                      <a:schemeClr val="tx1"/>
                    </a:solidFill>
                    <a:latin typeface="Univers Condensed" panose="020B0506020202050204"/>
                  </a:rPr>
                  <a:t>profilés</a:t>
                </a:r>
                <a:r>
                  <a:rPr lang="fr-FR" sz="1600" dirty="0">
                    <a:solidFill>
                      <a:schemeClr val="tx1"/>
                    </a:solidFill>
                    <a:latin typeface="Univers Condensed" panose="020B0506020202050204"/>
                  </a:rPr>
                  <a:t> constitués d’éléments courbes (paroi de tubes par exemple)</a:t>
                </a:r>
              </a:p>
              <a:p>
                <a:pPr marL="742950" lvl="2" indent="-342900" eaLnBrk="1" hangingPunct="1">
                  <a:buFont typeface="Calibri" panose="020F050202020403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Clr>
                    <a:srgbClr val="FF0000"/>
                  </a:buClr>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𝑐</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𝑐𝑐</m:t>
                              </m:r>
                            </m:sub>
                          </m:sSub>
                        </m:den>
                      </m:f>
                      <m:r>
                        <a:rPr lang="en-CA" sz="1600" i="1">
                          <a:solidFill>
                            <a:schemeClr val="tx1"/>
                          </a:solidFill>
                          <a:latin typeface="Cambria Math" panose="02040503050406030204" pitchFamily="18" charset="0"/>
                          <a:ea typeface="Cambria Math"/>
                        </a:rPr>
                        <m:t>+</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𝑠</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𝑠𝑐</m:t>
                                      </m:r>
                                    </m:sub>
                                  </m:sSub>
                                </m:den>
                              </m:f>
                            </m:e>
                          </m:d>
                        </m:e>
                        <m:sup>
                          <m:r>
                            <a:rPr lang="en-CA" sz="1600" i="1">
                              <a:solidFill>
                                <a:schemeClr val="tx1"/>
                              </a:solidFill>
                              <a:latin typeface="Cambria Math" panose="02040503050406030204" pitchFamily="18" charset="0"/>
                              <a:ea typeface="Cambria Math"/>
                            </a:rPr>
                            <m:t>2</m:t>
                          </m:r>
                        </m:sup>
                      </m:sSup>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𝑏</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𝑏𝑐</m:t>
                              </m:r>
                            </m:sub>
                          </m:sSub>
                        </m:den>
                      </m:f>
                      <m:r>
                        <a:rPr lang="en-CA" sz="1600" i="1">
                          <a:solidFill>
                            <a:schemeClr val="tx1"/>
                          </a:solidFill>
                          <a:latin typeface="Cambria Math" panose="02040503050406030204" pitchFamily="18" charset="0"/>
                          <a:ea typeface="Cambria Math"/>
                        </a:rPr>
                        <m:t>≤1</m:t>
                      </m:r>
                    </m:oMath>
                  </m:oMathPara>
                </a14:m>
                <a:endParaRPr lang="en-CA" sz="1600" dirty="0">
                  <a:solidFill>
                    <a:schemeClr val="tx1"/>
                  </a:solidFill>
                  <a:latin typeface="Univers Condensed" panose="020B0506020202050204"/>
                  <a:ea typeface="Cambria Math"/>
                </a:endParaRPr>
              </a:p>
              <a:p>
                <a:pPr marL="1314450" lvl="4" indent="0" eaLnBrk="1" hangingPunct="1">
                  <a:buClr>
                    <a:srgbClr val="FF0000"/>
                  </a:buClr>
                  <a:buNone/>
                  <a:defRPr/>
                </a:pPr>
                <a:endParaRPr lang="en-CA" sz="1600" dirty="0">
                  <a:solidFill>
                    <a:schemeClr val="tx1"/>
                  </a:solidFill>
                  <a:latin typeface="Univers Condensed" panose="020B0506020202050204"/>
                  <a:ea typeface="Cambria Math"/>
                </a:endParaRPr>
              </a:p>
              <a:p>
                <a:pPr marL="1314450" lvl="4" indent="0" eaLnBrk="1" hangingPunct="1">
                  <a:buClr>
                    <a:srgbClr val="FF0000"/>
                  </a:buClr>
                  <a:buNone/>
                  <a:defRPr/>
                </a:pP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𝑐𝑐</m:t>
                        </m:r>
                      </m:sub>
                    </m:sSub>
                  </m:oMath>
                </a14:m>
                <a:r>
                  <a:rPr lang="en-CA" sz="1600" dirty="0">
                    <a:solidFill>
                      <a:schemeClr val="tx1"/>
                    </a:solidFill>
                    <a:latin typeface="Univers Condensed" panose="020B0506020202050204"/>
                    <a:ea typeface="Cambria Math"/>
                  </a:rPr>
                  <a:t>: </a:t>
                </a:r>
                <a:r>
                  <a:rPr lang="fr-FR" sz="1600" dirty="0">
                    <a:solidFill>
                      <a:schemeClr val="tx1"/>
                    </a:solidFill>
                    <a:latin typeface="Univers Condensed" panose="020B0506020202050204"/>
                    <a:ea typeface="Cambria Math"/>
                  </a:rPr>
                  <a:t>contrainte de flambement en compression avec </a:t>
                </a:r>
                <a14:m>
                  <m:oMath xmlns:m="http://schemas.openxmlformats.org/officeDocument/2006/math">
                    <m:r>
                      <a:rPr lang="fr-FR" sz="1600" i="1" dirty="0">
                        <a:solidFill>
                          <a:schemeClr val="tx1"/>
                        </a:solidFill>
                        <a:latin typeface="Cambria Math" panose="02040503050406030204" pitchFamily="18" charset="0"/>
                        <a:ea typeface="Cambria Math"/>
                      </a:rPr>
                      <m:t>𝑚</m:t>
                    </m:r>
                    <m:r>
                      <a:rPr lang="fr-FR" sz="1600" i="1" dirty="0">
                        <a:solidFill>
                          <a:schemeClr val="tx1"/>
                        </a:solidFill>
                        <a:latin typeface="Cambria Math" panose="02040503050406030204" pitchFamily="18" charset="0"/>
                        <a:ea typeface="Cambria Math"/>
                      </a:rPr>
                      <m:t> = 1,65 </m:t>
                    </m:r>
                  </m:oMath>
                </a14:m>
                <a:r>
                  <a:rPr lang="fr-FR" sz="1600" dirty="0">
                    <a:solidFill>
                      <a:schemeClr val="tx1"/>
                    </a:solidFill>
                    <a:latin typeface="Univers Condensed" panose="020B0506020202050204"/>
                    <a:ea typeface="Cambria Math"/>
                  </a:rPr>
                  <a:t>dans l’équation (</a:t>
                </a:r>
                <a14:m>
                  <m:oMath xmlns:m="http://schemas.openxmlformats.org/officeDocument/2006/math">
                    <m:r>
                      <a:rPr lang="fr-FR" sz="1600" i="1" dirty="0">
                        <a:solidFill>
                          <a:schemeClr val="tx1"/>
                        </a:solidFill>
                        <a:latin typeface="Cambria Math" panose="02040503050406030204" pitchFamily="18" charset="0"/>
                        <a:ea typeface="Cambria Math"/>
                      </a:rPr>
                      <m:t>5.6</m:t>
                    </m:r>
                  </m:oMath>
                </a14:m>
                <a:r>
                  <a:rPr lang="fr-FR" sz="1600" dirty="0">
                    <a:solidFill>
                      <a:schemeClr val="tx1"/>
                    </a:solidFill>
                    <a:latin typeface="Univers Condensed" panose="020B0506020202050204"/>
                    <a:ea typeface="Cambria Math"/>
                  </a:rPr>
                  <a:t>) :</a:t>
                </a:r>
              </a:p>
              <a:p>
                <a:pPr marL="1314450" lvl="4" indent="0" eaLnBrk="1" hangingPunct="1">
                  <a:buClr>
                    <a:srgbClr val="FF0000"/>
                  </a:buClr>
                  <a:buNone/>
                  <a:defRPr/>
                </a:pPr>
                <a:endParaRPr lang="fr-FR" sz="1600" dirty="0">
                  <a:solidFill>
                    <a:schemeClr val="tx1"/>
                  </a:solidFill>
                  <a:latin typeface="Univers Condensed" panose="020B0506020202050204"/>
                  <a:ea typeface="Cambria Math"/>
                </a:endParaRPr>
              </a:p>
              <a:p>
                <a:pPr marL="1771650" lvl="5" indent="0">
                  <a:buClr>
                    <a:srgbClr val="FF0000"/>
                  </a:buClr>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𝜆</m:t>
                      </m:r>
                      <m:r>
                        <a:rPr lang="en-CA" sz="1600" i="1">
                          <a:solidFill>
                            <a:schemeClr val="tx1"/>
                          </a:solidFill>
                          <a:latin typeface="Cambria Math" panose="02040503050406030204" pitchFamily="18" charset="0"/>
                          <a:ea typeface="Cambria Math"/>
                        </a:rPr>
                        <m:t>=</m:t>
                      </m:r>
                      <m:r>
                        <a:rPr lang="en-CA" sz="1600" i="1">
                          <a:solidFill>
                            <a:schemeClr val="tx1"/>
                          </a:solidFill>
                          <a:latin typeface="Cambria Math" panose="02040503050406030204" pitchFamily="18" charset="0"/>
                          <a:ea typeface="Cambria Math"/>
                        </a:rPr>
                        <m:t>𝑚</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𝑏</m:t>
                          </m:r>
                        </m:num>
                        <m:den>
                          <m:r>
                            <a:rPr lang="en-CA" sz="1600" i="1">
                              <a:solidFill>
                                <a:schemeClr val="tx1"/>
                              </a:solidFill>
                              <a:latin typeface="Cambria Math" panose="02040503050406030204" pitchFamily="18" charset="0"/>
                              <a:ea typeface="Cambria Math"/>
                            </a:rPr>
                            <m:t>𝑡</m:t>
                          </m:r>
                        </m:den>
                      </m:f>
                    </m:oMath>
                  </m:oMathPara>
                </a14:m>
                <a:endParaRPr lang="en-CA" sz="1600" dirty="0">
                  <a:solidFill>
                    <a:schemeClr val="tx1"/>
                  </a:solidFill>
                  <a:latin typeface="Univers Condensed" panose="020B0506020202050204"/>
                  <a:ea typeface="Cambria Math"/>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200" y="948441"/>
                <a:ext cx="9821450" cy="5407909"/>
              </a:xfrm>
              <a:prstGeom prst="rect">
                <a:avLst/>
              </a:prstGeom>
              <a:blipFill>
                <a:blip r:embed="rId3"/>
                <a:stretch>
                  <a:fillRect l="-248" t="-3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686410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89</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dirty="0">
                <a:effectLst/>
              </a:rPr>
              <a:t>E – Résistance au cisaillement des panneaux plats</a:t>
            </a:r>
            <a:endParaRPr lang="fr-CA" sz="2400" dirty="0">
              <a:effectLst/>
            </a:endParaRPr>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F – Écrasement et flambement vertical de l’âme</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G – Interaction traction-flexion (une pièce fléchie sollicité en traction)</a:t>
            </a:r>
            <a:endParaRPr lang="fr-CA" sz="2400" dirty="0"/>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2729869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lstStyle/>
          <a:p>
            <a:r>
              <a:rPr lang="fr-FR" dirty="0">
                <a:solidFill>
                  <a:schemeClr val="accent2"/>
                </a:solidFill>
              </a:rPr>
              <a:t>Résistance des sections fléchies</a:t>
            </a:r>
            <a:endParaRPr lang="fr-CA" dirty="0">
              <a:solidFill>
                <a:schemeClr val="accent2"/>
              </a:solidFill>
            </a:endParaRPr>
          </a:p>
        </p:txBody>
      </p:sp>
      <p:sp>
        <p:nvSpPr>
          <p:cNvPr id="7" name="Rectangle 1027"/>
          <p:cNvSpPr txBox="1">
            <a:spLocks noChangeArrowheads="1"/>
          </p:cNvSpPr>
          <p:nvPr/>
        </p:nvSpPr>
        <p:spPr bwMode="auto">
          <a:xfrm>
            <a:off x="838199" y="983284"/>
            <a:ext cx="9821449" cy="499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buClr>
                <a:srgbClr val="FF0000"/>
              </a:buClr>
              <a:buNone/>
              <a:defRPr/>
            </a:pPr>
            <a:r>
              <a:rPr lang="fr-FR" sz="2000" dirty="0">
                <a:solidFill>
                  <a:schemeClr val="accent1"/>
                </a:solidFill>
                <a:latin typeface="Univers Condensed"/>
                <a:ea typeface="Cambria Math" panose="02040503050406030204" pitchFamily="18" charset="0"/>
              </a:rPr>
              <a:t>Comportement général de la section</a:t>
            </a:r>
          </a:p>
          <a:p>
            <a:pPr marL="271463" lvl="1" indent="-271463" eaLnBrk="1" hangingPunct="1">
              <a:buClr>
                <a:srgbClr val="FF0000"/>
              </a:buClr>
              <a:buFont typeface="Arial" panose="020B0604020202020204" pitchFamily="34" charset="0"/>
              <a:buChar char="•"/>
              <a:defRPr/>
            </a:pPr>
            <a:endParaRPr lang="fr-FR" sz="2000" dirty="0">
              <a:solidFill>
                <a:srgbClr val="000099"/>
              </a:solidFill>
              <a:latin typeface="Univers Condensed"/>
              <a:ea typeface="Cambria Math" panose="02040503050406030204" pitchFamily="18" charset="0"/>
            </a:endParaRPr>
          </a:p>
          <a:p>
            <a:pPr marL="0" lvl="1" indent="0" eaLnBrk="1" hangingPunct="1">
              <a:buClr>
                <a:srgbClr val="FF0000"/>
              </a:buClr>
              <a:buNone/>
              <a:defRPr/>
            </a:pPr>
            <a:r>
              <a:rPr lang="fr-FR" sz="2000" dirty="0">
                <a:latin typeface="Univers Condensed"/>
                <a:ea typeface="Cambria Math" panose="02040503050406030204" pitchFamily="18" charset="0"/>
              </a:rPr>
              <a:t>Poutres </a:t>
            </a:r>
            <a:r>
              <a:rPr lang="fr-FR" sz="2000" u="sng" dirty="0">
                <a:latin typeface="Univers Condensed"/>
                <a:ea typeface="Cambria Math" panose="02040503050406030204" pitchFamily="18" charset="0"/>
              </a:rPr>
              <a:t>retenues transversalement sur toute sa longueur </a:t>
            </a:r>
            <a:r>
              <a:rPr lang="fr-FR" sz="2000" b="1" u="sng" dirty="0">
                <a:latin typeface="Univers Condensed"/>
                <a:ea typeface="Cambria Math" panose="02040503050406030204" pitchFamily="18" charset="0"/>
              </a:rPr>
              <a:t>vis-à-vis de l’aile comprimée</a:t>
            </a:r>
            <a:r>
              <a:rPr lang="fr-FR" sz="2000" u="sng" dirty="0">
                <a:latin typeface="Univers Condensed"/>
                <a:ea typeface="Cambria Math" panose="02040503050406030204" pitchFamily="18" charset="0"/>
              </a:rPr>
              <a:t> pour ne pas déverser</a:t>
            </a:r>
          </a:p>
          <a:p>
            <a:pPr marL="627063" lvl="2" indent="-227013" eaLnBrk="1" hangingPunct="1">
              <a:defRPr/>
            </a:pPr>
            <a:endParaRPr lang="fr-FR" sz="2000" dirty="0">
              <a:latin typeface="Univers Condensed"/>
              <a:ea typeface="Cambria Math" panose="02040503050406030204" pitchFamily="18" charset="0"/>
            </a:endParaRPr>
          </a:p>
          <a:p>
            <a:pPr marL="627063" lvl="2" indent="-227013" eaLnBrk="1" hangingPunct="1">
              <a:defRPr/>
            </a:pPr>
            <a:r>
              <a:rPr lang="fr-FR" sz="2000" dirty="0">
                <a:latin typeface="Univers Condensed"/>
                <a:ea typeface="Cambria Math" panose="02040503050406030204" pitchFamily="18" charset="0"/>
              </a:rPr>
              <a:t>États limites de ces poutres se réduisent à</a:t>
            </a:r>
          </a:p>
          <a:p>
            <a:pPr marL="627063" lvl="2" indent="-227013"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u="sng" dirty="0">
                <a:latin typeface="Univers Condensed"/>
                <a:ea typeface="Cambria Math" panose="02040503050406030204" pitchFamily="18" charset="0"/>
              </a:rPr>
              <a:t>plastification ou rupture</a:t>
            </a:r>
            <a:r>
              <a:rPr lang="fr-FR" dirty="0">
                <a:latin typeface="Univers Condensed"/>
                <a:ea typeface="Cambria Math" panose="02040503050406030204" pitchFamily="18" charset="0"/>
              </a:rPr>
              <a:t> sur la section nette pour </a:t>
            </a:r>
            <a:r>
              <a:rPr lang="fr-FR" u="sng" dirty="0">
                <a:latin typeface="Univers Condensed"/>
                <a:ea typeface="Cambria Math" panose="02040503050406030204" pitchFamily="18" charset="0"/>
              </a:rPr>
              <a:t>l’aile en traction</a:t>
            </a:r>
          </a:p>
          <a:p>
            <a:pPr marL="627063" lvl="2" indent="-227013"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u="sng" dirty="0">
                <a:latin typeface="Univers Condensed"/>
                <a:ea typeface="Cambria Math" panose="02040503050406030204" pitchFamily="18" charset="0"/>
              </a:rPr>
              <a:t>plastification ou voilement</a:t>
            </a:r>
            <a:r>
              <a:rPr lang="fr-FR" dirty="0">
                <a:latin typeface="Univers Condensed"/>
                <a:ea typeface="Cambria Math" panose="02040503050406030204" pitchFamily="18" charset="0"/>
              </a:rPr>
              <a:t> pour </a:t>
            </a:r>
            <a:r>
              <a:rPr lang="fr-FR" u="sng" dirty="0">
                <a:latin typeface="Univers Condensed"/>
                <a:ea typeface="Cambria Math" panose="02040503050406030204" pitchFamily="18" charset="0"/>
              </a:rPr>
              <a:t>l’aile en compression</a:t>
            </a:r>
          </a:p>
          <a:p>
            <a:pPr marL="627063" lvl="2" indent="-227013" eaLnBrk="1" hangingPunct="1">
              <a:defRPr/>
            </a:pPr>
            <a:endParaRPr lang="fr-FR" sz="2000" dirty="0">
              <a:latin typeface="Univers Condensed"/>
              <a:ea typeface="Cambria Math" panose="02040503050406030204" pitchFamily="18" charset="0"/>
            </a:endParaRPr>
          </a:p>
          <a:p>
            <a:pPr marL="1200150" lvl="3" indent="-342900" eaLnBrk="1" hangingPunct="1">
              <a:buFont typeface="Wingdings" panose="05000000000000000000" pitchFamily="2" charset="2"/>
              <a:buChar char="Ø"/>
              <a:defRPr/>
            </a:pPr>
            <a:r>
              <a:rPr lang="fr-FR" u="sng" dirty="0">
                <a:latin typeface="Univers Condensed"/>
                <a:ea typeface="Cambria Math" panose="02040503050406030204" pitchFamily="18" charset="0"/>
              </a:rPr>
              <a:t>cisaillement</a:t>
            </a:r>
            <a:r>
              <a:rPr lang="fr-FR" dirty="0">
                <a:latin typeface="Univers Condensed"/>
                <a:ea typeface="Cambria Math" panose="02040503050406030204" pitchFamily="18" charset="0"/>
              </a:rPr>
              <a:t> de l’âme</a:t>
            </a:r>
          </a:p>
        </p:txBody>
      </p:sp>
    </p:spTree>
    <p:extLst>
      <p:ext uri="{BB962C8B-B14F-4D97-AF65-F5344CB8AC3E}">
        <p14:creationId xmlns:p14="http://schemas.microsoft.com/office/powerpoint/2010/main" val="415856236"/>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Écrasement et flambement vertical de l’âme</a:t>
            </a:r>
          </a:p>
        </p:txBody>
      </p:sp>
      <p:sp>
        <p:nvSpPr>
          <p:cNvPr id="3" name="Espace réservé du texte 2"/>
          <p:cNvSpPr>
            <a:spLocks noGrp="1"/>
          </p:cNvSpPr>
          <p:nvPr>
            <p:ph type="body" idx="1"/>
          </p:nvPr>
        </p:nvSpPr>
        <p:spPr/>
        <p:txBody>
          <a:bodyPr/>
          <a:lstStyle/>
          <a:p>
            <a:r>
              <a:rPr lang="fr-FR" dirty="0"/>
              <a:t>Panneaux plats</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90</a:t>
            </a:fld>
            <a:endParaRPr lang="fr-FR"/>
          </a:p>
        </p:txBody>
      </p:sp>
    </p:spTree>
    <p:extLst>
      <p:ext uri="{BB962C8B-B14F-4D97-AF65-F5344CB8AC3E}">
        <p14:creationId xmlns:p14="http://schemas.microsoft.com/office/powerpoint/2010/main" val="24512660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91</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Écrasement et flambement vertical de l’âme</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861505"/>
                <a:ext cx="9821449" cy="28083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Calibri" panose="020F0502020204030204" pitchFamily="34" charset="0"/>
                  <a:buChar char="‒"/>
                  <a:defRPr/>
                </a:pPr>
                <a:endParaRPr lang="el-GR" sz="1600" dirty="0">
                  <a:solidFill>
                    <a:srgbClr val="000099"/>
                  </a:solidFill>
                  <a:latin typeface="Univers Condensed"/>
                </a:endParaRPr>
              </a:p>
              <a:p>
                <a:pPr marL="627063" lvl="2" indent="-227013" eaLnBrk="1" hangingPunct="1">
                  <a:defRPr/>
                </a:pPr>
                <a:r>
                  <a:rPr lang="fr-FR" sz="1600" dirty="0">
                    <a:latin typeface="Univers Condensed"/>
                    <a:ea typeface="Cambria Math" panose="02040503050406030204" pitchFamily="18" charset="0"/>
                  </a:rPr>
                  <a:t>Pour éviter la plastification ou le flambement vertical de l’âme</a:t>
                </a:r>
              </a:p>
              <a:p>
                <a:pPr marL="627063" lvl="2" indent="-227013"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augmenter l’épaisseur </a:t>
                </a:r>
                <a14:m>
                  <m:oMath xmlns:m="http://schemas.openxmlformats.org/officeDocument/2006/math">
                    <m:r>
                      <a:rPr lang="fr-FR" sz="1600" i="1" dirty="0">
                        <a:latin typeface="Cambria Math" panose="02040503050406030204" pitchFamily="18" charset="0"/>
                        <a:ea typeface="Cambria Math" panose="02040503050406030204" pitchFamily="18" charset="0"/>
                      </a:rPr>
                      <m:t>(</m:t>
                    </m:r>
                    <m:r>
                      <a:rPr lang="fr-FR" sz="1600" i="1" dirty="0">
                        <a:latin typeface="Cambria Math" panose="02040503050406030204" pitchFamily="18" charset="0"/>
                        <a:ea typeface="Cambria Math" panose="02040503050406030204" pitchFamily="18" charset="0"/>
                      </a:rPr>
                      <m:t>𝑡</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de l’âme</a:t>
                </a:r>
              </a:p>
              <a:p>
                <a:pPr marL="1084263" lvl="3" indent="-227013"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augmenter la longueur </a:t>
                </a:r>
                <a14:m>
                  <m:oMath xmlns:m="http://schemas.openxmlformats.org/officeDocument/2006/math">
                    <m:r>
                      <a:rPr lang="fr-FR" sz="1600" i="1" dirty="0">
                        <a:latin typeface="Cambria Math" panose="02040503050406030204" pitchFamily="18" charset="0"/>
                        <a:ea typeface="Cambria Math" panose="02040503050406030204" pitchFamily="18" charset="0"/>
                      </a:rPr>
                      <m:t>(</m:t>
                    </m:r>
                    <m:r>
                      <a:rPr lang="fr-FR" sz="1600" i="1" dirty="0">
                        <a:latin typeface="Cambria Math" panose="02040503050406030204" pitchFamily="18" charset="0"/>
                        <a:ea typeface="Cambria Math" panose="02040503050406030204" pitchFamily="18" charset="0"/>
                      </a:rPr>
                      <m:t>𝑛</m:t>
                    </m:r>
                    <m:r>
                      <a:rPr lang="fr-FR" sz="1600" i="1" dirty="0">
                        <a:latin typeface="Cambria Math" panose="02040503050406030204" pitchFamily="18" charset="0"/>
                        <a:ea typeface="Cambria Math" panose="02040503050406030204" pitchFamily="18" charset="0"/>
                      </a:rPr>
                      <m:t>) </m:t>
                    </m:r>
                  </m:oMath>
                </a14:m>
                <a:r>
                  <a:rPr lang="fr-FR" sz="1600" dirty="0">
                    <a:latin typeface="Univers Condensed"/>
                    <a:ea typeface="Cambria Math" panose="02040503050406030204" pitchFamily="18" charset="0"/>
                  </a:rPr>
                  <a:t>de l’appui</a:t>
                </a:r>
              </a:p>
              <a:p>
                <a:pPr marL="1084263" lvl="3" indent="-227013" eaLnBrk="1" hangingPunct="1">
                  <a:defRPr/>
                </a:pPr>
                <a:endParaRPr lang="fr-FR" sz="1600" dirty="0">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latin typeface="Univers Condensed"/>
                    <a:ea typeface="Cambria Math" panose="02040503050406030204" pitchFamily="18" charset="0"/>
                  </a:rPr>
                  <a:t>raidir l’âme</a:t>
                </a: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861505"/>
                <a:ext cx="9821449" cy="2808311"/>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6" name="Image 5">
            <a:extLst>
              <a:ext uri="{FF2B5EF4-FFF2-40B4-BE49-F238E27FC236}">
                <a16:creationId xmlns:a16="http://schemas.microsoft.com/office/drawing/2014/main" id="{20EFA4BE-922D-4050-A9E6-72CC9BDEB410}"/>
              </a:ext>
            </a:extLst>
          </p:cNvPr>
          <p:cNvPicPr>
            <a:picLocks noChangeAspect="1"/>
          </p:cNvPicPr>
          <p:nvPr/>
        </p:nvPicPr>
        <p:blipFill>
          <a:blip r:embed="rId4"/>
          <a:stretch>
            <a:fillRect/>
          </a:stretch>
        </p:blipFill>
        <p:spPr>
          <a:xfrm>
            <a:off x="3716045" y="3669816"/>
            <a:ext cx="6300192" cy="2488034"/>
          </a:xfrm>
          <a:prstGeom prst="rect">
            <a:avLst/>
          </a:prstGeom>
        </p:spPr>
      </p:pic>
      <p:sp>
        <p:nvSpPr>
          <p:cNvPr id="7" name="Rectangle 6"/>
          <p:cNvSpPr/>
          <p:nvPr/>
        </p:nvSpPr>
        <p:spPr>
          <a:xfrm>
            <a:off x="4266780" y="6252169"/>
            <a:ext cx="5749457" cy="307777"/>
          </a:xfrm>
          <a:prstGeom prst="rect">
            <a:avLst/>
          </a:prstGeom>
        </p:spPr>
        <p:txBody>
          <a:bodyPr wrap="square">
            <a:spAutoFit/>
          </a:bodyPr>
          <a:lstStyle/>
          <a:p>
            <a:r>
              <a:rPr lang="fr-FR" sz="1400" dirty="0">
                <a:latin typeface="Univers Condensed"/>
              </a:rPr>
              <a:t>Stabilité des âmes au droit des charges concentrées et des appuis</a:t>
            </a:r>
            <a:endParaRPr lang="fr-CA" sz="1400" dirty="0">
              <a:latin typeface="Univers Condensed"/>
            </a:endParaRPr>
          </a:p>
        </p:txBody>
      </p:sp>
      <p:sp>
        <p:nvSpPr>
          <p:cNvPr id="8" name="Rectangle 7">
            <a:extLst>
              <a:ext uri="{FF2B5EF4-FFF2-40B4-BE49-F238E27FC236}">
                <a16:creationId xmlns:a16="http://schemas.microsoft.com/office/drawing/2014/main" id="{20DE4DC0-0C7A-E34C-A7AE-A841AA8A9121}"/>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07710197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92</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Écrasement et flambement vertical de l’âme</a:t>
            </a:r>
            <a:endParaRPr lang="fr-CA" dirty="0">
              <a:solidFill>
                <a:schemeClr val="accent2"/>
              </a:solidFill>
            </a:endParaRPr>
          </a:p>
        </p:txBody>
      </p:sp>
      <mc:AlternateContent xmlns:mc="http://schemas.openxmlformats.org/markup-compatibility/2006" xmlns:a14="http://schemas.microsoft.com/office/drawing/2010/main">
        <mc:Choice Requires="a14">
          <p:sp>
            <p:nvSpPr>
              <p:cNvPr id="8" name="Rectangle 1027"/>
              <p:cNvSpPr txBox="1">
                <a:spLocks noChangeArrowheads="1"/>
              </p:cNvSpPr>
              <p:nvPr/>
            </p:nvSpPr>
            <p:spPr bwMode="auto">
              <a:xfrm>
                <a:off x="838199" y="883741"/>
                <a:ext cx="9821449" cy="547260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1463" lvl="1" indent="-271463" eaLnBrk="1" hangingPunct="1">
                  <a:buFont typeface="Arial" panose="020B0604020202020204" pitchFamily="34" charset="0"/>
                  <a:buChar char="•"/>
                  <a:defRPr/>
                </a:pPr>
                <a:r>
                  <a:rPr lang="fr-FR" sz="1600" dirty="0">
                    <a:solidFill>
                      <a:schemeClr val="tx1"/>
                    </a:solidFill>
                    <a:latin typeface="Univers Condensed" panose="020B0506020202050204"/>
                    <a:ea typeface="Cambria Math" panose="02040503050406030204" pitchFamily="18" charset="0"/>
                  </a:rPr>
                  <a:t>Résistance au flambement et à la plastification</a:t>
                </a:r>
              </a:p>
              <a:p>
                <a:pPr marL="271463" lvl="1" indent="-271463" eaLnBrk="1" hangingPunct="1">
                  <a:buFont typeface="Arial" panose="020B0604020202020204" pitchFamily="34" charset="0"/>
                  <a:buChar char="•"/>
                  <a:defRPr/>
                </a:pPr>
                <a:endParaRPr lang="en-CA" sz="1600" dirty="0">
                  <a:solidFill>
                    <a:schemeClr val="tx1"/>
                  </a:solidFill>
                  <a:latin typeface="Univers Condensed" panose="020B0506020202050204"/>
                  <a:ea typeface="Cambria Math" panose="02040503050406030204" pitchFamily="18" charset="0"/>
                </a:endParaRPr>
              </a:p>
              <a:p>
                <a:pPr marL="742950" lvl="2" indent="-342900" eaLnBrk="1" hangingPunct="1">
                  <a:buFont typeface="Wingdings" panose="05000000000000000000" pitchFamily="2" charset="2"/>
                  <a:buChar char="Ø"/>
                  <a:defRPr/>
                </a:pPr>
                <a:r>
                  <a:rPr lang="fr-FR" sz="1600" dirty="0">
                    <a:solidFill>
                      <a:schemeClr val="tx1"/>
                    </a:solidFill>
                    <a:latin typeface="Univers Condensed" panose="020B0506020202050204"/>
                    <a:ea typeface="Cambria Math" panose="02040503050406030204" pitchFamily="18" charset="0"/>
                  </a:rPr>
                  <a:t>pour l’âme de </a:t>
                </a:r>
                <a:r>
                  <a:rPr lang="fr-FR" sz="1600" u="sng" dirty="0">
                    <a:solidFill>
                      <a:schemeClr val="tx1"/>
                    </a:solidFill>
                    <a:latin typeface="Univers Condensed" panose="020B0506020202050204"/>
                    <a:ea typeface="Cambria Math" panose="02040503050406030204" pitchFamily="18" charset="0"/>
                  </a:rPr>
                  <a:t>profilés constitués d’éléments plats</a:t>
                </a:r>
                <a:r>
                  <a:rPr lang="fr-FR" sz="1600" dirty="0">
                    <a:solidFill>
                      <a:schemeClr val="tx1"/>
                    </a:solidFill>
                    <a:latin typeface="Univers Condensed" panose="020B0506020202050204"/>
                    <a:ea typeface="Cambria Math" panose="02040503050406030204" pitchFamily="18" charset="0"/>
                  </a:rPr>
                  <a:t>, </a:t>
                </a:r>
                <a:r>
                  <a:rPr lang="fr-FR" sz="1600" b="1" dirty="0">
                    <a:solidFill>
                      <a:schemeClr val="tx1"/>
                    </a:solidFill>
                    <a:latin typeface="Univers Condensed" panose="020B0506020202050204"/>
                    <a:ea typeface="Cambria Math" panose="02040503050406030204" pitchFamily="18" charset="0"/>
                  </a:rPr>
                  <a:t>la résistance pondérée d’une âme à la plastification et au flambement</a:t>
                </a:r>
                <a:r>
                  <a:rPr lang="fr-FR" sz="1600" dirty="0">
                    <a:solidFill>
                      <a:schemeClr val="tx1"/>
                    </a:solidFill>
                    <a:latin typeface="Univers Condensed" panose="020B0506020202050204"/>
                    <a:ea typeface="Cambria Math" panose="02040503050406030204" pitchFamily="18" charset="0"/>
                  </a:rPr>
                  <a:t> sous une charge (</a:t>
                </a:r>
                <a14:m>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𝑓</m:t>
                        </m:r>
                      </m:sub>
                    </m:sSub>
                  </m:oMath>
                </a14:m>
                <a:r>
                  <a:rPr lang="fr-FR" sz="1600" dirty="0">
                    <a:solidFill>
                      <a:schemeClr val="tx1"/>
                    </a:solidFill>
                    <a:latin typeface="Univers Condensed" panose="020B0506020202050204"/>
                    <a:ea typeface="Cambria Math" panose="02040503050406030204" pitchFamily="18" charset="0"/>
                  </a:rPr>
                  <a:t>) ou une réaction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𝑅</m:t>
                    </m:r>
                  </m:oMath>
                </a14:m>
                <a:r>
                  <a:rPr lang="fr-FR" sz="1600" dirty="0">
                    <a:solidFill>
                      <a:schemeClr val="tx1"/>
                    </a:solidFill>
                    <a:latin typeface="Univers Condensed" panose="020B0506020202050204"/>
                    <a:ea typeface="Cambria Math" panose="02040503050406030204" pitchFamily="18" charset="0"/>
                  </a:rPr>
                  <a:t>) concentrée</a:t>
                </a:r>
              </a:p>
              <a:p>
                <a:pPr marL="742950" lvl="2" indent="-342900" eaLnBrk="1" hangingPunct="1">
                  <a:buFont typeface="Calibri" panose="020F050202020403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1314450" lvl="4"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𝐶</m:t>
                          </m:r>
                        </m:e>
                        <m:sub>
                          <m:r>
                            <a:rPr lang="en-CA" sz="1600" i="1">
                              <a:solidFill>
                                <a:schemeClr val="tx1"/>
                              </a:solidFill>
                              <a:latin typeface="Cambria Math" panose="02040503050406030204" pitchFamily="18" charset="0"/>
                              <a:ea typeface="Cambria Math"/>
                            </a:rPr>
                            <m:t>𝑟</m:t>
                          </m:r>
                        </m:sub>
                      </m:sSub>
                      <m:r>
                        <a:rPr lang="en-CA"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𝑘</m:t>
                      </m:r>
                      <m:r>
                        <a:rPr lang="en-CA" sz="1600" i="1">
                          <a:solidFill>
                            <a:schemeClr val="tx1"/>
                          </a:solidFill>
                          <a:latin typeface="Cambria Math" panose="02040503050406030204" pitchFamily="18" charset="0"/>
                          <a:ea typeface="Cambria Math"/>
                        </a:rPr>
                        <m:t> </m:t>
                      </m:r>
                      <m:d>
                        <m:dPr>
                          <m:ctrlPr>
                            <a:rPr lang="en-CA" sz="1600" i="1">
                              <a:solidFill>
                                <a:schemeClr val="tx1"/>
                              </a:solidFill>
                              <a:latin typeface="Cambria Math" panose="02040503050406030204" pitchFamily="18" charset="0"/>
                              <a:ea typeface="Cambria Math"/>
                            </a:rPr>
                          </m:ctrlPr>
                        </m:dPr>
                        <m:e>
                          <m:r>
                            <a:rPr lang="en-CA" sz="1600" i="1">
                              <a:solidFill>
                                <a:schemeClr val="tx1"/>
                              </a:solidFill>
                              <a:latin typeface="Cambria Math" panose="02040503050406030204" pitchFamily="18" charset="0"/>
                              <a:ea typeface="Cambria Math"/>
                            </a:rPr>
                            <m:t>𝑛</m:t>
                          </m:r>
                          <m:r>
                            <a:rPr lang="en-CA" sz="1600" i="1">
                              <a:solidFill>
                                <a:schemeClr val="tx1"/>
                              </a:solidFill>
                              <a:latin typeface="Cambria Math" panose="02040503050406030204" pitchFamily="18" charset="0"/>
                              <a:ea typeface="Cambria Math"/>
                            </a:rPr>
                            <m:t>+</m:t>
                          </m:r>
                          <m:r>
                            <a:rPr lang="en-CA" sz="1600" i="1">
                              <a:solidFill>
                                <a:schemeClr val="tx1"/>
                              </a:solidFill>
                              <a:latin typeface="Cambria Math" panose="02040503050406030204" pitchFamily="18" charset="0"/>
                              <a:ea typeface="Cambria Math"/>
                            </a:rPr>
                            <m:t>h</m:t>
                          </m:r>
                        </m:e>
                      </m:d>
                      <m:r>
                        <a:rPr lang="en-CA" sz="1600" i="1">
                          <a:solidFill>
                            <a:schemeClr val="tx1"/>
                          </a:solidFill>
                          <a:latin typeface="Cambria Math" panose="02040503050406030204" pitchFamily="18" charset="0"/>
                          <a:ea typeface="Cambria Math"/>
                        </a:rPr>
                        <m:t> </m:t>
                      </m:r>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𝐹</m:t>
                          </m:r>
                        </m:e>
                        <m:sub>
                          <m:r>
                            <a:rPr lang="en-CA" sz="1600" i="1">
                              <a:solidFill>
                                <a:schemeClr val="tx1"/>
                              </a:solidFill>
                              <a:latin typeface="Cambria Math" panose="02040503050406030204" pitchFamily="18" charset="0"/>
                            </a:rPr>
                            <m:t>𝑐</m:t>
                          </m:r>
                        </m:sub>
                        <m:sup>
                          <m:r>
                            <a:rPr lang="en-CA" sz="1600" i="1">
                              <a:solidFill>
                                <a:schemeClr val="tx1"/>
                              </a:solidFill>
                              <a:latin typeface="Cambria Math" panose="02040503050406030204" pitchFamily="18" charset="0"/>
                            </a:rPr>
                            <m:t>′</m:t>
                          </m:r>
                        </m:sup>
                      </m:sSubSup>
                      <m:r>
                        <a:rPr lang="fr-FR" sz="1600" i="1">
                          <a:solidFill>
                            <a:schemeClr val="tx1"/>
                          </a:solidFill>
                          <a:latin typeface="Cambria Math" panose="02040503050406030204" pitchFamily="18" charset="0"/>
                          <a:ea typeface="Cambria Math"/>
                        </a:rPr>
                        <m:t>≤</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𝑛</m:t>
                      </m:r>
                      <m:r>
                        <a:rPr lang="en-CA" sz="1600" i="1">
                          <a:solidFill>
                            <a:schemeClr val="tx1"/>
                          </a:solidFill>
                          <a:latin typeface="Cambria Math" panose="02040503050406030204" pitchFamily="18" charset="0"/>
                          <a:ea typeface="Cambria Math"/>
                        </a:rPr>
                        <m:t> </m:t>
                      </m:r>
                      <m:r>
                        <a:rPr lang="en-CA" sz="1600" i="1">
                          <a:solidFill>
                            <a:schemeClr val="tx1"/>
                          </a:solidFill>
                          <a:latin typeface="Cambria Math" panose="02040503050406030204" pitchFamily="18" charset="0"/>
                          <a:ea typeface="Cambria Math"/>
                        </a:rPr>
                        <m:t>𝑡</m:t>
                      </m:r>
                      <m:r>
                        <a:rPr lang="en-CA" sz="1600" i="1">
                          <a:solidFill>
                            <a:schemeClr val="tx1"/>
                          </a:solidFill>
                          <a:latin typeface="Cambria Math" panose="02040503050406030204" pitchFamily="18" charset="0"/>
                          <a:ea typeface="Cambria Math"/>
                        </a:rPr>
                        <m:t> </m:t>
                      </m:r>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𝑦</m:t>
                          </m:r>
                        </m:sub>
                      </m:sSub>
                    </m:oMath>
                  </m:oMathPara>
                </a14:m>
                <a:endParaRPr lang="en-CA" sz="1600" dirty="0">
                  <a:solidFill>
                    <a:schemeClr val="tx1"/>
                  </a:solidFill>
                  <a:latin typeface="Univers Condensed" panose="020B0506020202050204"/>
                  <a:ea typeface="Cambria Math"/>
                </a:endParaRPr>
              </a:p>
              <a:p>
                <a:pPr marL="1314450" lvl="4" indent="0" eaLnBrk="1" hangingPunct="1">
                  <a:buClr>
                    <a:srgbClr val="FF0000"/>
                  </a:buClr>
                  <a:buNone/>
                  <a:defRPr/>
                </a:pPr>
                <a:endParaRPr lang="fr-FR" sz="1600" dirty="0">
                  <a:solidFill>
                    <a:schemeClr val="tx1"/>
                  </a:solidFill>
                  <a:latin typeface="Univers Condensed" panose="020B0506020202050204"/>
                </a:endParaRPr>
              </a:p>
              <a:p>
                <a:pPr marL="1314450" lvl="4" indent="0" eaLnBrk="1" hangingPunct="1">
                  <a:buClr>
                    <a:srgbClr val="FF0000"/>
                  </a:buClr>
                  <a:buNone/>
                  <a:defRPr/>
                </a:pPr>
                <a:r>
                  <a:rPr lang="fr-FR" sz="1600" dirty="0">
                    <a:solidFill>
                      <a:schemeClr val="tx1"/>
                    </a:solidFill>
                    <a:latin typeface="Univers Condensed" panose="020B0506020202050204"/>
                  </a:rPr>
                  <a:t>avec</a:t>
                </a:r>
              </a:p>
              <a:p>
                <a:pPr marL="742950" lvl="2" indent="-342900" eaLnBrk="1" hangingPunct="1">
                  <a:buFont typeface="Calibri" panose="020F0502020204030204" pitchFamily="34" charset="0"/>
                  <a:buChar char="−"/>
                  <a:defRPr/>
                </a:pPr>
                <a:endParaRPr lang="fr-FR" sz="1600" dirty="0">
                  <a:solidFill>
                    <a:schemeClr val="tx1"/>
                  </a:solidFill>
                  <a:latin typeface="Univers Condensed" panose="020B0506020202050204"/>
                  <a:ea typeface="Cambria Math" panose="02040503050406030204" pitchFamily="18" charset="0"/>
                </a:endParaRPr>
              </a:p>
              <a:p>
                <a:pPr marL="1771650" lvl="5" indent="0">
                  <a:buClr>
                    <a:srgbClr val="FF0000"/>
                  </a:buClr>
                  <a:buNone/>
                  <a:defRPr/>
                </a:pPr>
                <a14:m>
                  <m:oMathPara xmlns:m="http://schemas.openxmlformats.org/officeDocument/2006/math">
                    <m:oMathParaPr>
                      <m:jc m:val="left"/>
                    </m:oMathParaPr>
                    <m:oMath xmlns:m="http://schemas.openxmlformats.org/officeDocument/2006/math">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𝜙</m:t>
                          </m:r>
                        </m:e>
                        <m:sub>
                          <m:r>
                            <a:rPr lang="en-CA" sz="1600" i="1">
                              <a:solidFill>
                                <a:schemeClr val="tx1"/>
                              </a:solidFill>
                              <a:latin typeface="Cambria Math" panose="02040503050406030204" pitchFamily="18" charset="0"/>
                              <a:ea typeface="Cambria Math"/>
                            </a:rPr>
                            <m:t>𝑦</m:t>
                          </m:r>
                        </m:sub>
                      </m:sSub>
                      <m:r>
                        <a:rPr lang="en-CA" sz="1600" i="1">
                          <a:solidFill>
                            <a:schemeClr val="tx1"/>
                          </a:solidFill>
                          <a:latin typeface="Cambria Math" panose="02040503050406030204" pitchFamily="18" charset="0"/>
                          <a:ea typeface="Cambria Math"/>
                        </a:rPr>
                        <m:t>=0,9</m:t>
                      </m:r>
                    </m:oMath>
                  </m:oMathPara>
                </a14:m>
                <a:endParaRPr lang="en-CA" sz="1600" i="1" dirty="0">
                  <a:solidFill>
                    <a:schemeClr val="tx1"/>
                  </a:solidFill>
                  <a:latin typeface="Univers Condensed" panose="020B0506020202050204"/>
                  <a:ea typeface="Cambria Math"/>
                </a:endParaRPr>
              </a:p>
              <a:p>
                <a:pPr marL="1771650" lvl="5" indent="0">
                  <a:buClr>
                    <a:srgbClr val="FF0000"/>
                  </a:buClr>
                  <a:buNone/>
                  <a:defRPr/>
                </a:pPr>
                <a:endParaRPr lang="en-CA" sz="1600" i="1" dirty="0">
                  <a:solidFill>
                    <a:schemeClr val="tx1"/>
                  </a:solidFill>
                  <a:latin typeface="Univers Condensed" panose="020B0506020202050204"/>
                  <a:ea typeface="Cambria Math"/>
                </a:endParaRPr>
              </a:p>
              <a:p>
                <a:pPr marL="1771650" lvl="5" indent="0">
                  <a:buClr>
                    <a:srgbClr val="FF0000"/>
                  </a:buClr>
                  <a:buNone/>
                  <a:defRPr/>
                </a:pPr>
                <a14:m>
                  <m:oMathPara xmlns:m="http://schemas.openxmlformats.org/officeDocument/2006/math">
                    <m:oMathParaPr>
                      <m:jc m:val="left"/>
                    </m:oMathParaPr>
                    <m:oMath xmlns:m="http://schemas.openxmlformats.org/officeDocument/2006/math">
                      <m:r>
                        <a:rPr lang="en-CA" sz="1600" i="1">
                          <a:solidFill>
                            <a:schemeClr val="tx1"/>
                          </a:solidFill>
                          <a:latin typeface="Cambria Math" panose="02040503050406030204" pitchFamily="18" charset="0"/>
                          <a:ea typeface="Cambria Math"/>
                        </a:rPr>
                        <m:t>𝑘</m:t>
                      </m:r>
                      <m:r>
                        <a:rPr lang="en-CA" sz="1600" i="1">
                          <a:solidFill>
                            <a:schemeClr val="tx1"/>
                          </a:solidFill>
                          <a:latin typeface="Cambria Math" panose="02040503050406030204" pitchFamily="18" charset="0"/>
                          <a:ea typeface="Cambria Math"/>
                        </a:rPr>
                        <m:t>=0,5 </m:t>
                      </m:r>
                      <m:d>
                        <m:dPr>
                          <m:begChr m:val="["/>
                          <m:endChr m:val="]"/>
                          <m:ctrlPr>
                            <a:rPr lang="en-CA" sz="1600" i="1">
                              <a:solidFill>
                                <a:schemeClr val="tx1"/>
                              </a:solidFill>
                              <a:latin typeface="Cambria Math" panose="02040503050406030204" pitchFamily="18" charset="0"/>
                              <a:ea typeface="Cambria Math"/>
                            </a:rPr>
                          </m:ctrlPr>
                        </m:dPr>
                        <m:e>
                          <m:r>
                            <a:rPr lang="en-CA" sz="1600" i="1">
                              <a:solidFill>
                                <a:schemeClr val="tx1"/>
                              </a:solidFill>
                              <a:latin typeface="Cambria Math" panose="02040503050406030204" pitchFamily="18" charset="0"/>
                              <a:ea typeface="Cambria Math"/>
                            </a:rPr>
                            <m:t>1+</m:t>
                          </m:r>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𝑒</m:t>
                              </m:r>
                            </m:num>
                            <m:den>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r>
                                        <a:rPr lang="en-CA" sz="1600" i="1">
                                          <a:solidFill>
                                            <a:schemeClr val="tx1"/>
                                          </a:solidFill>
                                          <a:latin typeface="Cambria Math" panose="02040503050406030204" pitchFamily="18" charset="0"/>
                                          <a:ea typeface="Cambria Math"/>
                                        </a:rPr>
                                        <m:t>𝑛</m:t>
                                      </m:r>
                                    </m:num>
                                    <m:den>
                                      <m:r>
                                        <a:rPr lang="en-CA" sz="1600" i="1">
                                          <a:solidFill>
                                            <a:schemeClr val="tx1"/>
                                          </a:solidFill>
                                          <a:latin typeface="Cambria Math" panose="02040503050406030204" pitchFamily="18" charset="0"/>
                                          <a:ea typeface="Cambria Math"/>
                                        </a:rPr>
                                        <m:t>2</m:t>
                                      </m:r>
                                    </m:den>
                                  </m:f>
                                  <m:r>
                                    <a:rPr lang="en-CA" sz="1600" i="1">
                                      <a:solidFill>
                                        <a:schemeClr val="tx1"/>
                                      </a:solidFill>
                                      <a:latin typeface="Cambria Math" panose="02040503050406030204" pitchFamily="18" charset="0"/>
                                      <a:ea typeface="Cambria Math"/>
                                    </a:rPr>
                                    <m:t>+</m:t>
                                  </m:r>
                                  <m:r>
                                    <a:rPr lang="en-CA" sz="1600" i="1">
                                      <a:solidFill>
                                        <a:schemeClr val="tx1"/>
                                      </a:solidFill>
                                      <a:latin typeface="Cambria Math" panose="02040503050406030204" pitchFamily="18" charset="0"/>
                                      <a:ea typeface="Cambria Math"/>
                                    </a:rPr>
                                    <m:t>h</m:t>
                                  </m:r>
                                </m:e>
                              </m:d>
                            </m:den>
                          </m:f>
                        </m:e>
                      </m:d>
                    </m:oMath>
                  </m:oMathPara>
                </a14:m>
                <a:endParaRPr lang="en-CA" sz="1600" dirty="0">
                  <a:solidFill>
                    <a:schemeClr val="tx1"/>
                  </a:solidFill>
                  <a:latin typeface="Univers Condensed" panose="020B0506020202050204"/>
                  <a:ea typeface="Cambria Math"/>
                </a:endParaRPr>
              </a:p>
              <a:p>
                <a:pPr marL="1771650" lvl="5" indent="0">
                  <a:buClr>
                    <a:srgbClr val="FF0000"/>
                  </a:buClr>
                  <a:buNone/>
                  <a:defRPr/>
                </a:pPr>
                <a:endParaRPr lang="en-CA" sz="1600" dirty="0">
                  <a:solidFill>
                    <a:schemeClr val="tx1"/>
                  </a:solidFill>
                  <a:latin typeface="Univers Condensed" panose="020B0506020202050204"/>
                  <a:ea typeface="Cambria Math"/>
                </a:endParaRPr>
              </a:p>
              <a:p>
                <a:pPr marL="1771650" lvl="5" indent="0">
                  <a:buClr>
                    <a:srgbClr val="FF0000"/>
                  </a:buClr>
                  <a:buNone/>
                  <a:defRPr/>
                </a:pPr>
                <a14:m>
                  <m:oMathPara xmlns:m="http://schemas.openxmlformats.org/officeDocument/2006/math">
                    <m:oMathParaPr>
                      <m:jc m:val="left"/>
                    </m:oMathParaPr>
                    <m:oMath xmlns:m="http://schemas.openxmlformats.org/officeDocument/2006/math">
                      <m:sSubSup>
                        <m:sSubSupPr>
                          <m:ctrlPr>
                            <a:rPr lang="fr-FR" sz="1600" i="1">
                              <a:solidFill>
                                <a:schemeClr val="tx1"/>
                              </a:solidFill>
                              <a:latin typeface="Cambria Math" panose="02040503050406030204" pitchFamily="18" charset="0"/>
                            </a:rPr>
                          </m:ctrlPr>
                        </m:sSubSupPr>
                        <m:e>
                          <m:r>
                            <a:rPr lang="fr-FR" sz="1600" i="1">
                              <a:solidFill>
                                <a:schemeClr val="tx1"/>
                              </a:solidFill>
                              <a:latin typeface="Cambria Math" panose="02040503050406030204" pitchFamily="18" charset="0"/>
                            </a:rPr>
                            <m:t>𝐹</m:t>
                          </m:r>
                        </m:e>
                        <m:sub>
                          <m:r>
                            <a:rPr lang="en-CA" sz="1600" i="1">
                              <a:solidFill>
                                <a:schemeClr val="tx1"/>
                              </a:solidFill>
                              <a:latin typeface="Cambria Math" panose="02040503050406030204" pitchFamily="18" charset="0"/>
                            </a:rPr>
                            <m:t>𝑐</m:t>
                          </m:r>
                        </m:sub>
                        <m:sup>
                          <m:r>
                            <a:rPr lang="en-CA" sz="1600" i="1">
                              <a:solidFill>
                                <a:schemeClr val="tx1"/>
                              </a:solidFill>
                              <a:latin typeface="Cambria Math" panose="02040503050406030204" pitchFamily="18" charset="0"/>
                            </a:rPr>
                            <m:t>′</m:t>
                          </m:r>
                        </m:sup>
                      </m:sSubSup>
                      <m:r>
                        <a:rPr lang="en-CA" sz="1600" i="1">
                          <a:solidFill>
                            <a:schemeClr val="tx1"/>
                          </a:solidFill>
                          <a:latin typeface="Cambria Math" panose="02040503050406030204" pitchFamily="18" charset="0"/>
                        </a:rPr>
                        <m:t>=</m:t>
                      </m:r>
                      <m:f>
                        <m:fPr>
                          <m:ctrlPr>
                            <a:rPr lang="en-CA" sz="1600" i="1">
                              <a:solidFill>
                                <a:schemeClr val="tx1"/>
                              </a:solidFill>
                              <a:latin typeface="Cambria Math" panose="02040503050406030204" pitchFamily="18" charset="0"/>
                            </a:rPr>
                          </m:ctrlPr>
                        </m:fPr>
                        <m:num>
                          <m:sSup>
                            <m:sSupPr>
                              <m:ctrlPr>
                                <a:rPr lang="en-CA" sz="1600" i="1">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ea typeface="Cambria Math"/>
                                </a:rPr>
                                <m:t>𝜋</m:t>
                              </m:r>
                            </m:e>
                            <m:sup>
                              <m:r>
                                <a:rPr lang="en-CA" sz="1600" i="1">
                                  <a:solidFill>
                                    <a:schemeClr val="tx1"/>
                                  </a:solidFill>
                                  <a:latin typeface="Cambria Math" panose="02040503050406030204" pitchFamily="18" charset="0"/>
                                </a:rPr>
                                <m:t>2</m:t>
                              </m:r>
                            </m:sup>
                          </m:sSup>
                          <m:r>
                            <a:rPr lang="en-CA" sz="1600" i="1">
                              <a:solidFill>
                                <a:schemeClr val="tx1"/>
                              </a:solidFill>
                              <a:latin typeface="Cambria Math" panose="02040503050406030204" pitchFamily="18" charset="0"/>
                            </a:rPr>
                            <m:t> </m:t>
                          </m:r>
                          <m:r>
                            <a:rPr lang="en-CA" sz="1600" i="1">
                              <a:solidFill>
                                <a:schemeClr val="tx1"/>
                              </a:solidFill>
                              <a:latin typeface="Cambria Math" panose="02040503050406030204" pitchFamily="18" charset="0"/>
                            </a:rPr>
                            <m:t>𝐸</m:t>
                          </m:r>
                          <m:r>
                            <a:rPr lang="en-CA" sz="1600" i="1">
                              <a:solidFill>
                                <a:schemeClr val="tx1"/>
                              </a:solidFill>
                              <a:latin typeface="Cambria Math" panose="02040503050406030204" pitchFamily="18" charset="0"/>
                            </a:rPr>
                            <m:t> </m:t>
                          </m:r>
                          <m:sSup>
                            <m:sSupPr>
                              <m:ctrlPr>
                                <a:rPr lang="en-CA" sz="1600" i="1">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𝑡</m:t>
                              </m:r>
                            </m:e>
                            <m:sup>
                              <m:r>
                                <a:rPr lang="en-CA" sz="1600" i="1">
                                  <a:solidFill>
                                    <a:schemeClr val="tx1"/>
                                  </a:solidFill>
                                  <a:latin typeface="Cambria Math" panose="02040503050406030204" pitchFamily="18" charset="0"/>
                                </a:rPr>
                                <m:t>2</m:t>
                              </m:r>
                            </m:sup>
                          </m:sSup>
                        </m:num>
                        <m:den>
                          <m:r>
                            <a:rPr lang="en-CA" sz="1600" i="1">
                              <a:solidFill>
                                <a:schemeClr val="tx1"/>
                              </a:solidFill>
                              <a:latin typeface="Cambria Math" panose="02040503050406030204" pitchFamily="18" charset="0"/>
                            </a:rPr>
                            <m:t>4 </m:t>
                          </m:r>
                          <m:sSup>
                            <m:sSupPr>
                              <m:ctrlPr>
                                <a:rPr lang="en-CA" sz="1600" i="1">
                                  <a:solidFill>
                                    <a:schemeClr val="tx1"/>
                                  </a:solidFill>
                                  <a:latin typeface="Cambria Math" panose="02040503050406030204" pitchFamily="18" charset="0"/>
                                </a:rPr>
                              </m:ctrlPr>
                            </m:sSupPr>
                            <m:e>
                              <m:r>
                                <a:rPr lang="en-CA" sz="1600" i="1">
                                  <a:solidFill>
                                    <a:schemeClr val="tx1"/>
                                  </a:solidFill>
                                  <a:latin typeface="Cambria Math" panose="02040503050406030204" pitchFamily="18" charset="0"/>
                                </a:rPr>
                                <m:t>h</m:t>
                              </m:r>
                            </m:e>
                            <m:sup>
                              <m:r>
                                <a:rPr lang="en-CA" sz="1600" i="1">
                                  <a:solidFill>
                                    <a:schemeClr val="tx1"/>
                                  </a:solidFill>
                                  <a:latin typeface="Cambria Math" panose="02040503050406030204" pitchFamily="18" charset="0"/>
                                </a:rPr>
                                <m:t>2</m:t>
                              </m:r>
                            </m:sup>
                          </m:sSup>
                        </m:den>
                      </m:f>
                      <m:d>
                        <m:dPr>
                          <m:begChr m:val="["/>
                          <m:endChr m:val="]"/>
                          <m:ctrlPr>
                            <a:rPr lang="en-CA" sz="1600" i="1">
                              <a:solidFill>
                                <a:schemeClr val="tx1"/>
                              </a:solidFill>
                              <a:latin typeface="Cambria Math" panose="02040503050406030204" pitchFamily="18" charset="0"/>
                              <a:ea typeface="Cambria Math"/>
                            </a:rPr>
                          </m:ctrlPr>
                        </m:dPr>
                        <m:e>
                          <m:r>
                            <a:rPr lang="en-CA" sz="1600" i="1">
                              <a:solidFill>
                                <a:schemeClr val="tx1"/>
                              </a:solidFill>
                              <a:latin typeface="Cambria Math" panose="02040503050406030204" pitchFamily="18" charset="0"/>
                              <a:ea typeface="Cambria Math"/>
                            </a:rPr>
                            <m:t>1−</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𝑓</m:t>
                                          </m:r>
                                        </m:e>
                                        <m:sub>
                                          <m:r>
                                            <a:rPr lang="en-CA" sz="1600" i="1">
                                              <a:solidFill>
                                                <a:schemeClr val="tx1"/>
                                              </a:solidFill>
                                              <a:latin typeface="Cambria Math" panose="02040503050406030204" pitchFamily="18" charset="0"/>
                                              <a:ea typeface="Cambria Math"/>
                                            </a:rPr>
                                            <m:t>𝑏</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𝐹</m:t>
                                          </m:r>
                                        </m:e>
                                        <m:sub>
                                          <m:r>
                                            <a:rPr lang="en-CA" sz="1600" i="1">
                                              <a:solidFill>
                                                <a:schemeClr val="tx1"/>
                                              </a:solidFill>
                                              <a:latin typeface="Cambria Math" panose="02040503050406030204" pitchFamily="18" charset="0"/>
                                              <a:ea typeface="Cambria Math"/>
                                            </a:rPr>
                                            <m:t>𝑏𝑐</m:t>
                                          </m:r>
                                        </m:sub>
                                      </m:sSub>
                                    </m:den>
                                  </m:f>
                                </m:e>
                              </m:d>
                            </m:e>
                            <m:sup>
                              <m:r>
                                <a:rPr lang="en-CA" sz="1600" i="1">
                                  <a:solidFill>
                                    <a:schemeClr val="tx1"/>
                                  </a:solidFill>
                                  <a:latin typeface="Cambria Math" panose="02040503050406030204" pitchFamily="18" charset="0"/>
                                  <a:ea typeface="Cambria Math"/>
                                </a:rPr>
                                <m:t>2</m:t>
                              </m:r>
                            </m:sup>
                          </m:sSup>
                        </m:e>
                      </m:d>
                    </m:oMath>
                  </m:oMathPara>
                </a14:m>
                <a:endParaRPr lang="en-CA" sz="1600" dirty="0">
                  <a:solidFill>
                    <a:schemeClr val="tx1"/>
                  </a:solidFill>
                  <a:latin typeface="Univers Condensed" panose="020B0506020202050204"/>
                  <a:ea typeface="Cambria Math"/>
                </a:endParaRPr>
              </a:p>
            </p:txBody>
          </p:sp>
        </mc:Choice>
        <mc:Fallback xmlns="">
          <p:sp>
            <p:nvSpPr>
              <p:cNvPr id="8" name="Rectangle 1027"/>
              <p:cNvSpPr txBox="1">
                <a:spLocks noRot="1" noChangeAspect="1" noMove="1" noResize="1" noEditPoints="1" noAdjustHandles="1" noChangeArrowheads="1" noChangeShapeType="1" noTextEdit="1"/>
              </p:cNvSpPr>
              <p:nvPr/>
            </p:nvSpPr>
            <p:spPr bwMode="auto">
              <a:xfrm>
                <a:off x="838199" y="883741"/>
                <a:ext cx="9821449" cy="5472609"/>
              </a:xfrm>
              <a:prstGeom prst="rect">
                <a:avLst/>
              </a:prstGeom>
              <a:blipFill>
                <a:blip r:embed="rId3"/>
                <a:stretch>
                  <a:fillRect l="-186" t="-33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9709" y="2396915"/>
            <a:ext cx="3766528" cy="2761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9AB19450-2722-477F-B78A-3C9116ED30A8}"/>
              </a:ext>
            </a:extLst>
          </p:cNvPr>
          <p:cNvSpPr/>
          <p:nvPr/>
        </p:nvSpPr>
        <p:spPr>
          <a:xfrm>
            <a:off x="6880034" y="5294110"/>
            <a:ext cx="2670366" cy="307777"/>
          </a:xfrm>
          <a:prstGeom prst="rect">
            <a:avLst/>
          </a:prstGeom>
        </p:spPr>
        <p:txBody>
          <a:bodyPr wrap="square">
            <a:spAutoFit/>
          </a:bodyPr>
          <a:lstStyle/>
          <a:p>
            <a:r>
              <a:rPr lang="fr-CA" sz="1400" dirty="0">
                <a:latin typeface="Univers Condensed" panose="020B0506020202050204"/>
              </a:rPr>
              <a:t>Âme constituée d'une plaque</a:t>
            </a:r>
          </a:p>
        </p:txBody>
      </p:sp>
      <p:sp>
        <p:nvSpPr>
          <p:cNvPr id="10" name="Rectangle 9">
            <a:extLst>
              <a:ext uri="{FF2B5EF4-FFF2-40B4-BE49-F238E27FC236}">
                <a16:creationId xmlns:a16="http://schemas.microsoft.com/office/drawing/2014/main" id="{4D7DC6CC-B99C-BA46-AC0F-30E974480940}"/>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385157661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Écrasement et flambement vertical de l’âme</a:t>
            </a:r>
          </a:p>
        </p:txBody>
      </p:sp>
      <p:sp>
        <p:nvSpPr>
          <p:cNvPr id="3" name="Espace réservé du texte 2"/>
          <p:cNvSpPr>
            <a:spLocks noGrp="1"/>
          </p:cNvSpPr>
          <p:nvPr>
            <p:ph type="body" idx="1"/>
          </p:nvPr>
        </p:nvSpPr>
        <p:spPr/>
        <p:txBody>
          <a:bodyPr/>
          <a:lstStyle/>
          <a:p>
            <a:r>
              <a:rPr lang="fr-FR" dirty="0"/>
              <a:t>Feuillards formés à froid</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93</a:t>
            </a:fld>
            <a:endParaRPr lang="fr-FR"/>
          </a:p>
        </p:txBody>
      </p:sp>
    </p:spTree>
    <p:extLst>
      <p:ext uri="{BB962C8B-B14F-4D97-AF65-F5344CB8AC3E}">
        <p14:creationId xmlns:p14="http://schemas.microsoft.com/office/powerpoint/2010/main" val="2262497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94</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a:bodyPr>
          <a:lstStyle/>
          <a:p>
            <a:r>
              <a:rPr lang="fr-FR" dirty="0">
                <a:solidFill>
                  <a:schemeClr val="accent2"/>
                </a:solidFill>
              </a:rPr>
              <a:t>Écrasement et flambement vertical de l’âme</a:t>
            </a:r>
            <a:endParaRPr lang="fr-CA" dirty="0">
              <a:solidFill>
                <a:schemeClr val="accent2"/>
              </a:solidFill>
            </a:endParaRPr>
          </a:p>
        </p:txBody>
      </p:sp>
      <p:pic>
        <p:nvPicPr>
          <p:cNvPr id="10" name="Image 9">
            <a:extLst>
              <a:ext uri="{FF2B5EF4-FFF2-40B4-BE49-F238E27FC236}">
                <a16:creationId xmlns:a16="http://schemas.microsoft.com/office/drawing/2014/main" id="{E651F24C-6627-4BBE-89F3-2E0750B99345}"/>
              </a:ext>
            </a:extLst>
          </p:cNvPr>
          <p:cNvPicPr>
            <a:picLocks noChangeAspect="1"/>
          </p:cNvPicPr>
          <p:nvPr/>
        </p:nvPicPr>
        <p:blipFill>
          <a:blip r:embed="rId3"/>
          <a:stretch>
            <a:fillRect/>
          </a:stretch>
        </p:blipFill>
        <p:spPr>
          <a:xfrm>
            <a:off x="3897272" y="983284"/>
            <a:ext cx="3286125" cy="2581275"/>
          </a:xfrm>
          <a:prstGeom prst="rect">
            <a:avLst/>
          </a:prstGeom>
        </p:spPr>
      </p:pic>
      <p:sp>
        <p:nvSpPr>
          <p:cNvPr id="14" name="Rectangle 13">
            <a:extLst>
              <a:ext uri="{FF2B5EF4-FFF2-40B4-BE49-F238E27FC236}">
                <a16:creationId xmlns:a16="http://schemas.microsoft.com/office/drawing/2014/main" id="{59524460-844B-4B9B-877F-18779734793B}"/>
              </a:ext>
            </a:extLst>
          </p:cNvPr>
          <p:cNvSpPr/>
          <p:nvPr/>
        </p:nvSpPr>
        <p:spPr>
          <a:xfrm>
            <a:off x="5390295" y="2996871"/>
            <a:ext cx="1793101" cy="307777"/>
          </a:xfrm>
          <a:prstGeom prst="rect">
            <a:avLst/>
          </a:prstGeom>
        </p:spPr>
        <p:txBody>
          <a:bodyPr wrap="square">
            <a:spAutoFit/>
          </a:bodyPr>
          <a:lstStyle/>
          <a:p>
            <a:r>
              <a:rPr lang="fr-CA" sz="1400" dirty="0">
                <a:latin typeface="Univers Condensed" panose="020B0506020202050204"/>
              </a:rPr>
              <a:t>Panneau assemblé</a:t>
            </a:r>
          </a:p>
        </p:txBody>
      </p:sp>
      <mc:AlternateContent xmlns:mc="http://schemas.openxmlformats.org/markup-compatibility/2006" xmlns:a14="http://schemas.microsoft.com/office/drawing/2010/main">
        <mc:Choice Requires="a14">
          <p:sp>
            <p:nvSpPr>
              <p:cNvPr id="15" name="Rectangle 1027"/>
              <p:cNvSpPr txBox="1">
                <a:spLocks noChangeArrowheads="1"/>
              </p:cNvSpPr>
              <p:nvPr/>
            </p:nvSpPr>
            <p:spPr bwMode="auto">
              <a:xfrm>
                <a:off x="838200" y="3619170"/>
                <a:ext cx="9049562" cy="87231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2" indent="0" eaLnBrk="1" hangingPunct="1">
                  <a:buClr>
                    <a:srgbClr val="FF0000"/>
                  </a:buClr>
                  <a:buNone/>
                  <a:defRPr/>
                </a:pPr>
                <a14:m>
                  <m:oMathPara xmlns:m="http://schemas.openxmlformats.org/officeDocument/2006/math">
                    <m:oMathParaPr>
                      <m:jc m:val="left"/>
                    </m:oMathParaPr>
                    <m:oMath xmlns:m="http://schemas.openxmlformats.org/officeDocument/2006/math">
                      <m:sSub>
                        <m:sSubPr>
                          <m:ctrlPr>
                            <a:rPr lang="en-CA" sz="2000" i="1" smtClean="0">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𝐶</m:t>
                          </m:r>
                        </m:e>
                        <m:sub>
                          <m:r>
                            <a:rPr lang="en-CA" sz="2000" i="1">
                              <a:solidFill>
                                <a:schemeClr val="tx1"/>
                              </a:solidFill>
                              <a:latin typeface="Cambria Math" panose="02040503050406030204" pitchFamily="18" charset="0"/>
                              <a:ea typeface="Cambria Math"/>
                            </a:rPr>
                            <m:t>𝑟</m:t>
                          </m:r>
                        </m:sub>
                      </m:sSub>
                      <m:r>
                        <a:rPr lang="en-CA" sz="2000" i="1">
                          <a:solidFill>
                            <a:schemeClr val="tx1"/>
                          </a:solidFill>
                          <a:latin typeface="Cambria Math" panose="02040503050406030204" pitchFamily="18" charset="0"/>
                          <a:ea typeface="Cambria Math"/>
                        </a:rPr>
                        <m:t>=</m:t>
                      </m:r>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𝜙</m:t>
                          </m:r>
                        </m:e>
                        <m:sub>
                          <m:r>
                            <a:rPr lang="en-CA" sz="2000" i="1">
                              <a:solidFill>
                                <a:schemeClr val="tx1"/>
                              </a:solidFill>
                              <a:latin typeface="Cambria Math" panose="02040503050406030204" pitchFamily="18" charset="0"/>
                              <a:ea typeface="Cambria Math"/>
                            </a:rPr>
                            <m:t>𝑦</m:t>
                          </m:r>
                        </m:sub>
                      </m:sSub>
                      <m:r>
                        <a:rPr lang="en-CA" sz="2000" i="1">
                          <a:solidFill>
                            <a:schemeClr val="tx1"/>
                          </a:solidFill>
                          <a:latin typeface="Cambria Math" panose="02040503050406030204" pitchFamily="18" charset="0"/>
                          <a:ea typeface="Cambria Math"/>
                        </a:rPr>
                        <m:t> </m:t>
                      </m:r>
                      <m:r>
                        <a:rPr lang="en-CA" sz="2000" i="1">
                          <a:solidFill>
                            <a:schemeClr val="tx1"/>
                          </a:solidFill>
                          <a:latin typeface="Cambria Math" panose="02040503050406030204" pitchFamily="18" charset="0"/>
                          <a:ea typeface="Cambria Math"/>
                        </a:rPr>
                        <m:t>𝑘</m:t>
                      </m:r>
                      <m:r>
                        <a:rPr lang="en-CA" sz="2000" i="1">
                          <a:solidFill>
                            <a:schemeClr val="tx1"/>
                          </a:solidFill>
                          <a:latin typeface="Cambria Math" panose="02040503050406030204" pitchFamily="18" charset="0"/>
                          <a:ea typeface="Cambria Math"/>
                        </a:rPr>
                        <m:t> </m:t>
                      </m:r>
                      <m:d>
                        <m:dPr>
                          <m:ctrlPr>
                            <a:rPr lang="en-CA" sz="2000" i="1">
                              <a:solidFill>
                                <a:schemeClr val="tx1"/>
                              </a:solidFill>
                              <a:latin typeface="Cambria Math" panose="02040503050406030204" pitchFamily="18" charset="0"/>
                              <a:ea typeface="Cambria Math"/>
                            </a:rPr>
                          </m:ctrlPr>
                        </m:dPr>
                        <m:e>
                          <m:r>
                            <a:rPr lang="en-CA" sz="2000" i="1">
                              <a:solidFill>
                                <a:schemeClr val="tx1"/>
                              </a:solidFill>
                              <a:latin typeface="Cambria Math" panose="02040503050406030204" pitchFamily="18" charset="0"/>
                              <a:ea typeface="Cambria Math"/>
                            </a:rPr>
                            <m:t>11+0,07 </m:t>
                          </m:r>
                          <m:f>
                            <m:fPr>
                              <m:ctrlPr>
                                <a:rPr lang="en-CA" sz="2000" i="1">
                                  <a:solidFill>
                                    <a:schemeClr val="tx1"/>
                                  </a:solidFill>
                                  <a:latin typeface="Cambria Math" panose="02040503050406030204" pitchFamily="18" charset="0"/>
                                  <a:ea typeface="Cambria Math"/>
                                </a:rPr>
                              </m:ctrlPr>
                            </m:fPr>
                            <m:num>
                              <m:r>
                                <a:rPr lang="en-CA" sz="2000" i="1">
                                  <a:solidFill>
                                    <a:schemeClr val="tx1"/>
                                  </a:solidFill>
                                  <a:latin typeface="Cambria Math" panose="02040503050406030204" pitchFamily="18" charset="0"/>
                                  <a:ea typeface="Cambria Math"/>
                                </a:rPr>
                                <m:t>𝑛</m:t>
                              </m:r>
                            </m:num>
                            <m:den>
                              <m:r>
                                <a:rPr lang="en-CA" sz="2000" i="1">
                                  <a:solidFill>
                                    <a:schemeClr val="tx1"/>
                                  </a:solidFill>
                                  <a:latin typeface="Cambria Math" panose="02040503050406030204" pitchFamily="18" charset="0"/>
                                  <a:ea typeface="Cambria Math"/>
                                </a:rPr>
                                <m:t>𝑡</m:t>
                              </m:r>
                            </m:den>
                          </m:f>
                        </m:e>
                      </m:d>
                      <m:d>
                        <m:dPr>
                          <m:ctrlPr>
                            <a:rPr lang="en-CA" sz="2000" i="1">
                              <a:solidFill>
                                <a:schemeClr val="tx1"/>
                              </a:solidFill>
                              <a:latin typeface="Cambria Math" panose="02040503050406030204" pitchFamily="18" charset="0"/>
                              <a:ea typeface="Cambria Math"/>
                            </a:rPr>
                          </m:ctrlPr>
                        </m:dPr>
                        <m:e>
                          <m:r>
                            <a:rPr lang="en-CA" sz="2000" i="1">
                              <a:solidFill>
                                <a:schemeClr val="tx1"/>
                              </a:solidFill>
                              <a:latin typeface="Cambria Math" panose="02040503050406030204" pitchFamily="18" charset="0"/>
                              <a:ea typeface="Cambria Math"/>
                            </a:rPr>
                            <m:t>1−0,008 </m:t>
                          </m:r>
                          <m:r>
                            <a:rPr lang="en-CA" sz="2000" i="1">
                              <a:solidFill>
                                <a:schemeClr val="tx1"/>
                              </a:solidFill>
                              <a:latin typeface="Cambria Math" panose="02040503050406030204" pitchFamily="18" charset="0"/>
                              <a:ea typeface="Cambria Math"/>
                            </a:rPr>
                            <m:t>𝜃</m:t>
                          </m:r>
                          <m:r>
                            <a:rPr lang="en-CA" sz="2000" i="1">
                              <a:solidFill>
                                <a:schemeClr val="tx1"/>
                              </a:solidFill>
                              <a:latin typeface="Cambria Math" panose="02040503050406030204" pitchFamily="18" charset="0"/>
                              <a:ea typeface="Cambria Math"/>
                            </a:rPr>
                            <m:t> </m:t>
                          </m:r>
                          <m:f>
                            <m:fPr>
                              <m:ctrlPr>
                                <a:rPr lang="en-CA" sz="2000" i="1">
                                  <a:solidFill>
                                    <a:schemeClr val="tx1"/>
                                  </a:solidFill>
                                  <a:latin typeface="Cambria Math" panose="02040503050406030204" pitchFamily="18" charset="0"/>
                                  <a:ea typeface="Cambria Math"/>
                                </a:rPr>
                              </m:ctrlPr>
                            </m:fPr>
                            <m:num>
                              <m:r>
                                <a:rPr lang="en-CA" sz="2000" i="1">
                                  <a:solidFill>
                                    <a:schemeClr val="tx1"/>
                                  </a:solidFill>
                                  <a:latin typeface="Cambria Math" panose="02040503050406030204" pitchFamily="18" charset="0"/>
                                  <a:ea typeface="Cambria Math"/>
                                </a:rPr>
                                <m:t>𝑅</m:t>
                              </m:r>
                            </m:num>
                            <m:den>
                              <m:r>
                                <a:rPr lang="en-CA" sz="2000" i="1">
                                  <a:solidFill>
                                    <a:schemeClr val="tx1"/>
                                  </a:solidFill>
                                  <a:latin typeface="Cambria Math" panose="02040503050406030204" pitchFamily="18" charset="0"/>
                                  <a:ea typeface="Cambria Math"/>
                                </a:rPr>
                                <m:t>𝑡</m:t>
                              </m:r>
                            </m:den>
                          </m:f>
                        </m:e>
                      </m:d>
                      <m:d>
                        <m:dPr>
                          <m:ctrlPr>
                            <a:rPr lang="en-CA" sz="2000" i="1">
                              <a:solidFill>
                                <a:schemeClr val="tx1"/>
                              </a:solidFill>
                              <a:latin typeface="Cambria Math" panose="02040503050406030204" pitchFamily="18" charset="0"/>
                              <a:ea typeface="Cambria Math"/>
                            </a:rPr>
                          </m:ctrlPr>
                        </m:dPr>
                        <m:e>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𝐹</m:t>
                              </m:r>
                            </m:e>
                            <m:sub>
                              <m:r>
                                <a:rPr lang="en-CA" sz="2000" i="1">
                                  <a:solidFill>
                                    <a:schemeClr val="tx1"/>
                                  </a:solidFill>
                                  <a:latin typeface="Cambria Math" panose="02040503050406030204" pitchFamily="18" charset="0"/>
                                  <a:ea typeface="Cambria Math"/>
                                </a:rPr>
                                <m:t>𝑦</m:t>
                              </m:r>
                            </m:sub>
                          </m:sSub>
                          <m:r>
                            <a:rPr lang="en-CA" sz="2000" i="1">
                              <a:solidFill>
                                <a:schemeClr val="tx1"/>
                              </a:solidFill>
                              <a:latin typeface="Cambria Math" panose="02040503050406030204" pitchFamily="18" charset="0"/>
                              <a:ea typeface="Cambria Math"/>
                            </a:rPr>
                            <m:t>−</m:t>
                          </m:r>
                          <m:sSub>
                            <m:sSubPr>
                              <m:ctrlPr>
                                <a:rPr lang="en-CA" sz="2000" i="1">
                                  <a:solidFill>
                                    <a:schemeClr val="tx1"/>
                                  </a:solidFill>
                                  <a:latin typeface="Cambria Math" panose="02040503050406030204" pitchFamily="18" charset="0"/>
                                  <a:ea typeface="Cambria Math"/>
                                </a:rPr>
                              </m:ctrlPr>
                            </m:sSubPr>
                            <m:e>
                              <m:r>
                                <a:rPr lang="en-CA" sz="2000" i="1">
                                  <a:solidFill>
                                    <a:schemeClr val="tx1"/>
                                  </a:solidFill>
                                  <a:latin typeface="Cambria Math" panose="02040503050406030204" pitchFamily="18" charset="0"/>
                                  <a:ea typeface="Cambria Math"/>
                                </a:rPr>
                                <m:t>𝐹</m:t>
                              </m:r>
                            </m:e>
                            <m:sub>
                              <m:r>
                                <a:rPr lang="en-CA" sz="2000" i="1">
                                  <a:solidFill>
                                    <a:schemeClr val="tx1"/>
                                  </a:solidFill>
                                  <a:latin typeface="Cambria Math" panose="02040503050406030204" pitchFamily="18" charset="0"/>
                                  <a:ea typeface="Cambria Math"/>
                                </a:rPr>
                                <m:t>𝑏</m:t>
                              </m:r>
                            </m:sub>
                          </m:sSub>
                        </m:e>
                      </m:d>
                      <m:sSup>
                        <m:sSupPr>
                          <m:ctrlPr>
                            <a:rPr lang="en-CA" sz="2000" i="1">
                              <a:solidFill>
                                <a:schemeClr val="tx1"/>
                              </a:solidFill>
                              <a:latin typeface="Cambria Math" panose="02040503050406030204" pitchFamily="18" charset="0"/>
                              <a:ea typeface="Cambria Math"/>
                            </a:rPr>
                          </m:ctrlPr>
                        </m:sSupPr>
                        <m:e>
                          <m:r>
                            <a:rPr lang="en-CA" sz="2000" i="1">
                              <a:solidFill>
                                <a:schemeClr val="tx1"/>
                              </a:solidFill>
                              <a:latin typeface="Cambria Math" panose="02040503050406030204" pitchFamily="18" charset="0"/>
                              <a:ea typeface="Cambria Math"/>
                            </a:rPr>
                            <m:t>𝑡</m:t>
                          </m:r>
                        </m:e>
                        <m:sup>
                          <m:r>
                            <a:rPr lang="en-CA" sz="2000" i="1">
                              <a:solidFill>
                                <a:schemeClr val="tx1"/>
                              </a:solidFill>
                              <a:latin typeface="Cambria Math" panose="02040503050406030204" pitchFamily="18" charset="0"/>
                              <a:ea typeface="Cambria Math"/>
                            </a:rPr>
                            <m:t>2</m:t>
                          </m:r>
                        </m:sup>
                      </m:sSup>
                    </m:oMath>
                  </m:oMathPara>
                </a14:m>
                <a:endParaRPr lang="en-CA" sz="2000" dirty="0">
                  <a:solidFill>
                    <a:schemeClr val="tx1"/>
                  </a:solidFill>
                  <a:latin typeface="Univers Condensed" panose="020B0506020202050204"/>
                  <a:ea typeface="Cambria Math"/>
                </a:endParaRPr>
              </a:p>
              <a:p>
                <a:pPr marL="271463" lvl="1" indent="-271463" eaLnBrk="1" hangingPunct="1">
                  <a:buClr>
                    <a:srgbClr val="FF0000"/>
                  </a:buClr>
                  <a:buFont typeface="Arial" panose="020B0604020202020204" pitchFamily="34" charset="0"/>
                  <a:buChar char="•"/>
                  <a:defRPr/>
                </a:pPr>
                <a:endParaRPr lang="el-GR" sz="500" dirty="0">
                  <a:solidFill>
                    <a:schemeClr val="tx1"/>
                  </a:solidFill>
                  <a:latin typeface="Univers Condensed" panose="020B0506020202050204"/>
                </a:endParaRPr>
              </a:p>
            </p:txBody>
          </p:sp>
        </mc:Choice>
        <mc:Fallback xmlns="">
          <p:sp>
            <p:nvSpPr>
              <p:cNvPr id="15" name="Rectangle 1027"/>
              <p:cNvSpPr txBox="1">
                <a:spLocks noRot="1" noChangeAspect="1" noMove="1" noResize="1" noEditPoints="1" noAdjustHandles="1" noChangeArrowheads="1" noChangeShapeType="1" noTextEdit="1"/>
              </p:cNvSpPr>
              <p:nvPr/>
            </p:nvSpPr>
            <p:spPr bwMode="auto">
              <a:xfrm>
                <a:off x="838200" y="3619170"/>
                <a:ext cx="9049562" cy="872315"/>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797" y="4767999"/>
            <a:ext cx="3312368" cy="110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41F13548-760F-4859-A456-3AFBF061FC31}"/>
              </a:ext>
            </a:extLst>
          </p:cNvPr>
          <p:cNvSpPr/>
          <p:nvPr/>
        </p:nvSpPr>
        <p:spPr>
          <a:xfrm>
            <a:off x="3706797" y="6039780"/>
            <a:ext cx="3476600" cy="307777"/>
          </a:xfrm>
          <a:prstGeom prst="rect">
            <a:avLst/>
          </a:prstGeom>
        </p:spPr>
        <p:txBody>
          <a:bodyPr wrap="square">
            <a:spAutoFit/>
          </a:bodyPr>
          <a:lstStyle/>
          <a:p>
            <a:r>
              <a:rPr lang="fr-CA" sz="1400" dirty="0">
                <a:latin typeface="Univers Condensed" panose="020B0506020202050204"/>
              </a:rPr>
              <a:t>Âme avec rayon de courbure aux coins </a:t>
            </a:r>
          </a:p>
        </p:txBody>
      </p:sp>
      <p:sp>
        <p:nvSpPr>
          <p:cNvPr id="11" name="Rectangle 10">
            <a:extLst>
              <a:ext uri="{FF2B5EF4-FFF2-40B4-BE49-F238E27FC236}">
                <a16:creationId xmlns:a16="http://schemas.microsoft.com/office/drawing/2014/main" id="{99C2AA35-688B-054C-AC17-B64B789C4CC6}"/>
              </a:ext>
            </a:extLst>
          </p:cNvPr>
          <p:cNvSpPr/>
          <p:nvPr/>
        </p:nvSpPr>
        <p:spPr>
          <a:xfrm>
            <a:off x="163766" y="6524643"/>
            <a:ext cx="4289572" cy="276999"/>
          </a:xfrm>
          <a:prstGeom prst="rect">
            <a:avLst/>
          </a:prstGeom>
        </p:spPr>
        <p:txBody>
          <a:bodyPr wrap="none">
            <a:spAutoFit/>
          </a:bodyPr>
          <a:lstStyle/>
          <a:p>
            <a:r>
              <a:rPr lang="fr-CA" sz="1200" dirty="0">
                <a:latin typeface="+mj-lt"/>
              </a:rPr>
              <a:t>Source: Beaulieu, Denis. Calcul des charpentes d'aluminium (2003)</a:t>
            </a:r>
          </a:p>
        </p:txBody>
      </p:sp>
    </p:spTree>
    <p:extLst>
      <p:ext uri="{BB962C8B-B14F-4D97-AF65-F5344CB8AC3E}">
        <p14:creationId xmlns:p14="http://schemas.microsoft.com/office/powerpoint/2010/main" val="2781427286"/>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D7CAD6-F937-BF40-BFF4-7DE9302CDE9A}"/>
              </a:ext>
            </a:extLst>
          </p:cNvPr>
          <p:cNvSpPr>
            <a:spLocks noGrp="1"/>
          </p:cNvSpPr>
          <p:nvPr>
            <p:ph type="ftr" sz="quarter" idx="11"/>
          </p:nvPr>
        </p:nvSpPr>
        <p:spPr/>
        <p:txBody>
          <a:bodyPr/>
          <a:lstStyle/>
          <a:p>
            <a:r>
              <a:rPr lang="fr-FR"/>
              <a:t>ALU-COMPÉTENCES</a:t>
            </a:r>
            <a:endParaRPr lang="fr-FR" dirty="0"/>
          </a:p>
        </p:txBody>
      </p:sp>
      <p:sp>
        <p:nvSpPr>
          <p:cNvPr id="3" name="Slide Number Placeholder 2">
            <a:extLst>
              <a:ext uri="{FF2B5EF4-FFF2-40B4-BE49-F238E27FC236}">
                <a16:creationId xmlns:a16="http://schemas.microsoft.com/office/drawing/2014/main" id="{FB0E0A4C-8F8D-5B4A-B3DC-FD409AB1C8F8}"/>
              </a:ext>
            </a:extLst>
          </p:cNvPr>
          <p:cNvSpPr>
            <a:spLocks noGrp="1"/>
          </p:cNvSpPr>
          <p:nvPr>
            <p:ph type="sldNum" sz="quarter" idx="12"/>
          </p:nvPr>
        </p:nvSpPr>
        <p:spPr/>
        <p:txBody>
          <a:bodyPr/>
          <a:lstStyle/>
          <a:p>
            <a:fld id="{82B63C5F-247B-BE4F-ACBC-7BDD67617F3E}" type="slidenum">
              <a:rPr lang="fr-FR" smtClean="0"/>
              <a:pPr/>
              <a:t>95</a:t>
            </a:fld>
            <a:endParaRPr lang="fr-FR" dirty="0"/>
          </a:p>
        </p:txBody>
      </p:sp>
      <p:sp>
        <p:nvSpPr>
          <p:cNvPr id="4" name="Text Placeholder 3">
            <a:extLst>
              <a:ext uri="{FF2B5EF4-FFF2-40B4-BE49-F238E27FC236}">
                <a16:creationId xmlns:a16="http://schemas.microsoft.com/office/drawing/2014/main" id="{1B83DDC3-AA84-504C-BACC-624F024CB03A}"/>
              </a:ext>
            </a:extLst>
          </p:cNvPr>
          <p:cNvSpPr>
            <a:spLocks noGrp="1"/>
          </p:cNvSpPr>
          <p:nvPr>
            <p:ph type="body" idx="1"/>
          </p:nvPr>
        </p:nvSpPr>
        <p:spPr>
          <a:xfrm>
            <a:off x="712060" y="1194926"/>
            <a:ext cx="10513982" cy="5343986"/>
          </a:xfrm>
          <a:effectLst/>
        </p:spPr>
        <p:txBody>
          <a:bodyPr>
            <a:noAutofit/>
          </a:bodyPr>
          <a:lstStyle/>
          <a:p>
            <a:r>
              <a:rPr lang="fr-FR" sz="2400" dirty="0">
                <a:effectLst/>
              </a:rPr>
              <a:t>A – Introduction</a:t>
            </a:r>
          </a:p>
          <a:p>
            <a:r>
              <a:rPr lang="fr-FR" sz="2400" dirty="0">
                <a:effectLst/>
              </a:rPr>
              <a:t>B – Résistance des sections fléchies</a:t>
            </a:r>
          </a:p>
          <a:p>
            <a:r>
              <a:rPr lang="fr-FR" sz="2400" dirty="0">
                <a:effectLst/>
              </a:rPr>
              <a:t>C – Résistance des pièces fléchies (classe 1, 2 ou 3)</a:t>
            </a:r>
          </a:p>
          <a:p>
            <a:r>
              <a:rPr lang="fr-FR" sz="2400" dirty="0">
                <a:effectLst/>
              </a:rPr>
              <a:t>D – Résistance au déversement (Mr) des pièces fléchies (entièrement ou partiellement libres de déverser entre les supports latéraux)</a:t>
            </a:r>
          </a:p>
          <a:p>
            <a:r>
              <a:rPr lang="fr-FR" sz="2400" dirty="0">
                <a:effectLst/>
              </a:rPr>
              <a:t>E – Résistance au cisaillement des panneaux plats</a:t>
            </a:r>
            <a:endParaRPr lang="fr-CA" sz="2400" dirty="0">
              <a:effectLst/>
            </a:endParaRPr>
          </a:p>
          <a:p>
            <a:r>
              <a:rPr lang="fr-FR" sz="2400" dirty="0"/>
              <a:t>F – Écrasement et flambement vertical de l’âme</a:t>
            </a:r>
            <a:endParaRPr lang="fr-CA" sz="2400" dirty="0"/>
          </a:p>
          <a:p>
            <a:r>
              <a:rPr lang="fr-FR"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rPr>
              <a:t>G – Interaction traction-flexion (une pièce fléchie sollicité en traction)</a:t>
            </a:r>
            <a:endParaRPr lang="fr-CA" sz="2400" b="1" dirty="0">
              <a:solidFill>
                <a:schemeClr val="accent2"/>
              </a:solidFill>
              <a:effectLst>
                <a:glow rad="63500">
                  <a:schemeClr val="accent3">
                    <a:satMod val="175000"/>
                    <a:alpha val="40000"/>
                  </a:schemeClr>
                </a:glow>
                <a:outerShdw blurRad="38100" dist="38100" dir="2700000" algn="tl">
                  <a:srgbClr val="000000">
                    <a:alpha val="43137"/>
                  </a:srgbClr>
                </a:outerShdw>
              </a:effectLst>
            </a:endParaRPr>
          </a:p>
          <a:p>
            <a:r>
              <a:rPr lang="fr-FR" sz="2400" dirty="0"/>
              <a:t>H – Interaction compression-flexion (une pièce fléchie sollicité en compression)</a:t>
            </a:r>
          </a:p>
          <a:p>
            <a:r>
              <a:rPr lang="fr-FR" sz="2400" dirty="0"/>
              <a:t>I – Résistance au cisaillement de divers types d’éléments</a:t>
            </a:r>
          </a:p>
          <a:p>
            <a:r>
              <a:rPr lang="fr-FR" sz="2400" dirty="0"/>
              <a:t>J – Poutres mixtes aluminium-béton (voir section 6.10, livre du </a:t>
            </a:r>
            <a:r>
              <a:rPr lang="fr-FR" sz="2400" dirty="0" err="1"/>
              <a:t>Pr.Beaulieu</a:t>
            </a:r>
            <a:r>
              <a:rPr lang="fr-FR" sz="2400" dirty="0"/>
              <a:t>)</a:t>
            </a:r>
          </a:p>
          <a:p>
            <a:r>
              <a:rPr lang="fr-FR" sz="2400" dirty="0"/>
              <a:t>K – Exemples pratiques</a:t>
            </a:r>
          </a:p>
          <a:p>
            <a:endParaRPr lang="fr-CA" sz="2400" dirty="0"/>
          </a:p>
          <a:p>
            <a:endParaRPr lang="en-US" sz="2400" dirty="0"/>
          </a:p>
        </p:txBody>
      </p:sp>
      <p:sp>
        <p:nvSpPr>
          <p:cNvPr id="5" name="Title 4">
            <a:extLst>
              <a:ext uri="{FF2B5EF4-FFF2-40B4-BE49-F238E27FC236}">
                <a16:creationId xmlns:a16="http://schemas.microsoft.com/office/drawing/2014/main" id="{921C382B-E8DB-794B-B228-3E5084DE29B1}"/>
              </a:ext>
            </a:extLst>
          </p:cNvPr>
          <p:cNvSpPr>
            <a:spLocks noGrp="1"/>
          </p:cNvSpPr>
          <p:nvPr>
            <p:ph type="title"/>
          </p:nvPr>
        </p:nvSpPr>
        <p:spPr>
          <a:xfrm>
            <a:off x="712060" y="103531"/>
            <a:ext cx="9821449" cy="926926"/>
          </a:xfrm>
        </p:spPr>
        <p:txBody>
          <a:bodyPr>
            <a:noAutofit/>
          </a:bodyPr>
          <a:lstStyle/>
          <a:p>
            <a:r>
              <a:rPr lang="en-US" sz="6000" dirty="0"/>
              <a:t>Plan</a:t>
            </a:r>
          </a:p>
        </p:txBody>
      </p:sp>
    </p:spTree>
    <p:extLst>
      <p:ext uri="{BB962C8B-B14F-4D97-AF65-F5344CB8AC3E}">
        <p14:creationId xmlns:p14="http://schemas.microsoft.com/office/powerpoint/2010/main" val="766718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traction-flexion (une pièce fléchie sollicitée en traction)</a:t>
            </a:r>
          </a:p>
        </p:txBody>
      </p:sp>
      <p:sp>
        <p:nvSpPr>
          <p:cNvPr id="3" name="Espace réservé du texte 2"/>
          <p:cNvSpPr>
            <a:spLocks noGrp="1"/>
          </p:cNvSpPr>
          <p:nvPr>
            <p:ph type="body" idx="1"/>
          </p:nvPr>
        </p:nvSpPr>
        <p:spPr/>
        <p:txBody>
          <a:bodyPr/>
          <a:lstStyle/>
          <a:p>
            <a:r>
              <a:rPr lang="fr-FR" dirty="0"/>
              <a:t>Résistance de la section dont le déversement est empêché</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96</a:t>
            </a:fld>
            <a:endParaRPr lang="fr-FR"/>
          </a:p>
        </p:txBody>
      </p:sp>
    </p:spTree>
    <p:extLst>
      <p:ext uri="{BB962C8B-B14F-4D97-AF65-F5344CB8AC3E}">
        <p14:creationId xmlns:p14="http://schemas.microsoft.com/office/powerpoint/2010/main" val="192064194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97</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traction-flexion (une pièce fléchie sollicitée en traction)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11" name="Rectangle 1027"/>
              <p:cNvSpPr txBox="1">
                <a:spLocks noChangeArrowheads="1"/>
              </p:cNvSpPr>
              <p:nvPr/>
            </p:nvSpPr>
            <p:spPr bwMode="auto">
              <a:xfrm>
                <a:off x="838200" y="921901"/>
                <a:ext cx="9643534" cy="566825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buFont typeface="Arial" panose="020B0604020202020204" pitchFamily="34" charset="0"/>
                  <a:buChar char="•"/>
                  <a:defRPr/>
                </a:pPr>
                <a:r>
                  <a:rPr lang="fr-FR" sz="1600" u="sng" dirty="0">
                    <a:solidFill>
                      <a:schemeClr val="tx1"/>
                    </a:solidFill>
                    <a:latin typeface="Univers Condensed"/>
                    <a:ea typeface="Cambria Math" panose="02040503050406030204" pitchFamily="18" charset="0"/>
                  </a:rPr>
                  <a:t>Équation générale</a:t>
                </a:r>
                <a:r>
                  <a:rPr lang="fr-FR" sz="1600" dirty="0">
                    <a:solidFill>
                      <a:schemeClr val="tx1"/>
                    </a:solidFill>
                    <a:latin typeface="Univers Condensed"/>
                    <a:ea typeface="Cambria Math" panose="02040503050406030204" pitchFamily="18" charset="0"/>
                  </a:rPr>
                  <a:t> de résistance de la section (</a:t>
                </a:r>
                <a:r>
                  <a:rPr lang="fr-FR" sz="1600" u="sng" dirty="0">
                    <a:solidFill>
                      <a:schemeClr val="tx1"/>
                    </a:solidFill>
                    <a:latin typeface="Univers Condensed"/>
                    <a:ea typeface="Cambria Math" panose="02040503050406030204" pitchFamily="18" charset="0"/>
                  </a:rPr>
                  <a:t>pièce ayant un comportement élastique</a:t>
                </a:r>
                <a:r>
                  <a:rPr lang="fr-FR" sz="1600" dirty="0">
                    <a:solidFill>
                      <a:schemeClr val="tx1"/>
                    </a:solidFill>
                    <a:latin typeface="Univers Condensed"/>
                    <a:ea typeface="Cambria Math" panose="02040503050406030204" pitchFamily="18" charset="0"/>
                  </a:rPr>
                  <a:t>)</a:t>
                </a:r>
              </a:p>
              <a:p>
                <a:pPr marL="627063" lvl="2" indent="-227013" eaLnBrk="1" hangingPunct="1">
                  <a:defRPr/>
                </a:pPr>
                <a:endParaRPr lang="fr-FR" sz="1600" dirty="0">
                  <a:solidFill>
                    <a:schemeClr val="tx1"/>
                  </a:solidFill>
                  <a:latin typeface="Univers Condensed"/>
                  <a:ea typeface="Cambria Math" panose="02040503050406030204" pitchFamily="18" charset="0"/>
                </a:endParaRPr>
              </a:p>
              <a:p>
                <a:pPr marL="857250" lvl="3" indent="0" eaLnBrk="1" hangingPunct="1">
                  <a:buNone/>
                  <a:defRPr/>
                </a:pPr>
                <a:endParaRPr lang="fr-FR"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𝑓</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𝑟</m:t>
                              </m:r>
                            </m:sub>
                          </m:sSub>
                        </m:den>
                      </m:f>
                      <m:r>
                        <a:rPr lang="en-CA" sz="1600" i="1">
                          <a:solidFill>
                            <a:schemeClr val="tx1"/>
                          </a:solidFill>
                          <a:latin typeface="Cambria Math" panose="02040503050406030204" pitchFamily="18" charset="0"/>
                          <a:ea typeface="Cambria Math"/>
                        </a:rPr>
                        <m:t>+</m:t>
                      </m:r>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𝑇</m:t>
                              </m:r>
                            </m:e>
                            <m:sub>
                              <m:r>
                                <a:rPr lang="en-CA" sz="1600" i="1">
                                  <a:solidFill>
                                    <a:schemeClr val="tx1"/>
                                  </a:solidFill>
                                  <a:latin typeface="Cambria Math" panose="02040503050406030204" pitchFamily="18" charset="0"/>
                                  <a:ea typeface="Cambria Math"/>
                                </a:rPr>
                                <m:t>𝑓</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𝑇</m:t>
                              </m:r>
                            </m:e>
                            <m:sub>
                              <m:r>
                                <a:rPr lang="en-CA" sz="1600" i="1">
                                  <a:solidFill>
                                    <a:schemeClr val="tx1"/>
                                  </a:solidFill>
                                  <a:latin typeface="Cambria Math" panose="02040503050406030204" pitchFamily="18" charset="0"/>
                                  <a:ea typeface="Cambria Math"/>
                                </a:rPr>
                                <m:t>𝑟</m:t>
                              </m:r>
                            </m:sub>
                          </m:sSub>
                        </m:den>
                      </m:f>
                      <m:r>
                        <a:rPr lang="en-CA" sz="1600" i="1">
                          <a:solidFill>
                            <a:schemeClr val="tx1"/>
                          </a:solidFill>
                          <a:latin typeface="Cambria Math" panose="02040503050406030204" pitchFamily="18" charset="0"/>
                          <a:ea typeface="Cambria Math"/>
                        </a:rPr>
                        <m:t>≤1</m:t>
                      </m:r>
                    </m:oMath>
                  </m:oMathPara>
                </a14:m>
                <a:endParaRPr lang="en-CA" sz="1600" i="1" dirty="0">
                  <a:solidFill>
                    <a:schemeClr val="tx1"/>
                  </a:solidFill>
                  <a:latin typeface="Univers Condensed"/>
                  <a:ea typeface="Cambria Math"/>
                </a:endParaRPr>
              </a:p>
              <a:p>
                <a:pPr marL="857250" lvl="3" indent="0" eaLnBrk="1" hangingPunct="1">
                  <a:buNone/>
                  <a:defRPr/>
                </a:pPr>
                <a:endParaRPr lang="fr-FR" sz="1600" dirty="0">
                  <a:solidFill>
                    <a:schemeClr val="tx1"/>
                  </a:solidFill>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l’équation est valide quelle que soit la classe de la section, </a:t>
                </a:r>
                <a:r>
                  <a:rPr lang="fr-FR" sz="1600" u="sng" dirty="0">
                    <a:solidFill>
                      <a:schemeClr val="tx1"/>
                    </a:solidFill>
                    <a:latin typeface="Univers Condensed"/>
                    <a:ea typeface="Cambria Math" panose="02040503050406030204" pitchFamily="18" charset="0"/>
                  </a:rPr>
                  <a:t>lorsque la charge de traction </a:t>
                </a:r>
                <a14:m>
                  <m:oMath xmlns:m="http://schemas.openxmlformats.org/officeDocument/2006/math">
                    <m:sSub>
                      <m:sSubPr>
                        <m:ctrlPr>
                          <a:rPr lang="en-CA" sz="1600" i="1" u="sng">
                            <a:solidFill>
                              <a:schemeClr val="tx1"/>
                            </a:solidFill>
                            <a:latin typeface="Cambria Math" panose="02040503050406030204" pitchFamily="18" charset="0"/>
                            <a:ea typeface="Cambria Math"/>
                          </a:rPr>
                        </m:ctrlPr>
                      </m:sSubPr>
                      <m:e>
                        <m:r>
                          <a:rPr lang="en-CA" sz="1600" i="1" u="sng">
                            <a:solidFill>
                              <a:schemeClr val="tx1"/>
                            </a:solidFill>
                            <a:latin typeface="Cambria Math" panose="02040503050406030204" pitchFamily="18" charset="0"/>
                            <a:ea typeface="Cambria Math"/>
                          </a:rPr>
                          <m:t>𝑇</m:t>
                        </m:r>
                      </m:e>
                      <m:sub>
                        <m:r>
                          <a:rPr lang="en-CA" sz="1600" i="1" u="sng">
                            <a:solidFill>
                              <a:schemeClr val="tx1"/>
                            </a:solidFill>
                            <a:latin typeface="Cambria Math" panose="02040503050406030204" pitchFamily="18" charset="0"/>
                            <a:ea typeface="Cambria Math"/>
                          </a:rPr>
                          <m:t>𝑓</m:t>
                        </m:r>
                      </m:sub>
                    </m:sSub>
                  </m:oMath>
                </a14:m>
                <a:r>
                  <a:rPr lang="fr-FR" sz="1600" u="sng" dirty="0">
                    <a:solidFill>
                      <a:schemeClr val="tx1"/>
                    </a:solidFill>
                    <a:latin typeface="Univers Condensed"/>
                    <a:ea typeface="Cambria Math" panose="02040503050406030204" pitchFamily="18" charset="0"/>
                  </a:rPr>
                  <a:t> est relativement élevé</a:t>
                </a:r>
              </a:p>
              <a:p>
                <a:pPr marL="1084263" lvl="3" indent="-227013" eaLnBrk="1" hangingPunct="1">
                  <a:defRPr/>
                </a:pPr>
                <a:endParaRPr lang="fr-FR" sz="1600" dirty="0">
                  <a:solidFill>
                    <a:schemeClr val="tx1"/>
                  </a:solidFill>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il faut tenir compte de la classe de la section lorsque la compression gouverne</a:t>
                </a:r>
              </a:p>
              <a:p>
                <a:pPr marL="1084263" lvl="3" indent="-227013" eaLnBrk="1" hangingPunct="1">
                  <a:defRPr/>
                </a:pPr>
                <a:endParaRPr lang="fr-FR" sz="1600" dirty="0">
                  <a:solidFill>
                    <a:schemeClr val="tx1"/>
                  </a:solidFill>
                  <a:latin typeface="Univers Condensed"/>
                  <a:ea typeface="Cambria Math" panose="02040503050406030204" pitchFamily="18" charset="0"/>
                </a:endParaRPr>
              </a:p>
              <a:p>
                <a:pPr marL="1143000" lvl="3" indent="-285750" eaLnBrk="1" hangingPunct="1">
                  <a:buFont typeface="Wingdings" panose="05000000000000000000" pitchFamily="2" charset="2"/>
                  <a:buChar char="Ø"/>
                  <a:defRPr/>
                </a:pPr>
                <a:r>
                  <a:rPr lang="fr-FR" sz="1600" dirty="0">
                    <a:solidFill>
                      <a:schemeClr val="tx1"/>
                    </a:solidFill>
                    <a:latin typeface="Univers Condensed"/>
                    <a:ea typeface="Cambria Math" panose="02040503050406030204" pitchFamily="18" charset="0"/>
                  </a:rPr>
                  <a:t>il faut aussi tenir compte de la présence des soudures et des trous de boulons ou de rivets</a:t>
                </a:r>
              </a:p>
              <a:p>
                <a:pPr marL="1084263" lvl="3" indent="-227013" eaLnBrk="1" hangingPunct="1">
                  <a:defRPr/>
                </a:pPr>
                <a:endParaRPr lang="en-CA" sz="1600" dirty="0">
                  <a:solidFill>
                    <a:schemeClr val="tx1"/>
                  </a:solidFill>
                  <a:latin typeface="Univers Condensed"/>
                  <a:ea typeface="Cambria Math" panose="02040503050406030204" pitchFamily="18" charset="0"/>
                </a:endParaRPr>
              </a:p>
              <a:p>
                <a:pPr marL="342900" lvl="1" indent="-342900" eaLnBrk="1" hangingPunct="1">
                  <a:buFont typeface="Arial" panose="020B0604020202020204" pitchFamily="34" charset="0"/>
                  <a:buChar char="•"/>
                  <a:defRPr/>
                </a:pPr>
                <a:r>
                  <a:rPr lang="fr-FR" sz="1600" dirty="0">
                    <a:solidFill>
                      <a:schemeClr val="tx1"/>
                    </a:solidFill>
                    <a:latin typeface="Univers Condensed"/>
                    <a:ea typeface="Cambria Math" panose="02040503050406030204" pitchFamily="18" charset="0"/>
                  </a:rPr>
                  <a:t>Équation modifiée pour sections de classe </a:t>
                </a:r>
                <a14:m>
                  <m:oMath xmlns:m="http://schemas.openxmlformats.org/officeDocument/2006/math">
                    <m:r>
                      <a:rPr lang="fr-FR" sz="1600" i="1" dirty="0">
                        <a:solidFill>
                          <a:schemeClr val="tx1"/>
                        </a:solidFill>
                        <a:latin typeface="Cambria Math" panose="02040503050406030204" pitchFamily="18" charset="0"/>
                        <a:ea typeface="Cambria Math" panose="02040503050406030204" pitchFamily="18" charset="0"/>
                      </a:rPr>
                      <m:t>1</m:t>
                    </m:r>
                  </m:oMath>
                </a14:m>
                <a:r>
                  <a:rPr lang="fr-FR" sz="1600" dirty="0">
                    <a:solidFill>
                      <a:schemeClr val="tx1"/>
                    </a:solidFill>
                    <a:latin typeface="Univers Condensed"/>
                    <a:ea typeface="Cambria Math" panose="02040503050406030204" pitchFamily="18" charset="0"/>
                  </a:rPr>
                  <a:t>, sections rectangulaires et tiges pleines (</a:t>
                </a:r>
                <a:r>
                  <a:rPr lang="fr-FR" sz="1600" u="sng" dirty="0">
                    <a:solidFill>
                      <a:schemeClr val="tx1"/>
                    </a:solidFill>
                    <a:latin typeface="Univers Condensed"/>
                    <a:ea typeface="Cambria Math" panose="02040503050406030204" pitchFamily="18" charset="0"/>
                  </a:rPr>
                  <a:t>pièces ayant un comportement plastique</a:t>
                </a:r>
                <a:r>
                  <a:rPr lang="fr-FR" sz="1600" dirty="0">
                    <a:solidFill>
                      <a:schemeClr val="tx1"/>
                    </a:solidFill>
                    <a:latin typeface="Univers Condensed"/>
                    <a:ea typeface="Cambria Math" panose="02040503050406030204" pitchFamily="18" charset="0"/>
                  </a:rPr>
                  <a:t>)</a:t>
                </a:r>
              </a:p>
              <a:p>
                <a:pPr marL="857250" lvl="3" indent="0" eaLnBrk="1" hangingPunct="1">
                  <a:buNone/>
                  <a:defRPr/>
                </a:pPr>
                <a:endParaRPr lang="fr-FR" sz="1600"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𝑓</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𝑀</m:t>
                              </m:r>
                            </m:e>
                            <m:sub>
                              <m:r>
                                <a:rPr lang="en-CA" sz="1600" i="1">
                                  <a:solidFill>
                                    <a:schemeClr val="tx1"/>
                                  </a:solidFill>
                                  <a:latin typeface="Cambria Math" panose="02040503050406030204" pitchFamily="18" charset="0"/>
                                  <a:ea typeface="Cambria Math"/>
                                </a:rPr>
                                <m:t>𝑟</m:t>
                              </m:r>
                            </m:sub>
                          </m:sSub>
                        </m:den>
                      </m:f>
                      <m:r>
                        <a:rPr lang="en-CA" sz="1600" i="1">
                          <a:solidFill>
                            <a:schemeClr val="tx1"/>
                          </a:solidFill>
                          <a:latin typeface="Cambria Math" panose="02040503050406030204" pitchFamily="18" charset="0"/>
                          <a:ea typeface="Cambria Math"/>
                        </a:rPr>
                        <m:t>+</m:t>
                      </m:r>
                      <m:sSup>
                        <m:sSupPr>
                          <m:ctrlPr>
                            <a:rPr lang="en-CA" sz="1600" i="1">
                              <a:solidFill>
                                <a:schemeClr val="tx1"/>
                              </a:solidFill>
                              <a:latin typeface="Cambria Math" panose="02040503050406030204" pitchFamily="18" charset="0"/>
                              <a:ea typeface="Cambria Math"/>
                            </a:rPr>
                          </m:ctrlPr>
                        </m:sSupPr>
                        <m:e>
                          <m:d>
                            <m:dPr>
                              <m:ctrlPr>
                                <a:rPr lang="en-CA" sz="1600" i="1">
                                  <a:solidFill>
                                    <a:schemeClr val="tx1"/>
                                  </a:solidFill>
                                  <a:latin typeface="Cambria Math" panose="02040503050406030204" pitchFamily="18" charset="0"/>
                                  <a:ea typeface="Cambria Math"/>
                                </a:rPr>
                              </m:ctrlPr>
                            </m:dPr>
                            <m:e>
                              <m:f>
                                <m:fPr>
                                  <m:ctrlPr>
                                    <a:rPr lang="en-CA" sz="1600" i="1">
                                      <a:solidFill>
                                        <a:schemeClr val="tx1"/>
                                      </a:solidFill>
                                      <a:latin typeface="Cambria Math" panose="02040503050406030204" pitchFamily="18" charset="0"/>
                                      <a:ea typeface="Cambria Math"/>
                                    </a:rPr>
                                  </m:ctrlPr>
                                </m:fPr>
                                <m:num>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𝑇</m:t>
                                      </m:r>
                                    </m:e>
                                    <m:sub>
                                      <m:r>
                                        <a:rPr lang="en-CA" sz="1600" i="1">
                                          <a:solidFill>
                                            <a:schemeClr val="tx1"/>
                                          </a:solidFill>
                                          <a:latin typeface="Cambria Math" panose="02040503050406030204" pitchFamily="18" charset="0"/>
                                          <a:ea typeface="Cambria Math"/>
                                        </a:rPr>
                                        <m:t>𝑓</m:t>
                                      </m:r>
                                    </m:sub>
                                  </m:sSub>
                                </m:num>
                                <m:den>
                                  <m:sSub>
                                    <m:sSubPr>
                                      <m:ctrlPr>
                                        <a:rPr lang="en-CA" sz="1600" i="1">
                                          <a:solidFill>
                                            <a:schemeClr val="tx1"/>
                                          </a:solidFill>
                                          <a:latin typeface="Cambria Math" panose="02040503050406030204" pitchFamily="18" charset="0"/>
                                          <a:ea typeface="Cambria Math"/>
                                        </a:rPr>
                                      </m:ctrlPr>
                                    </m:sSubPr>
                                    <m:e>
                                      <m:r>
                                        <a:rPr lang="en-CA" sz="1600" i="1">
                                          <a:solidFill>
                                            <a:schemeClr val="tx1"/>
                                          </a:solidFill>
                                          <a:latin typeface="Cambria Math" panose="02040503050406030204" pitchFamily="18" charset="0"/>
                                          <a:ea typeface="Cambria Math"/>
                                        </a:rPr>
                                        <m:t>𝑇</m:t>
                                      </m:r>
                                    </m:e>
                                    <m:sub>
                                      <m:r>
                                        <a:rPr lang="en-CA" sz="1600" i="1">
                                          <a:solidFill>
                                            <a:schemeClr val="tx1"/>
                                          </a:solidFill>
                                          <a:latin typeface="Cambria Math" panose="02040503050406030204" pitchFamily="18" charset="0"/>
                                          <a:ea typeface="Cambria Math"/>
                                        </a:rPr>
                                        <m:t>𝑟</m:t>
                                      </m:r>
                                    </m:sub>
                                  </m:sSub>
                                </m:den>
                              </m:f>
                            </m:e>
                          </m:d>
                        </m:e>
                        <m:sup>
                          <m:r>
                            <a:rPr lang="en-CA" sz="1600" i="1">
                              <a:solidFill>
                                <a:schemeClr val="tx1"/>
                              </a:solidFill>
                              <a:latin typeface="Cambria Math" panose="02040503050406030204" pitchFamily="18" charset="0"/>
                              <a:ea typeface="Cambria Math"/>
                            </a:rPr>
                            <m:t>2</m:t>
                          </m:r>
                        </m:sup>
                      </m:sSup>
                      <m:r>
                        <a:rPr lang="en-CA" sz="1600" i="1">
                          <a:solidFill>
                            <a:schemeClr val="tx1"/>
                          </a:solidFill>
                          <a:latin typeface="Cambria Math" panose="02040503050406030204" pitchFamily="18" charset="0"/>
                          <a:ea typeface="Cambria Math"/>
                        </a:rPr>
                        <m:t>≤1</m:t>
                      </m:r>
                    </m:oMath>
                  </m:oMathPara>
                </a14:m>
                <a:endParaRPr lang="en-CA" sz="1600" i="1" dirty="0">
                  <a:solidFill>
                    <a:schemeClr val="tx1"/>
                  </a:solidFill>
                  <a:latin typeface="Univers Condensed"/>
                  <a:ea typeface="Cambria Math"/>
                </a:endParaRPr>
              </a:p>
              <a:p>
                <a:pPr marL="1084263" lvl="3" indent="-227013" eaLnBrk="1" hangingPunct="1">
                  <a:defRPr/>
                </a:pPr>
                <a:endParaRPr lang="fr-FR" sz="1600" dirty="0">
                  <a:solidFill>
                    <a:schemeClr val="tx1"/>
                  </a:solidFill>
                  <a:latin typeface="Univers Condensed"/>
                  <a:ea typeface="Cambria Math" panose="02040503050406030204" pitchFamily="18" charset="0"/>
                </a:endParaRPr>
              </a:p>
            </p:txBody>
          </p:sp>
        </mc:Choice>
        <mc:Fallback xmlns="">
          <p:sp>
            <p:nvSpPr>
              <p:cNvPr id="11" name="Rectangle 1027"/>
              <p:cNvSpPr txBox="1">
                <a:spLocks noRot="1" noChangeAspect="1" noMove="1" noResize="1" noEditPoints="1" noAdjustHandles="1" noChangeArrowheads="1" noChangeShapeType="1" noTextEdit="1"/>
              </p:cNvSpPr>
              <p:nvPr/>
            </p:nvSpPr>
            <p:spPr bwMode="auto">
              <a:xfrm>
                <a:off x="838200" y="921901"/>
                <a:ext cx="9643534" cy="5668257"/>
              </a:xfrm>
              <a:prstGeom prst="rect">
                <a:avLst/>
              </a:prstGeom>
              <a:blipFill>
                <a:blip r:embed="rId3"/>
                <a:stretch>
                  <a:fillRect l="-253" t="-32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2183050092"/>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CA" sz="4400" dirty="0"/>
              <a:t>Interaction traction-flexion (une pièce fléchie sollicitée en traction)</a:t>
            </a:r>
          </a:p>
        </p:txBody>
      </p:sp>
      <p:sp>
        <p:nvSpPr>
          <p:cNvPr id="3" name="Espace réservé du texte 2"/>
          <p:cNvSpPr>
            <a:spLocks noGrp="1"/>
          </p:cNvSpPr>
          <p:nvPr>
            <p:ph type="body" idx="1"/>
          </p:nvPr>
        </p:nvSpPr>
        <p:spPr/>
        <p:txBody>
          <a:bodyPr/>
          <a:lstStyle/>
          <a:p>
            <a:r>
              <a:rPr lang="fr-FR" dirty="0"/>
              <a:t>Résistance de la pièce libre de déverser</a:t>
            </a:r>
            <a:endParaRPr lang="fr-CA" dirty="0"/>
          </a:p>
        </p:txBody>
      </p:sp>
      <p:sp>
        <p:nvSpPr>
          <p:cNvPr id="4" name="Espace réservé du pied de page 3"/>
          <p:cNvSpPr>
            <a:spLocks noGrp="1"/>
          </p:cNvSpPr>
          <p:nvPr>
            <p:ph type="ftr" sz="quarter" idx="11"/>
          </p:nvPr>
        </p:nvSpPr>
        <p:spPr/>
        <p:txBody>
          <a:bodyPr/>
          <a:lstStyle/>
          <a:p>
            <a:r>
              <a:rPr lang="fr-FR"/>
              <a:t>ALU-COMPÉTENCES</a:t>
            </a:r>
          </a:p>
        </p:txBody>
      </p:sp>
      <p:sp>
        <p:nvSpPr>
          <p:cNvPr id="5" name="Espace réservé du numéro de diapositive 4"/>
          <p:cNvSpPr>
            <a:spLocks noGrp="1"/>
          </p:cNvSpPr>
          <p:nvPr>
            <p:ph type="sldNum" sz="quarter" idx="12"/>
          </p:nvPr>
        </p:nvSpPr>
        <p:spPr/>
        <p:txBody>
          <a:bodyPr/>
          <a:lstStyle/>
          <a:p>
            <a:fld id="{82B63C5F-247B-BE4F-ACBC-7BDD67617F3E}" type="slidenum">
              <a:rPr lang="fr-FR" smtClean="0"/>
              <a:t>98</a:t>
            </a:fld>
            <a:endParaRPr lang="fr-FR"/>
          </a:p>
        </p:txBody>
      </p:sp>
    </p:spTree>
    <p:extLst>
      <p:ext uri="{BB962C8B-B14F-4D97-AF65-F5344CB8AC3E}">
        <p14:creationId xmlns:p14="http://schemas.microsoft.com/office/powerpoint/2010/main" val="39093805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9ABD3D89-DF3E-4E99-AD77-4A0547FDFB79}" type="slidenum">
              <a:rPr lang="fr-CA" altLang="fr-FR" smtClean="0"/>
              <a:pPr/>
              <a:t>99</a:t>
            </a:fld>
            <a:endParaRPr lang="fr-CA" altLang="fr-FR"/>
          </a:p>
        </p:txBody>
      </p:sp>
      <p:sp>
        <p:nvSpPr>
          <p:cNvPr id="9" name="Titre 4">
            <a:extLst>
              <a:ext uri="{FF2B5EF4-FFF2-40B4-BE49-F238E27FC236}">
                <a16:creationId xmlns:a16="http://schemas.microsoft.com/office/drawing/2014/main" id="{1308F876-336F-B802-ECA9-C6752CD069C6}"/>
              </a:ext>
            </a:extLst>
          </p:cNvPr>
          <p:cNvSpPr>
            <a:spLocks noGrp="1"/>
          </p:cNvSpPr>
          <p:nvPr>
            <p:ph type="title"/>
          </p:nvPr>
        </p:nvSpPr>
        <p:spPr>
          <a:xfrm>
            <a:off x="838200" y="56358"/>
            <a:ext cx="9821449" cy="926926"/>
          </a:xfrm>
        </p:spPr>
        <p:txBody>
          <a:bodyPr>
            <a:normAutofit fontScale="90000"/>
          </a:bodyPr>
          <a:lstStyle/>
          <a:p>
            <a:r>
              <a:rPr lang="fr-FR" dirty="0">
                <a:solidFill>
                  <a:schemeClr val="accent2"/>
                </a:solidFill>
              </a:rPr>
              <a:t>Interaction traction-flexion (une pièce fléchie sollicitée en traction)</a:t>
            </a:r>
            <a:endParaRPr lang="fr-CA" dirty="0">
              <a:solidFill>
                <a:schemeClr val="accent2"/>
              </a:solidFill>
            </a:endParaRPr>
          </a:p>
        </p:txBody>
      </p:sp>
      <mc:AlternateContent xmlns:mc="http://schemas.openxmlformats.org/markup-compatibility/2006" xmlns:a14="http://schemas.microsoft.com/office/drawing/2010/main">
        <mc:Choice Requires="a14">
          <p:sp>
            <p:nvSpPr>
              <p:cNvPr id="5" name="Rectangle 1027"/>
              <p:cNvSpPr txBox="1">
                <a:spLocks noChangeArrowheads="1"/>
              </p:cNvSpPr>
              <p:nvPr/>
            </p:nvSpPr>
            <p:spPr bwMode="auto">
              <a:xfrm>
                <a:off x="838199" y="1700809"/>
                <a:ext cx="9355667" cy="35654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eaLnBrk="1" hangingPunct="1">
                  <a:buNone/>
                  <a:defRPr/>
                </a:pPr>
                <a:endParaRPr lang="fr-FR" i="1" dirty="0">
                  <a:solidFill>
                    <a:schemeClr val="tx1"/>
                  </a:solidFill>
                  <a:latin typeface="Univers Condensed"/>
                  <a:ea typeface="Cambria Math" panose="02040503050406030204" pitchFamily="18" charset="0"/>
                </a:endParaRPr>
              </a:p>
              <a:p>
                <a:pPr marL="857250" lvl="3" indent="0" eaLnBrk="1" hangingPunct="1">
                  <a:buNone/>
                  <a:defRPr/>
                </a:pPr>
                <a14:m>
                  <m:oMathPara xmlns:m="http://schemas.openxmlformats.org/officeDocument/2006/math">
                    <m:oMathParaPr>
                      <m:jc m:val="left"/>
                    </m:oMathParaPr>
                    <m:oMath xmlns:m="http://schemas.openxmlformats.org/officeDocument/2006/math">
                      <m:sSup>
                        <m:sSupPr>
                          <m:ctrlPr>
                            <a:rPr lang="en-CA" i="1">
                              <a:solidFill>
                                <a:schemeClr val="tx1"/>
                              </a:solidFill>
                              <a:latin typeface="Cambria Math" panose="02040503050406030204" pitchFamily="18" charset="0"/>
                              <a:ea typeface="Cambria Math"/>
                            </a:rPr>
                          </m:ctrlPr>
                        </m:sSupPr>
                        <m:e>
                          <m:d>
                            <m:dPr>
                              <m:ctrlPr>
                                <a:rPr lang="en-CA" i="1">
                                  <a:solidFill>
                                    <a:schemeClr val="tx1"/>
                                  </a:solidFill>
                                  <a:latin typeface="Cambria Math" panose="02040503050406030204" pitchFamily="18" charset="0"/>
                                  <a:ea typeface="Cambria Math"/>
                                </a:rPr>
                              </m:ctrlPr>
                            </m:dPr>
                            <m:e>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𝑀</m:t>
                                      </m:r>
                                    </m:e>
                                    <m:sub>
                                      <m:r>
                                        <a:rPr lang="en-CA" i="1">
                                          <a:solidFill>
                                            <a:schemeClr val="tx1"/>
                                          </a:solidFill>
                                          <a:latin typeface="Cambria Math" panose="02040503050406030204" pitchFamily="18" charset="0"/>
                                          <a:ea typeface="Cambria Math"/>
                                        </a:rPr>
                                        <m:t>𝑟</m:t>
                                      </m:r>
                                    </m:sub>
                                  </m:sSub>
                                </m:den>
                              </m:f>
                            </m:e>
                          </m:d>
                        </m:e>
                        <m:sup>
                          <m:r>
                            <a:rPr lang="en-CA" i="1">
                              <a:solidFill>
                                <a:schemeClr val="tx1"/>
                              </a:solidFill>
                              <a:latin typeface="Cambria Math" panose="02040503050406030204" pitchFamily="18" charset="0"/>
                              <a:ea typeface="Cambria Math"/>
                            </a:rPr>
                            <m:t>2</m:t>
                          </m:r>
                        </m:sup>
                      </m:sSup>
                      <m:r>
                        <a:rPr lang="en-CA" i="1">
                          <a:solidFill>
                            <a:schemeClr val="tx1"/>
                          </a:solidFill>
                          <a:latin typeface="Cambria Math" panose="02040503050406030204" pitchFamily="18" charset="0"/>
                          <a:ea typeface="Cambria Math"/>
                        </a:rPr>
                        <m:t>−</m:t>
                      </m:r>
                      <m:f>
                        <m:fPr>
                          <m:ctrlPr>
                            <a:rPr lang="en-CA" i="1">
                              <a:solidFill>
                                <a:schemeClr val="tx1"/>
                              </a:solidFill>
                              <a:latin typeface="Cambria Math" panose="02040503050406030204" pitchFamily="18" charset="0"/>
                              <a:ea typeface="Cambria Math"/>
                            </a:rPr>
                          </m:ctrlPr>
                        </m:fPr>
                        <m:num>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𝑇</m:t>
                              </m:r>
                            </m:e>
                            <m:sub>
                              <m:r>
                                <a:rPr lang="en-CA" i="1">
                                  <a:solidFill>
                                    <a:schemeClr val="tx1"/>
                                  </a:solidFill>
                                  <a:latin typeface="Cambria Math" panose="02040503050406030204" pitchFamily="18" charset="0"/>
                                  <a:ea typeface="Cambria Math"/>
                                </a:rPr>
                                <m:t>𝑓</m:t>
                              </m:r>
                            </m:sub>
                          </m:sSub>
                        </m:num>
                        <m:den>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𝑒𝑦</m:t>
                              </m:r>
                            </m:sub>
                          </m:sSub>
                        </m:den>
                      </m:f>
                      <m:r>
                        <a:rPr lang="en-CA" i="1">
                          <a:solidFill>
                            <a:schemeClr val="tx1"/>
                          </a:solidFill>
                          <a:latin typeface="Cambria Math" panose="02040503050406030204" pitchFamily="18" charset="0"/>
                          <a:ea typeface="Cambria Math"/>
                        </a:rPr>
                        <m:t>≤1</m:t>
                      </m:r>
                    </m:oMath>
                  </m:oMathPara>
                </a14:m>
                <a:endParaRPr lang="en-CA" dirty="0">
                  <a:solidFill>
                    <a:schemeClr val="tx1"/>
                  </a:solidFill>
                  <a:latin typeface="Univers Condensed"/>
                  <a:ea typeface="Cambria Math"/>
                </a:endParaRPr>
              </a:p>
              <a:p>
                <a:pPr marL="857250" lvl="3" indent="0" eaLnBrk="1" hangingPunct="1">
                  <a:buNone/>
                  <a:defRPr/>
                </a:pPr>
                <a:endParaRPr lang="en-CA" dirty="0">
                  <a:solidFill>
                    <a:schemeClr val="tx1"/>
                  </a:solidFill>
                  <a:latin typeface="Univers Condensed"/>
                  <a:ea typeface="Cambria Math" panose="02040503050406030204" pitchFamily="18" charset="0"/>
                </a:endParaRPr>
              </a:p>
              <a:p>
                <a:pPr marL="857250" lvl="3" indent="0" eaLnBrk="1" hangingPunct="1">
                  <a:buNone/>
                  <a:defRPr/>
                </a:pPr>
                <a:r>
                  <a:rPr lang="en-CA" dirty="0">
                    <a:solidFill>
                      <a:schemeClr val="tx1"/>
                    </a:solidFill>
                    <a:latin typeface="Univers Condensed"/>
                    <a:ea typeface="Cambria Math" panose="02040503050406030204" pitchFamily="18" charset="0"/>
                  </a:rPr>
                  <a:t>avec </a:t>
                </a:r>
              </a:p>
              <a:p>
                <a:pPr marL="857250" lvl="3" indent="0" eaLnBrk="1" hangingPunct="1">
                  <a:buNone/>
                  <a:defRPr/>
                </a:pPr>
                <a:endParaRPr lang="fr-FR" i="1" dirty="0">
                  <a:solidFill>
                    <a:schemeClr val="tx1"/>
                  </a:solidFill>
                  <a:latin typeface="Univers Condensed"/>
                  <a:ea typeface="Cambria Math" panose="02040503050406030204" pitchFamily="18" charset="0"/>
                </a:endParaRPr>
              </a:p>
              <a:p>
                <a:pPr marL="1314450" lvl="4" indent="0" eaLnBrk="1" hangingPunct="1">
                  <a:buNone/>
                  <a:defRPr/>
                </a:pPr>
                <a14:m>
                  <m:oMathPara xmlns:m="http://schemas.openxmlformats.org/officeDocument/2006/math">
                    <m:oMathParaPr>
                      <m:jc m:val="left"/>
                    </m:oMathParaPr>
                    <m:oMath xmlns:m="http://schemas.openxmlformats.org/officeDocument/2006/math">
                      <m:sSub>
                        <m:sSubPr>
                          <m:ctrlPr>
                            <a:rPr lang="en-CA" i="1">
                              <a:solidFill>
                                <a:schemeClr val="tx1"/>
                              </a:solidFill>
                              <a:latin typeface="Cambria Math" panose="02040503050406030204" pitchFamily="18" charset="0"/>
                              <a:ea typeface="Cambria Math"/>
                            </a:rPr>
                          </m:ctrlPr>
                        </m:sSubPr>
                        <m:e>
                          <m:r>
                            <a:rPr lang="en-CA" i="1">
                              <a:solidFill>
                                <a:schemeClr val="tx1"/>
                              </a:solidFill>
                              <a:latin typeface="Cambria Math" panose="02040503050406030204" pitchFamily="18" charset="0"/>
                              <a:ea typeface="Cambria Math"/>
                            </a:rPr>
                            <m:t>𝐶</m:t>
                          </m:r>
                        </m:e>
                        <m:sub>
                          <m:r>
                            <a:rPr lang="en-CA" i="1">
                              <a:solidFill>
                                <a:schemeClr val="tx1"/>
                              </a:solidFill>
                              <a:latin typeface="Cambria Math" panose="02040503050406030204" pitchFamily="18" charset="0"/>
                              <a:ea typeface="Cambria Math"/>
                            </a:rPr>
                            <m:t>𝑒𝑦</m:t>
                          </m:r>
                        </m:sub>
                      </m:sSub>
                      <m:r>
                        <a:rPr lang="en-CA" i="1">
                          <a:solidFill>
                            <a:schemeClr val="tx1"/>
                          </a:solidFill>
                          <a:latin typeface="Cambria Math" panose="02040503050406030204" pitchFamily="18" charset="0"/>
                        </a:rPr>
                        <m:t>=</m:t>
                      </m:r>
                      <m:f>
                        <m:fPr>
                          <m:ctrlPr>
                            <a:rPr lang="en-CA" i="1">
                              <a:solidFill>
                                <a:schemeClr val="tx1"/>
                              </a:solidFill>
                              <a:latin typeface="Cambria Math" panose="02040503050406030204" pitchFamily="18" charset="0"/>
                            </a:rPr>
                          </m:ctrlPr>
                        </m:fPr>
                        <m:num>
                          <m:sSup>
                            <m:sSupPr>
                              <m:ctrlPr>
                                <a:rPr lang="en-CA" i="1">
                                  <a:solidFill>
                                    <a:schemeClr val="tx1"/>
                                  </a:solidFill>
                                  <a:latin typeface="Cambria Math" panose="02040503050406030204" pitchFamily="18" charset="0"/>
                                </a:rPr>
                              </m:ctrlPr>
                            </m:sSupPr>
                            <m:e>
                              <m:r>
                                <a:rPr lang="en-CA" i="1">
                                  <a:solidFill>
                                    <a:schemeClr val="tx1"/>
                                  </a:solidFill>
                                  <a:latin typeface="Cambria Math" panose="02040503050406030204" pitchFamily="18" charset="0"/>
                                  <a:ea typeface="Cambria Math"/>
                                </a:rPr>
                                <m:t>𝜋</m:t>
                              </m:r>
                            </m:e>
                            <m:sup>
                              <m:r>
                                <a:rPr lang="en-CA" i="1">
                                  <a:solidFill>
                                    <a:schemeClr val="tx1"/>
                                  </a:solidFill>
                                  <a:latin typeface="Cambria Math" panose="02040503050406030204" pitchFamily="18" charset="0"/>
                                </a:rPr>
                                <m:t>2</m:t>
                              </m:r>
                            </m:sup>
                          </m:sSup>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𝐸</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𝐴</m:t>
                          </m:r>
                        </m:num>
                        <m:den>
                          <m:sSup>
                            <m:sSupPr>
                              <m:ctrlPr>
                                <a:rPr lang="en-CA" i="1">
                                  <a:solidFill>
                                    <a:schemeClr val="tx1"/>
                                  </a:solidFill>
                                  <a:latin typeface="Cambria Math" panose="02040503050406030204" pitchFamily="18" charset="0"/>
                                </a:rPr>
                              </m:ctrlPr>
                            </m:sSupPr>
                            <m:e>
                              <m:d>
                                <m:dPr>
                                  <m:ctrlPr>
                                    <a:rPr lang="en-CA" i="1">
                                      <a:solidFill>
                                        <a:schemeClr val="tx1"/>
                                      </a:solidFill>
                                      <a:latin typeface="Cambria Math" panose="02040503050406030204" pitchFamily="18" charset="0"/>
                                    </a:rPr>
                                  </m:ctrlPr>
                                </m:dPr>
                                <m:e>
                                  <m:f>
                                    <m:fPr>
                                      <m:ctrlPr>
                                        <a:rPr lang="en-CA" i="1">
                                          <a:solidFill>
                                            <a:schemeClr val="tx1"/>
                                          </a:solidFill>
                                          <a:latin typeface="Cambria Math" panose="02040503050406030204" pitchFamily="18" charset="0"/>
                                        </a:rPr>
                                      </m:ctrlPr>
                                    </m:fPr>
                                    <m:num>
                                      <m:r>
                                        <a:rPr lang="en-CA" i="1">
                                          <a:solidFill>
                                            <a:schemeClr val="tx1"/>
                                          </a:solidFill>
                                          <a:latin typeface="Cambria Math" panose="02040503050406030204" pitchFamily="18" charset="0"/>
                                        </a:rPr>
                                        <m:t>𝐾</m:t>
                                      </m:r>
                                      <m:r>
                                        <a:rPr lang="en-CA" i="1">
                                          <a:solidFill>
                                            <a:schemeClr val="tx1"/>
                                          </a:solidFill>
                                          <a:latin typeface="Cambria Math" panose="02040503050406030204" pitchFamily="18" charset="0"/>
                                        </a:rPr>
                                        <m:t> </m:t>
                                      </m:r>
                                      <m:r>
                                        <a:rPr lang="en-CA" i="1">
                                          <a:solidFill>
                                            <a:schemeClr val="tx1"/>
                                          </a:solidFill>
                                          <a:latin typeface="Cambria Math" panose="02040503050406030204" pitchFamily="18" charset="0"/>
                                        </a:rPr>
                                        <m:t>𝐿</m:t>
                                      </m:r>
                                    </m:num>
                                    <m:den>
                                      <m:sSub>
                                        <m:sSubPr>
                                          <m:ctrlPr>
                                            <a:rPr lang="en-CA" i="1">
                                              <a:solidFill>
                                                <a:schemeClr val="tx1"/>
                                              </a:solidFill>
                                              <a:latin typeface="Cambria Math" panose="02040503050406030204" pitchFamily="18" charset="0"/>
                                            </a:rPr>
                                          </m:ctrlPr>
                                        </m:sSubPr>
                                        <m:e>
                                          <m:r>
                                            <a:rPr lang="en-CA" i="1">
                                              <a:solidFill>
                                                <a:schemeClr val="tx1"/>
                                              </a:solidFill>
                                              <a:latin typeface="Cambria Math" panose="02040503050406030204" pitchFamily="18" charset="0"/>
                                            </a:rPr>
                                            <m:t>𝑟</m:t>
                                          </m:r>
                                        </m:e>
                                        <m:sub>
                                          <m:r>
                                            <a:rPr lang="en-CA" i="1">
                                              <a:solidFill>
                                                <a:schemeClr val="tx1"/>
                                              </a:solidFill>
                                              <a:latin typeface="Cambria Math" panose="02040503050406030204" pitchFamily="18" charset="0"/>
                                            </a:rPr>
                                            <m:t>𝑦</m:t>
                                          </m:r>
                                        </m:sub>
                                      </m:sSub>
                                    </m:den>
                                  </m:f>
                                </m:e>
                              </m:d>
                            </m:e>
                            <m:sup>
                              <m:r>
                                <a:rPr lang="en-CA" i="1">
                                  <a:solidFill>
                                    <a:schemeClr val="tx1"/>
                                  </a:solidFill>
                                  <a:latin typeface="Cambria Math" panose="02040503050406030204" pitchFamily="18" charset="0"/>
                                </a:rPr>
                                <m:t>2</m:t>
                              </m:r>
                            </m:sup>
                          </m:sSup>
                        </m:den>
                      </m:f>
                    </m:oMath>
                  </m:oMathPara>
                </a14:m>
                <a:endParaRPr lang="en-CA" i="1" dirty="0">
                  <a:solidFill>
                    <a:schemeClr val="tx1"/>
                  </a:solidFill>
                  <a:latin typeface="Univers Condensed"/>
                  <a:ea typeface="Cambria Math"/>
                </a:endParaRPr>
              </a:p>
              <a:p>
                <a:pPr marL="1084263" lvl="3" indent="-227013" eaLnBrk="1" hangingPunct="1">
                  <a:defRPr/>
                </a:pPr>
                <a:endParaRPr lang="fr-FR" dirty="0">
                  <a:solidFill>
                    <a:schemeClr val="tx1"/>
                  </a:solidFill>
                  <a:latin typeface="Univers Condensed"/>
                  <a:ea typeface="Cambria Math" panose="02040503050406030204" pitchFamily="18" charset="0"/>
                </a:endParaRPr>
              </a:p>
            </p:txBody>
          </p:sp>
        </mc:Choice>
        <mc:Fallback xmlns="">
          <p:sp>
            <p:nvSpPr>
              <p:cNvPr id="5" name="Rectangle 1027"/>
              <p:cNvSpPr txBox="1">
                <a:spLocks noRot="1" noChangeAspect="1" noMove="1" noResize="1" noEditPoints="1" noAdjustHandles="1" noChangeArrowheads="1" noChangeShapeType="1" noTextEdit="1"/>
              </p:cNvSpPr>
              <p:nvPr/>
            </p:nvSpPr>
            <p:spPr bwMode="auto">
              <a:xfrm>
                <a:off x="838199" y="1700809"/>
                <a:ext cx="9355667" cy="3565458"/>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A">
                    <a:noFill/>
                  </a:rPr>
                  <a:t> </a:t>
                </a:r>
              </a:p>
            </p:txBody>
          </p:sp>
        </mc:Fallback>
      </mc:AlternateContent>
    </p:spTree>
    <p:extLst>
      <p:ext uri="{BB962C8B-B14F-4D97-AF65-F5344CB8AC3E}">
        <p14:creationId xmlns:p14="http://schemas.microsoft.com/office/powerpoint/2010/main" val="687815566"/>
      </p:ext>
    </p:extLst>
  </p:cSld>
  <p:clrMapOvr>
    <a:masterClrMapping/>
  </p:clrMapOvr>
  <p:transition/>
</p:sld>
</file>

<file path=ppt/theme/theme1.xml><?xml version="1.0" encoding="utf-8"?>
<a:theme xmlns:a="http://schemas.openxmlformats.org/drawingml/2006/main" name="Thème Office">
  <a:themeElements>
    <a:clrScheme name="Alu-Compétences 1">
      <a:dk1>
        <a:srgbClr val="000000"/>
      </a:dk1>
      <a:lt1>
        <a:srgbClr val="FFFFFF"/>
      </a:lt1>
      <a:dk2>
        <a:srgbClr val="44546A"/>
      </a:dk2>
      <a:lt2>
        <a:srgbClr val="E7E6E6"/>
      </a:lt2>
      <a:accent1>
        <a:srgbClr val="00ADBA"/>
      </a:accent1>
      <a:accent2>
        <a:srgbClr val="ED7D31"/>
      </a:accent2>
      <a:accent3>
        <a:srgbClr val="00ACB9"/>
      </a:accent3>
      <a:accent4>
        <a:srgbClr val="EC7C30"/>
      </a:accent4>
      <a:accent5>
        <a:srgbClr val="00ACB9"/>
      </a:accent5>
      <a:accent6>
        <a:srgbClr val="EC7C30"/>
      </a:accent6>
      <a:hlink>
        <a:srgbClr val="445369"/>
      </a:hlink>
      <a:folHlink>
        <a:srgbClr val="445369"/>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u-compétence" id="{127CFA1E-9E73-4041-8D17-93AEEC1179A6}" vid="{8C161699-2FC3-8646-A63F-1FDAC9E20D1E}"/>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alu-compétence</Template>
  <TotalTime>2906</TotalTime>
  <Words>9808</Words>
  <Application>Microsoft Office PowerPoint</Application>
  <PresentationFormat>Grand écran</PresentationFormat>
  <Paragraphs>1523</Paragraphs>
  <Slides>159</Slides>
  <Notes>119</Notes>
  <HiddenSlides>1</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159</vt:i4>
      </vt:variant>
    </vt:vector>
  </HeadingPairs>
  <TitlesOfParts>
    <vt:vector size="166" baseType="lpstr">
      <vt:lpstr>Arial</vt:lpstr>
      <vt:lpstr>Calibri</vt:lpstr>
      <vt:lpstr>Cambria Math</vt:lpstr>
      <vt:lpstr>Univers Condensed</vt:lpstr>
      <vt:lpstr>Univers Condensed Light</vt:lpstr>
      <vt:lpstr>Wingdings</vt:lpstr>
      <vt:lpstr>Thème Office</vt:lpstr>
      <vt:lpstr>Conception des  charpentes d’aluminium  Comportement des  éléments fléchis </vt:lpstr>
      <vt:lpstr>Note</vt:lpstr>
      <vt:lpstr>Plan</vt:lpstr>
      <vt:lpstr>Introduction</vt:lpstr>
      <vt:lpstr>Introduction</vt:lpstr>
      <vt:lpstr>Introduction</vt:lpstr>
      <vt:lpstr>Plan</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Résistance des sections fléchies</vt:lpstr>
      <vt:lpstr>Plan</vt:lpstr>
      <vt:lpstr>Résistance des pièces fléchies (classe 1, 2 ou 3)</vt:lpstr>
      <vt:lpstr>Résistance des pièces fléchies (classe 1, 2 ou 3)</vt:lpstr>
      <vt:lpstr>Résistance des pièces fléchies (classe 1, 2 ou 3)</vt:lpstr>
      <vt:lpstr>Résistance des pièces fléchies (classe 1, 2 ou 3)</vt:lpstr>
      <vt:lpstr>Plan</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Résistance au déversement (Mr) des pièces fléchies (entièrement ou partiellement libres de déverser entre les supports latéraux)</vt:lpstr>
      <vt:lpstr>Plan</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Résistance au cisaillement des panneaux plats</vt:lpstr>
      <vt:lpstr>Plan</vt:lpstr>
      <vt:lpstr>Écrasement et flambement vertical de l’âme</vt:lpstr>
      <vt:lpstr>Écrasement et flambement vertical de l’âme</vt:lpstr>
      <vt:lpstr>Écrasement et flambement vertical de l’âme</vt:lpstr>
      <vt:lpstr>Écrasement et flambement vertical de l’âme</vt:lpstr>
      <vt:lpstr>Écrasement et flambement vertical de l’âme</vt:lpstr>
      <vt:lpstr>Plan</vt:lpstr>
      <vt:lpstr>Interaction traction-flexion (une pièce fléchie sollicitée en traction)</vt:lpstr>
      <vt:lpstr>Interaction traction-flexion (une pièce fléchie sollicitée en traction)</vt:lpstr>
      <vt:lpstr>Interaction traction-flexion (une pièce fléchie sollicitée en traction)</vt:lpstr>
      <vt:lpstr>Interaction traction-flexion (une pièce fléchie sollicitée en traction)</vt:lpstr>
      <vt:lpstr>Plan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Interaction compression-flexion (une pièce fléchie sollicitée en compression</vt:lpstr>
      <vt:lpstr>Plan</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Résistance au cisaillement de divers types d’éléments</vt:lpstr>
      <vt:lpstr>Plan</vt:lpstr>
      <vt:lpstr>Poutres mixtes aluminium-béton (voir section 6.10, livre du Pr. Beaulieu</vt:lpstr>
      <vt:lpstr>Poutres mixtes aluminium-béton (voir section 6.10, livre du Pr. Beaulieu</vt:lpstr>
      <vt:lpstr>Poutres mixtes aluminium-béton (voir section 6.10, livre du Pr. Beaulieu</vt:lpstr>
      <vt:lpstr>Poutres mixtes aluminium-béton (voir section 6.10, livre du Pr. Beaulieu</vt:lpstr>
      <vt:lpstr>Poutres mixtes aluminium-béton (voir section 6.10, livre du Pr. Beaulieu</vt:lpstr>
      <vt:lpstr>Poutres mixtes aluminium-béton (voir section 6.10, livre du Pr. Beaulieu</vt:lpstr>
      <vt:lpstr>Poutres mixtes aluminium-béton (voir section 6.10, livre du Pr. Beaulieu</vt:lpstr>
      <vt:lpstr>Poutres mixtes aluminium-béton (voir section 6.10, livre du Pr. Beaulieu</vt:lpstr>
      <vt:lpstr>Plan</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Exemples pratiques</vt:lpstr>
      <vt:lpstr>PARTENAIRES</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Martel</dc:creator>
  <cp:lastModifiedBy>Véronique Auclair</cp:lastModifiedBy>
  <cp:revision>161</cp:revision>
  <dcterms:created xsi:type="dcterms:W3CDTF">2021-07-15T17:10:38Z</dcterms:created>
  <dcterms:modified xsi:type="dcterms:W3CDTF">2024-08-12T18:49:02Z</dcterms:modified>
</cp:coreProperties>
</file>