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0"/>
  </p:notesMasterIdLst>
  <p:sldIdLst>
    <p:sldId id="1544" r:id="rId2"/>
    <p:sldId id="1699" r:id="rId3"/>
    <p:sldId id="1545" r:id="rId4"/>
    <p:sldId id="1546" r:id="rId5"/>
    <p:sldId id="1541" r:id="rId6"/>
    <p:sldId id="1547" r:id="rId7"/>
    <p:sldId id="1549" r:id="rId8"/>
    <p:sldId id="1550" r:id="rId9"/>
    <p:sldId id="1548" r:id="rId10"/>
    <p:sldId id="1552" r:id="rId11"/>
    <p:sldId id="1551" r:id="rId12"/>
    <p:sldId id="1554" r:id="rId13"/>
    <p:sldId id="1553" r:id="rId14"/>
    <p:sldId id="1555" r:id="rId15"/>
    <p:sldId id="1556" r:id="rId16"/>
    <p:sldId id="1557" r:id="rId17"/>
    <p:sldId id="1558" r:id="rId18"/>
    <p:sldId id="1559" r:id="rId19"/>
    <p:sldId id="1560" r:id="rId20"/>
    <p:sldId id="1562" r:id="rId21"/>
    <p:sldId id="1561" r:id="rId22"/>
    <p:sldId id="1564" r:id="rId23"/>
    <p:sldId id="1563" r:id="rId24"/>
    <p:sldId id="1566" r:id="rId25"/>
    <p:sldId id="1565" r:id="rId26"/>
    <p:sldId id="1567" r:id="rId27"/>
    <p:sldId id="1569" r:id="rId28"/>
    <p:sldId id="1568" r:id="rId29"/>
    <p:sldId id="1570" r:id="rId30"/>
    <p:sldId id="1572" r:id="rId31"/>
    <p:sldId id="1573" r:id="rId32"/>
    <p:sldId id="1571" r:id="rId33"/>
    <p:sldId id="1574" r:id="rId34"/>
    <p:sldId id="1576" r:id="rId35"/>
    <p:sldId id="1575" r:id="rId36"/>
    <p:sldId id="1577" r:id="rId37"/>
    <p:sldId id="1578" r:id="rId38"/>
    <p:sldId id="1579" r:id="rId39"/>
    <p:sldId id="1581" r:id="rId40"/>
    <p:sldId id="1580" r:id="rId41"/>
    <p:sldId id="1582" r:id="rId42"/>
    <p:sldId id="1584" r:id="rId43"/>
    <p:sldId id="1583" r:id="rId44"/>
    <p:sldId id="1586" r:id="rId45"/>
    <p:sldId id="1585" r:id="rId46"/>
    <p:sldId id="1587" r:id="rId47"/>
    <p:sldId id="1588" r:id="rId48"/>
    <p:sldId id="1589" r:id="rId49"/>
    <p:sldId id="1591" r:id="rId50"/>
    <p:sldId id="1590" r:id="rId51"/>
    <p:sldId id="1592" r:id="rId52"/>
    <p:sldId id="1593" r:id="rId53"/>
    <p:sldId id="1595" r:id="rId54"/>
    <p:sldId id="1596" r:id="rId55"/>
    <p:sldId id="1594" r:id="rId56"/>
    <p:sldId id="1598" r:id="rId57"/>
    <p:sldId id="1597" r:id="rId58"/>
    <p:sldId id="1599" r:id="rId59"/>
    <p:sldId id="1601" r:id="rId60"/>
    <p:sldId id="1600" r:id="rId61"/>
    <p:sldId id="1603" r:id="rId62"/>
    <p:sldId id="1602" r:id="rId63"/>
    <p:sldId id="1605" r:id="rId64"/>
    <p:sldId id="1606" r:id="rId65"/>
    <p:sldId id="1604" r:id="rId66"/>
    <p:sldId id="1608" r:id="rId67"/>
    <p:sldId id="1607" r:id="rId68"/>
    <p:sldId id="1609" r:id="rId69"/>
    <p:sldId id="1610" r:id="rId70"/>
    <p:sldId id="1611" r:id="rId71"/>
    <p:sldId id="1612" r:id="rId72"/>
    <p:sldId id="1614" r:id="rId73"/>
    <p:sldId id="1613" r:id="rId74"/>
    <p:sldId id="1615" r:id="rId75"/>
    <p:sldId id="1617" r:id="rId76"/>
    <p:sldId id="1616" r:id="rId77"/>
    <p:sldId id="1618" r:id="rId78"/>
    <p:sldId id="1620" r:id="rId79"/>
    <p:sldId id="1619" r:id="rId80"/>
    <p:sldId id="1622" r:id="rId81"/>
    <p:sldId id="1621" r:id="rId82"/>
    <p:sldId id="1624" r:id="rId83"/>
    <p:sldId id="1623" r:id="rId84"/>
    <p:sldId id="1626" r:id="rId85"/>
    <p:sldId id="1625" r:id="rId86"/>
    <p:sldId id="1628" r:id="rId87"/>
    <p:sldId id="1627" r:id="rId88"/>
    <p:sldId id="1630" r:id="rId89"/>
    <p:sldId id="1629" r:id="rId90"/>
    <p:sldId id="1631" r:id="rId91"/>
    <p:sldId id="1633" r:id="rId92"/>
    <p:sldId id="1634" r:id="rId93"/>
    <p:sldId id="1632" r:id="rId94"/>
    <p:sldId id="1636" r:id="rId95"/>
    <p:sldId id="1635" r:id="rId96"/>
    <p:sldId id="1638" r:id="rId97"/>
    <p:sldId id="1637" r:id="rId98"/>
    <p:sldId id="1640" r:id="rId99"/>
    <p:sldId id="1641" r:id="rId100"/>
    <p:sldId id="1639" r:id="rId101"/>
    <p:sldId id="1643" r:id="rId102"/>
    <p:sldId id="1642" r:id="rId103"/>
    <p:sldId id="1645" r:id="rId104"/>
    <p:sldId id="1646" r:id="rId105"/>
    <p:sldId id="1644" r:id="rId106"/>
    <p:sldId id="1647" r:id="rId107"/>
    <p:sldId id="1648" r:id="rId108"/>
    <p:sldId id="1649" r:id="rId109"/>
    <p:sldId id="1650" r:id="rId110"/>
    <p:sldId id="1651" r:id="rId111"/>
    <p:sldId id="1652" r:id="rId112"/>
    <p:sldId id="1654" r:id="rId113"/>
    <p:sldId id="1655" r:id="rId114"/>
    <p:sldId id="1653" r:id="rId115"/>
    <p:sldId id="1656" r:id="rId116"/>
    <p:sldId id="1658" r:id="rId117"/>
    <p:sldId id="1657" r:id="rId118"/>
    <p:sldId id="1659" r:id="rId119"/>
    <p:sldId id="1660" r:id="rId120"/>
    <p:sldId id="1662" r:id="rId121"/>
    <p:sldId id="1661" r:id="rId122"/>
    <p:sldId id="1663" r:id="rId123"/>
    <p:sldId id="1665" r:id="rId124"/>
    <p:sldId id="1664" r:id="rId125"/>
    <p:sldId id="1666" r:id="rId126"/>
    <p:sldId id="1668" r:id="rId127"/>
    <p:sldId id="1669" r:id="rId128"/>
    <p:sldId id="1667" r:id="rId129"/>
    <p:sldId id="1670" r:id="rId130"/>
    <p:sldId id="1671" r:id="rId131"/>
    <p:sldId id="1673" r:id="rId132"/>
    <p:sldId id="1672" r:id="rId133"/>
    <p:sldId id="1675" r:id="rId134"/>
    <p:sldId id="1676" r:id="rId135"/>
    <p:sldId id="1674" r:id="rId136"/>
    <p:sldId id="1678" r:id="rId137"/>
    <p:sldId id="1677" r:id="rId138"/>
    <p:sldId id="1679" r:id="rId139"/>
    <p:sldId id="1681" r:id="rId140"/>
    <p:sldId id="1682" r:id="rId141"/>
    <p:sldId id="1680" r:id="rId142"/>
    <p:sldId id="1683" r:id="rId143"/>
    <p:sldId id="1685" r:id="rId144"/>
    <p:sldId id="1684" r:id="rId145"/>
    <p:sldId id="1686" r:id="rId146"/>
    <p:sldId id="1688" r:id="rId147"/>
    <p:sldId id="1687" r:id="rId148"/>
    <p:sldId id="1689" r:id="rId149"/>
    <p:sldId id="1691" r:id="rId150"/>
    <p:sldId id="1690" r:id="rId151"/>
    <p:sldId id="1692" r:id="rId152"/>
    <p:sldId id="1694" r:id="rId153"/>
    <p:sldId id="1693" r:id="rId154"/>
    <p:sldId id="1695" r:id="rId155"/>
    <p:sldId id="1697" r:id="rId156"/>
    <p:sldId id="1696" r:id="rId157"/>
    <p:sldId id="1698" r:id="rId158"/>
    <p:sldId id="256" r:id="rId1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28" autoAdjust="0"/>
    <p:restoredTop sz="95701" autoAdjust="0"/>
  </p:normalViewPr>
  <p:slideViewPr>
    <p:cSldViewPr snapToGrid="0" snapToObjects="1">
      <p:cViewPr varScale="1">
        <p:scale>
          <a:sx n="71" d="100"/>
          <a:sy n="71" d="100"/>
        </p:scale>
        <p:origin x="304"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a:t>
            </a:fld>
            <a:endParaRPr lang="fr-CA" altLang="fr-FR" sz="1200"/>
          </a:p>
        </p:txBody>
      </p:sp>
    </p:spTree>
    <p:extLst>
      <p:ext uri="{BB962C8B-B14F-4D97-AF65-F5344CB8AC3E}">
        <p14:creationId xmlns:p14="http://schemas.microsoft.com/office/powerpoint/2010/main" val="1936834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a:t>
            </a:fld>
            <a:endParaRPr lang="fr-CA" altLang="fr-FR" sz="1200"/>
          </a:p>
        </p:txBody>
      </p:sp>
    </p:spTree>
    <p:extLst>
      <p:ext uri="{BB962C8B-B14F-4D97-AF65-F5344CB8AC3E}">
        <p14:creationId xmlns:p14="http://schemas.microsoft.com/office/powerpoint/2010/main" val="33029548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118</a:t>
            </a:fld>
            <a:endParaRPr lang="fr-CA" altLang="fr-FR" sz="1200"/>
          </a:p>
        </p:txBody>
      </p:sp>
    </p:spTree>
    <p:extLst>
      <p:ext uri="{BB962C8B-B14F-4D97-AF65-F5344CB8AC3E}">
        <p14:creationId xmlns:p14="http://schemas.microsoft.com/office/powerpoint/2010/main" val="36063599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119</a:t>
            </a:fld>
            <a:endParaRPr lang="fr-CA" altLang="fr-FR" sz="1200"/>
          </a:p>
        </p:txBody>
      </p:sp>
    </p:spTree>
    <p:extLst>
      <p:ext uri="{BB962C8B-B14F-4D97-AF65-F5344CB8AC3E}">
        <p14:creationId xmlns:p14="http://schemas.microsoft.com/office/powerpoint/2010/main" val="40578552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120</a:t>
            </a:fld>
            <a:endParaRPr lang="fr-FR"/>
          </a:p>
        </p:txBody>
      </p:sp>
    </p:spTree>
    <p:extLst>
      <p:ext uri="{BB962C8B-B14F-4D97-AF65-F5344CB8AC3E}">
        <p14:creationId xmlns:p14="http://schemas.microsoft.com/office/powerpoint/2010/main" val="42235846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121</a:t>
            </a:fld>
            <a:endParaRPr lang="fr-CA" altLang="fr-FR" sz="1200"/>
          </a:p>
        </p:txBody>
      </p:sp>
    </p:spTree>
    <p:extLst>
      <p:ext uri="{BB962C8B-B14F-4D97-AF65-F5344CB8AC3E}">
        <p14:creationId xmlns:p14="http://schemas.microsoft.com/office/powerpoint/2010/main" val="233175042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122</a:t>
            </a:fld>
            <a:endParaRPr lang="fr-CA" altLang="fr-FR" sz="1200"/>
          </a:p>
        </p:txBody>
      </p:sp>
    </p:spTree>
    <p:extLst>
      <p:ext uri="{BB962C8B-B14F-4D97-AF65-F5344CB8AC3E}">
        <p14:creationId xmlns:p14="http://schemas.microsoft.com/office/powerpoint/2010/main" val="15334370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123</a:t>
            </a:fld>
            <a:endParaRPr lang="fr-FR"/>
          </a:p>
        </p:txBody>
      </p:sp>
    </p:spTree>
    <p:extLst>
      <p:ext uri="{BB962C8B-B14F-4D97-AF65-F5344CB8AC3E}">
        <p14:creationId xmlns:p14="http://schemas.microsoft.com/office/powerpoint/2010/main" val="305258932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124</a:t>
            </a:fld>
            <a:endParaRPr lang="fr-CA" altLang="fr-FR" sz="1200"/>
          </a:p>
        </p:txBody>
      </p:sp>
    </p:spTree>
    <p:extLst>
      <p:ext uri="{BB962C8B-B14F-4D97-AF65-F5344CB8AC3E}">
        <p14:creationId xmlns:p14="http://schemas.microsoft.com/office/powerpoint/2010/main" val="292420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125</a:t>
            </a:fld>
            <a:endParaRPr lang="fr-CA" altLang="fr-FR" sz="1200"/>
          </a:p>
        </p:txBody>
      </p:sp>
    </p:spTree>
    <p:extLst>
      <p:ext uri="{BB962C8B-B14F-4D97-AF65-F5344CB8AC3E}">
        <p14:creationId xmlns:p14="http://schemas.microsoft.com/office/powerpoint/2010/main" val="5701462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127</a:t>
            </a:fld>
            <a:endParaRPr lang="fr-FR"/>
          </a:p>
        </p:txBody>
      </p:sp>
    </p:spTree>
    <p:extLst>
      <p:ext uri="{BB962C8B-B14F-4D97-AF65-F5344CB8AC3E}">
        <p14:creationId xmlns:p14="http://schemas.microsoft.com/office/powerpoint/2010/main" val="25618395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128</a:t>
            </a:fld>
            <a:endParaRPr lang="fr-CA" altLang="fr-FR" sz="1200"/>
          </a:p>
        </p:txBody>
      </p:sp>
    </p:spTree>
    <p:extLst>
      <p:ext uri="{BB962C8B-B14F-4D97-AF65-F5344CB8AC3E}">
        <p14:creationId xmlns:p14="http://schemas.microsoft.com/office/powerpoint/2010/main" val="661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a:t>
            </a:fld>
            <a:endParaRPr lang="fr-CA" altLang="fr-FR" sz="1200"/>
          </a:p>
        </p:txBody>
      </p:sp>
    </p:spTree>
    <p:extLst>
      <p:ext uri="{BB962C8B-B14F-4D97-AF65-F5344CB8AC3E}">
        <p14:creationId xmlns:p14="http://schemas.microsoft.com/office/powerpoint/2010/main" val="37232830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129</a:t>
            </a:fld>
            <a:endParaRPr lang="fr-CA" altLang="fr-FR" sz="1200"/>
          </a:p>
        </p:txBody>
      </p:sp>
    </p:spTree>
    <p:extLst>
      <p:ext uri="{BB962C8B-B14F-4D97-AF65-F5344CB8AC3E}">
        <p14:creationId xmlns:p14="http://schemas.microsoft.com/office/powerpoint/2010/main" val="32754444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130</a:t>
            </a:fld>
            <a:endParaRPr lang="fr-CA" altLang="fr-FR" sz="1200"/>
          </a:p>
        </p:txBody>
      </p:sp>
    </p:spTree>
    <p:extLst>
      <p:ext uri="{BB962C8B-B14F-4D97-AF65-F5344CB8AC3E}">
        <p14:creationId xmlns:p14="http://schemas.microsoft.com/office/powerpoint/2010/main" val="237525444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131</a:t>
            </a:fld>
            <a:endParaRPr lang="fr-FR"/>
          </a:p>
        </p:txBody>
      </p:sp>
    </p:spTree>
    <p:extLst>
      <p:ext uri="{BB962C8B-B14F-4D97-AF65-F5344CB8AC3E}">
        <p14:creationId xmlns:p14="http://schemas.microsoft.com/office/powerpoint/2010/main" val="9883949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132</a:t>
            </a:fld>
            <a:endParaRPr lang="fr-CA" altLang="fr-FR" sz="1200"/>
          </a:p>
        </p:txBody>
      </p:sp>
    </p:spTree>
    <p:extLst>
      <p:ext uri="{BB962C8B-B14F-4D97-AF65-F5344CB8AC3E}">
        <p14:creationId xmlns:p14="http://schemas.microsoft.com/office/powerpoint/2010/main" val="15650190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134</a:t>
            </a:fld>
            <a:endParaRPr lang="fr-FR"/>
          </a:p>
        </p:txBody>
      </p:sp>
    </p:spTree>
    <p:extLst>
      <p:ext uri="{BB962C8B-B14F-4D97-AF65-F5344CB8AC3E}">
        <p14:creationId xmlns:p14="http://schemas.microsoft.com/office/powerpoint/2010/main" val="16960317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135</a:t>
            </a:fld>
            <a:endParaRPr lang="fr-CA" altLang="fr-FR" sz="1200"/>
          </a:p>
        </p:txBody>
      </p:sp>
    </p:spTree>
    <p:extLst>
      <p:ext uri="{BB962C8B-B14F-4D97-AF65-F5344CB8AC3E}">
        <p14:creationId xmlns:p14="http://schemas.microsoft.com/office/powerpoint/2010/main" val="5669198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136</a:t>
            </a:fld>
            <a:endParaRPr lang="fr-FR"/>
          </a:p>
        </p:txBody>
      </p:sp>
    </p:spTree>
    <p:extLst>
      <p:ext uri="{BB962C8B-B14F-4D97-AF65-F5344CB8AC3E}">
        <p14:creationId xmlns:p14="http://schemas.microsoft.com/office/powerpoint/2010/main" val="6865406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137</a:t>
            </a:fld>
            <a:endParaRPr lang="fr-CA" altLang="fr-FR" sz="1200"/>
          </a:p>
        </p:txBody>
      </p:sp>
    </p:spTree>
    <p:extLst>
      <p:ext uri="{BB962C8B-B14F-4D97-AF65-F5344CB8AC3E}">
        <p14:creationId xmlns:p14="http://schemas.microsoft.com/office/powerpoint/2010/main" val="35324536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138</a:t>
            </a:fld>
            <a:endParaRPr lang="fr-CA" altLang="fr-FR" sz="1200"/>
          </a:p>
        </p:txBody>
      </p:sp>
    </p:spTree>
    <p:extLst>
      <p:ext uri="{BB962C8B-B14F-4D97-AF65-F5344CB8AC3E}">
        <p14:creationId xmlns:p14="http://schemas.microsoft.com/office/powerpoint/2010/main" val="13127937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140</a:t>
            </a:fld>
            <a:endParaRPr lang="fr-FR"/>
          </a:p>
        </p:txBody>
      </p:sp>
    </p:spTree>
    <p:extLst>
      <p:ext uri="{BB962C8B-B14F-4D97-AF65-F5344CB8AC3E}">
        <p14:creationId xmlns:p14="http://schemas.microsoft.com/office/powerpoint/2010/main" val="102486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5556776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141</a:t>
            </a:fld>
            <a:endParaRPr lang="fr-CA" altLang="fr-FR" sz="1200"/>
          </a:p>
        </p:txBody>
      </p:sp>
    </p:spTree>
    <p:extLst>
      <p:ext uri="{BB962C8B-B14F-4D97-AF65-F5344CB8AC3E}">
        <p14:creationId xmlns:p14="http://schemas.microsoft.com/office/powerpoint/2010/main" val="14823941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142</a:t>
            </a:fld>
            <a:endParaRPr lang="fr-CA" altLang="fr-FR" sz="1200"/>
          </a:p>
        </p:txBody>
      </p:sp>
    </p:spTree>
    <p:extLst>
      <p:ext uri="{BB962C8B-B14F-4D97-AF65-F5344CB8AC3E}">
        <p14:creationId xmlns:p14="http://schemas.microsoft.com/office/powerpoint/2010/main" val="15980361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143</a:t>
            </a:fld>
            <a:endParaRPr lang="fr-FR"/>
          </a:p>
        </p:txBody>
      </p:sp>
    </p:spTree>
    <p:extLst>
      <p:ext uri="{BB962C8B-B14F-4D97-AF65-F5344CB8AC3E}">
        <p14:creationId xmlns:p14="http://schemas.microsoft.com/office/powerpoint/2010/main" val="113396107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144</a:t>
            </a:fld>
            <a:endParaRPr lang="fr-CA" altLang="fr-FR" sz="1200"/>
          </a:p>
        </p:txBody>
      </p:sp>
    </p:spTree>
    <p:extLst>
      <p:ext uri="{BB962C8B-B14F-4D97-AF65-F5344CB8AC3E}">
        <p14:creationId xmlns:p14="http://schemas.microsoft.com/office/powerpoint/2010/main" val="16495963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145</a:t>
            </a:fld>
            <a:endParaRPr lang="fr-CA" altLang="fr-FR" sz="1200"/>
          </a:p>
        </p:txBody>
      </p:sp>
    </p:spTree>
    <p:extLst>
      <p:ext uri="{BB962C8B-B14F-4D97-AF65-F5344CB8AC3E}">
        <p14:creationId xmlns:p14="http://schemas.microsoft.com/office/powerpoint/2010/main" val="114740547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146</a:t>
            </a:fld>
            <a:endParaRPr lang="fr-FR"/>
          </a:p>
        </p:txBody>
      </p:sp>
    </p:spTree>
    <p:extLst>
      <p:ext uri="{BB962C8B-B14F-4D97-AF65-F5344CB8AC3E}">
        <p14:creationId xmlns:p14="http://schemas.microsoft.com/office/powerpoint/2010/main" val="317109312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147</a:t>
            </a:fld>
            <a:endParaRPr lang="fr-CA" altLang="fr-FR" sz="1200"/>
          </a:p>
        </p:txBody>
      </p:sp>
    </p:spTree>
    <p:extLst>
      <p:ext uri="{BB962C8B-B14F-4D97-AF65-F5344CB8AC3E}">
        <p14:creationId xmlns:p14="http://schemas.microsoft.com/office/powerpoint/2010/main" val="11825330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148</a:t>
            </a:fld>
            <a:endParaRPr lang="fr-CA" altLang="fr-FR" sz="1200"/>
          </a:p>
        </p:txBody>
      </p:sp>
    </p:spTree>
    <p:extLst>
      <p:ext uri="{BB962C8B-B14F-4D97-AF65-F5344CB8AC3E}">
        <p14:creationId xmlns:p14="http://schemas.microsoft.com/office/powerpoint/2010/main" val="30274627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149</a:t>
            </a:fld>
            <a:endParaRPr lang="fr-FR"/>
          </a:p>
        </p:txBody>
      </p:sp>
    </p:spTree>
    <p:extLst>
      <p:ext uri="{BB962C8B-B14F-4D97-AF65-F5344CB8AC3E}">
        <p14:creationId xmlns:p14="http://schemas.microsoft.com/office/powerpoint/2010/main" val="21413973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150</a:t>
            </a:fld>
            <a:endParaRPr lang="fr-CA" altLang="fr-FR" sz="1200"/>
          </a:p>
        </p:txBody>
      </p:sp>
    </p:spTree>
    <p:extLst>
      <p:ext uri="{BB962C8B-B14F-4D97-AF65-F5344CB8AC3E}">
        <p14:creationId xmlns:p14="http://schemas.microsoft.com/office/powerpoint/2010/main" val="3933119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3343698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151</a:t>
            </a:fld>
            <a:endParaRPr lang="fr-CA" altLang="fr-FR" sz="1200"/>
          </a:p>
        </p:txBody>
      </p:sp>
    </p:spTree>
    <p:extLst>
      <p:ext uri="{BB962C8B-B14F-4D97-AF65-F5344CB8AC3E}">
        <p14:creationId xmlns:p14="http://schemas.microsoft.com/office/powerpoint/2010/main" val="22638020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152</a:t>
            </a:fld>
            <a:endParaRPr lang="fr-FR"/>
          </a:p>
        </p:txBody>
      </p:sp>
    </p:spTree>
    <p:extLst>
      <p:ext uri="{BB962C8B-B14F-4D97-AF65-F5344CB8AC3E}">
        <p14:creationId xmlns:p14="http://schemas.microsoft.com/office/powerpoint/2010/main" val="20590030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153</a:t>
            </a:fld>
            <a:endParaRPr lang="fr-CA" altLang="fr-FR" sz="1200"/>
          </a:p>
        </p:txBody>
      </p:sp>
    </p:spTree>
    <p:extLst>
      <p:ext uri="{BB962C8B-B14F-4D97-AF65-F5344CB8AC3E}">
        <p14:creationId xmlns:p14="http://schemas.microsoft.com/office/powerpoint/2010/main" val="37818315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154</a:t>
            </a:fld>
            <a:endParaRPr lang="fr-CA" altLang="fr-FR" sz="1200"/>
          </a:p>
        </p:txBody>
      </p:sp>
    </p:spTree>
    <p:extLst>
      <p:ext uri="{BB962C8B-B14F-4D97-AF65-F5344CB8AC3E}">
        <p14:creationId xmlns:p14="http://schemas.microsoft.com/office/powerpoint/2010/main" val="33551737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155</a:t>
            </a:fld>
            <a:endParaRPr lang="fr-FR"/>
          </a:p>
        </p:txBody>
      </p:sp>
    </p:spTree>
    <p:extLst>
      <p:ext uri="{BB962C8B-B14F-4D97-AF65-F5344CB8AC3E}">
        <p14:creationId xmlns:p14="http://schemas.microsoft.com/office/powerpoint/2010/main" val="349302719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156</a:t>
            </a:fld>
            <a:endParaRPr lang="fr-CA" altLang="fr-FR" sz="1200"/>
          </a:p>
        </p:txBody>
      </p:sp>
    </p:spTree>
    <p:extLst>
      <p:ext uri="{BB962C8B-B14F-4D97-AF65-F5344CB8AC3E}">
        <p14:creationId xmlns:p14="http://schemas.microsoft.com/office/powerpoint/2010/main" val="452591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157</a:t>
            </a:fld>
            <a:endParaRPr lang="fr-CA" altLang="fr-FR" sz="1200"/>
          </a:p>
        </p:txBody>
      </p:sp>
    </p:spTree>
    <p:extLst>
      <p:ext uri="{BB962C8B-B14F-4D97-AF65-F5344CB8AC3E}">
        <p14:creationId xmlns:p14="http://schemas.microsoft.com/office/powerpoint/2010/main" val="55593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23</a:t>
            </a:fld>
            <a:endParaRPr lang="fr-CA" altLang="fr-FR" sz="1200"/>
          </a:p>
        </p:txBody>
      </p:sp>
    </p:spTree>
    <p:extLst>
      <p:ext uri="{BB962C8B-B14F-4D97-AF65-F5344CB8AC3E}">
        <p14:creationId xmlns:p14="http://schemas.microsoft.com/office/powerpoint/2010/main" val="149248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3332878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26</a:t>
            </a:fld>
            <a:endParaRPr lang="fr-CA" altLang="fr-FR" sz="1200"/>
          </a:p>
        </p:txBody>
      </p:sp>
    </p:spTree>
    <p:extLst>
      <p:ext uri="{BB962C8B-B14F-4D97-AF65-F5344CB8AC3E}">
        <p14:creationId xmlns:p14="http://schemas.microsoft.com/office/powerpoint/2010/main" val="2495406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28</a:t>
            </a:fld>
            <a:endParaRPr lang="fr-CA" altLang="fr-FR" sz="1200"/>
          </a:p>
        </p:txBody>
      </p:sp>
    </p:spTree>
    <p:extLst>
      <p:ext uri="{BB962C8B-B14F-4D97-AF65-F5344CB8AC3E}">
        <p14:creationId xmlns:p14="http://schemas.microsoft.com/office/powerpoint/2010/main" val="138408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29</a:t>
            </a:fld>
            <a:endParaRPr lang="fr-CA" altLang="fr-FR" sz="1200"/>
          </a:p>
        </p:txBody>
      </p:sp>
    </p:spTree>
    <p:extLst>
      <p:ext uri="{BB962C8B-B14F-4D97-AF65-F5344CB8AC3E}">
        <p14:creationId xmlns:p14="http://schemas.microsoft.com/office/powerpoint/2010/main" val="1301536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31</a:t>
            </a:fld>
            <a:endParaRPr lang="fr-FR"/>
          </a:p>
        </p:txBody>
      </p:sp>
    </p:spTree>
    <p:extLst>
      <p:ext uri="{BB962C8B-B14F-4D97-AF65-F5344CB8AC3E}">
        <p14:creationId xmlns:p14="http://schemas.microsoft.com/office/powerpoint/2010/main" val="65172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a:t>
            </a:fld>
            <a:endParaRPr lang="fr-CA" altLang="fr-FR" sz="1200"/>
          </a:p>
        </p:txBody>
      </p:sp>
    </p:spTree>
    <p:extLst>
      <p:ext uri="{BB962C8B-B14F-4D97-AF65-F5344CB8AC3E}">
        <p14:creationId xmlns:p14="http://schemas.microsoft.com/office/powerpoint/2010/main" val="3838873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32</a:t>
            </a:fld>
            <a:endParaRPr lang="fr-CA" altLang="fr-FR" sz="1200"/>
          </a:p>
        </p:txBody>
      </p:sp>
    </p:spTree>
    <p:extLst>
      <p:ext uri="{BB962C8B-B14F-4D97-AF65-F5344CB8AC3E}">
        <p14:creationId xmlns:p14="http://schemas.microsoft.com/office/powerpoint/2010/main" val="3659618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33</a:t>
            </a:fld>
            <a:endParaRPr lang="fr-CA" altLang="fr-FR" sz="1200"/>
          </a:p>
        </p:txBody>
      </p:sp>
    </p:spTree>
    <p:extLst>
      <p:ext uri="{BB962C8B-B14F-4D97-AF65-F5344CB8AC3E}">
        <p14:creationId xmlns:p14="http://schemas.microsoft.com/office/powerpoint/2010/main" val="2527109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34</a:t>
            </a:fld>
            <a:endParaRPr lang="fr-FR"/>
          </a:p>
        </p:txBody>
      </p:sp>
    </p:spTree>
    <p:extLst>
      <p:ext uri="{BB962C8B-B14F-4D97-AF65-F5344CB8AC3E}">
        <p14:creationId xmlns:p14="http://schemas.microsoft.com/office/powerpoint/2010/main" val="253164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1347447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36</a:t>
            </a:fld>
            <a:endParaRPr lang="fr-CA" altLang="fr-FR" sz="1200"/>
          </a:p>
        </p:txBody>
      </p:sp>
    </p:spTree>
    <p:extLst>
      <p:ext uri="{BB962C8B-B14F-4D97-AF65-F5344CB8AC3E}">
        <p14:creationId xmlns:p14="http://schemas.microsoft.com/office/powerpoint/2010/main" val="1077538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1454699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38</a:t>
            </a:fld>
            <a:endParaRPr lang="fr-CA" altLang="fr-FR" sz="1200"/>
          </a:p>
        </p:txBody>
      </p:sp>
    </p:spTree>
    <p:extLst>
      <p:ext uri="{BB962C8B-B14F-4D97-AF65-F5344CB8AC3E}">
        <p14:creationId xmlns:p14="http://schemas.microsoft.com/office/powerpoint/2010/main" val="1053486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39</a:t>
            </a:fld>
            <a:endParaRPr lang="fr-FR"/>
          </a:p>
        </p:txBody>
      </p:sp>
    </p:spTree>
    <p:extLst>
      <p:ext uri="{BB962C8B-B14F-4D97-AF65-F5344CB8AC3E}">
        <p14:creationId xmlns:p14="http://schemas.microsoft.com/office/powerpoint/2010/main" val="586860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852747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41</a:t>
            </a:fld>
            <a:endParaRPr lang="fr-CA" altLang="fr-FR" sz="1200"/>
          </a:p>
        </p:txBody>
      </p:sp>
    </p:spTree>
    <p:extLst>
      <p:ext uri="{BB962C8B-B14F-4D97-AF65-F5344CB8AC3E}">
        <p14:creationId xmlns:p14="http://schemas.microsoft.com/office/powerpoint/2010/main" val="124897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a:t>
            </a:fld>
            <a:endParaRPr lang="fr-FR"/>
          </a:p>
        </p:txBody>
      </p:sp>
    </p:spTree>
    <p:extLst>
      <p:ext uri="{BB962C8B-B14F-4D97-AF65-F5344CB8AC3E}">
        <p14:creationId xmlns:p14="http://schemas.microsoft.com/office/powerpoint/2010/main" val="1762855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42</a:t>
            </a:fld>
            <a:endParaRPr lang="fr-FR"/>
          </a:p>
        </p:txBody>
      </p:sp>
    </p:spTree>
    <p:extLst>
      <p:ext uri="{BB962C8B-B14F-4D97-AF65-F5344CB8AC3E}">
        <p14:creationId xmlns:p14="http://schemas.microsoft.com/office/powerpoint/2010/main" val="229737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43</a:t>
            </a:fld>
            <a:endParaRPr lang="fr-CA" altLang="fr-FR" sz="1200"/>
          </a:p>
        </p:txBody>
      </p:sp>
    </p:spTree>
    <p:extLst>
      <p:ext uri="{BB962C8B-B14F-4D97-AF65-F5344CB8AC3E}">
        <p14:creationId xmlns:p14="http://schemas.microsoft.com/office/powerpoint/2010/main" val="3930123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44</a:t>
            </a:fld>
            <a:endParaRPr lang="fr-FR"/>
          </a:p>
        </p:txBody>
      </p:sp>
    </p:spTree>
    <p:extLst>
      <p:ext uri="{BB962C8B-B14F-4D97-AF65-F5344CB8AC3E}">
        <p14:creationId xmlns:p14="http://schemas.microsoft.com/office/powerpoint/2010/main" val="3494755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1389899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1946761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2986513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48</a:t>
            </a:fld>
            <a:endParaRPr lang="fr-CA" altLang="fr-FR" sz="1200"/>
          </a:p>
        </p:txBody>
      </p:sp>
    </p:spTree>
    <p:extLst>
      <p:ext uri="{BB962C8B-B14F-4D97-AF65-F5344CB8AC3E}">
        <p14:creationId xmlns:p14="http://schemas.microsoft.com/office/powerpoint/2010/main" val="1943488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49</a:t>
            </a:fld>
            <a:endParaRPr lang="fr-FR"/>
          </a:p>
        </p:txBody>
      </p:sp>
    </p:spTree>
    <p:extLst>
      <p:ext uri="{BB962C8B-B14F-4D97-AF65-F5344CB8AC3E}">
        <p14:creationId xmlns:p14="http://schemas.microsoft.com/office/powerpoint/2010/main" val="124023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2909728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371851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994632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52</a:t>
            </a:fld>
            <a:endParaRPr lang="fr-CA" altLang="fr-FR" sz="1200"/>
          </a:p>
        </p:txBody>
      </p:sp>
    </p:spTree>
    <p:extLst>
      <p:ext uri="{BB962C8B-B14F-4D97-AF65-F5344CB8AC3E}">
        <p14:creationId xmlns:p14="http://schemas.microsoft.com/office/powerpoint/2010/main" val="2471270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54</a:t>
            </a:fld>
            <a:endParaRPr lang="fr-FR"/>
          </a:p>
        </p:txBody>
      </p:sp>
    </p:spTree>
    <p:extLst>
      <p:ext uri="{BB962C8B-B14F-4D97-AF65-F5344CB8AC3E}">
        <p14:creationId xmlns:p14="http://schemas.microsoft.com/office/powerpoint/2010/main" val="811294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55</a:t>
            </a:fld>
            <a:endParaRPr lang="fr-CA" altLang="fr-FR" sz="1200"/>
          </a:p>
        </p:txBody>
      </p:sp>
    </p:spTree>
    <p:extLst>
      <p:ext uri="{BB962C8B-B14F-4D97-AF65-F5344CB8AC3E}">
        <p14:creationId xmlns:p14="http://schemas.microsoft.com/office/powerpoint/2010/main" val="21852653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56</a:t>
            </a:fld>
            <a:endParaRPr lang="fr-FR"/>
          </a:p>
        </p:txBody>
      </p:sp>
    </p:spTree>
    <p:extLst>
      <p:ext uri="{BB962C8B-B14F-4D97-AF65-F5344CB8AC3E}">
        <p14:creationId xmlns:p14="http://schemas.microsoft.com/office/powerpoint/2010/main" val="2205381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1695947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58</a:t>
            </a:fld>
            <a:endParaRPr lang="fr-CA" altLang="fr-FR" sz="1200"/>
          </a:p>
        </p:txBody>
      </p:sp>
    </p:spTree>
    <p:extLst>
      <p:ext uri="{BB962C8B-B14F-4D97-AF65-F5344CB8AC3E}">
        <p14:creationId xmlns:p14="http://schemas.microsoft.com/office/powerpoint/2010/main" val="1279365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59</a:t>
            </a:fld>
            <a:endParaRPr lang="fr-FR"/>
          </a:p>
        </p:txBody>
      </p:sp>
    </p:spTree>
    <p:extLst>
      <p:ext uri="{BB962C8B-B14F-4D97-AF65-F5344CB8AC3E}">
        <p14:creationId xmlns:p14="http://schemas.microsoft.com/office/powerpoint/2010/main" val="1574849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60</a:t>
            </a:fld>
            <a:endParaRPr lang="fr-CA" altLang="fr-FR" sz="1200"/>
          </a:p>
        </p:txBody>
      </p:sp>
    </p:spTree>
    <p:extLst>
      <p:ext uri="{BB962C8B-B14F-4D97-AF65-F5344CB8AC3E}">
        <p14:creationId xmlns:p14="http://schemas.microsoft.com/office/powerpoint/2010/main" val="1118525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61</a:t>
            </a:fld>
            <a:endParaRPr lang="fr-FR"/>
          </a:p>
        </p:txBody>
      </p:sp>
    </p:spTree>
    <p:extLst>
      <p:ext uri="{BB962C8B-B14F-4D97-AF65-F5344CB8AC3E}">
        <p14:creationId xmlns:p14="http://schemas.microsoft.com/office/powerpoint/2010/main" val="2133349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62</a:t>
            </a:fld>
            <a:endParaRPr lang="fr-CA" altLang="fr-FR" sz="1200"/>
          </a:p>
        </p:txBody>
      </p:sp>
    </p:spTree>
    <p:extLst>
      <p:ext uri="{BB962C8B-B14F-4D97-AF65-F5344CB8AC3E}">
        <p14:creationId xmlns:p14="http://schemas.microsoft.com/office/powerpoint/2010/main" val="1441292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a:t>
            </a:fld>
            <a:endParaRPr lang="fr-CA" altLang="fr-FR" sz="1200"/>
          </a:p>
        </p:txBody>
      </p:sp>
    </p:spTree>
    <p:extLst>
      <p:ext uri="{BB962C8B-B14F-4D97-AF65-F5344CB8AC3E}">
        <p14:creationId xmlns:p14="http://schemas.microsoft.com/office/powerpoint/2010/main" val="16048476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64</a:t>
            </a:fld>
            <a:endParaRPr lang="fr-FR"/>
          </a:p>
        </p:txBody>
      </p:sp>
    </p:spTree>
    <p:extLst>
      <p:ext uri="{BB962C8B-B14F-4D97-AF65-F5344CB8AC3E}">
        <p14:creationId xmlns:p14="http://schemas.microsoft.com/office/powerpoint/2010/main" val="4193637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65</a:t>
            </a:fld>
            <a:endParaRPr lang="fr-CA" altLang="fr-FR" sz="1200"/>
          </a:p>
        </p:txBody>
      </p:sp>
    </p:spTree>
    <p:extLst>
      <p:ext uri="{BB962C8B-B14F-4D97-AF65-F5344CB8AC3E}">
        <p14:creationId xmlns:p14="http://schemas.microsoft.com/office/powerpoint/2010/main" val="1195734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66</a:t>
            </a:fld>
            <a:endParaRPr lang="fr-FR"/>
          </a:p>
        </p:txBody>
      </p:sp>
    </p:spTree>
    <p:extLst>
      <p:ext uri="{BB962C8B-B14F-4D97-AF65-F5344CB8AC3E}">
        <p14:creationId xmlns:p14="http://schemas.microsoft.com/office/powerpoint/2010/main" val="2987522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1073456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3756000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20189240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8877386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3559298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72</a:t>
            </a:fld>
            <a:endParaRPr lang="fr-FR"/>
          </a:p>
        </p:txBody>
      </p:sp>
    </p:spTree>
    <p:extLst>
      <p:ext uri="{BB962C8B-B14F-4D97-AF65-F5344CB8AC3E}">
        <p14:creationId xmlns:p14="http://schemas.microsoft.com/office/powerpoint/2010/main" val="37816586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310109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a:t>
            </a:fld>
            <a:endParaRPr lang="fr-CA" altLang="fr-FR" sz="1200"/>
          </a:p>
        </p:txBody>
      </p:sp>
    </p:spTree>
    <p:extLst>
      <p:ext uri="{BB962C8B-B14F-4D97-AF65-F5344CB8AC3E}">
        <p14:creationId xmlns:p14="http://schemas.microsoft.com/office/powerpoint/2010/main" val="1941561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1040710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75</a:t>
            </a:fld>
            <a:endParaRPr lang="fr-FR"/>
          </a:p>
        </p:txBody>
      </p:sp>
    </p:spTree>
    <p:extLst>
      <p:ext uri="{BB962C8B-B14F-4D97-AF65-F5344CB8AC3E}">
        <p14:creationId xmlns:p14="http://schemas.microsoft.com/office/powerpoint/2010/main" val="3666480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12991905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77</a:t>
            </a:fld>
            <a:endParaRPr lang="fr-CA" altLang="fr-FR" sz="1200"/>
          </a:p>
        </p:txBody>
      </p:sp>
    </p:spTree>
    <p:extLst>
      <p:ext uri="{BB962C8B-B14F-4D97-AF65-F5344CB8AC3E}">
        <p14:creationId xmlns:p14="http://schemas.microsoft.com/office/powerpoint/2010/main" val="39264228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78</a:t>
            </a:fld>
            <a:endParaRPr lang="fr-FR"/>
          </a:p>
        </p:txBody>
      </p:sp>
    </p:spTree>
    <p:extLst>
      <p:ext uri="{BB962C8B-B14F-4D97-AF65-F5344CB8AC3E}">
        <p14:creationId xmlns:p14="http://schemas.microsoft.com/office/powerpoint/2010/main" val="35027413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4022735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80</a:t>
            </a:fld>
            <a:endParaRPr lang="fr-FR"/>
          </a:p>
        </p:txBody>
      </p:sp>
    </p:spTree>
    <p:extLst>
      <p:ext uri="{BB962C8B-B14F-4D97-AF65-F5344CB8AC3E}">
        <p14:creationId xmlns:p14="http://schemas.microsoft.com/office/powerpoint/2010/main" val="41492008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81</a:t>
            </a:fld>
            <a:endParaRPr lang="fr-CA" altLang="fr-FR" sz="1200"/>
          </a:p>
        </p:txBody>
      </p:sp>
    </p:spTree>
    <p:extLst>
      <p:ext uri="{BB962C8B-B14F-4D97-AF65-F5344CB8AC3E}">
        <p14:creationId xmlns:p14="http://schemas.microsoft.com/office/powerpoint/2010/main" val="4107230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82</a:t>
            </a:fld>
            <a:endParaRPr lang="fr-FR"/>
          </a:p>
        </p:txBody>
      </p:sp>
    </p:spTree>
    <p:extLst>
      <p:ext uri="{BB962C8B-B14F-4D97-AF65-F5344CB8AC3E}">
        <p14:creationId xmlns:p14="http://schemas.microsoft.com/office/powerpoint/2010/main" val="3575932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4014066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a:t>
            </a:fld>
            <a:endParaRPr lang="fr-CA" altLang="fr-FR" sz="1200"/>
          </a:p>
        </p:txBody>
      </p:sp>
    </p:spTree>
    <p:extLst>
      <p:ext uri="{BB962C8B-B14F-4D97-AF65-F5344CB8AC3E}">
        <p14:creationId xmlns:p14="http://schemas.microsoft.com/office/powerpoint/2010/main" val="21280053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84</a:t>
            </a:fld>
            <a:endParaRPr lang="fr-FR"/>
          </a:p>
        </p:txBody>
      </p:sp>
    </p:spTree>
    <p:extLst>
      <p:ext uri="{BB962C8B-B14F-4D97-AF65-F5344CB8AC3E}">
        <p14:creationId xmlns:p14="http://schemas.microsoft.com/office/powerpoint/2010/main" val="1058942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85</a:t>
            </a:fld>
            <a:endParaRPr lang="fr-CA" altLang="fr-FR" sz="1200"/>
          </a:p>
        </p:txBody>
      </p:sp>
    </p:spTree>
    <p:extLst>
      <p:ext uri="{BB962C8B-B14F-4D97-AF65-F5344CB8AC3E}">
        <p14:creationId xmlns:p14="http://schemas.microsoft.com/office/powerpoint/2010/main" val="2462972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86</a:t>
            </a:fld>
            <a:endParaRPr lang="fr-FR"/>
          </a:p>
        </p:txBody>
      </p:sp>
    </p:spTree>
    <p:extLst>
      <p:ext uri="{BB962C8B-B14F-4D97-AF65-F5344CB8AC3E}">
        <p14:creationId xmlns:p14="http://schemas.microsoft.com/office/powerpoint/2010/main" val="3679056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87</a:t>
            </a:fld>
            <a:endParaRPr lang="fr-CA" altLang="fr-FR" sz="1200"/>
          </a:p>
        </p:txBody>
      </p:sp>
    </p:spTree>
    <p:extLst>
      <p:ext uri="{BB962C8B-B14F-4D97-AF65-F5344CB8AC3E}">
        <p14:creationId xmlns:p14="http://schemas.microsoft.com/office/powerpoint/2010/main" val="739732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88</a:t>
            </a:fld>
            <a:endParaRPr lang="fr-FR"/>
          </a:p>
        </p:txBody>
      </p:sp>
    </p:spTree>
    <p:extLst>
      <p:ext uri="{BB962C8B-B14F-4D97-AF65-F5344CB8AC3E}">
        <p14:creationId xmlns:p14="http://schemas.microsoft.com/office/powerpoint/2010/main" val="13052144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89</a:t>
            </a:fld>
            <a:endParaRPr lang="fr-CA" altLang="fr-FR" sz="1200"/>
          </a:p>
        </p:txBody>
      </p:sp>
    </p:spTree>
    <p:extLst>
      <p:ext uri="{BB962C8B-B14F-4D97-AF65-F5344CB8AC3E}">
        <p14:creationId xmlns:p14="http://schemas.microsoft.com/office/powerpoint/2010/main" val="31414052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90</a:t>
            </a:fld>
            <a:endParaRPr lang="fr-CA" altLang="fr-FR" sz="1200"/>
          </a:p>
        </p:txBody>
      </p:sp>
    </p:spTree>
    <p:extLst>
      <p:ext uri="{BB962C8B-B14F-4D97-AF65-F5344CB8AC3E}">
        <p14:creationId xmlns:p14="http://schemas.microsoft.com/office/powerpoint/2010/main" val="34983223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92</a:t>
            </a:fld>
            <a:endParaRPr lang="fr-FR"/>
          </a:p>
        </p:txBody>
      </p:sp>
    </p:spTree>
    <p:extLst>
      <p:ext uri="{BB962C8B-B14F-4D97-AF65-F5344CB8AC3E}">
        <p14:creationId xmlns:p14="http://schemas.microsoft.com/office/powerpoint/2010/main" val="26068406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93</a:t>
            </a:fld>
            <a:endParaRPr lang="fr-CA" altLang="fr-FR" sz="1200"/>
          </a:p>
        </p:txBody>
      </p:sp>
    </p:spTree>
    <p:extLst>
      <p:ext uri="{BB962C8B-B14F-4D97-AF65-F5344CB8AC3E}">
        <p14:creationId xmlns:p14="http://schemas.microsoft.com/office/powerpoint/2010/main" val="25788818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94</a:t>
            </a:fld>
            <a:endParaRPr lang="fr-FR"/>
          </a:p>
        </p:txBody>
      </p:sp>
    </p:spTree>
    <p:extLst>
      <p:ext uri="{BB962C8B-B14F-4D97-AF65-F5344CB8AC3E}">
        <p14:creationId xmlns:p14="http://schemas.microsoft.com/office/powerpoint/2010/main" val="367609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29895732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95</a:t>
            </a:fld>
            <a:endParaRPr lang="fr-CA" altLang="fr-FR" sz="1200"/>
          </a:p>
        </p:txBody>
      </p:sp>
    </p:spTree>
    <p:extLst>
      <p:ext uri="{BB962C8B-B14F-4D97-AF65-F5344CB8AC3E}">
        <p14:creationId xmlns:p14="http://schemas.microsoft.com/office/powerpoint/2010/main" val="8365041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96</a:t>
            </a:fld>
            <a:endParaRPr lang="fr-FR"/>
          </a:p>
        </p:txBody>
      </p:sp>
    </p:spTree>
    <p:extLst>
      <p:ext uri="{BB962C8B-B14F-4D97-AF65-F5344CB8AC3E}">
        <p14:creationId xmlns:p14="http://schemas.microsoft.com/office/powerpoint/2010/main" val="2067809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97</a:t>
            </a:fld>
            <a:endParaRPr lang="fr-CA" altLang="fr-FR" sz="1200"/>
          </a:p>
        </p:txBody>
      </p:sp>
    </p:spTree>
    <p:extLst>
      <p:ext uri="{BB962C8B-B14F-4D97-AF65-F5344CB8AC3E}">
        <p14:creationId xmlns:p14="http://schemas.microsoft.com/office/powerpoint/2010/main" val="24229104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99</a:t>
            </a:fld>
            <a:endParaRPr lang="fr-FR"/>
          </a:p>
        </p:txBody>
      </p:sp>
    </p:spTree>
    <p:extLst>
      <p:ext uri="{BB962C8B-B14F-4D97-AF65-F5344CB8AC3E}">
        <p14:creationId xmlns:p14="http://schemas.microsoft.com/office/powerpoint/2010/main" val="8208394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100</a:t>
            </a:fld>
            <a:endParaRPr lang="fr-CA" altLang="fr-FR" sz="1200"/>
          </a:p>
        </p:txBody>
      </p:sp>
    </p:spTree>
    <p:extLst>
      <p:ext uri="{BB962C8B-B14F-4D97-AF65-F5344CB8AC3E}">
        <p14:creationId xmlns:p14="http://schemas.microsoft.com/office/powerpoint/2010/main" val="26973937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101</a:t>
            </a:fld>
            <a:endParaRPr lang="fr-FR"/>
          </a:p>
        </p:txBody>
      </p:sp>
    </p:spTree>
    <p:extLst>
      <p:ext uri="{BB962C8B-B14F-4D97-AF65-F5344CB8AC3E}">
        <p14:creationId xmlns:p14="http://schemas.microsoft.com/office/powerpoint/2010/main" val="33402698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102</a:t>
            </a:fld>
            <a:endParaRPr lang="fr-CA" altLang="fr-FR" sz="1200"/>
          </a:p>
        </p:txBody>
      </p:sp>
    </p:spTree>
    <p:extLst>
      <p:ext uri="{BB962C8B-B14F-4D97-AF65-F5344CB8AC3E}">
        <p14:creationId xmlns:p14="http://schemas.microsoft.com/office/powerpoint/2010/main" val="41143948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104</a:t>
            </a:fld>
            <a:endParaRPr lang="fr-FR"/>
          </a:p>
        </p:txBody>
      </p:sp>
    </p:spTree>
    <p:extLst>
      <p:ext uri="{BB962C8B-B14F-4D97-AF65-F5344CB8AC3E}">
        <p14:creationId xmlns:p14="http://schemas.microsoft.com/office/powerpoint/2010/main" val="21600877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105</a:t>
            </a:fld>
            <a:endParaRPr lang="fr-CA" altLang="fr-FR" sz="1200"/>
          </a:p>
        </p:txBody>
      </p:sp>
    </p:spTree>
    <p:extLst>
      <p:ext uri="{BB962C8B-B14F-4D97-AF65-F5344CB8AC3E}">
        <p14:creationId xmlns:p14="http://schemas.microsoft.com/office/powerpoint/2010/main" val="12866652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117006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a:t>
            </a:fld>
            <a:endParaRPr lang="fr-CA" altLang="fr-FR" sz="1200"/>
          </a:p>
        </p:txBody>
      </p:sp>
    </p:spTree>
    <p:extLst>
      <p:ext uri="{BB962C8B-B14F-4D97-AF65-F5344CB8AC3E}">
        <p14:creationId xmlns:p14="http://schemas.microsoft.com/office/powerpoint/2010/main" val="2892807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2646115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108</a:t>
            </a:fld>
            <a:endParaRPr lang="fr-CA" altLang="fr-FR" sz="1200"/>
          </a:p>
        </p:txBody>
      </p:sp>
    </p:spTree>
    <p:extLst>
      <p:ext uri="{BB962C8B-B14F-4D97-AF65-F5344CB8AC3E}">
        <p14:creationId xmlns:p14="http://schemas.microsoft.com/office/powerpoint/2010/main" val="8855600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2574742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110</a:t>
            </a:fld>
            <a:endParaRPr lang="fr-CA" altLang="fr-FR" sz="1200"/>
          </a:p>
        </p:txBody>
      </p:sp>
    </p:spTree>
    <p:extLst>
      <p:ext uri="{BB962C8B-B14F-4D97-AF65-F5344CB8AC3E}">
        <p14:creationId xmlns:p14="http://schemas.microsoft.com/office/powerpoint/2010/main" val="317899441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38951024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113</a:t>
            </a:fld>
            <a:endParaRPr lang="fr-FR"/>
          </a:p>
        </p:txBody>
      </p:sp>
    </p:spTree>
    <p:extLst>
      <p:ext uri="{BB962C8B-B14F-4D97-AF65-F5344CB8AC3E}">
        <p14:creationId xmlns:p14="http://schemas.microsoft.com/office/powerpoint/2010/main" val="3977239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829468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115</a:t>
            </a:fld>
            <a:endParaRPr lang="fr-CA" altLang="fr-FR" sz="1200"/>
          </a:p>
        </p:txBody>
      </p:sp>
    </p:spTree>
    <p:extLst>
      <p:ext uri="{BB962C8B-B14F-4D97-AF65-F5344CB8AC3E}">
        <p14:creationId xmlns:p14="http://schemas.microsoft.com/office/powerpoint/2010/main" val="24439571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116</a:t>
            </a:fld>
            <a:endParaRPr lang="fr-FR"/>
          </a:p>
        </p:txBody>
      </p:sp>
    </p:spTree>
    <p:extLst>
      <p:ext uri="{BB962C8B-B14F-4D97-AF65-F5344CB8AC3E}">
        <p14:creationId xmlns:p14="http://schemas.microsoft.com/office/powerpoint/2010/main" val="31167163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3049985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11.xml"/><Relationship Id="rId5" Type="http://schemas.openxmlformats.org/officeDocument/2006/relationships/image" Target="../media/image94.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1.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11.xml"/><Relationship Id="rId5" Type="http://schemas.openxmlformats.org/officeDocument/2006/relationships/image" Target="../media/image99.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11.xml"/><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106.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11.xml"/><Relationship Id="rId5" Type="http://schemas.openxmlformats.org/officeDocument/2006/relationships/image" Target="../media/image119.png"/><Relationship Id="rId4" Type="http://schemas.openxmlformats.org/officeDocument/2006/relationships/image" Target="../media/image118.png"/></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3.xml"/><Relationship Id="rId1" Type="http://schemas.openxmlformats.org/officeDocument/2006/relationships/slideLayout" Target="../slideLayouts/slideLayout11.xml"/><Relationship Id="rId5" Type="http://schemas.openxmlformats.org/officeDocument/2006/relationships/image" Target="../media/image125.png"/><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png"/><Relationship Id="rId7" Type="http://schemas.openxmlformats.org/officeDocument/2006/relationships/image" Target="../media/image148.emf"/><Relationship Id="rId2" Type="http://schemas.openxmlformats.org/officeDocument/2006/relationships/image" Target="../media/image143.jpg"/><Relationship Id="rId1" Type="http://schemas.openxmlformats.org/officeDocument/2006/relationships/slideLayout" Target="../slideLayouts/slideLayout12.xml"/><Relationship Id="rId6" Type="http://schemas.openxmlformats.org/officeDocument/2006/relationships/image" Target="../media/image147.svg"/><Relationship Id="rId5" Type="http://schemas.openxmlformats.org/officeDocument/2006/relationships/image" Target="../media/image146.png"/><Relationship Id="rId10" Type="http://schemas.openxmlformats.org/officeDocument/2006/relationships/image" Target="../media/image151.jpg"/><Relationship Id="rId4" Type="http://schemas.openxmlformats.org/officeDocument/2006/relationships/image" Target="../media/image145.jpg"/><Relationship Id="rId9" Type="http://schemas.openxmlformats.org/officeDocument/2006/relationships/image" Target="../media/image150.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48.jpe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604604"/>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Assemblages soudés</a:t>
            </a:r>
            <a:br>
              <a:rPr lang="fr-FR" dirty="0"/>
            </a:br>
            <a:endParaRPr lang="fr-CA" dirty="0"/>
          </a:p>
        </p:txBody>
      </p:sp>
    </p:spTree>
    <p:extLst>
      <p:ext uri="{BB962C8B-B14F-4D97-AF65-F5344CB8AC3E}">
        <p14:creationId xmlns:p14="http://schemas.microsoft.com/office/powerpoint/2010/main" val="403569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Normes sur le soudage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a:t>
            </a:fld>
            <a:endParaRPr lang="fr-FR"/>
          </a:p>
        </p:txBody>
      </p:sp>
    </p:spTree>
    <p:extLst>
      <p:ext uri="{BB962C8B-B14F-4D97-AF65-F5344CB8AC3E}">
        <p14:creationId xmlns:p14="http://schemas.microsoft.com/office/powerpoint/2010/main" val="3424963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Résistance des soudure à bords bombés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348" y="983284"/>
            <a:ext cx="5213151" cy="285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525720" y="4067200"/>
            <a:ext cx="4446406" cy="307777"/>
          </a:xfrm>
          <a:prstGeom prst="rect">
            <a:avLst/>
          </a:prstGeom>
        </p:spPr>
        <p:txBody>
          <a:bodyPr wrap="square">
            <a:spAutoFit/>
          </a:bodyPr>
          <a:lstStyle/>
          <a:p>
            <a:r>
              <a:rPr lang="fr-FR" sz="1400" dirty="0">
                <a:latin typeface="Univers Condensed"/>
              </a:rPr>
              <a:t>Gorge efficace des soudures à rainure à bord tombé</a:t>
            </a:r>
            <a:endParaRPr lang="fr-CA" sz="1400" dirty="0">
              <a:latin typeface="Univers Condensed"/>
            </a:endParaRP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4619947"/>
                <a:ext cx="9821449" cy="17364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a:ea typeface="Cambria Math" panose="02040503050406030204" pitchFamily="18" charset="0"/>
                  </a:rPr>
                  <a:t>La soudure doit être qualifiée pour résister aux charges imposées.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2 </m:t>
                    </m:r>
                  </m:oMath>
                </a14:m>
                <a:r>
                  <a:rPr lang="fr-FR" sz="1600" dirty="0">
                    <a:solidFill>
                      <a:schemeClr val="tx1"/>
                    </a:solidFill>
                    <a:latin typeface="Univers Condensed"/>
                    <a:ea typeface="Cambria Math" panose="02040503050406030204" pitchFamily="18" charset="0"/>
                  </a:rPr>
                  <a:t>méthodes</a:t>
                </a:r>
              </a:p>
              <a:p>
                <a:pPr marL="627063" lvl="2" indent="-227013" eaLnBrk="1" hangingPunct="1">
                  <a:defRPr/>
                </a:pPr>
                <a:endParaRPr lang="fr-FR" sz="1600" dirty="0">
                  <a:solidFill>
                    <a:schemeClr val="tx1"/>
                  </a:solidFill>
                  <a:latin typeface="Univers Condensed"/>
                  <a:ea typeface="Cambria Math" panose="02040503050406030204" pitchFamily="18" charset="0"/>
                </a:endParaRPr>
              </a:p>
              <a:p>
                <a:pPr marL="627063" lvl="2" indent="-227013" eaLnBrk="1" hangingPunct="1">
                  <a:defRPr/>
                </a:pPr>
                <a:r>
                  <a:rPr lang="fr-FR" sz="1600" dirty="0">
                    <a:solidFill>
                      <a:schemeClr val="tx1"/>
                    </a:solidFill>
                    <a:latin typeface="Univers Condensed"/>
                    <a:ea typeface="Cambria Math" panose="02040503050406030204" pitchFamily="18" charset="0"/>
                  </a:rPr>
                  <a:t>par la mesure de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𝑤</m:t>
                        </m:r>
                      </m:sub>
                    </m:sSub>
                  </m:oMath>
                </a14:m>
                <a:endParaRPr lang="fr-FR" sz="1600" dirty="0">
                  <a:solidFill>
                    <a:schemeClr val="tx1"/>
                  </a:solidFill>
                  <a:latin typeface="Univers Condensed"/>
                  <a:ea typeface="Cambria Math" panose="02040503050406030204" pitchFamily="18" charset="0"/>
                </a:endParaRPr>
              </a:p>
              <a:p>
                <a:pPr marL="627063" lvl="2" indent="-227013" eaLnBrk="1" hangingPunct="1">
                  <a:defRPr/>
                </a:pPr>
                <a:r>
                  <a:rPr lang="fr-FR" sz="1600" dirty="0">
                    <a:solidFill>
                      <a:schemeClr val="tx1"/>
                    </a:solidFill>
                    <a:latin typeface="Univers Condensed"/>
                    <a:ea typeface="Cambria Math" panose="02040503050406030204" pitchFamily="18" charset="0"/>
                  </a:rPr>
                  <a:t>par des essais de chargement</a:t>
                </a: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𝑛</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a:rPr>
                            <m:t>𝑤</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𝑚</m:t>
                          </m:r>
                        </m:sub>
                      </m:sSub>
                    </m:oMath>
                  </m:oMathPara>
                </a14:m>
                <a:endParaRPr lang="fr-CA" sz="1600" i="1" dirty="0">
                  <a:solidFill>
                    <a:schemeClr val="tx1"/>
                  </a:solidFill>
                  <a:latin typeface="Univers Condensed"/>
                  <a:ea typeface="Cambria Math" panose="02040503050406030204" pitchFamily="18" charset="0"/>
                </a:endParaRPr>
              </a:p>
              <a:p>
                <a:pPr marL="1084263" lvl="3" indent="-227013" eaLnBrk="1" hangingPunct="1">
                  <a:defRPr/>
                </a:pPr>
                <a:endParaRPr lang="fr-FR" sz="1600" dirty="0">
                  <a:solidFill>
                    <a:schemeClr val="tx1"/>
                  </a:solidFill>
                  <a:latin typeface="Univers Condensed"/>
                  <a:ea typeface="Cambria Math" panose="02040503050406030204" pitchFamily="18" charset="0"/>
                </a:endParaRPr>
              </a:p>
              <a:p>
                <a:pPr marL="1084263" lvl="3" indent="-227013" eaLnBrk="1" hangingPunct="1">
                  <a:defRPr/>
                </a:pPr>
                <a:endParaRPr lang="fr-FR" sz="1600"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4619947"/>
                <a:ext cx="9821449" cy="1736404"/>
              </a:xfrm>
              <a:prstGeom prst="rect">
                <a:avLst/>
              </a:prstGeom>
              <a:blipFill>
                <a:blip r:embed="rId4"/>
                <a:stretch>
                  <a:fillRect l="-310" t="-10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D3298C6E-F104-6341-AF42-0D897D77DD45}"/>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7316447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soudures à bords bombés</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Résistance des soudures de goujons en traction et cisaillement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101</a:t>
            </a:fld>
            <a:endParaRPr lang="fr-FR"/>
          </a:p>
        </p:txBody>
      </p:sp>
    </p:spTree>
    <p:extLst>
      <p:ext uri="{BB962C8B-B14F-4D97-AF65-F5344CB8AC3E}">
        <p14:creationId xmlns:p14="http://schemas.microsoft.com/office/powerpoint/2010/main" val="19950492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Résistance des soudure à bords bombés</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467024"/>
                <a:ext cx="9692974" cy="32403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400050" eaLnBrk="1" hangingPunct="1">
                  <a:buClr>
                    <a:srgbClr val="FF0000"/>
                  </a:buClr>
                  <a:buNone/>
                  <a:defRPr/>
                </a:pPr>
                <a:endParaRPr lang="fr-FR" sz="2000" u="sng" dirty="0">
                  <a:solidFill>
                    <a:schemeClr val="tx1"/>
                  </a:solidFill>
                  <a:latin typeface="Univers Condensed"/>
                  <a:ea typeface="Cambria Math" panose="02040503050406030204" pitchFamily="18" charset="0"/>
                </a:endParaRPr>
              </a:p>
              <a:p>
                <a:pPr marL="400050" lvl="2" indent="-57150" eaLnBrk="1" hangingPunct="1">
                  <a:buNone/>
                  <a:defRPr/>
                </a:pPr>
                <a14:m>
                  <m:oMathPara xmlns:m="http://schemas.openxmlformats.org/officeDocument/2006/math">
                    <m:oMathParaPr>
                      <m:jc m:val="left"/>
                    </m:oMathParaPr>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𝑇</m:t>
                          </m:r>
                        </m:e>
                        <m:sub>
                          <m:r>
                            <a:rPr lang="en-CA" sz="2000" i="1">
                              <a:solidFill>
                                <a:schemeClr val="tx1"/>
                              </a:solidFill>
                              <a:latin typeface="Cambria Math" panose="02040503050406030204" pitchFamily="18" charset="0"/>
                              <a:ea typeface="Cambria Math" panose="02040503050406030204" pitchFamily="18" charset="0"/>
                            </a:rPr>
                            <m:t>𝑟</m:t>
                          </m:r>
                        </m:sub>
                      </m:sSub>
                      <m:r>
                        <a:rPr lang="en-CA" sz="2000" i="1">
                          <a:solidFill>
                            <a:schemeClr val="tx1"/>
                          </a:solidFill>
                          <a:latin typeface="Cambria Math" panose="02040503050406030204" pitchFamily="18" charset="0"/>
                          <a:ea typeface="Cambria Math" panose="02040503050406030204" pitchFamily="18" charset="0"/>
                        </a:rPr>
                        <m:t>=</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i="1">
                              <a:solidFill>
                                <a:schemeClr val="tx1"/>
                              </a:solidFill>
                              <a:latin typeface="Cambria Math" panose="02040503050406030204" pitchFamily="18" charset="0"/>
                              <a:ea typeface="Cambria Math"/>
                            </a:rPr>
                            <m:t>𝜙</m:t>
                          </m:r>
                        </m:e>
                        <m:sub>
                          <m:r>
                            <a:rPr lang="fr-CA" sz="2000" i="1">
                              <a:solidFill>
                                <a:schemeClr val="tx1"/>
                              </a:solidFill>
                              <a:latin typeface="Cambria Math" panose="02040503050406030204" pitchFamily="18" charset="0"/>
                              <a:ea typeface="Cambria Math"/>
                            </a:rPr>
                            <m:t>𝑓</m:t>
                          </m:r>
                        </m:sub>
                      </m:sSub>
                      <m:r>
                        <a:rPr lang="en-CA" sz="2000" i="1">
                          <a:solidFill>
                            <a:schemeClr val="tx1"/>
                          </a:solidFill>
                          <a:latin typeface="Cambria Math" panose="02040503050406030204" pitchFamily="18" charset="0"/>
                          <a:ea typeface="Cambria Math" panose="02040503050406030204" pitchFamily="18" charset="0"/>
                        </a:rPr>
                        <m:t>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𝐴</m:t>
                          </m:r>
                        </m:e>
                        <m:sub>
                          <m:r>
                            <a:rPr lang="fr-CA" sz="2000" i="1">
                              <a:solidFill>
                                <a:schemeClr val="tx1"/>
                              </a:solidFill>
                              <a:latin typeface="Cambria Math" panose="02040503050406030204" pitchFamily="18" charset="0"/>
                              <a:ea typeface="Cambria Math" panose="02040503050406030204" pitchFamily="18" charset="0"/>
                            </a:rPr>
                            <m:t>𝑔</m:t>
                          </m:r>
                        </m:sub>
                      </m:sSub>
                      <m:r>
                        <a:rPr lang="fr-CA" sz="2000" i="1">
                          <a:solidFill>
                            <a:schemeClr val="tx1"/>
                          </a:solidFill>
                          <a:latin typeface="Cambria Math" panose="02040503050406030204" pitchFamily="18" charset="0"/>
                          <a:ea typeface="Cambria Math" panose="02040503050406030204" pitchFamily="18" charset="0"/>
                        </a:rPr>
                        <m:t>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i="1">
                              <a:solidFill>
                                <a:schemeClr val="tx1"/>
                              </a:solidFill>
                              <a:latin typeface="Cambria Math" panose="02040503050406030204" pitchFamily="18" charset="0"/>
                              <a:ea typeface="Cambria Math" panose="02040503050406030204" pitchFamily="18" charset="0"/>
                            </a:rPr>
                            <m:t>𝐹</m:t>
                          </m:r>
                        </m:e>
                        <m:sub>
                          <m:r>
                            <a:rPr lang="fr-CA" sz="2000" i="1">
                              <a:solidFill>
                                <a:schemeClr val="tx1"/>
                              </a:solidFill>
                              <a:latin typeface="Cambria Math" panose="02040503050406030204" pitchFamily="18" charset="0"/>
                              <a:ea typeface="Cambria Math" panose="02040503050406030204" pitchFamily="18" charset="0"/>
                            </a:rPr>
                            <m:t>𝑤𝑢</m:t>
                          </m:r>
                        </m:sub>
                      </m:sSub>
                    </m:oMath>
                  </m:oMathPara>
                </a14:m>
                <a:endParaRPr lang="fr-CA" sz="2000" i="1" dirty="0">
                  <a:solidFill>
                    <a:schemeClr val="tx1"/>
                  </a:solidFill>
                  <a:latin typeface="Univers Condensed"/>
                  <a:ea typeface="Cambria Math" panose="02040503050406030204" pitchFamily="18" charset="0"/>
                </a:endParaRPr>
              </a:p>
              <a:p>
                <a:pPr marL="400050" lvl="2" indent="-57150" eaLnBrk="1" hangingPunct="1">
                  <a:buNone/>
                  <a:defRPr/>
                </a:pPr>
                <a:endParaRPr lang="fr-CA" sz="2000" i="1" dirty="0">
                  <a:solidFill>
                    <a:schemeClr val="tx1"/>
                  </a:solidFill>
                  <a:latin typeface="Univers Condensed"/>
                  <a:ea typeface="Cambria Math" panose="02040503050406030204" pitchFamily="18" charset="0"/>
                </a:endParaRPr>
              </a:p>
              <a:p>
                <a:pPr marL="400050" lvl="2" indent="-57150" eaLnBrk="1" hangingPunct="1">
                  <a:buNone/>
                  <a:defRPr/>
                </a:pPr>
                <a14:m>
                  <m:oMathPara xmlns:m="http://schemas.openxmlformats.org/officeDocument/2006/math">
                    <m:oMathParaPr>
                      <m:jc m:val="left"/>
                    </m:oMathParaPr>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𝑉</m:t>
                          </m:r>
                        </m:e>
                        <m:sub>
                          <m:r>
                            <a:rPr lang="en-CA" sz="2000" i="1">
                              <a:solidFill>
                                <a:schemeClr val="tx1"/>
                              </a:solidFill>
                              <a:latin typeface="Cambria Math" panose="02040503050406030204" pitchFamily="18" charset="0"/>
                              <a:ea typeface="Cambria Math" panose="02040503050406030204" pitchFamily="18" charset="0"/>
                            </a:rPr>
                            <m:t>𝑟</m:t>
                          </m:r>
                        </m:sub>
                      </m:sSub>
                      <m:r>
                        <a:rPr lang="en-CA" sz="2000" i="1">
                          <a:solidFill>
                            <a:schemeClr val="tx1"/>
                          </a:solidFill>
                          <a:latin typeface="Cambria Math" panose="02040503050406030204" pitchFamily="18" charset="0"/>
                          <a:ea typeface="Cambria Math" panose="02040503050406030204" pitchFamily="18" charset="0"/>
                        </a:rPr>
                        <m:t>=</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i="1">
                              <a:solidFill>
                                <a:schemeClr val="tx1"/>
                              </a:solidFill>
                              <a:latin typeface="Cambria Math" panose="02040503050406030204" pitchFamily="18" charset="0"/>
                              <a:ea typeface="Cambria Math"/>
                            </a:rPr>
                            <m:t>𝜙</m:t>
                          </m:r>
                        </m:e>
                        <m:sub>
                          <m:r>
                            <a:rPr lang="fr-CA" sz="2000" i="1">
                              <a:solidFill>
                                <a:schemeClr val="tx1"/>
                              </a:solidFill>
                              <a:latin typeface="Cambria Math" panose="02040503050406030204" pitchFamily="18" charset="0"/>
                              <a:ea typeface="Cambria Math"/>
                            </a:rPr>
                            <m:t>𝑓</m:t>
                          </m:r>
                        </m:sub>
                      </m:sSub>
                      <m:r>
                        <a:rPr lang="fr-CA" sz="2000" i="1">
                          <a:solidFill>
                            <a:schemeClr val="tx1"/>
                          </a:solidFill>
                          <a:latin typeface="Cambria Math" panose="02040503050406030204" pitchFamily="18" charset="0"/>
                          <a:ea typeface="Cambria Math"/>
                        </a:rPr>
                        <m:t> 0,6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𝐴</m:t>
                          </m:r>
                        </m:e>
                        <m:sub>
                          <m:r>
                            <a:rPr lang="fr-CA" sz="2000" i="1">
                              <a:solidFill>
                                <a:schemeClr val="tx1"/>
                              </a:solidFill>
                              <a:latin typeface="Cambria Math" panose="02040503050406030204" pitchFamily="18" charset="0"/>
                              <a:ea typeface="Cambria Math" panose="02040503050406030204" pitchFamily="18" charset="0"/>
                            </a:rPr>
                            <m:t>𝑏</m:t>
                          </m:r>
                        </m:sub>
                      </m:sSub>
                      <m:r>
                        <a:rPr lang="fr-CA" sz="2000" i="1">
                          <a:solidFill>
                            <a:schemeClr val="tx1"/>
                          </a:solidFill>
                          <a:latin typeface="Cambria Math" panose="02040503050406030204" pitchFamily="18" charset="0"/>
                          <a:ea typeface="Cambria Math" panose="02040503050406030204" pitchFamily="18" charset="0"/>
                        </a:rPr>
                        <m:t>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i="1">
                              <a:solidFill>
                                <a:schemeClr val="tx1"/>
                              </a:solidFill>
                              <a:latin typeface="Cambria Math" panose="02040503050406030204" pitchFamily="18" charset="0"/>
                              <a:ea typeface="Cambria Math" panose="02040503050406030204" pitchFamily="18" charset="0"/>
                            </a:rPr>
                            <m:t>𝐹</m:t>
                          </m:r>
                        </m:e>
                        <m:sub>
                          <m:r>
                            <a:rPr lang="fr-CA" sz="2000" i="1">
                              <a:solidFill>
                                <a:schemeClr val="tx1"/>
                              </a:solidFill>
                              <a:latin typeface="Cambria Math" panose="02040503050406030204" pitchFamily="18" charset="0"/>
                              <a:ea typeface="Cambria Math" panose="02040503050406030204" pitchFamily="18" charset="0"/>
                            </a:rPr>
                            <m:t>𝑤𝑢</m:t>
                          </m:r>
                        </m:sub>
                      </m:sSub>
                    </m:oMath>
                  </m:oMathPara>
                </a14:m>
                <a:endParaRPr lang="fr-CA" sz="2000" i="1" dirty="0">
                  <a:solidFill>
                    <a:schemeClr val="tx1"/>
                  </a:solidFill>
                  <a:latin typeface="Univers Condensed"/>
                  <a:ea typeface="Cambria Math" panose="02040503050406030204" pitchFamily="18" charset="0"/>
                </a:endParaRPr>
              </a:p>
              <a:p>
                <a:pPr marL="400050" lvl="2" indent="-57150" eaLnBrk="1" hangingPunct="1">
                  <a:buNone/>
                  <a:defRPr/>
                </a:pPr>
                <a:endParaRPr lang="fr-CA" sz="2000" i="1" dirty="0">
                  <a:solidFill>
                    <a:schemeClr val="tx1"/>
                  </a:solidFill>
                  <a:latin typeface="Univers Condensed"/>
                  <a:ea typeface="Cambria Math" panose="02040503050406030204" pitchFamily="18" charset="0"/>
                </a:endParaRPr>
              </a:p>
              <a:p>
                <a:pPr marL="400050" lvl="2" indent="-57150" eaLnBrk="1" hangingPunct="1">
                  <a:buNone/>
                  <a:defRPr/>
                </a:pP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𝐴</m:t>
                        </m:r>
                      </m:e>
                      <m:sub>
                        <m:r>
                          <a:rPr lang="fr-CA" sz="2000" i="1">
                            <a:solidFill>
                              <a:schemeClr val="tx1"/>
                            </a:solidFill>
                            <a:latin typeface="Cambria Math" panose="02040503050406030204" pitchFamily="18" charset="0"/>
                            <a:ea typeface="Cambria Math" panose="02040503050406030204" pitchFamily="18" charset="0"/>
                          </a:rPr>
                          <m:t>𝑏</m:t>
                        </m:r>
                      </m:sub>
                    </m:sSub>
                  </m:oMath>
                </a14:m>
                <a:r>
                  <a:rPr lang="fr-CA" sz="2000" dirty="0">
                    <a:solidFill>
                      <a:schemeClr val="tx1"/>
                    </a:solidFill>
                    <a:latin typeface="Univers Condensed"/>
                    <a:ea typeface="Cambria Math" panose="02040503050406030204" pitchFamily="18" charset="0"/>
                  </a:rPr>
                  <a:t>:</a:t>
                </a:r>
                <a:r>
                  <a:rPr lang="fr-CA" sz="2000" i="1" dirty="0">
                    <a:solidFill>
                      <a:schemeClr val="tx1"/>
                    </a:solidFill>
                    <a:latin typeface="Univers Condensed"/>
                    <a:ea typeface="Cambria Math" panose="02040503050406030204" pitchFamily="18" charset="0"/>
                  </a:rPr>
                  <a:t> </a:t>
                </a:r>
                <a:r>
                  <a:rPr lang="fr-CA" sz="2000" dirty="0">
                    <a:solidFill>
                      <a:schemeClr val="tx1"/>
                    </a:solidFill>
                    <a:latin typeface="Univers Condensed"/>
                    <a:ea typeface="Cambria Math" panose="02040503050406030204" pitchFamily="18" charset="0"/>
                  </a:rPr>
                  <a:t>l’aire de la tige du goujon</a:t>
                </a:r>
                <a:endParaRPr lang="fr-CA" sz="2000" i="1"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467024"/>
                <a:ext cx="9692974" cy="3240360"/>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1738768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103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dirty="0">
                <a:effectLst/>
              </a:rPr>
              <a:t>G – Résistance des soudures à bords tombés</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0751882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concentriques avec soudure d’angle</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104</a:t>
            </a:fld>
            <a:endParaRPr lang="fr-FR"/>
          </a:p>
        </p:txBody>
      </p:sp>
    </p:spTree>
    <p:extLst>
      <p:ext uri="{BB962C8B-B14F-4D97-AF65-F5344CB8AC3E}">
        <p14:creationId xmlns:p14="http://schemas.microsoft.com/office/powerpoint/2010/main" val="39886411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p:sp>
        <p:nvSpPr>
          <p:cNvPr id="5" name="Rectangle 1027"/>
          <p:cNvSpPr txBox="1">
            <a:spLocks noChangeArrowheads="1"/>
          </p:cNvSpPr>
          <p:nvPr/>
        </p:nvSpPr>
        <p:spPr bwMode="auto">
          <a:xfrm>
            <a:off x="838200" y="713738"/>
            <a:ext cx="3960440" cy="324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Une soudure d’angle travaillent toujours en cisaillement </a:t>
            </a:r>
            <a:r>
              <a:rPr lang="fr-CA" sz="1600" dirty="0">
                <a:latin typeface="Univers Condensed"/>
              </a:rPr>
              <a:t>quelle que soit l’orientation de la charge appliquée par rapport à l’axe du cordon</a:t>
            </a:r>
          </a:p>
          <a:p>
            <a:pPr marL="342900" lvl="1" indent="-342900" eaLnBrk="1" hangingPunct="1">
              <a:buFont typeface="Arial" panose="020B0604020202020204" pitchFamily="34" charset="0"/>
              <a:buChar char="•"/>
              <a:defRPr/>
            </a:pPr>
            <a:endParaRPr lang="fr-CA" sz="1600" dirty="0">
              <a:latin typeface="Univers Condensed"/>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La résistance ultime en cisaillement et la ductilité de la rupture dépendent de l’orientation de la charge par rapport à l’axe du cordon, tant pour le soudage de l’aluminium que pour le soudage de l’acier</a:t>
            </a:r>
          </a:p>
        </p:txBody>
      </p:sp>
      <p:sp>
        <p:nvSpPr>
          <p:cNvPr id="6"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199" y="4202741"/>
            <a:ext cx="3361267" cy="167312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FR" sz="1600" dirty="0">
                <a:latin typeface="Univers Condensed"/>
                <a:ea typeface="Cambria Math" panose="02040503050406030204" pitchFamily="18" charset="0"/>
              </a:rPr>
              <a:t>Les cordons latéraux sont les moins résistants mais les plus ductiles. C’est le contraire pour les cordons frontaux, ils ont une résistance maximale et une ductilité minimale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028" y="944729"/>
            <a:ext cx="4722621" cy="5173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4F680EB2-094F-4617-AAF8-558C4BD9C455}"/>
              </a:ext>
            </a:extLst>
          </p:cNvPr>
          <p:cNvSpPr/>
          <p:nvPr/>
        </p:nvSpPr>
        <p:spPr>
          <a:xfrm>
            <a:off x="7211368" y="3609023"/>
            <a:ext cx="1086970" cy="36004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4F680EB2-094F-4617-AAF8-558C4BD9C455}"/>
              </a:ext>
            </a:extLst>
          </p:cNvPr>
          <p:cNvSpPr/>
          <p:nvPr/>
        </p:nvSpPr>
        <p:spPr>
          <a:xfrm>
            <a:off x="6502193" y="2870941"/>
            <a:ext cx="1418351" cy="162018"/>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6752648" y="6349005"/>
            <a:ext cx="3091380" cy="307777"/>
          </a:xfrm>
          <a:prstGeom prst="rect">
            <a:avLst/>
          </a:prstGeom>
        </p:spPr>
        <p:txBody>
          <a:bodyPr wrap="square">
            <a:spAutoFit/>
          </a:bodyPr>
          <a:lstStyle/>
          <a:p>
            <a:r>
              <a:rPr lang="fr-FR" sz="1400" dirty="0">
                <a:latin typeface="Univers Condensed"/>
              </a:rPr>
              <a:t>Comportement des soudures d'angle</a:t>
            </a:r>
            <a:endParaRPr lang="fr-CA" sz="1400" dirty="0">
              <a:latin typeface="Univers Condensed"/>
            </a:endParaRPr>
          </a:p>
        </p:txBody>
      </p:sp>
      <p:sp>
        <p:nvSpPr>
          <p:cNvPr id="11" name="Rectangle 10">
            <a:extLst>
              <a:ext uri="{FF2B5EF4-FFF2-40B4-BE49-F238E27FC236}">
                <a16:creationId xmlns:a16="http://schemas.microsoft.com/office/drawing/2014/main" id="{2EB1B8CD-01B1-F444-9EAE-DADDC341188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3086724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520" y="983284"/>
            <a:ext cx="5307655" cy="429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560215" y="5691973"/>
            <a:ext cx="2376264" cy="307777"/>
          </a:xfrm>
          <a:prstGeom prst="rect">
            <a:avLst/>
          </a:prstGeom>
        </p:spPr>
        <p:txBody>
          <a:bodyPr wrap="square">
            <a:spAutoFit/>
          </a:bodyPr>
          <a:lstStyle/>
          <a:p>
            <a:r>
              <a:rPr lang="fr-FR" sz="1400" dirty="0">
                <a:latin typeface="Univers Condensed"/>
              </a:rPr>
              <a:t>Variation du plan de rupture</a:t>
            </a:r>
            <a:endParaRPr lang="fr-CA" sz="1400" dirty="0">
              <a:latin typeface="Univers Condensed"/>
            </a:endParaRPr>
          </a:p>
        </p:txBody>
      </p:sp>
      <p:sp>
        <p:nvSpPr>
          <p:cNvPr id="7" name="Rectangle 6">
            <a:extLst>
              <a:ext uri="{FF2B5EF4-FFF2-40B4-BE49-F238E27FC236}">
                <a16:creationId xmlns:a16="http://schemas.microsoft.com/office/drawing/2014/main" id="{0EC23E00-EB0F-D543-A138-7C4D3C0FBE6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3929975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mc:AlternateContent xmlns:mc="http://schemas.openxmlformats.org/markup-compatibility/2006" xmlns:a14="http://schemas.microsoft.com/office/drawing/2010/main">
        <mc:Choice Requires="a14">
          <p:sp>
            <p:nvSpPr>
              <p:cNvPr id="7" name="Rectangle 6"/>
              <p:cNvSpPr/>
              <p:nvPr/>
            </p:nvSpPr>
            <p:spPr>
              <a:xfrm>
                <a:off x="838199" y="733628"/>
                <a:ext cx="9821449" cy="1714828"/>
              </a:xfrm>
              <a:prstGeom prst="rect">
                <a:avLst/>
              </a:prstGeom>
            </p:spPr>
            <p:txBody>
              <a:bodyPr wrap="square">
                <a:spAutoFit/>
              </a:bodyPr>
              <a:lstStyle/>
              <a:p>
                <a:pPr marL="182563" lvl="1" indent="-182563">
                  <a:spcBef>
                    <a:spcPct val="20000"/>
                  </a:spcBef>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La norme S157 propose la relation suivante pour le calcul de la </a:t>
                </a:r>
                <a:r>
                  <a:rPr lang="fr-CA" sz="1600" b="1" dirty="0">
                    <a:solidFill>
                      <a:schemeClr val="tx1"/>
                    </a:solidFill>
                    <a:latin typeface="Univers Condensed"/>
                    <a:ea typeface="Cambria Math" panose="02040503050406030204" pitchFamily="18" charset="0"/>
                  </a:rPr>
                  <a:t>résistance pondérée par unité de longueur </a:t>
                </a:r>
                <a:r>
                  <a:rPr lang="fr-CA" sz="1600" dirty="0">
                    <a:solidFill>
                      <a:schemeClr val="tx1"/>
                    </a:solidFill>
                    <a:latin typeface="Univers Condensed"/>
                    <a:ea typeface="Cambria Math" panose="02040503050406030204" pitchFamily="18" charset="0"/>
                  </a:rPr>
                  <a:t>(</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en-CA" sz="1600" i="1">
                            <a:solidFill>
                              <a:schemeClr val="tx1"/>
                            </a:solidFill>
                            <a:latin typeface="Cambria Math" panose="02040503050406030204" pitchFamily="18" charset="0"/>
                            <a:ea typeface="Cambria Math" panose="02040503050406030204" pitchFamily="18" charset="0"/>
                          </a:rPr>
                          <m:t>𝑟</m:t>
                        </m:r>
                      </m:sub>
                    </m:sSub>
                  </m:oMath>
                </a14:m>
                <a:r>
                  <a:rPr lang="fr-CA" sz="1600" dirty="0">
                    <a:solidFill>
                      <a:schemeClr val="tx1"/>
                    </a:solidFill>
                    <a:latin typeface="Univers Condensed"/>
                    <a:ea typeface="Cambria Math" panose="02040503050406030204" pitchFamily="18" charset="0"/>
                  </a:rPr>
                  <a:t>), d’un cordon de soudure sollicité de façon concentrique </a:t>
                </a:r>
              </a:p>
              <a:p>
                <a:pPr marL="627063" lvl="2" indent="-227013">
                  <a:spcBef>
                    <a:spcPct val="20000"/>
                  </a:spcBef>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a:spcBef>
                    <a:spcPct val="20000"/>
                  </a:spcBef>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𝑘</m:t>
                      </m:r>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𝑤</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𝑤𝑢</m:t>
                          </m:r>
                        </m:sub>
                      </m:sSub>
                    </m:oMath>
                  </m:oMathPara>
                </a14:m>
                <a:endParaRPr lang="fr-CA" sz="1600" dirty="0">
                  <a:solidFill>
                    <a:schemeClr val="tx1"/>
                  </a:solidFill>
                  <a:latin typeface="Univers Condensed"/>
                  <a:ea typeface="Cambria Math" panose="02040503050406030204" pitchFamily="18" charset="0"/>
                </a:endParaRPr>
              </a:p>
              <a:p>
                <a:pPr marL="857250" lvl="3">
                  <a:spcBef>
                    <a:spcPct val="20000"/>
                  </a:spcBef>
                  <a:defRPr/>
                </a:pPr>
                <a:endParaRPr lang="fr-CA" sz="1600" dirty="0">
                  <a:solidFill>
                    <a:schemeClr val="tx1"/>
                  </a:solidFill>
                  <a:latin typeface="Univers Condensed"/>
                  <a:ea typeface="Cambria Math" panose="02040503050406030204" pitchFamily="18" charset="0"/>
                </a:endParaRPr>
              </a:p>
              <a:p>
                <a:pPr marL="857250" lvl="3">
                  <a:spcBef>
                    <a:spcPct val="20000"/>
                  </a:spcBef>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=0,67</m:t>
                      </m:r>
                    </m:oMath>
                  </m:oMathPara>
                </a14:m>
                <a:endParaRPr lang="fr-CA" sz="1600" dirty="0">
                  <a:solidFill>
                    <a:schemeClr val="tx1"/>
                  </a:solidFill>
                  <a:latin typeface="Univers Condensed"/>
                  <a:ea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8199" y="733628"/>
                <a:ext cx="9821449" cy="1714828"/>
              </a:xfrm>
              <a:prstGeom prst="rect">
                <a:avLst/>
              </a:prstGeom>
              <a:blipFill>
                <a:blip r:embed="rId3"/>
                <a:stretch>
                  <a:fillRect l="-186" t="-1064" b="-355"/>
                </a:stretch>
              </a:blipFill>
            </p:spPr>
            <p:txBody>
              <a:bodyPr/>
              <a:lstStyle/>
              <a:p>
                <a:r>
                  <a:rPr lang="fr-CA">
                    <a:noFill/>
                  </a:rPr>
                  <a:t> </a:t>
                </a:r>
              </a:p>
            </p:txBody>
          </p:sp>
        </mc:Fallback>
      </mc:AlternateContent>
      <p:grpSp>
        <p:nvGrpSpPr>
          <p:cNvPr id="9" name="Groupe 8"/>
          <p:cNvGrpSpPr/>
          <p:nvPr/>
        </p:nvGrpSpPr>
        <p:grpSpPr>
          <a:xfrm>
            <a:off x="1775518" y="2448456"/>
            <a:ext cx="8415086" cy="3843914"/>
            <a:chOff x="77151" y="2276872"/>
            <a:chExt cx="8998255" cy="3843914"/>
          </a:xfrm>
        </p:grpSpPr>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1" y="2276872"/>
              <a:ext cx="8998255" cy="384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4F680EB2-094F-4617-AAF8-558C4BD9C455}"/>
                </a:ext>
              </a:extLst>
            </p:cNvPr>
            <p:cNvSpPr/>
            <p:nvPr/>
          </p:nvSpPr>
          <p:spPr>
            <a:xfrm>
              <a:off x="8682086" y="4293096"/>
              <a:ext cx="393319" cy="136815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Rectangle 12">
            <a:extLst>
              <a:ext uri="{FF2B5EF4-FFF2-40B4-BE49-F238E27FC236}">
                <a16:creationId xmlns:a16="http://schemas.microsoft.com/office/drawing/2014/main" id="{4F680EB2-094F-4617-AAF8-558C4BD9C455}"/>
              </a:ext>
            </a:extLst>
          </p:cNvPr>
          <p:cNvSpPr/>
          <p:nvPr/>
        </p:nvSpPr>
        <p:spPr>
          <a:xfrm>
            <a:off x="6273381" y="4464680"/>
            <a:ext cx="367828" cy="136815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4F680EB2-094F-4617-AAF8-558C4BD9C455}"/>
              </a:ext>
            </a:extLst>
          </p:cNvPr>
          <p:cNvSpPr/>
          <p:nvPr/>
        </p:nvSpPr>
        <p:spPr>
          <a:xfrm>
            <a:off x="1918560" y="5932330"/>
            <a:ext cx="3771109" cy="36004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7" name="Rectangle 16"/>
              <p:cNvSpPr/>
              <p:nvPr/>
            </p:nvSpPr>
            <p:spPr>
              <a:xfrm>
                <a:off x="3804115" y="6356350"/>
                <a:ext cx="6007860" cy="307777"/>
              </a:xfrm>
              <a:prstGeom prst="rect">
                <a:avLst/>
              </a:prstGeom>
            </p:spPr>
            <p:txBody>
              <a:bodyPr wrap="square">
                <a:spAutoFit/>
              </a:bodyPr>
              <a:lstStyle/>
              <a:p>
                <a:r>
                  <a:rPr lang="fr-FR" sz="1400" dirty="0">
                    <a:solidFill>
                      <a:schemeClr val="tx1"/>
                    </a:solidFill>
                    <a:latin typeface="Univers Condensed"/>
                  </a:rPr>
                  <a:t>Sollicitation d'un cordon de soudure d'angle et définition du coefficient </a:t>
                </a:r>
                <a14:m>
                  <m:oMath xmlns:m="http://schemas.openxmlformats.org/officeDocument/2006/math">
                    <m:r>
                      <a:rPr lang="fr-FR" sz="1400" i="1" dirty="0">
                        <a:solidFill>
                          <a:schemeClr val="tx1"/>
                        </a:solidFill>
                        <a:latin typeface="Cambria Math" panose="02040503050406030204" pitchFamily="18" charset="0"/>
                      </a:rPr>
                      <m:t>𝑘</m:t>
                    </m:r>
                  </m:oMath>
                </a14:m>
                <a:endParaRPr lang="fr-CA" sz="1400" dirty="0">
                  <a:solidFill>
                    <a:schemeClr val="tx1"/>
                  </a:solidFill>
                  <a:latin typeface="Univers Condensed"/>
                </a:endParaRPr>
              </a:p>
            </p:txBody>
          </p:sp>
        </mc:Choice>
        <mc:Fallback xmlns="">
          <p:sp>
            <p:nvSpPr>
              <p:cNvPr id="17" name="Rectangle 16"/>
              <p:cNvSpPr>
                <a:spLocks noRot="1" noChangeAspect="1" noMove="1" noResize="1" noEditPoints="1" noAdjustHandles="1" noChangeArrowheads="1" noChangeShapeType="1" noTextEdit="1"/>
              </p:cNvSpPr>
              <p:nvPr/>
            </p:nvSpPr>
            <p:spPr>
              <a:xfrm>
                <a:off x="3804115" y="6356350"/>
                <a:ext cx="6007860" cy="307777"/>
              </a:xfrm>
              <a:prstGeom prst="rect">
                <a:avLst/>
              </a:prstGeom>
              <a:blipFill>
                <a:blip r:embed="rId5"/>
                <a:stretch>
                  <a:fillRect l="-304" t="-4000" b="-20000"/>
                </a:stretch>
              </a:blipFill>
            </p:spPr>
            <p:txBody>
              <a:bodyPr/>
              <a:lstStyle/>
              <a:p>
                <a:r>
                  <a:rPr lang="fr-CA">
                    <a:noFill/>
                  </a:rPr>
                  <a:t> </a:t>
                </a:r>
              </a:p>
            </p:txBody>
          </p:sp>
        </mc:Fallback>
      </mc:AlternateContent>
      <p:sp>
        <p:nvSpPr>
          <p:cNvPr id="14" name="Rectangle 13">
            <a:extLst>
              <a:ext uri="{FF2B5EF4-FFF2-40B4-BE49-F238E27FC236}">
                <a16:creationId xmlns:a16="http://schemas.microsoft.com/office/drawing/2014/main" id="{2CE3AFCF-B41A-B342-95A8-CA8A1CCCE977}"/>
              </a:ext>
            </a:extLst>
          </p:cNvPr>
          <p:cNvSpPr/>
          <p:nvPr/>
        </p:nvSpPr>
        <p:spPr>
          <a:xfrm>
            <a:off x="10190603" y="5354864"/>
            <a:ext cx="2001397" cy="646331"/>
          </a:xfrm>
          <a:prstGeom prst="rect">
            <a:avLst/>
          </a:prstGeom>
        </p:spPr>
        <p:txBody>
          <a:bodyPr wrap="square">
            <a:spAutoFit/>
          </a:bodyPr>
          <a:lstStyle/>
          <a:p>
            <a:pPr algn="r"/>
            <a:r>
              <a:rPr lang="fr-CA" sz="1200" dirty="0">
                <a:latin typeface="+mj-lt"/>
              </a:rPr>
              <a:t>Source: Beaulieu, Denis. Calcul des charpentes d'aluminium (2003)</a:t>
            </a:r>
          </a:p>
        </p:txBody>
      </p:sp>
    </p:spTree>
    <p:extLst>
      <p:ext uri="{BB962C8B-B14F-4D97-AF65-F5344CB8AC3E}">
        <p14:creationId xmlns:p14="http://schemas.microsoft.com/office/powerpoint/2010/main" val="304473726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83" y="1822917"/>
            <a:ext cx="8850097" cy="269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4F680EB2-094F-4617-AAF8-558C4BD9C455}"/>
              </a:ext>
            </a:extLst>
          </p:cNvPr>
          <p:cNvSpPr/>
          <p:nvPr/>
        </p:nvSpPr>
        <p:spPr>
          <a:xfrm>
            <a:off x="5022766" y="2326973"/>
            <a:ext cx="5328592" cy="50405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20" name="Rectangle 19"/>
              <p:cNvSpPr/>
              <p:nvPr/>
            </p:nvSpPr>
            <p:spPr>
              <a:xfrm>
                <a:off x="1638391" y="4865574"/>
                <a:ext cx="8778089" cy="307777"/>
              </a:xfrm>
              <a:prstGeom prst="rect">
                <a:avLst/>
              </a:prstGeom>
            </p:spPr>
            <p:txBody>
              <a:bodyPr wrap="square">
                <a:spAutoFit/>
              </a:bodyPr>
              <a:lstStyle/>
              <a:p>
                <a:r>
                  <a:rPr lang="fr-FR" sz="1400" dirty="0">
                    <a:solidFill>
                      <a:schemeClr val="tx1"/>
                    </a:solidFill>
                    <a:latin typeface="Univers Condensed"/>
                  </a:rPr>
                  <a:t>Comparaison de la résistance des soudures d’angle, exprimée par le </a:t>
                </a:r>
                <a:r>
                  <a:rPr lang="fr-FR" sz="1400" b="1" dirty="0">
                    <a:solidFill>
                      <a:schemeClr val="tx1"/>
                    </a:solidFill>
                    <a:latin typeface="Univers Condensed"/>
                  </a:rPr>
                  <a:t>coefficient </a:t>
                </a:r>
                <a14:m>
                  <m:oMath xmlns:m="http://schemas.openxmlformats.org/officeDocument/2006/math">
                    <m:r>
                      <a:rPr lang="fr-FR" sz="1400" b="1" i="1" dirty="0">
                        <a:solidFill>
                          <a:schemeClr val="tx1"/>
                        </a:solidFill>
                        <a:latin typeface="Cambria Math" panose="02040503050406030204" pitchFamily="18" charset="0"/>
                      </a:rPr>
                      <m:t>𝒌</m:t>
                    </m:r>
                  </m:oMath>
                </a14:m>
                <a:r>
                  <a:rPr lang="fr-FR" sz="1400" dirty="0">
                    <a:solidFill>
                      <a:schemeClr val="tx1"/>
                    </a:solidFill>
                    <a:latin typeface="Univers Condensed"/>
                  </a:rPr>
                  <a:t>, dans diverses normes</a:t>
                </a:r>
                <a:endParaRPr lang="fr-CA" sz="1400" dirty="0">
                  <a:solidFill>
                    <a:schemeClr val="tx1"/>
                  </a:solidFill>
                  <a:latin typeface="Univers Condensed"/>
                </a:endParaRPr>
              </a:p>
            </p:txBody>
          </p:sp>
        </mc:Choice>
        <mc:Fallback xmlns="">
          <p:sp>
            <p:nvSpPr>
              <p:cNvPr id="20" name="Rectangle 19"/>
              <p:cNvSpPr>
                <a:spLocks noRot="1" noChangeAspect="1" noMove="1" noResize="1" noEditPoints="1" noAdjustHandles="1" noChangeArrowheads="1" noChangeShapeType="1" noTextEdit="1"/>
              </p:cNvSpPr>
              <p:nvPr/>
            </p:nvSpPr>
            <p:spPr>
              <a:xfrm>
                <a:off x="1638391" y="4865574"/>
                <a:ext cx="8778089" cy="307777"/>
              </a:xfrm>
              <a:prstGeom prst="rect">
                <a:avLst/>
              </a:prstGeom>
              <a:blipFill>
                <a:blip r:embed="rId4"/>
                <a:stretch>
                  <a:fillRect l="-208" t="-3922" b="-19608"/>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B5AB7E13-BBC0-BC45-AD79-D61214CA336A}"/>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0814733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823558"/>
                <a:ext cx="9821449" cy="16825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Lorsqu’une force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𝑃</m:t>
                    </m:r>
                  </m:oMath>
                </a14:m>
                <a:r>
                  <a:rPr lang="fr-FR" sz="1600" dirty="0">
                    <a:solidFill>
                      <a:schemeClr val="tx1"/>
                    </a:solidFill>
                    <a:latin typeface="Univers Condensed"/>
                    <a:ea typeface="Cambria Math" panose="02040503050406030204" pitchFamily="18" charset="0"/>
                  </a:rPr>
                  <a:t>) sollicite un cordon de soudure selon </a:t>
                </a:r>
                <a:r>
                  <a:rPr lang="fr-FR" sz="1600" u="sng" dirty="0">
                    <a:solidFill>
                      <a:schemeClr val="tx1"/>
                    </a:solidFill>
                    <a:latin typeface="Univers Condensed"/>
                    <a:ea typeface="Cambria Math" panose="02040503050406030204" pitchFamily="18" charset="0"/>
                  </a:rPr>
                  <a:t>un angle quelconque</a:t>
                </a:r>
                <a:r>
                  <a:rPr lang="fr-FR" sz="1600" dirty="0">
                    <a:solidFill>
                      <a:schemeClr val="tx1"/>
                    </a:solidFill>
                    <a:latin typeface="Univers Condensed"/>
                    <a:ea typeface="Cambria Math" panose="02040503050406030204" pitchFamily="18" charset="0"/>
                  </a:rPr>
                  <a:t>, l</a:t>
                </a:r>
                <a:r>
                  <a:rPr lang="fr-CA" sz="1600" dirty="0">
                    <a:solidFill>
                      <a:schemeClr val="tx1"/>
                    </a:solidFill>
                    <a:latin typeface="Univers Condensed"/>
                    <a:ea typeface="Cambria Math" panose="02040503050406030204" pitchFamily="18" charset="0"/>
                  </a:rPr>
                  <a:t>a norme S157 applique la </a:t>
                </a:r>
                <a:r>
                  <a:rPr lang="fr-FR" sz="1600" dirty="0">
                    <a:solidFill>
                      <a:schemeClr val="tx1"/>
                    </a:solidFill>
                    <a:latin typeface="Univers Condensed"/>
                    <a:ea typeface="Cambria Math" panose="02040503050406030204" pitchFamily="18" charset="0"/>
                  </a:rPr>
                  <a:t>formule d’interaction de type sphérique (</a:t>
                </a:r>
                <a:r>
                  <a:rPr lang="fr-CA" sz="1600" dirty="0">
                    <a:solidFill>
                      <a:schemeClr val="tx1"/>
                    </a:solidFill>
                    <a:latin typeface="Univers Condensed"/>
                  </a:rPr>
                  <a:t>qui simule très bien le comportement observé expérimentalement) </a:t>
                </a:r>
                <a:endParaRPr lang="fr-FR" sz="1600" dirty="0">
                  <a:solidFill>
                    <a:schemeClr val="tx1"/>
                  </a:solidFill>
                  <a:latin typeface="Univers Condensed"/>
                  <a:ea typeface="Cambria Math" panose="02040503050406030204" pitchFamily="18" charset="0"/>
                </a:endParaRPr>
              </a:p>
              <a:p>
                <a:pPr marL="627063" lvl="2" indent="-227013" eaLnBrk="1" hangingPunct="1">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p>
                        <m:sSupPr>
                          <m:ctrlPr>
                            <a:rPr lang="en-CA" sz="1600" i="1">
                              <a:solidFill>
                                <a:schemeClr val="tx1"/>
                              </a:solidFill>
                              <a:latin typeface="Cambria Math" panose="02040503050406030204" pitchFamily="18" charset="0"/>
                              <a:ea typeface="Cambria Math" panose="02040503050406030204" pitchFamily="18" charset="0"/>
                            </a:rPr>
                          </m:ctrlPr>
                        </m:sSupPr>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𝑥</m:t>
                                      </m:r>
                                    </m:sub>
                                  </m:sSub>
                                </m:num>
                                <m:den>
                                  <m:r>
                                    <a:rPr lang="fr-CA" sz="1600" i="1">
                                      <a:solidFill>
                                        <a:schemeClr val="tx1"/>
                                      </a:solidFill>
                                      <a:latin typeface="Cambria Math" panose="02040503050406030204" pitchFamily="18" charset="0"/>
                                      <a:ea typeface="Cambria Math" panose="02040503050406030204" pitchFamily="18" charset="0"/>
                                    </a:rPr>
                                    <m:t>0,6</m:t>
                                  </m:r>
                                </m:den>
                              </m:f>
                            </m:e>
                          </m:d>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m:t>
                      </m:r>
                      <m:sSup>
                        <m:sSupPr>
                          <m:ctrlPr>
                            <a:rPr lang="en-CA" sz="1600" i="1">
                              <a:solidFill>
                                <a:schemeClr val="tx1"/>
                              </a:solidFill>
                              <a:latin typeface="Cambria Math" panose="02040503050406030204" pitchFamily="18" charset="0"/>
                              <a:ea typeface="Cambria Math" panose="02040503050406030204" pitchFamily="18" charset="0"/>
                            </a:rPr>
                          </m:ctrlPr>
                        </m:sSupPr>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𝑦</m:t>
                                      </m:r>
                                    </m:sub>
                                  </m:sSub>
                                </m:num>
                                <m:den>
                                  <m:r>
                                    <a:rPr lang="fr-CA" sz="1600" i="1">
                                      <a:solidFill>
                                        <a:schemeClr val="tx1"/>
                                      </a:solidFill>
                                      <a:latin typeface="Cambria Math" panose="02040503050406030204" pitchFamily="18" charset="0"/>
                                      <a:ea typeface="Cambria Math" panose="02040503050406030204" pitchFamily="18" charset="0"/>
                                    </a:rPr>
                                    <m:t>0,7</m:t>
                                  </m:r>
                                </m:den>
                              </m:f>
                            </m:e>
                          </m:d>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m:t>
                      </m:r>
                      <m:sSup>
                        <m:sSupPr>
                          <m:ctrlPr>
                            <a:rPr lang="en-CA" sz="1600" i="1">
                              <a:solidFill>
                                <a:schemeClr val="tx1"/>
                              </a:solidFill>
                              <a:latin typeface="Cambria Math" panose="02040503050406030204" pitchFamily="18" charset="0"/>
                              <a:ea typeface="Cambria Math" panose="02040503050406030204" pitchFamily="18" charset="0"/>
                            </a:rPr>
                          </m:ctrlPr>
                        </m:sSupPr>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𝑧</m:t>
                                      </m:r>
                                    </m:sub>
                                  </m:sSub>
                                </m:num>
                                <m:den>
                                  <m:r>
                                    <a:rPr lang="fr-CA" sz="1600" i="1">
                                      <a:solidFill>
                                        <a:schemeClr val="tx1"/>
                                      </a:solidFill>
                                      <a:latin typeface="Cambria Math" panose="02040503050406030204" pitchFamily="18" charset="0"/>
                                      <a:ea typeface="Cambria Math" panose="02040503050406030204" pitchFamily="18" charset="0"/>
                                    </a:rPr>
                                    <m:t>0,8</m:t>
                                  </m:r>
                                </m:den>
                              </m:f>
                            </m:e>
                          </m:d>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a:rPr>
                        <m:t>≤</m:t>
                      </m:r>
                      <m:sSup>
                        <m:sSupPr>
                          <m:ctrlPr>
                            <a:rPr lang="fr-CA" sz="1600" i="1">
                              <a:solidFill>
                                <a:schemeClr val="tx1"/>
                              </a:solidFill>
                              <a:latin typeface="Cambria Math" panose="02040503050406030204" pitchFamily="18" charset="0"/>
                              <a:ea typeface="Cambria Math"/>
                            </a:rPr>
                          </m:ctrlPr>
                        </m:sSupPr>
                        <m:e>
                          <m:d>
                            <m:dPr>
                              <m:ctrlPr>
                                <a:rPr lang="fr-CA" sz="1600" i="1">
                                  <a:solidFill>
                                    <a:schemeClr val="tx1"/>
                                  </a:solidFill>
                                  <a:latin typeface="Cambria Math" panose="02040503050406030204" pitchFamily="18" charset="0"/>
                                  <a:ea typeface="Cambria Math"/>
                                </a:rPr>
                              </m:ctrlPr>
                            </m:dPr>
                            <m:e>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𝑤</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𝑤𝑢</m:t>
                                  </m:r>
                                </m:sub>
                              </m:sSub>
                            </m:e>
                          </m:d>
                        </m:e>
                        <m:sup>
                          <m:r>
                            <a:rPr lang="fr-CA" sz="1600" i="1">
                              <a:solidFill>
                                <a:schemeClr val="tx1"/>
                              </a:solidFill>
                              <a:latin typeface="Cambria Math" panose="02040503050406030204" pitchFamily="18" charset="0"/>
                              <a:ea typeface="Cambria Math"/>
                            </a:rPr>
                            <m:t>2</m:t>
                          </m:r>
                        </m:sup>
                      </m:sSup>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823558"/>
                <a:ext cx="9821449" cy="1682575"/>
              </a:xfrm>
              <a:prstGeom prst="rect">
                <a:avLst/>
              </a:prstGeom>
              <a:blipFill>
                <a:blip r:embed="rId3"/>
                <a:stretch>
                  <a:fillRect l="-186" t="-10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200" y="3024185"/>
                <a:ext cx="3240360" cy="1920347"/>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FR" sz="1600" dirty="0">
                    <a:latin typeface="Univers Condensed"/>
                    <a:ea typeface="Cambria Math" panose="02040503050406030204" pitchFamily="18" charset="0"/>
                  </a:rPr>
                  <a:t>Lorsqu’une force (</a:t>
                </a:r>
                <a14:m>
                  <m:oMath xmlns:m="http://schemas.openxmlformats.org/officeDocument/2006/math">
                    <m:r>
                      <a:rPr lang="fr-FR" sz="1600" i="1" dirty="0">
                        <a:latin typeface="Cambria Math" panose="02040503050406030204" pitchFamily="18" charset="0"/>
                        <a:ea typeface="Cambria Math" panose="02040503050406030204" pitchFamily="18" charset="0"/>
                      </a:rPr>
                      <m:t>𝑃</m:t>
                    </m:r>
                  </m:oMath>
                </a14:m>
                <a:r>
                  <a:rPr lang="fr-FR" sz="1600" dirty="0">
                    <a:latin typeface="Univers Condensed"/>
                    <a:ea typeface="Cambria Math" panose="02040503050406030204" pitchFamily="18" charset="0"/>
                  </a:rPr>
                  <a:t>) sollicite un cordon de soudure selon </a:t>
                </a:r>
                <a:r>
                  <a:rPr lang="fr-FR" sz="1600" u="sng" dirty="0">
                    <a:latin typeface="Univers Condensed"/>
                    <a:ea typeface="Cambria Math" panose="02040503050406030204" pitchFamily="18" charset="0"/>
                  </a:rPr>
                  <a:t>un angle quelconque</a:t>
                </a:r>
                <a:r>
                  <a:rPr lang="fr-FR" sz="1600" dirty="0">
                    <a:latin typeface="Univers Condensed"/>
                    <a:ea typeface="Cambria Math" panose="02040503050406030204" pitchFamily="18" charset="0"/>
                  </a:rPr>
                  <a:t>, elle peut être décomposée, selon chacun des axes </a:t>
                </a:r>
                <a14:m>
                  <m:oMath xmlns:m="http://schemas.openxmlformats.org/officeDocument/2006/math">
                    <m:r>
                      <a:rPr lang="fr-FR" sz="1600" i="1" dirty="0">
                        <a:latin typeface="Cambria Math" panose="02040503050406030204" pitchFamily="18" charset="0"/>
                        <a:ea typeface="Cambria Math" panose="02040503050406030204" pitchFamily="18" charset="0"/>
                      </a:rPr>
                      <m:t>𝑥</m:t>
                    </m:r>
                  </m:oMath>
                </a14:m>
                <a:r>
                  <a:rPr lang="fr-FR" sz="1600" dirty="0">
                    <a:latin typeface="Univers Condensed"/>
                    <a:ea typeface="Cambria Math" panose="02040503050406030204" pitchFamily="18" charset="0"/>
                  </a:rPr>
                  <a:t>, </a:t>
                </a:r>
                <a14:m>
                  <m:oMath xmlns:m="http://schemas.openxmlformats.org/officeDocument/2006/math">
                    <m:r>
                      <a:rPr lang="fr-FR" sz="1600" i="1" dirty="0">
                        <a:latin typeface="Cambria Math" panose="02040503050406030204" pitchFamily="18" charset="0"/>
                        <a:ea typeface="Cambria Math" panose="02040503050406030204" pitchFamily="18" charset="0"/>
                      </a:rPr>
                      <m:t>𝑦</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et </a:t>
                </a:r>
                <a14:m>
                  <m:oMath xmlns:m="http://schemas.openxmlformats.org/officeDocument/2006/math">
                    <m:r>
                      <a:rPr lang="fr-FR" sz="1600" i="1" dirty="0">
                        <a:latin typeface="Cambria Math" panose="02040503050406030204" pitchFamily="18" charset="0"/>
                        <a:ea typeface="Cambria Math" panose="02040503050406030204" pitchFamily="18" charset="0"/>
                      </a:rPr>
                      <m:t>𝑧</m:t>
                    </m:r>
                  </m:oMath>
                </a14:m>
                <a:r>
                  <a:rPr lang="fr-FR" sz="1600" dirty="0">
                    <a:latin typeface="Univers Condensed"/>
                    <a:ea typeface="Cambria Math" panose="02040503050406030204" pitchFamily="18" charset="0"/>
                  </a:rPr>
                  <a:t>, en efforts de cisaillement (</a:t>
                </a:r>
                <a14:m>
                  <m:oMath xmlns:m="http://schemas.openxmlformats.org/officeDocument/2006/math">
                    <m:r>
                      <a:rPr lang="fr-FR" sz="1600" i="1" dirty="0">
                        <a:latin typeface="Cambria Math" panose="02040503050406030204" pitchFamily="18" charset="0"/>
                        <a:ea typeface="Cambria Math" panose="02040503050406030204" pitchFamily="18" charset="0"/>
                      </a:rPr>
                      <m:t>𝑣</m:t>
                    </m:r>
                  </m:oMath>
                </a14:m>
                <a:r>
                  <a:rPr lang="fr-FR" sz="1600" dirty="0">
                    <a:latin typeface="Univers Condensed"/>
                    <a:ea typeface="Cambria Math" panose="02040503050406030204" pitchFamily="18" charset="0"/>
                  </a:rPr>
                  <a:t>) </a:t>
                </a:r>
                <a:r>
                  <a:rPr lang="fr-CA" sz="1600" dirty="0">
                    <a:latin typeface="Univers Condensed"/>
                  </a:rPr>
                  <a:t>par unité de longueur</a:t>
                </a:r>
                <a:endParaRPr lang="fr-FR" sz="1600" dirty="0">
                  <a:latin typeface="Univers Condensed"/>
                  <a:ea typeface="Cambria Math" panose="02040503050406030204" pitchFamily="18" charset="0"/>
                </a:endParaRPr>
              </a:p>
            </p:txBody>
          </p:sp>
        </mc:Choice>
        <mc:Fallback xmlns="">
          <p:sp>
            <p:nvSpPr>
              <p:cNvPr id="10" name="Rectangle 1027">
                <a:extLst>
                  <a:ext uri="{FF2B5EF4-FFF2-40B4-BE49-F238E27FC236}">
                    <a16:creationId xmlns:a16="http://schemas.microsoft.com/office/drawing/2014/main" id="{C84439DA-4AF2-4246-81FD-D426B45F7E06}"/>
                  </a:ext>
                </a:extLst>
              </p:cNvPr>
              <p:cNvSpPr txBox="1">
                <a:spLocks noRot="1" noChangeAspect="1" noMove="1" noResize="1" noEditPoints="1" noAdjustHandles="1" noChangeArrowheads="1" noChangeShapeType="1" noTextEdit="1"/>
              </p:cNvSpPr>
              <p:nvPr/>
            </p:nvSpPr>
            <p:spPr bwMode="auto">
              <a:xfrm>
                <a:off x="838200" y="3024185"/>
                <a:ext cx="3240360" cy="1920347"/>
              </a:xfrm>
              <a:prstGeom prst="rect">
                <a:avLst/>
              </a:prstGeom>
              <a:blipFill>
                <a:blip r:embed="rId4"/>
                <a:stretch>
                  <a:fillRect l="-936" t="-629"/>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4F680EB2-094F-4617-AAF8-558C4BD9C455}"/>
              </a:ext>
            </a:extLst>
          </p:cNvPr>
          <p:cNvSpPr/>
          <p:nvPr/>
        </p:nvSpPr>
        <p:spPr>
          <a:xfrm>
            <a:off x="7052123" y="2657587"/>
            <a:ext cx="2027579" cy="98743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2" name="Groupe 11"/>
          <p:cNvGrpSpPr/>
          <p:nvPr/>
        </p:nvGrpSpPr>
        <p:grpSpPr>
          <a:xfrm>
            <a:off x="5314144" y="2204864"/>
            <a:ext cx="4814305" cy="3960441"/>
            <a:chOff x="3790143" y="1938707"/>
            <a:chExt cx="4958321" cy="4226598"/>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143" y="1938707"/>
              <a:ext cx="4958321" cy="422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4F680EB2-094F-4617-AAF8-558C4BD9C455}"/>
                </a:ext>
              </a:extLst>
            </p:cNvPr>
            <p:cNvSpPr/>
            <p:nvPr/>
          </p:nvSpPr>
          <p:spPr>
            <a:xfrm>
              <a:off x="5580112" y="2421855"/>
              <a:ext cx="2088232" cy="1053797"/>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Rectangle 15"/>
          <p:cNvSpPr/>
          <p:nvPr/>
        </p:nvSpPr>
        <p:spPr>
          <a:xfrm>
            <a:off x="1219200" y="5525740"/>
            <a:ext cx="4326523" cy="523220"/>
          </a:xfrm>
          <a:prstGeom prst="rect">
            <a:avLst/>
          </a:prstGeom>
        </p:spPr>
        <p:txBody>
          <a:bodyPr wrap="square">
            <a:spAutoFit/>
          </a:bodyPr>
          <a:lstStyle/>
          <a:p>
            <a:r>
              <a:rPr lang="fr-FR" sz="1400" dirty="0">
                <a:latin typeface="Univers Condensed"/>
              </a:rPr>
              <a:t>Application du critère de plasticité de Von Mises aux efforts agissant sur la section efficace</a:t>
            </a:r>
            <a:endParaRPr lang="fr-CA" sz="1400" dirty="0">
              <a:latin typeface="Univers Condensed"/>
            </a:endParaRPr>
          </a:p>
        </p:txBody>
      </p:sp>
      <p:sp>
        <p:nvSpPr>
          <p:cNvPr id="15" name="Rectangle 14">
            <a:extLst>
              <a:ext uri="{FF2B5EF4-FFF2-40B4-BE49-F238E27FC236}">
                <a16:creationId xmlns:a16="http://schemas.microsoft.com/office/drawing/2014/main" id="{E0349D87-3FFC-B04F-BA8D-B38FB5C8A5A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797873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mc:AlternateContent xmlns:mc="http://schemas.openxmlformats.org/markup-compatibility/2006" xmlns:a14="http://schemas.microsoft.com/office/drawing/2010/main">
        <mc:Choice Requires="a14">
          <p:sp>
            <p:nvSpPr>
              <p:cNvPr id="4" name="Rectangle 1027"/>
              <p:cNvSpPr txBox="1">
                <a:spLocks noChangeArrowheads="1"/>
              </p:cNvSpPr>
              <p:nvPr/>
            </p:nvSpPr>
            <p:spPr bwMode="auto">
              <a:xfrm>
                <a:off x="838199" y="857424"/>
                <a:ext cx="9821449" cy="53285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Bureau canadien de soudage (CWB)</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0" eaLnBrk="1" hangingPunct="1">
                  <a:buNone/>
                  <a:defRPr/>
                </a:pPr>
                <a:r>
                  <a:rPr lang="fr-CA" sz="1600" dirty="0">
                    <a:latin typeface="Univers Condensed"/>
                    <a:ea typeface="Cambria Math" panose="02040503050406030204" pitchFamily="18" charset="0"/>
                  </a:rPr>
                  <a:t>une division de l’ACNOR chargée de la qualification et de la certification des entreprises de soudage et de celles qui font l’inspection des soudures</a:t>
                </a:r>
              </a:p>
              <a:p>
                <a:pPr marL="271463" lvl="1" indent="0" eaLnBrk="1" hangingPunct="1">
                  <a:buNone/>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Bureau canadien de soudage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W</m:t>
                    </m:r>
                    <m:r>
                      <a:rPr lang="fr-CA" sz="1600" dirty="0">
                        <a:latin typeface="Cambria Math" panose="02040503050406030204" pitchFamily="18" charset="0"/>
                        <a:ea typeface="Cambria Math" panose="02040503050406030204" pitchFamily="18" charset="0"/>
                      </a:rPr>
                      <m:t>47.2 </m:t>
                    </m:r>
                  </m:oMath>
                </a14:m>
                <a:r>
                  <a:rPr lang="fr-CA" sz="1600" dirty="0">
                    <a:latin typeface="Univers Condensed"/>
                    <a:ea typeface="Cambria Math" panose="02040503050406030204" pitchFamily="18" charset="0"/>
                  </a:rPr>
                  <a:t>: spécifie les prescriptions minimales pour la certification</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W</m:t>
                    </m:r>
                    <m:r>
                      <a:rPr lang="fr-CA" sz="1600" dirty="0">
                        <a:latin typeface="Cambria Math" panose="02040503050406030204" pitchFamily="18" charset="0"/>
                        <a:ea typeface="Cambria Math" panose="02040503050406030204" pitchFamily="18" charset="0"/>
                      </a:rPr>
                      <m:t>178.1 </m:t>
                    </m:r>
                  </m:oMath>
                </a14:m>
                <a:r>
                  <a:rPr lang="fr-CA" sz="1600" dirty="0">
                    <a:latin typeface="Univers Condensed"/>
                    <a:ea typeface="Cambria Math" panose="02040503050406030204" pitchFamily="18" charset="0"/>
                  </a:rPr>
                  <a:t>et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W</m:t>
                    </m:r>
                    <m:r>
                      <a:rPr lang="fr-CA" sz="1600" dirty="0">
                        <a:latin typeface="Cambria Math" panose="02040503050406030204" pitchFamily="18" charset="0"/>
                        <a:ea typeface="Cambria Math" panose="02040503050406030204" pitchFamily="18" charset="0"/>
                      </a:rPr>
                      <m:t>178.2 </m:t>
                    </m:r>
                  </m:oMath>
                </a14:m>
                <a:r>
                  <a:rPr lang="fr-CA" sz="1600" dirty="0">
                    <a:latin typeface="Univers Condensed"/>
                    <a:ea typeface="Cambria Math" panose="02040503050406030204" pitchFamily="18" charset="0"/>
                  </a:rPr>
                  <a:t>: permettent d’évaluer les qualification des inspecteurs et des entreprises d’inspection en soudage</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W</m:t>
                    </m:r>
                    <m:r>
                      <a:rPr lang="fr-CA" sz="1600" dirty="0">
                        <a:latin typeface="Cambria Math" panose="02040503050406030204" pitchFamily="18" charset="0"/>
                        <a:ea typeface="Cambria Math" panose="02040503050406030204" pitchFamily="18" charset="0"/>
                      </a:rPr>
                      <m:t>59.2 </m:t>
                    </m:r>
                  </m:oMath>
                </a14:m>
                <a:r>
                  <a:rPr lang="fr-CA" sz="1600" dirty="0">
                    <a:latin typeface="Univers Condensed"/>
                    <a:ea typeface="Cambria Math" panose="02040503050406030204" pitchFamily="18" charset="0"/>
                  </a:rPr>
                  <a:t>et son équivalent américain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AWS</m:t>
                    </m:r>
                    <m:r>
                      <a:rPr lang="fr-CA" sz="1600" dirty="0">
                        <a:latin typeface="Cambria Math" panose="02040503050406030204" pitchFamily="18" charset="0"/>
                        <a:ea typeface="Cambria Math" panose="02040503050406030204" pitchFamily="18" charset="0"/>
                      </a:rPr>
                      <m:t> </m:t>
                    </m:r>
                    <m:r>
                      <m:rPr>
                        <m:sty m:val="p"/>
                      </m:rPr>
                      <a:rPr lang="fr-CA" sz="1600" dirty="0">
                        <a:latin typeface="Cambria Math" panose="02040503050406030204" pitchFamily="18" charset="0"/>
                        <a:ea typeface="Cambria Math" panose="02040503050406030204" pitchFamily="18" charset="0"/>
                      </a:rPr>
                      <m:t>D</m:t>
                    </m:r>
                    <m:r>
                      <a:rPr lang="fr-CA" sz="1600" i="1" dirty="0">
                        <a:latin typeface="Cambria Math" panose="02040503050406030204" pitchFamily="18" charset="0"/>
                        <a:ea typeface="Cambria Math" panose="02040503050406030204" pitchFamily="18" charset="0"/>
                      </a:rPr>
                      <m:t>1.2 </m:t>
                    </m:r>
                  </m:oMath>
                </a14:m>
                <a:r>
                  <a:rPr lang="fr-CA" sz="1600" dirty="0">
                    <a:latin typeface="Univers Condensed"/>
                    <a:ea typeface="Cambria Math" panose="02040503050406030204" pitchFamily="18" charset="0"/>
                  </a:rPr>
                  <a:t>: concerne les règles de conception</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S</m:t>
                    </m:r>
                    <m:r>
                      <a:rPr lang="fr-CA" sz="1600" dirty="0">
                        <a:latin typeface="Cambria Math" panose="02040503050406030204" pitchFamily="18" charset="0"/>
                        <a:ea typeface="Cambria Math" panose="02040503050406030204" pitchFamily="18" charset="0"/>
                      </a:rPr>
                      <m:t>157 </m:t>
                    </m:r>
                  </m:oMath>
                </a14:m>
                <a:r>
                  <a:rPr lang="fr-CA" sz="1600" dirty="0">
                    <a:latin typeface="Univers Condensed"/>
                    <a:ea typeface="Cambria Math" panose="02040503050406030204" pitchFamily="18" charset="0"/>
                  </a:rPr>
                  <a:t>: complète la norme du </a:t>
                </a:r>
                <a:r>
                  <a:rPr lang="fr-FR" sz="1600" dirty="0">
                    <a:latin typeface="Univers Condensed"/>
                    <a:ea typeface="Cambria Math" panose="02040503050406030204" pitchFamily="18" charset="0"/>
                  </a:rPr>
                  <a:t>CWB en fournissant des règles précises </a:t>
                </a:r>
                <a:r>
                  <a:rPr lang="fr-CA" sz="1600" dirty="0">
                    <a:latin typeface="Univers Condensed"/>
                    <a:ea typeface="Cambria Math" panose="02040503050406030204" pitchFamily="18" charset="0"/>
                  </a:rPr>
                  <a:t>de calcul des assemblage soudés </a:t>
                </a:r>
              </a:p>
            </p:txBody>
          </p:sp>
        </mc:Choice>
        <mc:Fallback xmlns="">
          <p:sp>
            <p:nvSpPr>
              <p:cNvPr id="4" name="Rectangle 1027"/>
              <p:cNvSpPr txBox="1">
                <a:spLocks noRot="1" noChangeAspect="1" noMove="1" noResize="1" noEditPoints="1" noAdjustHandles="1" noChangeArrowheads="1" noChangeShapeType="1" noTextEdit="1"/>
              </p:cNvSpPr>
              <p:nvPr/>
            </p:nvSpPr>
            <p:spPr bwMode="auto">
              <a:xfrm>
                <a:off x="838199" y="857424"/>
                <a:ext cx="9821449" cy="5328593"/>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5969357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199" y="983283"/>
                <a:ext cx="9821450" cy="42660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b="1" dirty="0">
                    <a:solidFill>
                      <a:schemeClr val="tx1"/>
                    </a:solidFill>
                    <a:latin typeface="Univers Condensed"/>
                    <a:ea typeface="Cambria Math" panose="02040503050406030204" pitchFamily="18" charset="0"/>
                  </a:rPr>
                  <a:t>Flux de cisaillement résistant par </a:t>
                </a:r>
                <a14:m>
                  <m:oMath xmlns:m="http://schemas.openxmlformats.org/officeDocument/2006/math">
                    <m:r>
                      <a:rPr lang="fr-FR" sz="2000" b="1" dirty="0">
                        <a:solidFill>
                          <a:schemeClr val="tx1"/>
                        </a:solidFill>
                        <a:latin typeface="Cambria Math" panose="02040503050406030204" pitchFamily="18" charset="0"/>
                        <a:ea typeface="Cambria Math" panose="02040503050406030204" pitchFamily="18" charset="0"/>
                      </a:rPr>
                      <m:t>𝐦𝐦</m:t>
                    </m:r>
                    <m:r>
                      <a:rPr lang="fr-FR" sz="2000" b="1" dirty="0">
                        <a:solidFill>
                          <a:schemeClr val="tx1"/>
                        </a:solidFill>
                        <a:latin typeface="Cambria Math" panose="02040503050406030204" pitchFamily="18" charset="0"/>
                        <a:ea typeface="Cambria Math" panose="02040503050406030204" pitchFamily="18" charset="0"/>
                      </a:rPr>
                      <m:t> </m:t>
                    </m:r>
                  </m:oMath>
                </a14:m>
                <a:r>
                  <a:rPr lang="fr-FR" sz="2000" b="1" dirty="0">
                    <a:solidFill>
                      <a:schemeClr val="tx1"/>
                    </a:solidFill>
                    <a:latin typeface="Univers Condensed"/>
                    <a:ea typeface="Cambria Math" panose="02040503050406030204" pitchFamily="18" charset="0"/>
                  </a:rPr>
                  <a:t>de grosseur nominale</a:t>
                </a:r>
                <a:r>
                  <a:rPr lang="fr-FR" sz="2000" dirty="0">
                    <a:solidFill>
                      <a:schemeClr val="tx1"/>
                    </a:solidFill>
                    <a:latin typeface="Univers Condensed"/>
                    <a:ea typeface="Cambria Math" panose="02040503050406030204" pitchFamily="18" charset="0"/>
                  </a:rPr>
                  <a:t> (</a:t>
                </a: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𝑞</m:t>
                        </m:r>
                      </m:e>
                      <m:sub>
                        <m:r>
                          <a:rPr lang="fr-CA" sz="2000" i="1">
                            <a:solidFill>
                              <a:schemeClr val="tx1"/>
                            </a:solidFill>
                            <a:latin typeface="Cambria Math" panose="02040503050406030204" pitchFamily="18" charset="0"/>
                            <a:ea typeface="Cambria Math" panose="02040503050406030204" pitchFamily="18" charset="0"/>
                          </a:rPr>
                          <m:t>𝑟</m:t>
                        </m:r>
                      </m:sub>
                    </m:sSub>
                  </m:oMath>
                </a14:m>
                <a:r>
                  <a:rPr lang="fr-FR" sz="2000" dirty="0">
                    <a:solidFill>
                      <a:schemeClr val="tx1"/>
                    </a:solidFill>
                    <a:latin typeface="Univers Condensed"/>
                    <a:ea typeface="Cambria Math" panose="02040503050406030204" pitchFamily="18" charset="0"/>
                  </a:rPr>
                  <a:t>) (</a:t>
                </a:r>
                <a14:m>
                  <m:oMath xmlns:m="http://schemas.openxmlformats.org/officeDocument/2006/math">
                    <m:r>
                      <m:rPr>
                        <m:sty m:val="p"/>
                      </m:rPr>
                      <a:rPr lang="fr-CA" sz="2000" dirty="0">
                        <a:solidFill>
                          <a:schemeClr val="tx1"/>
                        </a:solidFill>
                        <a:latin typeface="Cambria Math" panose="02040503050406030204" pitchFamily="18" charset="0"/>
                        <a:ea typeface="Cambria Math" panose="02040503050406030204" pitchFamily="18" charset="0"/>
                      </a:rPr>
                      <m:t>N</m:t>
                    </m:r>
                    <m:r>
                      <a:rPr lang="fr-FR" sz="2000" dirty="0">
                        <a:solidFill>
                          <a:schemeClr val="tx1"/>
                        </a:solidFill>
                        <a:latin typeface="Cambria Math" panose="02040503050406030204" pitchFamily="18" charset="0"/>
                        <a:ea typeface="Cambria Math" panose="02040503050406030204" pitchFamily="18" charset="0"/>
                      </a:rPr>
                      <m:t>/ </m:t>
                    </m:r>
                    <m:r>
                      <m:rPr>
                        <m:sty m:val="p"/>
                      </m:rPr>
                      <a:rPr lang="fr-FR" sz="2000" dirty="0">
                        <a:solidFill>
                          <a:schemeClr val="tx1"/>
                        </a:solidFill>
                        <a:latin typeface="Cambria Math" panose="02040503050406030204" pitchFamily="18" charset="0"/>
                        <a:ea typeface="Cambria Math" panose="02040503050406030204" pitchFamily="18" charset="0"/>
                      </a:rPr>
                      <m:t>mm</m:t>
                    </m:r>
                    <m:r>
                      <a:rPr lang="fr-FR" sz="2000" dirty="0">
                        <a:solidFill>
                          <a:schemeClr val="tx1"/>
                        </a:solidFill>
                        <a:latin typeface="Cambria Math" panose="02040503050406030204" pitchFamily="18" charset="0"/>
                        <a:ea typeface="Cambria Math" panose="02040503050406030204" pitchFamily="18" charset="0"/>
                      </a:rPr>
                      <m:t>/ </m:t>
                    </m:r>
                    <m:r>
                      <m:rPr>
                        <m:sty m:val="p"/>
                      </m:rPr>
                      <a:rPr lang="fr-FR" sz="2000" dirty="0">
                        <a:solidFill>
                          <a:schemeClr val="tx1"/>
                        </a:solidFill>
                        <a:latin typeface="Cambria Math" panose="02040503050406030204" pitchFamily="18" charset="0"/>
                        <a:ea typeface="Cambria Math" panose="02040503050406030204" pitchFamily="18" charset="0"/>
                      </a:rPr>
                      <m:t>mm</m:t>
                    </m:r>
                    <m:r>
                      <a:rPr lang="fr-FR" sz="2000" i="1" dirty="0">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𝑣</m:t>
                          </m:r>
                        </m:e>
                        <m:sub>
                          <m:r>
                            <a:rPr lang="en-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𝑓</m:t>
                          </m:r>
                        </m:sub>
                      </m:sSub>
                      <m:r>
                        <a:rPr lang="fr-CA" i="1">
                          <a:solidFill>
                            <a:schemeClr val="tx1"/>
                          </a:solidFill>
                          <a:latin typeface="Cambria Math" panose="02040503050406030204" pitchFamily="18" charset="0"/>
                          <a:ea typeface="Cambria Math"/>
                        </a:rPr>
                        <m:t> </m:t>
                      </m:r>
                      <m:r>
                        <a:rPr lang="fr-CA" i="1">
                          <a:solidFill>
                            <a:schemeClr val="tx1"/>
                          </a:solidFill>
                          <a:latin typeface="Cambria Math" panose="02040503050406030204" pitchFamily="18" charset="0"/>
                          <a:ea typeface="Cambria Math"/>
                        </a:rPr>
                        <m:t>𝑘</m:t>
                      </m:r>
                      <m:r>
                        <a:rPr lang="fr-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𝑡</m:t>
                          </m:r>
                        </m:e>
                        <m:sub>
                          <m:r>
                            <a:rPr lang="fr-CA" i="1">
                              <a:solidFill>
                                <a:schemeClr val="tx1"/>
                              </a:solidFill>
                              <a:latin typeface="Cambria Math" panose="02040503050406030204" pitchFamily="18" charset="0"/>
                              <a:ea typeface="Cambria Math" panose="02040503050406030204" pitchFamily="18" charset="0"/>
                            </a:rPr>
                            <m:t>𝑤</m:t>
                          </m:r>
                        </m:sub>
                      </m:sSub>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𝑤𝑢</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𝑣</m:t>
                          </m:r>
                        </m:e>
                        <m:sub>
                          <m:r>
                            <a:rPr lang="en-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𝑓</m:t>
                          </m:r>
                        </m:sub>
                      </m:sSub>
                      <m:r>
                        <a:rPr lang="fr-CA" i="1">
                          <a:solidFill>
                            <a:schemeClr val="tx1"/>
                          </a:solidFill>
                          <a:latin typeface="Cambria Math" panose="02040503050406030204" pitchFamily="18" charset="0"/>
                          <a:ea typeface="Cambria Math"/>
                        </a:rPr>
                        <m:t> </m:t>
                      </m:r>
                      <m:r>
                        <a:rPr lang="fr-CA" i="1">
                          <a:solidFill>
                            <a:schemeClr val="tx1"/>
                          </a:solidFill>
                          <a:latin typeface="Cambria Math" panose="02040503050406030204" pitchFamily="18" charset="0"/>
                          <a:ea typeface="Cambria Math"/>
                        </a:rPr>
                        <m:t>𝑘</m:t>
                      </m:r>
                      <m:r>
                        <a:rPr lang="fr-CA" i="1">
                          <a:solidFill>
                            <a:schemeClr val="tx1"/>
                          </a:solidFill>
                          <a:latin typeface="Cambria Math" panose="02040503050406030204" pitchFamily="18" charset="0"/>
                          <a:ea typeface="Cambria Math"/>
                        </a:rPr>
                        <m:t> 0,707 </m:t>
                      </m:r>
                      <m:r>
                        <a:rPr lang="fr-CA" i="1">
                          <a:solidFill>
                            <a:schemeClr val="tx1"/>
                          </a:solidFill>
                          <a:latin typeface="Cambria Math" panose="02040503050406030204" pitchFamily="18" charset="0"/>
                          <a:ea typeface="Cambria Math"/>
                        </a:rPr>
                        <m:t>𝐷</m:t>
                      </m:r>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𝑤𝑢</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𝑣</m:t>
                          </m:r>
                        </m:e>
                        <m:sub>
                          <m:r>
                            <a:rPr lang="en-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r>
                        <a:rPr lang="fr-CA" i="1">
                          <a:solidFill>
                            <a:schemeClr val="tx1"/>
                          </a:solidFill>
                          <a:latin typeface="Cambria Math" panose="02040503050406030204" pitchFamily="18" charset="0"/>
                          <a:ea typeface="Cambria Math" panose="02040503050406030204" pitchFamily="18" charset="0"/>
                        </a:rPr>
                        <m:t>𝐷</m:t>
                      </m:r>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𝑞</m:t>
                          </m:r>
                        </m:e>
                        <m:sub>
                          <m:r>
                            <a:rPr lang="fr-CA" i="1">
                              <a:solidFill>
                                <a:schemeClr val="tx1"/>
                              </a:solidFill>
                              <a:latin typeface="Cambria Math" panose="02040503050406030204" pitchFamily="18" charset="0"/>
                              <a:ea typeface="Cambria Math" panose="02040503050406030204" pitchFamily="18" charset="0"/>
                            </a:rPr>
                            <m:t>𝑟</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𝑞</m:t>
                          </m:r>
                        </m:e>
                        <m:sub>
                          <m:r>
                            <a:rPr lang="fr-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𝑓</m:t>
                          </m:r>
                        </m:sub>
                      </m:sSub>
                      <m:r>
                        <a:rPr lang="fr-CA" i="1">
                          <a:solidFill>
                            <a:schemeClr val="tx1"/>
                          </a:solidFill>
                          <a:latin typeface="Cambria Math" panose="02040503050406030204" pitchFamily="18" charset="0"/>
                          <a:ea typeface="Cambria Math"/>
                        </a:rPr>
                        <m:t> 0,707 </m:t>
                      </m:r>
                      <m:r>
                        <a:rPr lang="fr-CA" i="1">
                          <a:solidFill>
                            <a:schemeClr val="tx1"/>
                          </a:solidFill>
                          <a:latin typeface="Cambria Math" panose="02040503050406030204" pitchFamily="18" charset="0"/>
                          <a:ea typeface="Cambria Math"/>
                        </a:rPr>
                        <m:t>𝑘</m:t>
                      </m:r>
                      <m:r>
                        <a:rPr lang="fr-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𝑤𝑢</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𝐷</m:t>
                    </m:r>
                    <m:r>
                      <a:rPr lang="fr-CA" i="1" dirty="0">
                        <a:solidFill>
                          <a:schemeClr val="tx1"/>
                        </a:solidFill>
                        <a:latin typeface="Cambria Math" panose="02040503050406030204" pitchFamily="18" charset="0"/>
                        <a:ea typeface="Cambria Math" panose="02040503050406030204" pitchFamily="18" charset="0"/>
                      </a:rPr>
                      <m:t> </m:t>
                    </m:r>
                  </m:oMath>
                </a14:m>
                <a:r>
                  <a:rPr lang="fr-CA" dirty="0">
                    <a:solidFill>
                      <a:schemeClr val="tx1"/>
                    </a:solidFill>
                    <a:latin typeface="Univers Condensed"/>
                    <a:ea typeface="Cambria Math" panose="02040503050406030204" pitchFamily="18" charset="0"/>
                  </a:rPr>
                  <a:t>: </a:t>
                </a:r>
                <a:r>
                  <a:rPr lang="fr-FR" dirty="0">
                    <a:solidFill>
                      <a:schemeClr val="tx1"/>
                    </a:solidFill>
                    <a:latin typeface="Univers Condensed"/>
                    <a:ea typeface="Cambria Math" panose="02040503050406030204" pitchFamily="18" charset="0"/>
                  </a:rPr>
                  <a:t>grosseur nominale de la soudure </a:t>
                </a:r>
              </a:p>
              <a:p>
                <a:pPr marL="1314450" lvl="4" indent="0" eaLnBrk="1" hangingPunct="1">
                  <a:buNone/>
                  <a:defRPr/>
                </a:pPr>
                <a:endParaRPr lang="fr-FR" dirty="0">
                  <a:solidFill>
                    <a:schemeClr val="tx1"/>
                  </a:solidFill>
                  <a:latin typeface="Univers Condensed"/>
                  <a:ea typeface="Cambria Math" panose="02040503050406030204" pitchFamily="18" charset="0"/>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199" y="983283"/>
                <a:ext cx="9821450" cy="4266049"/>
              </a:xfrm>
              <a:prstGeom prst="rect">
                <a:avLst/>
              </a:prstGeom>
              <a:blipFill>
                <a:blip r:embed="rId3"/>
                <a:stretch>
                  <a:fillRect l="-496" t="-571" b="-1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8" name="Groupe 17"/>
          <p:cNvGrpSpPr/>
          <p:nvPr/>
        </p:nvGrpSpPr>
        <p:grpSpPr>
          <a:xfrm>
            <a:off x="6858332" y="1604139"/>
            <a:ext cx="3616803" cy="3024336"/>
            <a:chOff x="4535996" y="764704"/>
            <a:chExt cx="3616803" cy="3024336"/>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764704"/>
              <a:ext cx="361680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4F680EB2-094F-4617-AAF8-558C4BD9C455}"/>
                </a:ext>
              </a:extLst>
            </p:cNvPr>
            <p:cNvSpPr/>
            <p:nvPr/>
          </p:nvSpPr>
          <p:spPr>
            <a:xfrm>
              <a:off x="5330607" y="764704"/>
              <a:ext cx="2822192" cy="6480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0" name="Rectangle 9">
            <a:extLst>
              <a:ext uri="{FF2B5EF4-FFF2-40B4-BE49-F238E27FC236}">
                <a16:creationId xmlns:a16="http://schemas.microsoft.com/office/drawing/2014/main" id="{A499BF18-7593-0C45-B34B-2609214CCC4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8570172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concentriques avec soudure d’angle</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637295"/>
                <a:ext cx="9821450" cy="6202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La résistance pondéré d’un assemblage concentrique est égale à la somme des résistance pondérés de chaque cordon.  Ainsi la </a:t>
                </a:r>
                <a:r>
                  <a:rPr lang="fr-CA" sz="1600" dirty="0">
                    <a:solidFill>
                      <a:schemeClr val="tx1"/>
                    </a:solidFill>
                    <a:latin typeface="Univers Condensed"/>
                    <a:ea typeface="Cambria Math" panose="02040503050406030204" pitchFamily="18" charset="0"/>
                  </a:rPr>
                  <a:t>longueur totale de la soudure d’un assemblage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𝑡</m:t>
                        </m:r>
                      </m:sub>
                    </m:sSub>
                  </m:oMath>
                </a14:m>
                <a:r>
                  <a:rPr lang="fr-CA" sz="1600" dirty="0">
                    <a:solidFill>
                      <a:schemeClr val="tx1"/>
                    </a:solidFill>
                    <a:latin typeface="Univers Condensed"/>
                    <a:ea typeface="Cambria Math" panose="02040503050406030204" pitchFamily="18" charset="0"/>
                  </a:rPr>
                  <a:t>), constituée de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𝑛</m:t>
                    </m:r>
                    <m:r>
                      <a:rPr lang="fr-CA" sz="1600" i="1" dirty="0">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cordon(s) de longueur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𝑖</m:t>
                        </m:r>
                      </m:sub>
                    </m:sSub>
                  </m:oMath>
                </a14:m>
                <a:r>
                  <a:rPr lang="fr-CA" sz="1600" dirty="0">
                    <a:solidFill>
                      <a:schemeClr val="tx1"/>
                    </a:solidFill>
                    <a:latin typeface="Univers Condensed"/>
                    <a:ea typeface="Cambria Math" panose="02040503050406030204" pitchFamily="18" charset="0"/>
                  </a:rPr>
                  <a:t> et </a:t>
                </a:r>
                <a:r>
                  <a:rPr lang="fr-FR" sz="1600" dirty="0">
                    <a:solidFill>
                      <a:schemeClr val="tx1"/>
                    </a:solidFill>
                    <a:latin typeface="Univers Condensed"/>
                    <a:ea typeface="Cambria Math" panose="02040503050406030204" pitchFamily="18" charset="0"/>
                  </a:rPr>
                  <a:t>flux de cisaillement résistant par </a:t>
                </a:r>
                <a14:m>
                  <m:oMath xmlns:m="http://schemas.openxmlformats.org/officeDocument/2006/math">
                    <m:r>
                      <m:rPr>
                        <m:sty m:val="p"/>
                      </m:rPr>
                      <a:rPr lang="fr-FR" sz="1600" i="1" dirty="0">
                        <a:solidFill>
                          <a:schemeClr val="tx1"/>
                        </a:solidFill>
                        <a:latin typeface="Cambria Math" panose="02040503050406030204" pitchFamily="18" charset="0"/>
                        <a:ea typeface="Cambria Math" panose="02040503050406030204" pitchFamily="18" charset="0"/>
                      </a:rPr>
                      <m:t>mm</m:t>
                    </m:r>
                    <m:r>
                      <a:rPr lang="fr-FR" sz="1600"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de grosseur nominale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𝑞</m:t>
                        </m:r>
                      </m:e>
                      <m:sub>
                        <m:r>
                          <a:rPr lang="fr-CA" sz="1600" i="1">
                            <a:solidFill>
                              <a:schemeClr val="tx1"/>
                            </a:solidFill>
                            <a:latin typeface="Cambria Math" panose="02040503050406030204" pitchFamily="18" charset="0"/>
                            <a:ea typeface="Cambria Math" panose="02040503050406030204" pitchFamily="18" charset="0"/>
                          </a:rPr>
                          <m:t>𝑟𝑖</m:t>
                        </m:r>
                      </m:sub>
                    </m:sSub>
                    <m:r>
                      <a:rPr lang="fr-CA" sz="1600" i="1">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est donnée par</a:t>
                </a:r>
                <a:endParaRPr lang="en-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fr-CA" sz="1600" i="1">
                              <a:solidFill>
                                <a:schemeClr val="tx1"/>
                              </a:solidFill>
                              <a:latin typeface="Cambria Math" panose="02040503050406030204" pitchFamily="18" charset="0"/>
                              <a:ea typeface="Cambria Math" panose="02040503050406030204" pitchFamily="18" charset="0"/>
                            </a:rPr>
                            <m:t>𝑖</m:t>
                          </m:r>
                          <m:r>
                            <a:rPr lang="fr-CA" sz="1600" i="1">
                              <a:solidFill>
                                <a:schemeClr val="tx1"/>
                              </a:solidFill>
                              <a:latin typeface="Cambria Math" panose="02040503050406030204" pitchFamily="18" charset="0"/>
                              <a:ea typeface="Cambria Math" panose="02040503050406030204" pitchFamily="18" charset="0"/>
                            </a:rPr>
                            <m:t>=1</m:t>
                          </m:r>
                        </m:sub>
                        <m:sup>
                          <m:r>
                            <a:rPr lang="fr-CA" sz="1600" i="1">
                              <a:solidFill>
                                <a:schemeClr val="tx1"/>
                              </a:solidFill>
                              <a:latin typeface="Cambria Math" panose="02040503050406030204" pitchFamily="18" charset="0"/>
                              <a:ea typeface="Cambria Math" panose="02040503050406030204" pitchFamily="18" charset="0"/>
                            </a:rPr>
                            <m:t>𝑛</m:t>
                          </m:r>
                        </m:sup>
                        <m:e>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𝑖</m:t>
                              </m:r>
                            </m:sub>
                          </m:sSub>
                        </m:e>
                      </m:nary>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Puisque </a:t>
                </a:r>
                <a:r>
                  <a:rPr lang="fr-FR" sz="1600" dirty="0">
                    <a:solidFill>
                      <a:schemeClr val="tx1"/>
                    </a:solidFill>
                    <a:latin typeface="Univers Condensed"/>
                    <a:ea typeface="Cambria Math" panose="02040503050406030204" pitchFamily="18" charset="0"/>
                  </a:rPr>
                  <a:t>tous les cordons ont généralement la même grosseur nominale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𝐷</m:t>
                    </m:r>
                  </m:oMath>
                </a14:m>
                <a:r>
                  <a:rPr lang="fr-FR" sz="1600" dirty="0">
                    <a:solidFill>
                      <a:schemeClr val="tx1"/>
                    </a:solidFill>
                    <a:latin typeface="Univers Condensed"/>
                    <a:ea typeface="Cambria Math" panose="02040503050406030204" pitchFamily="18" charset="0"/>
                  </a:rPr>
                  <a:t>), on déduit alors </a:t>
                </a:r>
                <a:r>
                  <a:rPr lang="fr-CA" sz="1600" dirty="0">
                    <a:solidFill>
                      <a:schemeClr val="tx1"/>
                    </a:solidFill>
                    <a:latin typeface="Univers Condensed"/>
                    <a:ea typeface="Cambria Math" panose="02040503050406030204" pitchFamily="18" charset="0"/>
                  </a:rPr>
                  <a:t> </a:t>
                </a:r>
                <a:r>
                  <a:rPr lang="fr-CA" sz="1600" b="1" dirty="0">
                    <a:solidFill>
                      <a:schemeClr val="tx1"/>
                    </a:solidFill>
                    <a:latin typeface="Univers Condensed"/>
                    <a:ea typeface="Cambria Math" panose="02040503050406030204" pitchFamily="18" charset="0"/>
                  </a:rPr>
                  <a:t>la résistance pondérée de l’assemblage </a:t>
                </a:r>
                <a14:m>
                  <m:oMath xmlns:m="http://schemas.openxmlformats.org/officeDocument/2006/math">
                    <m:r>
                      <m:rPr>
                        <m:nor/>
                      </m:rPr>
                      <a:rPr lang="fr-CA" sz="1600" dirty="0">
                        <a:solidFill>
                          <a:schemeClr val="tx1"/>
                        </a:solidFill>
                        <a:latin typeface="Univers Condensed"/>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𝑟</m:t>
                        </m:r>
                      </m:sub>
                    </m:sSub>
                  </m:oMath>
                </a14:m>
                <a:r>
                  <a:rPr lang="fr-CA" sz="1600" dirty="0">
                    <a:solidFill>
                      <a:schemeClr val="tx1"/>
                    </a:solidFill>
                    <a:latin typeface="Univers Condensed"/>
                    <a:ea typeface="Cambria Math" panose="02040503050406030204" pitchFamily="18" charset="0"/>
                  </a:rPr>
                  <a:t>)</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𝐷</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fr-CA" sz="1600" i="1">
                              <a:solidFill>
                                <a:schemeClr val="tx1"/>
                              </a:solidFill>
                              <a:latin typeface="Cambria Math" panose="02040503050406030204" pitchFamily="18" charset="0"/>
                              <a:ea typeface="Cambria Math" panose="02040503050406030204" pitchFamily="18" charset="0"/>
                            </a:rPr>
                            <m:t>𝑖</m:t>
                          </m:r>
                          <m:r>
                            <a:rPr lang="fr-CA" sz="1600" i="1">
                              <a:solidFill>
                                <a:schemeClr val="tx1"/>
                              </a:solidFill>
                              <a:latin typeface="Cambria Math" panose="02040503050406030204" pitchFamily="18" charset="0"/>
                              <a:ea typeface="Cambria Math" panose="02040503050406030204" pitchFamily="18" charset="0"/>
                            </a:rPr>
                            <m:t>=1</m:t>
                          </m:r>
                        </m:sub>
                        <m:sup>
                          <m:r>
                            <a:rPr lang="fr-CA" sz="1600" i="1">
                              <a:solidFill>
                                <a:schemeClr val="tx1"/>
                              </a:solidFill>
                              <a:latin typeface="Cambria Math" panose="02040503050406030204" pitchFamily="18" charset="0"/>
                              <a:ea typeface="Cambria Math" panose="02040503050406030204" pitchFamily="18" charset="0"/>
                            </a:rPr>
                            <m:t>𝑛</m:t>
                          </m:r>
                        </m:sup>
                        <m:e>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𝑞</m:t>
                              </m:r>
                            </m:e>
                            <m:sub>
                              <m:r>
                                <a:rPr lang="fr-CA" sz="1600" i="1">
                                  <a:solidFill>
                                    <a:schemeClr val="tx1"/>
                                  </a:solidFill>
                                  <a:latin typeface="Cambria Math" panose="02040503050406030204" pitchFamily="18" charset="0"/>
                                  <a:ea typeface="Cambria Math" panose="02040503050406030204" pitchFamily="18" charset="0"/>
                                </a:rPr>
                                <m:t>𝑟𝑖</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𝑖</m:t>
                              </m:r>
                            </m:sub>
                          </m:sSub>
                        </m:e>
                      </m:nary>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𝑟</m:t>
                        </m:r>
                      </m:sub>
                    </m:sSub>
                  </m:oMath>
                </a14:m>
                <a:r>
                  <a:rPr lang="fr-CA" sz="1600" dirty="0">
                    <a:solidFill>
                      <a:schemeClr val="tx1"/>
                    </a:solidFill>
                    <a:latin typeface="Univers Condensed"/>
                    <a:ea typeface="Cambria Math" panose="02040503050406030204" pitchFamily="18" charset="0"/>
                  </a:rPr>
                  <a:t> doit alors satisfaire</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a:rPr>
                        <m:t>⟹</m:t>
                      </m:r>
                      <m:r>
                        <a:rPr lang="fr-CA" sz="1600" i="1">
                          <a:solidFill>
                            <a:schemeClr val="tx1"/>
                          </a:solidFill>
                          <a:latin typeface="Cambria Math" panose="02040503050406030204" pitchFamily="18" charset="0"/>
                          <a:ea typeface="Cambria Math" panose="02040503050406030204" pitchFamily="18" charset="0"/>
                        </a:rPr>
                        <m:t>𝐷</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num>
                        <m:den>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fr-CA" sz="1600" i="1">
                                  <a:solidFill>
                                    <a:schemeClr val="tx1"/>
                                  </a:solidFill>
                                  <a:latin typeface="Cambria Math" panose="02040503050406030204" pitchFamily="18" charset="0"/>
                                  <a:ea typeface="Cambria Math" panose="02040503050406030204" pitchFamily="18" charset="0"/>
                                </a:rPr>
                                <m:t>𝑖</m:t>
                              </m:r>
                              <m:r>
                                <a:rPr lang="fr-CA" sz="1600" i="1">
                                  <a:solidFill>
                                    <a:schemeClr val="tx1"/>
                                  </a:solidFill>
                                  <a:latin typeface="Cambria Math" panose="02040503050406030204" pitchFamily="18" charset="0"/>
                                  <a:ea typeface="Cambria Math" panose="02040503050406030204" pitchFamily="18" charset="0"/>
                                </a:rPr>
                                <m:t>=1</m:t>
                              </m:r>
                            </m:sub>
                            <m:sup>
                              <m:r>
                                <a:rPr lang="fr-CA" sz="1600" i="1">
                                  <a:solidFill>
                                    <a:schemeClr val="tx1"/>
                                  </a:solidFill>
                                  <a:latin typeface="Cambria Math" panose="02040503050406030204" pitchFamily="18" charset="0"/>
                                  <a:ea typeface="Cambria Math" panose="02040503050406030204" pitchFamily="18" charset="0"/>
                                </a:rPr>
                                <m:t>𝑛</m:t>
                              </m:r>
                            </m:sup>
                            <m:e>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𝑞</m:t>
                                  </m:r>
                                </m:e>
                                <m:sub>
                                  <m:r>
                                    <a:rPr lang="fr-CA" sz="1600" i="1">
                                      <a:solidFill>
                                        <a:schemeClr val="tx1"/>
                                      </a:solidFill>
                                      <a:latin typeface="Cambria Math" panose="02040503050406030204" pitchFamily="18" charset="0"/>
                                      <a:ea typeface="Cambria Math" panose="02040503050406030204" pitchFamily="18" charset="0"/>
                                    </a:rPr>
                                    <m:t>𝑟𝑖</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𝑖</m:t>
                                  </m:r>
                                </m:sub>
                              </m:sSub>
                            </m:e>
                          </m:nary>
                        </m:den>
                      </m:f>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oMath>
                </a14:m>
                <a:r>
                  <a:rPr lang="fr-CA" sz="1600" dirty="0">
                    <a:solidFill>
                      <a:schemeClr val="tx1"/>
                    </a:solidFill>
                    <a:latin typeface="Univers Condensed"/>
                    <a:ea typeface="Cambria Math" panose="02040503050406030204" pitchFamily="18" charset="0"/>
                  </a:rPr>
                  <a:t>: l’effort pondéré sollicitant l’assemblage</a:t>
                </a: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FR" sz="1600" dirty="0">
                    <a:solidFill>
                      <a:schemeClr val="tx1"/>
                    </a:solidFill>
                    <a:latin typeface="Univers Condensed"/>
                    <a:ea typeface="Cambria Math" panose="02040503050406030204" pitchFamily="18" charset="0"/>
                  </a:rPr>
                  <a:t>Il faut noté que la longueur d’un cordon de soudure est généralement mesurée à la racine du cordon</a:t>
                </a:r>
                <a:endParaRPr lang="fr-CA" sz="1600"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637295"/>
                <a:ext cx="9821450" cy="6202713"/>
              </a:xfrm>
              <a:prstGeom prst="rect">
                <a:avLst/>
              </a:prstGeom>
              <a:blipFill>
                <a:blip r:embed="rId3"/>
                <a:stretch>
                  <a:fillRect l="-186" t="-295" r="-8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313" y="3474865"/>
            <a:ext cx="2016224" cy="2351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FBBFF38-E63D-2B40-A47B-6DE0D6AE8EF7}"/>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4036450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112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dirty="0">
                <a:effectLst/>
              </a:rPr>
              <a:t>G – Résistance des soudures à bords tombés</a:t>
            </a:r>
            <a:endParaRPr lang="fr-CA" sz="2400" dirty="0">
              <a:effectLst/>
            </a:endParaRPr>
          </a:p>
          <a:p>
            <a:r>
              <a:rPr lang="fr-FR" sz="2400" dirty="0">
                <a:effectLst/>
              </a:rPr>
              <a:t>H – Assemblages concentriques avec soudure d’angle</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642681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torsion</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Approximation de l’analyse à l’état limite ultime</a:t>
            </a:r>
            <a:endParaRPr lang="fr-CA" i="1" dirty="0">
              <a:latin typeface="Cambria Math"/>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113</a:t>
            </a:fld>
            <a:endParaRPr lang="fr-FR"/>
          </a:p>
        </p:txBody>
      </p:sp>
    </p:spTree>
    <p:extLst>
      <p:ext uri="{BB962C8B-B14F-4D97-AF65-F5344CB8AC3E}">
        <p14:creationId xmlns:p14="http://schemas.microsoft.com/office/powerpoint/2010/main" val="33380904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069" y="983284"/>
            <a:ext cx="4823709" cy="438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55713" y="5666802"/>
            <a:ext cx="3586419" cy="307777"/>
          </a:xfrm>
          <a:prstGeom prst="rect">
            <a:avLst/>
          </a:prstGeom>
        </p:spPr>
        <p:txBody>
          <a:bodyPr wrap="square">
            <a:spAutoFit/>
          </a:bodyPr>
          <a:lstStyle/>
          <a:p>
            <a:r>
              <a:rPr lang="fr-FR" sz="1400" dirty="0">
                <a:latin typeface="Univers Condensed"/>
              </a:rPr>
              <a:t>Assemblage soudé excentrique en torsion</a:t>
            </a:r>
            <a:endParaRPr lang="fr-CA" sz="1400" dirty="0">
              <a:latin typeface="Univers Condensed"/>
            </a:endParaRPr>
          </a:p>
        </p:txBody>
      </p:sp>
      <p:sp>
        <p:nvSpPr>
          <p:cNvPr id="9" name="Rectangle 8">
            <a:extLst>
              <a:ext uri="{FF2B5EF4-FFF2-40B4-BE49-F238E27FC236}">
                <a16:creationId xmlns:a16="http://schemas.microsoft.com/office/drawing/2014/main" id="{048516C0-7D74-984A-A85C-C7838C85D18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7196912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1055209"/>
                <a:ext cx="4417184" cy="37369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14:m>
                  <m:oMath xmlns:m="http://schemas.openxmlformats.org/officeDocument/2006/math">
                    <m:sSub>
                      <m:sSubPr>
                        <m:ctrlPr>
                          <a:rPr lang="en-CA" sz="2000" i="1" smtClean="0">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𝑃</m:t>
                        </m:r>
                      </m:e>
                      <m:sub>
                        <m:r>
                          <a:rPr lang="fr-CA" sz="2000" i="1">
                            <a:solidFill>
                              <a:schemeClr val="tx1"/>
                            </a:solidFill>
                            <a:latin typeface="Cambria Math" panose="02040503050406030204" pitchFamily="18" charset="0"/>
                            <a:ea typeface="Cambria Math" panose="02040503050406030204" pitchFamily="18" charset="0"/>
                          </a:rPr>
                          <m:t>𝑟</m:t>
                        </m:r>
                      </m:sub>
                    </m:sSub>
                  </m:oMath>
                </a14:m>
                <a:r>
                  <a:rPr lang="fr-CA" sz="2000" dirty="0">
                    <a:solidFill>
                      <a:schemeClr val="tx1"/>
                    </a:solidFill>
                    <a:latin typeface="Univers Condensed"/>
                    <a:ea typeface="Cambria Math" panose="02040503050406030204" pitchFamily="18" charset="0"/>
                  </a:rPr>
                  <a:t> doit alors satisfaire dans ce cas </a:t>
                </a:r>
              </a:p>
              <a:p>
                <a:pPr marL="400050" lvl="2" indent="0" eaLnBrk="1" hangingPunct="1">
                  <a:buNone/>
                  <a:defRPr/>
                </a:pPr>
                <a:endParaRPr lang="fr-CA" sz="2000" i="1" dirty="0">
                  <a:solidFill>
                    <a:schemeClr val="tx1"/>
                  </a:solidFill>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𝑃</m:t>
                          </m:r>
                        </m:e>
                        <m:sub>
                          <m:r>
                            <a:rPr lang="en-CA" sz="2000" i="1">
                              <a:solidFill>
                                <a:schemeClr val="tx1"/>
                              </a:solidFill>
                              <a:latin typeface="Cambria Math" panose="02040503050406030204" pitchFamily="18" charset="0"/>
                              <a:ea typeface="Cambria Math" panose="02040503050406030204" pitchFamily="18" charset="0"/>
                            </a:rPr>
                            <m:t>𝑟</m:t>
                          </m:r>
                        </m:sub>
                      </m:sSub>
                      <m:r>
                        <a:rPr lang="en-CA" sz="2000" i="1">
                          <a:solidFill>
                            <a:schemeClr val="tx1"/>
                          </a:solidFill>
                          <a:latin typeface="Cambria Math" panose="02040503050406030204" pitchFamily="18" charset="0"/>
                          <a:ea typeface="Cambria Math" panose="02040503050406030204" pitchFamily="18" charset="0"/>
                        </a:rPr>
                        <m:t>=</m:t>
                      </m:r>
                      <m:d>
                        <m:dPr>
                          <m:ctrlPr>
                            <a:rPr lang="en-CA" sz="2000" i="1">
                              <a:solidFill>
                                <a:schemeClr val="tx1"/>
                              </a:solidFill>
                              <a:latin typeface="Cambria Math" panose="02040503050406030204" pitchFamily="18" charset="0"/>
                              <a:ea typeface="Cambria Math" panose="02040503050406030204" pitchFamily="18" charset="0"/>
                            </a:rPr>
                          </m:ctrlPr>
                        </m:dPr>
                        <m:e>
                          <m:f>
                            <m:fPr>
                              <m:ctrlPr>
                                <a:rPr lang="en-CA" sz="2000" i="1">
                                  <a:solidFill>
                                    <a:schemeClr val="tx1"/>
                                  </a:solidFill>
                                  <a:latin typeface="Cambria Math" panose="02040503050406030204" pitchFamily="18" charset="0"/>
                                  <a:ea typeface="Cambria Math" panose="02040503050406030204" pitchFamily="18" charset="0"/>
                                </a:rPr>
                              </m:ctrlPr>
                            </m:fPr>
                            <m:num>
                              <m:r>
                                <a:rPr lang="fr-CA" sz="2000" i="1">
                                  <a:solidFill>
                                    <a:schemeClr val="tx1"/>
                                  </a:solidFill>
                                  <a:latin typeface="Cambria Math" panose="02040503050406030204" pitchFamily="18" charset="0"/>
                                  <a:ea typeface="Cambria Math" panose="02040503050406030204" pitchFamily="18" charset="0"/>
                                </a:rPr>
                                <m:t>100 − </m:t>
                              </m:r>
                              <m:sSub>
                                <m:sSubPr>
                                  <m:ctrlPr>
                                    <a:rPr lang="fr-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𝑝</m:t>
                                  </m:r>
                                </m:e>
                                <m:sub>
                                  <m:r>
                                    <a:rPr lang="fr-CA" sz="2000" i="1">
                                      <a:solidFill>
                                        <a:schemeClr val="tx1"/>
                                      </a:solidFill>
                                      <a:latin typeface="Cambria Math" panose="02040503050406030204" pitchFamily="18" charset="0"/>
                                      <a:ea typeface="Cambria Math" panose="02040503050406030204" pitchFamily="18" charset="0"/>
                                    </a:rPr>
                                    <m:t>𝑟</m:t>
                                  </m:r>
                                </m:sub>
                              </m:sSub>
                            </m:num>
                            <m:den>
                              <m:r>
                                <a:rPr lang="fr-CA" sz="2000" i="1">
                                  <a:solidFill>
                                    <a:schemeClr val="tx1"/>
                                  </a:solidFill>
                                  <a:latin typeface="Cambria Math" panose="02040503050406030204" pitchFamily="18" charset="0"/>
                                  <a:ea typeface="Cambria Math" panose="02040503050406030204" pitchFamily="18" charset="0"/>
                                </a:rPr>
                                <m:t>100</m:t>
                              </m:r>
                            </m:den>
                          </m:f>
                        </m:e>
                      </m:d>
                      <m:r>
                        <a:rPr lang="fr-CA" sz="2000" i="1">
                          <a:solidFill>
                            <a:schemeClr val="tx1"/>
                          </a:solidFill>
                          <a:latin typeface="Cambria Math" panose="02040503050406030204" pitchFamily="18" charset="0"/>
                          <a:ea typeface="Cambria Math" panose="02040503050406030204" pitchFamily="18" charset="0"/>
                        </a:rPr>
                        <m:t>𝐷</m:t>
                      </m:r>
                      <m:nary>
                        <m:naryPr>
                          <m:chr m:val="∑"/>
                          <m:ctrlPr>
                            <a:rPr lang="en-CA" sz="2000" i="1">
                              <a:solidFill>
                                <a:schemeClr val="tx1"/>
                              </a:solidFill>
                              <a:latin typeface="Cambria Math" panose="02040503050406030204" pitchFamily="18" charset="0"/>
                              <a:ea typeface="Cambria Math" panose="02040503050406030204" pitchFamily="18" charset="0"/>
                            </a:rPr>
                          </m:ctrlPr>
                        </m:naryPr>
                        <m:sub>
                          <m:r>
                            <m:rPr>
                              <m:brk m:alnAt="23"/>
                            </m:rPr>
                            <a:rPr lang="fr-CA" sz="2000" i="1">
                              <a:solidFill>
                                <a:schemeClr val="tx1"/>
                              </a:solidFill>
                              <a:latin typeface="Cambria Math" panose="02040503050406030204" pitchFamily="18" charset="0"/>
                              <a:ea typeface="Cambria Math" panose="02040503050406030204" pitchFamily="18" charset="0"/>
                            </a:rPr>
                            <m:t>𝑖</m:t>
                          </m:r>
                          <m:r>
                            <a:rPr lang="fr-CA" sz="2000" i="1">
                              <a:solidFill>
                                <a:schemeClr val="tx1"/>
                              </a:solidFill>
                              <a:latin typeface="Cambria Math" panose="02040503050406030204" pitchFamily="18" charset="0"/>
                              <a:ea typeface="Cambria Math" panose="02040503050406030204" pitchFamily="18" charset="0"/>
                            </a:rPr>
                            <m:t>=1</m:t>
                          </m:r>
                        </m:sub>
                        <m:sup>
                          <m:r>
                            <a:rPr lang="fr-CA" sz="2000" i="1">
                              <a:solidFill>
                                <a:schemeClr val="tx1"/>
                              </a:solidFill>
                              <a:latin typeface="Cambria Math" panose="02040503050406030204" pitchFamily="18" charset="0"/>
                              <a:ea typeface="Cambria Math" panose="02040503050406030204" pitchFamily="18" charset="0"/>
                            </a:rPr>
                            <m:t>𝑛</m:t>
                          </m:r>
                        </m:sup>
                        <m:e>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𝑞</m:t>
                              </m:r>
                            </m:e>
                            <m:sub>
                              <m:r>
                                <a:rPr lang="fr-CA" sz="2000" i="1">
                                  <a:solidFill>
                                    <a:schemeClr val="tx1"/>
                                  </a:solidFill>
                                  <a:latin typeface="Cambria Math" panose="02040503050406030204" pitchFamily="18" charset="0"/>
                                  <a:ea typeface="Cambria Math" panose="02040503050406030204" pitchFamily="18" charset="0"/>
                                </a:rPr>
                                <m:t>𝑟𝑖</m:t>
                              </m:r>
                            </m:sub>
                          </m:sSub>
                          <m:r>
                            <a:rPr lang="fr-CA" sz="2000" i="1">
                              <a:solidFill>
                                <a:schemeClr val="tx1"/>
                              </a:solidFill>
                              <a:latin typeface="Cambria Math" panose="02040503050406030204" pitchFamily="18" charset="0"/>
                              <a:ea typeface="Cambria Math" panose="02040503050406030204" pitchFamily="18" charset="0"/>
                            </a:rPr>
                            <m:t>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𝐿</m:t>
                              </m:r>
                            </m:e>
                            <m:sub>
                              <m:r>
                                <a:rPr lang="fr-CA" sz="2000" i="1">
                                  <a:solidFill>
                                    <a:schemeClr val="tx1"/>
                                  </a:solidFill>
                                  <a:latin typeface="Cambria Math" panose="02040503050406030204" pitchFamily="18" charset="0"/>
                                  <a:ea typeface="Cambria Math" panose="02040503050406030204" pitchFamily="18" charset="0"/>
                                </a:rPr>
                                <m:t>𝑖</m:t>
                              </m:r>
                            </m:sub>
                          </m:sSub>
                        </m:e>
                      </m:nary>
                      <m:r>
                        <a:rPr lang="fr-CA" sz="2000" i="1">
                          <a:solidFill>
                            <a:schemeClr val="tx1"/>
                          </a:solidFill>
                          <a:latin typeface="Cambria Math" panose="02040503050406030204" pitchFamily="18" charset="0"/>
                          <a:ea typeface="Cambria Math"/>
                        </a:rPr>
                        <m:t>≥</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𝑃</m:t>
                          </m:r>
                        </m:e>
                        <m:sub>
                          <m:r>
                            <a:rPr lang="fr-CA" sz="2000" i="1">
                              <a:solidFill>
                                <a:schemeClr val="tx1"/>
                              </a:solidFill>
                              <a:latin typeface="Cambria Math" panose="02040503050406030204" pitchFamily="18" charset="0"/>
                              <a:ea typeface="Cambria Math" panose="02040503050406030204" pitchFamily="18" charset="0"/>
                            </a:rPr>
                            <m:t>𝑓</m:t>
                          </m:r>
                        </m:sub>
                      </m:sSub>
                    </m:oMath>
                  </m:oMathPara>
                </a14:m>
                <a:endParaRPr lang="fr-FR" sz="2000" dirty="0">
                  <a:solidFill>
                    <a:schemeClr val="tx1"/>
                  </a:solidFill>
                  <a:latin typeface="Univers Condensed"/>
                  <a:ea typeface="Cambria Math" panose="02040503050406030204" pitchFamily="18" charset="0"/>
                </a:endParaRPr>
              </a:p>
              <a:p>
                <a:pPr marL="400050" lvl="2" indent="0" eaLnBrk="1" hangingPunct="1">
                  <a:buNone/>
                  <a:defRPr/>
                </a:pPr>
                <a:endParaRPr lang="fr-CA" sz="2000" dirty="0">
                  <a:solidFill>
                    <a:schemeClr val="tx1"/>
                  </a:solidFill>
                  <a:latin typeface="Univers Condensed"/>
                  <a:ea typeface="Cambria Math" panose="02040503050406030204" pitchFamily="18" charset="0"/>
                </a:endParaRPr>
              </a:p>
              <a:p>
                <a:pPr marL="400050" lvl="2" indent="0" eaLnBrk="1" hangingPunct="1">
                  <a:buNone/>
                  <a:defRPr/>
                </a:pPr>
                <a:r>
                  <a:rPr lang="fr-CA" sz="2000" dirty="0">
                    <a:solidFill>
                      <a:schemeClr val="tx1"/>
                    </a:solidFill>
                    <a:latin typeface="Univers Condensed"/>
                    <a:ea typeface="Cambria Math" panose="02040503050406030204" pitchFamily="18" charset="0"/>
                  </a:rPr>
                  <a:t>soit</a:t>
                </a:r>
              </a:p>
              <a:p>
                <a:pPr marL="400050" lvl="2" indent="0" eaLnBrk="1" hangingPunct="1">
                  <a:buNone/>
                  <a:defRPr/>
                </a:pPr>
                <a14:m>
                  <m:oMathPara xmlns:m="http://schemas.openxmlformats.org/officeDocument/2006/math">
                    <m:oMathParaPr>
                      <m:jc m:val="left"/>
                    </m:oMathParaPr>
                    <m:oMath xmlns:m="http://schemas.openxmlformats.org/officeDocument/2006/math">
                      <m:r>
                        <a:rPr lang="fr-CA" sz="2000" i="1">
                          <a:solidFill>
                            <a:schemeClr val="tx1"/>
                          </a:solidFill>
                          <a:latin typeface="Cambria Math" panose="02040503050406030204" pitchFamily="18" charset="0"/>
                          <a:ea typeface="Cambria Math" panose="02040503050406030204" pitchFamily="18" charset="0"/>
                        </a:rPr>
                        <m:t>𝐷</m:t>
                      </m:r>
                      <m:r>
                        <a:rPr lang="fr-CA" sz="2000" i="1">
                          <a:solidFill>
                            <a:schemeClr val="tx1"/>
                          </a:solidFill>
                          <a:latin typeface="Cambria Math" panose="02040503050406030204" pitchFamily="18" charset="0"/>
                          <a:ea typeface="Cambria Math"/>
                        </a:rPr>
                        <m:t>≥</m:t>
                      </m:r>
                      <m:d>
                        <m:dPr>
                          <m:ctrlPr>
                            <a:rPr lang="en-CA" sz="2000" i="1">
                              <a:solidFill>
                                <a:schemeClr val="tx1"/>
                              </a:solidFill>
                              <a:latin typeface="Cambria Math" panose="02040503050406030204" pitchFamily="18" charset="0"/>
                              <a:ea typeface="Cambria Math" panose="02040503050406030204" pitchFamily="18" charset="0"/>
                            </a:rPr>
                          </m:ctrlPr>
                        </m:dPr>
                        <m:e>
                          <m:f>
                            <m:fPr>
                              <m:ctrlPr>
                                <a:rPr lang="en-CA" sz="2000" i="1">
                                  <a:solidFill>
                                    <a:schemeClr val="tx1"/>
                                  </a:solidFill>
                                  <a:latin typeface="Cambria Math" panose="02040503050406030204" pitchFamily="18" charset="0"/>
                                  <a:ea typeface="Cambria Math" panose="02040503050406030204" pitchFamily="18" charset="0"/>
                                </a:rPr>
                              </m:ctrlPr>
                            </m:fPr>
                            <m:num>
                              <m:r>
                                <a:rPr lang="fr-FR" sz="2000" b="0" i="1" smtClean="0">
                                  <a:solidFill>
                                    <a:schemeClr val="tx1"/>
                                  </a:solidFill>
                                  <a:latin typeface="Cambria Math" panose="02040503050406030204" pitchFamily="18" charset="0"/>
                                  <a:ea typeface="Cambria Math" panose="02040503050406030204" pitchFamily="18" charset="0"/>
                                </a:rPr>
                                <m:t>100</m:t>
                              </m:r>
                            </m:num>
                            <m:den>
                              <m:r>
                                <a:rPr lang="fr-CA" sz="2000" i="1">
                                  <a:latin typeface="Cambria Math" panose="02040503050406030204" pitchFamily="18" charset="0"/>
                                  <a:ea typeface="Cambria Math" panose="02040503050406030204" pitchFamily="18" charset="0"/>
                                </a:rPr>
                                <m:t>100 − </m:t>
                              </m:r>
                              <m:sSub>
                                <m:sSubPr>
                                  <m:ctrlPr>
                                    <a:rPr lang="fr-CA"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𝑝</m:t>
                                  </m:r>
                                </m:e>
                                <m:sub>
                                  <m:r>
                                    <a:rPr lang="fr-CA" sz="2000" i="1">
                                      <a:latin typeface="Cambria Math" panose="02040503050406030204" pitchFamily="18" charset="0"/>
                                      <a:ea typeface="Cambria Math" panose="02040503050406030204" pitchFamily="18" charset="0"/>
                                    </a:rPr>
                                    <m:t>𝑟</m:t>
                                  </m:r>
                                </m:sub>
                              </m:sSub>
                            </m:den>
                          </m:f>
                        </m:e>
                      </m:d>
                      <m:f>
                        <m:fPr>
                          <m:ctrlPr>
                            <a:rPr lang="fr-CA" sz="2000" i="1">
                              <a:solidFill>
                                <a:schemeClr val="tx1"/>
                              </a:solidFill>
                              <a:latin typeface="Cambria Math" panose="02040503050406030204" pitchFamily="18" charset="0"/>
                              <a:ea typeface="Cambria Math"/>
                            </a:rPr>
                          </m:ctrlPr>
                        </m:fPr>
                        <m:num>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𝑃</m:t>
                              </m:r>
                            </m:e>
                            <m:sub>
                              <m:r>
                                <a:rPr lang="fr-CA" sz="2000" i="1">
                                  <a:solidFill>
                                    <a:schemeClr val="tx1"/>
                                  </a:solidFill>
                                  <a:latin typeface="Cambria Math" panose="02040503050406030204" pitchFamily="18" charset="0"/>
                                  <a:ea typeface="Cambria Math" panose="02040503050406030204" pitchFamily="18" charset="0"/>
                                </a:rPr>
                                <m:t>𝑓</m:t>
                              </m:r>
                            </m:sub>
                          </m:sSub>
                        </m:num>
                        <m:den>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𝑞</m:t>
                              </m:r>
                            </m:e>
                            <m:sub>
                              <m:r>
                                <a:rPr lang="fr-CA" sz="2000" i="1">
                                  <a:solidFill>
                                    <a:schemeClr val="tx1"/>
                                  </a:solidFill>
                                  <a:latin typeface="Cambria Math" panose="02040503050406030204" pitchFamily="18" charset="0"/>
                                  <a:ea typeface="Cambria Math" panose="02040503050406030204" pitchFamily="18" charset="0"/>
                                </a:rPr>
                                <m:t>𝑟</m:t>
                              </m:r>
                            </m:sub>
                          </m:sSub>
                          <m:r>
                            <a:rPr lang="fr-CA" sz="2000" i="1">
                              <a:solidFill>
                                <a:schemeClr val="tx1"/>
                              </a:solidFill>
                              <a:latin typeface="Cambria Math" panose="02040503050406030204" pitchFamily="18" charset="0"/>
                              <a:ea typeface="Cambria Math" panose="02040503050406030204" pitchFamily="18" charset="0"/>
                            </a:rPr>
                            <m:t>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𝐿</m:t>
                              </m:r>
                            </m:e>
                            <m:sub>
                              <m:r>
                                <a:rPr lang="fr-CA" sz="2000" i="1">
                                  <a:solidFill>
                                    <a:schemeClr val="tx1"/>
                                  </a:solidFill>
                                  <a:latin typeface="Cambria Math" panose="02040503050406030204" pitchFamily="18" charset="0"/>
                                  <a:ea typeface="Cambria Math" panose="02040503050406030204" pitchFamily="18" charset="0"/>
                                </a:rPr>
                                <m:t>𝑡</m:t>
                              </m:r>
                            </m:sub>
                          </m:sSub>
                        </m:den>
                      </m:f>
                    </m:oMath>
                  </m:oMathPara>
                </a14:m>
                <a:endParaRPr lang="fr-FR" sz="2000" dirty="0">
                  <a:solidFill>
                    <a:schemeClr val="tx1"/>
                  </a:solidFill>
                  <a:latin typeface="Univers Condensed"/>
                  <a:ea typeface="Cambria Math" panose="02040503050406030204" pitchFamily="18" charset="0"/>
                </a:endParaRPr>
              </a:p>
              <a:p>
                <a:pPr marL="400050" lvl="2" indent="0" eaLnBrk="1" hangingPunct="1">
                  <a:buNone/>
                  <a:defRPr/>
                </a:pPr>
                <a:endParaRPr lang="fr-FR" sz="2000" dirty="0">
                  <a:solidFill>
                    <a:schemeClr val="tx1"/>
                  </a:solidFill>
                  <a:latin typeface="Univers Condensed"/>
                  <a:ea typeface="Cambria Math" panose="02040503050406030204" pitchFamily="18" charset="0"/>
                </a:endParaRPr>
              </a:p>
              <a:p>
                <a:pPr marL="400050" lvl="2" indent="0" eaLnBrk="1" hangingPunct="1">
                  <a:buNone/>
                  <a:defRPr/>
                </a:pPr>
                <a14:m>
                  <m:oMath xmlns:m="http://schemas.openxmlformats.org/officeDocument/2006/math">
                    <m:r>
                      <a:rPr lang="fr-CA" sz="2000" i="1">
                        <a:solidFill>
                          <a:schemeClr val="tx1"/>
                        </a:solidFill>
                        <a:latin typeface="Cambria Math" panose="02040503050406030204" pitchFamily="18" charset="0"/>
                        <a:ea typeface="Cambria Math" panose="02040503050406030204" pitchFamily="18" charset="0"/>
                      </a:rPr>
                      <m:t>𝑘</m:t>
                    </m:r>
                    <m:r>
                      <a:rPr lang="fr-CA" sz="2000" i="1">
                        <a:solidFill>
                          <a:schemeClr val="tx1"/>
                        </a:solidFill>
                        <a:latin typeface="Cambria Math" panose="02040503050406030204" pitchFamily="18" charset="0"/>
                        <a:ea typeface="Cambria Math" panose="02040503050406030204" pitchFamily="18" charset="0"/>
                      </a:rPr>
                      <m:t>=0,6</m:t>
                    </m:r>
                  </m:oMath>
                </a14:m>
                <a:r>
                  <a:rPr lang="fr-CA" sz="2000" dirty="0">
                    <a:solidFill>
                      <a:schemeClr val="tx1"/>
                    </a:solidFill>
                    <a:latin typeface="Univers Condensed"/>
                    <a:ea typeface="Cambria Math" panose="02040503050406030204" pitchFamily="18" charset="0"/>
                  </a:rPr>
                  <a:t> </a:t>
                </a:r>
                <a:r>
                  <a:rPr lang="fr-FR" sz="2000" dirty="0">
                    <a:solidFill>
                      <a:schemeClr val="tx1"/>
                    </a:solidFill>
                    <a:latin typeface="Univers Condensed"/>
                    <a:ea typeface="Cambria Math" panose="02040503050406030204" pitchFamily="18" charset="0"/>
                  </a:rPr>
                  <a:t>pour le calcul de </a:t>
                </a: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𝑞</m:t>
                        </m:r>
                      </m:e>
                      <m:sub>
                        <m:r>
                          <a:rPr lang="fr-CA" sz="2000" i="1">
                            <a:solidFill>
                              <a:schemeClr val="tx1"/>
                            </a:solidFill>
                            <a:latin typeface="Cambria Math" panose="02040503050406030204" pitchFamily="18" charset="0"/>
                            <a:ea typeface="Cambria Math" panose="02040503050406030204" pitchFamily="18" charset="0"/>
                          </a:rPr>
                          <m:t>𝑟</m:t>
                        </m:r>
                      </m:sub>
                    </m:sSub>
                  </m:oMath>
                </a14:m>
                <a:endParaRPr lang="fr-CA" sz="2000"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1055209"/>
                <a:ext cx="4417184" cy="3736924"/>
              </a:xfrm>
              <a:prstGeom prst="rect">
                <a:avLst/>
              </a:prstGeom>
              <a:blipFill>
                <a:blip r:embed="rId3"/>
                <a:stretch>
                  <a:fillRect l="-1243" t="-653" r="-1519" b="-31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92" y="706950"/>
            <a:ext cx="4608512" cy="443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348028" y="5522549"/>
            <a:ext cx="3960440" cy="523220"/>
          </a:xfrm>
          <a:prstGeom prst="rect">
            <a:avLst/>
          </a:prstGeom>
        </p:spPr>
        <p:txBody>
          <a:bodyPr wrap="square">
            <a:spAutoFit/>
          </a:bodyPr>
          <a:lstStyle/>
          <a:p>
            <a:r>
              <a:rPr lang="fr-FR" sz="1400" dirty="0">
                <a:latin typeface="Univers Condensed"/>
              </a:rPr>
              <a:t>Pourcentage de réduction de la capacité d'un assemblage excentrique en torsion</a:t>
            </a:r>
            <a:endParaRPr lang="fr-CA" sz="1400" dirty="0">
              <a:latin typeface="Univers Condensed"/>
            </a:endParaRPr>
          </a:p>
        </p:txBody>
      </p:sp>
      <p:sp>
        <p:nvSpPr>
          <p:cNvPr id="11" name="Rectangle 10">
            <a:extLst>
              <a:ext uri="{FF2B5EF4-FFF2-40B4-BE49-F238E27FC236}">
                <a16:creationId xmlns:a16="http://schemas.microsoft.com/office/drawing/2014/main" id="{88ADD9DC-7857-D346-8FB0-7F8D7FF524A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3051017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torsion</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Analyse élastique classique</a:t>
            </a:r>
            <a:endParaRPr lang="fr-CA" sz="600"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116</a:t>
            </a:fld>
            <a:endParaRPr lang="fr-FR"/>
          </a:p>
        </p:txBody>
      </p:sp>
    </p:spTree>
    <p:extLst>
      <p:ext uri="{BB962C8B-B14F-4D97-AF65-F5344CB8AC3E}">
        <p14:creationId xmlns:p14="http://schemas.microsoft.com/office/powerpoint/2010/main" val="1569752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p:sp>
        <p:nvSpPr>
          <p:cNvPr id="11" name="Rectangle 1027"/>
          <p:cNvSpPr txBox="1">
            <a:spLocks noChangeArrowheads="1"/>
          </p:cNvSpPr>
          <p:nvPr/>
        </p:nvSpPr>
        <p:spPr bwMode="auto">
          <a:xfrm>
            <a:off x="838199" y="836712"/>
            <a:ext cx="9821449" cy="11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Sous-évalue la capacité de l’assemblage, parfois de façon significative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Utile pour le calcul de la variation des contraintes produites par les charges d’utilisation cycliques (fatigue)</a:t>
            </a: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2287935"/>
                <a:ext cx="4572560" cy="12961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Couple de torsion</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00050" lvl="1" indent="0" eaLnBrk="1" hangingPunct="1">
                  <a:buNone/>
                  <a:defRPr/>
                </a:pPr>
                <a14:m>
                  <m:oMathPara xmlns:m="http://schemas.openxmlformats.org/officeDocument/2006/math">
                    <m:oMathParaPr>
                      <m:jc m:val="left"/>
                    </m:oMathParaPr>
                    <m:oMath xmlns:m="http://schemas.openxmlformats.org/officeDocument/2006/math">
                      <m:m>
                        <m:mPr>
                          <m:mcs>
                            <m:mc>
                              <m:mcPr>
                                <m:count m:val="1"/>
                                <m:mcJc m:val="center"/>
                              </m:mcPr>
                            </m:mc>
                          </m:mcs>
                          <m:ctrlPr>
                            <a:rPr lang="fr-CA" sz="1600" i="1">
                              <a:solidFill>
                                <a:schemeClr val="tx1"/>
                              </a:solidFill>
                              <a:latin typeface="Cambria Math" panose="02040503050406030204" pitchFamily="18" charset="0"/>
                              <a:ea typeface="Cambria Math" panose="02040503050406030204" pitchFamily="18" charset="0"/>
                            </a:rPr>
                          </m:ctrlPr>
                        </m:mPr>
                        <m:mr>
                          <m:e>
                            <m:r>
                              <a:rPr lang="fr-CA" sz="1600" i="1">
                                <a:solidFill>
                                  <a:schemeClr val="tx1"/>
                                </a:solidFill>
                                <a:latin typeface="Cambria Math" panose="02040503050406030204" pitchFamily="18" charset="0"/>
                                <a:ea typeface="Cambria Math" panose="02040503050406030204" pitchFamily="18" charset="0"/>
                              </a:rPr>
                              <m:t>𝑀</m:t>
                            </m:r>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smtClean="0">
                                    <a:solidFill>
                                      <a:schemeClr val="tx1"/>
                                    </a:solidFill>
                                    <a:latin typeface="Cambria Math" panose="02040503050406030204" pitchFamily="18" charset="0"/>
                                    <a:ea typeface="Cambria Math" panose="02040503050406030204" pitchFamily="18" charset="0"/>
                                  </a:rPr>
                                </m:ctrlPr>
                              </m:sSubPr>
                              <m:e>
                                <m:r>
                                  <a:rPr lang="fr-FR" sz="1600" b="0" i="1" smtClean="0">
                                    <a:solidFill>
                                      <a:schemeClr val="tx1"/>
                                    </a:solidFill>
                                    <a:latin typeface="Cambria Math" panose="02040503050406030204" pitchFamily="18" charset="0"/>
                                    <a:ea typeface="Cambria Math" panose="02040503050406030204" pitchFamily="18" charset="0"/>
                                  </a:rPr>
                                  <m:t>𝑃</m:t>
                                </m:r>
                              </m:e>
                              <m:sub>
                                <m:r>
                                  <a:rPr lang="fr-FR" sz="1600" b="0" i="1" smtClean="0">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𝑒</m:t>
                            </m:r>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𝑃</m:t>
                                </m:r>
                              </m:e>
                              <m:sub>
                                <m:r>
                                  <a:rPr lang="fr-FR" sz="1600" i="1">
                                    <a:latin typeface="Cambria Math" panose="02040503050406030204" pitchFamily="18" charset="0"/>
                                    <a:ea typeface="Cambria Math" panose="02040503050406030204" pitchFamily="18" charset="0"/>
                                  </a:rPr>
                                  <m:t>𝑓</m:t>
                                </m:r>
                              </m:sub>
                            </m:sSub>
                            <m:d>
                              <m:dPr>
                                <m:ctrlPr>
                                  <a:rPr lang="en-CA" sz="1600" i="1">
                                    <a:solidFill>
                                      <a:schemeClr val="tx1"/>
                                    </a:solidFill>
                                    <a:latin typeface="Cambria Math" panose="02040503050406030204" pitchFamily="18" charset="0"/>
                                    <a:ea typeface="Cambria Math" panose="02040503050406030204" pitchFamily="18" charset="0"/>
                                  </a:rPr>
                                </m:ctrlPr>
                              </m:dPr>
                              <m:e>
                                <m:func>
                                  <m:funcPr>
                                    <m:ctrlPr>
                                      <a:rPr lang="en-CA" sz="1600" i="1">
                                        <a:solidFill>
                                          <a:schemeClr val="tx1"/>
                                        </a:solidFill>
                                        <a:latin typeface="Cambria Math" panose="02040503050406030204" pitchFamily="18" charset="0"/>
                                        <a:ea typeface="Cambria Math" panose="02040503050406030204" pitchFamily="18" charset="0"/>
                                      </a:rPr>
                                    </m:ctrlPr>
                                  </m:funcPr>
                                  <m:fName>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𝑑</m:t>
                                        </m:r>
                                      </m:e>
                                      <m:sub>
                                        <m:r>
                                          <a:rPr lang="fr-CA" sz="1600" i="1">
                                            <a:solidFill>
                                              <a:schemeClr val="tx1"/>
                                            </a:solidFill>
                                            <a:latin typeface="Cambria Math" panose="02040503050406030204" pitchFamily="18" charset="0"/>
                                            <a:ea typeface="Cambria Math" panose="02040503050406030204" pitchFamily="18" charset="0"/>
                                          </a:rPr>
                                          <m:t>𝑣</m:t>
                                        </m:r>
                                      </m:sub>
                                    </m:sSub>
                                    <m:r>
                                      <a:rPr lang="fr-CA" sz="1600" i="1">
                                        <a:solidFill>
                                          <a:schemeClr val="tx1"/>
                                        </a:solidFill>
                                        <a:latin typeface="Cambria Math" panose="02040503050406030204" pitchFamily="18" charset="0"/>
                                        <a:ea typeface="Cambria Math" panose="02040503050406030204" pitchFamily="18" charset="0"/>
                                      </a:rPr>
                                      <m:t> </m:t>
                                    </m:r>
                                    <m:r>
                                      <m:rPr>
                                        <m:sty m:val="p"/>
                                      </m:rPr>
                                      <a:rPr lang="en-CA" sz="1600">
                                        <a:solidFill>
                                          <a:schemeClr val="tx1"/>
                                        </a:solidFill>
                                        <a:latin typeface="Cambria Math" panose="02040503050406030204" pitchFamily="18" charset="0"/>
                                        <a:ea typeface="Cambria Math" panose="02040503050406030204" pitchFamily="18" charset="0"/>
                                      </a:rPr>
                                      <m:t>cos</m:t>
                                    </m:r>
                                  </m:fName>
                                  <m:e>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a:rPr>
                                          <m:t>𝜃</m:t>
                                        </m:r>
                                      </m:e>
                                      <m:sup>
                                        <m:r>
                                          <a:rPr lang="fr-CA" sz="1600" i="1">
                                            <a:solidFill>
                                              <a:schemeClr val="tx1"/>
                                            </a:solidFill>
                                            <a:latin typeface="Cambria Math" panose="02040503050406030204" pitchFamily="18" charset="0"/>
                                            <a:ea typeface="Cambria Math" panose="02040503050406030204" pitchFamily="18" charset="0"/>
                                          </a:rPr>
                                          <m:t>′</m:t>
                                        </m:r>
                                      </m:sup>
                                    </m:sSup>
                                  </m:e>
                                </m:func>
                                <m:r>
                                  <a:rPr lang="fr-CA" sz="1600" i="1">
                                    <a:solidFill>
                                      <a:schemeClr val="tx1"/>
                                    </a:solidFill>
                                    <a:latin typeface="Cambria Math" panose="02040503050406030204" pitchFamily="18" charset="0"/>
                                    <a:ea typeface="Cambria Math" panose="02040503050406030204" pitchFamily="18" charset="0"/>
                                  </a:rPr>
                                  <m:t>+</m:t>
                                </m:r>
                                <m:func>
                                  <m:funcPr>
                                    <m:ctrlPr>
                                      <a:rPr lang="en-CA" sz="1600" i="1">
                                        <a:solidFill>
                                          <a:schemeClr val="tx1"/>
                                        </a:solidFill>
                                        <a:latin typeface="Cambria Math" panose="02040503050406030204" pitchFamily="18" charset="0"/>
                                        <a:ea typeface="Cambria Math" panose="02040503050406030204" pitchFamily="18" charset="0"/>
                                      </a:rPr>
                                    </m:ctrlPr>
                                  </m:funcPr>
                                  <m:fName>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𝑑</m:t>
                                        </m:r>
                                      </m:e>
                                      <m:sub>
                                        <m:r>
                                          <a:rPr lang="fr-CA" sz="1600" i="1">
                                            <a:solidFill>
                                              <a:schemeClr val="tx1"/>
                                            </a:solidFill>
                                            <a:latin typeface="Cambria Math" panose="02040503050406030204" pitchFamily="18" charset="0"/>
                                            <a:ea typeface="Cambria Math" panose="02040503050406030204" pitchFamily="18" charset="0"/>
                                          </a:rPr>
                                          <m:t>𝑣</m:t>
                                        </m:r>
                                      </m:sub>
                                    </m:sSub>
                                    <m:r>
                                      <a:rPr lang="fr-CA" sz="1600" i="1">
                                        <a:solidFill>
                                          <a:schemeClr val="tx1"/>
                                        </a:solidFill>
                                        <a:latin typeface="Cambria Math" panose="02040503050406030204" pitchFamily="18" charset="0"/>
                                        <a:ea typeface="Cambria Math" panose="02040503050406030204" pitchFamily="18" charset="0"/>
                                      </a:rPr>
                                      <m:t> </m:t>
                                    </m:r>
                                    <m:r>
                                      <m:rPr>
                                        <m:sty m:val="p"/>
                                      </m:rPr>
                                      <a:rPr lang="fr-CA" sz="1600">
                                        <a:solidFill>
                                          <a:schemeClr val="tx1"/>
                                        </a:solidFill>
                                        <a:latin typeface="Cambria Math" panose="02040503050406030204" pitchFamily="18" charset="0"/>
                                        <a:ea typeface="Cambria Math" panose="02040503050406030204" pitchFamily="18" charset="0"/>
                                      </a:rPr>
                                      <m:t>sin</m:t>
                                    </m:r>
                                  </m:fName>
                                  <m:e>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a:rPr>
                                          <m:t>𝜃</m:t>
                                        </m:r>
                                      </m:e>
                                      <m:sup>
                                        <m:r>
                                          <a:rPr lang="fr-CA" sz="1600" i="1">
                                            <a:solidFill>
                                              <a:schemeClr val="tx1"/>
                                            </a:solidFill>
                                            <a:latin typeface="Cambria Math" panose="02040503050406030204" pitchFamily="18" charset="0"/>
                                            <a:ea typeface="Cambria Math" panose="02040503050406030204" pitchFamily="18" charset="0"/>
                                          </a:rPr>
                                          <m:t>′</m:t>
                                        </m:r>
                                      </m:sup>
                                    </m:sSup>
                                  </m:e>
                                </m:func>
                              </m:e>
                            </m:d>
                          </m:e>
                        </m:mr>
                        <m:mr>
                          <m:e>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𝑃</m:t>
                                </m:r>
                              </m:e>
                              <m:sub>
                                <m:r>
                                  <a:rPr lang="fr-FR" sz="1600" b="0" i="1" smtClean="0">
                                    <a:latin typeface="Cambria Math" panose="02040503050406030204" pitchFamily="18" charset="0"/>
                                    <a:ea typeface="Cambria Math" panose="02040503050406030204" pitchFamily="18" charset="0"/>
                                  </a:rPr>
                                  <m:t>𝑣</m:t>
                                </m:r>
                              </m:sub>
                            </m:sSub>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𝑑</m:t>
                                </m:r>
                              </m:e>
                              <m:sub>
                                <m:r>
                                  <a:rPr lang="fr-CA" sz="1600" i="1">
                                    <a:solidFill>
                                      <a:schemeClr val="tx1"/>
                                    </a:solidFill>
                                    <a:latin typeface="Cambria Math" panose="02040503050406030204" pitchFamily="18" charset="0"/>
                                    <a:ea typeface="Cambria Math" panose="02040503050406030204" pitchFamily="18" charset="0"/>
                                  </a:rPr>
                                  <m:t>𝑣</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𝑃</m:t>
                                </m:r>
                              </m:e>
                              <m:sub>
                                <m:r>
                                  <a:rPr lang="fr-FR" sz="1600" b="0" i="1" smtClean="0">
                                    <a:latin typeface="Cambria Math" panose="02040503050406030204" pitchFamily="18" charset="0"/>
                                    <a:ea typeface="Cambria Math" panose="02040503050406030204" pitchFamily="18" charset="0"/>
                                  </a:rPr>
                                  <m:t>h</m:t>
                                </m:r>
                              </m:sub>
                            </m:sSub>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𝑑</m:t>
                                </m:r>
                              </m:e>
                              <m:sub>
                                <m:r>
                                  <a:rPr lang="fr-CA" sz="1600" i="1">
                                    <a:solidFill>
                                      <a:schemeClr val="tx1"/>
                                    </a:solidFill>
                                    <a:latin typeface="Cambria Math" panose="02040503050406030204" pitchFamily="18" charset="0"/>
                                    <a:ea typeface="Cambria Math" panose="02040503050406030204" pitchFamily="18" charset="0"/>
                                  </a:rPr>
                                  <m:t>h</m:t>
                                </m:r>
                              </m:sub>
                            </m:sSub>
                            <m:r>
                              <a:rPr lang="fr-CA" sz="1600" i="1">
                                <a:solidFill>
                                  <a:schemeClr val="tx1"/>
                                </a:solidFill>
                                <a:latin typeface="Cambria Math" panose="02040503050406030204" pitchFamily="18" charset="0"/>
                                <a:ea typeface="Cambria Math" panose="02040503050406030204" pitchFamily="18" charset="0"/>
                              </a:rPr>
                              <m:t>                               </m:t>
                            </m:r>
                          </m:e>
                        </m:mr>
                      </m:m>
                    </m:oMath>
                  </m:oMathPara>
                </a14:m>
                <a:endParaRPr lang="fr-CA" sz="1600" i="1"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2287935"/>
                <a:ext cx="4572560" cy="1296144"/>
              </a:xfrm>
              <a:prstGeom prst="rect">
                <a:avLst/>
              </a:prstGeom>
              <a:blipFill>
                <a:blip r:embed="rId3"/>
                <a:stretch>
                  <a:fillRect l="-399" t="-14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923" y="2116275"/>
            <a:ext cx="4507553" cy="41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451961" y="4784430"/>
            <a:ext cx="3296962" cy="523220"/>
          </a:xfrm>
          <a:prstGeom prst="rect">
            <a:avLst/>
          </a:prstGeom>
        </p:spPr>
        <p:txBody>
          <a:bodyPr wrap="square">
            <a:spAutoFit/>
          </a:bodyPr>
          <a:lstStyle/>
          <a:p>
            <a:r>
              <a:rPr lang="fr-FR" sz="1400" dirty="0">
                <a:latin typeface="Univers Condensed"/>
              </a:rPr>
              <a:t>Analyse élastique classique d'un assemblage excentrique en torsion</a:t>
            </a:r>
            <a:endParaRPr lang="fr-CA" sz="1400" dirty="0">
              <a:latin typeface="Univers Condensed"/>
            </a:endParaRPr>
          </a:p>
        </p:txBody>
      </p:sp>
      <p:sp>
        <p:nvSpPr>
          <p:cNvPr id="9" name="Rectangle 8">
            <a:extLst>
              <a:ext uri="{FF2B5EF4-FFF2-40B4-BE49-F238E27FC236}">
                <a16:creationId xmlns:a16="http://schemas.microsoft.com/office/drawing/2014/main" id="{CCB9FA9D-F23B-9A4E-8FBC-2F8B8129F5FB}"/>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1795049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984830"/>
                <a:ext cx="9821449" cy="51602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2000" dirty="0">
                    <a:latin typeface="Univers Condensed"/>
                    <a:ea typeface="Cambria Math" panose="02040503050406030204" pitchFamily="18" charset="0"/>
                  </a:rPr>
                  <a:t>Hypothèses (les mêmes que pour les connecteurs mécaniques)</a:t>
                </a:r>
              </a:p>
              <a:p>
                <a:pPr marL="263525" lvl="1" indent="-263525"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𝑃</m:t>
                        </m:r>
                      </m:e>
                      <m:sub>
                        <m:r>
                          <a:rPr lang="fr-CA" sz="2000" i="1">
                            <a:latin typeface="Cambria Math" panose="02040503050406030204" pitchFamily="18" charset="0"/>
                            <a:ea typeface="Cambria Math"/>
                          </a:rPr>
                          <m:t>𝑣</m:t>
                        </m:r>
                      </m:sub>
                    </m:sSub>
                  </m:oMath>
                </a14:m>
                <a:r>
                  <a:rPr lang="fr-FR" sz="2000" dirty="0">
                    <a:latin typeface="Univers Condensed"/>
                  </a:rPr>
                  <a:t> et </a:t>
                </a: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𝑃</m:t>
                        </m:r>
                      </m:e>
                      <m:sub>
                        <m:r>
                          <a:rPr lang="fr-CA" sz="2000" i="1">
                            <a:latin typeface="Cambria Math" panose="02040503050406030204" pitchFamily="18" charset="0"/>
                          </a:rPr>
                          <m:t>h</m:t>
                        </m:r>
                      </m:sub>
                    </m:sSub>
                  </m:oMath>
                </a14:m>
                <a:r>
                  <a:rPr lang="fr-FR" sz="2000" dirty="0">
                    <a:latin typeface="Univers Condensed"/>
                  </a:rPr>
                  <a:t> répartis uniformément sur tous les éléments de cordons</a:t>
                </a:r>
              </a:p>
              <a:p>
                <a:pPr marL="742950" lvl="2" indent="-342900" eaLnBrk="1" hangingPunct="1">
                  <a:buFont typeface="Calibri" panose="020F0502020204030204" pitchFamily="34" charset="0"/>
                  <a:buChar char="−"/>
                  <a:defRPr/>
                </a:pPr>
                <a:endParaRPr lang="fr-FR" sz="2000" dirty="0">
                  <a:latin typeface="Univers Condensed"/>
                </a:endParaRPr>
              </a:p>
              <a:p>
                <a:pPr marL="742950" lvl="2" indent="-342900" eaLnBrk="1" hangingPunct="1">
                  <a:buFont typeface="Wingdings" panose="05000000000000000000" pitchFamily="2" charset="2"/>
                  <a:buChar char="Ø"/>
                  <a:defRPr/>
                </a:pPr>
                <a:r>
                  <a:rPr lang="fr-FR" sz="2000" dirty="0">
                    <a:latin typeface="Univers Condensed"/>
                  </a:rPr>
                  <a:t>le centre de rotation et le centre de gravité sont confondus</a:t>
                </a:r>
              </a:p>
              <a:p>
                <a:pPr marL="742950" lvl="2" indent="-342900" eaLnBrk="1" hangingPunct="1">
                  <a:buFont typeface="Wingdings" panose="05000000000000000000" pitchFamily="2" charset="2"/>
                  <a:buChar char="Ø"/>
                  <a:defRPr/>
                </a:pPr>
                <a:endParaRPr lang="fr-CA" sz="2000" i="1" dirty="0">
                  <a:latin typeface="Univers Condensed"/>
                </a:endParaRPr>
              </a:p>
              <a:p>
                <a:pPr marL="742950" lvl="2" indent="-342900" eaLnBrk="1" hangingPunct="1">
                  <a:buFont typeface="Wingdings" panose="05000000000000000000" pitchFamily="2" charset="2"/>
                  <a:buChar char="Ø"/>
                  <a:defRPr/>
                </a:pPr>
                <a14:m>
                  <m:oMath xmlns:m="http://schemas.openxmlformats.org/officeDocument/2006/math">
                    <m:r>
                      <a:rPr lang="fr-CA" sz="2000" i="1">
                        <a:latin typeface="Cambria Math" panose="02040503050406030204" pitchFamily="18" charset="0"/>
                      </a:rPr>
                      <m:t>𝑀</m:t>
                    </m:r>
                  </m:oMath>
                </a14:m>
                <a:r>
                  <a:rPr lang="fr-FR" sz="2000" dirty="0">
                    <a:latin typeface="Univers Condensed"/>
                  </a:rPr>
                  <a:t> produit un effort de cisaillement proportionnel à la distance de l’élément de cordon au </a:t>
                </a:r>
                <a:r>
                  <a:rPr lang="fr-FR" sz="2000" dirty="0" err="1">
                    <a:latin typeface="Univers Condensed"/>
                  </a:rPr>
                  <a:t>c.g</a:t>
                </a:r>
                <a:r>
                  <a:rPr lang="fr-FR" sz="2000" dirty="0">
                    <a:latin typeface="Univers Condensed"/>
                  </a:rPr>
                  <a:t>. et perpendiculaire au rayon </a:t>
                </a:r>
                <a14:m>
                  <m:oMath xmlns:m="http://schemas.openxmlformats.org/officeDocument/2006/math">
                    <m:r>
                      <a:rPr lang="fr-FR" sz="2000" i="1" dirty="0">
                        <a:latin typeface="Cambria Math" panose="02040503050406030204" pitchFamily="18" charset="0"/>
                      </a:rPr>
                      <m:t>𝑟</m:t>
                    </m:r>
                  </m:oMath>
                </a14:m>
                <a:endParaRPr lang="fr-FR" sz="2000" dirty="0">
                  <a:latin typeface="Univers Condensed"/>
                </a:endParaRPr>
              </a:p>
              <a:p>
                <a:pPr marL="742950" lvl="2" indent="-342900" eaLnBrk="1" hangingPunct="1">
                  <a:buFont typeface="Calibri" panose="020F0502020204030204" pitchFamily="34" charset="0"/>
                  <a:buChar char="−"/>
                  <a:defRPr/>
                </a:pPr>
                <a:endParaRPr lang="fr-FR" sz="2000" dirty="0">
                  <a:latin typeface="Univers Condensed"/>
                </a:endParaRPr>
              </a:p>
              <a:p>
                <a:pPr marL="742950" lvl="2" indent="-342900" eaLnBrk="1" hangingPunct="1">
                  <a:buFont typeface="Wingdings" panose="05000000000000000000" pitchFamily="2" charset="2"/>
                  <a:buChar char="Ø"/>
                  <a:defRPr/>
                </a:pPr>
                <a:r>
                  <a:rPr lang="fr-FR" sz="2000" b="1" dirty="0">
                    <a:latin typeface="Univers Condensed"/>
                  </a:rPr>
                  <a:t>l’effort de cisaillement maximal par unité de longueur </a:t>
                </a: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𝑣</m:t>
                        </m:r>
                      </m:e>
                      <m:sub>
                        <m:r>
                          <a:rPr lang="fr-CA" sz="2000" i="1">
                            <a:latin typeface="Cambria Math" panose="02040503050406030204" pitchFamily="18" charset="0"/>
                          </a:rPr>
                          <m:t>𝑓</m:t>
                        </m:r>
                      </m:sub>
                    </m:sSub>
                  </m:oMath>
                </a14:m>
                <a:r>
                  <a:rPr lang="fr-FR" sz="2000" dirty="0">
                    <a:latin typeface="Univers Condensed"/>
                  </a:rPr>
                  <a:t> est obtenu par addition vectorielle des efforts</a:t>
                </a:r>
              </a:p>
              <a:p>
                <a:pPr marL="742950" lvl="2" indent="-342900" eaLnBrk="1" hangingPunct="1">
                  <a:buFont typeface="Calibri" panose="020F0502020204030204" pitchFamily="34" charset="0"/>
                  <a:buChar char="−"/>
                  <a:defRPr/>
                </a:pPr>
                <a:endParaRPr lang="fr-FR" sz="2000" dirty="0">
                  <a:latin typeface="Univers Condensed"/>
                </a:endParaRPr>
              </a:p>
              <a:p>
                <a:pPr marL="742950" lvl="2" indent="-342900" eaLnBrk="1" hangingPunct="1">
                  <a:buFont typeface="Wingdings" panose="05000000000000000000" pitchFamily="2" charset="2"/>
                  <a:buChar char="Ø"/>
                  <a:defRPr/>
                </a:pPr>
                <a:r>
                  <a:rPr lang="fr-FR" sz="2000" dirty="0">
                    <a:latin typeface="Univers Condensed"/>
                  </a:rPr>
                  <a:t>la résistance pondérée de l’assemblage est atteinte lorsque </a:t>
                </a: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𝑣</m:t>
                        </m:r>
                      </m:e>
                      <m:sub>
                        <m:r>
                          <a:rPr lang="fr-CA" sz="2000" i="1">
                            <a:latin typeface="Cambria Math" panose="02040503050406030204" pitchFamily="18" charset="0"/>
                          </a:rPr>
                          <m:t>𝑓</m:t>
                        </m:r>
                      </m:sub>
                    </m:sSub>
                  </m:oMath>
                </a14:m>
                <a:r>
                  <a:rPr lang="fr-FR" sz="2000" dirty="0">
                    <a:latin typeface="Univers Condensed"/>
                  </a:rPr>
                  <a:t> dans l’élément de cordon le plus sollicité atteint </a:t>
                </a: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𝑣</m:t>
                        </m:r>
                      </m:e>
                      <m:sub>
                        <m:r>
                          <a:rPr lang="fr-CA" sz="2000" i="1">
                            <a:latin typeface="Cambria Math" panose="02040503050406030204" pitchFamily="18" charset="0"/>
                          </a:rPr>
                          <m:t>𝑟</m:t>
                        </m:r>
                      </m:sub>
                    </m:sSub>
                  </m:oMath>
                </a14:m>
                <a:endParaRPr lang="fr-CA" sz="2000" dirty="0">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984830"/>
                <a:ext cx="9821449" cy="5160258"/>
              </a:xfrm>
              <a:prstGeom prst="rect">
                <a:avLst/>
              </a:prstGeom>
              <a:blipFill>
                <a:blip r:embed="rId3"/>
                <a:stretch>
                  <a:fillRect l="-496" t="-5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8199277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1433593"/>
                <a:ext cx="9821448" cy="44047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eaLnBrk="1" hangingPunct="1">
                  <a:defRPr/>
                </a:pPr>
                <a:r>
                  <a:rPr lang="fr-CA" sz="1600" dirty="0">
                    <a:solidFill>
                      <a:schemeClr val="tx1"/>
                    </a:solidFill>
                    <a:latin typeface="Univers Condensed"/>
                  </a:rPr>
                  <a:t>L’effort de cisaillement par unité de longueur dans l’élément de cordon le plus sollicité est donné par </a:t>
                </a:r>
              </a:p>
              <a:p>
                <a:pPr marL="285750" indent="-285750" eaLnBrk="1" hangingPunct="1">
                  <a:defRPr/>
                </a:pPr>
                <a:endParaRPr lang="fr-CA" sz="1600" dirty="0">
                  <a:solidFill>
                    <a:schemeClr val="tx1"/>
                  </a:solidFill>
                  <a:latin typeface="Univers Condensed"/>
                </a:endParaRPr>
              </a:p>
              <a:p>
                <a:pPr marL="800100" lvl="2"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m:t>
                      </m:r>
                      <m:rad>
                        <m:radPr>
                          <m:degHide m:val="on"/>
                          <m:ctrlPr>
                            <a:rPr lang="fr-CA" sz="1600" i="1">
                              <a:solidFill>
                                <a:schemeClr val="tx1"/>
                              </a:solidFill>
                              <a:latin typeface="Cambria Math" panose="02040503050406030204" pitchFamily="18" charset="0"/>
                              <a:ea typeface="Cambria Math" panose="02040503050406030204" pitchFamily="18" charset="0"/>
                            </a:rPr>
                          </m:ctrlPr>
                        </m:radPr>
                        <m:deg/>
                        <m:e>
                          <m:sSup>
                            <m:sSupPr>
                              <m:ctrlPr>
                                <a:rPr lang="fr-CA" sz="1600" i="1">
                                  <a:solidFill>
                                    <a:schemeClr val="tx1"/>
                                  </a:solidFill>
                                  <a:latin typeface="Cambria Math" panose="02040503050406030204" pitchFamily="18" charset="0"/>
                                  <a:ea typeface="Cambria Math" panose="02040503050406030204" pitchFamily="18" charset="0"/>
                                </a:rPr>
                              </m:ctrlPr>
                            </m:sSupPr>
                            <m:e>
                              <m:d>
                                <m:dPr>
                                  <m:ctrlPr>
                                    <a:rPr lang="fr-CA" sz="1600" i="1">
                                      <a:solidFill>
                                        <a:schemeClr val="tx1"/>
                                      </a:solidFill>
                                      <a:latin typeface="Cambria Math" panose="02040503050406030204" pitchFamily="18" charset="0"/>
                                      <a:ea typeface="Cambria Math" panose="02040503050406030204" pitchFamily="18" charset="0"/>
                                    </a:rPr>
                                  </m:ctrlPr>
                                </m:dPr>
                                <m:e>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a:latin typeface="Cambria Math" panose="02040503050406030204" pitchFamily="18" charset="0"/>
                                            </a:rPr>
                                          </m:ctrlPr>
                                        </m:sSubPr>
                                        <m:e>
                                          <m:r>
                                            <a:rPr lang="fr-CA" sz="1600" i="1">
                                              <a:latin typeface="Cambria Math" panose="02040503050406030204" pitchFamily="18" charset="0"/>
                                            </a:rPr>
                                            <m:t>𝑃</m:t>
                                          </m:r>
                                        </m:e>
                                        <m:sub>
                                          <m:r>
                                            <a:rPr lang="fr-CA" sz="1600" i="1">
                                              <a:latin typeface="Cambria Math" panose="02040503050406030204" pitchFamily="18" charset="0"/>
                                              <a:ea typeface="Cambria Math"/>
                                            </a:rPr>
                                            <m:t>𝑣</m:t>
                                          </m:r>
                                        </m:sub>
                                      </m:sSub>
                                    </m:num>
                                    <m:den>
                                      <m:sSub>
                                        <m:sSubPr>
                                          <m:ctrlPr>
                                            <a:rPr lang="fr-CA" sz="1600" i="1">
                                              <a:latin typeface="Cambria Math" panose="02040503050406030204" pitchFamily="18" charset="0"/>
                                            </a:rPr>
                                          </m:ctrlPr>
                                        </m:sSubPr>
                                        <m:e>
                                          <m:r>
                                            <a:rPr lang="fr-FR" sz="1600" b="0" i="1" smtClean="0">
                                              <a:latin typeface="Cambria Math" panose="02040503050406030204" pitchFamily="18" charset="0"/>
                                            </a:rPr>
                                            <m:t>𝐿</m:t>
                                          </m:r>
                                        </m:e>
                                        <m:sub>
                                          <m:r>
                                            <a:rPr lang="fr-FR" sz="1600" b="0" i="1" smtClean="0">
                                              <a:latin typeface="Cambria Math" panose="02040503050406030204" pitchFamily="18" charset="0"/>
                                            </a:rPr>
                                            <m:t>𝑡</m:t>
                                          </m:r>
                                        </m:sub>
                                      </m:sSub>
                                    </m:den>
                                  </m:f>
                                  <m:r>
                                    <a:rPr lang="fr-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𝑀</m:t>
                                      </m:r>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𝑥</m:t>
                                          </m:r>
                                        </m:e>
                                        <m:sub>
                                          <m:r>
                                            <a:rPr lang="fr-CA" sz="1600" i="1">
                                              <a:solidFill>
                                                <a:schemeClr val="tx1"/>
                                              </a:solidFill>
                                              <a:latin typeface="Cambria Math" panose="02040503050406030204" pitchFamily="18" charset="0"/>
                                              <a:ea typeface="Cambria Math" panose="02040503050406030204" pitchFamily="18" charset="0"/>
                                            </a:rPr>
                                            <m:t>𝑚</m:t>
                                          </m:r>
                                        </m:sub>
                                      </m:sSub>
                                    </m:num>
                                    <m:den>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𝐼</m:t>
                                          </m:r>
                                        </m:e>
                                        <m:sub>
                                          <m:r>
                                            <a:rPr lang="fr-CA" sz="1600" i="1">
                                              <a:solidFill>
                                                <a:schemeClr val="tx1"/>
                                              </a:solidFill>
                                              <a:latin typeface="Cambria Math" panose="02040503050406030204" pitchFamily="18" charset="0"/>
                                              <a:ea typeface="Cambria Math" panose="02040503050406030204" pitchFamily="18" charset="0"/>
                                            </a:rPr>
                                            <m:t>𝑜</m:t>
                                          </m:r>
                                        </m:sub>
                                      </m:sSub>
                                    </m:den>
                                  </m:f>
                                </m:e>
                              </m:d>
                            </m:e>
                            <m:sup>
                              <m:r>
                                <a:rPr lang="fr-CA" sz="1600" i="1">
                                  <a:solidFill>
                                    <a:schemeClr val="tx1"/>
                                  </a:solidFill>
                                  <a:latin typeface="Cambria Math" panose="02040503050406030204" pitchFamily="18" charset="0"/>
                                  <a:ea typeface="Cambria Math" panose="02040503050406030204" pitchFamily="18" charset="0"/>
                                </a:rPr>
                                <m:t>2</m:t>
                              </m:r>
                            </m:sup>
                          </m:sSup>
                          <m:r>
                            <a:rPr lang="fr-CA" sz="1600" i="1">
                              <a:solidFill>
                                <a:schemeClr val="tx1"/>
                              </a:solidFill>
                              <a:latin typeface="Cambria Math" panose="02040503050406030204" pitchFamily="18" charset="0"/>
                              <a:ea typeface="Cambria Math" panose="02040503050406030204" pitchFamily="18" charset="0"/>
                            </a:rPr>
                            <m:t>+</m:t>
                          </m:r>
                          <m:sSup>
                            <m:sSupPr>
                              <m:ctrlPr>
                                <a:rPr lang="fr-CA" sz="1600" i="1">
                                  <a:solidFill>
                                    <a:schemeClr val="tx1"/>
                                  </a:solidFill>
                                  <a:latin typeface="Cambria Math" panose="02040503050406030204" pitchFamily="18" charset="0"/>
                                  <a:ea typeface="Cambria Math" panose="02040503050406030204" pitchFamily="18" charset="0"/>
                                </a:rPr>
                              </m:ctrlPr>
                            </m:sSupPr>
                            <m:e>
                              <m:d>
                                <m:dPr>
                                  <m:ctrlPr>
                                    <a:rPr lang="fr-CA" sz="1600" i="1">
                                      <a:solidFill>
                                        <a:schemeClr val="tx1"/>
                                      </a:solidFill>
                                      <a:latin typeface="Cambria Math" panose="02040503050406030204" pitchFamily="18" charset="0"/>
                                      <a:ea typeface="Cambria Math" panose="02040503050406030204" pitchFamily="18" charset="0"/>
                                    </a:rPr>
                                  </m:ctrlPr>
                                </m:dPr>
                                <m:e>
                                  <m:f>
                                    <m:fPr>
                                      <m:ctrlPr>
                                        <a:rPr lang="fr-CA" sz="1600" i="1">
                                          <a:solidFill>
                                            <a:schemeClr val="tx1"/>
                                          </a:solidFill>
                                          <a:latin typeface="Cambria Math" panose="02040503050406030204" pitchFamily="18" charset="0"/>
                                          <a:ea typeface="Cambria Math" panose="02040503050406030204" pitchFamily="18" charset="0"/>
                                        </a:rPr>
                                      </m:ctrlPr>
                                    </m:fPr>
                                    <m:num>
                                      <m:sSub>
                                        <m:sSubPr>
                                          <m:ctrlPr>
                                            <a:rPr lang="fr-CA" sz="1600" i="1">
                                              <a:latin typeface="Cambria Math" panose="02040503050406030204" pitchFamily="18" charset="0"/>
                                            </a:rPr>
                                          </m:ctrlPr>
                                        </m:sSubPr>
                                        <m:e>
                                          <m:r>
                                            <a:rPr lang="fr-CA" sz="1600" i="1">
                                              <a:latin typeface="Cambria Math" panose="02040503050406030204" pitchFamily="18" charset="0"/>
                                            </a:rPr>
                                            <m:t>𝑃</m:t>
                                          </m:r>
                                        </m:e>
                                        <m:sub>
                                          <m:r>
                                            <a:rPr lang="fr-CA" sz="1600" i="1">
                                              <a:latin typeface="Cambria Math" panose="02040503050406030204" pitchFamily="18" charset="0"/>
                                            </a:rPr>
                                            <m:t>h</m:t>
                                          </m:r>
                                        </m:sub>
                                      </m:sSub>
                                    </m:num>
                                    <m:den>
                                      <m:sSub>
                                        <m:sSubPr>
                                          <m:ctrlPr>
                                            <a:rPr lang="fr-CA" sz="1600" i="1">
                                              <a:latin typeface="Cambria Math" panose="02040503050406030204" pitchFamily="18" charset="0"/>
                                            </a:rPr>
                                          </m:ctrlPr>
                                        </m:sSubPr>
                                        <m:e>
                                          <m:r>
                                            <a:rPr lang="fr-FR" sz="1600" i="1">
                                              <a:latin typeface="Cambria Math" panose="02040503050406030204" pitchFamily="18" charset="0"/>
                                            </a:rPr>
                                            <m:t>𝐿</m:t>
                                          </m:r>
                                        </m:e>
                                        <m:sub>
                                          <m:r>
                                            <a:rPr lang="fr-FR" sz="1600" i="1">
                                              <a:latin typeface="Cambria Math" panose="02040503050406030204" pitchFamily="18" charset="0"/>
                                            </a:rPr>
                                            <m:t>𝑡</m:t>
                                          </m:r>
                                        </m:sub>
                                      </m:sSub>
                                    </m:den>
                                  </m:f>
                                  <m:r>
                                    <a:rPr lang="fr-CA" sz="1600" i="1">
                                      <a:solidFill>
                                        <a:schemeClr val="tx1"/>
                                      </a:solidFill>
                                      <a:latin typeface="Cambria Math" panose="02040503050406030204" pitchFamily="18" charset="0"/>
                                      <a:ea typeface="Cambria Math" panose="02040503050406030204" pitchFamily="18" charset="0"/>
                                    </a:rPr>
                                    <m:t>+</m:t>
                                  </m:r>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𝑀</m:t>
                                      </m:r>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𝑦</m:t>
                                          </m:r>
                                        </m:e>
                                        <m:sub>
                                          <m:r>
                                            <a:rPr lang="fr-CA" sz="1600" i="1">
                                              <a:solidFill>
                                                <a:schemeClr val="tx1"/>
                                              </a:solidFill>
                                              <a:latin typeface="Cambria Math" panose="02040503050406030204" pitchFamily="18" charset="0"/>
                                              <a:ea typeface="Cambria Math" panose="02040503050406030204" pitchFamily="18" charset="0"/>
                                            </a:rPr>
                                            <m:t>𝑚</m:t>
                                          </m:r>
                                        </m:sub>
                                      </m:sSub>
                                    </m:num>
                                    <m:den>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𝐼</m:t>
                                          </m:r>
                                        </m:e>
                                        <m:sub>
                                          <m:r>
                                            <a:rPr lang="fr-CA" sz="1600" i="1">
                                              <a:solidFill>
                                                <a:schemeClr val="tx1"/>
                                              </a:solidFill>
                                              <a:latin typeface="Cambria Math" panose="02040503050406030204" pitchFamily="18" charset="0"/>
                                              <a:ea typeface="Cambria Math" panose="02040503050406030204" pitchFamily="18" charset="0"/>
                                            </a:rPr>
                                            <m:t>𝑜</m:t>
                                          </m:r>
                                        </m:sub>
                                      </m:sSub>
                                    </m:den>
                                  </m:f>
                                </m:e>
                              </m:d>
                            </m:e>
                            <m:sup>
                              <m:r>
                                <a:rPr lang="fr-CA" sz="1600" i="1">
                                  <a:solidFill>
                                    <a:schemeClr val="tx1"/>
                                  </a:solidFill>
                                  <a:latin typeface="Cambria Math" panose="02040503050406030204" pitchFamily="18" charset="0"/>
                                  <a:ea typeface="Cambria Math" panose="02040503050406030204" pitchFamily="18" charset="0"/>
                                </a:rPr>
                                <m:t>2</m:t>
                              </m:r>
                            </m:sup>
                          </m:sSup>
                        </m:e>
                      </m:rad>
                      <m:r>
                        <a:rPr lang="fr-CA" sz="1600" i="1">
                          <a:solidFill>
                            <a:schemeClr val="tx1"/>
                          </a:solidFill>
                          <a:latin typeface="Cambria Math" panose="02040503050406030204" pitchFamily="18" charset="0"/>
                          <a:ea typeface="Cambria Math"/>
                        </a:rPr>
                        <m:t>≤</m:t>
                      </m:r>
                      <m:r>
                        <a:rPr lang="fr-CA" sz="1600" i="1">
                          <a:solidFill>
                            <a:schemeClr val="tx1"/>
                          </a:solidFill>
                          <a:latin typeface="Cambria Math" panose="02040503050406030204" pitchFamily="18" charset="0"/>
                          <a:ea typeface="Cambria Math"/>
                        </a:rPr>
                        <m:t>𝐷</m:t>
                      </m:r>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𝑞</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ea typeface="Cambria Math"/>
                        </a:rPr>
                        <m:t>⟹</m:t>
                      </m:r>
                      <m:r>
                        <a:rPr lang="fr-CA" sz="1600" i="1">
                          <a:solidFill>
                            <a:schemeClr val="tx1"/>
                          </a:solidFill>
                          <a:latin typeface="Cambria Math" panose="02040503050406030204" pitchFamily="18" charset="0"/>
                          <a:ea typeface="Cambria Math"/>
                        </a:rPr>
                        <m:t>𝐷</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𝑓</m:t>
                              </m:r>
                            </m:sub>
                          </m:sSub>
                        </m:num>
                        <m:den>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𝑞</m:t>
                              </m:r>
                            </m:e>
                            <m:sub>
                              <m:r>
                                <a:rPr lang="fr-CA" sz="1600" i="1">
                                  <a:solidFill>
                                    <a:schemeClr val="tx1"/>
                                  </a:solidFill>
                                  <a:latin typeface="Cambria Math" panose="02040503050406030204" pitchFamily="18" charset="0"/>
                                  <a:ea typeface="Cambria Math" panose="02040503050406030204" pitchFamily="18" charset="0"/>
                                </a:rPr>
                                <m:t>𝑟</m:t>
                              </m:r>
                            </m:sub>
                          </m:sSub>
                        </m:den>
                      </m:f>
                    </m:oMath>
                  </m:oMathPara>
                </a14:m>
                <a:endParaRPr lang="fr-CA" sz="1600" i="1" dirty="0">
                  <a:solidFill>
                    <a:schemeClr val="tx1"/>
                  </a:solidFill>
                  <a:latin typeface="Univers Condensed"/>
                  <a:ea typeface="Cambria Math" panose="02040503050406030204" pitchFamily="18" charset="0"/>
                </a:endParaRPr>
              </a:p>
              <a:p>
                <a:pPr marL="400050" lvl="1"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a:buNone/>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oMath>
                </a14:m>
                <a:r>
                  <a:rPr lang="fr-FR" sz="1600" dirty="0">
                    <a:solidFill>
                      <a:schemeClr val="tx1"/>
                    </a:solidFill>
                    <a:latin typeface="Univers Condensed"/>
                  </a:rPr>
                  <a:t> :  constante géométrique de l’assemblage</a:t>
                </a:r>
              </a:p>
              <a:p>
                <a:pPr marL="857250" lvl="3" indent="0">
                  <a:buNone/>
                  <a:defRPr/>
                </a:pPr>
                <a:endParaRPr lang="fr-CA" sz="1600" dirty="0">
                  <a:solidFill>
                    <a:schemeClr val="tx1"/>
                  </a:solidFill>
                  <a:latin typeface="Univers Condensed"/>
                </a:endParaRPr>
              </a:p>
              <a:p>
                <a:pPr marL="1314450" lvl="4" indent="0">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m:t>
                      </m:r>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𝑥𝑖</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𝑦𝑖</m:t>
                              </m:r>
                            </m:sub>
                          </m:sSub>
                          <m:r>
                            <a:rPr lang="fr-CA" sz="1600" i="1">
                              <a:solidFill>
                                <a:schemeClr val="tx1"/>
                              </a:solidFill>
                              <a:latin typeface="Cambria Math" panose="02040503050406030204" pitchFamily="18" charset="0"/>
                            </a:rPr>
                            <m:t>)</m:t>
                          </m:r>
                        </m:e>
                      </m:nary>
                    </m:oMath>
                  </m:oMathPara>
                </a14:m>
                <a:endParaRPr lang="fr-CA" sz="1600" dirty="0">
                  <a:solidFill>
                    <a:schemeClr val="tx1"/>
                  </a:solidFill>
                  <a:latin typeface="Univers Condensed"/>
                </a:endParaRPr>
              </a:p>
              <a:p>
                <a:pPr marL="1314450" lvl="4" indent="0">
                  <a:buNone/>
                  <a:defRPr/>
                </a:pPr>
                <a:endParaRPr lang="fr-CA" sz="1600" dirty="0">
                  <a:solidFill>
                    <a:schemeClr val="tx1"/>
                  </a:solidFill>
                  <a:latin typeface="Univers Condensed"/>
                </a:endParaRPr>
              </a:p>
              <a:p>
                <a:pPr marL="2424113" lvl="4" indent="-1109663">
                  <a:buNone/>
                  <a:defRPr/>
                </a:pP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𝑥𝑖</m:t>
                        </m:r>
                      </m:sub>
                    </m:sSub>
                  </m:oMath>
                </a14:m>
                <a:r>
                  <a:rPr lang="fr-FR" sz="1600" dirty="0">
                    <a:solidFill>
                      <a:schemeClr val="tx1"/>
                    </a:solidFill>
                    <a:latin typeface="Univers Condensed"/>
                  </a:rPr>
                  <a:t> et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𝑦𝑖</m:t>
                        </m:r>
                      </m:sub>
                    </m:sSub>
                  </m:oMath>
                </a14:m>
                <a:r>
                  <a:rPr lang="fr-FR" sz="1600" dirty="0">
                    <a:solidFill>
                      <a:schemeClr val="tx1"/>
                    </a:solidFill>
                    <a:latin typeface="Univers Condensed"/>
                  </a:rPr>
                  <a:t> : moment d’inertie d’un cordon par rapport à l’axe </a:t>
                </a:r>
                <a14:m>
                  <m:oMath xmlns:m="http://schemas.openxmlformats.org/officeDocument/2006/math">
                    <m:r>
                      <a:rPr lang="fr-FR" sz="1600" i="1" dirty="0">
                        <a:solidFill>
                          <a:schemeClr val="tx1"/>
                        </a:solidFill>
                        <a:latin typeface="Cambria Math" panose="02040503050406030204" pitchFamily="18" charset="0"/>
                      </a:rPr>
                      <m:t>𝑥</m:t>
                    </m:r>
                    <m:r>
                      <a:rPr lang="fr-FR" sz="1600" i="1" dirty="0">
                        <a:solidFill>
                          <a:schemeClr val="tx1"/>
                        </a:solidFill>
                        <a:latin typeface="Cambria Math" panose="02040503050406030204" pitchFamily="18" charset="0"/>
                      </a:rPr>
                      <m:t> </m:t>
                    </m:r>
                  </m:oMath>
                </a14:m>
                <a:r>
                  <a:rPr lang="fr-FR" sz="1600" dirty="0">
                    <a:solidFill>
                      <a:schemeClr val="tx1"/>
                    </a:solidFill>
                    <a:latin typeface="Univers Condensed"/>
                  </a:rPr>
                  <a:t>ou </a:t>
                </a:r>
                <a14:m>
                  <m:oMath xmlns:m="http://schemas.openxmlformats.org/officeDocument/2006/math">
                    <m:r>
                      <a:rPr lang="fr-FR" sz="1600" i="1" dirty="0">
                        <a:solidFill>
                          <a:schemeClr val="tx1"/>
                        </a:solidFill>
                        <a:latin typeface="Cambria Math" panose="02040503050406030204" pitchFamily="18" charset="0"/>
                      </a:rPr>
                      <m:t>𝑦</m:t>
                    </m:r>
                  </m:oMath>
                </a14:m>
                <a:r>
                  <a:rPr lang="fr-FR" sz="1600" dirty="0">
                    <a:solidFill>
                      <a:schemeClr val="tx1"/>
                    </a:solidFill>
                    <a:latin typeface="Univers Condensed"/>
                  </a:rPr>
                  <a:t>, par </a:t>
                </a:r>
                <a14:m>
                  <m:oMath xmlns:m="http://schemas.openxmlformats.org/officeDocument/2006/math">
                    <m:r>
                      <m:rPr>
                        <m:sty m:val="p"/>
                      </m:rPr>
                      <a:rPr lang="fr-FR" sz="1600" dirty="0">
                        <a:solidFill>
                          <a:schemeClr val="tx1"/>
                        </a:solidFill>
                        <a:latin typeface="Cambria Math" panose="02040503050406030204" pitchFamily="18" charset="0"/>
                      </a:rPr>
                      <m:t>mm</m:t>
                    </m:r>
                    <m:r>
                      <a:rPr lang="fr-FR" sz="1600" dirty="0">
                        <a:solidFill>
                          <a:schemeClr val="tx1"/>
                        </a:solidFill>
                        <a:latin typeface="Cambria Math" panose="02040503050406030204" pitchFamily="18" charset="0"/>
                      </a:rPr>
                      <m:t> </m:t>
                    </m:r>
                  </m:oMath>
                </a14:m>
                <a:r>
                  <a:rPr lang="fr-FR" sz="1600" dirty="0">
                    <a:solidFill>
                      <a:schemeClr val="tx1"/>
                    </a:solidFill>
                    <a:latin typeface="Univers Condensed"/>
                  </a:rPr>
                  <a:t>de grosseur nominale ou de gorge efficace (</a:t>
                </a:r>
                <a14:m>
                  <m:oMath xmlns:m="http://schemas.openxmlformats.org/officeDocument/2006/math">
                    <m:sSup>
                      <m:sSupPr>
                        <m:ctrlPr>
                          <a:rPr lang="fr-FR" sz="1600" i="1" dirty="0">
                            <a:solidFill>
                              <a:schemeClr val="tx1"/>
                            </a:solidFill>
                            <a:latin typeface="Cambria Math" panose="02040503050406030204" pitchFamily="18" charset="0"/>
                          </a:rPr>
                        </m:ctrlPr>
                      </m:sSupPr>
                      <m:e>
                        <m:r>
                          <m:rPr>
                            <m:sty m:val="p"/>
                          </m:rPr>
                          <a:rPr lang="fr-CA" sz="1600" dirty="0">
                            <a:solidFill>
                              <a:schemeClr val="tx1"/>
                            </a:solidFill>
                            <a:latin typeface="Cambria Math" panose="02040503050406030204" pitchFamily="18" charset="0"/>
                          </a:rPr>
                          <m:t>mm</m:t>
                        </m:r>
                      </m:e>
                      <m:sup>
                        <m:r>
                          <a:rPr lang="fr-CA" sz="1600" i="1" dirty="0">
                            <a:solidFill>
                              <a:schemeClr val="tx1"/>
                            </a:solidFill>
                            <a:latin typeface="Cambria Math" panose="02040503050406030204" pitchFamily="18" charset="0"/>
                          </a:rPr>
                          <m:t>3</m:t>
                        </m:r>
                      </m:sup>
                    </m:sSup>
                  </m:oMath>
                </a14:m>
                <a:r>
                  <a:rPr lang="fr-FR" sz="1600" dirty="0">
                    <a:solidFill>
                      <a:schemeClr val="tx1"/>
                    </a:solidFill>
                    <a:latin typeface="Univers Condensed"/>
                  </a:rPr>
                  <a:t>)</a:t>
                </a:r>
              </a:p>
              <a:p>
                <a:pPr marL="2241550" lvl="4" indent="-927100">
                  <a:buNone/>
                  <a:defRPr/>
                </a:pPr>
                <a:endParaRPr lang="fr-CA" sz="1600" dirty="0">
                  <a:solidFill>
                    <a:schemeClr val="tx1"/>
                  </a:solidFill>
                  <a:latin typeface="Univers Condensed"/>
                </a:endParaRPr>
              </a:p>
              <a:p>
                <a:pPr marL="2241550" lvl="4" indent="-927100">
                  <a:buNone/>
                  <a:defRPr/>
                </a:pPr>
                <a:r>
                  <a:rPr lang="fr-FR" sz="1600" dirty="0">
                    <a:solidFill>
                      <a:schemeClr val="tx1"/>
                    </a:solidFill>
                    <a:latin typeface="Univers Condensed"/>
                  </a:rPr>
                  <a:t>Note :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𝐷</m:t>
                    </m:r>
                  </m:oMath>
                </a14:m>
                <a:r>
                  <a:rPr lang="fr-FR" sz="1600" dirty="0">
                    <a:solidFill>
                      <a:schemeClr val="tx1"/>
                    </a:solidFill>
                    <a:latin typeface="Univers Condensed"/>
                  </a:rPr>
                  <a:t>  ou </a:t>
                </a:r>
                <a14:m>
                  <m:oMath xmlns:m="http://schemas.openxmlformats.org/officeDocument/2006/math">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r>
                      <a:rPr lang="fr-CA" sz="1600" i="1">
                        <a:solidFill>
                          <a:schemeClr val="tx1"/>
                        </a:solidFill>
                        <a:latin typeface="Cambria Math" panose="02040503050406030204" pitchFamily="18" charset="0"/>
                      </a:rPr>
                      <m:t>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𝑤</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𝑝</m:t>
                        </m:r>
                      </m:sub>
                    </m:sSub>
                    <m:r>
                      <a:rPr lang="fr-CA" sz="1600" i="1">
                        <a:solidFill>
                          <a:schemeClr val="tx1"/>
                        </a:solidFill>
                        <a:latin typeface="Cambria Math" panose="02040503050406030204" pitchFamily="18" charset="0"/>
                      </a:rPr>
                      <m:t>=</m:t>
                    </m:r>
                  </m:oMath>
                </a14:m>
                <a:r>
                  <a:rPr lang="fr-FR" sz="1600" dirty="0">
                    <a:solidFill>
                      <a:schemeClr val="tx1"/>
                    </a:solidFill>
                    <a:latin typeface="Univers Condensed"/>
                  </a:rPr>
                  <a:t> moment d’inertie polaire par rapport au </a:t>
                </a:r>
                <a:r>
                  <a:rPr lang="fr-FR" sz="1600" dirty="0" err="1">
                    <a:solidFill>
                      <a:schemeClr val="tx1"/>
                    </a:solidFill>
                    <a:latin typeface="Univers Condensed"/>
                  </a:rPr>
                  <a:t>c.g</a:t>
                </a:r>
                <a:r>
                  <a:rPr lang="fr-FR" sz="1600" dirty="0">
                    <a:solidFill>
                      <a:schemeClr val="tx1"/>
                    </a:solidFill>
                    <a:latin typeface="Univers Condensed"/>
                  </a:rPr>
                  <a:t>. </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1433593"/>
                <a:ext cx="9821448" cy="4404716"/>
              </a:xfrm>
              <a:prstGeom prst="rect">
                <a:avLst/>
              </a:prstGeom>
              <a:blipFill>
                <a:blip r:embed="rId3"/>
                <a:stretch>
                  <a:fillRect l="-248" t="-415" b="-2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2013547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Types de joints soudés et types de soudures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a:t>
            </a:fld>
            <a:endParaRPr lang="fr-FR"/>
          </a:p>
        </p:txBody>
      </p:sp>
    </p:spTree>
    <p:extLst>
      <p:ext uri="{BB962C8B-B14F-4D97-AF65-F5344CB8AC3E}">
        <p14:creationId xmlns:p14="http://schemas.microsoft.com/office/powerpoint/2010/main" val="26137988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torsion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Analyse élastique</a:t>
            </a:r>
            <a:endParaRPr lang="fr-CA"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120</a:t>
            </a:fld>
            <a:endParaRPr lang="fr-FR"/>
          </a:p>
        </p:txBody>
      </p:sp>
    </p:spTree>
    <p:extLst>
      <p:ext uri="{BB962C8B-B14F-4D97-AF65-F5344CB8AC3E}">
        <p14:creationId xmlns:p14="http://schemas.microsoft.com/office/powerpoint/2010/main" val="30087445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334" y="844869"/>
            <a:ext cx="5479072" cy="564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91733" y="3408207"/>
            <a:ext cx="2966616" cy="523220"/>
          </a:xfrm>
          <a:prstGeom prst="rect">
            <a:avLst/>
          </a:prstGeom>
        </p:spPr>
        <p:txBody>
          <a:bodyPr wrap="square">
            <a:spAutoFit/>
          </a:bodyPr>
          <a:lstStyle/>
          <a:p>
            <a:r>
              <a:rPr lang="fr-FR" sz="1400" dirty="0">
                <a:latin typeface="Univers Condensed"/>
              </a:rPr>
              <a:t>Analyse élastique d'un assemblage excentrique en torsion</a:t>
            </a:r>
            <a:endParaRPr lang="fr-CA" sz="1400" dirty="0">
              <a:latin typeface="Univers Condensed"/>
            </a:endParaRPr>
          </a:p>
        </p:txBody>
      </p:sp>
      <p:sp>
        <p:nvSpPr>
          <p:cNvPr id="10" name="Rectangle 9">
            <a:extLst>
              <a:ext uri="{FF2B5EF4-FFF2-40B4-BE49-F238E27FC236}">
                <a16:creationId xmlns:a16="http://schemas.microsoft.com/office/drawing/2014/main" id="{7CC188D2-F8D1-964C-9114-D54FC2A3070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1032421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671163"/>
                <a:ext cx="9821450" cy="60503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500" i="1" smtClean="0">
                          <a:solidFill>
                            <a:schemeClr val="tx1"/>
                          </a:solidFill>
                          <a:latin typeface="Cambria Math" panose="02040503050406030204" pitchFamily="18" charset="0"/>
                        </a:rPr>
                        <m:t>𝑐</m:t>
                      </m:r>
                      <m:r>
                        <a:rPr lang="fr-CA" sz="1500" i="1" smtClean="0">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Sup>
                            <m:sSubSupPr>
                              <m:ctrlPr>
                                <a:rPr lang="fr-FR" sz="1500" i="1">
                                  <a:solidFill>
                                    <a:schemeClr val="tx1"/>
                                  </a:solidFill>
                                  <a:latin typeface="Cambria Math" panose="02040503050406030204" pitchFamily="18" charset="0"/>
                                </a:rPr>
                              </m:ctrlPr>
                            </m:sSubSupPr>
                            <m:e>
                              <m:r>
                                <a:rPr lang="fr-CA" sz="1500" i="1">
                                  <a:solidFill>
                                    <a:schemeClr val="tx1"/>
                                  </a:solidFill>
                                  <a:latin typeface="Cambria Math" panose="02040503050406030204" pitchFamily="18" charset="0"/>
                                </a:rPr>
                                <m:t>𝑟</m:t>
                              </m:r>
                            </m:e>
                            <m:sub>
                              <m:r>
                                <a:rPr lang="fr-CA" sz="1500" i="1">
                                  <a:solidFill>
                                    <a:schemeClr val="tx1"/>
                                  </a:solidFill>
                                  <a:latin typeface="Cambria Math" panose="02040503050406030204" pitchFamily="18" charset="0"/>
                                </a:rPr>
                                <m:t>𝑝</m:t>
                              </m:r>
                            </m:sub>
                            <m:sup>
                              <m:r>
                                <a:rPr lang="fr-CA" sz="1500" i="1">
                                  <a:solidFill>
                                    <a:schemeClr val="tx1"/>
                                  </a:solidFill>
                                  <a:latin typeface="Cambria Math" panose="02040503050406030204" pitchFamily="18" charset="0"/>
                                </a:rPr>
                                <m:t>2</m:t>
                              </m:r>
                            </m:sup>
                          </m:sSubSup>
                        </m:num>
                        <m:den>
                          <m:r>
                            <a:rPr lang="fr-CA" sz="1500" i="1">
                              <a:solidFill>
                                <a:schemeClr val="tx1"/>
                              </a:solidFill>
                              <a:latin typeface="Cambria Math" panose="02040503050406030204" pitchFamily="18" charset="0"/>
                            </a:rPr>
                            <m:t>𝑒</m:t>
                          </m:r>
                        </m:den>
                      </m:f>
                      <m:r>
                        <m:rPr>
                          <m:nor/>
                        </m:rPr>
                        <a:rPr lang="fr-CA" sz="1500">
                          <a:solidFill>
                            <a:schemeClr val="tx1"/>
                          </a:solidFill>
                          <a:latin typeface="Univers Condensed"/>
                        </a:rPr>
                        <m:t>   </m:t>
                      </m:r>
                      <m:r>
                        <m:rPr>
                          <m:nor/>
                        </m:rPr>
                        <a:rPr lang="fr-CA" sz="1500" dirty="0">
                          <a:solidFill>
                            <a:schemeClr val="tx1"/>
                          </a:solidFill>
                          <a:latin typeface="Univers Condensed"/>
                        </a:rPr>
                        <m:t>avec</m:t>
                      </m:r>
                      <m:r>
                        <a:rPr lang="fr-CA" sz="1500" dirty="0">
                          <a:solidFill>
                            <a:schemeClr val="tx1"/>
                          </a:solidFill>
                          <a:latin typeface="Cambria Math" panose="02040503050406030204" pitchFamily="18" charset="0"/>
                        </a:rPr>
                        <m:t>   </m:t>
                      </m:r>
                      <m:sSubSup>
                        <m:sSubSupPr>
                          <m:ctrlPr>
                            <a:rPr lang="fr-FR" sz="1500" i="1">
                              <a:solidFill>
                                <a:schemeClr val="tx1"/>
                              </a:solidFill>
                              <a:latin typeface="Cambria Math" panose="02040503050406030204" pitchFamily="18" charset="0"/>
                            </a:rPr>
                          </m:ctrlPr>
                        </m:sSubSupPr>
                        <m:e>
                          <m:r>
                            <a:rPr lang="fr-CA" sz="1500" i="1">
                              <a:solidFill>
                                <a:schemeClr val="tx1"/>
                              </a:solidFill>
                              <a:latin typeface="Cambria Math" panose="02040503050406030204" pitchFamily="18" charset="0"/>
                            </a:rPr>
                            <m:t>𝑟</m:t>
                          </m:r>
                        </m:e>
                        <m:sub>
                          <m:r>
                            <a:rPr lang="fr-CA" sz="1500" i="1">
                              <a:solidFill>
                                <a:schemeClr val="tx1"/>
                              </a:solidFill>
                              <a:latin typeface="Cambria Math" panose="02040503050406030204" pitchFamily="18" charset="0"/>
                            </a:rPr>
                            <m:t>𝑝</m:t>
                          </m:r>
                        </m:sub>
                        <m:sup>
                          <m:r>
                            <a:rPr lang="fr-CA" sz="1500" i="1">
                              <a:solidFill>
                                <a:schemeClr val="tx1"/>
                              </a:solidFill>
                              <a:latin typeface="Cambria Math" panose="02040503050406030204" pitchFamily="18" charset="0"/>
                            </a:rPr>
                            <m:t>2</m:t>
                          </m:r>
                        </m:sup>
                      </m:sSubSup>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𝑝</m:t>
                              </m:r>
                            </m:sub>
                          </m:sSub>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𝐿</m:t>
                              </m:r>
                            </m:e>
                            <m:sub>
                              <m:r>
                                <a:rPr lang="fr-CA" sz="1500" i="1">
                                  <a:solidFill>
                                    <a:schemeClr val="tx1"/>
                                  </a:solidFill>
                                  <a:latin typeface="Cambria Math" panose="02040503050406030204" pitchFamily="18" charset="0"/>
                                </a:rPr>
                                <m:t>𝑡</m:t>
                              </m:r>
                            </m:sub>
                          </m:sSub>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𝑡</m:t>
                              </m:r>
                            </m:e>
                            <m:sub>
                              <m:r>
                                <a:rPr lang="fr-CA" sz="1500" i="1">
                                  <a:solidFill>
                                    <a:schemeClr val="tx1"/>
                                  </a:solidFill>
                                  <a:latin typeface="Cambria Math" panose="02040503050406030204" pitchFamily="18" charset="0"/>
                                </a:rPr>
                                <m:t>𝑤</m:t>
                              </m:r>
                            </m:sub>
                          </m:sSub>
                        </m:den>
                      </m:f>
                    </m:oMath>
                  </m:oMathPara>
                </a14:m>
                <a:endParaRPr lang="fr-FR"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endParaRPr lang="fr-CA" sz="15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𝑝</m:t>
                          </m:r>
                        </m:sub>
                      </m:sSub>
                      <m:r>
                        <a:rPr lang="fr-CA" sz="1500" i="1">
                          <a:solidFill>
                            <a:schemeClr val="tx1"/>
                          </a:solidFill>
                          <a:latin typeface="Cambria Math" panose="02040503050406030204" pitchFamily="18" charset="0"/>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𝑜</m:t>
                          </m:r>
                        </m:sub>
                      </m:sSub>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𝑡</m:t>
                          </m:r>
                        </m:e>
                        <m:sub>
                          <m:r>
                            <a:rPr lang="fr-CA" sz="1500" i="1">
                              <a:solidFill>
                                <a:schemeClr val="tx1"/>
                              </a:solidFill>
                              <a:latin typeface="Cambria Math" panose="02040503050406030204" pitchFamily="18" charset="0"/>
                            </a:rPr>
                            <m:t>𝑤</m:t>
                          </m:r>
                        </m:sub>
                      </m:sSub>
                    </m:oMath>
                  </m:oMathPara>
                </a14:m>
                <a:endParaRPr lang="fr-CA" sz="1500" dirty="0">
                  <a:solidFill>
                    <a:schemeClr val="tx1"/>
                  </a:solidFill>
                  <a:latin typeface="Univers Condensed"/>
                </a:endParaRPr>
              </a:p>
              <a:p>
                <a:pPr marL="400050" lvl="2" indent="0" eaLnBrk="1" hangingPunct="1">
                  <a:buClr>
                    <a:srgbClr val="FF0000"/>
                  </a:buClr>
                  <a:buNone/>
                  <a:defRPr/>
                </a:pPr>
                <a:endParaRPr lang="fr-CA"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500" i="1">
                          <a:solidFill>
                            <a:schemeClr val="tx1"/>
                          </a:solidFill>
                          <a:latin typeface="Cambria Math" panose="02040503050406030204" pitchFamily="18" charset="0"/>
                        </a:rPr>
                        <m:t>𝑐</m:t>
                      </m:r>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𝑜</m:t>
                              </m:r>
                            </m:sub>
                          </m:sSub>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𝐿</m:t>
                              </m:r>
                            </m:e>
                            <m:sub>
                              <m:r>
                                <a:rPr lang="fr-CA" sz="1500" i="1">
                                  <a:solidFill>
                                    <a:schemeClr val="tx1"/>
                                  </a:solidFill>
                                  <a:latin typeface="Cambria Math" panose="02040503050406030204" pitchFamily="18" charset="0"/>
                                </a:rPr>
                                <m:t>𝑡</m:t>
                              </m:r>
                            </m:sub>
                          </m:sSub>
                          <m:r>
                            <a:rPr lang="fr-CA" sz="1500" i="1">
                              <a:solidFill>
                                <a:schemeClr val="tx1"/>
                              </a:solidFill>
                              <a:latin typeface="Cambria Math" panose="02040503050406030204" pitchFamily="18" charset="0"/>
                            </a:rPr>
                            <m:t> </m:t>
                          </m:r>
                          <m:r>
                            <a:rPr lang="fr-CA" sz="1500" i="1">
                              <a:solidFill>
                                <a:schemeClr val="tx1"/>
                              </a:solidFill>
                              <a:latin typeface="Cambria Math" panose="02040503050406030204" pitchFamily="18" charset="0"/>
                            </a:rPr>
                            <m:t>𝑒</m:t>
                          </m:r>
                        </m:den>
                      </m:f>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nary>
                            <m:naryPr>
                              <m:chr m:val="∑"/>
                              <m:ctrlPr>
                                <a:rPr lang="fr-CA" sz="1500" i="1">
                                  <a:solidFill>
                                    <a:schemeClr val="tx1"/>
                                  </a:solidFill>
                                  <a:latin typeface="Cambria Math" panose="02040503050406030204" pitchFamily="18" charset="0"/>
                                </a:rPr>
                              </m:ctrlPr>
                            </m:naryPr>
                            <m:sub>
                              <m:r>
                                <m:rPr>
                                  <m:brk m:alnAt="23"/>
                                </m:rPr>
                                <a:rPr lang="fr-CA" sz="1500" i="1">
                                  <a:solidFill>
                                    <a:schemeClr val="tx1"/>
                                  </a:solidFill>
                                  <a:latin typeface="Cambria Math" panose="02040503050406030204" pitchFamily="18" charset="0"/>
                                </a:rPr>
                                <m:t>𝑖</m:t>
                              </m:r>
                              <m:r>
                                <a:rPr lang="fr-CA" sz="1500" i="1">
                                  <a:solidFill>
                                    <a:schemeClr val="tx1"/>
                                  </a:solidFill>
                                  <a:latin typeface="Cambria Math" panose="02040503050406030204" pitchFamily="18" charset="0"/>
                                </a:rPr>
                                <m:t>=1</m:t>
                              </m:r>
                            </m:sub>
                            <m:sup>
                              <m:r>
                                <a:rPr lang="fr-CA" sz="1500" i="1">
                                  <a:solidFill>
                                    <a:schemeClr val="tx1"/>
                                  </a:solidFill>
                                  <a:latin typeface="Cambria Math" panose="02040503050406030204" pitchFamily="18" charset="0"/>
                                </a:rPr>
                                <m:t>𝑛</m:t>
                              </m:r>
                            </m:sup>
                            <m:e>
                              <m:r>
                                <a:rPr lang="fr-CA" sz="1500" i="1">
                                  <a:solidFill>
                                    <a:schemeClr val="tx1"/>
                                  </a:solidFill>
                                  <a:latin typeface="Cambria Math" panose="02040503050406030204" pitchFamily="18" charset="0"/>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𝑥𝑖</m:t>
                                  </m:r>
                                </m:sub>
                              </m:sSub>
                              <m:r>
                                <a:rPr lang="fr-CA" sz="1500" i="1">
                                  <a:solidFill>
                                    <a:schemeClr val="tx1"/>
                                  </a:solidFill>
                                  <a:latin typeface="Cambria Math" panose="02040503050406030204" pitchFamily="18" charset="0"/>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𝑦𝑖</m:t>
                                  </m:r>
                                </m:sub>
                              </m:sSub>
                              <m:r>
                                <a:rPr lang="fr-CA" sz="1500" i="1">
                                  <a:solidFill>
                                    <a:schemeClr val="tx1"/>
                                  </a:solidFill>
                                  <a:latin typeface="Cambria Math" panose="02040503050406030204" pitchFamily="18" charset="0"/>
                                </a:rPr>
                                <m:t>)</m:t>
                              </m:r>
                            </m:e>
                          </m:nary>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𝐿</m:t>
                              </m:r>
                            </m:e>
                            <m:sub>
                              <m:r>
                                <a:rPr lang="fr-CA" sz="1500" i="1">
                                  <a:solidFill>
                                    <a:schemeClr val="tx1"/>
                                  </a:solidFill>
                                  <a:latin typeface="Cambria Math" panose="02040503050406030204" pitchFamily="18" charset="0"/>
                                </a:rPr>
                                <m:t>𝑡</m:t>
                              </m:r>
                            </m:sub>
                          </m:sSub>
                          <m:r>
                            <a:rPr lang="fr-CA" sz="1500" i="1">
                              <a:solidFill>
                                <a:schemeClr val="tx1"/>
                              </a:solidFill>
                              <a:latin typeface="Cambria Math" panose="02040503050406030204" pitchFamily="18" charset="0"/>
                            </a:rPr>
                            <m:t> </m:t>
                          </m:r>
                          <m:r>
                            <a:rPr lang="fr-CA" sz="1500" i="1">
                              <a:solidFill>
                                <a:schemeClr val="tx1"/>
                              </a:solidFill>
                              <a:latin typeface="Cambria Math" panose="02040503050406030204" pitchFamily="18" charset="0"/>
                            </a:rPr>
                            <m:t>𝑒</m:t>
                          </m:r>
                        </m:den>
                      </m:f>
                    </m:oMath>
                  </m:oMathPara>
                </a14:m>
                <a:endParaRPr lang="fr-FR"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endParaRPr lang="fr-CA" sz="1500" dirty="0">
                  <a:solidFill>
                    <a:schemeClr val="tx1"/>
                  </a:solidFill>
                  <a:latin typeface="Univers Condensed"/>
                  <a:ea typeface="Cambria Math" panose="02040503050406030204" pitchFamily="18" charset="0"/>
                </a:endParaRPr>
              </a:p>
              <a:p>
                <a:pPr marL="180975" lvl="1" indent="-180975" eaLnBrk="1" hangingPunct="1">
                  <a:buFont typeface="Arial" panose="020B0604020202020204" pitchFamily="34" charset="0"/>
                  <a:buChar char="•"/>
                  <a:tabLst>
                    <a:tab pos="180975" algn="l"/>
                  </a:tabLst>
                  <a:defRPr/>
                </a:pPr>
                <a:r>
                  <a:rPr lang="fr-FR" sz="1500" b="1" dirty="0">
                    <a:solidFill>
                      <a:schemeClr val="tx1"/>
                    </a:solidFill>
                    <a:latin typeface="Univers Condensed"/>
                  </a:rPr>
                  <a:t>L’effort de cisaillement maximal par unité de longueur</a:t>
                </a:r>
                <a:r>
                  <a:rPr lang="fr-FR" sz="1500" dirty="0">
                    <a:solidFill>
                      <a:schemeClr val="tx1"/>
                    </a:solidFill>
                    <a:latin typeface="Univers Condensed"/>
                  </a:rPr>
                  <a:t> </a:t>
                </a:r>
                <a14:m>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𝑓𝑚</m:t>
                        </m:r>
                      </m:sub>
                    </m:sSub>
                  </m:oMath>
                </a14:m>
                <a:r>
                  <a:rPr lang="fr-FR" sz="1500" dirty="0">
                    <a:solidFill>
                      <a:schemeClr val="tx1"/>
                    </a:solidFill>
                    <a:latin typeface="Univers Condensed"/>
                  </a:rPr>
                  <a:t> qui sollicite le cordon de soudure en son point le plus éloigné du centre de rotation effectif, est égal à</a:t>
                </a:r>
              </a:p>
              <a:p>
                <a:pPr marL="180975" lvl="1" indent="-180975" eaLnBrk="1" hangingPunct="1">
                  <a:buFont typeface="Arial" panose="020B0604020202020204" pitchFamily="34" charset="0"/>
                  <a:buChar char="•"/>
                  <a:tabLst>
                    <a:tab pos="180975" algn="l"/>
                  </a:tabLst>
                  <a:defRPr/>
                </a:pPr>
                <a:endParaRPr lang="fr-CA"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𝑓𝑚</m:t>
                          </m:r>
                        </m:sub>
                      </m:sSub>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𝑃</m:t>
                              </m:r>
                            </m:e>
                            <m:sub>
                              <m:r>
                                <a:rPr lang="fr-CA" sz="1500" i="1">
                                  <a:solidFill>
                                    <a:schemeClr val="tx1"/>
                                  </a:solidFill>
                                  <a:latin typeface="Cambria Math" panose="02040503050406030204" pitchFamily="18" charset="0"/>
                                </a:rPr>
                                <m:t>𝑓</m:t>
                              </m:r>
                            </m:sub>
                          </m:sSub>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𝑑</m:t>
                              </m:r>
                            </m:e>
                            <m:sub>
                              <m:r>
                                <a:rPr lang="fr-CA" sz="1500" i="1">
                                  <a:solidFill>
                                    <a:schemeClr val="tx1"/>
                                  </a:solidFill>
                                  <a:latin typeface="Cambria Math" panose="02040503050406030204" pitchFamily="18" charset="0"/>
                                </a:rPr>
                                <m:t>𝑚</m:t>
                              </m:r>
                            </m:sub>
                          </m:sSub>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𝐿</m:t>
                              </m:r>
                            </m:e>
                            <m:sub>
                              <m:r>
                                <a:rPr lang="fr-CA" sz="1500" i="1">
                                  <a:solidFill>
                                    <a:schemeClr val="tx1"/>
                                  </a:solidFill>
                                  <a:latin typeface="Cambria Math" panose="02040503050406030204" pitchFamily="18" charset="0"/>
                                </a:rPr>
                                <m:t>𝑡</m:t>
                              </m:r>
                            </m:sub>
                          </m:sSub>
                          <m:r>
                            <a:rPr lang="fr-CA" sz="1500" i="1">
                              <a:solidFill>
                                <a:schemeClr val="tx1"/>
                              </a:solidFill>
                              <a:latin typeface="Cambria Math" panose="02040503050406030204" pitchFamily="18" charset="0"/>
                            </a:rPr>
                            <m:t> </m:t>
                          </m:r>
                          <m:r>
                            <a:rPr lang="fr-CA" sz="1500" i="1">
                              <a:solidFill>
                                <a:schemeClr val="tx1"/>
                              </a:solidFill>
                              <a:latin typeface="Cambria Math" panose="02040503050406030204" pitchFamily="18" charset="0"/>
                            </a:rPr>
                            <m:t>𝑐</m:t>
                          </m:r>
                        </m:den>
                      </m:f>
                      <m:r>
                        <m:rPr>
                          <m:nor/>
                        </m:rPr>
                        <a:rPr lang="fr-CA" sz="1500">
                          <a:solidFill>
                            <a:schemeClr val="tx1"/>
                          </a:solidFill>
                          <a:latin typeface="Univers Condensed"/>
                        </a:rPr>
                        <m:t>  </m:t>
                      </m:r>
                      <m:r>
                        <m:rPr>
                          <m:nor/>
                        </m:rPr>
                        <a:rPr lang="fr-CA" sz="1500" dirty="0">
                          <a:solidFill>
                            <a:schemeClr val="tx1"/>
                          </a:solidFill>
                          <a:latin typeface="Univers Condensed"/>
                        </a:rPr>
                        <m:t>avec</m:t>
                      </m:r>
                      <m:r>
                        <a:rPr lang="fr-CA" sz="1500" i="1" dirty="0">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𝑑</m:t>
                          </m:r>
                        </m:e>
                        <m:sub>
                          <m:r>
                            <a:rPr lang="fr-CA" sz="1500" i="1">
                              <a:solidFill>
                                <a:schemeClr val="tx1"/>
                              </a:solidFill>
                              <a:latin typeface="Cambria Math" panose="02040503050406030204" pitchFamily="18" charset="0"/>
                            </a:rPr>
                            <m:t>𝑚</m:t>
                          </m:r>
                        </m:sub>
                      </m:sSub>
                      <m:r>
                        <a:rPr lang="fr-CA" sz="1500" i="1">
                          <a:solidFill>
                            <a:schemeClr val="tx1"/>
                          </a:solidFill>
                          <a:latin typeface="Cambria Math" panose="02040503050406030204" pitchFamily="18" charset="0"/>
                        </a:rPr>
                        <m:t>=</m:t>
                      </m:r>
                      <m:rad>
                        <m:radPr>
                          <m:degHide m:val="on"/>
                          <m:ctrlPr>
                            <a:rPr lang="fr-CA" sz="1500" i="1">
                              <a:solidFill>
                                <a:schemeClr val="tx1"/>
                              </a:solidFill>
                              <a:latin typeface="Cambria Math" panose="02040503050406030204" pitchFamily="18" charset="0"/>
                            </a:rPr>
                          </m:ctrlPr>
                        </m:radPr>
                        <m:deg/>
                        <m:e>
                          <m:sSubSup>
                            <m:sSubSupPr>
                              <m:ctrlPr>
                                <a:rPr lang="fr-FR" sz="1500" i="1">
                                  <a:solidFill>
                                    <a:schemeClr val="tx1"/>
                                  </a:solidFill>
                                  <a:latin typeface="Cambria Math" panose="02040503050406030204" pitchFamily="18" charset="0"/>
                                </a:rPr>
                              </m:ctrlPr>
                            </m:sSubSupPr>
                            <m:e>
                              <m:r>
                                <a:rPr lang="fr-CA" sz="1500" i="1">
                                  <a:solidFill>
                                    <a:schemeClr val="tx1"/>
                                  </a:solidFill>
                                  <a:latin typeface="Cambria Math" panose="02040503050406030204" pitchFamily="18" charset="0"/>
                                </a:rPr>
                                <m:t>𝑋</m:t>
                              </m:r>
                            </m:e>
                            <m:sub>
                              <m:r>
                                <a:rPr lang="fr-CA" sz="1500" i="1">
                                  <a:solidFill>
                                    <a:schemeClr val="tx1"/>
                                  </a:solidFill>
                                  <a:latin typeface="Cambria Math" panose="02040503050406030204" pitchFamily="18" charset="0"/>
                                </a:rPr>
                                <m:t>𝑚</m:t>
                              </m:r>
                            </m:sub>
                            <m:sup>
                              <m:r>
                                <a:rPr lang="fr-CA" sz="1500" i="1">
                                  <a:solidFill>
                                    <a:schemeClr val="tx1"/>
                                  </a:solidFill>
                                  <a:latin typeface="Cambria Math" panose="02040503050406030204" pitchFamily="18" charset="0"/>
                                </a:rPr>
                                <m:t>2</m:t>
                              </m:r>
                            </m:sup>
                          </m:sSubSup>
                          <m:r>
                            <a:rPr lang="fr-CA" sz="1500" i="1">
                              <a:solidFill>
                                <a:schemeClr val="tx1"/>
                              </a:solidFill>
                              <a:latin typeface="Cambria Math" panose="02040503050406030204" pitchFamily="18" charset="0"/>
                            </a:rPr>
                            <m:t>+</m:t>
                          </m:r>
                          <m:sSubSup>
                            <m:sSubSupPr>
                              <m:ctrlPr>
                                <a:rPr lang="fr-FR" sz="1500" i="1">
                                  <a:solidFill>
                                    <a:schemeClr val="tx1"/>
                                  </a:solidFill>
                                  <a:latin typeface="Cambria Math" panose="02040503050406030204" pitchFamily="18" charset="0"/>
                                </a:rPr>
                              </m:ctrlPr>
                            </m:sSubSupPr>
                            <m:e>
                              <m:r>
                                <a:rPr lang="fr-CA" sz="1500" i="1">
                                  <a:solidFill>
                                    <a:schemeClr val="tx1"/>
                                  </a:solidFill>
                                  <a:latin typeface="Cambria Math" panose="02040503050406030204" pitchFamily="18" charset="0"/>
                                </a:rPr>
                                <m:t>𝑌</m:t>
                              </m:r>
                            </m:e>
                            <m:sub>
                              <m:r>
                                <a:rPr lang="fr-CA" sz="1500" i="1">
                                  <a:solidFill>
                                    <a:schemeClr val="tx1"/>
                                  </a:solidFill>
                                  <a:latin typeface="Cambria Math" panose="02040503050406030204" pitchFamily="18" charset="0"/>
                                </a:rPr>
                                <m:t>𝑚</m:t>
                              </m:r>
                            </m:sub>
                            <m:sup>
                              <m:r>
                                <a:rPr lang="fr-CA" sz="1500" i="1">
                                  <a:solidFill>
                                    <a:schemeClr val="tx1"/>
                                  </a:solidFill>
                                  <a:latin typeface="Cambria Math" panose="02040503050406030204" pitchFamily="18" charset="0"/>
                                </a:rPr>
                                <m:t>2</m:t>
                              </m:r>
                            </m:sup>
                          </m:sSubSup>
                        </m:e>
                      </m:rad>
                    </m:oMath>
                  </m:oMathPara>
                </a14:m>
                <a:endParaRPr lang="fr-CA" sz="1500" dirty="0">
                  <a:solidFill>
                    <a:schemeClr val="tx1"/>
                  </a:solidFill>
                  <a:latin typeface="Univers Condensed"/>
                </a:endParaRPr>
              </a:p>
              <a:p>
                <a:pPr marL="400050" lvl="2" indent="0" eaLnBrk="1" hangingPunct="1">
                  <a:buClr>
                    <a:srgbClr val="FF0000"/>
                  </a:buClr>
                  <a:buNone/>
                  <a:defRPr/>
                </a:pPr>
                <a:endParaRPr lang="fr-CA" sz="1500" i="1" dirty="0">
                  <a:solidFill>
                    <a:schemeClr val="tx1"/>
                  </a:solidFill>
                  <a:latin typeface="Univers Condensed"/>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𝑓𝑚</m:t>
                          </m:r>
                        </m:sub>
                      </m:sSub>
                      <m:r>
                        <a:rPr lang="fr-CA" sz="1500" i="1">
                          <a:solidFill>
                            <a:schemeClr val="tx1"/>
                          </a:solidFill>
                          <a:latin typeface="Cambria Math" panose="02040503050406030204" pitchFamily="18" charset="0"/>
                          <a:ea typeface="Cambria Math"/>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𝑟</m:t>
                          </m:r>
                        </m:sub>
                      </m:sSub>
                    </m:oMath>
                  </m:oMathPara>
                </a14:m>
                <a:endParaRPr lang="fr-CA" sz="1500" dirty="0">
                  <a:solidFill>
                    <a:schemeClr val="tx1"/>
                  </a:solidFill>
                  <a:latin typeface="Univers Condensed"/>
                </a:endParaRPr>
              </a:p>
              <a:p>
                <a:pPr marL="400050" lvl="2" indent="0" eaLnBrk="1" hangingPunct="1">
                  <a:buClr>
                    <a:srgbClr val="FF0000"/>
                  </a:buClr>
                  <a:buNone/>
                  <a:defRPr/>
                </a:pPr>
                <a:endParaRPr lang="fr-CA" sz="1500" dirty="0">
                  <a:solidFill>
                    <a:schemeClr val="tx1"/>
                  </a:solidFill>
                  <a:latin typeface="Univers Condensed"/>
                </a:endParaRPr>
              </a:p>
              <a:p>
                <a:pPr marL="400050" lvl="2" indent="0" eaLnBrk="1" hangingPunct="1">
                  <a:buClr>
                    <a:srgbClr val="FF0000"/>
                  </a:buClr>
                  <a:buNone/>
                  <a:defRPr/>
                </a:pPr>
                <a:r>
                  <a:rPr lang="fr-CA" sz="1500" dirty="0">
                    <a:solidFill>
                      <a:schemeClr val="tx1"/>
                    </a:solidFill>
                    <a:latin typeface="Univers Condensed"/>
                  </a:rPr>
                  <a:t>où</a:t>
                </a: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𝑟</m:t>
                          </m:r>
                        </m:sub>
                      </m:sSub>
                      <m:r>
                        <a:rPr lang="fr-CA" sz="1500" i="1">
                          <a:solidFill>
                            <a:schemeClr val="tx1"/>
                          </a:solidFill>
                          <a:latin typeface="Cambria Math" panose="02040503050406030204" pitchFamily="18" charset="0"/>
                        </a:rPr>
                        <m:t>=</m:t>
                      </m:r>
                      <m:r>
                        <a:rPr lang="fr-CA" sz="1500" i="1">
                          <a:solidFill>
                            <a:schemeClr val="tx1"/>
                          </a:solidFill>
                          <a:latin typeface="Cambria Math" panose="02040503050406030204" pitchFamily="18" charset="0"/>
                        </a:rPr>
                        <m:t>𝐷</m:t>
                      </m:r>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𝑞</m:t>
                          </m:r>
                        </m:e>
                        <m:sub>
                          <m:r>
                            <a:rPr lang="fr-CA" sz="1500" i="1">
                              <a:solidFill>
                                <a:schemeClr val="tx1"/>
                              </a:solidFill>
                              <a:latin typeface="Cambria Math" panose="02040503050406030204" pitchFamily="18" charset="0"/>
                            </a:rPr>
                            <m:t>𝑟</m:t>
                          </m:r>
                        </m:sub>
                      </m:sSub>
                    </m:oMath>
                  </m:oMathPara>
                </a14:m>
                <a:endParaRPr lang="fr-FR" sz="15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FR" sz="1500" dirty="0">
                  <a:solidFill>
                    <a:schemeClr val="tx1"/>
                  </a:solidFill>
                  <a:latin typeface="Univers Condensed"/>
                  <a:ea typeface="Cambria Math" panose="02040503050406030204" pitchFamily="18" charset="0"/>
                </a:endParaRPr>
              </a:p>
              <a:p>
                <a:pPr marL="180975" lvl="1" indent="-180975" eaLnBrk="1" hangingPunct="1">
                  <a:buFont typeface="Arial" panose="020B0604020202020204" pitchFamily="34" charset="0"/>
                  <a:buChar char="•"/>
                  <a:tabLst>
                    <a:tab pos="180975" algn="l"/>
                  </a:tabLst>
                  <a:defRPr/>
                </a:pPr>
                <a:r>
                  <a:rPr lang="fr-FR" sz="1500" dirty="0">
                    <a:solidFill>
                      <a:schemeClr val="tx1"/>
                    </a:solidFill>
                    <a:latin typeface="Univers Condensed"/>
                  </a:rPr>
                  <a:t>Lorsque l’assemblage est sollicité par un couple de torsion pure </a:t>
                </a:r>
                <a14:m>
                  <m:oMath xmlns:m="http://schemas.openxmlformats.org/officeDocument/2006/math">
                    <m:sSub>
                      <m:sSubPr>
                        <m:ctrlPr>
                          <a:rPr lang="fr-CA" sz="1500" i="1">
                            <a:solidFill>
                              <a:schemeClr val="tx1"/>
                            </a:solidFill>
                            <a:latin typeface="Cambria Math" panose="02040503050406030204" pitchFamily="18" charset="0"/>
                          </a:rPr>
                        </m:ctrlPr>
                      </m:sSubPr>
                      <m:e>
                        <m:r>
                          <a:rPr lang="fr-CA" sz="1500">
                            <a:solidFill>
                              <a:schemeClr val="tx1"/>
                            </a:solidFill>
                            <a:latin typeface="Cambria Math" panose="02040503050406030204" pitchFamily="18" charset="0"/>
                          </a:rPr>
                          <m:t>𝑀</m:t>
                        </m:r>
                      </m:e>
                      <m:sub>
                        <m:r>
                          <a:rPr lang="fr-CA" sz="1500">
                            <a:solidFill>
                              <a:schemeClr val="tx1"/>
                            </a:solidFill>
                            <a:latin typeface="Cambria Math" panose="02040503050406030204" pitchFamily="18" charset="0"/>
                          </a:rPr>
                          <m:t>𝑓</m:t>
                        </m:r>
                      </m:sub>
                    </m:sSub>
                  </m:oMath>
                </a14:m>
                <a:r>
                  <a:rPr lang="fr-FR" sz="1500" dirty="0">
                    <a:solidFill>
                      <a:schemeClr val="tx1"/>
                    </a:solidFill>
                    <a:latin typeface="Univers Condensed"/>
                  </a:rPr>
                  <a:t>, </a:t>
                </a:r>
              </a:p>
              <a:p>
                <a:pPr marL="400050" lvl="2" indent="0" eaLnBrk="1" hangingPunct="1">
                  <a:buClr>
                    <a:srgbClr val="FF0000"/>
                  </a:buClr>
                  <a:buNone/>
                  <a:defRPr/>
                </a:pPr>
                <a:endParaRPr lang="fr-CA"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𝑣</m:t>
                          </m:r>
                        </m:e>
                        <m:sub>
                          <m:r>
                            <a:rPr lang="fr-CA" sz="1500" i="1">
                              <a:solidFill>
                                <a:schemeClr val="tx1"/>
                              </a:solidFill>
                              <a:latin typeface="Cambria Math" panose="02040503050406030204" pitchFamily="18" charset="0"/>
                            </a:rPr>
                            <m:t>𝑓𝑚</m:t>
                          </m:r>
                        </m:sub>
                      </m:sSub>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𝑀</m:t>
                              </m:r>
                            </m:e>
                            <m:sub>
                              <m:r>
                                <a:rPr lang="fr-CA" sz="1500" i="1">
                                  <a:solidFill>
                                    <a:schemeClr val="tx1"/>
                                  </a:solidFill>
                                  <a:latin typeface="Cambria Math" panose="02040503050406030204" pitchFamily="18" charset="0"/>
                                </a:rPr>
                                <m:t>𝑓</m:t>
                              </m:r>
                            </m:sub>
                          </m:sSub>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𝑑</m:t>
                              </m:r>
                            </m:e>
                            <m:sub>
                              <m:r>
                                <a:rPr lang="fr-CA" sz="1500" i="1">
                                  <a:solidFill>
                                    <a:schemeClr val="tx1"/>
                                  </a:solidFill>
                                  <a:latin typeface="Cambria Math" panose="02040503050406030204" pitchFamily="18" charset="0"/>
                                </a:rPr>
                                <m:t>𝑚</m:t>
                              </m:r>
                            </m:sub>
                          </m:sSub>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𝐼</m:t>
                              </m:r>
                            </m:e>
                            <m:sub>
                              <m:r>
                                <a:rPr lang="fr-CA" sz="1500" i="1">
                                  <a:solidFill>
                                    <a:schemeClr val="tx1"/>
                                  </a:solidFill>
                                  <a:latin typeface="Cambria Math" panose="02040503050406030204" pitchFamily="18" charset="0"/>
                                </a:rPr>
                                <m:t>𝑜</m:t>
                              </m:r>
                            </m:sub>
                          </m:sSub>
                        </m:den>
                      </m:f>
                    </m:oMath>
                  </m:oMathPara>
                </a14:m>
                <a:endParaRPr lang="fr-CA" sz="1500" dirty="0">
                  <a:solidFill>
                    <a:schemeClr val="tx1"/>
                  </a:solidFill>
                  <a:latin typeface="Univers Condensed"/>
                </a:endParaRPr>
              </a:p>
              <a:p>
                <a:pPr marL="400050" lvl="2" indent="0" eaLnBrk="1" hangingPunct="1">
                  <a:buClr>
                    <a:srgbClr val="FF0000"/>
                  </a:buClr>
                  <a:buNone/>
                  <a:defRPr/>
                </a:pPr>
                <a:endParaRPr lang="fr-FR" sz="15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endParaRPr lang="fr-FR" sz="1500" dirty="0">
                  <a:solidFill>
                    <a:schemeClr val="tx1"/>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671163"/>
                <a:ext cx="9821450" cy="6050312"/>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077662545"/>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torsion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Analyse à l’état limite ultime</a:t>
            </a:r>
            <a:endParaRPr lang="fr-CA" sz="600"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123</a:t>
            </a:fld>
            <a:endParaRPr lang="fr-FR"/>
          </a:p>
        </p:txBody>
      </p:sp>
    </p:spTree>
    <p:extLst>
      <p:ext uri="{BB962C8B-B14F-4D97-AF65-F5344CB8AC3E}">
        <p14:creationId xmlns:p14="http://schemas.microsoft.com/office/powerpoint/2010/main" val="39666483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713737"/>
                <a:ext cx="4032448" cy="290999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endParaRPr lang="fr-CA" dirty="0">
                  <a:solidFill>
                    <a:schemeClr val="tx1"/>
                  </a:solidFill>
                  <a:latin typeface="Univers Condensed"/>
                </a:endParaRPr>
              </a:p>
              <a:p>
                <a:pPr marL="0" lvl="1" indent="0" eaLnBrk="1" hangingPunct="1">
                  <a:buNone/>
                  <a:defRPr/>
                </a:pPr>
                <a14:m>
                  <m:oMathPara xmlns:m="http://schemas.openxmlformats.org/officeDocument/2006/math">
                    <m:oMathParaPr>
                      <m:jc m:val="left"/>
                    </m:oMathParaPr>
                    <m:oMath xmlns:m="http://schemas.openxmlformats.org/officeDocument/2006/math">
                      <m:sSub>
                        <m:sSubPr>
                          <m:ctrlPr>
                            <a:rPr lang="fr-CA" sz="2000" i="1" smtClean="0">
                              <a:solidFill>
                                <a:schemeClr val="tx1"/>
                              </a:solidFill>
                              <a:latin typeface="Cambria Math" panose="02040503050406030204" pitchFamily="18" charset="0"/>
                            </a:rPr>
                          </m:ctrlPr>
                        </m:sSubPr>
                        <m:e>
                          <m:r>
                            <a:rPr lang="fr-FR" sz="2000" b="0" i="1" smtClean="0">
                              <a:solidFill>
                                <a:schemeClr val="tx1"/>
                              </a:solidFill>
                              <a:latin typeface="Cambria Math" panose="02040503050406030204" pitchFamily="18" charset="0"/>
                            </a:rPr>
                            <m:t>𝑑</m:t>
                          </m:r>
                        </m:e>
                        <m:sub>
                          <m:r>
                            <a:rPr lang="fr-FR" sz="2000" b="0" i="1" smtClean="0">
                              <a:solidFill>
                                <a:schemeClr val="tx1"/>
                              </a:solidFill>
                              <a:latin typeface="Cambria Math" panose="02040503050406030204" pitchFamily="18" charset="0"/>
                            </a:rPr>
                            <m:t>𝑖</m:t>
                          </m:r>
                        </m:sub>
                      </m:sSub>
                      <m:r>
                        <a:rPr lang="fr-CA" sz="2000" i="1">
                          <a:solidFill>
                            <a:schemeClr val="tx1"/>
                          </a:solidFill>
                          <a:latin typeface="Cambria Math" panose="02040503050406030204" pitchFamily="18" charset="0"/>
                        </a:rPr>
                        <m:t>=</m:t>
                      </m:r>
                      <m:rad>
                        <m:radPr>
                          <m:degHide m:val="on"/>
                          <m:ctrlPr>
                            <a:rPr lang="fr-CA" sz="2000" i="1">
                              <a:solidFill>
                                <a:schemeClr val="tx1"/>
                              </a:solidFill>
                              <a:latin typeface="Cambria Math" panose="02040503050406030204" pitchFamily="18" charset="0"/>
                            </a:rPr>
                          </m:ctrlPr>
                        </m:radPr>
                        <m:deg/>
                        <m:e>
                          <m:sSubSup>
                            <m:sSubSupPr>
                              <m:ctrlPr>
                                <a:rPr lang="fr-FR" sz="2000" i="1">
                                  <a:solidFill>
                                    <a:schemeClr val="tx1"/>
                                  </a:solidFill>
                                  <a:latin typeface="Cambria Math" panose="02040503050406030204" pitchFamily="18" charset="0"/>
                                </a:rPr>
                              </m:ctrlPr>
                            </m:sSubSupPr>
                            <m:e>
                              <m:r>
                                <a:rPr lang="fr-CA" sz="2000" i="1">
                                  <a:solidFill>
                                    <a:schemeClr val="tx1"/>
                                  </a:solidFill>
                                  <a:latin typeface="Cambria Math" panose="02040503050406030204" pitchFamily="18" charset="0"/>
                                </a:rPr>
                                <m:t>𝑋</m:t>
                              </m:r>
                            </m:e>
                            <m:sub>
                              <m:r>
                                <a:rPr lang="fr-CA" sz="2000" i="1">
                                  <a:solidFill>
                                    <a:schemeClr val="tx1"/>
                                  </a:solidFill>
                                  <a:latin typeface="Cambria Math" panose="02040503050406030204" pitchFamily="18" charset="0"/>
                                </a:rPr>
                                <m:t>𝑖</m:t>
                              </m:r>
                            </m:sub>
                            <m:sup>
                              <m:r>
                                <a:rPr lang="fr-CA" sz="2000" i="1">
                                  <a:solidFill>
                                    <a:schemeClr val="tx1"/>
                                  </a:solidFill>
                                  <a:latin typeface="Cambria Math" panose="02040503050406030204" pitchFamily="18" charset="0"/>
                                </a:rPr>
                                <m:t>2</m:t>
                              </m:r>
                            </m:sup>
                          </m:sSubSup>
                          <m:r>
                            <a:rPr lang="fr-CA" sz="2000" i="1">
                              <a:solidFill>
                                <a:schemeClr val="tx1"/>
                              </a:solidFill>
                              <a:latin typeface="Cambria Math" panose="02040503050406030204" pitchFamily="18" charset="0"/>
                            </a:rPr>
                            <m:t>+</m:t>
                          </m:r>
                          <m:sSubSup>
                            <m:sSubSupPr>
                              <m:ctrlPr>
                                <a:rPr lang="fr-FR" sz="2000" i="1">
                                  <a:solidFill>
                                    <a:schemeClr val="tx1"/>
                                  </a:solidFill>
                                  <a:latin typeface="Cambria Math" panose="02040503050406030204" pitchFamily="18" charset="0"/>
                                </a:rPr>
                              </m:ctrlPr>
                            </m:sSubSupPr>
                            <m:e>
                              <m:r>
                                <a:rPr lang="fr-CA" sz="2000" i="1">
                                  <a:solidFill>
                                    <a:schemeClr val="tx1"/>
                                  </a:solidFill>
                                  <a:latin typeface="Cambria Math" panose="02040503050406030204" pitchFamily="18" charset="0"/>
                                </a:rPr>
                                <m:t>𝑌</m:t>
                              </m:r>
                            </m:e>
                            <m:sub>
                              <m:r>
                                <a:rPr lang="fr-CA" sz="2000" i="1">
                                  <a:solidFill>
                                    <a:schemeClr val="tx1"/>
                                  </a:solidFill>
                                  <a:latin typeface="Cambria Math" panose="02040503050406030204" pitchFamily="18" charset="0"/>
                                </a:rPr>
                                <m:t>𝑖</m:t>
                              </m:r>
                            </m:sub>
                            <m:sup>
                              <m:r>
                                <a:rPr lang="fr-CA" sz="2000" i="1">
                                  <a:solidFill>
                                    <a:schemeClr val="tx1"/>
                                  </a:solidFill>
                                  <a:latin typeface="Cambria Math" panose="02040503050406030204" pitchFamily="18" charset="0"/>
                                </a:rPr>
                                <m:t>2</m:t>
                              </m:r>
                            </m:sup>
                          </m:sSubSup>
                        </m:e>
                      </m:rad>
                    </m:oMath>
                  </m:oMathPara>
                </a14:m>
                <a:endParaRPr lang="fr-CA" sz="2000" i="1" dirty="0">
                  <a:solidFill>
                    <a:schemeClr val="tx1"/>
                  </a:solidFill>
                  <a:latin typeface="Univers Condensed"/>
                </a:endParaRPr>
              </a:p>
              <a:p>
                <a:pPr marL="857250" lvl="3" indent="0" eaLnBrk="1" hangingPunct="1">
                  <a:buNone/>
                  <a:defRPr/>
                </a:pPr>
                <a:endParaRPr lang="fr-FR" i="1" dirty="0">
                  <a:solidFill>
                    <a:schemeClr val="tx1"/>
                  </a:solidFill>
                  <a:latin typeface="Univers Condensed"/>
                </a:endParaRPr>
              </a:p>
              <a:p>
                <a:pPr marL="400050" lvl="2" indent="0" eaLnBrk="1" hangingPunct="1">
                  <a:buNone/>
                  <a:defRPr/>
                </a:pPr>
                <a:r>
                  <a:rPr lang="fr-CA" sz="2000" dirty="0">
                    <a:solidFill>
                      <a:schemeClr val="tx1"/>
                    </a:solidFill>
                    <a:latin typeface="Univers Condensed"/>
                  </a:rPr>
                  <a:t>où </a:t>
                </a:r>
                <a:endParaRPr lang="fr-FR" sz="20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smtClean="0">
                              <a:solidFill>
                                <a:schemeClr val="tx1"/>
                              </a:solidFill>
                              <a:latin typeface="Cambria Math" panose="02040503050406030204" pitchFamily="18" charset="0"/>
                            </a:rPr>
                          </m:ctrlPr>
                        </m:sSubPr>
                        <m:e>
                          <m:r>
                            <a:rPr lang="fr-FR" b="0" i="1" smtClean="0">
                              <a:solidFill>
                                <a:schemeClr val="tx1"/>
                              </a:solidFill>
                              <a:latin typeface="Cambria Math" panose="02040503050406030204" pitchFamily="18" charset="0"/>
                            </a:rPr>
                            <m:t>𝑋</m:t>
                          </m:r>
                        </m:e>
                        <m:sub>
                          <m:r>
                            <a:rPr lang="fr-FR" b="0" i="1" smtClean="0">
                              <a:solidFill>
                                <a:schemeClr val="tx1"/>
                              </a:solidFill>
                              <a:latin typeface="Cambria Math" panose="02040503050406030204" pitchFamily="18" charset="0"/>
                            </a:rPr>
                            <m:t>𝑖</m:t>
                          </m:r>
                        </m:sub>
                      </m:sSub>
                      <m:r>
                        <a:rPr lang="fr-CA" i="1">
                          <a:solidFill>
                            <a:schemeClr val="tx1"/>
                          </a:solidFill>
                          <a:latin typeface="Cambria Math" panose="02040503050406030204" pitchFamily="18" charset="0"/>
                        </a:rPr>
                        <m:t>=</m:t>
                      </m:r>
                      <m:sSub>
                        <m:sSubPr>
                          <m:ctrlPr>
                            <a:rPr lang="fr-CA" i="1">
                              <a:latin typeface="Cambria Math" panose="02040503050406030204" pitchFamily="18" charset="0"/>
                            </a:rPr>
                          </m:ctrlPr>
                        </m:sSubPr>
                        <m:e>
                          <m:r>
                            <a:rPr lang="fr-FR" b="0" i="1" smtClean="0">
                              <a:latin typeface="Cambria Math" panose="02040503050406030204" pitchFamily="18" charset="0"/>
                            </a:rPr>
                            <m:t>𝑥</m:t>
                          </m:r>
                        </m:e>
                        <m:sub>
                          <m:r>
                            <a:rPr lang="fr-FR" i="1">
                              <a:latin typeface="Cambria Math" panose="02040503050406030204" pitchFamily="18" charset="0"/>
                            </a:rPr>
                            <m:t>𝑖</m:t>
                          </m:r>
                        </m:sub>
                      </m:sSub>
                      <m:r>
                        <a:rPr lang="fr-CA" i="1">
                          <a:solidFill>
                            <a:schemeClr val="tx1"/>
                          </a:solidFill>
                          <a:latin typeface="Cambria Math" panose="02040503050406030204" pitchFamily="18" charset="0"/>
                        </a:rPr>
                        <m:t>+</m:t>
                      </m:r>
                      <m:r>
                        <a:rPr lang="fr-CA" i="1">
                          <a:solidFill>
                            <a:schemeClr val="tx1"/>
                          </a:solidFill>
                          <a:latin typeface="Cambria Math" panose="02040503050406030204" pitchFamily="18" charset="0"/>
                        </a:rPr>
                        <m:t>𝑐</m:t>
                      </m:r>
                      <m:r>
                        <a:rPr lang="fr-CA" i="1">
                          <a:solidFill>
                            <a:schemeClr val="tx1"/>
                          </a:solidFill>
                          <a:latin typeface="Cambria Math" panose="02040503050406030204" pitchFamily="18" charset="0"/>
                        </a:rPr>
                        <m:t> </m:t>
                      </m:r>
                      <m:func>
                        <m:funcPr>
                          <m:ctrlPr>
                            <a:rPr lang="fr-CA" i="1">
                              <a:solidFill>
                                <a:schemeClr val="tx1"/>
                              </a:solidFill>
                              <a:latin typeface="Cambria Math" panose="02040503050406030204" pitchFamily="18" charset="0"/>
                            </a:rPr>
                          </m:ctrlPr>
                        </m:funcPr>
                        <m:fName>
                          <m:r>
                            <m:rPr>
                              <m:sty m:val="p"/>
                            </m:rPr>
                            <a:rPr lang="fr-CA">
                              <a:solidFill>
                                <a:schemeClr val="tx1"/>
                              </a:solidFill>
                              <a:latin typeface="Cambria Math" panose="02040503050406030204" pitchFamily="18" charset="0"/>
                            </a:rPr>
                            <m:t>cos</m:t>
                          </m:r>
                        </m:fName>
                        <m:e>
                          <m:sSup>
                            <m:sSupPr>
                              <m:ctrlPr>
                                <a:rPr lang="fr-CA" i="1">
                                  <a:solidFill>
                                    <a:schemeClr val="tx1"/>
                                  </a:solidFill>
                                  <a:latin typeface="Cambria Math" panose="02040503050406030204" pitchFamily="18" charset="0"/>
                                </a:rPr>
                              </m:ctrlPr>
                            </m:sSupPr>
                            <m:e>
                              <m:r>
                                <a:rPr lang="fr-CA" i="1">
                                  <a:solidFill>
                                    <a:schemeClr val="tx1"/>
                                  </a:solidFill>
                                  <a:latin typeface="Cambria Math" panose="02040503050406030204" pitchFamily="18" charset="0"/>
                                  <a:ea typeface="Cambria Math"/>
                                </a:rPr>
                                <m:t>𝜃</m:t>
                              </m:r>
                            </m:e>
                            <m:sup>
                              <m:r>
                                <a:rPr lang="fr-CA" i="1">
                                  <a:solidFill>
                                    <a:schemeClr val="tx1"/>
                                  </a:solidFill>
                                  <a:latin typeface="Cambria Math" panose="02040503050406030204" pitchFamily="18" charset="0"/>
                                </a:rPr>
                                <m:t>′</m:t>
                              </m:r>
                            </m:sup>
                          </m:sSup>
                        </m:e>
                      </m:func>
                    </m:oMath>
                  </m:oMathPara>
                </a14:m>
                <a:endParaRPr lang="fr-CA" dirty="0">
                  <a:solidFill>
                    <a:schemeClr val="tx1"/>
                  </a:solidFill>
                  <a:latin typeface="Univers Condensed"/>
                </a:endParaRPr>
              </a:p>
              <a:p>
                <a:pPr marL="857250" lvl="3" indent="0" eaLnBrk="1" hangingPunct="1">
                  <a:buNone/>
                  <a:defRPr/>
                </a:pPr>
                <a:endParaRPr lang="fr-CA"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a:latin typeface="Cambria Math" panose="02040503050406030204" pitchFamily="18" charset="0"/>
                            </a:rPr>
                          </m:ctrlPr>
                        </m:sSubPr>
                        <m:e>
                          <m:r>
                            <a:rPr lang="fr-FR" b="0" i="1" smtClean="0">
                              <a:latin typeface="Cambria Math" panose="02040503050406030204" pitchFamily="18" charset="0"/>
                            </a:rPr>
                            <m:t>𝑌</m:t>
                          </m:r>
                        </m:e>
                        <m:sub>
                          <m:r>
                            <a:rPr lang="fr-FR" i="1">
                              <a:latin typeface="Cambria Math" panose="02040503050406030204" pitchFamily="18" charset="0"/>
                            </a:rPr>
                            <m:t>𝑖</m:t>
                          </m:r>
                        </m:sub>
                      </m:sSub>
                      <m:r>
                        <a:rPr lang="fr-CA" i="1">
                          <a:solidFill>
                            <a:schemeClr val="tx1"/>
                          </a:solidFill>
                          <a:latin typeface="Cambria Math" panose="02040503050406030204" pitchFamily="18" charset="0"/>
                        </a:rPr>
                        <m:t>=</m:t>
                      </m:r>
                      <m:sSub>
                        <m:sSubPr>
                          <m:ctrlPr>
                            <a:rPr lang="fr-CA" i="1">
                              <a:latin typeface="Cambria Math" panose="02040503050406030204" pitchFamily="18" charset="0"/>
                            </a:rPr>
                          </m:ctrlPr>
                        </m:sSubPr>
                        <m:e>
                          <m:r>
                            <a:rPr lang="fr-FR" b="0" i="1" smtClean="0">
                              <a:latin typeface="Cambria Math" panose="02040503050406030204" pitchFamily="18" charset="0"/>
                            </a:rPr>
                            <m:t>𝑦</m:t>
                          </m:r>
                        </m:e>
                        <m:sub>
                          <m:r>
                            <a:rPr lang="fr-FR" b="0" i="1" smtClean="0">
                              <a:latin typeface="Cambria Math" panose="02040503050406030204" pitchFamily="18" charset="0"/>
                            </a:rPr>
                            <m:t>𝑖</m:t>
                          </m:r>
                        </m:sub>
                      </m:sSub>
                      <m:r>
                        <a:rPr lang="fr-CA" i="1">
                          <a:solidFill>
                            <a:schemeClr val="tx1"/>
                          </a:solidFill>
                          <a:latin typeface="Cambria Math" panose="02040503050406030204" pitchFamily="18" charset="0"/>
                        </a:rPr>
                        <m:t>+</m:t>
                      </m:r>
                      <m:r>
                        <a:rPr lang="fr-CA" i="1">
                          <a:solidFill>
                            <a:schemeClr val="tx1"/>
                          </a:solidFill>
                          <a:latin typeface="Cambria Math" panose="02040503050406030204" pitchFamily="18" charset="0"/>
                        </a:rPr>
                        <m:t>𝑐</m:t>
                      </m:r>
                      <m:r>
                        <a:rPr lang="fr-CA" i="1">
                          <a:solidFill>
                            <a:schemeClr val="tx1"/>
                          </a:solidFill>
                          <a:latin typeface="Cambria Math" panose="02040503050406030204" pitchFamily="18" charset="0"/>
                        </a:rPr>
                        <m:t> </m:t>
                      </m:r>
                      <m:func>
                        <m:funcPr>
                          <m:ctrlPr>
                            <a:rPr lang="fr-CA" i="1">
                              <a:solidFill>
                                <a:schemeClr val="tx1"/>
                              </a:solidFill>
                              <a:latin typeface="Cambria Math" panose="02040503050406030204" pitchFamily="18" charset="0"/>
                            </a:rPr>
                          </m:ctrlPr>
                        </m:funcPr>
                        <m:fName>
                          <m:r>
                            <m:rPr>
                              <m:sty m:val="p"/>
                            </m:rPr>
                            <a:rPr lang="fr-CA">
                              <a:solidFill>
                                <a:schemeClr val="tx1"/>
                              </a:solidFill>
                              <a:latin typeface="Cambria Math" panose="02040503050406030204" pitchFamily="18" charset="0"/>
                            </a:rPr>
                            <m:t>sin</m:t>
                          </m:r>
                        </m:fName>
                        <m:e>
                          <m:sSup>
                            <m:sSupPr>
                              <m:ctrlPr>
                                <a:rPr lang="fr-CA" i="1">
                                  <a:solidFill>
                                    <a:schemeClr val="tx1"/>
                                  </a:solidFill>
                                  <a:latin typeface="Cambria Math" panose="02040503050406030204" pitchFamily="18" charset="0"/>
                                </a:rPr>
                              </m:ctrlPr>
                            </m:sSupPr>
                            <m:e>
                              <m:r>
                                <a:rPr lang="fr-CA" i="1">
                                  <a:solidFill>
                                    <a:schemeClr val="tx1"/>
                                  </a:solidFill>
                                  <a:latin typeface="Cambria Math" panose="02040503050406030204" pitchFamily="18" charset="0"/>
                                  <a:ea typeface="Cambria Math"/>
                                </a:rPr>
                                <m:t>𝜃</m:t>
                              </m:r>
                            </m:e>
                            <m:sup>
                              <m:r>
                                <a:rPr lang="fr-CA" i="1">
                                  <a:solidFill>
                                    <a:schemeClr val="tx1"/>
                                  </a:solidFill>
                                  <a:latin typeface="Cambria Math" panose="02040503050406030204" pitchFamily="18" charset="0"/>
                                </a:rPr>
                                <m:t>′</m:t>
                              </m:r>
                            </m:sup>
                          </m:sSup>
                        </m:e>
                      </m:func>
                    </m:oMath>
                  </m:oMathPara>
                </a14:m>
                <a:endParaRPr lang="fr-CA" dirty="0">
                  <a:solidFill>
                    <a:schemeClr val="tx1"/>
                  </a:solidFill>
                  <a:latin typeface="Univers Condensed"/>
                </a:endParaRPr>
              </a:p>
              <a:p>
                <a:pPr marL="857250" lvl="3" indent="0" eaLnBrk="1" hangingPunct="1">
                  <a:buNone/>
                  <a:defRPr/>
                </a:pPr>
                <a:endParaRPr lang="fr-CA" i="1" dirty="0">
                  <a:solidFill>
                    <a:schemeClr val="tx1"/>
                  </a:solidFill>
                  <a:latin typeface="Univers Condensed"/>
                </a:endParaRPr>
              </a:p>
              <a:p>
                <a:pPr marL="742950" lvl="2" indent="-342900" eaLnBrk="1" hangingPunct="1">
                  <a:buFont typeface="Calibri" panose="020F0502020204030204" pitchFamily="34" charset="0"/>
                  <a:buChar char="−"/>
                  <a:defRPr/>
                </a:pPr>
                <a:endParaRPr lang="fr-FR" sz="2000" dirty="0">
                  <a:solidFill>
                    <a:schemeClr val="tx1"/>
                  </a:solidFill>
                  <a:latin typeface="Univers Condensed"/>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713737"/>
                <a:ext cx="4032448" cy="2909995"/>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648" y="983284"/>
            <a:ext cx="5400600" cy="419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68533" y="5489071"/>
            <a:ext cx="4191116" cy="523220"/>
          </a:xfrm>
          <a:prstGeom prst="rect">
            <a:avLst/>
          </a:prstGeom>
        </p:spPr>
        <p:txBody>
          <a:bodyPr wrap="square">
            <a:spAutoFit/>
          </a:bodyPr>
          <a:lstStyle/>
          <a:p>
            <a:r>
              <a:rPr lang="fr-FR" sz="1400" dirty="0">
                <a:latin typeface="Univers Condensed"/>
              </a:rPr>
              <a:t>Analyse à l’état limite ultime d'un assemblage excentrique en torsion</a:t>
            </a:r>
            <a:endParaRPr lang="fr-CA" sz="1400" dirty="0">
              <a:latin typeface="Univers Condensed"/>
            </a:endParaRPr>
          </a:p>
        </p:txBody>
      </p:sp>
      <p:sp>
        <p:nvSpPr>
          <p:cNvPr id="10" name="Rectangle 9">
            <a:extLst>
              <a:ext uri="{FF2B5EF4-FFF2-40B4-BE49-F238E27FC236}">
                <a16:creationId xmlns:a16="http://schemas.microsoft.com/office/drawing/2014/main" id="{02FE524B-098D-854A-A596-948A669E9B3B}"/>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3991879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torsion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612314"/>
                <a:ext cx="9821449" cy="61091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Hypothèses</a:t>
                </a: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a:rPr>
                  <a:t>tous les éléments de soudure offrent une résistance uniforme par unité de longueur, quel que soit </a:t>
                </a:r>
                <a14:m>
                  <m:oMath xmlns:m="http://schemas.openxmlformats.org/officeDocument/2006/math">
                    <m:r>
                      <a:rPr lang="fr-FR" sz="1600" i="1" dirty="0">
                        <a:solidFill>
                          <a:schemeClr val="tx1"/>
                        </a:solidFill>
                        <a:latin typeface="Cambria Math" panose="02040503050406030204" pitchFamily="18" charset="0"/>
                      </a:rPr>
                      <m:t>𝜃</m:t>
                    </m:r>
                    <m:r>
                      <a:rPr lang="fr-FR" sz="1600" i="1" dirty="0">
                        <a:solidFill>
                          <a:schemeClr val="tx1"/>
                        </a:solidFill>
                        <a:latin typeface="Cambria Math" panose="02040503050406030204" pitchFamily="18" charset="0"/>
                      </a:rPr>
                      <m:t> </m:t>
                    </m:r>
                  </m:oMath>
                </a14:m>
                <a:r>
                  <a:rPr lang="fr-FR" sz="1600" dirty="0">
                    <a:solidFill>
                      <a:schemeClr val="tx1"/>
                    </a:solidFill>
                    <a:latin typeface="Univers Condensed"/>
                  </a:rPr>
                  <a:t>ou </a:t>
                </a:r>
                <a14:m>
                  <m:oMath xmlns:m="http://schemas.openxmlformats.org/officeDocument/2006/math">
                    <m:sSub>
                      <m:sSubPr>
                        <m:ctrlPr>
                          <a:rPr lang="fr-FR" sz="1600" i="1" dirty="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𝑑</m:t>
                        </m:r>
                      </m:e>
                      <m:sub>
                        <m:r>
                          <a:rPr lang="fr-CA" sz="1600" i="1" dirty="0">
                            <a:solidFill>
                              <a:schemeClr val="tx1"/>
                            </a:solidFill>
                            <a:latin typeface="Cambria Math" panose="02040503050406030204" pitchFamily="18" charset="0"/>
                          </a:rPr>
                          <m:t>𝑖</m:t>
                        </m:r>
                      </m:sub>
                    </m:sSub>
                  </m:oMath>
                </a14:m>
                <a:endParaRPr lang="fr-FR" sz="1600" dirty="0">
                  <a:solidFill>
                    <a:schemeClr val="tx1"/>
                  </a:solidFill>
                  <a:latin typeface="Univers Condensed"/>
                </a:endParaRPr>
              </a:p>
              <a:p>
                <a:pPr marL="742950" lvl="2" indent="-342900" eaLnBrk="1" hangingPunct="1">
                  <a:buFont typeface="Calibri" panose="020F0502020204030204" pitchFamily="34" charset="0"/>
                  <a:buChar char="−"/>
                  <a:defRPr/>
                </a:pPr>
                <a:endParaRPr lang="fr-CA" sz="1600" dirty="0">
                  <a:solidFill>
                    <a:schemeClr val="tx1"/>
                  </a:solidFill>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en-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𝑘</m:t>
                      </m:r>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𝑤</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𝑤𝑢</m:t>
                          </m:r>
                        </m:sub>
                      </m:sSub>
                      <m:r>
                        <m:rPr>
                          <m:nor/>
                        </m:rPr>
                        <a:rPr lang="fr-CA" sz="160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ea typeface="Cambria Math" panose="02040503050406030204" pitchFamily="18" charset="0"/>
                        </a:rPr>
                        <m:t>avec</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𝑘</m:t>
                      </m:r>
                      <m:r>
                        <a:rPr lang="fr-CA" sz="1600" i="1" dirty="0">
                          <a:solidFill>
                            <a:schemeClr val="tx1"/>
                          </a:solidFill>
                          <a:latin typeface="Cambria Math" panose="02040503050406030204" pitchFamily="18" charset="0"/>
                          <a:ea typeface="Cambria Math" panose="02040503050406030204" pitchFamily="18" charset="0"/>
                        </a:rPr>
                        <m:t> = 0,6</m:t>
                      </m:r>
                    </m:oMath>
                  </m:oMathPara>
                </a14:m>
                <a:endParaRPr lang="fr-FR"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a:rPr>
                  <a:t>comme pour l’analyse élastique</a:t>
                </a:r>
              </a:p>
              <a:p>
                <a:pPr marL="742950" lvl="2" indent="-342900" eaLnBrk="1" hangingPunct="1">
                  <a:buFont typeface="Calibri" panose="020F0502020204030204" pitchFamily="34" charset="0"/>
                  <a:buChar char="−"/>
                  <a:defRPr/>
                </a:pPr>
                <a:endParaRPr lang="fr-CA" sz="1600" dirty="0">
                  <a:solidFill>
                    <a:schemeClr val="tx1"/>
                  </a:solidFill>
                  <a:latin typeface="Univers Condensed"/>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rPr>
                        <m:t>𝑐</m:t>
                      </m:r>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𝑜</m:t>
                              </m:r>
                            </m:sub>
                          </m:sSub>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𝐿</m:t>
                              </m:r>
                            </m:e>
                            <m:sub>
                              <m:r>
                                <a:rPr lang="fr-CA" sz="1600" i="1">
                                  <a:solidFill>
                                    <a:schemeClr val="tx1"/>
                                  </a:solidFill>
                                  <a:latin typeface="Cambria Math" panose="02040503050406030204" pitchFamily="18" charset="0"/>
                                </a:rPr>
                                <m:t>𝑡</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𝑥𝑖</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𝐼</m:t>
                                  </m:r>
                                </m:e>
                                <m:sub>
                                  <m:r>
                                    <a:rPr lang="fr-CA" sz="1600" i="1">
                                      <a:solidFill>
                                        <a:schemeClr val="tx1"/>
                                      </a:solidFill>
                                      <a:latin typeface="Cambria Math" panose="02040503050406030204" pitchFamily="18" charset="0"/>
                                    </a:rPr>
                                    <m:t>𝑦𝑖</m:t>
                                  </m:r>
                                </m:sub>
                              </m:sSub>
                              <m:r>
                                <a:rPr lang="fr-CA" sz="1600" i="1">
                                  <a:solidFill>
                                    <a:schemeClr val="tx1"/>
                                  </a:solidFill>
                                  <a:latin typeface="Cambria Math" panose="02040503050406030204" pitchFamily="18" charset="0"/>
                                </a:rPr>
                                <m:t>)</m:t>
                              </m:r>
                            </m:e>
                          </m:nary>
                        </m:num>
                        <m:den>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𝐿</m:t>
                              </m:r>
                            </m:e>
                            <m:sub>
                              <m:r>
                                <a:rPr lang="fr-CA" sz="1600" i="1">
                                  <a:solidFill>
                                    <a:schemeClr val="tx1"/>
                                  </a:solidFill>
                                  <a:latin typeface="Cambria Math" panose="02040503050406030204" pitchFamily="18" charset="0"/>
                                </a:rPr>
                                <m:t>𝑡</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𝑒</m:t>
                          </m:r>
                        </m:den>
                      </m:f>
                    </m:oMath>
                  </m:oMathPara>
                </a14:m>
                <a:endParaRPr lang="fr-FR" sz="1600" dirty="0">
                  <a:solidFill>
                    <a:schemeClr val="tx1"/>
                  </a:solidFill>
                  <a:latin typeface="Univers Condensed"/>
                </a:endParaRPr>
              </a:p>
              <a:p>
                <a:pPr marL="1314450" lvl="4" indent="0" eaLnBrk="1" hangingPunct="1">
                  <a:buNone/>
                  <a:defRPr/>
                </a:pPr>
                <a:endParaRPr lang="fr-FR" sz="1600" dirty="0">
                  <a:solidFill>
                    <a:schemeClr val="tx1"/>
                  </a:solidFill>
                  <a:latin typeface="Univers Condensed"/>
                </a:endParaRPr>
              </a:p>
              <a:p>
                <a:pPr marL="263525" lvl="1" indent="-263525"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Résistance pondérée</a:t>
                </a:r>
              </a:p>
              <a:p>
                <a:pPr marL="263525" lvl="1" indent="-263525" eaLnBrk="1" hangingPunct="1">
                  <a:buFont typeface="Arial" panose="020B0604020202020204" pitchFamily="34" charset="0"/>
                  <a:buChar char="•"/>
                  <a:defRPr/>
                </a:pPr>
                <a:endParaRPr lang="fr-FR" sz="16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𝑃</m:t>
                          </m:r>
                        </m:e>
                        <m:sub>
                          <m:r>
                            <a:rPr lang="fr-FR" sz="1600" b="0" i="1" smtClean="0">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f>
                        <m:fPr>
                          <m:ctrlPr>
                            <a:rPr lang="fr-CA" sz="1600" i="1">
                              <a:solidFill>
                                <a:schemeClr val="tx1"/>
                              </a:solidFill>
                              <a:latin typeface="Cambria Math" panose="02040503050406030204" pitchFamily="18" charset="0"/>
                            </a:rPr>
                          </m:ctrlPr>
                        </m:fPr>
                        <m:num>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𝑣</m:t>
                              </m:r>
                            </m:e>
                            <m:sub>
                              <m:r>
                                <a:rPr lang="fr-CA" sz="1600" i="1">
                                  <a:solidFill>
                                    <a:schemeClr val="tx1"/>
                                  </a:solidFill>
                                  <a:latin typeface="Cambria Math" panose="02040503050406030204" pitchFamily="18" charset="0"/>
                                </a:rPr>
                                <m:t>𝑟</m:t>
                              </m:r>
                            </m:sub>
                          </m:sSub>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𝐿</m:t>
                                  </m:r>
                                </m:e>
                                <m:sub>
                                  <m:r>
                                    <a:rPr lang="fr-FR" sz="1600" b="0" i="1" smtClean="0">
                                      <a:solidFill>
                                        <a:schemeClr val="tx1"/>
                                      </a:solidFill>
                                      <a:latin typeface="Cambria Math" panose="02040503050406030204" pitchFamily="18" charset="0"/>
                                    </a:rPr>
                                    <m:t>𝑖</m:t>
                                  </m:r>
                                </m:sub>
                              </m:sSub>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𝑑</m:t>
                                  </m:r>
                                </m:e>
                                <m:sub>
                                  <m:r>
                                    <a:rPr lang="fr-FR" sz="1600" i="1">
                                      <a:solidFill>
                                        <a:schemeClr val="tx1"/>
                                      </a:solidFill>
                                      <a:latin typeface="Cambria Math" panose="02040503050406030204" pitchFamily="18" charset="0"/>
                                    </a:rPr>
                                    <m:t>𝑖</m:t>
                                  </m:r>
                                </m:sub>
                              </m:sSub>
                            </m:e>
                          </m:nary>
                        </m:num>
                        <m:den>
                          <m:r>
                            <a:rPr lang="fr-CA" sz="1600" i="1">
                              <a:solidFill>
                                <a:schemeClr val="tx1"/>
                              </a:solidFill>
                              <a:latin typeface="Cambria Math" panose="02040503050406030204" pitchFamily="18" charset="0"/>
                              <a:ea typeface="Cambria Math"/>
                            </a:rPr>
                            <m:t>𝑒</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𝑐</m:t>
                          </m:r>
                        </m:den>
                      </m:f>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𝑃</m:t>
                          </m:r>
                        </m:e>
                        <m:sub>
                          <m:r>
                            <a:rPr lang="fr-FR" sz="1600" b="0" i="1" smtClean="0">
                              <a:solidFill>
                                <a:schemeClr val="tx1"/>
                              </a:solidFill>
                              <a:latin typeface="Cambria Math" panose="02040503050406030204" pitchFamily="18" charset="0"/>
                            </a:rPr>
                            <m:t>𝑓</m:t>
                          </m:r>
                        </m:sub>
                      </m:sSub>
                    </m:oMath>
                  </m:oMathPara>
                </a14:m>
                <a:endParaRPr lang="fr-CA" sz="1600" i="1" dirty="0">
                  <a:solidFill>
                    <a:schemeClr val="tx1"/>
                  </a:solidFill>
                  <a:latin typeface="Univers Condensed"/>
                  <a:ea typeface="Cambria Math"/>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ndParaRPr>
              </a:p>
              <a:p>
                <a:pPr marL="263525" lvl="1" indent="-263525" eaLnBrk="1" hangingPunct="1">
                  <a:buFont typeface="Arial" panose="020B0604020202020204" pitchFamily="34" charset="0"/>
                  <a:buChar char="•"/>
                  <a:defRPr/>
                </a:pPr>
                <a:r>
                  <a:rPr lang="fr-FR" sz="1600" dirty="0">
                    <a:solidFill>
                      <a:schemeClr val="tx1"/>
                    </a:solidFill>
                    <a:latin typeface="Univers Condensed"/>
                  </a:rPr>
                  <a:t>Lorsque l’assemblage est sollicité par un couple de torsion pur, la rotation se fait autour du </a:t>
                </a:r>
                <a:r>
                  <a:rPr lang="fr-FR" sz="1600" dirty="0" err="1">
                    <a:solidFill>
                      <a:schemeClr val="tx1"/>
                    </a:solidFill>
                    <a:latin typeface="Univers Condensed"/>
                  </a:rPr>
                  <a:t>c.g</a:t>
                </a:r>
                <a:r>
                  <a:rPr lang="fr-FR" sz="1600" dirty="0">
                    <a:solidFill>
                      <a:schemeClr val="tx1"/>
                    </a:solidFill>
                    <a:latin typeface="Univers Condensed"/>
                  </a:rPr>
                  <a:t>. </a:t>
                </a:r>
              </a:p>
              <a:p>
                <a:pPr marL="263525" lvl="1" indent="-263525" eaLnBrk="1" hangingPunct="1">
                  <a:buFont typeface="Arial" panose="020B0604020202020204" pitchFamily="34" charset="0"/>
                  <a:buChar char="•"/>
                  <a:defRPr/>
                </a:pPr>
                <a:endParaRPr lang="fr-CA" sz="16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a:solidFill>
                                <a:schemeClr val="tx1"/>
                              </a:solidFill>
                              <a:latin typeface="Cambria Math" panose="02040503050406030204" pitchFamily="18" charset="0"/>
                            </a:rPr>
                          </m:ctrlPr>
                        </m:sSubPr>
                        <m:e>
                          <m:r>
                            <a:rPr lang="fr-FR" sz="1600" b="0" i="1" smtClean="0">
                              <a:solidFill>
                                <a:schemeClr val="tx1"/>
                              </a:solidFill>
                              <a:latin typeface="Cambria Math" panose="02040503050406030204" pitchFamily="18" charset="0"/>
                            </a:rPr>
                            <m:t>𝑀</m:t>
                          </m:r>
                        </m:e>
                        <m:sub>
                          <m:r>
                            <a:rPr lang="fr-FR" sz="1600" b="0" i="1" smtClean="0">
                              <a:solidFill>
                                <a:schemeClr val="tx1"/>
                              </a:solidFill>
                              <a:latin typeface="Cambria Math" panose="02040503050406030204" pitchFamily="18" charset="0"/>
                            </a:rPr>
                            <m:t>𝑟</m:t>
                          </m:r>
                        </m:sub>
                      </m:sSub>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𝑣</m:t>
                          </m:r>
                        </m:e>
                        <m:sub>
                          <m:r>
                            <a:rPr lang="fr-CA" sz="1600" i="1">
                              <a:solidFill>
                                <a:schemeClr val="tx1"/>
                              </a:solidFill>
                              <a:latin typeface="Cambria Math" panose="02040503050406030204" pitchFamily="18" charset="0"/>
                            </a:rPr>
                            <m:t>𝑟</m:t>
                          </m:r>
                        </m:sub>
                      </m:sSub>
                      <m:nary>
                        <m:naryPr>
                          <m:chr m:val="∑"/>
                          <m:ctrlPr>
                            <a:rPr lang="fr-CA" sz="1600" i="1">
                              <a:solidFill>
                                <a:schemeClr val="tx1"/>
                              </a:solidFill>
                              <a:latin typeface="Cambria Math" panose="02040503050406030204" pitchFamily="18" charset="0"/>
                            </a:rPr>
                          </m:ctrlPr>
                        </m:naryPr>
                        <m:sub>
                          <m:r>
                            <m:rPr>
                              <m:brk m:alnAt="23"/>
                            </m:rPr>
                            <a:rPr lang="fr-CA" sz="1600" i="1">
                              <a:solidFill>
                                <a:schemeClr val="tx1"/>
                              </a:solidFill>
                              <a:latin typeface="Cambria Math" panose="02040503050406030204" pitchFamily="18" charset="0"/>
                            </a:rPr>
                            <m:t>𝑖</m:t>
                          </m:r>
                          <m:r>
                            <a:rPr lang="fr-CA" sz="1600" i="1">
                              <a:solidFill>
                                <a:schemeClr val="tx1"/>
                              </a:solidFill>
                              <a:latin typeface="Cambria Math" panose="02040503050406030204" pitchFamily="18" charset="0"/>
                            </a:rPr>
                            <m:t>=1</m:t>
                          </m:r>
                        </m:sub>
                        <m:sup>
                          <m:r>
                            <a:rPr lang="fr-CA" sz="1600" i="1">
                              <a:solidFill>
                                <a:schemeClr val="tx1"/>
                              </a:solidFill>
                              <a:latin typeface="Cambria Math" panose="02040503050406030204" pitchFamily="18" charset="0"/>
                            </a:rPr>
                            <m:t>𝑛</m:t>
                          </m:r>
                        </m:sup>
                        <m:e>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𝐿</m:t>
                              </m:r>
                            </m:e>
                            <m:sub>
                              <m:r>
                                <a:rPr lang="fr-FR" sz="1600" i="1">
                                  <a:solidFill>
                                    <a:schemeClr val="tx1"/>
                                  </a:solidFill>
                                  <a:latin typeface="Cambria Math" panose="02040503050406030204" pitchFamily="18" charset="0"/>
                                </a:rPr>
                                <m:t>𝑖</m:t>
                              </m:r>
                            </m:sub>
                          </m:sSub>
                          <m:sSub>
                            <m:sSubPr>
                              <m:ctrlPr>
                                <a:rPr lang="fr-CA"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rPr>
                                <m:t>𝑑</m:t>
                              </m:r>
                            </m:e>
                            <m:sub>
                              <m:r>
                                <a:rPr lang="fr-FR" sz="1600" i="1">
                                  <a:solidFill>
                                    <a:schemeClr val="tx1"/>
                                  </a:solidFill>
                                  <a:latin typeface="Cambria Math" panose="02040503050406030204" pitchFamily="18" charset="0"/>
                                </a:rPr>
                                <m:t>𝑖</m:t>
                              </m:r>
                            </m:sub>
                          </m:sSub>
                        </m:e>
                      </m:nary>
                    </m:oMath>
                  </m:oMathPara>
                </a14:m>
                <a:endParaRPr lang="fr-FR" sz="1600" dirty="0">
                  <a:solidFill>
                    <a:schemeClr val="tx1"/>
                  </a:solidFill>
                  <a:latin typeface="Univers Condensed"/>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612314"/>
                <a:ext cx="9821449" cy="6109161"/>
              </a:xfrm>
              <a:prstGeom prst="rect">
                <a:avLst/>
              </a:prstGeom>
              <a:blipFill>
                <a:blip r:embed="rId3"/>
                <a:stretch>
                  <a:fillRect l="-186" t="-2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3364702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126</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dirty="0">
                <a:effectLst/>
              </a:rPr>
              <a:t>G – Résistance des soudures à bords tombés</a:t>
            </a:r>
            <a:endParaRPr lang="fr-CA" sz="2400" dirty="0">
              <a:effectLst/>
            </a:endParaRPr>
          </a:p>
          <a:p>
            <a:r>
              <a:rPr lang="fr-FR" sz="2400" dirty="0">
                <a:effectLst/>
              </a:rPr>
              <a:t>H – Assemblages concentriques avec soudure d’angle</a:t>
            </a:r>
          </a:p>
          <a:p>
            <a:r>
              <a:rPr lang="fr-FR" sz="2400" dirty="0">
                <a:effectLst/>
              </a:rPr>
              <a:t>I – Assemblages soudés excentriques en torsion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7101165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flexion</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Flexion dans le plan </a:t>
                </a:r>
                <a14:m>
                  <m:oMath xmlns:m="http://schemas.openxmlformats.org/officeDocument/2006/math">
                    <m:r>
                      <a:rPr lang="fr-FR" i="1" dirty="0">
                        <a:solidFill>
                          <a:schemeClr val="accent2"/>
                        </a:solidFill>
                        <a:latin typeface="Cambria Math"/>
                        <a:ea typeface="Cambria Math" panose="02040503050406030204" pitchFamily="18" charset="0"/>
                      </a:rPr>
                      <m:t>𝑥</m:t>
                    </m:r>
                  </m:oMath>
                </a14:m>
                <a:r>
                  <a:rPr lang="fr-FR" dirty="0">
                    <a:solidFill>
                      <a:schemeClr val="accent2"/>
                    </a:solidFill>
                    <a:ea typeface="Cambria Math" panose="02040503050406030204" pitchFamily="18" charset="0"/>
                  </a:rPr>
                  <a:t>-</a:t>
                </a:r>
                <a14:m>
                  <m:oMath xmlns:m="http://schemas.openxmlformats.org/officeDocument/2006/math">
                    <m:r>
                      <a:rPr lang="fr-FR" i="1" dirty="0">
                        <a:solidFill>
                          <a:schemeClr val="accent2"/>
                        </a:solidFill>
                        <a:latin typeface="Cambria Math"/>
                        <a:ea typeface="Cambria Math" panose="02040503050406030204" pitchFamily="18" charset="0"/>
                      </a:rPr>
                      <m:t>𝑦</m:t>
                    </m:r>
                  </m:oMath>
                </a14:m>
                <a:endParaRPr lang="fr-CA" i="1" dirty="0">
                  <a:solidFill>
                    <a:schemeClr val="accent2"/>
                  </a:solidFill>
                  <a:latin typeface="Cambria Math"/>
                  <a:ea typeface="Cambria Math" panose="02040503050406030204" pitchFamily="18" charset="0"/>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127</a:t>
            </a:fld>
            <a:endParaRPr lang="fr-FR"/>
          </a:p>
        </p:txBody>
      </p:sp>
    </p:spTree>
    <p:extLst>
      <p:ext uri="{BB962C8B-B14F-4D97-AF65-F5344CB8AC3E}">
        <p14:creationId xmlns:p14="http://schemas.microsoft.com/office/powerpoint/2010/main" val="3340583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flexion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394" y="1009197"/>
            <a:ext cx="5645059" cy="293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Rectangle 5"/>
              <p:cNvSpPr/>
              <p:nvPr/>
            </p:nvSpPr>
            <p:spPr>
              <a:xfrm>
                <a:off x="3078793" y="4168025"/>
                <a:ext cx="5337073" cy="307777"/>
              </a:xfrm>
              <a:prstGeom prst="rect">
                <a:avLst/>
              </a:prstGeom>
            </p:spPr>
            <p:txBody>
              <a:bodyPr wrap="square">
                <a:spAutoFit/>
              </a:bodyPr>
              <a:lstStyle/>
              <a:p>
                <a:r>
                  <a:rPr lang="fr-FR" sz="1400" dirty="0">
                    <a:solidFill>
                      <a:schemeClr val="tx1"/>
                    </a:solidFill>
                    <a:latin typeface="Univers Condensed"/>
                  </a:rPr>
                  <a:t>Assemblages excentriques en flexion - Moment dans le plan </a:t>
                </a:r>
                <a14:m>
                  <m:oMath xmlns:m="http://schemas.openxmlformats.org/officeDocument/2006/math">
                    <m:r>
                      <a:rPr lang="fr-FR" sz="1400" i="1" dirty="0">
                        <a:solidFill>
                          <a:schemeClr val="tx1"/>
                        </a:solidFill>
                        <a:latin typeface="Cambria Math" panose="02040503050406030204" pitchFamily="18" charset="0"/>
                      </a:rPr>
                      <m:t>𝑥</m:t>
                    </m:r>
                  </m:oMath>
                </a14:m>
                <a:r>
                  <a:rPr lang="fr-FR" sz="1400" dirty="0">
                    <a:solidFill>
                      <a:schemeClr val="tx1"/>
                    </a:solidFill>
                    <a:latin typeface="Univers Condensed"/>
                  </a:rPr>
                  <a:t>-</a:t>
                </a:r>
                <a14:m>
                  <m:oMath xmlns:m="http://schemas.openxmlformats.org/officeDocument/2006/math">
                    <m:r>
                      <a:rPr lang="fr-FR" sz="1400" i="1" dirty="0">
                        <a:solidFill>
                          <a:schemeClr val="tx1"/>
                        </a:solidFill>
                        <a:latin typeface="Cambria Math" panose="02040503050406030204" pitchFamily="18" charset="0"/>
                      </a:rPr>
                      <m:t>𝑦</m:t>
                    </m:r>
                  </m:oMath>
                </a14:m>
                <a:endParaRPr lang="fr-CA" sz="1400" dirty="0">
                  <a:solidFill>
                    <a:schemeClr val="tx1"/>
                  </a:solidFill>
                  <a:latin typeface="Univers Condensed"/>
                </a:endParaRPr>
              </a:p>
            </p:txBody>
          </p:sp>
        </mc:Choice>
        <mc:Fallback xmlns="">
          <p:sp>
            <p:nvSpPr>
              <p:cNvPr id="6" name="Rectangle 5"/>
              <p:cNvSpPr>
                <a:spLocks noRot="1" noChangeAspect="1" noMove="1" noResize="1" noEditPoints="1" noAdjustHandles="1" noChangeArrowheads="1" noChangeShapeType="1" noTextEdit="1"/>
              </p:cNvSpPr>
              <p:nvPr/>
            </p:nvSpPr>
            <p:spPr>
              <a:xfrm>
                <a:off x="3078793" y="4168025"/>
                <a:ext cx="5337073" cy="307777"/>
              </a:xfrm>
              <a:prstGeom prst="rect">
                <a:avLst/>
              </a:prstGeom>
              <a:blipFill>
                <a:blip r:embed="rId4"/>
                <a:stretch>
                  <a:fillRect l="-342"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4989603"/>
                <a:ext cx="9821449" cy="1546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tx1"/>
                    </a:solidFill>
                    <a:latin typeface="Univers Condensed"/>
                    <a:ea typeface="Cambria Math" panose="02040503050406030204" pitchFamily="18" charset="0"/>
                  </a:rPr>
                  <a:t>Résistance pondérée</a:t>
                </a:r>
              </a:p>
              <a:p>
                <a:pPr marL="627063" lvl="2" indent="-227013" eaLnBrk="1" hangingPunct="1">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𝑃</m:t>
                          </m:r>
                        </m:e>
                        <m:sub>
                          <m:r>
                            <a:rPr lang="fr-FR" i="1">
                              <a:solidFill>
                                <a:schemeClr val="tx1"/>
                              </a:solidFill>
                              <a:latin typeface="Cambria Math" panose="02040503050406030204" pitchFamily="18" charset="0"/>
                            </a:rPr>
                            <m:t>𝑟</m:t>
                          </m:r>
                        </m:sub>
                      </m:sSub>
                      <m:r>
                        <a:rPr lang="fr-CA" i="1">
                          <a:solidFill>
                            <a:schemeClr val="tx1"/>
                          </a:solidFill>
                          <a:latin typeface="Cambria Math" panose="02040503050406030204" pitchFamily="18" charset="0"/>
                        </a:rPr>
                        <m:t>=</m:t>
                      </m:r>
                      <m:f>
                        <m:fPr>
                          <m:ctrlPr>
                            <a:rPr lang="fr-CA" i="1">
                              <a:solidFill>
                                <a:schemeClr val="tx1"/>
                              </a:solidFill>
                              <a:latin typeface="Cambria Math" panose="02040503050406030204" pitchFamily="18" charset="0"/>
                            </a:rPr>
                          </m:ctrlPr>
                        </m:fPr>
                        <m:num>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𝑛</m:t>
                              </m:r>
                            </m:e>
                            <m:sub>
                              <m:r>
                                <a:rPr lang="fr-CA" i="1">
                                  <a:solidFill>
                                    <a:schemeClr val="tx1"/>
                                  </a:solidFill>
                                  <a:latin typeface="Cambria Math" panose="02040503050406030204" pitchFamily="18" charset="0"/>
                                </a:rPr>
                                <m:t>𝑐𝑟</m:t>
                              </m:r>
                            </m:sub>
                          </m:sSub>
                          <m:r>
                            <a:rPr lang="fr-CA" i="1">
                              <a:solidFill>
                                <a:schemeClr val="tx1"/>
                              </a:solidFill>
                              <a:latin typeface="Cambria Math" panose="02040503050406030204" pitchFamily="18" charset="0"/>
                            </a:rPr>
                            <m:t> </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𝑛</m:t>
                              </m:r>
                            </m:e>
                            <m:sub>
                              <m:r>
                                <a:rPr lang="fr-CA" i="1">
                                  <a:solidFill>
                                    <a:schemeClr val="tx1"/>
                                  </a:solidFill>
                                  <a:latin typeface="Cambria Math" panose="02040503050406030204" pitchFamily="18" charset="0"/>
                                </a:rPr>
                                <m:t>𝑡𝑟</m:t>
                              </m:r>
                            </m:sub>
                          </m:sSub>
                          <m:r>
                            <a:rPr lang="fr-CA" i="1">
                              <a:solidFill>
                                <a:schemeClr val="tx1"/>
                              </a:solidFill>
                              <a:latin typeface="Cambria Math" panose="02040503050406030204" pitchFamily="18" charset="0"/>
                            </a:rPr>
                            <m:t> </m:t>
                          </m:r>
                          <m:sSup>
                            <m:sSupPr>
                              <m:ctrlPr>
                                <a:rPr lang="fr-CA" i="1">
                                  <a:solidFill>
                                    <a:schemeClr val="tx1"/>
                                  </a:solidFill>
                                  <a:latin typeface="Cambria Math" panose="02040503050406030204" pitchFamily="18" charset="0"/>
                                </a:rPr>
                              </m:ctrlPr>
                            </m:sSupPr>
                            <m:e>
                              <m:r>
                                <a:rPr lang="fr-CA" i="1">
                                  <a:solidFill>
                                    <a:schemeClr val="tx1"/>
                                  </a:solidFill>
                                  <a:latin typeface="Cambria Math" panose="02040503050406030204" pitchFamily="18" charset="0"/>
                                </a:rPr>
                                <m:t>𝐿</m:t>
                              </m:r>
                            </m:e>
                            <m:sup>
                              <m:r>
                                <a:rPr lang="fr-CA" i="1">
                                  <a:solidFill>
                                    <a:schemeClr val="tx1"/>
                                  </a:solidFill>
                                  <a:latin typeface="Cambria Math" panose="02040503050406030204" pitchFamily="18" charset="0"/>
                                </a:rPr>
                                <m:t>2</m:t>
                              </m:r>
                            </m:sup>
                          </m:sSup>
                        </m:num>
                        <m:den>
                          <m:r>
                            <a:rPr lang="fr-CA" i="1">
                              <a:solidFill>
                                <a:schemeClr val="tx1"/>
                              </a:solidFill>
                              <a:latin typeface="Cambria Math" panose="02040503050406030204" pitchFamily="18" charset="0"/>
                            </a:rPr>
                            <m:t>2 </m:t>
                          </m:r>
                          <m:r>
                            <a:rPr lang="fr-CA" i="1">
                              <a:solidFill>
                                <a:schemeClr val="tx1"/>
                              </a:solidFill>
                              <a:latin typeface="Cambria Math" panose="02040503050406030204" pitchFamily="18" charset="0"/>
                              <a:ea typeface="Cambria Math"/>
                            </a:rPr>
                            <m:t>𝑒</m:t>
                          </m:r>
                          <m:r>
                            <a:rPr lang="fr-CA" i="1">
                              <a:solidFill>
                                <a:schemeClr val="tx1"/>
                              </a:solidFill>
                              <a:latin typeface="Cambria Math" panose="02040503050406030204" pitchFamily="18" charset="0"/>
                              <a:ea typeface="Cambria Math"/>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𝑛</m:t>
                              </m:r>
                            </m:e>
                            <m:sub>
                              <m:r>
                                <a:rPr lang="fr-CA" i="1">
                                  <a:solidFill>
                                    <a:schemeClr val="tx1"/>
                                  </a:solidFill>
                                  <a:latin typeface="Cambria Math" panose="02040503050406030204" pitchFamily="18" charset="0"/>
                                </a:rPr>
                                <m:t>𝑐𝑟</m:t>
                              </m:r>
                            </m:sub>
                          </m:sSub>
                          <m:r>
                            <a:rPr lang="fr-CA" i="1">
                              <a:solidFill>
                                <a:schemeClr val="tx1"/>
                              </a:solidFill>
                              <a:latin typeface="Cambria Math" panose="02040503050406030204" pitchFamily="18" charset="0"/>
                            </a:rPr>
                            <m:t>+</m:t>
                          </m:r>
                          <m:sSub>
                            <m:sSubPr>
                              <m:ctrlPr>
                                <a:rPr lang="fr-CA" i="1">
                                  <a:solidFill>
                                    <a:schemeClr val="tx1"/>
                                  </a:solidFill>
                                  <a:latin typeface="Cambria Math" panose="02040503050406030204" pitchFamily="18" charset="0"/>
                                </a:rPr>
                              </m:ctrlPr>
                            </m:sSubPr>
                            <m:e>
                              <m:r>
                                <a:rPr lang="fr-CA" i="1">
                                  <a:solidFill>
                                    <a:schemeClr val="tx1"/>
                                  </a:solidFill>
                                  <a:latin typeface="Cambria Math" panose="02040503050406030204" pitchFamily="18" charset="0"/>
                                </a:rPr>
                                <m:t>𝑛</m:t>
                              </m:r>
                            </m:e>
                            <m:sub>
                              <m:r>
                                <a:rPr lang="fr-CA" i="1">
                                  <a:solidFill>
                                    <a:schemeClr val="tx1"/>
                                  </a:solidFill>
                                  <a:latin typeface="Cambria Math" panose="02040503050406030204" pitchFamily="18" charset="0"/>
                                </a:rPr>
                                <m:t>𝑡𝑟</m:t>
                              </m:r>
                            </m:sub>
                          </m:sSub>
                          <m:r>
                            <a:rPr lang="fr-CA" i="1">
                              <a:solidFill>
                                <a:schemeClr val="tx1"/>
                              </a:solidFill>
                              <a:latin typeface="Cambria Math" panose="02040503050406030204" pitchFamily="18" charset="0"/>
                              <a:ea typeface="Cambria Math"/>
                            </a:rPr>
                            <m:t>)</m:t>
                          </m:r>
                        </m:den>
                      </m:f>
                    </m:oMath>
                  </m:oMathPara>
                </a14:m>
                <a:endParaRPr lang="fr-CA" i="1" dirty="0">
                  <a:solidFill>
                    <a:schemeClr val="tx1"/>
                  </a:solidFill>
                  <a:latin typeface="Univers Condensed"/>
                  <a:ea typeface="Cambria Math"/>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4989603"/>
                <a:ext cx="9821449" cy="1546664"/>
              </a:xfrm>
              <a:prstGeom prst="rect">
                <a:avLst/>
              </a:prstGeom>
              <a:blipFill>
                <a:blip r:embed="rId5"/>
                <a:stretch>
                  <a:fillRect l="-683" t="-19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46FD867F-2D59-8C45-946C-765EC073D6A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6723586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flexion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644662"/>
                <a:ext cx="9821449" cy="60503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1500" dirty="0">
                    <a:solidFill>
                      <a:schemeClr val="tx1"/>
                    </a:solidFill>
                    <a:latin typeface="Univers Condensed"/>
                    <a:ea typeface="Cambria Math" panose="02040503050406030204" pitchFamily="18" charset="0"/>
                  </a:rPr>
                  <a:t>La résistance pondérée en compression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𝑐</m:t>
                        </m:r>
                        <m:r>
                          <a:rPr lang="en-CA" sz="1500" i="1">
                            <a:solidFill>
                              <a:schemeClr val="tx1"/>
                            </a:solidFill>
                            <a:latin typeface="Cambria Math" panose="02040503050406030204" pitchFamily="18" charset="0"/>
                            <a:ea typeface="Cambria Math" panose="02040503050406030204" pitchFamily="18" charset="0"/>
                          </a:rPr>
                          <m:t>𝑟</m:t>
                        </m:r>
                      </m:sub>
                    </m:sSub>
                  </m:oMath>
                </a14:m>
                <a:r>
                  <a:rPr lang="fr-FR" sz="1500" dirty="0">
                    <a:solidFill>
                      <a:schemeClr val="tx1"/>
                    </a:solidFill>
                    <a:latin typeface="Univers Condensed"/>
                    <a:ea typeface="Cambria Math" panose="02040503050406030204" pitchFamily="18" charset="0"/>
                  </a:rPr>
                  <a:t> </a:t>
                </a:r>
                <a:r>
                  <a:rPr lang="fr-FR" sz="1500" u="sng" dirty="0">
                    <a:solidFill>
                      <a:schemeClr val="tx1"/>
                    </a:solidFill>
                    <a:latin typeface="Univers Condensed"/>
                    <a:ea typeface="Cambria Math" panose="02040503050406030204" pitchFamily="18" charset="0"/>
                  </a:rPr>
                  <a:t>par unité de longueur</a:t>
                </a:r>
                <a:r>
                  <a:rPr lang="fr-FR" sz="1500" dirty="0">
                    <a:solidFill>
                      <a:schemeClr val="tx1"/>
                    </a:solidFill>
                    <a:latin typeface="Univers Condensed"/>
                    <a:ea typeface="Cambria Math" panose="02040503050406030204" pitchFamily="18" charset="0"/>
                  </a:rPr>
                  <a:t> de joint soudé est </a:t>
                </a:r>
                <a:r>
                  <a:rPr lang="fr-FR" sz="1500" i="1" u="sng" dirty="0">
                    <a:solidFill>
                      <a:schemeClr val="tx1"/>
                    </a:solidFill>
                    <a:latin typeface="Univers Condensed"/>
                    <a:ea typeface="Cambria Math" panose="02040503050406030204" pitchFamily="18" charset="0"/>
                  </a:rPr>
                  <a:t>la plus petite</a:t>
                </a:r>
                <a:r>
                  <a:rPr lang="fr-FR" sz="1500" i="1" dirty="0">
                    <a:solidFill>
                      <a:schemeClr val="tx1"/>
                    </a:solidFill>
                    <a:latin typeface="Univers Condensed"/>
                    <a:ea typeface="Cambria Math" panose="02040503050406030204" pitchFamily="18" charset="0"/>
                  </a:rPr>
                  <a:t> </a:t>
                </a:r>
                <a:r>
                  <a:rPr lang="fr-FR" sz="1500" dirty="0">
                    <a:solidFill>
                      <a:schemeClr val="tx1"/>
                    </a:solidFill>
                    <a:latin typeface="Univers Condensed"/>
                    <a:ea typeface="Cambria Math" panose="02040503050406030204" pitchFamily="18" charset="0"/>
                  </a:rPr>
                  <a:t>des valeurs suivantes :</a:t>
                </a:r>
              </a:p>
              <a:p>
                <a:pPr marL="400050" lvl="2" indent="0" eaLnBrk="1" hangingPunct="1">
                  <a:buNone/>
                  <a:defRPr/>
                </a:pPr>
                <a:endParaRPr lang="fr-CA" sz="15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𝑐</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𝑢</m:t>
                          </m:r>
                        </m:sub>
                      </m:sSub>
                      <m:r>
                        <a:rPr lang="fr-CA" sz="1500" i="1">
                          <a:solidFill>
                            <a:schemeClr val="tx1"/>
                          </a:solidFill>
                          <a:latin typeface="Cambria Math" panose="02040503050406030204" pitchFamily="18" charset="0"/>
                          <a:ea typeface="Cambria Math"/>
                        </a:rPr>
                        <m:t>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oMath>
                  </m:oMathPara>
                </a14:m>
                <a:endParaRPr lang="fr-FR" sz="1500" dirty="0">
                  <a:solidFill>
                    <a:schemeClr val="tx1"/>
                  </a:solidFill>
                  <a:latin typeface="Univers Condensed"/>
                  <a:ea typeface="Cambria Math" panose="02040503050406030204" pitchFamily="18" charset="0"/>
                </a:endParaRPr>
              </a:p>
              <a:p>
                <a:pPr marL="1314450" lvl="4"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𝑐</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𝑦</m:t>
                          </m:r>
                        </m:sub>
                      </m:sSub>
                      <m:r>
                        <a:rPr lang="fr-CA" sz="1500" i="1">
                          <a:solidFill>
                            <a:schemeClr val="tx1"/>
                          </a:solidFill>
                          <a:latin typeface="Cambria Math" panose="02040503050406030204" pitchFamily="18" charset="0"/>
                          <a:ea typeface="Cambria Math"/>
                        </a:rPr>
                        <m:t>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𝑦</m:t>
                          </m:r>
                        </m:sub>
                      </m:sSub>
                    </m:oMath>
                  </m:oMathPara>
                </a14:m>
                <a:endParaRPr lang="fr-FR" sz="15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500" dirty="0">
                  <a:solidFill>
                    <a:schemeClr val="tx1"/>
                  </a:solidFill>
                  <a:latin typeface="Univers Condensed"/>
                </a:endParaRPr>
              </a:p>
              <a:p>
                <a:pPr marL="263525" lvl="1" indent="-263525" eaLnBrk="1" hangingPunct="1">
                  <a:buFont typeface="Arial" panose="020B0604020202020204" pitchFamily="34" charset="0"/>
                  <a:buChar char="•"/>
                  <a:defRPr/>
                </a:pPr>
                <a:r>
                  <a:rPr lang="fr-FR" sz="1500" dirty="0">
                    <a:solidFill>
                      <a:schemeClr val="tx1"/>
                    </a:solidFill>
                    <a:latin typeface="Univers Condensed"/>
                    <a:ea typeface="Cambria Math" panose="02040503050406030204" pitchFamily="18" charset="0"/>
                  </a:rPr>
                  <a:t>La résistance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oMath>
                </a14:m>
                <a:r>
                  <a:rPr lang="fr-FR" sz="1500" dirty="0">
                    <a:solidFill>
                      <a:schemeClr val="tx1"/>
                    </a:solidFill>
                    <a:latin typeface="Univers Condensed"/>
                    <a:ea typeface="Cambria Math" panose="02040503050406030204" pitchFamily="18" charset="0"/>
                  </a:rPr>
                  <a:t> pour la portion en traction par unité de longueur de joint soudé est </a:t>
                </a:r>
                <a:r>
                  <a:rPr lang="fr-FR" sz="1500" i="1" u="sng" dirty="0">
                    <a:solidFill>
                      <a:schemeClr val="tx1"/>
                    </a:solidFill>
                    <a:latin typeface="Univers Condensed"/>
                    <a:ea typeface="Cambria Math" panose="02040503050406030204" pitchFamily="18" charset="0"/>
                  </a:rPr>
                  <a:t>la plus petite des valeurs</a:t>
                </a:r>
                <a:r>
                  <a:rPr lang="fr-FR" sz="1500" i="1" dirty="0">
                    <a:solidFill>
                      <a:schemeClr val="tx1"/>
                    </a:solidFill>
                    <a:latin typeface="Univers Condensed"/>
                    <a:ea typeface="Cambria Math" panose="02040503050406030204" pitchFamily="18" charset="0"/>
                  </a:rPr>
                  <a:t> </a:t>
                </a:r>
                <a:r>
                  <a:rPr lang="fr-FR" sz="1500" dirty="0">
                    <a:solidFill>
                      <a:schemeClr val="tx1"/>
                    </a:solidFill>
                    <a:latin typeface="Univers Condensed"/>
                    <a:ea typeface="Cambria Math" panose="02040503050406030204" pitchFamily="18" charset="0"/>
                  </a:rPr>
                  <a:t>suivantes:</a:t>
                </a:r>
              </a:p>
              <a:p>
                <a:pPr marL="263525" lvl="1" indent="-263525" eaLnBrk="1" hangingPunct="1">
                  <a:buFont typeface="Arial" panose="020B0604020202020204" pitchFamily="34" charset="0"/>
                  <a:buChar char="•"/>
                  <a:defRPr/>
                </a:pPr>
                <a:endParaRPr lang="fr-CA" sz="15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𝑢</m:t>
                          </m:r>
                        </m:sub>
                      </m:sSub>
                      <m:r>
                        <a:rPr lang="fr-CA" sz="1500" i="1">
                          <a:solidFill>
                            <a:schemeClr val="tx1"/>
                          </a:solidFill>
                          <a:latin typeface="Cambria Math" panose="02040503050406030204" pitchFamily="18" charset="0"/>
                          <a:ea typeface="Cambria Math"/>
                        </a:rPr>
                        <m:t>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oMath>
                  </m:oMathPara>
                </a14:m>
                <a:endParaRPr lang="fr-FR" sz="1500" dirty="0">
                  <a:solidFill>
                    <a:schemeClr val="tx1"/>
                  </a:solidFill>
                  <a:latin typeface="Univers Condensed"/>
                  <a:ea typeface="Cambria Math" panose="02040503050406030204" pitchFamily="18" charset="0"/>
                </a:endParaRPr>
              </a:p>
              <a:p>
                <a:pPr marL="1314450" lvl="4"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𝑦</m:t>
                          </m:r>
                        </m:sub>
                      </m:sSub>
                      <m:r>
                        <a:rPr lang="fr-CA" sz="1500" i="1">
                          <a:solidFill>
                            <a:schemeClr val="tx1"/>
                          </a:solidFill>
                          <a:latin typeface="Cambria Math" panose="02040503050406030204" pitchFamily="18" charset="0"/>
                          <a:ea typeface="Cambria Math"/>
                        </a:rPr>
                        <m:t>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𝑦</m:t>
                          </m:r>
                        </m:sub>
                      </m:sSub>
                    </m:oMath>
                  </m:oMathPara>
                </a14:m>
                <a:endParaRPr lang="fr-FR" sz="1500" dirty="0">
                  <a:solidFill>
                    <a:schemeClr val="tx1"/>
                  </a:solidFill>
                  <a:latin typeface="Univers Condensed"/>
                </a:endParaRPr>
              </a:p>
              <a:p>
                <a:pPr marL="857250" lvl="3" indent="0" eaLnBrk="1" hangingPunct="1">
                  <a:buNone/>
                  <a:defRPr/>
                </a:pPr>
                <a:endParaRPr lang="fr-CA" sz="15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𝜙</m:t>
                          </m:r>
                        </m:e>
                        <m:sub>
                          <m:r>
                            <a:rPr lang="fr-CA" sz="1500" i="1">
                              <a:solidFill>
                                <a:schemeClr val="tx1"/>
                              </a:solidFill>
                              <a:latin typeface="Cambria Math" panose="02040503050406030204" pitchFamily="18" charset="0"/>
                              <a:ea typeface="Cambria Math" panose="02040503050406030204" pitchFamily="18" charset="0"/>
                            </a:rPr>
                            <m:t>𝑓</m:t>
                          </m:r>
                        </m:sub>
                      </m:sSub>
                      <m:r>
                        <a:rPr lang="fr-CA" sz="1500" i="1">
                          <a:solidFill>
                            <a:schemeClr val="tx1"/>
                          </a:solidFill>
                          <a:latin typeface="Cambria Math" panose="02040503050406030204" pitchFamily="18" charset="0"/>
                          <a:ea typeface="Cambria Math" panose="02040503050406030204" pitchFamily="18" charset="0"/>
                        </a:rPr>
                        <m:t> </m:t>
                      </m:r>
                      <m:sSup>
                        <m:sSupPr>
                          <m:ctrlPr>
                            <a:rPr lang="fr-CA" sz="1500" i="1">
                              <a:solidFill>
                                <a:schemeClr val="tx1"/>
                              </a:solidFill>
                              <a:latin typeface="Cambria Math" panose="02040503050406030204" pitchFamily="18" charset="0"/>
                              <a:ea typeface="Cambria Math" panose="02040503050406030204" pitchFamily="18" charset="0"/>
                            </a:rPr>
                          </m:ctrlPr>
                        </m:sSupPr>
                        <m:e>
                          <m:r>
                            <a:rPr lang="fr-CA" sz="1500" i="1">
                              <a:solidFill>
                                <a:schemeClr val="tx1"/>
                              </a:solidFill>
                              <a:latin typeface="Cambria Math" panose="02040503050406030204" pitchFamily="18" charset="0"/>
                              <a:ea typeface="Cambria Math" panose="02040503050406030204" pitchFamily="18" charset="0"/>
                            </a:rPr>
                            <m:t>𝑘</m:t>
                          </m:r>
                        </m:e>
                        <m:sup>
                          <m:r>
                            <a:rPr lang="fr-CA" sz="1500" i="1">
                              <a:solidFill>
                                <a:schemeClr val="tx1"/>
                              </a:solidFill>
                              <a:latin typeface="Cambria Math" panose="02040503050406030204" pitchFamily="18" charset="0"/>
                              <a:ea typeface="Cambria Math" panose="02040503050406030204" pitchFamily="18" charset="0"/>
                            </a:rPr>
                            <m:t>′</m:t>
                          </m:r>
                        </m:sup>
                      </m:sSup>
                      <m:r>
                        <a:rPr lang="fr-CA" sz="1500" i="1">
                          <a:solidFill>
                            <a:schemeClr val="tx1"/>
                          </a:solidFill>
                          <a:latin typeface="Cambria Math" panose="02040503050406030204" pitchFamily="18" charset="0"/>
                          <a:ea typeface="Cambria Math" panose="02040503050406030204" pitchFamily="18" charset="0"/>
                        </a:rPr>
                        <m:t> </m:t>
                      </m:r>
                      <m:sSub>
                        <m:sSubPr>
                          <m:ctrlPr>
                            <a:rPr lang="fr-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𝑡</m:t>
                          </m:r>
                        </m:e>
                        <m:sub>
                          <m:r>
                            <a:rPr lang="fr-CA" sz="1500" i="1">
                              <a:solidFill>
                                <a:schemeClr val="tx1"/>
                              </a:solidFill>
                              <a:latin typeface="Cambria Math" panose="02040503050406030204" pitchFamily="18" charset="0"/>
                              <a:ea typeface="Cambria Math" panose="02040503050406030204" pitchFamily="18" charset="0"/>
                            </a:rPr>
                            <m:t>𝑤</m:t>
                          </m:r>
                        </m:sub>
                      </m:sSub>
                      <m:r>
                        <a:rPr lang="fr-CA" sz="1500" i="1">
                          <a:solidFill>
                            <a:schemeClr val="tx1"/>
                          </a:solidFill>
                          <a:latin typeface="Cambria Math" panose="02040503050406030204" pitchFamily="18" charset="0"/>
                          <a:ea typeface="Cambria Math" panose="02040503050406030204" pitchFamily="18" charset="0"/>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oMath>
                  </m:oMathPara>
                </a14:m>
                <a:endParaRPr lang="fr-CA" sz="1500" dirty="0">
                  <a:solidFill>
                    <a:schemeClr val="tx1"/>
                  </a:solidFill>
                  <a:latin typeface="Univers Condensed"/>
                  <a:ea typeface="Cambria Math" panose="02040503050406030204" pitchFamily="18" charset="0"/>
                </a:endParaRPr>
              </a:p>
              <a:p>
                <a:pPr marL="857250" lvl="3"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r>
                  <a:rPr lang="fr-FR" sz="1500" dirty="0">
                    <a:solidFill>
                      <a:schemeClr val="tx1"/>
                    </a:solidFill>
                    <a:latin typeface="Univers Condensed"/>
                    <a:ea typeface="Cambria Math" panose="02040503050406030204" pitchFamily="18" charset="0"/>
                  </a:rPr>
                  <a:t>où</a:t>
                </a:r>
              </a:p>
              <a:p>
                <a:pPr marL="1314450" lvl="4" indent="0" eaLnBrk="1" hangingPunct="1">
                  <a:buNone/>
                  <a:defRPr/>
                </a:pPr>
                <a14:m>
                  <m:oMathPara xmlns:m="http://schemas.openxmlformats.org/officeDocument/2006/math">
                    <m:oMathParaPr>
                      <m:jc m:val="left"/>
                    </m:oMathParaPr>
                    <m:oMath xmlns:m="http://schemas.openxmlformats.org/officeDocument/2006/math">
                      <m:sSup>
                        <m:sSupPr>
                          <m:ctrlPr>
                            <a:rPr lang="fr-CA" sz="1500" i="1">
                              <a:solidFill>
                                <a:schemeClr val="tx1"/>
                              </a:solidFill>
                              <a:latin typeface="Cambria Math" panose="02040503050406030204" pitchFamily="18" charset="0"/>
                              <a:ea typeface="Cambria Math" panose="02040503050406030204" pitchFamily="18" charset="0"/>
                            </a:rPr>
                          </m:ctrlPr>
                        </m:sSupPr>
                        <m:e>
                          <m:r>
                            <a:rPr lang="fr-CA" sz="1500" i="1">
                              <a:solidFill>
                                <a:schemeClr val="tx1"/>
                              </a:solidFill>
                              <a:latin typeface="Cambria Math" panose="02040503050406030204" pitchFamily="18" charset="0"/>
                              <a:ea typeface="Cambria Math" panose="02040503050406030204" pitchFamily="18" charset="0"/>
                            </a:rPr>
                            <m:t>𝑘</m:t>
                          </m:r>
                        </m:e>
                        <m:sup>
                          <m:r>
                            <a:rPr lang="fr-CA" sz="1500" i="1">
                              <a:solidFill>
                                <a:schemeClr val="tx1"/>
                              </a:solidFill>
                              <a:latin typeface="Cambria Math" panose="02040503050406030204" pitchFamily="18" charset="0"/>
                              <a:ea typeface="Cambria Math" panose="02040503050406030204" pitchFamily="18" charset="0"/>
                            </a:rPr>
                            <m:t>′</m:t>
                          </m:r>
                        </m:sup>
                      </m:sSup>
                      <m:r>
                        <a:rPr lang="fr-CA" sz="1500" i="1">
                          <a:solidFill>
                            <a:schemeClr val="tx1"/>
                          </a:solidFill>
                          <a:latin typeface="Cambria Math" panose="02040503050406030204" pitchFamily="18" charset="0"/>
                        </a:rPr>
                        <m:t>=1,4</m:t>
                      </m:r>
                      <m:rad>
                        <m:radPr>
                          <m:degHide m:val="on"/>
                          <m:ctrlPr>
                            <a:rPr lang="fr-CA" sz="1500" i="1">
                              <a:solidFill>
                                <a:schemeClr val="tx1"/>
                              </a:solidFill>
                              <a:latin typeface="Cambria Math" panose="02040503050406030204" pitchFamily="18" charset="0"/>
                            </a:rPr>
                          </m:ctrlPr>
                        </m:radPr>
                        <m:deg/>
                        <m:e>
                          <m:r>
                            <a:rPr lang="fr-CA" sz="1500" i="1">
                              <a:solidFill>
                                <a:schemeClr val="tx1"/>
                              </a:solidFill>
                              <a:latin typeface="Cambria Math" panose="02040503050406030204" pitchFamily="18" charset="0"/>
                            </a:rPr>
                            <m:t>1−</m:t>
                          </m:r>
                          <m:sSup>
                            <m:sSupPr>
                              <m:ctrlPr>
                                <a:rPr lang="fr-CA" sz="1500" i="1">
                                  <a:solidFill>
                                    <a:schemeClr val="tx1"/>
                                  </a:solidFill>
                                  <a:latin typeface="Cambria Math" panose="02040503050406030204" pitchFamily="18" charset="0"/>
                                </a:rPr>
                              </m:ctrlPr>
                            </m:sSupPr>
                            <m:e>
                              <m:d>
                                <m:dPr>
                                  <m:ctrlPr>
                                    <a:rPr lang="fr-CA" sz="1500" i="1">
                                      <a:solidFill>
                                        <a:schemeClr val="tx1"/>
                                      </a:solidFill>
                                      <a:latin typeface="Cambria Math" panose="02040503050406030204" pitchFamily="18" charset="0"/>
                                    </a:rPr>
                                  </m:ctrlPr>
                                </m:dPr>
                                <m:e>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𝑋</m:t>
                                          </m:r>
                                        </m:sub>
                                      </m:sSub>
                                    </m:num>
                                    <m:den>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𝑠𝑟</m:t>
                                          </m:r>
                                        </m:sub>
                                      </m:sSub>
                                    </m:den>
                                  </m:f>
                                </m:e>
                              </m:d>
                            </m:e>
                            <m:sup>
                              <m:r>
                                <a:rPr lang="fr-CA" sz="1500" i="1">
                                  <a:solidFill>
                                    <a:schemeClr val="tx1"/>
                                  </a:solidFill>
                                  <a:latin typeface="Cambria Math" panose="02040503050406030204" pitchFamily="18" charset="0"/>
                                </a:rPr>
                                <m:t>2</m:t>
                              </m:r>
                            </m:sup>
                          </m:sSup>
                        </m:e>
                      </m:rad>
                    </m:oMath>
                  </m:oMathPara>
                </a14:m>
                <a:endParaRPr lang="fr-CA" sz="1500" i="1" dirty="0">
                  <a:solidFill>
                    <a:schemeClr val="tx1"/>
                  </a:solidFill>
                  <a:latin typeface="Univers Condensed"/>
                </a:endParaRPr>
              </a:p>
              <a:p>
                <a:pPr marL="1314450" lvl="4" indent="0" eaLnBrk="1" hangingPunct="1">
                  <a:buNone/>
                  <a:defRPr/>
                </a:pPr>
                <a:endParaRPr lang="fr-CA" sz="1500" i="1" dirty="0">
                  <a:solidFill>
                    <a:schemeClr val="tx1"/>
                  </a:solidFill>
                  <a:latin typeface="Univers Condensed"/>
                </a:endParaRPr>
              </a:p>
              <a:p>
                <a:pPr marL="1314450" lvl="4" indent="0" eaLnBrk="1" hangingPunct="1">
                  <a:buNone/>
                  <a:defRPr/>
                </a:pPr>
                <a14:m>
                  <m:oMath xmlns:m="http://schemas.openxmlformats.org/officeDocument/2006/math">
                    <m:sSub>
                      <m:sSubPr>
                        <m:ctrlPr>
                          <a:rPr lang="fr-FR" sz="1500" i="1" dirty="0">
                            <a:solidFill>
                              <a:schemeClr val="tx1"/>
                            </a:solidFill>
                            <a:latin typeface="Cambria Math" panose="02040503050406030204" pitchFamily="18" charset="0"/>
                            <a:ea typeface="Cambria Math"/>
                          </a:rPr>
                        </m:ctrlPr>
                      </m:sSubPr>
                      <m:e>
                        <m:r>
                          <a:rPr lang="fr-FR" sz="1500" i="1" dirty="0">
                            <a:solidFill>
                              <a:schemeClr val="tx1"/>
                            </a:solidFill>
                            <a:latin typeface="Cambria Math" panose="02040503050406030204" pitchFamily="18" charset="0"/>
                            <a:ea typeface="Cambria Math"/>
                          </a:rPr>
                          <m:t>𝑛</m:t>
                        </m:r>
                      </m:e>
                      <m:sub>
                        <m:r>
                          <a:rPr lang="fr-CA" sz="1500" i="1" dirty="0">
                            <a:solidFill>
                              <a:schemeClr val="tx1"/>
                            </a:solidFill>
                            <a:latin typeface="Cambria Math" panose="02040503050406030204" pitchFamily="18" charset="0"/>
                            <a:ea typeface="Cambria Math"/>
                          </a:rPr>
                          <m:t>𝑋</m:t>
                        </m:r>
                      </m:sub>
                    </m:sSub>
                    <m:r>
                      <a:rPr lang="fr-FR" sz="1500" i="1" dirty="0">
                        <a:solidFill>
                          <a:schemeClr val="tx1"/>
                        </a:solidFill>
                        <a:latin typeface="Cambria Math" panose="02040503050406030204" pitchFamily="18" charset="0"/>
                        <a:ea typeface="Cambria Math"/>
                      </a:rPr>
                      <m:t> </m:t>
                    </m:r>
                  </m:oMath>
                </a14:m>
                <a:r>
                  <a:rPr lang="fr-FR" sz="1500" dirty="0">
                    <a:solidFill>
                      <a:schemeClr val="tx1"/>
                    </a:solidFill>
                    <a:latin typeface="Univers Condensed"/>
                    <a:ea typeface="Cambria Math"/>
                  </a:rPr>
                  <a:t>est l’effort de cisaillement pondéré par unité de longueur</a:t>
                </a:r>
              </a:p>
              <a:p>
                <a:pPr marL="1314450" lvl="4" indent="0" eaLnBrk="1" hangingPunct="1">
                  <a:buNone/>
                  <a:defRPr/>
                </a:pPr>
                <a14:m>
                  <m:oMath xmlns:m="http://schemas.openxmlformats.org/officeDocument/2006/math">
                    <m:sSub>
                      <m:sSubPr>
                        <m:ctrlPr>
                          <a:rPr lang="fr-FR" sz="1500" i="1" dirty="0">
                            <a:solidFill>
                              <a:schemeClr val="tx1"/>
                            </a:solidFill>
                            <a:latin typeface="Cambria Math" panose="02040503050406030204" pitchFamily="18" charset="0"/>
                            <a:ea typeface="Cambria Math"/>
                          </a:rPr>
                        </m:ctrlPr>
                      </m:sSubPr>
                      <m:e>
                        <m:r>
                          <a:rPr lang="fr-FR" sz="1500" i="1" dirty="0">
                            <a:solidFill>
                              <a:schemeClr val="tx1"/>
                            </a:solidFill>
                            <a:latin typeface="Cambria Math" panose="02040503050406030204" pitchFamily="18" charset="0"/>
                            <a:ea typeface="Cambria Math"/>
                          </a:rPr>
                          <m:t>𝑛</m:t>
                        </m:r>
                      </m:e>
                      <m:sub>
                        <m:r>
                          <a:rPr lang="fr-CA" sz="1500" i="1" dirty="0">
                            <a:solidFill>
                              <a:schemeClr val="tx1"/>
                            </a:solidFill>
                            <a:latin typeface="Cambria Math" panose="02040503050406030204" pitchFamily="18" charset="0"/>
                            <a:ea typeface="Cambria Math"/>
                          </a:rPr>
                          <m:t>𝑠𝑟</m:t>
                        </m:r>
                      </m:sub>
                    </m:sSub>
                  </m:oMath>
                </a14:m>
                <a:r>
                  <a:rPr lang="fr-FR" sz="1500" dirty="0">
                    <a:solidFill>
                      <a:schemeClr val="tx1"/>
                    </a:solidFill>
                    <a:latin typeface="Univers Condensed"/>
                    <a:ea typeface="Cambria Math"/>
                  </a:rPr>
                  <a:t> est la résistance pondérée en cisaillement par unité de longueur</a:t>
                </a:r>
                <a:endParaRPr lang="fr-CA" sz="1500" dirty="0">
                  <a:solidFill>
                    <a:schemeClr val="tx1"/>
                  </a:solidFill>
                  <a:latin typeface="Univers Condensed"/>
                  <a:ea typeface="Cambria Math"/>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644662"/>
                <a:ext cx="9821449" cy="6050311"/>
              </a:xfrm>
              <a:prstGeom prst="rect">
                <a:avLst/>
              </a:prstGeom>
              <a:blipFill>
                <a:blip r:embed="rId3"/>
                <a:stretch>
                  <a:fillRect l="-186" t="-2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8406507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5" name="Rectangle 1027"/>
          <p:cNvSpPr txBox="1">
            <a:spLocks noChangeArrowheads="1"/>
          </p:cNvSpPr>
          <p:nvPr/>
        </p:nvSpPr>
        <p:spPr bwMode="auto">
          <a:xfrm>
            <a:off x="838199" y="823557"/>
            <a:ext cx="9821449" cy="176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CA" sz="2000" dirty="0">
              <a:solidFill>
                <a:srgbClr val="000099"/>
              </a:solidFill>
              <a:latin typeface="Univers Condensed" panose="020B0506020202050204"/>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latin typeface="Univers Condensed" panose="020B0506020202050204"/>
                <a:ea typeface="Cambria Math" panose="02040503050406030204" pitchFamily="18" charset="0"/>
              </a:rPr>
              <a:t>Pour les </a:t>
            </a:r>
            <a:r>
              <a:rPr lang="fr-CA" sz="2000" b="1" dirty="0">
                <a:latin typeface="Univers Condensed" panose="020B0506020202050204"/>
                <a:ea typeface="Cambria Math" panose="02040503050406030204" pitchFamily="18" charset="0"/>
              </a:rPr>
              <a:t>joints bout à bout</a:t>
            </a:r>
            <a:r>
              <a:rPr lang="fr-CA" sz="2000" dirty="0">
                <a:latin typeface="Univers Condensed" panose="020B0506020202050204"/>
                <a:ea typeface="Cambria Math" panose="02040503050406030204" pitchFamily="18" charset="0"/>
              </a:rPr>
              <a:t>, on utilise des </a:t>
            </a:r>
            <a:r>
              <a:rPr lang="fr-CA" sz="2000" b="1" dirty="0">
                <a:latin typeface="Univers Condensed" panose="020B0506020202050204"/>
                <a:ea typeface="Cambria Math" panose="02040503050406030204" pitchFamily="18" charset="0"/>
              </a:rPr>
              <a:t>soudures à rainure </a:t>
            </a:r>
            <a:r>
              <a:rPr lang="fr-CA" sz="2000" dirty="0">
                <a:latin typeface="Univers Condensed" panose="020B0506020202050204"/>
                <a:ea typeface="Cambria Math" panose="02040503050406030204" pitchFamily="18" charset="0"/>
              </a:rPr>
              <a:t>aussi appelées </a:t>
            </a:r>
            <a:r>
              <a:rPr lang="fr-CA" sz="2000" b="1" dirty="0">
                <a:latin typeface="Univers Condensed" panose="020B0506020202050204"/>
                <a:ea typeface="Cambria Math" panose="02040503050406030204" pitchFamily="18" charset="0"/>
              </a:rPr>
              <a:t>soudures bout à bout</a:t>
            </a:r>
          </a:p>
          <a:p>
            <a:pPr marL="271463" lvl="1" indent="-271463" eaLnBrk="1" hangingPunct="1">
              <a:buFont typeface="Arial" panose="020B0604020202020204" pitchFamily="34" charset="0"/>
              <a:buChar char="•"/>
              <a:defRPr/>
            </a:pPr>
            <a:r>
              <a:rPr lang="fr-CA" sz="2000" dirty="0">
                <a:latin typeface="Univers Condensed" panose="020B0506020202050204"/>
              </a:rPr>
              <a:t>La section de la rainure peut prendre diverses formes selon le type de chanfrein (ou de préparation) utilisé pour les pièces à joindre</a:t>
            </a:r>
          </a:p>
        </p:txBody>
      </p:sp>
      <p:grpSp>
        <p:nvGrpSpPr>
          <p:cNvPr id="9" name="Groupe 8">
            <a:extLst>
              <a:ext uri="{FF2B5EF4-FFF2-40B4-BE49-F238E27FC236}">
                <a16:creationId xmlns:a16="http://schemas.microsoft.com/office/drawing/2014/main" id="{4A0276AF-FA6B-44B1-B9D5-C68FBBF1DADA}"/>
              </a:ext>
            </a:extLst>
          </p:cNvPr>
          <p:cNvGrpSpPr/>
          <p:nvPr/>
        </p:nvGrpSpPr>
        <p:grpSpPr>
          <a:xfrm>
            <a:off x="5513176" y="2718692"/>
            <a:ext cx="5107963" cy="3569404"/>
            <a:chOff x="1295636" y="2060848"/>
            <a:chExt cx="6552728" cy="4840196"/>
          </a:xfrm>
        </p:grpSpPr>
        <p:sp>
          <p:nvSpPr>
            <p:cNvPr id="10" name="Rectangle 9"/>
            <p:cNvSpPr/>
            <p:nvPr/>
          </p:nvSpPr>
          <p:spPr>
            <a:xfrm>
              <a:off x="2339753" y="6483691"/>
              <a:ext cx="4720937" cy="417353"/>
            </a:xfrm>
            <a:prstGeom prst="rect">
              <a:avLst/>
            </a:prstGeom>
          </p:spPr>
          <p:txBody>
            <a:bodyPr wrap="square">
              <a:spAutoFit/>
            </a:bodyPr>
            <a:lstStyle/>
            <a:p>
              <a:r>
                <a:rPr lang="fr-CA" sz="1400" b="1" dirty="0">
                  <a:latin typeface="Univers Condensed" panose="020B0506020202050204"/>
                </a:rPr>
                <a:t>Joints bout à bout </a:t>
              </a:r>
              <a:r>
                <a:rPr lang="fr-CA" sz="1400" dirty="0">
                  <a:latin typeface="Univers Condensed" panose="020B0506020202050204"/>
                </a:rPr>
                <a:t>avec soudures à rainure</a:t>
              </a:r>
            </a:p>
          </p:txBody>
        </p:sp>
        <p:pic>
          <p:nvPicPr>
            <p:cNvPr id="11" name="Image 10">
              <a:extLst>
                <a:ext uri="{FF2B5EF4-FFF2-40B4-BE49-F238E27FC236}">
                  <a16:creationId xmlns:a16="http://schemas.microsoft.com/office/drawing/2014/main" id="{424CA412-EB09-4622-821E-432363B90F63}"/>
                </a:ext>
              </a:extLst>
            </p:cNvPr>
            <p:cNvPicPr>
              <a:picLocks noChangeAspect="1"/>
            </p:cNvPicPr>
            <p:nvPr/>
          </p:nvPicPr>
          <p:blipFill>
            <a:blip r:embed="rId3"/>
            <a:stretch>
              <a:fillRect/>
            </a:stretch>
          </p:blipFill>
          <p:spPr>
            <a:xfrm>
              <a:off x="1295636" y="2060848"/>
              <a:ext cx="6552728" cy="4209052"/>
            </a:xfrm>
            <a:prstGeom prst="rect">
              <a:avLst/>
            </a:prstGeom>
          </p:spPr>
        </p:pic>
        <p:sp>
          <p:nvSpPr>
            <p:cNvPr id="12" name="Rectangle 11">
              <a:extLst>
                <a:ext uri="{FF2B5EF4-FFF2-40B4-BE49-F238E27FC236}">
                  <a16:creationId xmlns:a16="http://schemas.microsoft.com/office/drawing/2014/main" id="{E26100DD-57A6-4E4E-9638-7E93C939DAC7}"/>
                </a:ext>
              </a:extLst>
            </p:cNvPr>
            <p:cNvSpPr/>
            <p:nvPr/>
          </p:nvSpPr>
          <p:spPr>
            <a:xfrm>
              <a:off x="5471120" y="4293096"/>
              <a:ext cx="901080" cy="936104"/>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CBE50E0E-21CE-450D-A8A7-B72F08E38E34}"/>
                </a:ext>
              </a:extLst>
            </p:cNvPr>
            <p:cNvSpPr/>
            <p:nvPr/>
          </p:nvSpPr>
          <p:spPr>
            <a:xfrm>
              <a:off x="2339753" y="4293096"/>
              <a:ext cx="792088" cy="108012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Rectangle 1027">
            <a:extLst>
              <a:ext uri="{FF2B5EF4-FFF2-40B4-BE49-F238E27FC236}">
                <a16:creationId xmlns:a16="http://schemas.microsoft.com/office/drawing/2014/main" id="{A69BB395-1A5D-4D97-AB5F-F5B411778E16}"/>
              </a:ext>
            </a:extLst>
          </p:cNvPr>
          <p:cNvSpPr txBox="1">
            <a:spLocks noChangeArrowheads="1"/>
          </p:cNvSpPr>
          <p:nvPr/>
        </p:nvSpPr>
        <p:spPr bwMode="auto">
          <a:xfrm>
            <a:off x="838199" y="3494738"/>
            <a:ext cx="3987801" cy="128524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2000" dirty="0">
                <a:latin typeface="Univers Condensed" panose="020B0506020202050204"/>
                <a:ea typeface="Cambria Math" panose="02040503050406030204" pitchFamily="18" charset="0"/>
              </a:rPr>
              <a:t>Dans la soudure à pénétration complète, il y a fusion du métal d’apport et du métal de base sur toute la profondeur du joint</a:t>
            </a:r>
            <a:endParaRPr lang="fr-CA" sz="2000" dirty="0">
              <a:solidFill>
                <a:srgbClr val="000099"/>
              </a:solidFill>
              <a:latin typeface="Univers Condensed" panose="020B0506020202050204"/>
              <a:ea typeface="Cambria Math" panose="02040503050406030204" pitchFamily="18" charset="0"/>
            </a:endParaRPr>
          </a:p>
        </p:txBody>
      </p:sp>
      <p:sp>
        <p:nvSpPr>
          <p:cNvPr id="16" name="Rectangle 15">
            <a:extLst>
              <a:ext uri="{FF2B5EF4-FFF2-40B4-BE49-F238E27FC236}">
                <a16:creationId xmlns:a16="http://schemas.microsoft.com/office/drawing/2014/main" id="{DEBFA9AC-F72E-3343-9A20-2574C01D1DC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6355764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flexion</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688092"/>
                <a:ext cx="9694334" cy="60333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smtClean="0">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𝑋</m:t>
                          </m:r>
                        </m:sub>
                      </m:sSub>
                      <m:r>
                        <a:rPr lang="en-CA" sz="1500" i="1">
                          <a:solidFill>
                            <a:schemeClr val="tx1"/>
                          </a:solidFill>
                          <a:latin typeface="Cambria Math" panose="02040503050406030204" pitchFamily="18" charset="0"/>
                          <a:ea typeface="Cambria Math" panose="02040503050406030204" pitchFamily="18" charset="0"/>
                        </a:rPr>
                        <m:t>=</m:t>
                      </m:r>
                      <m:f>
                        <m:fPr>
                          <m:ctrlPr>
                            <a:rPr lang="en-CA" sz="1500" i="1">
                              <a:solidFill>
                                <a:schemeClr val="tx1"/>
                              </a:solidFill>
                              <a:latin typeface="Cambria Math" panose="02040503050406030204" pitchFamily="18" charset="0"/>
                              <a:ea typeface="Cambria Math" panose="02040503050406030204" pitchFamily="18" charset="0"/>
                            </a:rPr>
                          </m:ctrlPr>
                        </m:fPr>
                        <m:num>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𝑃</m:t>
                              </m:r>
                            </m:e>
                            <m:sub>
                              <m:r>
                                <a:rPr lang="fr-CA" sz="1500" i="1">
                                  <a:solidFill>
                                    <a:schemeClr val="tx1"/>
                                  </a:solidFill>
                                  <a:latin typeface="Cambria Math" panose="02040503050406030204" pitchFamily="18" charset="0"/>
                                  <a:ea typeface="Cambria Math" panose="02040503050406030204" pitchFamily="18" charset="0"/>
                                </a:rPr>
                                <m:t>𝑟</m:t>
                              </m:r>
                            </m:sub>
                          </m:sSub>
                        </m:num>
                        <m:den>
                          <m:r>
                            <a:rPr lang="fr-CA" sz="1500" i="1">
                              <a:solidFill>
                                <a:schemeClr val="tx1"/>
                              </a:solidFill>
                              <a:latin typeface="Cambria Math" panose="02040503050406030204" pitchFamily="18" charset="0"/>
                              <a:ea typeface="Cambria Math" panose="02040503050406030204" pitchFamily="18" charset="0"/>
                            </a:rPr>
                            <m:t>𝐿</m:t>
                          </m:r>
                        </m:den>
                      </m:f>
                    </m:oMath>
                  </m:oMathPara>
                </a14:m>
                <a:endParaRPr lang="fr-FR" sz="1500" dirty="0">
                  <a:solidFill>
                    <a:schemeClr val="tx1"/>
                  </a:solidFill>
                  <a:latin typeface="Univers Condensed"/>
                  <a:ea typeface="Cambria Math" panose="02040503050406030204" pitchFamily="18" charset="0"/>
                </a:endParaRPr>
              </a:p>
              <a:p>
                <a:pPr marL="1314450" lvl="4"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r>
                  <a:rPr lang="fr-FR" sz="1500" dirty="0">
                    <a:solidFill>
                      <a:schemeClr val="tx1"/>
                    </a:solidFill>
                    <a:latin typeface="Univers Condensed"/>
                    <a:ea typeface="Cambria Math" panose="02040503050406030204" pitchFamily="18" charset="0"/>
                  </a:rPr>
                  <a:t>La résistance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𝑠𝑟</m:t>
                        </m:r>
                      </m:sub>
                    </m:sSub>
                  </m:oMath>
                </a14:m>
                <a:r>
                  <a:rPr lang="fr-FR" sz="1500" dirty="0">
                    <a:solidFill>
                      <a:schemeClr val="tx1"/>
                    </a:solidFill>
                    <a:latin typeface="Univers Condensed"/>
                    <a:ea typeface="Cambria Math" panose="02040503050406030204" pitchFamily="18" charset="0"/>
                  </a:rPr>
                  <a:t> est égale à </a:t>
                </a:r>
                <a:r>
                  <a:rPr lang="fr-FR" sz="1500" i="1" u="sng" dirty="0">
                    <a:solidFill>
                      <a:schemeClr val="tx1"/>
                    </a:solidFill>
                    <a:latin typeface="Univers Condensed"/>
                    <a:ea typeface="Cambria Math" panose="02040503050406030204" pitchFamily="18" charset="0"/>
                  </a:rPr>
                  <a:t>la plus petite</a:t>
                </a:r>
                <a:r>
                  <a:rPr lang="fr-FR" sz="1500" dirty="0">
                    <a:solidFill>
                      <a:schemeClr val="tx1"/>
                    </a:solidFill>
                    <a:latin typeface="Univers Condensed"/>
                    <a:ea typeface="Cambria Math" panose="02040503050406030204" pitchFamily="18" charset="0"/>
                  </a:rPr>
                  <a:t> des valeurs suivantes :</a:t>
                </a:r>
              </a:p>
              <a:p>
                <a:pPr marL="263525" lvl="1" indent="-263525" eaLnBrk="1" hangingPunct="1">
                  <a:buFont typeface="Arial" panose="020B0604020202020204" pitchFamily="34" charset="0"/>
                  <a:buChar char="•"/>
                  <a:defRPr/>
                </a:pPr>
                <a:endParaRPr lang="fr-CA" sz="1500" dirty="0">
                  <a:solidFill>
                    <a:schemeClr val="tx1"/>
                  </a:solidFill>
                  <a:latin typeface="Univers Condensed"/>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𝑠</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𝑢</m:t>
                          </m:r>
                        </m:sub>
                      </m:sSub>
                      <m:r>
                        <a:rPr lang="fr-CA" sz="1500" i="1">
                          <a:solidFill>
                            <a:schemeClr val="tx1"/>
                          </a:solidFill>
                          <a:latin typeface="Cambria Math" panose="02040503050406030204" pitchFamily="18" charset="0"/>
                          <a:ea typeface="Cambria Math"/>
                        </a:rPr>
                        <m:t> 0,6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oMath>
                  </m:oMathPara>
                </a14:m>
                <a:endParaRPr lang="fr-FR" sz="1500" dirty="0">
                  <a:solidFill>
                    <a:schemeClr val="tx1"/>
                  </a:solidFill>
                  <a:latin typeface="Univers Condensed"/>
                  <a:ea typeface="Cambria Math" panose="02040503050406030204" pitchFamily="18" charset="0"/>
                </a:endParaRPr>
              </a:p>
              <a:p>
                <a:pPr marL="1314450" lvl="4"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𝑦</m:t>
                          </m:r>
                        </m:sub>
                      </m:sSub>
                      <m:r>
                        <a:rPr lang="fr-CA" sz="1500" i="1">
                          <a:solidFill>
                            <a:schemeClr val="tx1"/>
                          </a:solidFill>
                          <a:latin typeface="Cambria Math" panose="02040503050406030204" pitchFamily="18" charset="0"/>
                          <a:ea typeface="Cambria Math"/>
                        </a:rPr>
                        <m:t> 0,6 </m:t>
                      </m:r>
                      <m:r>
                        <a:rPr lang="fr-CA" sz="1500" i="1">
                          <a:solidFill>
                            <a:schemeClr val="tx1"/>
                          </a:solidFill>
                          <a:latin typeface="Cambria Math" panose="02040503050406030204" pitchFamily="18" charset="0"/>
                          <a:ea typeface="Cambria Math"/>
                        </a:rPr>
                        <m:t>𝑡</m:t>
                      </m:r>
                      <m:r>
                        <a:rPr lang="fr-CA" sz="1500" i="1">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𝑦</m:t>
                          </m:r>
                        </m:sub>
                      </m:sSub>
                    </m:oMath>
                  </m:oMathPara>
                </a14:m>
                <a:endParaRPr lang="fr-FR" sz="1500" dirty="0">
                  <a:solidFill>
                    <a:schemeClr val="tx1"/>
                  </a:solidFill>
                  <a:latin typeface="Univers Condensed"/>
                </a:endParaRPr>
              </a:p>
              <a:p>
                <a:pPr marL="857250" lvl="3" indent="0" eaLnBrk="1" hangingPunct="1">
                  <a:buNone/>
                  <a:defRPr/>
                </a:pPr>
                <a:endParaRPr lang="fr-CA" sz="15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𝑡</m:t>
                          </m:r>
                          <m:r>
                            <a:rPr lang="en-CA" sz="1500" i="1">
                              <a:solidFill>
                                <a:schemeClr val="tx1"/>
                              </a:solidFill>
                              <a:latin typeface="Cambria Math" panose="02040503050406030204" pitchFamily="18" charset="0"/>
                              <a:ea typeface="Cambria Math" panose="02040503050406030204" pitchFamily="18" charset="0"/>
                            </a:rPr>
                            <m:t>𝑟</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𝜙</m:t>
                          </m:r>
                        </m:e>
                        <m:sub>
                          <m:r>
                            <a:rPr lang="fr-CA" sz="1500" i="1">
                              <a:solidFill>
                                <a:schemeClr val="tx1"/>
                              </a:solidFill>
                              <a:latin typeface="Cambria Math" panose="02040503050406030204" pitchFamily="18" charset="0"/>
                              <a:ea typeface="Cambria Math" panose="02040503050406030204" pitchFamily="18" charset="0"/>
                            </a:rPr>
                            <m:t>𝑓</m:t>
                          </m:r>
                        </m:sub>
                      </m:sSub>
                      <m:r>
                        <a:rPr lang="fr-CA" sz="1500" i="1">
                          <a:solidFill>
                            <a:schemeClr val="tx1"/>
                          </a:solidFill>
                          <a:latin typeface="Cambria Math" panose="02040503050406030204" pitchFamily="18" charset="0"/>
                          <a:ea typeface="Cambria Math" panose="02040503050406030204" pitchFamily="18" charset="0"/>
                        </a:rPr>
                        <m:t> 2</m:t>
                      </m:r>
                      <m:d>
                        <m:dPr>
                          <m:ctrlPr>
                            <a:rPr lang="fr-CA" sz="1500" i="1">
                              <a:solidFill>
                                <a:schemeClr val="tx1"/>
                              </a:solidFill>
                              <a:latin typeface="Cambria Math" panose="02040503050406030204" pitchFamily="18" charset="0"/>
                              <a:ea typeface="Cambria Math" panose="02040503050406030204" pitchFamily="18" charset="0"/>
                            </a:rPr>
                          </m:ctrlPr>
                        </m:dPr>
                        <m:e>
                          <m:r>
                            <a:rPr lang="fr-CA" sz="1500" i="1">
                              <a:solidFill>
                                <a:schemeClr val="tx1"/>
                              </a:solidFill>
                              <a:latin typeface="Cambria Math" panose="02040503050406030204" pitchFamily="18" charset="0"/>
                              <a:ea typeface="Cambria Math" panose="02040503050406030204" pitchFamily="18" charset="0"/>
                            </a:rPr>
                            <m:t>0,6</m:t>
                          </m:r>
                        </m:e>
                      </m:d>
                      <m:sSub>
                        <m:sSubPr>
                          <m:ctrlPr>
                            <a:rPr lang="fr-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𝑡</m:t>
                          </m:r>
                        </m:e>
                        <m:sub>
                          <m:r>
                            <a:rPr lang="fr-CA" sz="1500" i="1">
                              <a:solidFill>
                                <a:schemeClr val="tx1"/>
                              </a:solidFill>
                              <a:latin typeface="Cambria Math" panose="02040503050406030204" pitchFamily="18" charset="0"/>
                              <a:ea typeface="Cambria Math" panose="02040503050406030204" pitchFamily="18" charset="0"/>
                            </a:rPr>
                            <m:t>𝑤</m:t>
                          </m:r>
                        </m:sub>
                      </m:sSub>
                      <m:r>
                        <a:rPr lang="fr-CA" sz="1500" i="1">
                          <a:solidFill>
                            <a:schemeClr val="tx1"/>
                          </a:solidFill>
                          <a:latin typeface="Cambria Math" panose="02040503050406030204" pitchFamily="18" charset="0"/>
                          <a:ea typeface="Cambria Math" panose="02040503050406030204" pitchFamily="18" charset="0"/>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oMath>
                  </m:oMathPara>
                </a14:m>
                <a:endParaRPr lang="fr-CA" sz="1500" dirty="0">
                  <a:solidFill>
                    <a:schemeClr val="tx1"/>
                  </a:solidFill>
                  <a:latin typeface="Univers Condensed"/>
                  <a:ea typeface="Cambria Math" panose="02040503050406030204" pitchFamily="18" charset="0"/>
                </a:endParaRPr>
              </a:p>
              <a:p>
                <a:pPr marL="857250" lvl="3" indent="0" eaLnBrk="1" hangingPunct="1">
                  <a:buNone/>
                  <a:defRPr/>
                </a:pPr>
                <a:endParaRPr lang="fr-CA" sz="15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𝑢</m:t>
                        </m:r>
                      </m:sub>
                    </m:sSub>
                    <m:r>
                      <a:rPr lang="fr-CA" sz="1500" i="1">
                        <a:solidFill>
                          <a:schemeClr val="tx1"/>
                        </a:solidFill>
                        <a:latin typeface="Cambria Math" panose="02040503050406030204" pitchFamily="18" charset="0"/>
                        <a:ea typeface="Cambria Math"/>
                      </a:rPr>
                      <m:t>=0,75</m:t>
                    </m:r>
                  </m:oMath>
                </a14:m>
                <a:r>
                  <a:rPr lang="fr-CA" sz="1500" dirty="0">
                    <a:solidFill>
                      <a:schemeClr val="tx1"/>
                    </a:solidFill>
                    <a:latin typeface="Univers Condensed"/>
                    <a:ea typeface="Cambria Math" panose="02040503050406030204" pitchFamily="18" charset="0"/>
                  </a:rPr>
                  <a:t>,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a:rPr>
                          <m:t>𝜙</m:t>
                        </m:r>
                      </m:e>
                      <m:sub>
                        <m:r>
                          <a:rPr lang="fr-CA" sz="1500" i="1">
                            <a:solidFill>
                              <a:schemeClr val="tx1"/>
                            </a:solidFill>
                            <a:latin typeface="Cambria Math" panose="02040503050406030204" pitchFamily="18" charset="0"/>
                            <a:ea typeface="Cambria Math"/>
                          </a:rPr>
                          <m:t>𝑦</m:t>
                        </m:r>
                      </m:sub>
                    </m:sSub>
                    <m:r>
                      <a:rPr lang="fr-CA" sz="1500" i="1">
                        <a:solidFill>
                          <a:schemeClr val="tx1"/>
                        </a:solidFill>
                        <a:latin typeface="Cambria Math" panose="02040503050406030204" pitchFamily="18" charset="0"/>
                        <a:ea typeface="Cambria Math"/>
                      </a:rPr>
                      <m:t>=0,9</m:t>
                    </m:r>
                  </m:oMath>
                </a14:m>
                <a:r>
                  <a:rPr lang="fr-CA" sz="1500" dirty="0">
                    <a:solidFill>
                      <a:schemeClr val="tx1"/>
                    </a:solidFill>
                    <a:latin typeface="Univers Condensed"/>
                    <a:ea typeface="Cambria Math" panose="02040503050406030204" pitchFamily="18" charset="0"/>
                  </a:rPr>
                  <a:t> et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𝜙</m:t>
                        </m:r>
                      </m:e>
                      <m:sub>
                        <m:r>
                          <a:rPr lang="fr-CA" sz="1500" i="1">
                            <a:solidFill>
                              <a:schemeClr val="tx1"/>
                            </a:solidFill>
                            <a:latin typeface="Cambria Math" panose="02040503050406030204" pitchFamily="18" charset="0"/>
                            <a:ea typeface="Cambria Math" panose="02040503050406030204" pitchFamily="18" charset="0"/>
                          </a:rPr>
                          <m:t>𝑓</m:t>
                        </m:r>
                      </m:sub>
                    </m:sSub>
                    <m:r>
                      <a:rPr lang="fr-CA" sz="1500" i="1">
                        <a:solidFill>
                          <a:schemeClr val="tx1"/>
                        </a:solidFill>
                        <a:latin typeface="Cambria Math" panose="02040503050406030204" pitchFamily="18" charset="0"/>
                        <a:ea typeface="Cambria Math" panose="02040503050406030204" pitchFamily="18" charset="0"/>
                      </a:rPr>
                      <m:t>=0,67</m:t>
                    </m:r>
                  </m:oMath>
                </a14:m>
                <a:endParaRPr lang="fr-CA" sz="1500" dirty="0">
                  <a:solidFill>
                    <a:schemeClr val="tx1"/>
                  </a:solidFill>
                  <a:latin typeface="Univers Condensed"/>
                  <a:ea typeface="Cambria Math" panose="02040503050406030204" pitchFamily="18" charset="0"/>
                </a:endParaRPr>
              </a:p>
              <a:p>
                <a:pPr marL="857250" lvl="3" indent="0" eaLnBrk="1" hangingPunct="1">
                  <a:buNone/>
                  <a:defRPr/>
                </a:pPr>
                <a:endParaRPr lang="fr-CA" sz="15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500" dirty="0">
                    <a:solidFill>
                      <a:schemeClr val="tx1"/>
                    </a:solidFill>
                    <a:latin typeface="Univers Condensed"/>
                    <a:ea typeface="Cambria Math" panose="02040503050406030204" pitchFamily="18" charset="0"/>
                  </a:rPr>
                  <a:t>Puisque </a:t>
                </a:r>
                <a14:m>
                  <m:oMath xmlns:m="http://schemas.openxmlformats.org/officeDocument/2006/math">
                    <m:sSub>
                      <m:sSubPr>
                        <m:ctrlPr>
                          <a:rPr lang="en-CA" sz="1500" i="1">
                            <a:latin typeface="Cambria Math" panose="02040503050406030204" pitchFamily="18" charset="0"/>
                            <a:ea typeface="Cambria Math" panose="02040503050406030204" pitchFamily="18" charset="0"/>
                          </a:rPr>
                        </m:ctrlPr>
                      </m:sSubPr>
                      <m:e>
                        <m:r>
                          <a:rPr lang="fr-CA" sz="1500" i="1">
                            <a:latin typeface="Cambria Math" panose="02040503050406030204" pitchFamily="18" charset="0"/>
                            <a:ea typeface="Cambria Math" panose="02040503050406030204" pitchFamily="18" charset="0"/>
                          </a:rPr>
                          <m:t>𝑃</m:t>
                        </m:r>
                      </m:e>
                      <m:sub>
                        <m:r>
                          <a:rPr lang="fr-CA" sz="1500" i="1">
                            <a:latin typeface="Cambria Math" panose="02040503050406030204" pitchFamily="18" charset="0"/>
                            <a:ea typeface="Cambria Math" panose="02040503050406030204" pitchFamily="18" charset="0"/>
                          </a:rPr>
                          <m:t>𝑟</m:t>
                        </m:r>
                      </m:sub>
                    </m:sSub>
                  </m:oMath>
                </a14:m>
                <a:r>
                  <a:rPr lang="fr-FR" sz="1500" dirty="0">
                    <a:solidFill>
                      <a:schemeClr val="tx1"/>
                    </a:solidFill>
                    <a:latin typeface="Univers Condensed"/>
                    <a:ea typeface="Cambria Math" panose="02040503050406030204" pitchFamily="18" charset="0"/>
                  </a:rPr>
                  <a:t> se trouve des deux côtés de l’équation par l’intermédiaire de </a:t>
                </a:r>
                <a14:m>
                  <m:oMath xmlns:m="http://schemas.openxmlformats.org/officeDocument/2006/math">
                    <m:sSub>
                      <m:sSubPr>
                        <m:ctrlPr>
                          <a:rPr lang="en-CA" sz="1500" i="1">
                            <a:solidFill>
                              <a:schemeClr val="tx1"/>
                            </a:solidFill>
                            <a:latin typeface="Cambria Math" panose="02040503050406030204" pitchFamily="18" charset="0"/>
                            <a:ea typeface="Cambria Math" panose="02040503050406030204" pitchFamily="18" charset="0"/>
                          </a:rPr>
                        </m:ctrlPr>
                      </m:sSubPr>
                      <m:e>
                        <m:r>
                          <a:rPr lang="fr-CA" sz="1500" i="1">
                            <a:solidFill>
                              <a:schemeClr val="tx1"/>
                            </a:solidFill>
                            <a:latin typeface="Cambria Math" panose="02040503050406030204" pitchFamily="18" charset="0"/>
                            <a:ea typeface="Cambria Math" panose="02040503050406030204" pitchFamily="18" charset="0"/>
                          </a:rPr>
                          <m:t>𝑛</m:t>
                        </m:r>
                      </m:e>
                      <m:sub>
                        <m:r>
                          <a:rPr lang="fr-CA" sz="1500" i="1">
                            <a:solidFill>
                              <a:schemeClr val="tx1"/>
                            </a:solidFill>
                            <a:latin typeface="Cambria Math" panose="02040503050406030204" pitchFamily="18" charset="0"/>
                            <a:ea typeface="Cambria Math" panose="02040503050406030204" pitchFamily="18" charset="0"/>
                          </a:rPr>
                          <m:t>𝑋</m:t>
                        </m:r>
                      </m:sub>
                    </m:sSub>
                  </m:oMath>
                </a14:m>
                <a:r>
                  <a:rPr lang="fr-FR" sz="1500" dirty="0">
                    <a:solidFill>
                      <a:schemeClr val="tx1"/>
                    </a:solidFill>
                    <a:latin typeface="Univers Condensed"/>
                    <a:ea typeface="Cambria Math" panose="02040503050406030204" pitchFamily="18" charset="0"/>
                  </a:rPr>
                  <a:t> (voir acétate </a:t>
                </a:r>
                <a14:m>
                  <m:oMath xmlns:m="http://schemas.openxmlformats.org/officeDocument/2006/math">
                    <m:r>
                      <a:rPr lang="fr-FR" sz="1500" i="1" dirty="0">
                        <a:solidFill>
                          <a:schemeClr val="tx1"/>
                        </a:solidFill>
                        <a:latin typeface="Cambria Math" panose="02040503050406030204" pitchFamily="18" charset="0"/>
                        <a:ea typeface="Cambria Math" panose="02040503050406030204" pitchFamily="18" charset="0"/>
                      </a:rPr>
                      <m:t>81</m:t>
                    </m:r>
                  </m:oMath>
                </a14:m>
                <a:r>
                  <a:rPr lang="fr-FR" sz="15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fr-CA" sz="15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500" i="1">
                              <a:latin typeface="Cambria Math" panose="02040503050406030204" pitchFamily="18" charset="0"/>
                              <a:ea typeface="Cambria Math" panose="02040503050406030204" pitchFamily="18" charset="0"/>
                            </a:rPr>
                          </m:ctrlPr>
                        </m:sSubPr>
                        <m:e>
                          <m:r>
                            <a:rPr lang="fr-CA" sz="1500" i="1">
                              <a:latin typeface="Cambria Math" panose="02040503050406030204" pitchFamily="18" charset="0"/>
                              <a:ea typeface="Cambria Math" panose="02040503050406030204" pitchFamily="18" charset="0"/>
                            </a:rPr>
                            <m:t>𝑃</m:t>
                          </m:r>
                        </m:e>
                        <m:sub>
                          <m:r>
                            <a:rPr lang="fr-CA" sz="1500" i="1">
                              <a:latin typeface="Cambria Math" panose="02040503050406030204" pitchFamily="18" charset="0"/>
                              <a:ea typeface="Cambria Math" panose="02040503050406030204" pitchFamily="18" charset="0"/>
                            </a:rPr>
                            <m:t>𝑟</m:t>
                          </m:r>
                        </m:sub>
                      </m:sSub>
                      <m:r>
                        <a:rPr lang="fr-CA" sz="1500" i="1">
                          <a:solidFill>
                            <a:schemeClr val="tx1"/>
                          </a:solidFill>
                          <a:latin typeface="Cambria Math" panose="02040503050406030204" pitchFamily="18" charset="0"/>
                        </a:rPr>
                        <m:t>=</m:t>
                      </m:r>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𝑐𝑟</m:t>
                              </m:r>
                            </m:sub>
                          </m:sSub>
                          <m:r>
                            <a:rPr lang="fr-CA" sz="1500" i="1">
                              <a:solidFill>
                                <a:schemeClr val="tx1"/>
                              </a:solidFill>
                              <a:latin typeface="Cambria Math" panose="02040503050406030204" pitchFamily="18" charset="0"/>
                            </a:rPr>
                            <m:t> </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𝑡𝑟</m:t>
                              </m:r>
                            </m:sub>
                          </m:sSub>
                          <m:r>
                            <a:rPr lang="fr-CA" sz="1500" i="1">
                              <a:solidFill>
                                <a:schemeClr val="tx1"/>
                              </a:solidFill>
                              <a:latin typeface="Cambria Math" panose="02040503050406030204" pitchFamily="18" charset="0"/>
                            </a:rPr>
                            <m:t> </m:t>
                          </m:r>
                          <m:sSup>
                            <m:sSupPr>
                              <m:ctrlPr>
                                <a:rPr lang="fr-CA" sz="1500" i="1">
                                  <a:solidFill>
                                    <a:schemeClr val="tx1"/>
                                  </a:solidFill>
                                  <a:latin typeface="Cambria Math" panose="02040503050406030204" pitchFamily="18" charset="0"/>
                                </a:rPr>
                              </m:ctrlPr>
                            </m:sSupPr>
                            <m:e>
                              <m:r>
                                <a:rPr lang="fr-CA" sz="1500" i="1">
                                  <a:solidFill>
                                    <a:schemeClr val="tx1"/>
                                  </a:solidFill>
                                  <a:latin typeface="Cambria Math" panose="02040503050406030204" pitchFamily="18" charset="0"/>
                                </a:rPr>
                                <m:t>𝐿</m:t>
                              </m:r>
                            </m:e>
                            <m:sup>
                              <m:r>
                                <a:rPr lang="fr-CA" sz="1500" i="1">
                                  <a:solidFill>
                                    <a:schemeClr val="tx1"/>
                                  </a:solidFill>
                                  <a:latin typeface="Cambria Math" panose="02040503050406030204" pitchFamily="18" charset="0"/>
                                </a:rPr>
                                <m:t>2</m:t>
                              </m:r>
                            </m:sup>
                          </m:sSup>
                        </m:num>
                        <m:den>
                          <m:r>
                            <a:rPr lang="fr-CA" sz="1500" i="1">
                              <a:solidFill>
                                <a:schemeClr val="tx1"/>
                              </a:solidFill>
                              <a:latin typeface="Cambria Math" panose="02040503050406030204" pitchFamily="18" charset="0"/>
                            </a:rPr>
                            <m:t>2 </m:t>
                          </m:r>
                          <m:r>
                            <a:rPr lang="fr-CA" sz="1500" i="1">
                              <a:solidFill>
                                <a:schemeClr val="tx1"/>
                              </a:solidFill>
                              <a:latin typeface="Cambria Math" panose="02040503050406030204" pitchFamily="18" charset="0"/>
                              <a:ea typeface="Cambria Math"/>
                            </a:rPr>
                            <m:t>𝑒</m:t>
                          </m:r>
                          <m:r>
                            <a:rPr lang="fr-CA" sz="1500" i="1">
                              <a:solidFill>
                                <a:schemeClr val="tx1"/>
                              </a:solidFill>
                              <a:latin typeface="Cambria Math" panose="02040503050406030204" pitchFamily="18" charset="0"/>
                              <a:ea typeface="Cambria Math"/>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𝑐𝑟</m:t>
                              </m:r>
                            </m:sub>
                          </m:sSub>
                          <m:r>
                            <a:rPr lang="fr-CA" sz="1500" i="1">
                              <a:solidFill>
                                <a:schemeClr val="tx1"/>
                              </a:solidFill>
                              <a:latin typeface="Cambria Math" panose="02040503050406030204" pitchFamily="18" charset="0"/>
                            </a:rPr>
                            <m:t>+</m:t>
                          </m:r>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𝑛</m:t>
                              </m:r>
                            </m:e>
                            <m:sub>
                              <m:r>
                                <a:rPr lang="fr-CA" sz="1500" i="1">
                                  <a:solidFill>
                                    <a:schemeClr val="tx1"/>
                                  </a:solidFill>
                                  <a:latin typeface="Cambria Math" panose="02040503050406030204" pitchFamily="18" charset="0"/>
                                </a:rPr>
                                <m:t>𝑡𝑟</m:t>
                              </m:r>
                            </m:sub>
                          </m:sSub>
                          <m:r>
                            <a:rPr lang="fr-CA" sz="1500" i="1">
                              <a:solidFill>
                                <a:schemeClr val="tx1"/>
                              </a:solidFill>
                              <a:latin typeface="Cambria Math" panose="02040503050406030204" pitchFamily="18" charset="0"/>
                              <a:ea typeface="Cambria Math"/>
                            </a:rPr>
                            <m:t>)</m:t>
                          </m:r>
                        </m:den>
                      </m:f>
                      <m:r>
                        <a:rPr lang="fr-CA" sz="1500" i="1">
                          <a:solidFill>
                            <a:schemeClr val="tx1"/>
                          </a:solidFill>
                          <a:latin typeface="Cambria Math" panose="02040503050406030204" pitchFamily="18" charset="0"/>
                          <a:ea typeface="Cambria Math"/>
                        </a:rPr>
                        <m:t>, </m:t>
                      </m:r>
                    </m:oMath>
                  </m:oMathPara>
                </a14:m>
                <a:endParaRPr lang="fr-CA" sz="1500" dirty="0">
                  <a:solidFill>
                    <a:schemeClr val="tx1"/>
                  </a:solidFill>
                  <a:latin typeface="Univers Condensed"/>
                  <a:ea typeface="Cambria Math"/>
                </a:endParaRPr>
              </a:p>
              <a:p>
                <a:pPr marL="857250" lvl="3" indent="0" eaLnBrk="1" hangingPunct="1">
                  <a:buNone/>
                  <a:defRPr/>
                </a:pPr>
                <a:endParaRPr lang="fr-FR" sz="1500" dirty="0">
                  <a:solidFill>
                    <a:schemeClr val="tx1"/>
                  </a:solidFill>
                  <a:latin typeface="Univers Condensed"/>
                  <a:ea typeface="Cambria Math" panose="02040503050406030204" pitchFamily="18" charset="0"/>
                </a:endParaRPr>
              </a:p>
              <a:p>
                <a:pPr marL="857250" lvl="3" indent="0" eaLnBrk="1" hangingPunct="1">
                  <a:buNone/>
                  <a:defRPr/>
                </a:pPr>
                <a:r>
                  <a:rPr lang="fr-FR" sz="1500" dirty="0">
                    <a:solidFill>
                      <a:schemeClr val="tx1"/>
                    </a:solidFill>
                    <a:latin typeface="Univers Condensed"/>
                    <a:ea typeface="Cambria Math" panose="02040503050406030204" pitchFamily="18" charset="0"/>
                  </a:rPr>
                  <a:t>on itère en débutant avec la valeur suivante :</a:t>
                </a:r>
              </a:p>
              <a:p>
                <a:pPr marL="857250" lvl="3" indent="0" eaLnBrk="1" hangingPunct="1">
                  <a:buNone/>
                  <a:defRPr/>
                </a:pPr>
                <a:endParaRPr lang="fr-CA" sz="15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500" i="1">
                              <a:latin typeface="Cambria Math" panose="02040503050406030204" pitchFamily="18" charset="0"/>
                              <a:ea typeface="Cambria Math" panose="02040503050406030204" pitchFamily="18" charset="0"/>
                            </a:rPr>
                          </m:ctrlPr>
                        </m:sSubPr>
                        <m:e>
                          <m:r>
                            <a:rPr lang="fr-CA" sz="1500" i="1">
                              <a:latin typeface="Cambria Math" panose="02040503050406030204" pitchFamily="18" charset="0"/>
                              <a:ea typeface="Cambria Math" panose="02040503050406030204" pitchFamily="18" charset="0"/>
                            </a:rPr>
                            <m:t>𝑃</m:t>
                          </m:r>
                        </m:e>
                        <m:sub>
                          <m:r>
                            <a:rPr lang="fr-CA" sz="1500" i="1">
                              <a:latin typeface="Cambria Math" panose="02040503050406030204" pitchFamily="18" charset="0"/>
                              <a:ea typeface="Cambria Math" panose="02040503050406030204" pitchFamily="18" charset="0"/>
                            </a:rPr>
                            <m:t>𝑟</m:t>
                          </m:r>
                        </m:sub>
                      </m:sSub>
                      <m:r>
                        <a:rPr lang="fr-CA" sz="1500" i="1">
                          <a:solidFill>
                            <a:schemeClr val="tx1"/>
                          </a:solidFill>
                          <a:latin typeface="Cambria Math" panose="02040503050406030204" pitchFamily="18" charset="0"/>
                        </a:rPr>
                        <m:t>=</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𝜙</m:t>
                          </m:r>
                        </m:e>
                        <m:sub>
                          <m:r>
                            <a:rPr lang="fr-CA" sz="1500" i="1">
                              <a:solidFill>
                                <a:schemeClr val="tx1"/>
                              </a:solidFill>
                              <a:latin typeface="Cambria Math" panose="02040503050406030204" pitchFamily="18" charset="0"/>
                              <a:ea typeface="Cambria Math" panose="02040503050406030204" pitchFamily="18" charset="0"/>
                            </a:rPr>
                            <m:t>𝑓</m:t>
                          </m:r>
                        </m:sub>
                      </m:sSub>
                      <m:f>
                        <m:fPr>
                          <m:ctrlPr>
                            <a:rPr lang="fr-CA" sz="1500" i="1">
                              <a:solidFill>
                                <a:schemeClr val="tx1"/>
                              </a:solidFill>
                              <a:latin typeface="Cambria Math" panose="02040503050406030204" pitchFamily="18" charset="0"/>
                            </a:rPr>
                          </m:ctrlPr>
                        </m:fPr>
                        <m:num>
                          <m:sSub>
                            <m:sSubPr>
                              <m:ctrlPr>
                                <a:rPr lang="fr-CA" sz="1500" i="1">
                                  <a:solidFill>
                                    <a:schemeClr val="tx1"/>
                                  </a:solidFill>
                                  <a:latin typeface="Cambria Math" panose="02040503050406030204" pitchFamily="18" charset="0"/>
                                </a:rPr>
                              </m:ctrlPr>
                            </m:sSubPr>
                            <m:e>
                              <m:r>
                                <a:rPr lang="fr-CA" sz="1500" i="1">
                                  <a:solidFill>
                                    <a:schemeClr val="tx1"/>
                                  </a:solidFill>
                                  <a:latin typeface="Cambria Math" panose="02040503050406030204" pitchFamily="18" charset="0"/>
                                </a:rPr>
                                <m:t>𝑡</m:t>
                              </m:r>
                            </m:e>
                            <m:sub>
                              <m:r>
                                <a:rPr lang="fr-CA" sz="1500" i="1">
                                  <a:solidFill>
                                    <a:schemeClr val="tx1"/>
                                  </a:solidFill>
                                  <a:latin typeface="Cambria Math" panose="02040503050406030204" pitchFamily="18" charset="0"/>
                                </a:rPr>
                                <m:t>𝑤</m:t>
                              </m:r>
                            </m:sub>
                          </m:sSub>
                          <m:r>
                            <a:rPr lang="fr-CA" sz="1500" i="1">
                              <a:solidFill>
                                <a:schemeClr val="tx1"/>
                              </a:solidFill>
                              <a:latin typeface="Cambria Math" panose="02040503050406030204" pitchFamily="18" charset="0"/>
                            </a:rPr>
                            <m:t> </m:t>
                          </m:r>
                          <m:sSup>
                            <m:sSupPr>
                              <m:ctrlPr>
                                <a:rPr lang="fr-CA" sz="1500" i="1">
                                  <a:solidFill>
                                    <a:schemeClr val="tx1"/>
                                  </a:solidFill>
                                  <a:latin typeface="Cambria Math" panose="02040503050406030204" pitchFamily="18" charset="0"/>
                                </a:rPr>
                              </m:ctrlPr>
                            </m:sSupPr>
                            <m:e>
                              <m:r>
                                <a:rPr lang="fr-CA" sz="1500" i="1">
                                  <a:solidFill>
                                    <a:schemeClr val="tx1"/>
                                  </a:solidFill>
                                  <a:latin typeface="Cambria Math" panose="02040503050406030204" pitchFamily="18" charset="0"/>
                                </a:rPr>
                                <m:t>𝐿</m:t>
                              </m:r>
                            </m:e>
                            <m:sup>
                              <m:r>
                                <a:rPr lang="fr-CA" sz="1500" i="1">
                                  <a:solidFill>
                                    <a:schemeClr val="tx1"/>
                                  </a:solidFill>
                                  <a:latin typeface="Cambria Math" panose="02040503050406030204" pitchFamily="18" charset="0"/>
                                </a:rPr>
                                <m:t>2</m:t>
                              </m:r>
                            </m:sup>
                          </m:sSup>
                        </m:num>
                        <m:den>
                          <m:r>
                            <a:rPr lang="fr-CA" sz="1500" i="1">
                              <a:solidFill>
                                <a:schemeClr val="tx1"/>
                              </a:solidFill>
                              <a:latin typeface="Cambria Math" panose="02040503050406030204" pitchFamily="18" charset="0"/>
                            </a:rPr>
                            <m:t>3 </m:t>
                          </m:r>
                          <m:r>
                            <a:rPr lang="fr-CA" sz="1500" i="1">
                              <a:solidFill>
                                <a:schemeClr val="tx1"/>
                              </a:solidFill>
                              <a:latin typeface="Cambria Math" panose="02040503050406030204" pitchFamily="18" charset="0"/>
                              <a:ea typeface="Cambria Math"/>
                            </a:rPr>
                            <m:t>𝑒</m:t>
                          </m:r>
                        </m:den>
                      </m:f>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𝑤𝑢</m:t>
                          </m:r>
                        </m:sub>
                      </m:sSub>
                      <m:r>
                        <a:rPr lang="fr-CA" sz="1500" i="1">
                          <a:solidFill>
                            <a:schemeClr val="tx1"/>
                          </a:solidFill>
                          <a:latin typeface="Cambria Math" panose="02040503050406030204" pitchFamily="18" charset="0"/>
                          <a:ea typeface="Cambria Math"/>
                        </a:rPr>
                        <m:t> </m:t>
                      </m:r>
                    </m:oMath>
                  </m:oMathPara>
                </a14:m>
                <a:endParaRPr lang="fr-CA" sz="1500" dirty="0">
                  <a:solidFill>
                    <a:schemeClr val="tx1"/>
                  </a:solidFill>
                  <a:latin typeface="Univers Condensed"/>
                  <a:ea typeface="Cambria Math"/>
                </a:endParaRPr>
              </a:p>
              <a:p>
                <a:pPr marL="857250" lvl="3" indent="0" eaLnBrk="1" hangingPunct="1">
                  <a:buNone/>
                  <a:defRPr/>
                </a:pPr>
                <a:endParaRPr lang="fr-FR" sz="15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688092"/>
                <a:ext cx="9694334" cy="6033383"/>
              </a:xfrm>
              <a:prstGeom prst="rect">
                <a:avLst/>
              </a:prstGeom>
              <a:blipFill>
                <a:blip r:embed="rId3"/>
                <a:stretch>
                  <a:fillRect l="-1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138459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soudés excentriques en flexion</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Flexion dans le plan </a:t>
                </a:r>
                <a14:m>
                  <m:oMath xmlns:m="http://schemas.openxmlformats.org/officeDocument/2006/math">
                    <m:r>
                      <a:rPr lang="fr-CA" i="1">
                        <a:solidFill>
                          <a:schemeClr val="accent2"/>
                        </a:solidFill>
                        <a:latin typeface="Cambria Math"/>
                        <a:ea typeface="Cambria Math" panose="02040503050406030204" pitchFamily="18" charset="0"/>
                      </a:rPr>
                      <m:t>𝑦</m:t>
                    </m:r>
                  </m:oMath>
                </a14:m>
                <a:r>
                  <a:rPr lang="fr-FR" dirty="0">
                    <a:solidFill>
                      <a:schemeClr val="accent2"/>
                    </a:solidFill>
                    <a:ea typeface="Cambria Math" panose="02040503050406030204" pitchFamily="18" charset="0"/>
                  </a:rPr>
                  <a:t>-</a:t>
                </a:r>
                <a14:m>
                  <m:oMath xmlns:m="http://schemas.openxmlformats.org/officeDocument/2006/math">
                    <m:r>
                      <a:rPr lang="fr-CA" i="1" dirty="0">
                        <a:solidFill>
                          <a:schemeClr val="accent2"/>
                        </a:solidFill>
                        <a:latin typeface="Cambria Math"/>
                        <a:ea typeface="Cambria Math" panose="02040503050406030204" pitchFamily="18" charset="0"/>
                      </a:rPr>
                      <m:t>𝑧</m:t>
                    </m:r>
                  </m:oMath>
                </a14:m>
                <a:endParaRPr lang="fr-CA" i="1" dirty="0">
                  <a:solidFill>
                    <a:schemeClr val="accent2"/>
                  </a:solidFill>
                  <a:latin typeface="Cambria Math"/>
                  <a:ea typeface="Cambria Math" panose="02040503050406030204" pitchFamily="18" charset="0"/>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131</a:t>
            </a:fld>
            <a:endParaRPr lang="fr-FR"/>
          </a:p>
        </p:txBody>
      </p:sp>
    </p:spTree>
    <p:extLst>
      <p:ext uri="{BB962C8B-B14F-4D97-AF65-F5344CB8AC3E}">
        <p14:creationId xmlns:p14="http://schemas.microsoft.com/office/powerpoint/2010/main" val="21084464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soudés excentriques en flexion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569" y="983284"/>
            <a:ext cx="5332710" cy="374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3082569" y="4779113"/>
                <a:ext cx="5351034" cy="307777"/>
              </a:xfrm>
              <a:prstGeom prst="rect">
                <a:avLst/>
              </a:prstGeom>
            </p:spPr>
            <p:txBody>
              <a:bodyPr wrap="square">
                <a:spAutoFit/>
              </a:bodyPr>
              <a:lstStyle/>
              <a:p>
                <a:r>
                  <a:rPr lang="fr-FR" sz="1400" dirty="0">
                    <a:solidFill>
                      <a:schemeClr val="tx1"/>
                    </a:solidFill>
                    <a:latin typeface="Univers Condensed"/>
                  </a:rPr>
                  <a:t>Assemblages excentriques en flexion - Moment dans le plan </a:t>
                </a:r>
                <a14:m>
                  <m:oMath xmlns:m="http://schemas.openxmlformats.org/officeDocument/2006/math">
                    <m:r>
                      <a:rPr lang="fr-CA" sz="1400" i="1">
                        <a:solidFill>
                          <a:schemeClr val="tx1"/>
                        </a:solidFill>
                        <a:latin typeface="Cambria Math" panose="02040503050406030204" pitchFamily="18" charset="0"/>
                      </a:rPr>
                      <m:t>𝑦</m:t>
                    </m:r>
                  </m:oMath>
                </a14:m>
                <a:r>
                  <a:rPr lang="fr-FR" sz="1400" dirty="0">
                    <a:solidFill>
                      <a:schemeClr val="tx1"/>
                    </a:solidFill>
                    <a:latin typeface="Univers Condensed"/>
                  </a:rPr>
                  <a:t>-</a:t>
                </a:r>
                <a14:m>
                  <m:oMath xmlns:m="http://schemas.openxmlformats.org/officeDocument/2006/math">
                    <m:r>
                      <a:rPr lang="fr-CA" sz="1400" i="1" dirty="0">
                        <a:solidFill>
                          <a:schemeClr val="tx1"/>
                        </a:solidFill>
                        <a:latin typeface="Cambria Math" panose="02040503050406030204" pitchFamily="18" charset="0"/>
                      </a:rPr>
                      <m:t>𝑧</m:t>
                    </m:r>
                  </m:oMath>
                </a14:m>
                <a:endParaRPr lang="fr-CA" sz="1400" dirty="0">
                  <a:solidFill>
                    <a:schemeClr val="tx1"/>
                  </a:solidFill>
                  <a:latin typeface="Univers Condensed"/>
                </a:endParaRPr>
              </a:p>
            </p:txBody>
          </p:sp>
        </mc:Choice>
        <mc:Fallback xmlns="">
          <p:sp>
            <p:nvSpPr>
              <p:cNvPr id="7" name="Rectangle 6"/>
              <p:cNvSpPr>
                <a:spLocks noRot="1" noChangeAspect="1" noMove="1" noResize="1" noEditPoints="1" noAdjustHandles="1" noChangeArrowheads="1" noChangeShapeType="1" noTextEdit="1"/>
              </p:cNvSpPr>
              <p:nvPr/>
            </p:nvSpPr>
            <p:spPr>
              <a:xfrm>
                <a:off x="3082569" y="4779113"/>
                <a:ext cx="5351034" cy="307777"/>
              </a:xfrm>
              <a:prstGeom prst="rect">
                <a:avLst/>
              </a:prstGeom>
              <a:blipFill>
                <a:blip r:embed="rId4"/>
                <a:stretch>
                  <a:fillRect l="-342"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5272326"/>
                <a:ext cx="9821449" cy="12194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solidFill>
                      <a:schemeClr val="tx1"/>
                    </a:solidFill>
                    <a:latin typeface="Univers Condensed"/>
                    <a:ea typeface="Cambria Math" panose="02040503050406030204" pitchFamily="18" charset="0"/>
                  </a:rPr>
                  <a:t>Résistance pondérée</a:t>
                </a:r>
              </a:p>
              <a:p>
                <a:pPr marL="627063" lvl="2" indent="-227013" eaLnBrk="1" hangingPunct="1">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𝑟</m:t>
                          </m:r>
                        </m:sub>
                      </m:sSub>
                      <m:r>
                        <a:rPr lang="fr-CA" sz="1600" i="1">
                          <a:solidFill>
                            <a:schemeClr val="tx1"/>
                          </a:solidFill>
                          <a:latin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𝑓</m:t>
                          </m:r>
                        </m:sub>
                      </m:sSub>
                      <m:f>
                        <m:fPr>
                          <m:ctrlPr>
                            <a:rPr lang="fr-CA" sz="1600" i="1">
                              <a:solidFill>
                                <a:schemeClr val="tx1"/>
                              </a:solidFill>
                              <a:latin typeface="Cambria Math" panose="02040503050406030204" pitchFamily="18" charset="0"/>
                            </a:rPr>
                          </m:ctrlPr>
                        </m:fPr>
                        <m:num>
                          <m:r>
                            <a:rPr lang="fr-CA" sz="1600" i="1">
                              <a:solidFill>
                                <a:schemeClr val="tx1"/>
                              </a:solidFill>
                              <a:latin typeface="Cambria Math" panose="02040503050406030204" pitchFamily="18" charset="0"/>
                            </a:rPr>
                            <m:t>0,7 </m:t>
                          </m:r>
                          <m:sSub>
                            <m:sSubPr>
                              <m:ctrlPr>
                                <a:rPr lang="fr-CA" sz="1600" i="1">
                                  <a:solidFill>
                                    <a:schemeClr val="tx1"/>
                                  </a:solidFill>
                                  <a:latin typeface="Cambria Math" panose="02040503050406030204" pitchFamily="18" charset="0"/>
                                </a:rPr>
                              </m:ctrlPr>
                            </m:sSub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𝑤</m:t>
                              </m:r>
                            </m:sub>
                          </m:sSub>
                          <m:r>
                            <a:rPr lang="fr-CA" sz="1600" i="1">
                              <a:solidFill>
                                <a:schemeClr val="tx1"/>
                              </a:solidFill>
                              <a:latin typeface="Cambria Math" panose="02040503050406030204" pitchFamily="18" charset="0"/>
                            </a:rPr>
                            <m:t> </m:t>
                          </m:r>
                          <m:r>
                            <a:rPr lang="fr-CA" sz="1600" i="1">
                              <a:solidFill>
                                <a:schemeClr val="tx1"/>
                              </a:solidFill>
                              <a:latin typeface="Cambria Math" panose="02040503050406030204" pitchFamily="18" charset="0"/>
                            </a:rPr>
                            <m:t>𝐿</m:t>
                          </m:r>
                        </m:num>
                        <m:den>
                          <m:r>
                            <a:rPr lang="fr-CA" sz="1600" i="1">
                              <a:solidFill>
                                <a:schemeClr val="tx1"/>
                              </a:solidFill>
                              <a:latin typeface="Cambria Math" panose="02040503050406030204" pitchFamily="18" charset="0"/>
                            </a:rPr>
                            <m:t>𝑒</m:t>
                          </m:r>
                        </m:den>
                      </m:f>
                      <m:d>
                        <m:dPr>
                          <m:ctrlPr>
                            <a:rPr lang="fr-CA" sz="1600" i="1">
                              <a:solidFill>
                                <a:schemeClr val="tx1"/>
                              </a:solidFill>
                              <a:latin typeface="Cambria Math" panose="02040503050406030204" pitchFamily="18" charset="0"/>
                              <a:ea typeface="Cambria Math"/>
                            </a:rPr>
                          </m:ctrlPr>
                        </m:dPr>
                        <m:e>
                          <m:r>
                            <a:rPr lang="fr-CA" sz="1600" i="1">
                              <a:solidFill>
                                <a:schemeClr val="tx1"/>
                              </a:solidFill>
                              <a:latin typeface="Cambria Math" panose="02040503050406030204" pitchFamily="18" charset="0"/>
                              <a:ea typeface="Cambria Math"/>
                            </a:rPr>
                            <m:t>𝑡</m:t>
                          </m:r>
                          <m:r>
                            <a:rPr lang="fr-CA" sz="1600" i="1">
                              <a:solidFill>
                                <a:schemeClr val="tx1"/>
                              </a:solidFill>
                              <a:latin typeface="Cambria Math" panose="02040503050406030204" pitchFamily="18" charset="0"/>
                              <a:ea typeface="Cambria Math"/>
                            </a:rPr>
                            <m:t>+0,7 </m:t>
                          </m:r>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𝑡</m:t>
                              </m:r>
                            </m:e>
                            <m:sub>
                              <m:r>
                                <a:rPr lang="fr-CA" sz="1600" i="1">
                                  <a:solidFill>
                                    <a:schemeClr val="tx1"/>
                                  </a:solidFill>
                                  <a:latin typeface="Cambria Math" panose="02040503050406030204" pitchFamily="18" charset="0"/>
                                  <a:ea typeface="Cambria Math"/>
                                </a:rPr>
                                <m:t>𝑤</m:t>
                              </m:r>
                            </m:sub>
                          </m:sSub>
                        </m:e>
                      </m:d>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𝑤𝑢</m:t>
                          </m:r>
                        </m:sub>
                      </m:sSub>
                    </m:oMath>
                  </m:oMathPara>
                </a14:m>
                <a:endParaRPr lang="fr-CA" sz="1600" i="1" dirty="0">
                  <a:solidFill>
                    <a:schemeClr val="tx1"/>
                  </a:solidFill>
                  <a:latin typeface="Univers Condensed"/>
                  <a:ea typeface="Cambria Math"/>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5272326"/>
                <a:ext cx="9821449" cy="1219491"/>
              </a:xfrm>
              <a:prstGeom prst="rect">
                <a:avLst/>
              </a:prstGeom>
              <a:blipFill>
                <a:blip r:embed="rId5"/>
                <a:stretch>
                  <a:fillRect l="-372" t="-1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BE974484-ECF1-6648-969D-9743C29D0DE5}"/>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4165180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dirty="0">
                <a:effectLst/>
              </a:rPr>
              <a:t>G – Résistance des soudures à bords tombés</a:t>
            </a:r>
            <a:endParaRPr lang="fr-CA" sz="2400" dirty="0">
              <a:effectLst/>
            </a:endParaRPr>
          </a:p>
          <a:p>
            <a:r>
              <a:rPr lang="fr-FR" sz="2400" dirty="0">
                <a:effectLst/>
              </a:rPr>
              <a:t>H – Assemblages concentriques avec soudure d’angle</a:t>
            </a:r>
          </a:p>
          <a:p>
            <a:r>
              <a:rPr lang="fr-FR" sz="2400" dirty="0">
                <a:effectLst/>
              </a:rPr>
              <a:t>I – Assemblages soudés excentriques en torsion</a:t>
            </a:r>
          </a:p>
          <a:p>
            <a:r>
              <a:rPr lang="fr-FR" sz="2400" dirty="0">
                <a:effectLst/>
              </a:rPr>
              <a:t>J – Assemblages soudés excentriques en flexion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1629667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pour le transfert d’un effort tranchant</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Assemblages à cornières jumelées</a:t>
            </a:r>
            <a:endParaRPr lang="fr-CA" i="1" dirty="0">
              <a:latin typeface="Cambria Math"/>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134</a:t>
            </a:fld>
            <a:endParaRPr lang="fr-FR"/>
          </a:p>
        </p:txBody>
      </p:sp>
    </p:spTree>
    <p:extLst>
      <p:ext uri="{BB962C8B-B14F-4D97-AF65-F5344CB8AC3E}">
        <p14:creationId xmlns:p14="http://schemas.microsoft.com/office/powerpoint/2010/main" val="3014760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pour le transfert d’un effort tranchant</a:t>
            </a:r>
          </a:p>
        </p:txBody>
      </p:sp>
      <p:sp>
        <p:nvSpPr>
          <p:cNvPr id="11" name="Rectangle 1027">
            <a:extLst>
              <a:ext uri="{FF2B5EF4-FFF2-40B4-BE49-F238E27FC236}">
                <a16:creationId xmlns:a16="http://schemas.microsoft.com/office/drawing/2014/main" id="{6BD29183-BB7F-44B3-BD32-BB2939FF2A41}"/>
              </a:ext>
            </a:extLst>
          </p:cNvPr>
          <p:cNvSpPr txBox="1">
            <a:spLocks noChangeArrowheads="1"/>
          </p:cNvSpPr>
          <p:nvPr/>
        </p:nvSpPr>
        <p:spPr bwMode="auto">
          <a:xfrm>
            <a:off x="838200" y="1025782"/>
            <a:ext cx="3852333" cy="2936617"/>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1600" dirty="0">
                <a:latin typeface="Univers Condensed"/>
              </a:rPr>
              <a:t>Hypothèses:</a:t>
            </a:r>
          </a:p>
          <a:p>
            <a:pPr marL="180975" indent="-180975"/>
            <a:r>
              <a:rPr lang="fr-CA" sz="1600" dirty="0">
                <a:latin typeface="Univers Condensed"/>
              </a:rPr>
              <a:t>aucun moment n’est transféré au poteau, de sorte que l’on ne trouve qu’un effort tranchant à la face du poteau;</a:t>
            </a:r>
          </a:p>
          <a:p>
            <a:pPr marL="180975" indent="-180975"/>
            <a:endParaRPr lang="fr-CA" sz="1600" dirty="0">
              <a:latin typeface="Univers Condensed"/>
            </a:endParaRPr>
          </a:p>
          <a:p>
            <a:pPr marL="180975" indent="-180975"/>
            <a:r>
              <a:rPr lang="fr-CA" sz="1600" dirty="0">
                <a:latin typeface="Univers Condensed"/>
              </a:rPr>
              <a:t>Les excentricités sont considérées dans le calcul de la soudure, mais elles sont négligés dans le calcul des connecteurs mécaniques (généralement des boulons)</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277" y="847738"/>
            <a:ext cx="4295368" cy="550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963332" y="4921418"/>
            <a:ext cx="2868447" cy="523220"/>
          </a:xfrm>
          <a:prstGeom prst="rect">
            <a:avLst/>
          </a:prstGeom>
        </p:spPr>
        <p:txBody>
          <a:bodyPr wrap="square">
            <a:spAutoFit/>
          </a:bodyPr>
          <a:lstStyle/>
          <a:p>
            <a:r>
              <a:rPr lang="fr-FR" sz="1400" dirty="0">
                <a:latin typeface="Univers Condensed"/>
              </a:rPr>
              <a:t>Assemblages à cornières jumelées : hypothèses de calcul</a:t>
            </a:r>
            <a:endParaRPr lang="fr-CA" sz="1400" dirty="0">
              <a:latin typeface="Univers Condensed"/>
            </a:endParaRPr>
          </a:p>
        </p:txBody>
      </p:sp>
      <p:sp>
        <p:nvSpPr>
          <p:cNvPr id="9" name="Rectangle 8">
            <a:extLst>
              <a:ext uri="{FF2B5EF4-FFF2-40B4-BE49-F238E27FC236}">
                <a16:creationId xmlns:a16="http://schemas.microsoft.com/office/drawing/2014/main" id="{D9D37C91-40F0-CC46-ABD6-AD63B46B9F8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2291098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Assemblages pour le transfert d’un effort tranchant</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Consoles d’appui non raidies</a:t>
            </a:r>
            <a:endParaRPr lang="fr-CA" i="1" dirty="0">
              <a:latin typeface="Cambria Math"/>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136</a:t>
            </a:fld>
            <a:endParaRPr lang="fr-FR"/>
          </a:p>
        </p:txBody>
      </p:sp>
    </p:spTree>
    <p:extLst>
      <p:ext uri="{BB962C8B-B14F-4D97-AF65-F5344CB8AC3E}">
        <p14:creationId xmlns:p14="http://schemas.microsoft.com/office/powerpoint/2010/main" val="5078388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pour le transfert d’un effort tranchant</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910" y="983284"/>
            <a:ext cx="5828028" cy="429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596796" y="5651376"/>
            <a:ext cx="2304256" cy="307777"/>
          </a:xfrm>
          <a:prstGeom prst="rect">
            <a:avLst/>
          </a:prstGeom>
        </p:spPr>
        <p:txBody>
          <a:bodyPr wrap="square">
            <a:spAutoFit/>
          </a:bodyPr>
          <a:lstStyle/>
          <a:p>
            <a:r>
              <a:rPr lang="fr-FR" sz="1400" dirty="0">
                <a:latin typeface="Univers Condensed"/>
              </a:rPr>
              <a:t>Console d'appui non raidie</a:t>
            </a:r>
            <a:endParaRPr lang="fr-CA" sz="1400" dirty="0">
              <a:latin typeface="Univers Condensed"/>
            </a:endParaRPr>
          </a:p>
        </p:txBody>
      </p:sp>
      <p:sp>
        <p:nvSpPr>
          <p:cNvPr id="7" name="Rectangle 6">
            <a:extLst>
              <a:ext uri="{FF2B5EF4-FFF2-40B4-BE49-F238E27FC236}">
                <a16:creationId xmlns:a16="http://schemas.microsoft.com/office/drawing/2014/main" id="{6DC34D7D-27DE-C640-95F7-4752B708AD4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5143285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Assemblages pour le transfert d’un effort tranchant</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70103"/>
                <a:ext cx="9821449" cy="61360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3525" lvl="1" indent="-263525"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Épaisseur de la cornière d’appui (</a:t>
                </a:r>
                <a14:m>
                  <m:oMath xmlns:m="http://schemas.openxmlformats.org/officeDocument/2006/math">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𝑎</m:t>
                        </m:r>
                      </m:sub>
                    </m:sSub>
                  </m:oMath>
                </a14:m>
                <a:r>
                  <a:rPr lang="fr-FR" sz="1600" dirty="0">
                    <a:solidFill>
                      <a:schemeClr val="tx1"/>
                    </a:solidFill>
                    <a:latin typeface="Univers Condensed"/>
                    <a:ea typeface="Cambria Math" panose="02040503050406030204" pitchFamily="18" charset="0"/>
                  </a:rPr>
                  <a:t>)</a:t>
                </a:r>
              </a:p>
              <a:p>
                <a:pPr marL="263525" lvl="1" indent="-263525"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𝑦</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𝑍</m:t>
                      </m:r>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𝑦</m:t>
                          </m:r>
                        </m:sub>
                      </m:sSub>
                      <m:r>
                        <a:rPr lang="fr-CA" sz="1600" i="1">
                          <a:solidFill>
                            <a:schemeClr val="tx1"/>
                          </a:solidFill>
                          <a:latin typeface="Cambria Math" panose="02040503050406030204" pitchFamily="18" charset="0"/>
                          <a:ea typeface="Cambria Math"/>
                        </a:rPr>
                        <m:t> </m:t>
                      </m:r>
                      <m:d>
                        <m:dPr>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𝐿</m:t>
                                  </m:r>
                                </m:e>
                                <m:sub>
                                  <m:r>
                                    <a:rPr lang="fr-CA" sz="1600" i="1">
                                      <a:solidFill>
                                        <a:schemeClr val="tx1"/>
                                      </a:solidFill>
                                      <a:latin typeface="Cambria Math" panose="02040503050406030204" pitchFamily="18" charset="0"/>
                                      <a:ea typeface="Cambria Math"/>
                                    </a:rPr>
                                    <m:t>𝑎</m:t>
                                  </m:r>
                                </m:sub>
                              </m:sSub>
                              <m:r>
                                <a:rPr lang="fr-CA" sz="1600" i="1">
                                  <a:solidFill>
                                    <a:schemeClr val="tx1"/>
                                  </a:solidFill>
                                  <a:latin typeface="Cambria Math" panose="02040503050406030204" pitchFamily="18" charset="0"/>
                                  <a:ea typeface="Cambria Math"/>
                                </a:rPr>
                                <m:t> </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𝑎</m:t>
                                  </m:r>
                                </m:sub>
                                <m:sup>
                                  <m:r>
                                    <a:rPr lang="fr-CA" sz="1600" i="1">
                                      <a:solidFill>
                                        <a:schemeClr val="tx1"/>
                                      </a:solidFill>
                                      <a:latin typeface="Cambria Math" panose="02040503050406030204" pitchFamily="18" charset="0"/>
                                    </a:rPr>
                                    <m:t>2</m:t>
                                  </m:r>
                                </m:sup>
                              </m:sSubSup>
                            </m:num>
                            <m:den>
                              <m:r>
                                <a:rPr lang="fr-CA" sz="1600" i="1">
                                  <a:solidFill>
                                    <a:schemeClr val="tx1"/>
                                  </a:solidFill>
                                  <a:latin typeface="Cambria Math" panose="02040503050406030204" pitchFamily="18" charset="0"/>
                                  <a:ea typeface="Cambria Math"/>
                                </a:rPr>
                                <m:t>4</m:t>
                              </m:r>
                            </m:den>
                          </m:f>
                        </m:e>
                      </m:d>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𝑒</m:t>
                      </m:r>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panose="02040503050406030204" pitchFamily="18" charset="0"/>
                  </a:rPr>
                  <a:t>où</a:t>
                </a: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𝑒</m:t>
                      </m:r>
                      <m:r>
                        <a:rPr lang="fr-CA" sz="1600" i="1" dirty="0">
                          <a:solidFill>
                            <a:schemeClr val="tx1"/>
                          </a:solidFill>
                          <a:latin typeface="Cambria Math" panose="02040503050406030204" pitchFamily="18" charset="0"/>
                          <a:ea typeface="Cambria Math" panose="02040503050406030204" pitchFamily="18" charset="0"/>
                        </a:rPr>
                        <m:t>=(0,5 </m:t>
                      </m:r>
                      <m:r>
                        <a:rPr lang="fr-CA" sz="1600" i="1" dirty="0">
                          <a:solidFill>
                            <a:schemeClr val="tx1"/>
                          </a:solidFill>
                          <a:latin typeface="Cambria Math" panose="02040503050406030204" pitchFamily="18" charset="0"/>
                          <a:ea typeface="Cambria Math" panose="02040503050406030204" pitchFamily="18" charset="0"/>
                        </a:rPr>
                        <m:t>𝑁</m:t>
                      </m:r>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𝑔</m:t>
                      </m:r>
                      <m:r>
                        <a:rPr lang="fr-CA" sz="1600" i="1" dirty="0">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𝑡</m:t>
                          </m:r>
                        </m:e>
                        <m:sub>
                          <m:r>
                            <a:rPr lang="fr-CA" sz="1600" i="1" dirty="0">
                              <a:solidFill>
                                <a:schemeClr val="tx1"/>
                              </a:solidFill>
                              <a:latin typeface="Cambria Math" panose="02040503050406030204" pitchFamily="18" charset="0"/>
                              <a:ea typeface="Cambria Math" panose="02040503050406030204" pitchFamily="18" charset="0"/>
                            </a:rPr>
                            <m:t>𝑎</m:t>
                          </m:r>
                        </m:sub>
                      </m:sSub>
                      <m:r>
                        <a:rPr lang="fr-CA" sz="1600" i="1" dirty="0">
                          <a:solidFill>
                            <a:schemeClr val="tx1"/>
                          </a:solidFill>
                          <a:latin typeface="Cambria Math" panose="02040503050406030204" pitchFamily="18" charset="0"/>
                          <a:ea typeface="Cambria Math" panose="02040503050406030204" pitchFamily="18" charset="0"/>
                        </a:rPr>
                        <m:t>+10)</m:t>
                      </m:r>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m:t>
                      </m:r>
                      <m:d>
                        <m:dPr>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𝑦</m:t>
                                  </m:r>
                                </m:sub>
                              </m:sSub>
                              <m:r>
                                <a:rPr lang="fr-CA" sz="1600" i="1">
                                  <a:solidFill>
                                    <a:schemeClr val="tx1"/>
                                  </a:solidFill>
                                  <a:latin typeface="Cambria Math" panose="02040503050406030204" pitchFamily="18" charset="0"/>
                                  <a:ea typeface="Cambria Math"/>
                                </a:rPr>
                                <m:t> </m:t>
                              </m:r>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𝐿</m:t>
                                  </m:r>
                                </m:e>
                                <m:sub>
                                  <m:r>
                                    <a:rPr lang="fr-CA" sz="1600" i="1">
                                      <a:solidFill>
                                        <a:schemeClr val="tx1"/>
                                      </a:solidFill>
                                      <a:latin typeface="Cambria Math" panose="02040503050406030204" pitchFamily="18" charset="0"/>
                                      <a:ea typeface="Cambria Math"/>
                                    </a:rPr>
                                    <m:t>𝑎</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num>
                            <m:den>
                              <m:r>
                                <a:rPr lang="fr-CA" sz="1600" i="1">
                                  <a:solidFill>
                                    <a:schemeClr val="tx1"/>
                                  </a:solidFill>
                                  <a:latin typeface="Cambria Math" panose="02040503050406030204" pitchFamily="18" charset="0"/>
                                  <a:ea typeface="Cambria Math"/>
                                </a:rPr>
                                <m:t>4</m:t>
                              </m:r>
                            </m:den>
                          </m:f>
                        </m:e>
                      </m:d>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𝑎</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𝑎</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(0,5</m:t>
                      </m:r>
                      <m:r>
                        <a:rPr lang="fr-CA" sz="1600" i="1">
                          <a:solidFill>
                            <a:schemeClr val="tx1"/>
                          </a:solidFill>
                          <a:latin typeface="Cambria Math" panose="02040503050406030204" pitchFamily="18" charset="0"/>
                          <a:ea typeface="Cambria Math" panose="02040503050406030204" pitchFamily="18" charset="0"/>
                        </a:rPr>
                        <m:t>𝑁</m:t>
                      </m:r>
                      <m:r>
                        <a:rPr lang="fr-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𝑔</m:t>
                      </m:r>
                      <m:r>
                        <a:rPr lang="fr-CA" sz="1600" i="1">
                          <a:solidFill>
                            <a:schemeClr val="tx1"/>
                          </a:solidFill>
                          <a:latin typeface="Cambria Math" panose="02040503050406030204" pitchFamily="18" charset="0"/>
                          <a:ea typeface="Cambria Math" panose="02040503050406030204" pitchFamily="18" charset="0"/>
                        </a:rPr>
                        <m:t>−10)≥0</m:t>
                      </m:r>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panose="02040503050406030204" pitchFamily="18" charset="0"/>
                  </a:rPr>
                  <a:t>ou pour être plus précis,</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𝑟</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𝐿</m:t>
                              </m:r>
                            </m:e>
                            <m:sub>
                              <m:r>
                                <a:rPr lang="fr-CA" sz="1600" i="1">
                                  <a:solidFill>
                                    <a:schemeClr val="tx1"/>
                                  </a:solidFill>
                                  <a:latin typeface="Cambria Math" panose="02040503050406030204" pitchFamily="18" charset="0"/>
                                  <a:ea typeface="Cambria Math"/>
                                </a:rPr>
                                <m:t>𝑎</m:t>
                              </m:r>
                            </m:sub>
                          </m:sSub>
                          <m:r>
                            <a:rPr lang="fr-CA" sz="1600" i="1">
                              <a:solidFill>
                                <a:schemeClr val="tx1"/>
                              </a:solidFill>
                              <a:latin typeface="Cambria Math" panose="02040503050406030204" pitchFamily="18" charset="0"/>
                              <a:ea typeface="Cambria Math"/>
                            </a:rPr>
                            <m:t> </m:t>
                          </m:r>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𝑎</m:t>
                              </m:r>
                            </m:sub>
                            <m:sup>
                              <m:r>
                                <a:rPr lang="fr-CA" sz="1600" i="1">
                                  <a:solidFill>
                                    <a:schemeClr val="tx1"/>
                                  </a:solidFill>
                                  <a:latin typeface="Cambria Math" panose="02040503050406030204" pitchFamily="18" charset="0"/>
                                </a:rPr>
                                <m:t>2</m:t>
                              </m:r>
                            </m:sup>
                          </m:sSubSup>
                        </m:num>
                        <m:den>
                          <m:r>
                            <a:rPr lang="fr-CA" sz="1600" i="1">
                              <a:solidFill>
                                <a:schemeClr val="tx1"/>
                              </a:solidFill>
                              <a:latin typeface="Cambria Math" panose="02040503050406030204" pitchFamily="18" charset="0"/>
                              <a:ea typeface="Cambria Math"/>
                            </a:rPr>
                            <m:t>4 </m:t>
                          </m:r>
                          <m:r>
                            <a:rPr lang="fr-CA" sz="1600" i="1">
                              <a:solidFill>
                                <a:schemeClr val="tx1"/>
                              </a:solidFill>
                              <a:latin typeface="Cambria Math" panose="02040503050406030204" pitchFamily="18" charset="0"/>
                              <a:ea typeface="Cambria Math"/>
                            </a:rPr>
                            <m:t>𝑘</m:t>
                          </m:r>
                        </m:den>
                      </m:f>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𝑢</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𝑒</m:t>
                      </m:r>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r>
                  <a:rPr lang="fr-CA" sz="1600" dirty="0">
                    <a:solidFill>
                      <a:schemeClr val="tx1"/>
                    </a:solidFill>
                    <a:latin typeface="Univers Condensed"/>
                    <a:ea typeface="Cambria Math" panose="02040503050406030204" pitchFamily="18" charset="0"/>
                  </a:rPr>
                  <a:t>où</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1771650" lvl="5" indent="0">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𝑘</m:t>
                      </m:r>
                      <m:r>
                        <a:rPr lang="fr-CA" sz="1600" i="1" dirty="0">
                          <a:solidFill>
                            <a:schemeClr val="tx1"/>
                          </a:solidFill>
                          <a:latin typeface="Cambria Math" panose="02040503050406030204" pitchFamily="18" charset="0"/>
                          <a:ea typeface="Cambria Math" panose="02040503050406030204" pitchFamily="18" charset="0"/>
                        </a:rPr>
                        <m:t>=1,2</m:t>
                      </m:r>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a:rPr>
                          </m:ctrlPr>
                        </m:dPr>
                        <m:e>
                          <m:f>
                            <m:fPr>
                              <m:ctrlPr>
                                <a:rPr lang="fr-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𝜙</m:t>
                                  </m:r>
                                </m:e>
                                <m:sub>
                                  <m:r>
                                    <a:rPr lang="fr-CA" sz="1600" i="1">
                                      <a:solidFill>
                                        <a:schemeClr val="tx1"/>
                                      </a:solidFill>
                                      <a:latin typeface="Cambria Math" panose="02040503050406030204" pitchFamily="18" charset="0"/>
                                      <a:ea typeface="Cambria Math"/>
                                    </a:rPr>
                                    <m:t>𝑢</m:t>
                                  </m:r>
                                </m:sub>
                              </m:sSub>
                              <m:r>
                                <a:rPr lang="fr-CA" sz="1600" i="1">
                                  <a:solidFill>
                                    <a:schemeClr val="tx1"/>
                                  </a:solidFill>
                                  <a:latin typeface="Cambria Math" panose="02040503050406030204" pitchFamily="18" charset="0"/>
                                  <a:ea typeface="Cambria Math"/>
                                </a:rPr>
                                <m:t> </m:t>
                              </m:r>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𝐿</m:t>
                                  </m:r>
                                </m:e>
                                <m:sub>
                                  <m:r>
                                    <a:rPr lang="fr-CA" sz="1600" i="1">
                                      <a:solidFill>
                                        <a:schemeClr val="tx1"/>
                                      </a:solidFill>
                                      <a:latin typeface="Cambria Math" panose="02040503050406030204" pitchFamily="18" charset="0"/>
                                      <a:ea typeface="Cambria Math"/>
                                    </a:rPr>
                                    <m:t>𝑎</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𝑢</m:t>
                                  </m:r>
                                </m:sub>
                              </m:sSub>
                            </m:num>
                            <m:den>
                              <m:r>
                                <a:rPr lang="fr-CA" sz="1600" i="1">
                                  <a:solidFill>
                                    <a:schemeClr val="tx1"/>
                                  </a:solidFill>
                                  <a:latin typeface="Cambria Math" panose="02040503050406030204" pitchFamily="18" charset="0"/>
                                  <a:ea typeface="Cambria Math"/>
                                </a:rPr>
                                <m:t>4</m:t>
                              </m:r>
                              <m:r>
                                <a:rPr lang="fr-CA" sz="1600" i="1">
                                  <a:solidFill>
                                    <a:schemeClr val="tx1"/>
                                  </a:solidFill>
                                  <a:latin typeface="Cambria Math" panose="02040503050406030204" pitchFamily="18" charset="0"/>
                                  <a:ea typeface="Cambria Math"/>
                                </a:rPr>
                                <m:t>𝑘</m:t>
                              </m:r>
                            </m:den>
                          </m:f>
                        </m:e>
                      </m:d>
                      <m:sSubSup>
                        <m:sSubSupPr>
                          <m:ctrlPr>
                            <a:rPr lang="fr-FR"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𝑡</m:t>
                          </m:r>
                        </m:e>
                        <m:sub>
                          <m:r>
                            <a:rPr lang="fr-CA" sz="1600" i="1">
                              <a:solidFill>
                                <a:schemeClr val="tx1"/>
                              </a:solidFill>
                              <a:latin typeface="Cambria Math" panose="02040503050406030204" pitchFamily="18" charset="0"/>
                            </a:rPr>
                            <m:t>𝑎</m:t>
                          </m:r>
                        </m:sub>
                        <m:sup>
                          <m:r>
                            <a:rPr lang="fr-CA" sz="1600" i="1">
                              <a:solidFill>
                                <a:schemeClr val="tx1"/>
                              </a:solidFill>
                              <a:latin typeface="Cambria Math" panose="02040503050406030204" pitchFamily="18" charset="0"/>
                            </a:rPr>
                            <m:t>2</m:t>
                          </m:r>
                        </m:sup>
                      </m:sSubSup>
                      <m:r>
                        <a:rPr lang="fr-CA" sz="1600" i="1">
                          <a:solidFill>
                            <a:schemeClr val="tx1"/>
                          </a:solidFill>
                          <a:latin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𝑎</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𝑃</m:t>
                          </m:r>
                        </m:e>
                        <m:sub>
                          <m:r>
                            <a:rPr lang="fr-CA" sz="1600" i="1">
                              <a:solidFill>
                                <a:schemeClr val="tx1"/>
                              </a:solidFill>
                              <a:latin typeface="Cambria Math" panose="02040503050406030204" pitchFamily="18" charset="0"/>
                              <a:ea typeface="Cambria Math" panose="02040503050406030204" pitchFamily="18" charset="0"/>
                            </a:rPr>
                            <m:t>𝑓</m:t>
                          </m:r>
                        </m:sub>
                      </m:sSub>
                      <m:r>
                        <a:rPr lang="fr-CA" sz="1600" i="1">
                          <a:solidFill>
                            <a:schemeClr val="tx1"/>
                          </a:solidFill>
                          <a:latin typeface="Cambria Math" panose="02040503050406030204" pitchFamily="18" charset="0"/>
                          <a:ea typeface="Cambria Math" panose="02040503050406030204" pitchFamily="18" charset="0"/>
                        </a:rPr>
                        <m:t>(0,5</m:t>
                      </m:r>
                      <m:r>
                        <a:rPr lang="fr-CA" sz="1600" i="1">
                          <a:solidFill>
                            <a:schemeClr val="tx1"/>
                          </a:solidFill>
                          <a:latin typeface="Cambria Math" panose="02040503050406030204" pitchFamily="18" charset="0"/>
                          <a:ea typeface="Cambria Math" panose="02040503050406030204" pitchFamily="18" charset="0"/>
                        </a:rPr>
                        <m:t>𝑁</m:t>
                      </m:r>
                      <m:r>
                        <a:rPr lang="fr-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𝑔</m:t>
                      </m:r>
                      <m:r>
                        <a:rPr lang="fr-CA" sz="1600" i="1">
                          <a:solidFill>
                            <a:schemeClr val="tx1"/>
                          </a:solidFill>
                          <a:latin typeface="Cambria Math" panose="02040503050406030204" pitchFamily="18" charset="0"/>
                          <a:ea typeface="Cambria Math" panose="02040503050406030204" pitchFamily="18" charset="0"/>
                        </a:rPr>
                        <m:t>−10)≥0</m:t>
                      </m:r>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70103"/>
                <a:ext cx="9821449" cy="6136040"/>
              </a:xfrm>
              <a:prstGeom prst="rect">
                <a:avLst/>
              </a:prstGeom>
              <a:blipFill>
                <a:blip r:embed="rId3"/>
                <a:stretch>
                  <a:fillRect l="-186" t="-2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94249081"/>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dirty="0">
                <a:effectLst/>
              </a:rPr>
              <a:t>G – Résistance des soudures à bords tombés</a:t>
            </a:r>
            <a:endParaRPr lang="fr-CA" sz="2400" dirty="0">
              <a:effectLst/>
            </a:endParaRPr>
          </a:p>
          <a:p>
            <a:r>
              <a:rPr lang="fr-FR" sz="2400" dirty="0">
                <a:effectLst/>
              </a:rPr>
              <a:t>H – Assemblages concentriques avec soudure d’angle</a:t>
            </a:r>
          </a:p>
          <a:p>
            <a:r>
              <a:rPr lang="fr-FR" sz="2400" dirty="0">
                <a:effectLst/>
              </a:rPr>
              <a:t>I – Assemblages soudés excentriques en torsion</a:t>
            </a:r>
          </a:p>
          <a:p>
            <a:r>
              <a:rPr lang="fr-FR" sz="2400" dirty="0">
                <a:effectLst/>
              </a:rPr>
              <a:t>J – Assemblages soudés excentriques en flexion</a:t>
            </a:r>
          </a:p>
          <a:p>
            <a:r>
              <a:rPr lang="fr-FR" sz="2400" dirty="0">
                <a:effectLst/>
              </a:rPr>
              <a:t>K – Assemblages pour le transfert d’un effort tranchant</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06383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16" name="Rectangle 1027">
            <a:extLst>
              <a:ext uri="{FF2B5EF4-FFF2-40B4-BE49-F238E27FC236}">
                <a16:creationId xmlns:a16="http://schemas.microsoft.com/office/drawing/2014/main" id="{BEC6555C-6638-41C9-947B-423E7F9DD3E3}"/>
              </a:ext>
            </a:extLst>
          </p:cNvPr>
          <p:cNvSpPr txBox="1">
            <a:spLocks noChangeArrowheads="1"/>
          </p:cNvSpPr>
          <p:nvPr/>
        </p:nvSpPr>
        <p:spPr bwMode="auto">
          <a:xfrm>
            <a:off x="838199" y="833209"/>
            <a:ext cx="9821449" cy="204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600" dirty="0">
                <a:latin typeface="Univers Condensed"/>
              </a:rPr>
              <a:t>On distingue les soudures à </a:t>
            </a:r>
            <a:r>
              <a:rPr lang="fr-CA" sz="1600" b="1" dirty="0">
                <a:latin typeface="Univers Condensed"/>
              </a:rPr>
              <a:t>pénétration complète</a:t>
            </a:r>
            <a:r>
              <a:rPr lang="fr-CA" sz="1600" dirty="0">
                <a:latin typeface="Univers Condensed"/>
              </a:rPr>
              <a:t> et les soudures à </a:t>
            </a:r>
            <a:r>
              <a:rPr lang="fr-CA" sz="1600" b="1" dirty="0">
                <a:latin typeface="Univers Condensed"/>
              </a:rPr>
              <a:t>pénétration partielle</a:t>
            </a:r>
          </a:p>
          <a:p>
            <a:pPr marL="271463" lvl="1" indent="-271463" eaLnBrk="1" hangingPunct="1">
              <a:buFont typeface="Arial" panose="020B0604020202020204" pitchFamily="34" charset="0"/>
              <a:buChar char="•"/>
              <a:defRPr/>
            </a:pPr>
            <a:endParaRPr lang="fr-CA" sz="1600" b="1" dirty="0">
              <a:latin typeface="Univers Condensed"/>
            </a:endParaRPr>
          </a:p>
          <a:p>
            <a:pPr marL="271463" lvl="1" indent="-271463" eaLnBrk="1" hangingPunct="1">
              <a:buFont typeface="Arial" panose="020B0604020202020204" pitchFamily="34" charset="0"/>
              <a:buChar char="•"/>
              <a:defRPr/>
            </a:pPr>
            <a:r>
              <a:rPr lang="fr-CA" sz="1600" dirty="0">
                <a:latin typeface="Univers Condensed"/>
              </a:rPr>
              <a:t>Les soudures à rainure et à pénétration complète sont utilisées lorsqu'il est nécessaire de transférer la pleine résistance des pièces ou lorsque la charge est de nature dynamique</a:t>
            </a:r>
          </a:p>
          <a:p>
            <a:pPr marL="271463" lvl="1" indent="-271463" eaLnBrk="1" hangingPunct="1">
              <a:buFont typeface="Arial" panose="020B0604020202020204" pitchFamily="34" charset="0"/>
              <a:buChar char="•"/>
              <a:defRPr/>
            </a:pPr>
            <a:endParaRPr lang="fr-CA" sz="1600" dirty="0">
              <a:latin typeface="Univers Condensed"/>
            </a:endParaRPr>
          </a:p>
          <a:p>
            <a:pPr marL="271463" lvl="1" indent="-271463" eaLnBrk="1" hangingPunct="1">
              <a:buFont typeface="Arial" panose="020B0604020202020204" pitchFamily="34" charset="0"/>
              <a:buChar char="•"/>
              <a:defRPr/>
            </a:pPr>
            <a:r>
              <a:rPr lang="fr-CA" sz="1600" dirty="0">
                <a:latin typeface="Univers Condensed"/>
              </a:rPr>
              <a:t>Les soudures à rainure et à pénétration partielles sont utilisées lorsque les pièces n’ont pas à résister à des efforts significatifs, comme les pièces travaillant toujours en compression</a:t>
            </a:r>
          </a:p>
          <a:p>
            <a:pPr marL="271463" lvl="1" indent="-271463" eaLnBrk="1" hangingPunct="1">
              <a:buFont typeface="Arial" panose="020B0604020202020204" pitchFamily="34" charset="0"/>
              <a:buChar char="•"/>
              <a:defRPr/>
            </a:pPr>
            <a:endParaRPr lang="fr-FR" sz="1600" b="1" dirty="0">
              <a:latin typeface="Univers Condensed"/>
              <a:ea typeface="Cambria Math" panose="02040503050406030204" pitchFamily="18" charset="0"/>
            </a:endParaRPr>
          </a:p>
        </p:txBody>
      </p:sp>
      <p:grpSp>
        <p:nvGrpSpPr>
          <p:cNvPr id="17" name="Groupe 16">
            <a:extLst>
              <a:ext uri="{FF2B5EF4-FFF2-40B4-BE49-F238E27FC236}">
                <a16:creationId xmlns:a16="http://schemas.microsoft.com/office/drawing/2014/main" id="{61B33ED9-F80F-485C-9D8E-708C1B148597}"/>
              </a:ext>
            </a:extLst>
          </p:cNvPr>
          <p:cNvGrpSpPr/>
          <p:nvPr/>
        </p:nvGrpSpPr>
        <p:grpSpPr>
          <a:xfrm>
            <a:off x="6168008" y="3157951"/>
            <a:ext cx="4320480" cy="3255847"/>
            <a:chOff x="2987824" y="2204864"/>
            <a:chExt cx="6048672" cy="4670205"/>
          </a:xfrm>
        </p:grpSpPr>
        <p:sp>
          <p:nvSpPr>
            <p:cNvPr id="18" name="Rectangle 17"/>
            <p:cNvSpPr/>
            <p:nvPr/>
          </p:nvSpPr>
          <p:spPr>
            <a:xfrm>
              <a:off x="3318399" y="6433592"/>
              <a:ext cx="5387521" cy="441477"/>
            </a:xfrm>
            <a:prstGeom prst="rect">
              <a:avLst/>
            </a:prstGeom>
          </p:spPr>
          <p:txBody>
            <a:bodyPr wrap="square">
              <a:spAutoFit/>
            </a:bodyPr>
            <a:lstStyle/>
            <a:p>
              <a:r>
                <a:rPr lang="fr-CA" sz="1400" b="1" dirty="0">
                  <a:latin typeface="Univers Condensed"/>
                </a:rPr>
                <a:t>Joints bout à bout</a:t>
              </a:r>
              <a:r>
                <a:rPr lang="fr-CA" sz="1400" dirty="0">
                  <a:latin typeface="Univers Condensed"/>
                </a:rPr>
                <a:t> avec soudures à rainure</a:t>
              </a:r>
            </a:p>
          </p:txBody>
        </p:sp>
        <p:grpSp>
          <p:nvGrpSpPr>
            <p:cNvPr id="19" name="Groupe 18">
              <a:extLst>
                <a:ext uri="{FF2B5EF4-FFF2-40B4-BE49-F238E27FC236}">
                  <a16:creationId xmlns:a16="http://schemas.microsoft.com/office/drawing/2014/main" id="{89AF240C-F653-4248-8154-A0132264EADA}"/>
                </a:ext>
              </a:extLst>
            </p:cNvPr>
            <p:cNvGrpSpPr/>
            <p:nvPr/>
          </p:nvGrpSpPr>
          <p:grpSpPr>
            <a:xfrm>
              <a:off x="2987824" y="2204864"/>
              <a:ext cx="6048672" cy="4100740"/>
              <a:chOff x="2987824" y="1915513"/>
              <a:chExt cx="6048672" cy="4100740"/>
            </a:xfrm>
          </p:grpSpPr>
          <p:pic>
            <p:nvPicPr>
              <p:cNvPr id="20" name="Image 19"/>
              <p:cNvPicPr>
                <a:picLocks noChangeAspect="1"/>
              </p:cNvPicPr>
              <p:nvPr/>
            </p:nvPicPr>
            <p:blipFill>
              <a:blip r:embed="rId3"/>
              <a:stretch>
                <a:fillRect/>
              </a:stretch>
            </p:blipFill>
            <p:spPr>
              <a:xfrm>
                <a:off x="2987824" y="1971732"/>
                <a:ext cx="6048672" cy="4044521"/>
              </a:xfrm>
              <a:prstGeom prst="rect">
                <a:avLst/>
              </a:prstGeom>
            </p:spPr>
          </p:pic>
          <p:sp>
            <p:nvSpPr>
              <p:cNvPr id="21" name="Rectangle 20">
                <a:extLst>
                  <a:ext uri="{FF2B5EF4-FFF2-40B4-BE49-F238E27FC236}">
                    <a16:creationId xmlns:a16="http://schemas.microsoft.com/office/drawing/2014/main" id="{4F680EB2-094F-4617-AAF8-558C4BD9C455}"/>
                  </a:ext>
                </a:extLst>
              </p:cNvPr>
              <p:cNvSpPr/>
              <p:nvPr/>
            </p:nvSpPr>
            <p:spPr>
              <a:xfrm>
                <a:off x="3995936" y="1915513"/>
                <a:ext cx="792088" cy="865415"/>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F6785F71-97C7-4953-A239-1B935B7C6A95}"/>
                  </a:ext>
                </a:extLst>
              </p:cNvPr>
              <p:cNvSpPr/>
              <p:nvPr/>
            </p:nvSpPr>
            <p:spPr>
              <a:xfrm>
                <a:off x="7308304" y="1992754"/>
                <a:ext cx="707740" cy="100419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sp>
        <p:nvSpPr>
          <p:cNvPr id="23" name="Rectangle 1027">
            <a:extLst>
              <a:ext uri="{FF2B5EF4-FFF2-40B4-BE49-F238E27FC236}">
                <a16:creationId xmlns:a16="http://schemas.microsoft.com/office/drawing/2014/main" id="{6BD29183-BB7F-44B3-BD32-BB2939FF2A41}"/>
              </a:ext>
            </a:extLst>
          </p:cNvPr>
          <p:cNvSpPr txBox="1">
            <a:spLocks noChangeArrowheads="1"/>
          </p:cNvSpPr>
          <p:nvPr/>
        </p:nvSpPr>
        <p:spPr bwMode="auto">
          <a:xfrm>
            <a:off x="838200" y="3297049"/>
            <a:ext cx="2802467" cy="2561884"/>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CA" sz="1600" dirty="0">
                <a:latin typeface="Univers Condensed"/>
                <a:ea typeface="Cambria Math" panose="02040503050406030204" pitchFamily="18" charset="0"/>
              </a:rPr>
              <a:t>Il est parfois préférable d’exécuter les soudures à pénétration complète des deux côtés du joint, ce qui permet de réduire considérablement la quantité de soudure et d’obtenir une rainure avec une section doublement symétrique, de belle apparence</a:t>
            </a:r>
            <a:endParaRPr lang="fr-CA" sz="1600" dirty="0">
              <a:solidFill>
                <a:srgbClr val="000099"/>
              </a:solidFill>
              <a:latin typeface="Univers Condensed"/>
              <a:ea typeface="Cambria Math" panose="02040503050406030204" pitchFamily="18" charset="0"/>
            </a:endParaRPr>
          </a:p>
        </p:txBody>
      </p:sp>
      <p:sp>
        <p:nvSpPr>
          <p:cNvPr id="13" name="Rectangle 12">
            <a:extLst>
              <a:ext uri="{FF2B5EF4-FFF2-40B4-BE49-F238E27FC236}">
                <a16:creationId xmlns:a16="http://schemas.microsoft.com/office/drawing/2014/main" id="{FFD75ED8-FBE6-704B-BBB9-2E9E5CEBCC1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1699116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lstStyle/>
          <a:p>
            <a:r>
              <a:rPr lang="fr-CA" cap="all" dirty="0"/>
              <a:t>Exemple pratique 1 </a:t>
            </a:r>
            <a:r>
              <a:rPr lang="fr-CA" dirty="0"/>
              <a:t>(</a:t>
            </a:r>
            <a:r>
              <a:rPr lang="fr-FR" dirty="0"/>
              <a:t>Exemple 8.1, livre de Pr. Beaulieu  – Soudure à rainure)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140</a:t>
            </a:fld>
            <a:endParaRPr lang="fr-FR"/>
          </a:p>
        </p:txBody>
      </p:sp>
    </p:spTree>
    <p:extLst>
      <p:ext uri="{BB962C8B-B14F-4D97-AF65-F5344CB8AC3E}">
        <p14:creationId xmlns:p14="http://schemas.microsoft.com/office/powerpoint/2010/main" val="16104880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08" y="1883039"/>
            <a:ext cx="8460432" cy="222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2971C0E-9F16-5242-83EB-AF4317D92F87}"/>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6024578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5891"/>
          <a:stretch/>
        </p:blipFill>
        <p:spPr bwMode="auto">
          <a:xfrm>
            <a:off x="0" y="2071895"/>
            <a:ext cx="5913066" cy="370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034"/>
          <a:stretch/>
        </p:blipFill>
        <p:spPr bwMode="auto">
          <a:xfrm>
            <a:off x="5323859" y="2707105"/>
            <a:ext cx="5913066" cy="213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6258AFFB-1660-7444-9FC6-28AD7AA0765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63965949"/>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2 </a:t>
            </a:r>
            <a:r>
              <a:rPr lang="fr-CA" dirty="0"/>
              <a:t>(</a:t>
            </a:r>
            <a:r>
              <a:rPr lang="fr-FR" dirty="0"/>
              <a:t>Exemple 8.2, livre de Pr. Beaulieu  – Assemblage concentrique avec soudures d’angle)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143</a:t>
            </a:fld>
            <a:endParaRPr lang="fr-FR"/>
          </a:p>
        </p:txBody>
      </p:sp>
    </p:spTree>
    <p:extLst>
      <p:ext uri="{BB962C8B-B14F-4D97-AF65-F5344CB8AC3E}">
        <p14:creationId xmlns:p14="http://schemas.microsoft.com/office/powerpoint/2010/main" val="35520725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460" y="2055913"/>
            <a:ext cx="8352928" cy="194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58C704E2-397D-F14A-AE3C-E552185713C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4790168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7947"/>
          <a:stretch/>
        </p:blipFill>
        <p:spPr bwMode="auto">
          <a:xfrm>
            <a:off x="5955632" y="2484715"/>
            <a:ext cx="5418621" cy="264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438"/>
          <a:stretch/>
        </p:blipFill>
        <p:spPr bwMode="auto">
          <a:xfrm>
            <a:off x="838200" y="2067139"/>
            <a:ext cx="5117432" cy="348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68B7C1EC-B47C-DB41-BE30-94923AFFE80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8406618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3 </a:t>
            </a:r>
            <a:r>
              <a:rPr lang="fr-CA" dirty="0"/>
              <a:t>(</a:t>
            </a:r>
            <a:r>
              <a:rPr lang="fr-FR" dirty="0"/>
              <a:t>Exemple 8.3, livre de Pr. Beaulieu  – Assemblage concentrique avec soudures d’angle)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146</a:t>
            </a:fld>
            <a:endParaRPr lang="fr-FR"/>
          </a:p>
        </p:txBody>
      </p:sp>
    </p:spTree>
    <p:extLst>
      <p:ext uri="{BB962C8B-B14F-4D97-AF65-F5344CB8AC3E}">
        <p14:creationId xmlns:p14="http://schemas.microsoft.com/office/powerpoint/2010/main" val="3262550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456" y="2006591"/>
            <a:ext cx="8424936" cy="166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0C52ED97-8DC3-E242-85E1-5FFEF606754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7464250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306"/>
          <a:stretch/>
        </p:blipFill>
        <p:spPr bwMode="auto">
          <a:xfrm>
            <a:off x="5929397" y="2667110"/>
            <a:ext cx="5642949" cy="20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231"/>
          <a:stretch/>
        </p:blipFill>
        <p:spPr bwMode="auto">
          <a:xfrm>
            <a:off x="1015103" y="1849557"/>
            <a:ext cx="5313508" cy="3717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36636A4-D5C4-DD49-A6A2-BA657F3283B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6712115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4 </a:t>
            </a:r>
            <a:r>
              <a:rPr lang="fr-CA" dirty="0"/>
              <a:t>(</a:t>
            </a:r>
            <a:r>
              <a:rPr lang="fr-FR" dirty="0"/>
              <a:t>Exemple 8.4, livre de Pr. Beaulieu  – Assemblage excentrique en torsion)</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149</a:t>
            </a:fld>
            <a:endParaRPr lang="fr-FR"/>
          </a:p>
        </p:txBody>
      </p:sp>
    </p:spTree>
    <p:extLst>
      <p:ext uri="{BB962C8B-B14F-4D97-AF65-F5344CB8AC3E}">
        <p14:creationId xmlns:p14="http://schemas.microsoft.com/office/powerpoint/2010/main" val="3234773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13" name="Rectangle 1027">
            <a:extLst>
              <a:ext uri="{FF2B5EF4-FFF2-40B4-BE49-F238E27FC236}">
                <a16:creationId xmlns:a16="http://schemas.microsoft.com/office/drawing/2014/main" id="{1B596E71-2107-4734-BC6A-08D46547E7CE}"/>
              </a:ext>
            </a:extLst>
          </p:cNvPr>
          <p:cNvSpPr txBox="1">
            <a:spLocks noChangeArrowheads="1"/>
          </p:cNvSpPr>
          <p:nvPr/>
        </p:nvSpPr>
        <p:spPr bwMode="auto">
          <a:xfrm>
            <a:off x="838199" y="772758"/>
            <a:ext cx="9821449" cy="86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2000" dirty="0">
                <a:latin typeface="Univers Condensed"/>
              </a:rPr>
              <a:t>Pour les </a:t>
            </a:r>
            <a:r>
              <a:rPr lang="fr-CA" sz="2000" b="1" dirty="0">
                <a:latin typeface="Univers Condensed"/>
              </a:rPr>
              <a:t>joints soudés en T ou en coin</a:t>
            </a:r>
            <a:r>
              <a:rPr lang="fr-CA" sz="2000" dirty="0">
                <a:latin typeface="Univers Condensed"/>
              </a:rPr>
              <a:t>, on peut utiliser des </a:t>
            </a:r>
            <a:r>
              <a:rPr lang="fr-CA" sz="2000" b="1" dirty="0">
                <a:latin typeface="Univers Condensed"/>
              </a:rPr>
              <a:t>soudures à rainure</a:t>
            </a:r>
            <a:r>
              <a:rPr lang="fr-CA" sz="2000" dirty="0">
                <a:latin typeface="Univers Condensed"/>
              </a:rPr>
              <a:t> ou des </a:t>
            </a:r>
            <a:r>
              <a:rPr lang="fr-CA" sz="2000" b="1" dirty="0">
                <a:latin typeface="Univers Condensed"/>
              </a:rPr>
              <a:t>soudures d’angle</a:t>
            </a:r>
            <a:endParaRPr lang="fr-FR" sz="500" b="1" dirty="0">
              <a:latin typeface="Univers Condensed"/>
              <a:ea typeface="Cambria Math" panose="02040503050406030204" pitchFamily="18" charset="0"/>
            </a:endParaRPr>
          </a:p>
        </p:txBody>
      </p:sp>
      <p:sp>
        <p:nvSpPr>
          <p:cNvPr id="14" name="Rectangle 13">
            <a:extLst>
              <a:ext uri="{FF2B5EF4-FFF2-40B4-BE49-F238E27FC236}">
                <a16:creationId xmlns:a16="http://schemas.microsoft.com/office/drawing/2014/main" id="{BB3A343A-4C9F-41E4-A6D3-2C3F3A8D32CB}"/>
              </a:ext>
            </a:extLst>
          </p:cNvPr>
          <p:cNvSpPr/>
          <p:nvPr/>
        </p:nvSpPr>
        <p:spPr>
          <a:xfrm>
            <a:off x="5029200" y="6413698"/>
            <a:ext cx="5630448" cy="307777"/>
          </a:xfrm>
          <a:prstGeom prst="rect">
            <a:avLst/>
          </a:prstGeom>
        </p:spPr>
        <p:txBody>
          <a:bodyPr wrap="square">
            <a:spAutoFit/>
          </a:bodyPr>
          <a:lstStyle/>
          <a:p>
            <a:r>
              <a:rPr lang="fr-CA" sz="1400" b="1" dirty="0">
                <a:latin typeface="Univers Condensed"/>
              </a:rPr>
              <a:t>Joints en T et en coin </a:t>
            </a:r>
            <a:r>
              <a:rPr lang="fr-CA" sz="1400" dirty="0">
                <a:latin typeface="Univers Condensed"/>
              </a:rPr>
              <a:t>avec soudures à rainure et soudures d'angle</a:t>
            </a:r>
          </a:p>
        </p:txBody>
      </p:sp>
      <p:grpSp>
        <p:nvGrpSpPr>
          <p:cNvPr id="15" name="Groupe 14"/>
          <p:cNvGrpSpPr/>
          <p:nvPr/>
        </p:nvGrpSpPr>
        <p:grpSpPr>
          <a:xfrm>
            <a:off x="4795416" y="1567083"/>
            <a:ext cx="6121152" cy="4558582"/>
            <a:chOff x="1835224" y="1082744"/>
            <a:chExt cx="6553200" cy="4878984"/>
          </a:xfrm>
        </p:grpSpPr>
        <p:pic>
          <p:nvPicPr>
            <p:cNvPr id="25" name="Image 24">
              <a:extLst>
                <a:ext uri="{FF2B5EF4-FFF2-40B4-BE49-F238E27FC236}">
                  <a16:creationId xmlns:a16="http://schemas.microsoft.com/office/drawing/2014/main" id="{0E78A77F-31DF-469B-AC0E-D7376F0A70B4}"/>
                </a:ext>
              </a:extLst>
            </p:cNvPr>
            <p:cNvPicPr>
              <a:picLocks noChangeAspect="1"/>
            </p:cNvPicPr>
            <p:nvPr/>
          </p:nvPicPr>
          <p:blipFill>
            <a:blip r:embed="rId3"/>
            <a:stretch>
              <a:fillRect/>
            </a:stretch>
          </p:blipFill>
          <p:spPr>
            <a:xfrm>
              <a:off x="1835224" y="1082744"/>
              <a:ext cx="6553200" cy="4878984"/>
            </a:xfrm>
            <a:prstGeom prst="rect">
              <a:avLst/>
            </a:prstGeom>
          </p:spPr>
        </p:pic>
        <p:sp>
          <p:nvSpPr>
            <p:cNvPr id="26" name="Rectangle 25">
              <a:extLst>
                <a:ext uri="{FF2B5EF4-FFF2-40B4-BE49-F238E27FC236}">
                  <a16:creationId xmlns:a16="http://schemas.microsoft.com/office/drawing/2014/main" id="{CBE50E0E-21CE-450D-A8A7-B72F08E38E34}"/>
                </a:ext>
              </a:extLst>
            </p:cNvPr>
            <p:cNvSpPr/>
            <p:nvPr/>
          </p:nvSpPr>
          <p:spPr>
            <a:xfrm>
              <a:off x="3768189" y="4365104"/>
              <a:ext cx="765203" cy="72007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7" name="Rectangle 1027">
            <a:extLst>
              <a:ext uri="{FF2B5EF4-FFF2-40B4-BE49-F238E27FC236}">
                <a16:creationId xmlns:a16="http://schemas.microsoft.com/office/drawing/2014/main" id="{6BD29183-BB7F-44B3-BD32-BB2939FF2A41}"/>
              </a:ext>
            </a:extLst>
          </p:cNvPr>
          <p:cNvSpPr txBox="1">
            <a:spLocks noChangeArrowheads="1"/>
          </p:cNvSpPr>
          <p:nvPr/>
        </p:nvSpPr>
        <p:spPr bwMode="auto">
          <a:xfrm>
            <a:off x="838199" y="2860657"/>
            <a:ext cx="3090334" cy="208387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eaLnBrk="1" hangingPunct="1">
              <a:buClr>
                <a:srgbClr val="FF0000"/>
              </a:buClr>
              <a:buNone/>
              <a:defRPr/>
            </a:pPr>
            <a:r>
              <a:rPr lang="fr-FR" sz="2000" dirty="0">
                <a:latin typeface="Univers Condensed"/>
                <a:ea typeface="Cambria Math" panose="02040503050406030204" pitchFamily="18" charset="0"/>
              </a:rPr>
              <a:t>On utilise parfois une soudure d’angle comme surépaisseur de soudure à rainure à pénétration partielle dans les joints en T</a:t>
            </a:r>
            <a:endParaRPr lang="fr-CA" sz="2000" dirty="0">
              <a:solidFill>
                <a:srgbClr val="000099"/>
              </a:solidFill>
              <a:latin typeface="Univers Condensed"/>
              <a:ea typeface="Cambria Math" panose="02040503050406030204" pitchFamily="18" charset="0"/>
            </a:endParaRPr>
          </a:p>
        </p:txBody>
      </p:sp>
      <p:sp>
        <p:nvSpPr>
          <p:cNvPr id="29" name="Rectangle 28">
            <a:extLst>
              <a:ext uri="{FF2B5EF4-FFF2-40B4-BE49-F238E27FC236}">
                <a16:creationId xmlns:a16="http://schemas.microsoft.com/office/drawing/2014/main" id="{CBE50E0E-21CE-450D-A8A7-B72F08E38E34}"/>
              </a:ext>
            </a:extLst>
          </p:cNvPr>
          <p:cNvSpPr/>
          <p:nvPr/>
        </p:nvSpPr>
        <p:spPr>
          <a:xfrm>
            <a:off x="9121222" y="4617085"/>
            <a:ext cx="720080" cy="654893"/>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ED52410A-6A48-194D-9DA5-C6CA766F7B8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2196602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40" y="1970143"/>
            <a:ext cx="8712968" cy="284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F44ABED1-4B2F-4C4B-9825-6EAD8CAF633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1377403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719"/>
          <a:stretch/>
        </p:blipFill>
        <p:spPr bwMode="auto">
          <a:xfrm>
            <a:off x="6172200" y="1273694"/>
            <a:ext cx="4591789" cy="4249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710"/>
          <a:stretch/>
        </p:blipFill>
        <p:spPr bwMode="auto">
          <a:xfrm>
            <a:off x="762347" y="2196964"/>
            <a:ext cx="5409853" cy="240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2FD4B210-AF20-E94B-899A-8939CD84FB0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0277441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CA" cap="all" dirty="0">
                    <a:solidFill>
                      <a:schemeClr val="accent2"/>
                    </a:solidFill>
                  </a:rPr>
                  <a:t>Exemple pratique 5 </a:t>
                </a:r>
                <a:r>
                  <a:rPr lang="fr-CA" dirty="0">
                    <a:solidFill>
                      <a:schemeClr val="accent2"/>
                    </a:solidFill>
                  </a:rPr>
                  <a:t>(</a:t>
                </a:r>
                <a:r>
                  <a:rPr lang="fr-FR" dirty="0">
                    <a:solidFill>
                      <a:schemeClr val="accent2"/>
                    </a:solidFill>
                  </a:rPr>
                  <a:t>Exemple 8.5, livre de Pr. Beaulieu  –Assemblage excentrique en flexion (plan </a:t>
                </a:r>
                <a14:m>
                  <m:oMath xmlns:m="http://schemas.openxmlformats.org/officeDocument/2006/math">
                    <m:r>
                      <m:rPr>
                        <m:sty m:val="p"/>
                      </m:rPr>
                      <a:rPr lang="fr-FR" i="0" dirty="0">
                        <a:solidFill>
                          <a:schemeClr val="accent2"/>
                        </a:solidFill>
                        <a:latin typeface="Cambria Math"/>
                      </a:rPr>
                      <m:t>x</m:t>
                    </m:r>
                  </m:oMath>
                </a14:m>
                <a:r>
                  <a:rPr lang="fr-FR" dirty="0">
                    <a:solidFill>
                      <a:schemeClr val="accent2"/>
                    </a:solidFill>
                  </a:rPr>
                  <a:t>-</a:t>
                </a:r>
                <a14:m>
                  <m:oMath xmlns:m="http://schemas.openxmlformats.org/officeDocument/2006/math">
                    <m:r>
                      <m:rPr>
                        <m:sty m:val="p"/>
                      </m:rPr>
                      <a:rPr lang="fr-FR" i="0" dirty="0">
                        <a:solidFill>
                          <a:schemeClr val="accent2"/>
                        </a:solidFill>
                        <a:latin typeface="Cambria Math"/>
                      </a:rPr>
                      <m:t>y</m:t>
                    </m:r>
                  </m:oMath>
                </a14:m>
                <a:r>
                  <a:rPr lang="fr-FR" dirty="0">
                    <a:solidFill>
                      <a:schemeClr val="accent2"/>
                    </a:solidFill>
                  </a:rPr>
                  <a:t>))</a:t>
                </a:r>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72" t="-8333" r="-2759"/>
                </a:stretch>
              </a:blipFill>
            </p:spPr>
            <p:txBody>
              <a:bodyPr/>
              <a:lstStyle/>
              <a:p>
                <a:r>
                  <a:rPr lang="en-US">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152</a:t>
            </a:fld>
            <a:endParaRPr lang="fr-FR"/>
          </a:p>
        </p:txBody>
      </p:sp>
    </p:spTree>
    <p:extLst>
      <p:ext uri="{BB962C8B-B14F-4D97-AF65-F5344CB8AC3E}">
        <p14:creationId xmlns:p14="http://schemas.microsoft.com/office/powerpoint/2010/main" val="14578282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346" y="2271866"/>
            <a:ext cx="8763155" cy="2795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E83C1A35-51E2-8A48-ACEE-92B03558879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4485127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652"/>
          <a:stretch/>
        </p:blipFill>
        <p:spPr bwMode="auto">
          <a:xfrm>
            <a:off x="5884127" y="2707010"/>
            <a:ext cx="5721320" cy="192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6095"/>
          <a:stretch/>
        </p:blipFill>
        <p:spPr bwMode="auto">
          <a:xfrm>
            <a:off x="706539" y="1977041"/>
            <a:ext cx="5721320" cy="338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451768B9-20B3-B24D-BB76-6F376236AA2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5487595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CA" cap="all" dirty="0">
                    <a:solidFill>
                      <a:schemeClr val="accent2"/>
                    </a:solidFill>
                  </a:rPr>
                  <a:t>Exemple pratique 6 </a:t>
                </a:r>
                <a:r>
                  <a:rPr lang="fr-CA" dirty="0">
                    <a:solidFill>
                      <a:schemeClr val="accent2"/>
                    </a:solidFill>
                  </a:rPr>
                  <a:t>(</a:t>
                </a:r>
                <a:r>
                  <a:rPr lang="fr-FR" dirty="0">
                    <a:solidFill>
                      <a:schemeClr val="accent2"/>
                    </a:solidFill>
                  </a:rPr>
                  <a:t>Exemple 8.6, livre de Pr. Beaulieu  –Assemblage excentrique en flexion (plan </a:t>
                </a:r>
                <a14:m>
                  <m:oMath xmlns:m="http://schemas.openxmlformats.org/officeDocument/2006/math">
                    <m:r>
                      <m:rPr>
                        <m:sty m:val="p"/>
                      </m:rPr>
                      <a:rPr lang="fr-CA" i="0" dirty="0">
                        <a:solidFill>
                          <a:schemeClr val="accent2"/>
                        </a:solidFill>
                        <a:latin typeface="Cambria Math"/>
                      </a:rPr>
                      <m:t>y</m:t>
                    </m:r>
                  </m:oMath>
                </a14:m>
                <a:r>
                  <a:rPr lang="fr-FR" dirty="0">
                    <a:solidFill>
                      <a:schemeClr val="accent2"/>
                    </a:solidFill>
                  </a:rPr>
                  <a:t>-</a:t>
                </a:r>
                <a14:m>
                  <m:oMath xmlns:m="http://schemas.openxmlformats.org/officeDocument/2006/math">
                    <m:r>
                      <m:rPr>
                        <m:sty m:val="p"/>
                      </m:rPr>
                      <a:rPr lang="fr-CA" i="0" dirty="0">
                        <a:solidFill>
                          <a:schemeClr val="accent2"/>
                        </a:solidFill>
                        <a:latin typeface="Cambria Math"/>
                      </a:rPr>
                      <m:t>z</m:t>
                    </m:r>
                  </m:oMath>
                </a14:m>
                <a:r>
                  <a:rPr lang="fr-FR" dirty="0">
                    <a:solidFill>
                      <a:schemeClr val="accent2"/>
                    </a:solidFill>
                  </a:rPr>
                  <a:t>))</a:t>
                </a:r>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72" t="-8333" r="-2759"/>
                </a:stretch>
              </a:blipFill>
            </p:spPr>
            <p:txBody>
              <a:bodyPr/>
              <a:lstStyle/>
              <a:p>
                <a:r>
                  <a:rPr lang="en-US">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155</a:t>
            </a:fld>
            <a:endParaRPr lang="fr-FR"/>
          </a:p>
        </p:txBody>
      </p:sp>
    </p:spTree>
    <p:extLst>
      <p:ext uri="{BB962C8B-B14F-4D97-AF65-F5344CB8AC3E}">
        <p14:creationId xmlns:p14="http://schemas.microsoft.com/office/powerpoint/2010/main" val="16983882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688" y="2449654"/>
            <a:ext cx="8820472" cy="179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6AA0272B-6167-A940-8C60-1A1EBEE104BC}"/>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0802530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350" y="983284"/>
            <a:ext cx="6681148" cy="49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FDFA3BD-41B6-474A-B5CA-7A7ACEBE92F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3339079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158</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53585266-2202-6BC5-7E77-8E1FFEB3507E}"/>
              </a:ext>
            </a:extLst>
          </p:cNvPr>
          <p:cNvPicPr>
            <a:picLocks noChangeAspect="1"/>
          </p:cNvPicPr>
          <p:nvPr/>
        </p:nvPicPr>
        <p:blipFill>
          <a:blip r:embed="rId10"/>
          <a:stretch>
            <a:fillRect/>
          </a:stretch>
        </p:blipFill>
        <p:spPr>
          <a:xfrm>
            <a:off x="650172" y="2301596"/>
            <a:ext cx="1645675" cy="789398"/>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mc:AlternateContent xmlns:mc="http://schemas.openxmlformats.org/markup-compatibility/2006" xmlns:a14="http://schemas.microsoft.com/office/drawing/2010/main">
        <mc:Choice Requires="a14">
          <p:sp>
            <p:nvSpPr>
              <p:cNvPr id="12" name="Rectangle 1027">
                <a:extLst>
                  <a:ext uri="{FF2B5EF4-FFF2-40B4-BE49-F238E27FC236}">
                    <a16:creationId xmlns:a16="http://schemas.microsoft.com/office/drawing/2014/main" id="{67D8ED98-356A-4A2A-8423-0898B63157E2}"/>
                  </a:ext>
                </a:extLst>
              </p:cNvPr>
              <p:cNvSpPr txBox="1">
                <a:spLocks noChangeArrowheads="1"/>
              </p:cNvSpPr>
              <p:nvPr/>
            </p:nvSpPr>
            <p:spPr bwMode="auto">
              <a:xfrm>
                <a:off x="838199" y="738891"/>
                <a:ext cx="9821449" cy="8640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2000" dirty="0">
                    <a:latin typeface="Univers Condensed"/>
                  </a:rPr>
                  <a:t>Une soudure d’angle est exécutée entre deux surfaces formant un angle de </a:t>
                </a:r>
                <a14:m>
                  <m:oMath xmlns:m="http://schemas.openxmlformats.org/officeDocument/2006/math">
                    <m:r>
                      <a:rPr lang="fr-CA" sz="2000" i="1" dirty="0">
                        <a:latin typeface="Cambria Math" panose="02040503050406030204" pitchFamily="18" charset="0"/>
                      </a:rPr>
                      <m:t>60</m:t>
                    </m:r>
                  </m:oMath>
                </a14:m>
                <a:r>
                  <a:rPr lang="fr-CA" sz="2000" dirty="0">
                    <a:latin typeface="Univers Condensed"/>
                  </a:rPr>
                  <a:t> à </a:t>
                </a:r>
                <a14:m>
                  <m:oMath xmlns:m="http://schemas.openxmlformats.org/officeDocument/2006/math">
                    <m:r>
                      <a:rPr lang="fr-CA" sz="2000" i="1" dirty="0">
                        <a:latin typeface="Cambria Math" panose="02040503050406030204" pitchFamily="18" charset="0"/>
                      </a:rPr>
                      <m:t>120</m:t>
                    </m:r>
                    <m:r>
                      <a:rPr lang="fr-CA" sz="2000" i="1" dirty="0">
                        <a:latin typeface="Cambria Math" panose="02040503050406030204" pitchFamily="18" charset="0"/>
                        <a:ea typeface="Cambria Math" panose="02040503050406030204" pitchFamily="18" charset="0"/>
                      </a:rPr>
                      <m:t>°</m:t>
                    </m:r>
                  </m:oMath>
                </a14:m>
                <a:r>
                  <a:rPr lang="fr-CA" sz="2000" dirty="0">
                    <a:latin typeface="Univers Condensed"/>
                  </a:rPr>
                  <a:t> </a:t>
                </a:r>
                <a:r>
                  <a:rPr lang="fr-CA" sz="2000" u="sng" dirty="0">
                    <a:latin typeface="Univers Condensed"/>
                  </a:rPr>
                  <a:t>sans préparation des bords</a:t>
                </a:r>
              </a:p>
            </p:txBody>
          </p:sp>
        </mc:Choice>
        <mc:Fallback xmlns="">
          <p:sp>
            <p:nvSpPr>
              <p:cNvPr id="12" name="Rectangle 1027">
                <a:extLst>
                  <a:ext uri="{FF2B5EF4-FFF2-40B4-BE49-F238E27FC236}">
                    <a16:creationId xmlns:a16="http://schemas.microsoft.com/office/drawing/2014/main" id="{67D8ED98-356A-4A2A-8423-0898B63157E2}"/>
                  </a:ext>
                </a:extLst>
              </p:cNvPr>
              <p:cNvSpPr txBox="1">
                <a:spLocks noRot="1" noChangeAspect="1" noMove="1" noResize="1" noEditPoints="1" noAdjustHandles="1" noChangeArrowheads="1" noChangeShapeType="1" noTextEdit="1"/>
              </p:cNvSpPr>
              <p:nvPr/>
            </p:nvSpPr>
            <p:spPr bwMode="auto">
              <a:xfrm>
                <a:off x="838199" y="738891"/>
                <a:ext cx="9821449" cy="864097"/>
              </a:xfrm>
              <a:prstGeom prst="rect">
                <a:avLst/>
              </a:prstGeom>
              <a:blipFill>
                <a:blip r:embed="rId3"/>
                <a:stretch>
                  <a:fillRect l="-496" t="-2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6" name="Rectangle 15"/>
          <p:cNvSpPr/>
          <p:nvPr/>
        </p:nvSpPr>
        <p:spPr>
          <a:xfrm>
            <a:off x="5015880" y="4892772"/>
            <a:ext cx="5643768" cy="307777"/>
          </a:xfrm>
          <a:prstGeom prst="rect">
            <a:avLst/>
          </a:prstGeom>
        </p:spPr>
        <p:txBody>
          <a:bodyPr wrap="square">
            <a:spAutoFit/>
          </a:bodyPr>
          <a:lstStyle/>
          <a:p>
            <a:r>
              <a:rPr lang="fr-CA" sz="1400" b="1" dirty="0">
                <a:latin typeface="Univers Condensed"/>
              </a:rPr>
              <a:t>Joints en T et en coin </a:t>
            </a:r>
            <a:r>
              <a:rPr lang="fr-CA" sz="1400" dirty="0">
                <a:latin typeface="Univers Condensed"/>
              </a:rPr>
              <a:t>avec soudures à rainure et soudures d'angle</a:t>
            </a:r>
          </a:p>
        </p:txBody>
      </p:sp>
      <p:pic>
        <p:nvPicPr>
          <p:cNvPr id="17" name="Image 16">
            <a:extLst>
              <a:ext uri="{FF2B5EF4-FFF2-40B4-BE49-F238E27FC236}">
                <a16:creationId xmlns:a16="http://schemas.microsoft.com/office/drawing/2014/main" id="{4773F47C-6837-4CDC-97A4-43632AACD2A6}"/>
              </a:ext>
            </a:extLst>
          </p:cNvPr>
          <p:cNvPicPr>
            <a:picLocks noChangeAspect="1"/>
          </p:cNvPicPr>
          <p:nvPr/>
        </p:nvPicPr>
        <p:blipFill>
          <a:blip r:embed="rId4"/>
          <a:stretch>
            <a:fillRect/>
          </a:stretch>
        </p:blipFill>
        <p:spPr>
          <a:xfrm>
            <a:off x="5187040" y="2780930"/>
            <a:ext cx="5472608" cy="1822557"/>
          </a:xfrm>
          <a:prstGeom prst="rect">
            <a:avLst/>
          </a:prstGeom>
        </p:spPr>
      </p:pic>
      <p:sp>
        <p:nvSpPr>
          <p:cNvPr id="18" name="Rectangle 17">
            <a:extLst>
              <a:ext uri="{FF2B5EF4-FFF2-40B4-BE49-F238E27FC236}">
                <a16:creationId xmlns:a16="http://schemas.microsoft.com/office/drawing/2014/main" id="{FBF3F90F-C06F-4181-B019-660A2FF44409}"/>
              </a:ext>
            </a:extLst>
          </p:cNvPr>
          <p:cNvSpPr/>
          <p:nvPr/>
        </p:nvSpPr>
        <p:spPr>
          <a:xfrm>
            <a:off x="5187040" y="2799152"/>
            <a:ext cx="965780" cy="972836"/>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9"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199" y="2230695"/>
                <a:ext cx="3666067" cy="3729838"/>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2" indent="-180975" eaLnBrk="1" hangingPunct="1">
                  <a:defRPr/>
                </a:pPr>
                <a:r>
                  <a:rPr lang="fr-CA" sz="2000" dirty="0">
                    <a:latin typeface="Univers Condensed"/>
                    <a:ea typeface="Cambria Math" panose="02040503050406030204" pitchFamily="18" charset="0"/>
                  </a:rPr>
                  <a:t>Une soudure d’angle a une section théoriquement triangulaire, et ce triangle est habituellement un triangle isocèle</a:t>
                </a:r>
              </a:p>
              <a:p>
                <a:pPr marL="0" lvl="2" indent="0" eaLnBrk="1" hangingPunct="1">
                  <a:buClr>
                    <a:srgbClr val="FF0000"/>
                  </a:buClr>
                  <a:buNone/>
                  <a:defRPr/>
                </a:pPr>
                <a:endParaRPr lang="fr-CA" sz="2000" dirty="0">
                  <a:latin typeface="Univers Condensed"/>
                  <a:ea typeface="Cambria Math" panose="02040503050406030204" pitchFamily="18" charset="0"/>
                </a:endParaRPr>
              </a:p>
              <a:p>
                <a:pPr marL="180975" lvl="2" indent="-180975" eaLnBrk="1" hangingPunct="1">
                  <a:defRPr/>
                </a:pPr>
                <a:r>
                  <a:rPr lang="fr-CA" sz="2000" dirty="0">
                    <a:latin typeface="Univers Condensed"/>
                    <a:ea typeface="Cambria Math" panose="02040503050406030204" pitchFamily="18" charset="0"/>
                  </a:rPr>
                  <a:t>La </a:t>
                </a:r>
                <a:r>
                  <a:rPr lang="fr-CA" sz="2000" b="1" dirty="0">
                    <a:latin typeface="Univers Condensed"/>
                    <a:ea typeface="Cambria Math" panose="02040503050406030204" pitchFamily="18" charset="0"/>
                  </a:rPr>
                  <a:t>grosseur nominale </a:t>
                </a:r>
                <a:r>
                  <a:rPr lang="fr-CA" sz="2000" dirty="0">
                    <a:latin typeface="Univers Condensed"/>
                    <a:ea typeface="Cambria Math" panose="02040503050406030204" pitchFamily="18" charset="0"/>
                  </a:rPr>
                  <a:t>d’une soudure d’angle, dénotée </a:t>
                </a:r>
                <a14:m>
                  <m:oMath xmlns:m="http://schemas.openxmlformats.org/officeDocument/2006/math">
                    <m:r>
                      <a:rPr lang="fr-CA" sz="2000" i="1" dirty="0">
                        <a:latin typeface="Cambria Math" panose="02040503050406030204" pitchFamily="18" charset="0"/>
                        <a:ea typeface="Cambria Math" panose="02040503050406030204" pitchFamily="18" charset="0"/>
                      </a:rPr>
                      <m:t>𝐷</m:t>
                    </m:r>
                  </m:oMath>
                </a14:m>
                <a:r>
                  <a:rPr lang="fr-CA" sz="2000" dirty="0">
                    <a:latin typeface="Univers Condensed"/>
                    <a:ea typeface="Cambria Math" panose="02040503050406030204" pitchFamily="18" charset="0"/>
                  </a:rPr>
                  <a:t>, est égale à la longueur des côtés égaux du triangle isocèle</a:t>
                </a:r>
              </a:p>
            </p:txBody>
          </p:sp>
        </mc:Choice>
        <mc:Fallback xmlns="">
          <p:sp>
            <p:nvSpPr>
              <p:cNvPr id="19" name="Rectangle 1027">
                <a:extLst>
                  <a:ext uri="{FF2B5EF4-FFF2-40B4-BE49-F238E27FC236}">
                    <a16:creationId xmlns:a16="http://schemas.microsoft.com/office/drawing/2014/main" id="{C84439DA-4AF2-4246-81FD-D426B45F7E06}"/>
                  </a:ext>
                </a:extLst>
              </p:cNvPr>
              <p:cNvSpPr txBox="1">
                <a:spLocks noRot="1" noChangeAspect="1" noMove="1" noResize="1" noEditPoints="1" noAdjustHandles="1" noChangeArrowheads="1" noChangeShapeType="1" noTextEdit="1"/>
              </p:cNvSpPr>
              <p:nvPr/>
            </p:nvSpPr>
            <p:spPr bwMode="auto">
              <a:xfrm>
                <a:off x="838199" y="2230695"/>
                <a:ext cx="3666067" cy="3729838"/>
              </a:xfrm>
              <a:prstGeom prst="rect">
                <a:avLst/>
              </a:prstGeom>
              <a:blipFill>
                <a:blip r:embed="rId5"/>
                <a:stretch>
                  <a:fillRect l="-1157" t="-650" r="-2149"/>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5A0E6614-ED17-E745-BACB-88A73A5B0A7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448857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10" name="Rectangle 1027">
            <a:extLst>
              <a:ext uri="{FF2B5EF4-FFF2-40B4-BE49-F238E27FC236}">
                <a16:creationId xmlns:a16="http://schemas.microsoft.com/office/drawing/2014/main" id="{E3CC16D8-D885-4B6A-869F-AA6A3781D052}"/>
              </a:ext>
            </a:extLst>
          </p:cNvPr>
          <p:cNvSpPr txBox="1">
            <a:spLocks noChangeArrowheads="1"/>
          </p:cNvSpPr>
          <p:nvPr/>
        </p:nvSpPr>
        <p:spPr bwMode="auto">
          <a:xfrm>
            <a:off x="838199" y="908721"/>
            <a:ext cx="9821449" cy="86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2000" dirty="0">
                <a:latin typeface="Univers Condensed"/>
              </a:rPr>
              <a:t>Pour les </a:t>
            </a:r>
            <a:r>
              <a:rPr lang="fr-CA" sz="2000" b="1" dirty="0">
                <a:latin typeface="Univers Condensed"/>
              </a:rPr>
              <a:t>joints à recouvrement</a:t>
            </a:r>
            <a:r>
              <a:rPr lang="fr-CA" sz="2000" dirty="0">
                <a:latin typeface="Univers Condensed"/>
              </a:rPr>
              <a:t>, on peut utiliser des soudures d’angle ou des </a:t>
            </a:r>
            <a:r>
              <a:rPr lang="fr-CA" sz="2000" b="1" dirty="0">
                <a:latin typeface="Univers Condensed"/>
              </a:rPr>
              <a:t>soudures en bouchons ou en entailles</a:t>
            </a:r>
          </a:p>
        </p:txBody>
      </p:sp>
      <p:pic>
        <p:nvPicPr>
          <p:cNvPr id="11" name="Image 10"/>
          <p:cNvPicPr>
            <a:picLocks noChangeAspect="1"/>
          </p:cNvPicPr>
          <p:nvPr/>
        </p:nvPicPr>
        <p:blipFill>
          <a:blip r:embed="rId3"/>
          <a:stretch>
            <a:fillRect/>
          </a:stretch>
        </p:blipFill>
        <p:spPr>
          <a:xfrm>
            <a:off x="2580571" y="1847142"/>
            <a:ext cx="6336704" cy="3645350"/>
          </a:xfrm>
          <a:prstGeom prst="rect">
            <a:avLst/>
          </a:prstGeom>
        </p:spPr>
      </p:pic>
      <p:sp>
        <p:nvSpPr>
          <p:cNvPr id="13" name="Rectangle 12"/>
          <p:cNvSpPr/>
          <p:nvPr/>
        </p:nvSpPr>
        <p:spPr>
          <a:xfrm>
            <a:off x="3726451" y="5792275"/>
            <a:ext cx="3910481" cy="307777"/>
          </a:xfrm>
          <a:prstGeom prst="rect">
            <a:avLst/>
          </a:prstGeom>
        </p:spPr>
        <p:txBody>
          <a:bodyPr wrap="square">
            <a:spAutoFit/>
          </a:bodyPr>
          <a:lstStyle/>
          <a:p>
            <a:r>
              <a:rPr lang="fr-CA" sz="1400" b="1" dirty="0">
                <a:latin typeface="Univers Condensed"/>
              </a:rPr>
              <a:t>Joints à recouvrement</a:t>
            </a:r>
            <a:r>
              <a:rPr lang="fr-CA" sz="1400" dirty="0">
                <a:latin typeface="Univers Condensed"/>
              </a:rPr>
              <a:t> avec soudures d'angle</a:t>
            </a:r>
          </a:p>
        </p:txBody>
      </p:sp>
      <p:sp>
        <p:nvSpPr>
          <p:cNvPr id="9" name="Rectangle 8">
            <a:extLst>
              <a:ext uri="{FF2B5EF4-FFF2-40B4-BE49-F238E27FC236}">
                <a16:creationId xmlns:a16="http://schemas.microsoft.com/office/drawing/2014/main" id="{E9B4AA16-E2EA-9346-93B3-805E6110584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7756352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mc:AlternateContent xmlns:mc="http://schemas.openxmlformats.org/markup-compatibility/2006" xmlns:a14="http://schemas.microsoft.com/office/drawing/2010/main">
        <mc:Choice Requires="a14">
          <p:sp>
            <p:nvSpPr>
              <p:cNvPr id="9" name="Rectangle 1027">
                <a:extLst>
                  <a:ext uri="{FF2B5EF4-FFF2-40B4-BE49-F238E27FC236}">
                    <a16:creationId xmlns:a16="http://schemas.microsoft.com/office/drawing/2014/main" id="{E3CC16D8-D885-4B6A-869F-AA6A3781D052}"/>
                  </a:ext>
                </a:extLst>
              </p:cNvPr>
              <p:cNvSpPr txBox="1">
                <a:spLocks noChangeArrowheads="1"/>
              </p:cNvSpPr>
              <p:nvPr/>
            </p:nvSpPr>
            <p:spPr bwMode="auto">
              <a:xfrm>
                <a:off x="838199" y="772757"/>
                <a:ext cx="9821449" cy="1766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latin typeface="Univers Condensed"/>
                  </a:rPr>
                  <a:t>Il est parfois nécessaire de recourir à des soudures </a:t>
                </a:r>
                <a:r>
                  <a:rPr lang="fr-FR" sz="1600" b="1" dirty="0">
                    <a:latin typeface="Univers Condensed"/>
                  </a:rPr>
                  <a:t>en bouchon ou en entaille </a:t>
                </a:r>
                <a:r>
                  <a:rPr lang="fr-FR" sz="1600" dirty="0">
                    <a:latin typeface="Univers Condensed"/>
                  </a:rPr>
                  <a:t>pour résister aux charges dans les joints à recouvrement</a:t>
                </a:r>
              </a:p>
              <a:p>
                <a:pPr marL="271463" lvl="1" indent="-271463" eaLnBrk="1" hangingPunct="1">
                  <a:buFont typeface="Arial" panose="020B0604020202020204" pitchFamily="34" charset="0"/>
                  <a:buChar char="•"/>
                  <a:defRPr/>
                </a:pPr>
                <a:endParaRPr lang="fr-FR"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Il s’agit de soudures d’angle réalisées à l’intérieur d’un trou circulaire ou d’un trou oblong à coins arrondis, couvrant  toute la périphérie du trou et dont les rayons </a:t>
                </a:r>
                <a14:m>
                  <m:oMath xmlns:m="http://schemas.openxmlformats.org/officeDocument/2006/math">
                    <m:r>
                      <a:rPr lang="fr-CA" sz="1600" i="1">
                        <a:latin typeface="Cambria Math" panose="02040503050406030204" pitchFamily="18" charset="0"/>
                      </a:rPr>
                      <m:t>𝑅</m:t>
                    </m:r>
                    <m:r>
                      <a:rPr lang="fr-CA" sz="1600" i="1">
                        <a:latin typeface="Cambria Math" panose="02040503050406030204" pitchFamily="18" charset="0"/>
                        <a:ea typeface="Cambria Math"/>
                      </a:rPr>
                      <m:t>≥</m:t>
                    </m:r>
                    <m:r>
                      <a:rPr lang="fr-CA" sz="1600" i="1">
                        <a:latin typeface="Cambria Math" panose="02040503050406030204" pitchFamily="18" charset="0"/>
                        <a:ea typeface="Cambria Math"/>
                      </a:rPr>
                      <m:t>𝑡</m:t>
                    </m:r>
                    <m:r>
                      <a:rPr lang="fr-CA" sz="1600" i="1">
                        <a:latin typeface="Cambria Math" panose="02040503050406030204" pitchFamily="18" charset="0"/>
                        <a:ea typeface="Cambria Math"/>
                      </a:rPr>
                      <m:t>+5 </m:t>
                    </m:r>
                    <m:r>
                      <m:rPr>
                        <m:sty m:val="p"/>
                      </m:rPr>
                      <a:rPr lang="fr-CA" sz="1600">
                        <a:latin typeface="Cambria Math" panose="02040503050406030204" pitchFamily="18" charset="0"/>
                        <a:ea typeface="Cambria Math"/>
                      </a:rPr>
                      <m:t>mm</m:t>
                    </m:r>
                  </m:oMath>
                </a14:m>
                <a:r>
                  <a:rPr lang="fr-CA" sz="1600" dirty="0">
                    <a:latin typeface="Univers Condensed"/>
                  </a:rPr>
                  <a:t> (</a:t>
                </a:r>
                <a14:m>
                  <m:oMath xmlns:m="http://schemas.openxmlformats.org/officeDocument/2006/math">
                    <m:r>
                      <a:rPr lang="fr-CA" sz="1600" i="1" dirty="0">
                        <a:latin typeface="Cambria Math" panose="02040503050406030204" pitchFamily="18" charset="0"/>
                      </a:rPr>
                      <m:t>𝑡</m:t>
                    </m:r>
                    <m:r>
                      <a:rPr lang="fr-CA" sz="1600" i="1" dirty="0">
                        <a:latin typeface="Cambria Math" panose="02040503050406030204" pitchFamily="18" charset="0"/>
                      </a:rPr>
                      <m:t> </m:t>
                    </m:r>
                  </m:oMath>
                </a14:m>
                <a:r>
                  <a:rPr lang="fr-CA" sz="1600" dirty="0">
                    <a:latin typeface="Univers Condensed"/>
                  </a:rPr>
                  <a:t>étant l’épaisseur de la plaque perforée)</a:t>
                </a:r>
                <a:endParaRPr lang="fr-FR" sz="1600" dirty="0">
                  <a:latin typeface="Univers Condensed"/>
                </a:endParaRPr>
              </a:p>
              <a:p>
                <a:pPr marL="271463" lvl="1" indent="-271463" eaLnBrk="1" hangingPunct="1">
                  <a:buFont typeface="Arial" panose="020B0604020202020204" pitchFamily="34" charset="0"/>
                  <a:buChar char="•"/>
                  <a:defRPr/>
                </a:pPr>
                <a:endParaRPr lang="fr-CA" sz="1600" b="1" dirty="0">
                  <a:latin typeface="Univers Condensed"/>
                </a:endParaRPr>
              </a:p>
            </p:txBody>
          </p:sp>
        </mc:Choice>
        <mc:Fallback xmlns="">
          <p:sp>
            <p:nvSpPr>
              <p:cNvPr id="9" name="Rectangle 1027">
                <a:extLst>
                  <a:ext uri="{FF2B5EF4-FFF2-40B4-BE49-F238E27FC236}">
                    <a16:creationId xmlns:a16="http://schemas.microsoft.com/office/drawing/2014/main" id="{E3CC16D8-D885-4B6A-869F-AA6A3781D052}"/>
                  </a:ext>
                </a:extLst>
              </p:cNvPr>
              <p:cNvSpPr txBox="1">
                <a:spLocks noRot="1" noChangeAspect="1" noMove="1" noResize="1" noEditPoints="1" noAdjustHandles="1" noChangeArrowheads="1" noChangeShapeType="1" noTextEdit="1"/>
              </p:cNvSpPr>
              <p:nvPr/>
            </p:nvSpPr>
            <p:spPr bwMode="auto">
              <a:xfrm>
                <a:off x="838199" y="772757"/>
                <a:ext cx="9821449" cy="1766330"/>
              </a:xfrm>
              <a:prstGeom prst="rect">
                <a:avLst/>
              </a:prstGeom>
              <a:blipFill>
                <a:blip r:embed="rId3"/>
                <a:stretch>
                  <a:fillRect l="-186" t="-10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p:cNvPicPr>
            <a:picLocks noChangeAspect="1"/>
          </p:cNvPicPr>
          <p:nvPr/>
        </p:nvPicPr>
        <p:blipFill>
          <a:blip r:embed="rId4"/>
          <a:stretch>
            <a:fillRect/>
          </a:stretch>
        </p:blipFill>
        <p:spPr>
          <a:xfrm>
            <a:off x="3549200" y="2730526"/>
            <a:ext cx="4629599" cy="3128225"/>
          </a:xfrm>
          <a:prstGeom prst="rect">
            <a:avLst/>
          </a:prstGeom>
        </p:spPr>
      </p:pic>
      <p:sp>
        <p:nvSpPr>
          <p:cNvPr id="15" name="Rectangle 14"/>
          <p:cNvSpPr/>
          <p:nvPr/>
        </p:nvSpPr>
        <p:spPr>
          <a:xfrm>
            <a:off x="2433940" y="6127551"/>
            <a:ext cx="6980993" cy="307777"/>
          </a:xfrm>
          <a:prstGeom prst="rect">
            <a:avLst/>
          </a:prstGeom>
        </p:spPr>
        <p:txBody>
          <a:bodyPr wrap="square">
            <a:spAutoFit/>
          </a:bodyPr>
          <a:lstStyle/>
          <a:p>
            <a:r>
              <a:rPr lang="fr-CA" sz="1400" b="1" dirty="0">
                <a:latin typeface="Univers Condensed"/>
              </a:rPr>
              <a:t>Joints à recouvrement</a:t>
            </a:r>
            <a:r>
              <a:rPr lang="fr-CA" sz="1400" dirty="0">
                <a:latin typeface="Univers Condensed"/>
              </a:rPr>
              <a:t> avec soudures d'angle et soudures en bouchon ou en entaille</a:t>
            </a:r>
          </a:p>
        </p:txBody>
      </p:sp>
      <p:sp>
        <p:nvSpPr>
          <p:cNvPr id="10" name="Rectangle 9">
            <a:extLst>
              <a:ext uri="{FF2B5EF4-FFF2-40B4-BE49-F238E27FC236}">
                <a16:creationId xmlns:a16="http://schemas.microsoft.com/office/drawing/2014/main" id="{B2C082BC-F4C2-D84B-AACD-377AAC88FCC2}"/>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703917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10" name="Rectangle 1027">
            <a:extLst>
              <a:ext uri="{FF2B5EF4-FFF2-40B4-BE49-F238E27FC236}">
                <a16:creationId xmlns:a16="http://schemas.microsoft.com/office/drawing/2014/main" id="{E3CC16D8-D885-4B6A-869F-AA6A3781D052}"/>
              </a:ext>
            </a:extLst>
          </p:cNvPr>
          <p:cNvSpPr txBox="1">
            <a:spLocks noChangeArrowheads="1"/>
          </p:cNvSpPr>
          <p:nvPr/>
        </p:nvSpPr>
        <p:spPr bwMode="auto">
          <a:xfrm>
            <a:off x="838199" y="800708"/>
            <a:ext cx="9821449" cy="7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rPr>
              <a:t>Les </a:t>
            </a:r>
            <a:r>
              <a:rPr lang="fr-FR" sz="2000" u="sng" dirty="0">
                <a:latin typeface="Univers Condensed"/>
              </a:rPr>
              <a:t>soudures à rainure</a:t>
            </a:r>
            <a:r>
              <a:rPr lang="fr-FR" sz="2000" dirty="0">
                <a:latin typeface="Univers Condensed"/>
              </a:rPr>
              <a:t> sont dites à </a:t>
            </a:r>
            <a:r>
              <a:rPr lang="fr-FR" sz="2000" b="1" dirty="0">
                <a:latin typeface="Univers Condensed"/>
              </a:rPr>
              <a:t>bords tombés </a:t>
            </a:r>
            <a:r>
              <a:rPr lang="fr-FR" sz="2000" dirty="0">
                <a:latin typeface="Univers Condensed"/>
              </a:rPr>
              <a:t>lorsqu’elles sont </a:t>
            </a:r>
            <a:r>
              <a:rPr lang="fr-CA" sz="2000" dirty="0">
                <a:latin typeface="Univers Condensed"/>
              </a:rPr>
              <a:t>réalisées sur des surfaces arrondies</a:t>
            </a:r>
            <a:r>
              <a:rPr lang="fr-FR" sz="2000" dirty="0">
                <a:latin typeface="Univers Condensed"/>
              </a:rPr>
              <a:t> </a:t>
            </a:r>
          </a:p>
        </p:txBody>
      </p:sp>
      <p:pic>
        <p:nvPicPr>
          <p:cNvPr id="11" name="Image 10"/>
          <p:cNvPicPr>
            <a:picLocks noChangeAspect="1"/>
          </p:cNvPicPr>
          <p:nvPr/>
        </p:nvPicPr>
        <p:blipFill>
          <a:blip r:embed="rId3"/>
          <a:stretch>
            <a:fillRect/>
          </a:stretch>
        </p:blipFill>
        <p:spPr>
          <a:xfrm>
            <a:off x="3124530" y="2071600"/>
            <a:ext cx="5248786" cy="3196433"/>
          </a:xfrm>
          <a:prstGeom prst="rect">
            <a:avLst/>
          </a:prstGeom>
        </p:spPr>
      </p:pic>
      <p:sp>
        <p:nvSpPr>
          <p:cNvPr id="13" name="Rectangle 12"/>
          <p:cNvSpPr/>
          <p:nvPr/>
        </p:nvSpPr>
        <p:spPr>
          <a:xfrm>
            <a:off x="4452779" y="5617640"/>
            <a:ext cx="2592288" cy="307777"/>
          </a:xfrm>
          <a:prstGeom prst="rect">
            <a:avLst/>
          </a:prstGeom>
        </p:spPr>
        <p:txBody>
          <a:bodyPr wrap="square">
            <a:spAutoFit/>
          </a:bodyPr>
          <a:lstStyle/>
          <a:p>
            <a:r>
              <a:rPr lang="fr-CA" sz="1400" dirty="0">
                <a:latin typeface="+mj-lt"/>
              </a:rPr>
              <a:t>Soudures à rainure à </a:t>
            </a:r>
            <a:r>
              <a:rPr lang="fr-CA" sz="1400" b="1" dirty="0">
                <a:latin typeface="+mj-lt"/>
              </a:rPr>
              <a:t>bord tombé</a:t>
            </a:r>
          </a:p>
        </p:txBody>
      </p:sp>
      <p:sp>
        <p:nvSpPr>
          <p:cNvPr id="9" name="Rectangle 8">
            <a:extLst>
              <a:ext uri="{FF2B5EF4-FFF2-40B4-BE49-F238E27FC236}">
                <a16:creationId xmlns:a16="http://schemas.microsoft.com/office/drawing/2014/main" id="{A7EA6AC3-04E1-2F40-AE7F-E9E3E8781D17}"/>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519231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82697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Procédés de soudage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20</a:t>
            </a:fld>
            <a:endParaRPr lang="fr-FR"/>
          </a:p>
        </p:txBody>
      </p:sp>
    </p:spTree>
    <p:extLst>
      <p:ext uri="{BB962C8B-B14F-4D97-AF65-F5344CB8AC3E}">
        <p14:creationId xmlns:p14="http://schemas.microsoft.com/office/powerpoint/2010/main" val="223487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615396"/>
                <a:ext cx="9821449" cy="57828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rPr>
                  <a:t>Il existe de nombreux procédés de soudage servant différentes fins</a:t>
                </a:r>
              </a:p>
              <a:p>
                <a:pPr marL="271463" lvl="1" indent="-271463" eaLnBrk="1" hangingPunct="1">
                  <a:buFont typeface="Arial" panose="020B0604020202020204" pitchFamily="34" charset="0"/>
                  <a:buChar char="•"/>
                  <a:defRPr/>
                </a:pPr>
                <a:endParaRPr lang="fr-CA" sz="1600" dirty="0">
                  <a:latin typeface="Univers Condensed"/>
                </a:endParaRPr>
              </a:p>
              <a:p>
                <a:pPr marL="271463" lvl="1" indent="-271463" eaLnBrk="1" hangingPunct="1">
                  <a:buFont typeface="Arial" panose="020B0604020202020204" pitchFamily="34" charset="0"/>
                  <a:buChar char="•"/>
                  <a:defRPr/>
                </a:pPr>
                <a:r>
                  <a:rPr lang="fr-CA" sz="1600" dirty="0">
                    <a:latin typeface="Univers Condensed"/>
                  </a:rPr>
                  <a:t>Pour </a:t>
                </a:r>
                <a:r>
                  <a:rPr lang="fr-CA" sz="1600" u="sng" dirty="0">
                    <a:latin typeface="Univers Condensed"/>
                  </a:rPr>
                  <a:t>les soudures structurales dans les charpentes d’aluminium</a:t>
                </a:r>
                <a:r>
                  <a:rPr lang="fr-CA" sz="1600" dirty="0">
                    <a:latin typeface="Univers Condensed"/>
                  </a:rPr>
                  <a:t>, on utilise exclusivement :</a:t>
                </a:r>
              </a:p>
              <a:p>
                <a:pPr marL="271463" lvl="1" indent="-271463" eaLnBrk="1" hangingPunct="1">
                  <a:buFont typeface="Arial" panose="020B0604020202020204" pitchFamily="34" charset="0"/>
                  <a:buChar char="•"/>
                  <a:defRPr/>
                </a:pPr>
                <a:endParaRPr lang="fr-CA" sz="1600" dirty="0">
                  <a:solidFill>
                    <a:srgbClr val="000099"/>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Soudage à l’arc sous gaz avec électrode réfractaire en tungstène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GTAW</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 Gaz </a:t>
                </a:r>
                <a:r>
                  <a:rPr lang="fr-FR" sz="1600" dirty="0" err="1">
                    <a:latin typeface="Univers Condensed"/>
                    <a:ea typeface="Cambria Math" panose="02040503050406030204" pitchFamily="18" charset="0"/>
                  </a:rPr>
                  <a:t>Tungsten</a:t>
                </a:r>
                <a:r>
                  <a:rPr lang="fr-FR" sz="1600" dirty="0">
                    <a:latin typeface="Univers Condensed"/>
                    <a:ea typeface="Cambria Math" panose="02040503050406030204" pitchFamily="18" charset="0"/>
                  </a:rPr>
                  <a:t> Arc </a:t>
                </a:r>
                <a:r>
                  <a:rPr lang="fr-FR" sz="1600" dirty="0" err="1">
                    <a:latin typeface="Univers Condensed"/>
                    <a:ea typeface="Cambria Math" panose="02040503050406030204" pitchFamily="18" charset="0"/>
                  </a:rPr>
                  <a:t>Welding</a:t>
                </a:r>
                <a:r>
                  <a:rPr lang="fr-FR" sz="1600" dirty="0">
                    <a:latin typeface="Univers Condensed"/>
                    <a:ea typeface="Cambria Math" panose="02040503050406030204" pitchFamily="18" charset="0"/>
                  </a:rPr>
                  <a: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1314450" lvl="4" indent="0" eaLnBrk="1" hangingPunct="1">
                  <a:buNone/>
                  <a:defRPr/>
                </a:pPr>
                <a:r>
                  <a:rPr lang="fr-FR" sz="1600" dirty="0">
                    <a:latin typeface="Univers Condensed"/>
                    <a:ea typeface="Cambria Math" panose="02040503050406030204" pitchFamily="18" charset="0"/>
                  </a:rPr>
                  <a:t>appelé procédé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TIG</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r>
                  <a:rPr lang="fr-FR" sz="1600" dirty="0" err="1">
                    <a:latin typeface="Univers Condensed"/>
                    <a:ea typeface="Cambria Math" panose="02040503050406030204" pitchFamily="18" charset="0"/>
                  </a:rPr>
                  <a:t>Tungsten</a:t>
                </a:r>
                <a:r>
                  <a:rPr lang="fr-FR" sz="1600" dirty="0">
                    <a:latin typeface="Univers Condensed"/>
                    <a:ea typeface="Cambria Math" panose="02040503050406030204" pitchFamily="18" charset="0"/>
                  </a:rPr>
                  <a:t> </a:t>
                </a:r>
                <a:r>
                  <a:rPr lang="fr-FR" sz="1600" dirty="0" err="1">
                    <a:latin typeface="Univers Condensed"/>
                    <a:ea typeface="Cambria Math" panose="02040503050406030204" pitchFamily="18" charset="0"/>
                  </a:rPr>
                  <a:t>Inert</a:t>
                </a:r>
                <a:r>
                  <a:rPr lang="fr-FR" sz="1600" dirty="0">
                    <a:latin typeface="Univers Condensed"/>
                    <a:ea typeface="Cambria Math" panose="02040503050406030204" pitchFamily="18" charset="0"/>
                  </a:rPr>
                  <a:t> Gaz)</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Soudage à l’arc avec fil plein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GMAW</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 Gaz </a:t>
                </a:r>
                <a:r>
                  <a:rPr lang="fr-FR" sz="1600" dirty="0" err="1">
                    <a:latin typeface="Univers Condensed"/>
                    <a:ea typeface="Cambria Math" panose="02040503050406030204" pitchFamily="18" charset="0"/>
                  </a:rPr>
                  <a:t>Metal</a:t>
                </a:r>
                <a:r>
                  <a:rPr lang="fr-FR" sz="1600" dirty="0">
                    <a:latin typeface="Univers Condensed"/>
                    <a:ea typeface="Cambria Math" panose="02040503050406030204" pitchFamily="18" charset="0"/>
                  </a:rPr>
                  <a:t> Arc </a:t>
                </a:r>
                <a:r>
                  <a:rPr lang="fr-FR" sz="1600" dirty="0" err="1">
                    <a:latin typeface="Univers Condensed"/>
                    <a:ea typeface="Cambria Math" panose="02040503050406030204" pitchFamily="18" charset="0"/>
                  </a:rPr>
                  <a:t>Welding</a:t>
                </a:r>
                <a:r>
                  <a:rPr lang="fr-FR" sz="1600" dirty="0">
                    <a:latin typeface="Univers Condensed"/>
                    <a:ea typeface="Cambria Math" panose="02040503050406030204" pitchFamily="18" charset="0"/>
                  </a:rPr>
                  <a: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1314450" lvl="4" indent="0" eaLnBrk="1" hangingPunct="1">
                  <a:buNone/>
                  <a:defRPr/>
                </a:pPr>
                <a:r>
                  <a:rPr lang="fr-FR" sz="1600" dirty="0">
                    <a:latin typeface="Univers Condensed"/>
                    <a:ea typeface="Cambria Math" panose="02040503050406030204" pitchFamily="18" charset="0"/>
                  </a:rPr>
                  <a:t>appelé procédé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MIG</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r>
                  <a:rPr lang="fr-FR" sz="1600" dirty="0" err="1">
                    <a:latin typeface="Univers Condensed"/>
                    <a:ea typeface="Cambria Math" panose="02040503050406030204" pitchFamily="18" charset="0"/>
                  </a:rPr>
                  <a:t>Metal</a:t>
                </a:r>
                <a:r>
                  <a:rPr lang="fr-FR" sz="1600" dirty="0">
                    <a:latin typeface="Univers Condensed"/>
                    <a:ea typeface="Cambria Math" panose="02040503050406030204" pitchFamily="18" charset="0"/>
                  </a:rPr>
                  <a:t> </a:t>
                </a:r>
                <a:r>
                  <a:rPr lang="fr-FR" sz="1600" dirty="0" err="1">
                    <a:latin typeface="Univers Condensed"/>
                    <a:ea typeface="Cambria Math" panose="02040503050406030204" pitchFamily="18" charset="0"/>
                  </a:rPr>
                  <a:t>Inert</a:t>
                </a:r>
                <a:r>
                  <a:rPr lang="fr-FR" sz="1600" dirty="0">
                    <a:latin typeface="Univers Condensed"/>
                    <a:ea typeface="Cambria Math" panose="02040503050406030204" pitchFamily="18" charset="0"/>
                  </a:rPr>
                  <a:t> Gaz)</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Soudage plasma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PAW</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 Plasma Arc </a:t>
                </a:r>
                <a:r>
                  <a:rPr lang="fr-FR" sz="1600" dirty="0" err="1">
                    <a:latin typeface="Univers Condensed"/>
                    <a:ea typeface="Cambria Math" panose="02040503050406030204" pitchFamily="18" charset="0"/>
                  </a:rPr>
                  <a:t>Welding</a:t>
                </a:r>
                <a:r>
                  <a:rPr lang="fr-FR" sz="1600" dirty="0">
                    <a:latin typeface="Univers Condensed"/>
                    <a:ea typeface="Cambria Math" panose="02040503050406030204" pitchFamily="18" charset="0"/>
                  </a:rPr>
                  <a: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Soudage des goujons (utilisant le soudage à l’arc ou le soudage avec décharge de condensateurs)</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rPr>
                  <a:t>On utilise aussi autres procédés (</a:t>
                </a:r>
                <a:r>
                  <a:rPr lang="fr-CA" sz="1600" dirty="0">
                    <a:latin typeface="Univers Condensed"/>
                  </a:rPr>
                  <a:t>soudage par faisceau laser, soudage par friction, etc.) </a:t>
                </a:r>
                <a:r>
                  <a:rPr lang="fr-FR" sz="1600" dirty="0">
                    <a:latin typeface="Univers Condensed"/>
                  </a:rPr>
                  <a:t>mais pour des applications particulières</a:t>
                </a:r>
                <a:endParaRPr lang="fr-CA" sz="1600" dirty="0">
                  <a:latin typeface="Univers Condensed"/>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615396"/>
                <a:ext cx="9821449" cy="5782876"/>
              </a:xfrm>
              <a:prstGeom prst="rect">
                <a:avLst/>
              </a:prstGeom>
              <a:blipFill>
                <a:blip r:embed="rId3"/>
                <a:stretch>
                  <a:fillRect l="-248" b="-15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2177747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Positions de soudage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22</a:t>
            </a:fld>
            <a:endParaRPr lang="fr-FR"/>
          </a:p>
        </p:txBody>
      </p:sp>
    </p:spTree>
    <p:extLst>
      <p:ext uri="{BB962C8B-B14F-4D97-AF65-F5344CB8AC3E}">
        <p14:creationId xmlns:p14="http://schemas.microsoft.com/office/powerpoint/2010/main" val="1987352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755824"/>
                <a:ext cx="9821449" cy="18180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16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rPr>
                  <a:t>Le choix de la position est souvent dicté par la qualité de la soudure, la facilité d’exécution de la soudure ainsi que par le facteur économique</a:t>
                </a:r>
              </a:p>
              <a:p>
                <a:pPr marL="271463" lvl="1" indent="-271463" eaLnBrk="1" hangingPunct="1">
                  <a:buFont typeface="Arial" panose="020B0604020202020204" pitchFamily="34" charset="0"/>
                  <a:buChar char="•"/>
                  <a:defRPr/>
                </a:pPr>
                <a:endParaRPr lang="fr-FR" sz="1600" dirty="0">
                  <a:latin typeface="Univers Condensed"/>
                </a:endParaRPr>
              </a:p>
              <a:p>
                <a:pPr marL="685800" lvl="2" indent="-285750" eaLnBrk="1" hangingPunct="1">
                  <a:buFont typeface="Wingdings" panose="05000000000000000000" pitchFamily="2" charset="2"/>
                  <a:buChar char="Ø"/>
                  <a:defRPr/>
                </a:pPr>
                <a:r>
                  <a:rPr lang="fr-CA" sz="1600" dirty="0">
                    <a:latin typeface="Univers Condensed"/>
                  </a:rPr>
                  <a:t>On distingue </a:t>
                </a:r>
                <a14:m>
                  <m:oMath xmlns:m="http://schemas.openxmlformats.org/officeDocument/2006/math">
                    <m:r>
                      <a:rPr lang="fr-CA" sz="1600" i="1" u="sng" dirty="0">
                        <a:latin typeface="Cambria Math" panose="02040503050406030204" pitchFamily="18" charset="0"/>
                      </a:rPr>
                      <m:t>4 </m:t>
                    </m:r>
                  </m:oMath>
                </a14:m>
                <a:r>
                  <a:rPr lang="fr-CA" sz="1600" u="sng" dirty="0">
                    <a:latin typeface="Univers Condensed"/>
                  </a:rPr>
                  <a:t>positions de soudage</a:t>
                </a:r>
                <a:r>
                  <a:rPr lang="fr-CA" sz="1600" dirty="0">
                    <a:latin typeface="Univers Condensed"/>
                  </a:rPr>
                  <a:t> : le soudage à plat, le soudage à l’horizontale, le soudage à la verticale et le soudage au plafond</a:t>
                </a:r>
                <a:endParaRPr lang="fr-CA" sz="1600" dirty="0">
                  <a:solidFill>
                    <a:srgbClr val="000099"/>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CA" sz="1600" dirty="0">
                  <a:solidFill>
                    <a:srgbClr val="000099"/>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755824"/>
                <a:ext cx="9821449" cy="1818043"/>
              </a:xfrm>
              <a:prstGeom prst="rect">
                <a:avLst/>
              </a:prstGeom>
              <a:blipFill>
                <a:blip r:embed="rId3"/>
                <a:stretch>
                  <a:fillRect l="-186" r="-3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Image 5"/>
          <p:cNvPicPr>
            <a:picLocks noChangeAspect="1"/>
          </p:cNvPicPr>
          <p:nvPr/>
        </p:nvPicPr>
        <p:blipFill>
          <a:blip r:embed="rId4"/>
          <a:stretch>
            <a:fillRect/>
          </a:stretch>
        </p:blipFill>
        <p:spPr>
          <a:xfrm>
            <a:off x="3183518" y="2797982"/>
            <a:ext cx="5130810" cy="3334252"/>
          </a:xfrm>
          <a:prstGeom prst="rect">
            <a:avLst/>
          </a:prstGeom>
        </p:spPr>
      </p:pic>
      <p:sp>
        <p:nvSpPr>
          <p:cNvPr id="7" name="Rectangle 6"/>
          <p:cNvSpPr/>
          <p:nvPr/>
        </p:nvSpPr>
        <p:spPr>
          <a:xfrm>
            <a:off x="4419663" y="6385023"/>
            <a:ext cx="2031937" cy="307777"/>
          </a:xfrm>
          <a:prstGeom prst="rect">
            <a:avLst/>
          </a:prstGeom>
        </p:spPr>
        <p:txBody>
          <a:bodyPr wrap="square">
            <a:spAutoFit/>
          </a:bodyPr>
          <a:lstStyle/>
          <a:p>
            <a:r>
              <a:rPr lang="fr-CA" sz="1400" dirty="0">
                <a:latin typeface="Univers Condensed"/>
              </a:rPr>
              <a:t>Positions de soudage</a:t>
            </a:r>
          </a:p>
        </p:txBody>
      </p:sp>
      <p:sp>
        <p:nvSpPr>
          <p:cNvPr id="9" name="Rectangle 8">
            <a:extLst>
              <a:ext uri="{FF2B5EF4-FFF2-40B4-BE49-F238E27FC236}">
                <a16:creationId xmlns:a16="http://schemas.microsoft.com/office/drawing/2014/main" id="{58CF3C47-3177-8449-8CDA-FE7A582B06A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748571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Représentation symbolique des soudures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24</a:t>
            </a:fld>
            <a:endParaRPr lang="fr-FR"/>
          </a:p>
        </p:txBody>
      </p:sp>
    </p:spTree>
    <p:extLst>
      <p:ext uri="{BB962C8B-B14F-4D97-AF65-F5344CB8AC3E}">
        <p14:creationId xmlns:p14="http://schemas.microsoft.com/office/powerpoint/2010/main" val="1422399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381" y="983284"/>
            <a:ext cx="6336704" cy="436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575447" y="5449455"/>
            <a:ext cx="3671085" cy="307777"/>
          </a:xfrm>
          <a:prstGeom prst="rect">
            <a:avLst/>
          </a:prstGeom>
        </p:spPr>
        <p:txBody>
          <a:bodyPr wrap="square">
            <a:spAutoFit/>
          </a:bodyPr>
          <a:lstStyle/>
          <a:p>
            <a:r>
              <a:rPr lang="fr-CA" sz="1400" dirty="0">
                <a:latin typeface="Univers Condensed"/>
              </a:rPr>
              <a:t>Représentation symbolique des soudures</a:t>
            </a:r>
          </a:p>
        </p:txBody>
      </p:sp>
      <p:sp>
        <p:nvSpPr>
          <p:cNvPr id="7" name="Rectangle 6">
            <a:extLst>
              <a:ext uri="{FF2B5EF4-FFF2-40B4-BE49-F238E27FC236}">
                <a16:creationId xmlns:a16="http://schemas.microsoft.com/office/drawing/2014/main" id="{0A7DDEAE-C22D-8B44-898B-A65006B41DF5}"/>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682657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pic>
        <p:nvPicPr>
          <p:cNvPr id="7" name="Image 6"/>
          <p:cNvPicPr>
            <a:picLocks noChangeAspect="1"/>
          </p:cNvPicPr>
          <p:nvPr/>
        </p:nvPicPr>
        <p:blipFill>
          <a:blip r:embed="rId3"/>
          <a:stretch>
            <a:fillRect/>
          </a:stretch>
        </p:blipFill>
        <p:spPr>
          <a:xfrm>
            <a:off x="2833042" y="983284"/>
            <a:ext cx="5831763" cy="4253893"/>
          </a:xfrm>
          <a:prstGeom prst="rect">
            <a:avLst/>
          </a:prstGeom>
        </p:spPr>
      </p:pic>
      <p:sp>
        <p:nvSpPr>
          <p:cNvPr id="10" name="Rectangle 9"/>
          <p:cNvSpPr/>
          <p:nvPr/>
        </p:nvSpPr>
        <p:spPr>
          <a:xfrm>
            <a:off x="4255443" y="5497837"/>
            <a:ext cx="3730600" cy="307777"/>
          </a:xfrm>
          <a:prstGeom prst="rect">
            <a:avLst/>
          </a:prstGeom>
        </p:spPr>
        <p:txBody>
          <a:bodyPr wrap="square">
            <a:spAutoFit/>
          </a:bodyPr>
          <a:lstStyle/>
          <a:p>
            <a:r>
              <a:rPr lang="fr-CA" sz="1400" dirty="0">
                <a:latin typeface="Univers Condensed"/>
              </a:rPr>
              <a:t>Représentation symbolique des soudures</a:t>
            </a:r>
          </a:p>
        </p:txBody>
      </p:sp>
      <p:sp>
        <p:nvSpPr>
          <p:cNvPr id="9" name="Rectangle 8">
            <a:extLst>
              <a:ext uri="{FF2B5EF4-FFF2-40B4-BE49-F238E27FC236}">
                <a16:creationId xmlns:a16="http://schemas.microsoft.com/office/drawing/2014/main" id="{905816A1-9D44-D244-A783-E8199DAD900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060029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Classification des assemblages soudés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27</a:t>
            </a:fld>
            <a:endParaRPr lang="fr-FR"/>
          </a:p>
        </p:txBody>
      </p:sp>
    </p:spTree>
    <p:extLst>
      <p:ext uri="{BB962C8B-B14F-4D97-AF65-F5344CB8AC3E}">
        <p14:creationId xmlns:p14="http://schemas.microsoft.com/office/powerpoint/2010/main" val="1571053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sp>
        <p:nvSpPr>
          <p:cNvPr id="9" name="Rectangle 1027"/>
          <p:cNvSpPr txBox="1">
            <a:spLocks noChangeArrowheads="1"/>
          </p:cNvSpPr>
          <p:nvPr/>
        </p:nvSpPr>
        <p:spPr bwMode="auto">
          <a:xfrm>
            <a:off x="838199" y="656692"/>
            <a:ext cx="9821450" cy="71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Classification selon la position des soudures dans l’assemblage par rapport aux efforts transmis</a:t>
            </a:r>
            <a:endParaRPr lang="fr-CA" sz="2000" dirty="0">
              <a:solidFill>
                <a:srgbClr val="000099"/>
              </a:solidFill>
              <a:latin typeface="Univers Condensed"/>
              <a:ea typeface="Cambria Math" panose="02040503050406030204" pitchFamily="18" charset="0"/>
            </a:endParaRPr>
          </a:p>
        </p:txBody>
      </p:sp>
      <p:pic>
        <p:nvPicPr>
          <p:cNvPr id="11" name="Image 10"/>
          <p:cNvPicPr>
            <a:picLocks noChangeAspect="1"/>
          </p:cNvPicPr>
          <p:nvPr/>
        </p:nvPicPr>
        <p:blipFill>
          <a:blip r:embed="rId3"/>
          <a:stretch>
            <a:fillRect/>
          </a:stretch>
        </p:blipFill>
        <p:spPr>
          <a:xfrm>
            <a:off x="5266267" y="1371600"/>
            <a:ext cx="4430134" cy="4769229"/>
          </a:xfrm>
          <a:prstGeom prst="rect">
            <a:avLst/>
          </a:prstGeom>
        </p:spPr>
      </p:pic>
      <p:sp>
        <p:nvSpPr>
          <p:cNvPr id="12" name="Rectangle 11"/>
          <p:cNvSpPr/>
          <p:nvPr/>
        </p:nvSpPr>
        <p:spPr>
          <a:xfrm>
            <a:off x="1377835" y="3914799"/>
            <a:ext cx="3058698" cy="523220"/>
          </a:xfrm>
          <a:prstGeom prst="rect">
            <a:avLst/>
          </a:prstGeom>
        </p:spPr>
        <p:txBody>
          <a:bodyPr wrap="square">
            <a:spAutoFit/>
          </a:bodyPr>
          <a:lstStyle/>
          <a:p>
            <a:r>
              <a:rPr lang="fr-CA" sz="1400" dirty="0">
                <a:latin typeface="Univers Condensed"/>
              </a:rPr>
              <a:t>Assemblages soudés concentriques et excentriques</a:t>
            </a:r>
          </a:p>
        </p:txBody>
      </p:sp>
      <p:sp>
        <p:nvSpPr>
          <p:cNvPr id="10" name="Rectangle 9">
            <a:extLst>
              <a:ext uri="{FF2B5EF4-FFF2-40B4-BE49-F238E27FC236}">
                <a16:creationId xmlns:a16="http://schemas.microsoft.com/office/drawing/2014/main" id="{5BCC5746-FF0F-E44E-889A-5D3853D9F8F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190135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pic>
        <p:nvPicPr>
          <p:cNvPr id="10" name="Image 9"/>
          <p:cNvPicPr>
            <a:picLocks noChangeAspect="1"/>
          </p:cNvPicPr>
          <p:nvPr/>
        </p:nvPicPr>
        <p:blipFill>
          <a:blip r:embed="rId3"/>
          <a:stretch>
            <a:fillRect/>
          </a:stretch>
        </p:blipFill>
        <p:spPr>
          <a:xfrm>
            <a:off x="2452534" y="1200862"/>
            <a:ext cx="7207861" cy="3791058"/>
          </a:xfrm>
          <a:prstGeom prst="rect">
            <a:avLst/>
          </a:prstGeom>
        </p:spPr>
      </p:pic>
      <p:sp>
        <p:nvSpPr>
          <p:cNvPr id="13" name="Rectangle 12"/>
          <p:cNvSpPr/>
          <p:nvPr/>
        </p:nvSpPr>
        <p:spPr>
          <a:xfrm>
            <a:off x="3843867" y="5130224"/>
            <a:ext cx="4484381" cy="307777"/>
          </a:xfrm>
          <a:prstGeom prst="rect">
            <a:avLst/>
          </a:prstGeom>
        </p:spPr>
        <p:txBody>
          <a:bodyPr wrap="square">
            <a:spAutoFit/>
          </a:bodyPr>
          <a:lstStyle/>
          <a:p>
            <a:r>
              <a:rPr lang="fr-CA" sz="1400" dirty="0">
                <a:latin typeface="Univers Condensed"/>
              </a:rPr>
              <a:t>Assemblages soudés concentriques et excentriques</a:t>
            </a:r>
          </a:p>
        </p:txBody>
      </p:sp>
      <p:sp>
        <p:nvSpPr>
          <p:cNvPr id="7" name="Rectangle 6">
            <a:extLst>
              <a:ext uri="{FF2B5EF4-FFF2-40B4-BE49-F238E27FC236}">
                <a16:creationId xmlns:a16="http://schemas.microsoft.com/office/drawing/2014/main" id="{3CEBE218-3280-B445-9E65-1402C567A72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95534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Généralités sur les assemblages</a:t>
            </a:r>
          </a:p>
          <a:p>
            <a:r>
              <a:rPr lang="fr-FR" sz="2400" dirty="0"/>
              <a:t>B – Comparaisons des propriétés des séries de l’aluminium</a:t>
            </a:r>
          </a:p>
          <a:p>
            <a:r>
              <a:rPr lang="fr-FR" sz="2400" dirty="0"/>
              <a:t>C – Conception des assemblages soudés</a:t>
            </a:r>
          </a:p>
          <a:p>
            <a:r>
              <a:rPr lang="fr-FR" sz="2400" dirty="0"/>
              <a:t>D – Procédés de soudage à l’arc</a:t>
            </a:r>
          </a:p>
          <a:p>
            <a:r>
              <a:rPr lang="fr-FR" sz="2400" dirty="0"/>
              <a:t>E – Autres procédés de soudage</a:t>
            </a:r>
            <a:endParaRPr lang="fr-CA" sz="2400" dirty="0"/>
          </a:p>
          <a:p>
            <a:r>
              <a:rPr lang="fr-FR" sz="2400" dirty="0"/>
              <a:t>F – Résistance des soudures à rainure</a:t>
            </a:r>
            <a:endParaRPr lang="fr-CA" sz="2400" dirty="0"/>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70967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Conception des assemblages soudés</a:t>
            </a:r>
          </a:p>
          <a:p>
            <a:r>
              <a:rPr lang="fr-FR" sz="2400" dirty="0"/>
              <a:t>D – Procédés de soudage à l’arc</a:t>
            </a:r>
          </a:p>
          <a:p>
            <a:r>
              <a:rPr lang="fr-FR" sz="2400" dirty="0"/>
              <a:t>E – Autres procédés de soudage</a:t>
            </a:r>
            <a:endParaRPr lang="fr-CA" sz="2400" dirty="0"/>
          </a:p>
          <a:p>
            <a:r>
              <a:rPr lang="fr-FR" sz="2400" dirty="0"/>
              <a:t>F – Résistance des soudures à rainure</a:t>
            </a:r>
            <a:endParaRPr lang="fr-CA" sz="2400" dirty="0"/>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991828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Caractéristiques du soudage de l’aluminium</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31</a:t>
            </a:fld>
            <a:endParaRPr lang="fr-FR"/>
          </a:p>
        </p:txBody>
      </p:sp>
    </p:spTree>
    <p:extLst>
      <p:ext uri="{BB962C8B-B14F-4D97-AF65-F5344CB8AC3E}">
        <p14:creationId xmlns:p14="http://schemas.microsoft.com/office/powerpoint/2010/main" val="2215673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sp>
        <p:nvSpPr>
          <p:cNvPr id="7" name="Rectangle 1027"/>
          <p:cNvSpPr txBox="1">
            <a:spLocks noChangeArrowheads="1"/>
          </p:cNvSpPr>
          <p:nvPr/>
        </p:nvSpPr>
        <p:spPr bwMode="auto">
          <a:xfrm>
            <a:off x="838200" y="691800"/>
            <a:ext cx="9821450" cy="583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Calibri" panose="020F0502020204030204" pitchFamily="34" charset="0"/>
              <a:buChar char="‒"/>
              <a:defRPr/>
            </a:pPr>
            <a:endParaRPr lang="el-GR" sz="1400" dirty="0">
              <a:solidFill>
                <a:srgbClr val="000099"/>
              </a:solidFill>
              <a:latin typeface="Univers Condensed"/>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Il faut enlever la couche d’oxyde avant de souder</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Il faut fournir un apport de chaleur plus élevé que pour l’acier</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L’aluminium ne change pas de couleur lorsqu’il approche le point de fusion</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Le soufflage de l’arc est éliminé au soudage</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Les déformations se comparent à celles de l’acier au soudage</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Diminution des propriétés mécaniques au soudage</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La résistance d’un assemblage soudé dépend de plusieurs facteurs: </a:t>
            </a:r>
            <a:r>
              <a:rPr lang="fr-CA" sz="1400" dirty="0">
                <a:latin typeface="Univers Condensed"/>
              </a:rPr>
              <a:t>propriétés mécaniques du métal d’apport, propriétés mécaniques et de la soudabilité du métal de base, qualité d’exécution de la soudure, etc.</a:t>
            </a:r>
            <a:endParaRPr lang="fr-CA" sz="1400" dirty="0">
              <a:latin typeface="Univers Condensed"/>
              <a:ea typeface="Cambria Math" panose="02040503050406030204" pitchFamily="18" charset="0"/>
            </a:endParaRP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Il faut une bonne préparation des surfaces</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Préchauffage et/ou </a:t>
            </a:r>
            <a:r>
              <a:rPr lang="fr-CA" sz="1400" dirty="0" err="1">
                <a:latin typeface="Univers Condensed"/>
                <a:ea typeface="Cambria Math" panose="02040503050406030204" pitchFamily="18" charset="0"/>
              </a:rPr>
              <a:t>postchauffage</a:t>
            </a:r>
            <a:r>
              <a:rPr lang="fr-CA" sz="1400" dirty="0">
                <a:latin typeface="Univers Condensed"/>
                <a:ea typeface="Cambria Math" panose="02040503050406030204" pitchFamily="18" charset="0"/>
              </a:rPr>
              <a:t> (traitement thermique)</a:t>
            </a:r>
          </a:p>
          <a:p>
            <a:pPr marL="627063" lvl="2" indent="-227013" eaLnBrk="1" hangingPunct="1">
              <a:defRPr/>
            </a:pPr>
            <a:endParaRPr lang="fr-CA"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Règles pratiques de conception: </a:t>
            </a:r>
            <a:r>
              <a:rPr lang="fr-CA" sz="1400" dirty="0">
                <a:latin typeface="Univers Condensed"/>
              </a:rPr>
              <a:t>placer les soudures dans les zones non sollicités, utiliser plutôt des soudures bout à bout que des soudures d’angle, etc.)</a:t>
            </a:r>
            <a:endParaRPr lang="fr-CA" sz="1400" dirty="0">
              <a:latin typeface="Univers Condensed"/>
              <a:ea typeface="Cambria Math" panose="02040503050406030204" pitchFamily="18" charset="0"/>
            </a:endParaRPr>
          </a:p>
        </p:txBody>
      </p:sp>
    </p:spTree>
    <p:extLst>
      <p:ext uri="{BB962C8B-B14F-4D97-AF65-F5344CB8AC3E}">
        <p14:creationId xmlns:p14="http://schemas.microsoft.com/office/powerpoint/2010/main" val="23347616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705024"/>
                <a:ext cx="9821449" cy="60164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7188" lvl="1" indent="-357188" eaLnBrk="1" hangingPunct="1">
                  <a:buFont typeface="Arial" panose="020B0604020202020204" pitchFamily="34" charset="0"/>
                  <a:buChar char="•"/>
                  <a:defRPr/>
                </a:pPr>
                <a:r>
                  <a:rPr lang="fr-CA" sz="1300" dirty="0">
                    <a:latin typeface="Univers Condensed"/>
                    <a:ea typeface="Cambria Math" panose="02040503050406030204" pitchFamily="18" charset="0"/>
                  </a:rPr>
                  <a:t>Dispositions constructives relatives au soudage par fusion (compléments d’information dans </a:t>
                </a:r>
                <a14:m>
                  <m:oMath xmlns:m="http://schemas.openxmlformats.org/officeDocument/2006/math">
                    <m:r>
                      <m:rPr>
                        <m:sty m:val="p"/>
                      </m:rPr>
                      <a:rPr lang="fr-CA" sz="1300" dirty="0">
                        <a:latin typeface="Cambria Math" panose="02040503050406030204" pitchFamily="18" charset="0"/>
                        <a:ea typeface="Cambria Math" panose="02040503050406030204" pitchFamily="18" charset="0"/>
                      </a:rPr>
                      <m:t>W</m:t>
                    </m:r>
                    <m:r>
                      <a:rPr lang="fr-CA" sz="1300" dirty="0">
                        <a:latin typeface="Cambria Math" panose="02040503050406030204" pitchFamily="18" charset="0"/>
                        <a:ea typeface="Cambria Math" panose="02040503050406030204" pitchFamily="18" charset="0"/>
                      </a:rPr>
                      <m:t>59.2</m:t>
                    </m:r>
                  </m:oMath>
                </a14:m>
                <a:r>
                  <a:rPr lang="fr-CA" sz="1300" dirty="0">
                    <a:latin typeface="Univers Condensed"/>
                    <a:ea typeface="Cambria Math" panose="02040503050406030204" pitchFamily="18" charset="0"/>
                  </a:rPr>
                  <a:t> ) </a:t>
                </a:r>
              </a:p>
              <a:p>
                <a:pPr marL="627063" lvl="2"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les matériaux d’apport</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la préparation des bords</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 nettoyage des surfaces avant le soudage</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les tolérances et les méthodes d’assemblage</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 contrôle de la déformation et des contraintes dues au soudage</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 retrait</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la terminaison des soudures</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la réparation des défauts</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la correction des déformations</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les critères d’acceptation des discontinuités dans les assemblages soudés</a:t>
                </a:r>
              </a:p>
              <a:p>
                <a:pPr marL="1084263" lvl="3" indent="-227013" eaLnBrk="1" hangingPunct="1">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l’inspection du soudage</a:t>
                </a:r>
              </a:p>
              <a:p>
                <a:pPr marL="857250" lvl="3" indent="0" eaLnBrk="1" hangingPunct="1">
                  <a:buNone/>
                  <a:defRPr/>
                </a:pPr>
                <a:endParaRPr lang="fr-CA" sz="13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300" dirty="0">
                    <a:latin typeface="Univers Condensed"/>
                    <a:ea typeface="Cambria Math" panose="02040503050406030204" pitchFamily="18" charset="0"/>
                  </a:rPr>
                  <a:t>le renforcement et la réparation des structures existantes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705024"/>
                <a:ext cx="9821449" cy="6016451"/>
              </a:xfrm>
              <a:prstGeom prst="rect">
                <a:avLst/>
              </a:prstGeom>
              <a:blipFill>
                <a:blip r:embed="rId3"/>
                <a:stretch>
                  <a:fillRect l="-62" t="-101" b="-5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42644672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Soudures d’angle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34</a:t>
            </a:fld>
            <a:endParaRPr lang="fr-FR"/>
          </a:p>
        </p:txBody>
      </p:sp>
    </p:spTree>
    <p:extLst>
      <p:ext uri="{BB962C8B-B14F-4D97-AF65-F5344CB8AC3E}">
        <p14:creationId xmlns:p14="http://schemas.microsoft.com/office/powerpoint/2010/main" val="2513716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6" name="Image 5"/>
          <p:cNvPicPr>
            <a:picLocks noChangeAspect="1"/>
          </p:cNvPicPr>
          <p:nvPr/>
        </p:nvPicPr>
        <p:blipFill>
          <a:blip r:embed="rId3"/>
          <a:stretch>
            <a:fillRect/>
          </a:stretch>
        </p:blipFill>
        <p:spPr>
          <a:xfrm>
            <a:off x="2000866" y="836712"/>
            <a:ext cx="7496115" cy="302433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231904" y="4067200"/>
                <a:ext cx="3658096" cy="307777"/>
              </a:xfrm>
              <a:prstGeom prst="rect">
                <a:avLst/>
              </a:prstGeom>
            </p:spPr>
            <p:txBody>
              <a:bodyPr wrap="square">
                <a:spAutoFit/>
              </a:bodyPr>
              <a:lstStyle/>
              <a:p>
                <a:r>
                  <a:rPr lang="fr-CA" sz="1400" b="1" dirty="0">
                    <a:solidFill>
                      <a:schemeClr val="tx1"/>
                    </a:solidFill>
                    <a:latin typeface="Univers Condensed"/>
                  </a:rPr>
                  <a:t>Gorge efficace</a:t>
                </a:r>
                <a:r>
                  <a:rPr lang="fr-CA" sz="1400" dirty="0">
                    <a:solidFill>
                      <a:schemeClr val="tx1"/>
                    </a:solidFill>
                    <a:latin typeface="Univers Condensed"/>
                  </a:rPr>
                  <a:t> (</a:t>
                </a:r>
                <a14:m>
                  <m:oMath xmlns:m="http://schemas.openxmlformats.org/officeDocument/2006/math">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rPr>
                          <m:t>𝑡</m:t>
                        </m:r>
                      </m:e>
                      <m:sub>
                        <m:r>
                          <a:rPr lang="fr-CA" sz="1400" i="1">
                            <a:solidFill>
                              <a:schemeClr val="tx1"/>
                            </a:solidFill>
                            <a:latin typeface="Cambria Math" panose="02040503050406030204" pitchFamily="18" charset="0"/>
                          </a:rPr>
                          <m:t>𝑤</m:t>
                        </m:r>
                      </m:sub>
                    </m:sSub>
                  </m:oMath>
                </a14:m>
                <a:r>
                  <a:rPr lang="fr-CA" sz="1400" dirty="0">
                    <a:solidFill>
                      <a:schemeClr val="tx1"/>
                    </a:solidFill>
                    <a:latin typeface="Univers Condensed"/>
                  </a:rPr>
                  <a:t>) des soudures d'angle</a:t>
                </a:r>
              </a:p>
            </p:txBody>
          </p:sp>
        </mc:Choice>
        <mc:Fallback xmlns="">
          <p:sp>
            <p:nvSpPr>
              <p:cNvPr id="7" name="Rectangle 6"/>
              <p:cNvSpPr>
                <a:spLocks noRot="1" noChangeAspect="1" noMove="1" noResize="1" noEditPoints="1" noAdjustHandles="1" noChangeArrowheads="1" noChangeShapeType="1" noTextEdit="1"/>
              </p:cNvSpPr>
              <p:nvPr/>
            </p:nvSpPr>
            <p:spPr>
              <a:xfrm>
                <a:off x="5231904" y="4067200"/>
                <a:ext cx="3658096" cy="307777"/>
              </a:xfrm>
              <a:prstGeom prst="rect">
                <a:avLst/>
              </a:prstGeom>
              <a:blipFill>
                <a:blip r:embed="rId4"/>
                <a:stretch>
                  <a:fillRect l="-500" t="-3922" b="-1960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1027">
                <a:extLst>
                  <a:ext uri="{FF2B5EF4-FFF2-40B4-BE49-F238E27FC236}">
                    <a16:creationId xmlns:a16="http://schemas.microsoft.com/office/drawing/2014/main" id="{C84439DA-4AF2-4246-81FD-D426B45F7E06}"/>
                  </a:ext>
                </a:extLst>
              </p:cNvPr>
              <p:cNvSpPr txBox="1">
                <a:spLocks noChangeArrowheads="1"/>
              </p:cNvSpPr>
              <p:nvPr/>
            </p:nvSpPr>
            <p:spPr bwMode="auto">
              <a:xfrm>
                <a:off x="838199" y="4358499"/>
                <a:ext cx="4004734" cy="2194701"/>
              </a:xfrm>
              <a:prstGeom prst="rect">
                <a:avLst/>
              </a:prstGeom>
              <a:noFill/>
              <a:ln w="19050">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lvl="2" indent="-180975" eaLnBrk="1" hangingPunct="1">
                  <a:defRPr/>
                </a:pPr>
                <a:r>
                  <a:rPr lang="fr-FR" sz="2000" b="1" dirty="0">
                    <a:latin typeface="Univers Condensed"/>
                    <a:ea typeface="Cambria Math" panose="02040503050406030204" pitchFamily="18" charset="0"/>
                  </a:rPr>
                  <a:t>L’épaisseur efficace</a:t>
                </a:r>
                <a:r>
                  <a:rPr lang="fr-FR" sz="2000" dirty="0">
                    <a:latin typeface="Univers Condensed"/>
                    <a:ea typeface="Cambria Math" panose="02040503050406030204" pitchFamily="18" charset="0"/>
                  </a:rPr>
                  <a:t> d’une soudure d’angle (dite aussi </a:t>
                </a:r>
                <a:r>
                  <a:rPr lang="fr-FR" sz="2000" b="1" dirty="0">
                    <a:latin typeface="Univers Condensed"/>
                    <a:ea typeface="Cambria Math" panose="02040503050406030204" pitchFamily="18" charset="0"/>
                  </a:rPr>
                  <a:t>gorge efficace</a:t>
                </a:r>
                <a:r>
                  <a:rPr lang="fr-FR" sz="2000" dirty="0">
                    <a:latin typeface="Univers Condensed"/>
                    <a:ea typeface="Cambria Math" panose="02040503050406030204" pitchFamily="18" charset="0"/>
                  </a:rPr>
                  <a:t>), dénotée </a:t>
                </a:r>
                <a14:m>
                  <m:oMath xmlns:m="http://schemas.openxmlformats.org/officeDocument/2006/math">
                    <m:sSub>
                      <m:sSubPr>
                        <m:ctrlPr>
                          <a:rPr lang="fr-FR"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𝑡</m:t>
                        </m:r>
                      </m:e>
                      <m:sub>
                        <m:r>
                          <a:rPr lang="fr-CA" sz="2000" i="1" dirty="0">
                            <a:latin typeface="Cambria Math" panose="02040503050406030204" pitchFamily="18" charset="0"/>
                            <a:ea typeface="Cambria Math" panose="02040503050406030204" pitchFamily="18" charset="0"/>
                          </a:rPr>
                          <m:t>𝑤</m:t>
                        </m:r>
                      </m:sub>
                    </m:sSub>
                  </m:oMath>
                </a14:m>
                <a:r>
                  <a:rPr lang="fr-FR" sz="2000" dirty="0">
                    <a:latin typeface="Univers Condensed"/>
                    <a:ea typeface="Cambria Math" panose="02040503050406030204" pitchFamily="18" charset="0"/>
                  </a:rPr>
                  <a:t>, est la distance la plus courte entre la racine du cordon et l’hypoténuse de la section triangulaire théorique</a:t>
                </a:r>
                <a:endParaRPr lang="fr-CA" sz="2000" dirty="0">
                  <a:latin typeface="Univers Condensed"/>
                  <a:ea typeface="Cambria Math" panose="02040503050406030204" pitchFamily="18" charset="0"/>
                </a:endParaRPr>
              </a:p>
            </p:txBody>
          </p:sp>
        </mc:Choice>
        <mc:Fallback xmlns="">
          <p:sp>
            <p:nvSpPr>
              <p:cNvPr id="9" name="Rectangle 1027">
                <a:extLst>
                  <a:ext uri="{FF2B5EF4-FFF2-40B4-BE49-F238E27FC236}">
                    <a16:creationId xmlns:a16="http://schemas.microsoft.com/office/drawing/2014/main" id="{C84439DA-4AF2-4246-81FD-D426B45F7E06}"/>
                  </a:ext>
                </a:extLst>
              </p:cNvPr>
              <p:cNvSpPr txBox="1">
                <a:spLocks noRot="1" noChangeAspect="1" noMove="1" noResize="1" noEditPoints="1" noAdjustHandles="1" noChangeArrowheads="1" noChangeShapeType="1" noTextEdit="1"/>
              </p:cNvSpPr>
              <p:nvPr/>
            </p:nvSpPr>
            <p:spPr bwMode="auto">
              <a:xfrm>
                <a:off x="838199" y="4358499"/>
                <a:ext cx="4004734" cy="2194701"/>
              </a:xfrm>
              <a:prstGeom prst="rect">
                <a:avLst/>
              </a:prstGeom>
              <a:blipFill>
                <a:blip r:embed="rId5"/>
                <a:stretch>
                  <a:fillRect l="-1061" t="-1102" b="-6061"/>
                </a:stretch>
              </a:blip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sp>
        <p:nvSpPr>
          <p:cNvPr id="10" name="Rectangle 9"/>
          <p:cNvSpPr/>
          <p:nvPr/>
        </p:nvSpPr>
        <p:spPr>
          <a:xfrm>
            <a:off x="8212602" y="6539081"/>
            <a:ext cx="1803635" cy="276999"/>
          </a:xfrm>
          <a:prstGeom prst="rect">
            <a:avLst/>
          </a:prstGeom>
        </p:spPr>
        <p:txBody>
          <a:bodyPr wrap="none">
            <a:spAutoFit/>
          </a:bodyPr>
          <a:lstStyle/>
          <a:p>
            <a:r>
              <a:rPr lang="fr-CA" sz="1200" dirty="0">
                <a:latin typeface="+mj-lt"/>
              </a:rPr>
              <a:t>Source: Pr. Denis Beaulieu</a:t>
            </a:r>
          </a:p>
        </p:txBody>
      </p:sp>
    </p:spTree>
    <p:extLst>
      <p:ext uri="{BB962C8B-B14F-4D97-AF65-F5344CB8AC3E}">
        <p14:creationId xmlns:p14="http://schemas.microsoft.com/office/powerpoint/2010/main" val="1649041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772757"/>
                <a:ext cx="9821449" cy="8020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L’angle d’intersection (</a:t>
                </a:r>
                <a14:m>
                  <m:oMath xmlns:m="http://schemas.openxmlformats.org/officeDocument/2006/math">
                    <m:r>
                      <a:rPr lang="fr-FR" sz="2000" i="1">
                        <a:latin typeface="Cambria Math" panose="02040503050406030204" pitchFamily="18" charset="0"/>
                        <a:ea typeface="Cambria Math"/>
                      </a:rPr>
                      <m:t>𝜃</m:t>
                    </m:r>
                  </m:oMath>
                </a14:m>
                <a:r>
                  <a:rPr lang="fr-FR" sz="2000" dirty="0">
                    <a:latin typeface="Univers Condensed"/>
                    <a:ea typeface="Cambria Math" panose="02040503050406030204" pitchFamily="18" charset="0"/>
                  </a:rPr>
                  <a:t>) des pièces peut varier entre </a:t>
                </a:r>
                <a14:m>
                  <m:oMath xmlns:m="http://schemas.openxmlformats.org/officeDocument/2006/math">
                    <m:r>
                      <a:rPr lang="fr-FR" sz="2000" i="1" dirty="0">
                        <a:latin typeface="Cambria Math" panose="02040503050406030204" pitchFamily="18" charset="0"/>
                        <a:ea typeface="Cambria Math" panose="02040503050406030204" pitchFamily="18" charset="0"/>
                      </a:rPr>
                      <m:t>60 </m:t>
                    </m:r>
                  </m:oMath>
                </a14:m>
                <a:r>
                  <a:rPr lang="fr-FR" sz="2000" dirty="0">
                    <a:latin typeface="Univers Condensed"/>
                    <a:ea typeface="Cambria Math" panose="02040503050406030204" pitchFamily="18" charset="0"/>
                  </a:rPr>
                  <a:t>et </a:t>
                </a:r>
                <a14:m>
                  <m:oMath xmlns:m="http://schemas.openxmlformats.org/officeDocument/2006/math">
                    <m:r>
                      <a:rPr lang="fr-FR" sz="2000" i="1" dirty="0">
                        <a:latin typeface="Cambria Math" panose="02040503050406030204" pitchFamily="18" charset="0"/>
                        <a:ea typeface="Cambria Math" panose="02040503050406030204" pitchFamily="18" charset="0"/>
                      </a:rPr>
                      <m:t>120</m:t>
                    </m:r>
                    <m:r>
                      <a:rPr lang="fr-FR" sz="2000" i="1" dirty="0">
                        <a:latin typeface="Cambria Math" panose="02040503050406030204" pitchFamily="18" charset="0"/>
                        <a:ea typeface="Cambria Math"/>
                      </a:rPr>
                      <m:t>°</m:t>
                    </m:r>
                  </m:oMath>
                </a14:m>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Si </a:t>
                </a:r>
                <a14:m>
                  <m:oMath xmlns:m="http://schemas.openxmlformats.org/officeDocument/2006/math">
                    <m:r>
                      <a:rPr lang="fr-FR" sz="2000" i="1">
                        <a:latin typeface="Cambria Math" panose="02040503050406030204" pitchFamily="18" charset="0"/>
                        <a:ea typeface="Cambria Math"/>
                      </a:rPr>
                      <m:t>𝜃</m:t>
                    </m:r>
                    <m:r>
                      <a:rPr lang="fr-FR" sz="2000" i="1">
                        <a:latin typeface="Cambria Math" panose="02040503050406030204" pitchFamily="18" charset="0"/>
                        <a:ea typeface="Cambria Math"/>
                      </a:rPr>
                      <m:t>≥120°</m:t>
                    </m:r>
                  </m:oMath>
                </a14:m>
                <a:r>
                  <a:rPr lang="fr-FR" sz="2000" dirty="0">
                    <a:latin typeface="Univers Condensed"/>
                    <a:ea typeface="Cambria Math" panose="02040503050406030204" pitchFamily="18" charset="0"/>
                  </a:rPr>
                  <a:t>, on ne peut pas considérer que la soudure d’angle est structurale</a:t>
                </a:r>
                <a:endParaRPr lang="fr-CA" sz="2000" dirty="0">
                  <a:solidFill>
                    <a:srgbClr val="000099"/>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772757"/>
                <a:ext cx="9821449" cy="802043"/>
              </a:xfrm>
              <a:prstGeom prst="rect">
                <a:avLst/>
              </a:prstGeom>
              <a:blipFill>
                <a:blip r:embed="rId3"/>
                <a:stretch>
                  <a:fillRect l="-496" t="-3817" b="-99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p:cNvPicPr>
            <a:picLocks noChangeAspect="1"/>
          </p:cNvPicPr>
          <p:nvPr/>
        </p:nvPicPr>
        <p:blipFill>
          <a:blip r:embed="rId4"/>
          <a:stretch>
            <a:fillRect/>
          </a:stretch>
        </p:blipFill>
        <p:spPr>
          <a:xfrm>
            <a:off x="3660300" y="1906608"/>
            <a:ext cx="4177245" cy="366199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3966529" y="5716764"/>
                <a:ext cx="3564786" cy="307777"/>
              </a:xfrm>
              <a:prstGeom prst="rect">
                <a:avLst/>
              </a:prstGeom>
            </p:spPr>
            <p:txBody>
              <a:bodyPr wrap="square">
                <a:spAutoFit/>
              </a:bodyPr>
              <a:lstStyle/>
              <a:p>
                <a:r>
                  <a:rPr lang="fr-CA" sz="1400" b="1" dirty="0">
                    <a:solidFill>
                      <a:schemeClr val="tx1"/>
                    </a:solidFill>
                    <a:latin typeface="Univers Condensed"/>
                  </a:rPr>
                  <a:t>Gorge efficace</a:t>
                </a:r>
                <a:r>
                  <a:rPr lang="fr-CA" sz="1400" dirty="0">
                    <a:solidFill>
                      <a:schemeClr val="tx1"/>
                    </a:solidFill>
                    <a:latin typeface="Univers Condensed"/>
                  </a:rPr>
                  <a:t> (</a:t>
                </a:r>
                <a14:m>
                  <m:oMath xmlns:m="http://schemas.openxmlformats.org/officeDocument/2006/math">
                    <m:sSub>
                      <m:sSubPr>
                        <m:ctrlPr>
                          <a:rPr lang="fr-CA" sz="1400" i="1">
                            <a:solidFill>
                              <a:schemeClr val="tx1"/>
                            </a:solidFill>
                            <a:latin typeface="Cambria Math" panose="02040503050406030204" pitchFamily="18" charset="0"/>
                          </a:rPr>
                        </m:ctrlPr>
                      </m:sSubPr>
                      <m:e>
                        <m:r>
                          <a:rPr lang="fr-CA" sz="1400" i="1">
                            <a:solidFill>
                              <a:schemeClr val="tx1"/>
                            </a:solidFill>
                            <a:latin typeface="Cambria Math" panose="02040503050406030204" pitchFamily="18" charset="0"/>
                          </a:rPr>
                          <m:t>𝑡</m:t>
                        </m:r>
                      </m:e>
                      <m:sub>
                        <m:r>
                          <a:rPr lang="fr-CA" sz="1400" i="1">
                            <a:solidFill>
                              <a:schemeClr val="tx1"/>
                            </a:solidFill>
                            <a:latin typeface="Cambria Math" panose="02040503050406030204" pitchFamily="18" charset="0"/>
                          </a:rPr>
                          <m:t>𝑤</m:t>
                        </m:r>
                      </m:sub>
                    </m:sSub>
                  </m:oMath>
                </a14:m>
                <a:r>
                  <a:rPr lang="fr-CA" sz="1400" dirty="0">
                    <a:solidFill>
                      <a:schemeClr val="tx1"/>
                    </a:solidFill>
                    <a:latin typeface="Univers Condensed"/>
                  </a:rPr>
                  <a:t>)  des soudures d'angle</a:t>
                </a:r>
              </a:p>
            </p:txBody>
          </p:sp>
        </mc:Choice>
        <mc:Fallback xmlns="">
          <p:sp>
            <p:nvSpPr>
              <p:cNvPr id="13" name="Rectangle 12"/>
              <p:cNvSpPr>
                <a:spLocks noRot="1" noChangeAspect="1" noMove="1" noResize="1" noEditPoints="1" noAdjustHandles="1" noChangeArrowheads="1" noChangeShapeType="1" noTextEdit="1"/>
              </p:cNvSpPr>
              <p:nvPr/>
            </p:nvSpPr>
            <p:spPr>
              <a:xfrm>
                <a:off x="3966529" y="5716764"/>
                <a:ext cx="3564786" cy="307777"/>
              </a:xfrm>
              <a:prstGeom prst="rect">
                <a:avLst/>
              </a:prstGeom>
              <a:blipFill>
                <a:blip r:embed="rId5"/>
                <a:stretch>
                  <a:fillRect l="-514" t="-4000" b="-20000"/>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0E42FCA7-EA9D-7749-8C08-9672FD237D0C}"/>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112673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632" y="983284"/>
            <a:ext cx="4928605" cy="5257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489200" y="3612272"/>
            <a:ext cx="2058628" cy="523220"/>
          </a:xfrm>
          <a:prstGeom prst="rect">
            <a:avLst/>
          </a:prstGeom>
        </p:spPr>
        <p:txBody>
          <a:bodyPr wrap="square">
            <a:spAutoFit/>
          </a:bodyPr>
          <a:lstStyle/>
          <a:p>
            <a:r>
              <a:rPr lang="fr-FR" sz="1400" dirty="0">
                <a:latin typeface="Univers Condensed"/>
              </a:rPr>
              <a:t>Grosseur </a:t>
            </a:r>
            <a:r>
              <a:rPr lang="fr-FR" sz="1400" u="sng" dirty="0">
                <a:latin typeface="Univers Condensed"/>
              </a:rPr>
              <a:t>nominale</a:t>
            </a:r>
            <a:r>
              <a:rPr lang="fr-FR" sz="1400" dirty="0">
                <a:latin typeface="Univers Condensed"/>
              </a:rPr>
              <a:t> d'une soudure d'angle</a:t>
            </a:r>
            <a:endParaRPr lang="fr-CA" sz="1400" dirty="0">
              <a:latin typeface="Univers Condensed"/>
            </a:endParaRPr>
          </a:p>
        </p:txBody>
      </p:sp>
      <p:sp>
        <p:nvSpPr>
          <p:cNvPr id="7" name="Rectangle 6">
            <a:extLst>
              <a:ext uri="{FF2B5EF4-FFF2-40B4-BE49-F238E27FC236}">
                <a16:creationId xmlns:a16="http://schemas.microsoft.com/office/drawing/2014/main" id="{352A5EB2-E442-7645-A0AD-70B40EAA1DC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163408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54225"/>
                <a:ext cx="9821450" cy="37992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Longueur efficace</a:t>
                </a:r>
                <a:r>
                  <a:rPr lang="fr-FR" sz="1600" dirty="0">
                    <a:solidFill>
                      <a:schemeClr val="tx1"/>
                    </a:solidFill>
                    <a:latin typeface="Univers Condensed"/>
                    <a:ea typeface="Cambria Math" panose="02040503050406030204" pitchFamily="18" charset="0"/>
                  </a:rPr>
                  <a:t> (</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W</m:t>
                    </m:r>
                    <m:r>
                      <a:rPr lang="fr-FR" sz="1600" dirty="0">
                        <a:solidFill>
                          <a:schemeClr val="tx1"/>
                        </a:solidFill>
                        <a:latin typeface="Cambria Math" panose="02040503050406030204" pitchFamily="18" charset="0"/>
                        <a:ea typeface="Cambria Math" panose="02040503050406030204" pitchFamily="18" charset="0"/>
                      </a:rPr>
                      <m:t>59.2</m:t>
                    </m:r>
                  </m:oMath>
                </a14:m>
                <a:r>
                  <a:rPr lang="fr-FR" sz="1600" dirty="0">
                    <a:solidFill>
                      <a:schemeClr val="tx1"/>
                    </a:solidFill>
                    <a:latin typeface="Univers Condensed"/>
                    <a:ea typeface="Cambria Math" panose="02040503050406030204" pitchFamily="18" charset="0"/>
                  </a:rPr>
                  <a:t>)</a:t>
                </a:r>
              </a:p>
              <a:p>
                <a:pPr marL="0" lvl="1"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𝑚</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𝐿</m:t>
                      </m:r>
                      <m:r>
                        <a:rPr lang="fr-CA" sz="1600" i="1">
                          <a:solidFill>
                            <a:schemeClr val="tx1"/>
                          </a:solidFill>
                          <a:latin typeface="Cambria Math" panose="02040503050406030204" pitchFamily="18" charset="0"/>
                          <a:ea typeface="Cambria Math" panose="02040503050406030204" pitchFamily="18" charset="0"/>
                        </a:rPr>
                        <m:t>−2 </m:t>
                      </m:r>
                      <m:r>
                        <a:rPr lang="fr-CA" sz="1600" i="1">
                          <a:solidFill>
                            <a:schemeClr val="tx1"/>
                          </a:solidFill>
                          <a:latin typeface="Cambria Math" panose="02040503050406030204" pitchFamily="18" charset="0"/>
                          <a:ea typeface="Cambria Math" panose="02040503050406030204" pitchFamily="18" charset="0"/>
                        </a:rPr>
                        <m:t>𝐷</m:t>
                      </m:r>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Longueur efficace </a:t>
                </a:r>
                <a:r>
                  <a:rPr lang="fr-FR" sz="1600" dirty="0">
                    <a:solidFill>
                      <a:schemeClr val="tx1"/>
                    </a:solidFill>
                    <a:latin typeface="Univers Condensed"/>
                    <a:ea typeface="Cambria Math" panose="02040503050406030204" pitchFamily="18" charset="0"/>
                  </a:rPr>
                  <a:t>(</a:t>
                </a:r>
                <a14:m>
                  <m:oMath xmlns:m="http://schemas.openxmlformats.org/officeDocument/2006/math">
                    <m:r>
                      <m:rPr>
                        <m:sty m:val="p"/>
                      </m:rPr>
                      <a:rPr lang="fr-FR" sz="1600" dirty="0">
                        <a:solidFill>
                          <a:schemeClr val="tx1"/>
                        </a:solidFill>
                        <a:latin typeface="Cambria Math" panose="02040503050406030204" pitchFamily="18" charset="0"/>
                        <a:ea typeface="Cambria Math" panose="02040503050406030204" pitchFamily="18" charset="0"/>
                      </a:rPr>
                      <m:t>S</m:t>
                    </m:r>
                    <m:r>
                      <a:rPr lang="fr-FR" sz="1600" dirty="0">
                        <a:solidFill>
                          <a:schemeClr val="tx1"/>
                        </a:solidFill>
                        <a:latin typeface="Cambria Math" panose="02040503050406030204" pitchFamily="18" charset="0"/>
                        <a:ea typeface="Cambria Math" panose="02040503050406030204" pitchFamily="18" charset="0"/>
                      </a:rPr>
                      <m:t>157</m:t>
                    </m:r>
                  </m:oMath>
                </a14:m>
                <a:r>
                  <a:rPr lang="fr-FR" sz="1600" dirty="0">
                    <a:solidFill>
                      <a:schemeClr val="tx1"/>
                    </a:solidFill>
                    <a:latin typeface="Univers Condensed"/>
                    <a:ea typeface="Cambria Math" panose="02040503050406030204" pitchFamily="18" charset="0"/>
                  </a:rPr>
                  <a:t>)</a:t>
                </a: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𝑚</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𝐿</m:t>
                      </m:r>
                      <m:r>
                        <a:rPr lang="fr-CA" sz="1600" i="1">
                          <a:solidFill>
                            <a:schemeClr val="tx1"/>
                          </a:solidFill>
                          <a:latin typeface="Cambria Math" panose="02040503050406030204" pitchFamily="18" charset="0"/>
                          <a:ea typeface="Cambria Math" panose="02040503050406030204" pitchFamily="18" charset="0"/>
                        </a:rPr>
                        <m:t>−2 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𝑤</m:t>
                          </m:r>
                        </m:sub>
                      </m:sSub>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𝐿</m:t>
                    </m:r>
                  </m:oMath>
                </a14:m>
                <a:r>
                  <a:rPr lang="fr-CA" sz="1600" i="1" dirty="0">
                    <a:solidFill>
                      <a:schemeClr val="tx1"/>
                    </a:solidFill>
                    <a:latin typeface="Univers Condensed"/>
                    <a:ea typeface="Cambria Math" panose="02040503050406030204" pitchFamily="18" charset="0"/>
                  </a:rPr>
                  <a:t> </a:t>
                </a:r>
                <a:r>
                  <a:rPr lang="fr-CA" sz="1600" dirty="0">
                    <a:solidFill>
                      <a:schemeClr val="tx1"/>
                    </a:solidFill>
                    <a:latin typeface="Univers Condensed"/>
                    <a:ea typeface="Cambria Math" panose="02040503050406030204" pitchFamily="18" charset="0"/>
                  </a:rPr>
                  <a:t>est la longueur totale de la soudure, </a:t>
                </a:r>
                <a:r>
                  <a:rPr lang="fr-CA" sz="1600" u="sng" dirty="0">
                    <a:solidFill>
                      <a:schemeClr val="tx1"/>
                    </a:solidFill>
                    <a:latin typeface="Univers Condensed"/>
                    <a:ea typeface="Cambria Math" panose="02040503050406030204" pitchFamily="18" charset="0"/>
                  </a:rPr>
                  <a:t>y compris les contournements</a:t>
                </a:r>
              </a:p>
              <a:p>
                <a:pPr marL="857250" lvl="3" indent="0" eaLnBrk="1" hangingPunct="1">
                  <a:buNone/>
                  <a:defRPr/>
                </a:pPr>
                <a:endParaRPr lang="fr-CA" sz="1600" u="sng" dirty="0">
                  <a:solidFill>
                    <a:schemeClr val="tx1"/>
                  </a:solidFill>
                  <a:latin typeface="Univers Condensed"/>
                  <a:ea typeface="Cambria Math" panose="02040503050406030204" pitchFamily="18" charset="0"/>
                </a:endParaRPr>
              </a:p>
              <a:p>
                <a:pPr marL="363538" lvl="1" indent="-363538"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Aire de la section efficace</a:t>
                </a:r>
                <a:r>
                  <a:rPr lang="fr-FR" sz="1600" dirty="0">
                    <a:solidFill>
                      <a:schemeClr val="tx1"/>
                    </a:solidFill>
                    <a:latin typeface="Univers Condensed"/>
                    <a:ea typeface="Cambria Math" panose="02040503050406030204" pitchFamily="18" charset="0"/>
                  </a:rPr>
                  <a:t> (ou critique) d’une soudure à rainure</a:t>
                </a:r>
              </a:p>
              <a:p>
                <a:pPr marL="363538" lvl="1" indent="-3635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𝐴</m:t>
                          </m:r>
                        </m:e>
                        <m:sub>
                          <m:r>
                            <a:rPr lang="fr-CA" sz="1600" i="1">
                              <a:solidFill>
                                <a:schemeClr val="tx1"/>
                              </a:solidFill>
                              <a:latin typeface="Cambria Math" panose="02040503050406030204" pitchFamily="18" charset="0"/>
                              <a:ea typeface="Cambria Math" panose="02040503050406030204" pitchFamily="18" charset="0"/>
                            </a:rPr>
                            <m:t>𝑛</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𝑡</m:t>
                          </m:r>
                        </m:e>
                        <m:sub>
                          <m:r>
                            <a:rPr lang="fr-CA" sz="1600" i="1">
                              <a:solidFill>
                                <a:schemeClr val="tx1"/>
                              </a:solidFill>
                              <a:latin typeface="Cambria Math" panose="02040503050406030204" pitchFamily="18" charset="0"/>
                              <a:ea typeface="Cambria Math" panose="02040503050406030204" pitchFamily="18" charset="0"/>
                            </a:rPr>
                            <m:t>𝑤</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𝐿</m:t>
                          </m:r>
                        </m:e>
                        <m:sub>
                          <m:r>
                            <a:rPr lang="fr-CA" sz="1600" i="1">
                              <a:solidFill>
                                <a:schemeClr val="tx1"/>
                              </a:solidFill>
                              <a:latin typeface="Cambria Math" panose="02040503050406030204" pitchFamily="18" charset="0"/>
                              <a:ea typeface="Cambria Math" panose="02040503050406030204" pitchFamily="18" charset="0"/>
                            </a:rPr>
                            <m:t>𝑚</m:t>
                          </m:r>
                        </m:sub>
                      </m:sSub>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u="sng"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54225"/>
                <a:ext cx="9821450" cy="3799241"/>
              </a:xfrm>
              <a:prstGeom prst="rect">
                <a:avLst/>
              </a:prstGeom>
              <a:blipFill>
                <a:blip r:embed="rId3"/>
                <a:stretch>
                  <a:fillRect l="-186" t="-48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875" y="4312999"/>
            <a:ext cx="3839419" cy="2408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590800" y="5829973"/>
            <a:ext cx="3158124" cy="307777"/>
          </a:xfrm>
          <a:prstGeom prst="rect">
            <a:avLst/>
          </a:prstGeom>
        </p:spPr>
        <p:txBody>
          <a:bodyPr wrap="square">
            <a:spAutoFit/>
          </a:bodyPr>
          <a:lstStyle/>
          <a:p>
            <a:r>
              <a:rPr lang="fr-FR" sz="1400" dirty="0">
                <a:latin typeface="Univers Condensed"/>
              </a:rPr>
              <a:t>Section efficace et surfaces de fusion</a:t>
            </a:r>
            <a:endParaRPr lang="fr-CA" sz="1400" dirty="0">
              <a:latin typeface="Univers Condensed"/>
            </a:endParaRPr>
          </a:p>
        </p:txBody>
      </p:sp>
      <p:sp>
        <p:nvSpPr>
          <p:cNvPr id="9" name="Rectangle 8">
            <a:extLst>
              <a:ext uri="{FF2B5EF4-FFF2-40B4-BE49-F238E27FC236}">
                <a16:creationId xmlns:a16="http://schemas.microsoft.com/office/drawing/2014/main" id="{97AE8254-9E9B-744F-8CA5-35B92FBBBC6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605540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Cales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39</a:t>
            </a:fld>
            <a:endParaRPr lang="fr-FR"/>
          </a:p>
        </p:txBody>
      </p:sp>
    </p:spTree>
    <p:extLst>
      <p:ext uri="{BB962C8B-B14F-4D97-AF65-F5344CB8AC3E}">
        <p14:creationId xmlns:p14="http://schemas.microsoft.com/office/powerpoint/2010/main" val="3307877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Généralités sur le soudage</a:t>
            </a:r>
          </a:p>
        </p:txBody>
      </p:sp>
      <p:sp>
        <p:nvSpPr>
          <p:cNvPr id="3" name="Espace réservé du texte 2"/>
          <p:cNvSpPr>
            <a:spLocks noGrp="1"/>
          </p:cNvSpPr>
          <p:nvPr>
            <p:ph type="body" idx="1"/>
          </p:nvPr>
        </p:nvSpPr>
        <p:spPr/>
        <p:txBody>
          <a:bodyPr/>
          <a:lstStyle/>
          <a:p>
            <a:r>
              <a:rPr lang="fr-FR" dirty="0"/>
              <a:t>Résistance des pièces et des assemblages soudés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2942670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sp>
        <p:nvSpPr>
          <p:cNvPr id="9" name="Rectangle 1027"/>
          <p:cNvSpPr txBox="1">
            <a:spLocks noChangeArrowheads="1"/>
          </p:cNvSpPr>
          <p:nvPr/>
        </p:nvSpPr>
        <p:spPr bwMode="auto">
          <a:xfrm>
            <a:off x="838199" y="584684"/>
            <a:ext cx="9821449" cy="75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tx1"/>
              </a:buClr>
              <a:buFont typeface="Arial" panose="020B0604020202020204" pitchFamily="34" charset="0"/>
              <a:buChar char="•"/>
              <a:defRPr/>
            </a:pPr>
            <a:r>
              <a:rPr lang="fr-FR" sz="2000" dirty="0">
                <a:latin typeface="Univers Condensed"/>
                <a:ea typeface="Cambria Math" panose="02040503050406030204" pitchFamily="18" charset="0"/>
              </a:rPr>
              <a:t>pour le raboutage de pièces d’épaisseur différentes ou pour des assemblages où des décalages doivent être compensés pour faciliter le raccordement</a:t>
            </a:r>
            <a:endParaRPr lang="fr-CA" sz="2000" dirty="0">
              <a:solidFill>
                <a:srgbClr val="000099"/>
              </a:solidFill>
              <a:latin typeface="Univers Condensed"/>
              <a:ea typeface="Cambria Math" panose="02040503050406030204" pitchFamily="18" charset="0"/>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865" y="1511610"/>
            <a:ext cx="5746659" cy="400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4199467" y="5685195"/>
            <a:ext cx="3926323" cy="307777"/>
          </a:xfrm>
          <a:prstGeom prst="rect">
            <a:avLst/>
          </a:prstGeom>
        </p:spPr>
        <p:txBody>
          <a:bodyPr wrap="square">
            <a:spAutoFit/>
          </a:bodyPr>
          <a:lstStyle/>
          <a:p>
            <a:r>
              <a:rPr lang="fr-FR" sz="1400" dirty="0">
                <a:latin typeface="Univers Condensed"/>
              </a:rPr>
              <a:t>Détails concernant la mise en œuvre des cales</a:t>
            </a:r>
            <a:endParaRPr lang="fr-CA" sz="1400" dirty="0">
              <a:latin typeface="Univers Condensed"/>
            </a:endParaRPr>
          </a:p>
        </p:txBody>
      </p:sp>
      <p:sp>
        <p:nvSpPr>
          <p:cNvPr id="11" name="Rectangle 10">
            <a:extLst>
              <a:ext uri="{FF2B5EF4-FFF2-40B4-BE49-F238E27FC236}">
                <a16:creationId xmlns:a16="http://schemas.microsoft.com/office/drawing/2014/main" id="{7DA221CA-3E3F-174B-8F60-5096C70EAE1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115167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881" y="983284"/>
            <a:ext cx="6178229" cy="458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037525" y="5666270"/>
            <a:ext cx="4022741" cy="307777"/>
          </a:xfrm>
          <a:prstGeom prst="rect">
            <a:avLst/>
          </a:prstGeom>
        </p:spPr>
        <p:txBody>
          <a:bodyPr wrap="square">
            <a:spAutoFit/>
          </a:bodyPr>
          <a:lstStyle/>
          <a:p>
            <a:r>
              <a:rPr lang="fr-FR" sz="1400" dirty="0">
                <a:latin typeface="Univers Condensed"/>
              </a:rPr>
              <a:t>Détails concernant la </a:t>
            </a:r>
            <a:r>
              <a:rPr lang="fr-FR" sz="1400" b="1" dirty="0">
                <a:latin typeface="Univers Condensed"/>
              </a:rPr>
              <a:t>mise en œuvre des cales</a:t>
            </a:r>
            <a:endParaRPr lang="fr-CA" sz="1400" b="1" dirty="0">
              <a:latin typeface="Univers Condensed"/>
            </a:endParaRPr>
          </a:p>
        </p:txBody>
      </p:sp>
      <p:sp>
        <p:nvSpPr>
          <p:cNvPr id="7" name="Rectangle 6">
            <a:extLst>
              <a:ext uri="{FF2B5EF4-FFF2-40B4-BE49-F238E27FC236}">
                <a16:creationId xmlns:a16="http://schemas.microsoft.com/office/drawing/2014/main" id="{16523855-C19A-DF47-A23A-55475A71F14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30236835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Soudures à rainure à pénétration complète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42</a:t>
            </a:fld>
            <a:endParaRPr lang="fr-FR"/>
          </a:p>
        </p:txBody>
      </p:sp>
    </p:spTree>
    <p:extLst>
      <p:ext uri="{BB962C8B-B14F-4D97-AF65-F5344CB8AC3E}">
        <p14:creationId xmlns:p14="http://schemas.microsoft.com/office/powerpoint/2010/main" val="1171613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45481"/>
                <a:ext cx="9821449" cy="14542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tx1"/>
                  </a:buClr>
                  <a:buFont typeface="Arial" panose="020B0604020202020204" pitchFamily="34" charset="0"/>
                  <a:buChar char="•"/>
                  <a:defRPr/>
                </a:pPr>
                <a:r>
                  <a:rPr lang="fr-FR" sz="1600" dirty="0">
                    <a:latin typeface="Univers Condensed"/>
                    <a:ea typeface="Cambria Math" panose="02040503050406030204" pitchFamily="18" charset="0"/>
                  </a:rPr>
                  <a:t>Si les pièces à joindre bout à bout sont d’épaisseur ou de largeur différentes, on doit chanfreiner les pièces</a:t>
                </a:r>
              </a:p>
              <a:p>
                <a:pPr marL="342900" lvl="1" indent="-342900" eaLnBrk="1" hangingPunct="1">
                  <a:buClr>
                    <a:schemeClr val="tx1"/>
                  </a:buClr>
                  <a:buFont typeface="Arial" panose="020B0604020202020204" pitchFamily="34" charset="0"/>
                  <a:buChar char="•"/>
                  <a:defRPr/>
                </a:pPr>
                <a:endParaRPr lang="fr-FR" sz="1600" dirty="0">
                  <a:latin typeface="Univers Condensed"/>
                  <a:ea typeface="Cambria Math" panose="02040503050406030204" pitchFamily="18" charset="0"/>
                </a:endParaRPr>
              </a:p>
              <a:p>
                <a:pPr marL="342900" lvl="1" indent="-342900" eaLnBrk="1" hangingPunct="1">
                  <a:buClr>
                    <a:schemeClr val="tx1"/>
                  </a:buClr>
                  <a:buFont typeface="Arial" panose="020B0604020202020204" pitchFamily="34" charset="0"/>
                  <a:buChar char="•"/>
                  <a:defRPr/>
                </a:pPr>
                <a:r>
                  <a:rPr lang="fr-FR" sz="1600" u="sng" dirty="0">
                    <a:latin typeface="Univers Condensed"/>
                    <a:ea typeface="Cambria Math" panose="02040503050406030204" pitchFamily="18" charset="0"/>
                  </a:rPr>
                  <a:t>L’épaisseur de la gorge efficace (</a:t>
                </a:r>
                <a14:m>
                  <m:oMath xmlns:m="http://schemas.openxmlformats.org/officeDocument/2006/math">
                    <m:sSub>
                      <m:sSubPr>
                        <m:ctrlPr>
                          <a:rPr lang="fr-FR" sz="1600" i="1" u="sng" dirty="0">
                            <a:latin typeface="Cambria Math" panose="02040503050406030204" pitchFamily="18" charset="0"/>
                            <a:ea typeface="Cambria Math" panose="02040503050406030204" pitchFamily="18" charset="0"/>
                          </a:rPr>
                        </m:ctrlPr>
                      </m:sSubPr>
                      <m:e>
                        <m:r>
                          <a:rPr lang="fr-FR" sz="1600" i="1" u="sng" dirty="0">
                            <a:latin typeface="Cambria Math" panose="02040503050406030204" pitchFamily="18" charset="0"/>
                            <a:ea typeface="Cambria Math" panose="02040503050406030204" pitchFamily="18" charset="0"/>
                          </a:rPr>
                          <m:t>𝑡</m:t>
                        </m:r>
                      </m:e>
                      <m:sub>
                        <m:r>
                          <a:rPr lang="fr-FR" sz="1600" i="1" u="sng" dirty="0">
                            <a:latin typeface="Cambria Math" panose="02040503050406030204" pitchFamily="18" charset="0"/>
                            <a:ea typeface="Cambria Math" panose="02040503050406030204" pitchFamily="18" charset="0"/>
                          </a:rPr>
                          <m:t>𝑤</m:t>
                        </m:r>
                      </m:sub>
                    </m:sSub>
                  </m:oMath>
                </a14:m>
                <a:r>
                  <a:rPr lang="fr-FR" sz="1600" u="sng" dirty="0">
                    <a:latin typeface="Univers Condensed"/>
                    <a:ea typeface="Cambria Math" panose="02040503050406030204" pitchFamily="18" charset="0"/>
                  </a:rPr>
                  <a:t>) à considérer pour la soudure est égale à l’épaisseur de la pièce la plus mince</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45481"/>
                <a:ext cx="9821449" cy="1454252"/>
              </a:xfrm>
              <a:prstGeom prst="rect">
                <a:avLst/>
              </a:prstGeom>
              <a:blipFill>
                <a:blip r:embed="rId3"/>
                <a:stretch>
                  <a:fillRect l="-186" t="-1261" r="-124" b="-2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554931"/>
            <a:ext cx="4233778" cy="273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330469" y="5746905"/>
            <a:ext cx="4836908" cy="307777"/>
          </a:xfrm>
          <a:prstGeom prst="rect">
            <a:avLst/>
          </a:prstGeom>
        </p:spPr>
        <p:txBody>
          <a:bodyPr wrap="square">
            <a:spAutoFit/>
          </a:bodyPr>
          <a:lstStyle/>
          <a:p>
            <a:r>
              <a:rPr lang="fr-FR" sz="1400" dirty="0">
                <a:latin typeface="Univers Condensed"/>
              </a:rPr>
              <a:t>Joints bout à bout entre plaques de dimensions différentes</a:t>
            </a:r>
            <a:endParaRPr lang="fr-CA" sz="1400" dirty="0">
              <a:latin typeface="Univers Condensed"/>
            </a:endParaRPr>
          </a:p>
        </p:txBody>
      </p:sp>
      <p:sp>
        <p:nvSpPr>
          <p:cNvPr id="11" name="Rectangle 10">
            <a:extLst>
              <a:ext uri="{FF2B5EF4-FFF2-40B4-BE49-F238E27FC236}">
                <a16:creationId xmlns:a16="http://schemas.microsoft.com/office/drawing/2014/main" id="{F0FB1F87-7E31-9345-870F-FE76AE42A1F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017138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Soudures à rainure à pénétration partielle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44</a:t>
            </a:fld>
            <a:endParaRPr lang="fr-FR"/>
          </a:p>
        </p:txBody>
      </p:sp>
    </p:spTree>
    <p:extLst>
      <p:ext uri="{BB962C8B-B14F-4D97-AF65-F5344CB8AC3E}">
        <p14:creationId xmlns:p14="http://schemas.microsoft.com/office/powerpoint/2010/main" val="1661434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728928"/>
                <a:ext cx="9821449" cy="176027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Pour les assemblages bout à bout, en </a:t>
                </a:r>
                <a14:m>
                  <m:oMath xmlns:m="http://schemas.openxmlformats.org/officeDocument/2006/math">
                    <m:r>
                      <m:rPr>
                        <m:sty m:val="p"/>
                      </m:rPr>
                      <a:rPr lang="fr-FR" sz="2000" dirty="0">
                        <a:solidFill>
                          <a:schemeClr val="tx1"/>
                        </a:solidFill>
                        <a:latin typeface="Cambria Math" panose="02040503050406030204" pitchFamily="18" charset="0"/>
                        <a:ea typeface="Cambria Math" panose="02040503050406030204" pitchFamily="18" charset="0"/>
                      </a:rPr>
                      <m:t>L</m:t>
                    </m:r>
                    <m:r>
                      <a:rPr lang="fr-FR" sz="2000" dirty="0">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ou en </a:t>
                </a:r>
                <a14:m>
                  <m:oMath xmlns:m="http://schemas.openxmlformats.org/officeDocument/2006/math">
                    <m:r>
                      <m:rPr>
                        <m:sty m:val="p"/>
                      </m:rPr>
                      <a:rPr lang="fr-FR" sz="2000" dirty="0">
                        <a:solidFill>
                          <a:schemeClr val="tx1"/>
                        </a:solidFill>
                        <a:latin typeface="Cambria Math" panose="02040503050406030204" pitchFamily="18" charset="0"/>
                        <a:ea typeface="Cambria Math" panose="02040503050406030204" pitchFamily="18" charset="0"/>
                      </a:rPr>
                      <m:t>T</m:t>
                    </m:r>
                  </m:oMath>
                </a14:m>
                <a:r>
                  <a:rPr lang="fr-FR" sz="2000" dirty="0">
                    <a:solidFill>
                      <a:schemeClr val="tx1"/>
                    </a:solidFill>
                    <a:latin typeface="Univers Condensed"/>
                    <a:ea typeface="Cambria Math" panose="02040503050406030204" pitchFamily="18" charset="0"/>
                  </a:rPr>
                  <a:t>, La gorge efficace minimale (</a:t>
                </a:r>
                <a14:m>
                  <m:oMath xmlns:m="http://schemas.openxmlformats.org/officeDocument/2006/math">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fr-FR" sz="2000" i="1" dirty="0">
                            <a:solidFill>
                              <a:schemeClr val="tx1"/>
                            </a:solidFill>
                            <a:latin typeface="Cambria Math" panose="02040503050406030204" pitchFamily="18" charset="0"/>
                            <a:ea typeface="Cambria Math" panose="02040503050406030204" pitchFamily="18" charset="0"/>
                          </a:rPr>
                          <m:t>𝑡</m:t>
                        </m:r>
                      </m:e>
                      <m:sub>
                        <m:r>
                          <a:rPr lang="fr-FR" sz="2000" i="1" dirty="0">
                            <a:solidFill>
                              <a:schemeClr val="tx1"/>
                            </a:solidFill>
                            <a:latin typeface="Cambria Math" panose="02040503050406030204" pitchFamily="18" charset="0"/>
                            <a:ea typeface="Cambria Math" panose="02040503050406030204" pitchFamily="18" charset="0"/>
                          </a:rPr>
                          <m:t>𝑤</m:t>
                        </m:r>
                      </m:sub>
                    </m:sSub>
                  </m:oMath>
                </a14:m>
                <a:r>
                  <a:rPr lang="fr-FR" sz="2000" dirty="0">
                    <a:solidFill>
                      <a:schemeClr val="tx1"/>
                    </a:solidFill>
                    <a:latin typeface="Univers Condensed"/>
                    <a:ea typeface="Cambria Math" panose="02040503050406030204" pitchFamily="18" charset="0"/>
                  </a:rPr>
                  <a:t>) dépend de l’épaisseur de la plaque ou de la tôle et doit être conforme au tableau de l’acétate </a:t>
                </a:r>
                <a14:m>
                  <m:oMath xmlns:m="http://schemas.openxmlformats.org/officeDocument/2006/math">
                    <m:r>
                      <a:rPr lang="fr-FR" sz="2000" i="1" dirty="0">
                        <a:latin typeface="Cambria Math" panose="02040503050406030204" pitchFamily="18" charset="0"/>
                        <a:ea typeface="Cambria Math" panose="02040503050406030204" pitchFamily="18" charset="0"/>
                      </a:rPr>
                      <m:t>4</m:t>
                    </m:r>
                    <m:r>
                      <a:rPr lang="fr-CA" sz="2000" b="0" i="1" dirty="0" smtClean="0">
                        <a:latin typeface="Cambria Math" panose="02040503050406030204" pitchFamily="18" charset="0"/>
                        <a:ea typeface="Cambria Math" panose="02040503050406030204" pitchFamily="18" charset="0"/>
                      </a:rPr>
                      <m:t>6</m:t>
                    </m:r>
                    <m:r>
                      <a:rPr lang="fr-FR" sz="2000" i="1" dirty="0">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suivante</a:t>
                </a:r>
              </a:p>
              <a:p>
                <a:pPr marL="342900" lvl="1" indent="-342900" eaLnBrk="1" hangingPunct="1">
                  <a:buClr>
                    <a:schemeClr val="tx1"/>
                  </a:buClr>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342900" lvl="1" indent="-342900" eaLnBrk="1" hangingPunct="1">
                  <a:buClr>
                    <a:schemeClr val="tx1"/>
                  </a:buClr>
                  <a:buFont typeface="Arial" panose="020B0604020202020204" pitchFamily="34" charset="0"/>
                  <a:buChar char="•"/>
                  <a:defRPr/>
                </a:pPr>
                <a:r>
                  <a:rPr lang="fr-CA" sz="2000" dirty="0">
                    <a:solidFill>
                      <a:schemeClr val="tx1"/>
                    </a:solidFill>
                    <a:latin typeface="Univers Condensed"/>
                  </a:rPr>
                  <a:t>La profondeur de la préparation (</a:t>
                </a:r>
                <a14:m>
                  <m:oMath xmlns:m="http://schemas.openxmlformats.org/officeDocument/2006/math">
                    <m:sSup>
                      <m:sSupPr>
                        <m:ctrlPr>
                          <a:rPr lang="fr-CA" sz="2000" i="1">
                            <a:solidFill>
                              <a:schemeClr val="tx1"/>
                            </a:solidFill>
                            <a:latin typeface="Cambria Math" panose="02040503050406030204" pitchFamily="18" charset="0"/>
                          </a:rPr>
                        </m:ctrlPr>
                      </m:sSupPr>
                      <m:e>
                        <m:r>
                          <a:rPr lang="en-CA" sz="2000" i="1">
                            <a:solidFill>
                              <a:schemeClr val="tx1"/>
                            </a:solidFill>
                            <a:latin typeface="Cambria Math" panose="02040503050406030204" pitchFamily="18" charset="0"/>
                          </a:rPr>
                          <m:t>𝑡</m:t>
                        </m:r>
                      </m:e>
                      <m:sup>
                        <m:r>
                          <a:rPr lang="en-CA" sz="2000" i="1">
                            <a:solidFill>
                              <a:schemeClr val="tx1"/>
                            </a:solidFill>
                            <a:latin typeface="Cambria Math" panose="02040503050406030204" pitchFamily="18" charset="0"/>
                          </a:rPr>
                          <m:t>′</m:t>
                        </m:r>
                      </m:sup>
                    </m:sSup>
                  </m:oMath>
                </a14:m>
                <a:r>
                  <a:rPr lang="fr-CA" sz="2000" dirty="0">
                    <a:solidFill>
                      <a:schemeClr val="tx1"/>
                    </a:solidFill>
                    <a:latin typeface="Univers Condensed"/>
                  </a:rPr>
                  <a:t>) doit être conforme au tableau </a:t>
                </a:r>
                <a:r>
                  <a:rPr lang="fr-FR" sz="2000" dirty="0">
                    <a:solidFill>
                      <a:schemeClr val="tx1"/>
                    </a:solidFill>
                    <a:latin typeface="Univers Condensed"/>
                    <a:ea typeface="Cambria Math" panose="02040503050406030204" pitchFamily="18" charset="0"/>
                  </a:rPr>
                  <a:t>de l’acétate </a:t>
                </a:r>
                <a14:m>
                  <m:oMath xmlns:m="http://schemas.openxmlformats.org/officeDocument/2006/math">
                    <m:r>
                      <a:rPr lang="fr-CA" sz="2000" b="0" i="1" smtClean="0">
                        <a:solidFill>
                          <a:schemeClr val="tx1"/>
                        </a:solidFill>
                        <a:latin typeface="Cambria Math" panose="02040503050406030204" pitchFamily="18" charset="0"/>
                        <a:ea typeface="Cambria Math" panose="02040503050406030204" pitchFamily="18" charset="0"/>
                      </a:rPr>
                      <m:t>47</m:t>
                    </m:r>
                  </m:oMath>
                </a14:m>
                <a:r>
                  <a:rPr lang="fr-CA" sz="2000" dirty="0">
                    <a:solidFill>
                      <a:schemeClr val="tx1"/>
                    </a:solidFill>
                    <a:latin typeface="Univers Condensed"/>
                  </a:rPr>
                  <a:t> </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728928"/>
                <a:ext cx="9821449" cy="1760272"/>
              </a:xfrm>
              <a:prstGeom prst="rect">
                <a:avLst/>
              </a:prstGeom>
              <a:blipFill>
                <a:blip r:embed="rId3"/>
                <a:stretch>
                  <a:fillRect l="-496" t="-1736" b="-69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2" name="Groupe 11">
            <a:extLst>
              <a:ext uri="{FF2B5EF4-FFF2-40B4-BE49-F238E27FC236}">
                <a16:creationId xmlns:a16="http://schemas.microsoft.com/office/drawing/2014/main" id="{76CCEE53-4315-4EAF-A8B1-0F8D1302DAA9}"/>
              </a:ext>
            </a:extLst>
          </p:cNvPr>
          <p:cNvGrpSpPr/>
          <p:nvPr/>
        </p:nvGrpSpPr>
        <p:grpSpPr>
          <a:xfrm>
            <a:off x="5638150" y="2771403"/>
            <a:ext cx="4378087" cy="3302743"/>
            <a:chOff x="1547665" y="1844824"/>
            <a:chExt cx="5760640" cy="4432025"/>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5" y="1844824"/>
              <a:ext cx="5760640" cy="44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FBF3F90F-C06F-4181-B019-660A2FF44409}"/>
                </a:ext>
              </a:extLst>
            </p:cNvPr>
            <p:cNvSpPr/>
            <p:nvPr/>
          </p:nvSpPr>
          <p:spPr>
            <a:xfrm>
              <a:off x="2269657" y="2060848"/>
              <a:ext cx="430135" cy="486418"/>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id="{FBF3F90F-C06F-4181-B019-660A2FF44409}"/>
                </a:ext>
              </a:extLst>
            </p:cNvPr>
            <p:cNvSpPr/>
            <p:nvPr/>
          </p:nvSpPr>
          <p:spPr>
            <a:xfrm>
              <a:off x="2484724" y="4060836"/>
              <a:ext cx="791132" cy="880332"/>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7" name="Rectangle 16"/>
          <p:cNvSpPr/>
          <p:nvPr/>
        </p:nvSpPr>
        <p:spPr>
          <a:xfrm>
            <a:off x="2573488" y="4422774"/>
            <a:ext cx="2708580" cy="523220"/>
          </a:xfrm>
          <a:prstGeom prst="rect">
            <a:avLst/>
          </a:prstGeom>
        </p:spPr>
        <p:txBody>
          <a:bodyPr wrap="square">
            <a:spAutoFit/>
          </a:bodyPr>
          <a:lstStyle/>
          <a:p>
            <a:r>
              <a:rPr lang="fr-FR" sz="1400" dirty="0">
                <a:latin typeface="Univers Condensed"/>
              </a:rPr>
              <a:t>Exemples de joints soudés </a:t>
            </a:r>
            <a:r>
              <a:rPr lang="fr-FR" sz="1400" b="1" dirty="0">
                <a:latin typeface="Univers Condensed"/>
              </a:rPr>
              <a:t>à pénétration partielle</a:t>
            </a:r>
            <a:endParaRPr lang="fr-CA" sz="1400" b="1" dirty="0">
              <a:latin typeface="Univers Condensed"/>
            </a:endParaRPr>
          </a:p>
        </p:txBody>
      </p:sp>
      <p:sp>
        <p:nvSpPr>
          <p:cNvPr id="14" name="Rectangle 13">
            <a:extLst>
              <a:ext uri="{FF2B5EF4-FFF2-40B4-BE49-F238E27FC236}">
                <a16:creationId xmlns:a16="http://schemas.microsoft.com/office/drawing/2014/main" id="{BE02E700-C1CC-5343-9EE5-034C73DDF2CA}"/>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9920533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390" y="983284"/>
            <a:ext cx="8838667" cy="461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111916" y="5673379"/>
            <a:ext cx="5991613" cy="307777"/>
          </a:xfrm>
          <a:prstGeom prst="rect">
            <a:avLst/>
          </a:prstGeom>
        </p:spPr>
        <p:txBody>
          <a:bodyPr wrap="square">
            <a:spAutoFit/>
          </a:bodyPr>
          <a:lstStyle/>
          <a:p>
            <a:r>
              <a:rPr lang="fr-FR" sz="1400" dirty="0">
                <a:latin typeface="Univers Condensed"/>
              </a:rPr>
              <a:t>Gorge efficace minimale des soudures à rainure </a:t>
            </a:r>
            <a:r>
              <a:rPr lang="fr-FR" sz="1400" b="1" dirty="0">
                <a:latin typeface="Univers Condensed"/>
              </a:rPr>
              <a:t>à pénétration partielle</a:t>
            </a:r>
            <a:endParaRPr lang="fr-CA" sz="1400" b="1" dirty="0">
              <a:latin typeface="Univers Condensed"/>
            </a:endParaRPr>
          </a:p>
        </p:txBody>
      </p:sp>
      <p:sp>
        <p:nvSpPr>
          <p:cNvPr id="7" name="Rectangle 6">
            <a:extLst>
              <a:ext uri="{FF2B5EF4-FFF2-40B4-BE49-F238E27FC236}">
                <a16:creationId xmlns:a16="http://schemas.microsoft.com/office/drawing/2014/main" id="{2E8809C3-C163-6F41-9F43-3EF691C466B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1049597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483" y="1321950"/>
            <a:ext cx="8892480" cy="37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048328" y="1321950"/>
            <a:ext cx="1368152" cy="379496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3287578" y="5290408"/>
            <a:ext cx="5640289" cy="307777"/>
          </a:xfrm>
          <a:prstGeom prst="rect">
            <a:avLst/>
          </a:prstGeom>
        </p:spPr>
        <p:txBody>
          <a:bodyPr wrap="square">
            <a:spAutoFit/>
          </a:bodyPr>
          <a:lstStyle/>
          <a:p>
            <a:r>
              <a:rPr lang="fr-FR" sz="1400" dirty="0">
                <a:latin typeface="Univers Condensed"/>
              </a:rPr>
              <a:t>Profondeur de la préparation des soudures </a:t>
            </a:r>
            <a:r>
              <a:rPr lang="fr-FR" sz="1400" b="1" dirty="0">
                <a:latin typeface="Univers Condensed"/>
              </a:rPr>
              <a:t>à pénétration partielle</a:t>
            </a:r>
            <a:endParaRPr lang="fr-CA" sz="1400" b="1" dirty="0">
              <a:latin typeface="Univers Condensed"/>
            </a:endParaRPr>
          </a:p>
        </p:txBody>
      </p:sp>
      <p:sp>
        <p:nvSpPr>
          <p:cNvPr id="12" name="Rectangle 11">
            <a:extLst>
              <a:ext uri="{FF2B5EF4-FFF2-40B4-BE49-F238E27FC236}">
                <a16:creationId xmlns:a16="http://schemas.microsoft.com/office/drawing/2014/main" id="{55C43769-D57C-F241-A651-2124A067FB0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1913430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1118751"/>
            <a:ext cx="7848872" cy="4291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545803" y="5665392"/>
            <a:ext cx="4740353" cy="307777"/>
          </a:xfrm>
          <a:prstGeom prst="rect">
            <a:avLst/>
          </a:prstGeom>
        </p:spPr>
        <p:txBody>
          <a:bodyPr wrap="square">
            <a:spAutoFit/>
          </a:bodyPr>
          <a:lstStyle/>
          <a:p>
            <a:r>
              <a:rPr lang="fr-FR" sz="1400" b="1" dirty="0">
                <a:latin typeface="Univers Condensed"/>
              </a:rPr>
              <a:t>Gorge efficace </a:t>
            </a:r>
            <a:r>
              <a:rPr lang="fr-FR" sz="1400" dirty="0">
                <a:latin typeface="Univers Condensed"/>
              </a:rPr>
              <a:t>des soudures à rainure à </a:t>
            </a:r>
            <a:r>
              <a:rPr lang="fr-FR" sz="1400" b="1" dirty="0">
                <a:latin typeface="Univers Condensed"/>
              </a:rPr>
              <a:t>bord tombé</a:t>
            </a:r>
            <a:endParaRPr lang="fr-CA" sz="1400" b="1" dirty="0">
              <a:latin typeface="Univers Condensed"/>
            </a:endParaRPr>
          </a:p>
        </p:txBody>
      </p:sp>
      <p:sp>
        <p:nvSpPr>
          <p:cNvPr id="7" name="Rectangle 6">
            <a:extLst>
              <a:ext uri="{FF2B5EF4-FFF2-40B4-BE49-F238E27FC236}">
                <a16:creationId xmlns:a16="http://schemas.microsoft.com/office/drawing/2014/main" id="{347C31D3-E088-014E-BD5D-9EDE3E9AF61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8237973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Conception des assemblages soudés</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Goujons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49</a:t>
            </a:fld>
            <a:endParaRPr lang="fr-FR"/>
          </a:p>
        </p:txBody>
      </p:sp>
    </p:spTree>
    <p:extLst>
      <p:ext uri="{BB962C8B-B14F-4D97-AF65-F5344CB8AC3E}">
        <p14:creationId xmlns:p14="http://schemas.microsoft.com/office/powerpoint/2010/main" val="1024457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a:t>
            </a:fld>
            <a:endParaRPr lang="fr-CA" altLang="fr-F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707307"/>
                <a:ext cx="9821449" cy="595677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solidFill>
                    <a:srgbClr val="FF0000"/>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C'est un </a:t>
                </a:r>
                <a:r>
                  <a:rPr lang="fr-CA" sz="1600" u="sng" dirty="0">
                    <a:latin typeface="Univers Condensed"/>
                    <a:ea typeface="Cambria Math" panose="02040503050406030204" pitchFamily="18" charset="0"/>
                  </a:rPr>
                  <a:t>procédé d'assemblage permanent</a:t>
                </a:r>
                <a:r>
                  <a:rPr lang="fr-CA" sz="1600" dirty="0">
                    <a:latin typeface="Univers Condensed"/>
                    <a:ea typeface="Cambria Math" panose="02040503050406030204" pitchFamily="18" charset="0"/>
                  </a:rPr>
                  <a:t> de deux pièces (ou plusieurs) par </a:t>
                </a:r>
                <a:r>
                  <a:rPr lang="fr-CA" sz="1600" u="sng" dirty="0">
                    <a:latin typeface="Univers Condensed"/>
                    <a:ea typeface="Cambria Math" panose="02040503050406030204" pitchFamily="18" charset="0"/>
                  </a:rPr>
                  <a:t>fusion et solidification</a:t>
                </a:r>
                <a:r>
                  <a:rPr lang="fr-CA" sz="1600" dirty="0">
                    <a:latin typeface="Univers Condensed"/>
                    <a:ea typeface="Cambria Math" panose="02040503050406030204" pitchFamily="18" charset="0"/>
                  </a:rPr>
                  <a:t> de leurs parties en contact, avec ou sans métal d’apport</a:t>
                </a:r>
              </a:p>
              <a:p>
                <a:pPr marL="627063" lvl="2"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Les soudures dites </a:t>
                </a:r>
                <a:r>
                  <a:rPr lang="fr-CA" sz="1600" u="sng" dirty="0">
                    <a:latin typeface="Univers Condensed"/>
                    <a:ea typeface="Cambria Math" panose="02040503050406030204" pitchFamily="18" charset="0"/>
                  </a:rPr>
                  <a:t>structurales</a:t>
                </a:r>
                <a:r>
                  <a:rPr lang="fr-CA" sz="1600" dirty="0">
                    <a:latin typeface="Univers Condensed"/>
                    <a:ea typeface="Cambria Math" panose="02040503050406030204" pitchFamily="18" charset="0"/>
                  </a:rPr>
                  <a:t> sont celles dont la fonction est de transférer des efforts d’une pièce à l’autre </a:t>
                </a:r>
              </a:p>
              <a:p>
                <a:pPr marL="627063" lvl="2" indent="-227013" eaLnBrk="1" hangingPunct="1">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pour l’exécution de ces soudures, il y a généralement apport de métal, produit par la fusion d’une électrode ou d’un  fil de soudage</a:t>
                </a:r>
              </a:p>
              <a:p>
                <a:pPr marL="627063" lvl="2"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Dans la fabrication de charpentes d’aluminium, on utilise également la soudure à des fins </a:t>
                </a:r>
                <a:r>
                  <a:rPr lang="fr-CA" sz="1600" u="sng" dirty="0">
                    <a:latin typeface="Univers Condensed"/>
                    <a:ea typeface="Cambria Math" panose="02040503050406030204" pitchFamily="18" charset="0"/>
                  </a:rPr>
                  <a:t>non structurales</a:t>
                </a:r>
                <a:r>
                  <a:rPr lang="fr-CA" sz="1600" dirty="0">
                    <a:latin typeface="Univers Condensed"/>
                    <a:ea typeface="Cambria Math" panose="02040503050406030204" pitchFamily="18" charset="0"/>
                  </a:rPr>
                  <a:t>. Par exemple,</a:t>
                </a:r>
              </a:p>
              <a:p>
                <a:pPr marL="627063" lvl="2" indent="-227013" eaLnBrk="1" hangingPunct="1">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pour fixer provisoirement ensemble les pièces à assembler avant de réaliser l’assemblage final </a:t>
                </a:r>
                <a14:m>
                  <m:oMath xmlns:m="http://schemas.openxmlformats.org/officeDocument/2006/math">
                    <m:r>
                      <a:rPr lang="fr-CA" sz="1600" i="1">
                        <a:latin typeface="Cambria Math" panose="02040503050406030204" pitchFamily="18" charset="0"/>
                        <a:ea typeface="Cambria Math" panose="02040503050406030204" pitchFamily="18" charset="0"/>
                      </a:rPr>
                      <m:t>⟹</m:t>
                    </m:r>
                  </m:oMath>
                </a14:m>
                <a:r>
                  <a:rPr lang="fr-CA" sz="1600" dirty="0">
                    <a:latin typeface="Univers Condensed"/>
                    <a:ea typeface="Cambria Math" panose="02040503050406030204" pitchFamily="18" charset="0"/>
                  </a:rPr>
                  <a:t> soudage par point</a:t>
                </a:r>
              </a:p>
              <a:p>
                <a:pPr marL="1084263" lvl="3" indent="-227013" eaLnBrk="1" hangingPunct="1">
                  <a:defRPr/>
                </a:pPr>
                <a:endParaRPr lang="fr-CA"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pour empêchant l’infiltration d’eau ou d’autres matières corrosives sur la surface de contact des deux pièces </a:t>
                </a:r>
                <a14:m>
                  <m:oMath xmlns:m="http://schemas.openxmlformats.org/officeDocument/2006/math">
                    <m:r>
                      <a:rPr lang="fr-CA" sz="1600" i="1">
                        <a:latin typeface="Cambria Math" panose="02040503050406030204" pitchFamily="18" charset="0"/>
                        <a:ea typeface="Cambria Math" panose="02040503050406030204" pitchFamily="18" charset="0"/>
                      </a:rPr>
                      <m:t>⟹</m:t>
                    </m:r>
                  </m:oMath>
                </a14:m>
                <a:r>
                  <a:rPr lang="fr-CA" sz="1600" dirty="0">
                    <a:latin typeface="Univers Condensed"/>
                    <a:ea typeface="Cambria Math" panose="02040503050406030204" pitchFamily="18" charset="0"/>
                  </a:rPr>
                  <a:t> soudure d’étanchéité</a:t>
                </a:r>
              </a:p>
              <a:p>
                <a:pPr marL="1084263" lvl="3"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Pour réaliser un joint soudé de bonne qualité, </a:t>
                </a:r>
                <a:r>
                  <a:rPr lang="fr-CA" sz="1600" u="sng" dirty="0">
                    <a:latin typeface="Univers Condensed"/>
                    <a:ea typeface="Cambria Math" panose="02040503050406030204" pitchFamily="18" charset="0"/>
                  </a:rPr>
                  <a:t>l’exécution de la soudure est plus importante qu’un calcul précis de la soudure</a:t>
                </a: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707307"/>
                <a:ext cx="9821449" cy="5956771"/>
              </a:xfrm>
              <a:prstGeom prst="rect">
                <a:avLst/>
              </a:prstGeom>
              <a:blipFill>
                <a:blip r:embed="rId3"/>
                <a:stretch>
                  <a:fillRect l="-186" r="-8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Généralités sur le soudage</a:t>
            </a:r>
            <a:endParaRPr lang="fr-FR" dirty="0">
              <a:solidFill>
                <a:schemeClr val="accent2"/>
              </a:solidFill>
            </a:endParaRPr>
          </a:p>
        </p:txBody>
      </p:sp>
    </p:spTree>
    <p:extLst>
      <p:ext uri="{BB962C8B-B14F-4D97-AF65-F5344CB8AC3E}">
        <p14:creationId xmlns:p14="http://schemas.microsoft.com/office/powerpoint/2010/main" val="247010647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sp>
        <p:nvSpPr>
          <p:cNvPr id="7" name="Rectangle 1027"/>
          <p:cNvSpPr txBox="1">
            <a:spLocks noChangeArrowheads="1"/>
          </p:cNvSpPr>
          <p:nvPr/>
        </p:nvSpPr>
        <p:spPr bwMode="auto">
          <a:xfrm>
            <a:off x="838199" y="823559"/>
            <a:ext cx="9821449" cy="75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rPr>
              <a:t>Servent à relier une pièce en aluminium par boulonnage à une autre pièce qu’on ne peut ou qu’on ne désire par perforer</a:t>
            </a:r>
            <a:endParaRPr lang="fr-CA" sz="500" dirty="0">
              <a:solidFill>
                <a:srgbClr val="000099"/>
              </a:solidFill>
              <a:latin typeface="Univers Condensed"/>
              <a:ea typeface="Cambria Math" panose="02040503050406030204" pitchFamily="18"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1955"/>
            <a:ext cx="6136803" cy="2844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3484" y="1522938"/>
            <a:ext cx="2184169" cy="1638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Image result for goujon en alumini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874" y="3674833"/>
            <a:ext cx="2624516" cy="19675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2150534" y="5173315"/>
            <a:ext cx="5178971" cy="307777"/>
          </a:xfrm>
          <a:prstGeom prst="rect">
            <a:avLst/>
          </a:prstGeom>
        </p:spPr>
        <p:txBody>
          <a:bodyPr wrap="square">
            <a:spAutoFit/>
          </a:bodyPr>
          <a:lstStyle/>
          <a:p>
            <a:r>
              <a:rPr lang="fr-FR" sz="1400" dirty="0">
                <a:latin typeface="Univers Condensed"/>
              </a:rPr>
              <a:t>Exemples de goujons en aluminium posés par soudage à l'arc</a:t>
            </a:r>
            <a:endParaRPr lang="fr-CA" sz="1400" dirty="0">
              <a:latin typeface="Univers Condensed"/>
            </a:endParaRPr>
          </a:p>
        </p:txBody>
      </p:sp>
      <p:sp>
        <p:nvSpPr>
          <p:cNvPr id="12" name="Rectangle 11">
            <a:extLst>
              <a:ext uri="{FF2B5EF4-FFF2-40B4-BE49-F238E27FC236}">
                <a16:creationId xmlns:a16="http://schemas.microsoft.com/office/drawing/2014/main" id="{CF2C7A76-903E-3748-9AC2-D08043A193C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185868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772757"/>
                <a:ext cx="9821450" cy="32573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Procédés pour </a:t>
                </a:r>
                <a:r>
                  <a:rPr lang="fr-FR" sz="1600" u="sng" dirty="0">
                    <a:latin typeface="Univers Condensed"/>
                    <a:ea typeface="Cambria Math" panose="02040503050406030204" pitchFamily="18" charset="0"/>
                  </a:rPr>
                  <a:t>la pose des goujons</a:t>
                </a:r>
              </a:p>
              <a:p>
                <a:pPr marL="342900" lvl="1" indent="-342900"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soudage à l’arc automatique</a:t>
                </a:r>
              </a:p>
              <a:p>
                <a:pPr marL="685800" lvl="2" indent="-28575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14375" lvl="2" indent="0" eaLnBrk="1" hangingPunct="1">
                  <a:buNone/>
                  <a:defRPr/>
                </a:pPr>
                <a:r>
                  <a:rPr lang="fr-CA" sz="1600" dirty="0">
                    <a:latin typeface="Univers Condensed"/>
                    <a:ea typeface="Cambria Math" panose="02040503050406030204" pitchFamily="18" charset="0"/>
                  </a:rPr>
                  <a:t>procédé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SW</m:t>
                    </m:r>
                    <m:r>
                      <a:rPr lang="fr-CA" sz="1600"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(Arc </a:t>
                </a:r>
                <a:r>
                  <a:rPr lang="fr-CA" sz="1600" dirty="0" err="1">
                    <a:latin typeface="Univers Condensed"/>
                    <a:ea typeface="Cambria Math" panose="02040503050406030204" pitchFamily="18" charset="0"/>
                  </a:rPr>
                  <a:t>Stud</a:t>
                </a:r>
                <a:r>
                  <a:rPr lang="fr-CA" sz="1600" dirty="0">
                    <a:latin typeface="Univers Condensed"/>
                    <a:ea typeface="Cambria Math" panose="02040503050406030204" pitchFamily="18" charset="0"/>
                  </a:rPr>
                  <a:t> </a:t>
                </a:r>
                <a:r>
                  <a:rPr lang="fr-CA" sz="1600" dirty="0" err="1">
                    <a:latin typeface="Univers Condensed"/>
                    <a:ea typeface="Cambria Math" panose="02040503050406030204" pitchFamily="18" charset="0"/>
                  </a:rPr>
                  <a:t>Welding</a:t>
                </a:r>
                <a:r>
                  <a:rPr lang="fr-CA" sz="1600" dirty="0">
                    <a:latin typeface="Univers Condensed"/>
                    <a:ea typeface="Cambria Math" panose="02040503050406030204" pitchFamily="18" charset="0"/>
                  </a:rPr>
                  <a:t>)</a:t>
                </a:r>
              </a:p>
              <a:p>
                <a:pPr marL="685800" lvl="2" indent="-28575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soudage par décharge de condensateur</a:t>
                </a:r>
              </a:p>
              <a:p>
                <a:pPr marL="685800" lvl="2" indent="-28575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soudage manuel par des soudures d’angle</a:t>
                </a:r>
              </a:p>
              <a:p>
                <a:pPr marL="685800" lvl="2" indent="-28575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14375" lvl="2" indent="0" eaLnBrk="1" hangingPunct="1">
                  <a:buNone/>
                  <a:defRPr/>
                </a:pPr>
                <a:r>
                  <a:rPr lang="fr-CA" sz="1600" dirty="0">
                    <a:latin typeface="Univers Condensed"/>
                    <a:ea typeface="Cambria Math" panose="02040503050406030204" pitchFamily="18" charset="0"/>
                  </a:rPr>
                  <a:t>(</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GMAW</m:t>
                    </m:r>
                  </m:oMath>
                </a14:m>
                <a:r>
                  <a:rPr lang="fr-CA" sz="1600" dirty="0">
                    <a:latin typeface="Univers Condensed"/>
                    <a:ea typeface="Cambria Math" panose="02040503050406030204" pitchFamily="18" charset="0"/>
                  </a:rPr>
                  <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GTAW</m:t>
                    </m:r>
                    <m:r>
                      <a:rPr lang="fr-CA" sz="1600"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ou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PAW</m:t>
                    </m:r>
                  </m:oMath>
                </a14:m>
                <a:r>
                  <a:rPr lang="fr-CA" sz="1600" dirty="0">
                    <a:latin typeface="Univers Condensed"/>
                    <a:ea typeface="Cambria Math" panose="02040503050406030204" pitchFamily="18" charset="0"/>
                  </a:rPr>
                  <a:t>)</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772757"/>
                <a:ext cx="9821450" cy="3257376"/>
              </a:xfrm>
              <a:prstGeom prst="rect">
                <a:avLst/>
              </a:prstGeom>
              <a:blipFill>
                <a:blip r:embed="rId3"/>
                <a:stretch>
                  <a:fillRect l="-186" t="-562" b="-2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3634" y="2737477"/>
            <a:ext cx="4986015" cy="339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980267" y="5439818"/>
            <a:ext cx="2488693" cy="307777"/>
          </a:xfrm>
          <a:prstGeom prst="rect">
            <a:avLst/>
          </a:prstGeom>
        </p:spPr>
        <p:txBody>
          <a:bodyPr wrap="square">
            <a:spAutoFit/>
          </a:bodyPr>
          <a:lstStyle/>
          <a:p>
            <a:r>
              <a:rPr lang="fr-FR" sz="1400" dirty="0">
                <a:latin typeface="Univers Condensed"/>
              </a:rPr>
              <a:t>soudage à l’arc automatique</a:t>
            </a:r>
          </a:p>
        </p:txBody>
      </p:sp>
      <p:sp>
        <p:nvSpPr>
          <p:cNvPr id="17" name="Rectangle 16"/>
          <p:cNvSpPr/>
          <p:nvPr/>
        </p:nvSpPr>
        <p:spPr>
          <a:xfrm>
            <a:off x="966830" y="6444476"/>
            <a:ext cx="1803635" cy="276999"/>
          </a:xfrm>
          <a:prstGeom prst="rect">
            <a:avLst/>
          </a:prstGeom>
        </p:spPr>
        <p:txBody>
          <a:bodyPr wrap="none">
            <a:spAutoFit/>
          </a:bodyPr>
          <a:lstStyle/>
          <a:p>
            <a:r>
              <a:rPr lang="fr-CA" sz="1200" dirty="0">
                <a:latin typeface="+mj-lt"/>
              </a:rPr>
              <a:t>Source: studwelding.co.za</a:t>
            </a:r>
          </a:p>
        </p:txBody>
      </p:sp>
    </p:spTree>
    <p:extLst>
      <p:ext uri="{BB962C8B-B14F-4D97-AF65-F5344CB8AC3E}">
        <p14:creationId xmlns:p14="http://schemas.microsoft.com/office/powerpoint/2010/main" val="360048088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Conception ces assemblages soudés</a:t>
            </a:r>
            <a:endParaRPr lang="fr-FR" dirty="0">
              <a:solidFill>
                <a:schemeClr val="accent2"/>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646" y="1908612"/>
            <a:ext cx="7776864" cy="242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501811" y="4535542"/>
            <a:ext cx="4906533" cy="523220"/>
          </a:xfrm>
          <a:prstGeom prst="rect">
            <a:avLst/>
          </a:prstGeom>
        </p:spPr>
        <p:txBody>
          <a:bodyPr wrap="square">
            <a:spAutoFit/>
          </a:bodyPr>
          <a:lstStyle/>
          <a:p>
            <a:r>
              <a:rPr lang="fr-FR" sz="1400" dirty="0">
                <a:latin typeface="Univers Condensed"/>
              </a:rPr>
              <a:t>Méthodes d'assemblage permettant de tenir compte de la présence des anneaux de soudure à la base des goujons</a:t>
            </a:r>
            <a:endParaRPr lang="fr-CA" sz="1400" dirty="0">
              <a:latin typeface="Univers Condensed"/>
            </a:endParaRPr>
          </a:p>
        </p:txBody>
      </p:sp>
      <p:sp>
        <p:nvSpPr>
          <p:cNvPr id="7" name="Rectangle 6">
            <a:extLst>
              <a:ext uri="{FF2B5EF4-FFF2-40B4-BE49-F238E27FC236}">
                <a16:creationId xmlns:a16="http://schemas.microsoft.com/office/drawing/2014/main" id="{BA80DD32-5DA6-8847-BAFF-ECC36AB7605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250784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Procédés de soudage à l’arc</a:t>
            </a:r>
          </a:p>
          <a:p>
            <a:r>
              <a:rPr lang="fr-FR" sz="2400" dirty="0"/>
              <a:t>E – Autres procédés de soudage</a:t>
            </a:r>
            <a:endParaRPr lang="fr-CA" sz="2400" dirty="0"/>
          </a:p>
          <a:p>
            <a:r>
              <a:rPr lang="fr-FR" sz="2400" dirty="0"/>
              <a:t>F – Résistance des soudures à rainure</a:t>
            </a:r>
            <a:endParaRPr lang="fr-CA" sz="2400" dirty="0"/>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628839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Procédés de soudage à l’arc</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Soudage avec électrode réfractaire (</a:t>
                </a:r>
                <a14:m>
                  <m:oMath xmlns:m="http://schemas.openxmlformats.org/officeDocument/2006/math">
                    <m:r>
                      <m:rPr>
                        <m:sty m:val="p"/>
                      </m:rPr>
                      <a:rPr lang="fr-FR" dirty="0">
                        <a:solidFill>
                          <a:schemeClr val="accent2"/>
                        </a:solidFill>
                        <a:latin typeface="Cambria Math"/>
                        <a:ea typeface="Cambria Math" panose="02040503050406030204" pitchFamily="18" charset="0"/>
                      </a:rPr>
                      <m:t>GTAW</m:t>
                    </m:r>
                  </m:oMath>
                </a14:m>
                <a:r>
                  <a:rPr lang="fr-FR" dirty="0">
                    <a:solidFill>
                      <a:schemeClr val="accent2"/>
                    </a:solidFill>
                    <a:ea typeface="Cambria Math" panose="02040503050406030204" pitchFamily="18" charset="0"/>
                  </a:rPr>
                  <a:t> ou </a:t>
                </a:r>
                <a14:m>
                  <m:oMath xmlns:m="http://schemas.openxmlformats.org/officeDocument/2006/math">
                    <m:r>
                      <m:rPr>
                        <m:sty m:val="p"/>
                      </m:rPr>
                      <a:rPr lang="fr-FR" dirty="0">
                        <a:solidFill>
                          <a:schemeClr val="accent2"/>
                        </a:solidFill>
                        <a:latin typeface="Cambria Math"/>
                        <a:ea typeface="Cambria Math" panose="02040503050406030204" pitchFamily="18" charset="0"/>
                      </a:rPr>
                      <m:t>TIG</m:t>
                    </m:r>
                  </m:oMath>
                </a14:m>
                <a:r>
                  <a:rPr lang="fr-FR" dirty="0">
                    <a:solidFill>
                      <a:schemeClr val="accent2"/>
                    </a:solidFill>
                    <a:ea typeface="Cambria Math" panose="02040503050406030204" pitchFamily="18" charset="0"/>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54</a:t>
            </a:fld>
            <a:endParaRPr lang="fr-FR"/>
          </a:p>
        </p:txBody>
      </p:sp>
    </p:spTree>
    <p:extLst>
      <p:ext uri="{BB962C8B-B14F-4D97-AF65-F5344CB8AC3E}">
        <p14:creationId xmlns:p14="http://schemas.microsoft.com/office/powerpoint/2010/main" val="4126662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Procédés de soudage à l’arc</a:t>
            </a:r>
            <a:endParaRPr lang="fr-FR"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418" y="845263"/>
            <a:ext cx="5153011" cy="306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2" name="Rectangle 11"/>
              <p:cNvSpPr/>
              <p:nvPr/>
            </p:nvSpPr>
            <p:spPr>
              <a:xfrm>
                <a:off x="1678170" y="4150884"/>
                <a:ext cx="8141506" cy="307777"/>
              </a:xfrm>
              <a:prstGeom prst="rect">
                <a:avLst/>
              </a:prstGeom>
            </p:spPr>
            <p:txBody>
              <a:bodyPr wrap="square">
                <a:spAutoFit/>
              </a:bodyPr>
              <a:lstStyle/>
              <a:p>
                <a:r>
                  <a:rPr lang="fr-FR" sz="1400" dirty="0">
                    <a:solidFill>
                      <a:schemeClr val="tx1"/>
                    </a:solidFill>
                    <a:latin typeface="Univers Condensed"/>
                  </a:rPr>
                  <a:t>Équipement pour le soudage à l'arc sous gaz avec électrode réfractaire en tungstène (</a:t>
                </a:r>
                <a14:m>
                  <m:oMath xmlns:m="http://schemas.openxmlformats.org/officeDocument/2006/math">
                    <m:r>
                      <m:rPr>
                        <m:sty m:val="p"/>
                      </m:rPr>
                      <a:rPr lang="fr-FR" sz="1400" dirty="0">
                        <a:solidFill>
                          <a:schemeClr val="tx1"/>
                        </a:solidFill>
                        <a:latin typeface="Cambria Math" panose="02040503050406030204" pitchFamily="18" charset="0"/>
                      </a:rPr>
                      <m:t>GTAW</m:t>
                    </m:r>
                    <m:r>
                      <a:rPr lang="fr-FR" sz="1400" dirty="0">
                        <a:solidFill>
                          <a:schemeClr val="tx1"/>
                        </a:solidFill>
                        <a:latin typeface="Cambria Math" panose="02040503050406030204" pitchFamily="18" charset="0"/>
                      </a:rPr>
                      <m:t> </m:t>
                    </m:r>
                  </m:oMath>
                </a14:m>
                <a:r>
                  <a:rPr lang="fr-FR" sz="1400" dirty="0">
                    <a:solidFill>
                      <a:schemeClr val="tx1"/>
                    </a:solidFill>
                    <a:latin typeface="Univers Condensed"/>
                  </a:rPr>
                  <a:t>ou </a:t>
                </a:r>
                <a14:m>
                  <m:oMath xmlns:m="http://schemas.openxmlformats.org/officeDocument/2006/math">
                    <m:r>
                      <m:rPr>
                        <m:sty m:val="p"/>
                      </m:rPr>
                      <a:rPr lang="fr-FR" sz="1400" dirty="0">
                        <a:solidFill>
                          <a:schemeClr val="tx1"/>
                        </a:solidFill>
                        <a:latin typeface="Cambria Math" panose="02040503050406030204" pitchFamily="18" charset="0"/>
                      </a:rPr>
                      <m:t>TIG</m:t>
                    </m:r>
                  </m:oMath>
                </a14:m>
                <a:r>
                  <a:rPr lang="fr-FR" sz="1400" dirty="0">
                    <a:solidFill>
                      <a:schemeClr val="tx1"/>
                    </a:solidFill>
                    <a:latin typeface="Univers Condensed"/>
                  </a:rPr>
                  <a:t>)</a:t>
                </a:r>
              </a:p>
            </p:txBody>
          </p:sp>
        </mc:Choice>
        <mc:Fallback xmlns="">
          <p:sp>
            <p:nvSpPr>
              <p:cNvPr id="12" name="Rectangle 11"/>
              <p:cNvSpPr>
                <a:spLocks noRot="1" noChangeAspect="1" noMove="1" noResize="1" noEditPoints="1" noAdjustHandles="1" noChangeArrowheads="1" noChangeShapeType="1" noTextEdit="1"/>
              </p:cNvSpPr>
              <p:nvPr/>
            </p:nvSpPr>
            <p:spPr>
              <a:xfrm>
                <a:off x="1678170" y="4150884"/>
                <a:ext cx="8141506" cy="307777"/>
              </a:xfrm>
              <a:prstGeom prst="rect">
                <a:avLst/>
              </a:prstGeom>
              <a:blipFill>
                <a:blip r:embed="rId4"/>
                <a:stretch>
                  <a:fillRect l="-225"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4801525"/>
                <a:ext cx="9355667" cy="15642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Courant alternatif pour le décapage de la couche d’alumine et la fusion du métal</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14:m>
                  <m:oMath xmlns:m="http://schemas.openxmlformats.org/officeDocument/2006/math">
                    <m:r>
                      <a:rPr lang="fr-FR" sz="1600" i="1" dirty="0">
                        <a:latin typeface="Cambria Math" panose="02040503050406030204" pitchFamily="18" charset="0"/>
                        <a:ea typeface="Cambria Math" panose="02040503050406030204" pitchFamily="18" charset="0"/>
                      </a:rPr>
                      <m:t>1 ≤ </m:t>
                    </m:r>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 6 </m:t>
                    </m:r>
                    <m:r>
                      <m:rPr>
                        <m:sty m:val="p"/>
                      </m:rPr>
                      <a:rPr lang="fr-FR" sz="1600" dirty="0">
                        <a:latin typeface="Cambria Math" panose="02040503050406030204" pitchFamily="18" charset="0"/>
                        <a:ea typeface="Cambria Math" panose="02040503050406030204" pitchFamily="18" charset="0"/>
                      </a:rPr>
                      <m:t>mm</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14:m>
                  <m:oMath xmlns:m="http://schemas.openxmlformats.org/officeDocument/2006/math">
                    <m:r>
                      <a:rPr lang="fr-FR" sz="1600" i="1" dirty="0">
                        <a:latin typeface="Cambria Math" panose="02040503050406030204" pitchFamily="18" charset="0"/>
                        <a:ea typeface="Cambria Math" panose="02040503050406030204" pitchFamily="18" charset="0"/>
                      </a:rPr>
                      <m:t>10 </m:t>
                    </m:r>
                  </m:oMath>
                </a14:m>
                <a:r>
                  <a:rPr lang="fr-FR" sz="1600" dirty="0">
                    <a:latin typeface="Univers Condensed"/>
                    <a:ea typeface="Cambria Math" panose="02040503050406030204" pitchFamily="18" charset="0"/>
                  </a:rPr>
                  <a:t>à </a:t>
                </a:r>
                <a14:m>
                  <m:oMath xmlns:m="http://schemas.openxmlformats.org/officeDocument/2006/math">
                    <m:r>
                      <a:rPr lang="fr-FR" sz="1600" dirty="0">
                        <a:latin typeface="Cambria Math" panose="02040503050406030204" pitchFamily="18" charset="0"/>
                        <a:ea typeface="Cambria Math" panose="02040503050406030204" pitchFamily="18" charset="0"/>
                      </a:rPr>
                      <m:t>12 </m:t>
                    </m:r>
                    <m:r>
                      <m:rPr>
                        <m:sty m:val="p"/>
                      </m:rPr>
                      <a:rPr lang="fr-FR" sz="1600" dirty="0">
                        <a:latin typeface="Cambria Math" panose="02040503050406030204" pitchFamily="18" charset="0"/>
                        <a:ea typeface="Cambria Math" panose="02040503050406030204" pitchFamily="18" charset="0"/>
                      </a:rPr>
                      <m:t>mm</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en mode automatique avec hélium)</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Soudage manuel ou automatique mais difficilement robotisé</a:t>
                </a: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4801525"/>
                <a:ext cx="9355667" cy="1564283"/>
              </a:xfrm>
              <a:prstGeom prst="rect">
                <a:avLst/>
              </a:prstGeom>
              <a:blipFill>
                <a:blip r:embed="rId5"/>
                <a:stretch>
                  <a:fillRect l="-261" t="-1172" b="-15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9" name="Rectangle 8">
            <a:extLst>
              <a:ext uri="{FF2B5EF4-FFF2-40B4-BE49-F238E27FC236}">
                <a16:creationId xmlns:a16="http://schemas.microsoft.com/office/drawing/2014/main" id="{D5D937EF-2F6F-3B42-9184-9A417304BD3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7534285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Procédés de soudage à l’arc</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fontScale="85000" lnSpcReduction="10000"/>
              </a:bodyPr>
              <a:lstStyle/>
              <a:p>
                <a:r>
                  <a:rPr lang="fr-FR" dirty="0">
                    <a:solidFill>
                      <a:schemeClr val="accent2"/>
                    </a:solidFill>
                    <a:ea typeface="Cambria Math" panose="02040503050406030204" pitchFamily="18" charset="0"/>
                  </a:rPr>
                  <a:t>Soudage à l’électrode consommable (</a:t>
                </a:r>
                <a14:m>
                  <m:oMath xmlns:m="http://schemas.openxmlformats.org/officeDocument/2006/math">
                    <m:r>
                      <m:rPr>
                        <m:sty m:val="p"/>
                      </m:rPr>
                      <a:rPr lang="fr-FR" dirty="0">
                        <a:solidFill>
                          <a:schemeClr val="accent2"/>
                        </a:solidFill>
                        <a:latin typeface="Cambria Math"/>
                        <a:ea typeface="Cambria Math" panose="02040503050406030204" pitchFamily="18" charset="0"/>
                      </a:rPr>
                      <m:t>GMAW</m:t>
                    </m:r>
                  </m:oMath>
                </a14:m>
                <a:r>
                  <a:rPr lang="fr-FR" dirty="0">
                    <a:solidFill>
                      <a:schemeClr val="accent2"/>
                    </a:solidFill>
                    <a:ea typeface="Cambria Math" panose="02040503050406030204" pitchFamily="18" charset="0"/>
                  </a:rPr>
                  <a:t> ou </a:t>
                </a:r>
                <a14:m>
                  <m:oMath xmlns:m="http://schemas.openxmlformats.org/officeDocument/2006/math">
                    <m:r>
                      <m:rPr>
                        <m:sty m:val="p"/>
                      </m:rPr>
                      <a:rPr lang="fr-FR" dirty="0">
                        <a:solidFill>
                          <a:schemeClr val="accent2"/>
                        </a:solidFill>
                        <a:latin typeface="Cambria Math"/>
                        <a:ea typeface="Cambria Math" panose="02040503050406030204" pitchFamily="18" charset="0"/>
                      </a:rPr>
                      <m:t>MIG</m:t>
                    </m:r>
                  </m:oMath>
                </a14:m>
                <a:r>
                  <a:rPr lang="fr-FR" dirty="0">
                    <a:solidFill>
                      <a:schemeClr val="accent2"/>
                    </a:solidFill>
                    <a:ea typeface="Cambria Math" panose="02040503050406030204" pitchFamily="18" charset="0"/>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4483" t="-9167"/>
                </a:stretch>
              </a:blipFill>
            </p:spPr>
            <p:txBody>
              <a:bodyPr/>
              <a:lstStyle/>
              <a:p>
                <a:r>
                  <a:rPr lang="en-US">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56</a:t>
            </a:fld>
            <a:endParaRPr lang="fr-FR"/>
          </a:p>
        </p:txBody>
      </p:sp>
    </p:spTree>
    <p:extLst>
      <p:ext uri="{BB962C8B-B14F-4D97-AF65-F5344CB8AC3E}">
        <p14:creationId xmlns:p14="http://schemas.microsoft.com/office/powerpoint/2010/main" val="1816139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Procédés de soudage à l’arc</a:t>
            </a:r>
            <a:endParaRPr lang="fr-FR" dirty="0">
              <a:solidFill>
                <a:schemeClr val="accent2"/>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8083" y="983284"/>
            <a:ext cx="4841681" cy="321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Rectangle 9"/>
              <p:cNvSpPr/>
              <p:nvPr/>
            </p:nvSpPr>
            <p:spPr>
              <a:xfrm>
                <a:off x="2721304" y="4427055"/>
                <a:ext cx="6055238" cy="307777"/>
              </a:xfrm>
              <a:prstGeom prst="rect">
                <a:avLst/>
              </a:prstGeom>
            </p:spPr>
            <p:txBody>
              <a:bodyPr wrap="square">
                <a:spAutoFit/>
              </a:bodyPr>
              <a:lstStyle/>
              <a:p>
                <a:r>
                  <a:rPr lang="fr-FR" sz="1400" dirty="0">
                    <a:solidFill>
                      <a:schemeClr val="tx1"/>
                    </a:solidFill>
                    <a:latin typeface="Univers Condensed"/>
                  </a:rPr>
                  <a:t>Équipement pour le soudage à l'arc sous gaz avec fil plein (</a:t>
                </a:r>
                <a14:m>
                  <m:oMath xmlns:m="http://schemas.openxmlformats.org/officeDocument/2006/math">
                    <m:r>
                      <m:rPr>
                        <m:sty m:val="p"/>
                      </m:rPr>
                      <a:rPr lang="fr-FR" sz="1400" dirty="0">
                        <a:solidFill>
                          <a:schemeClr val="tx1"/>
                        </a:solidFill>
                        <a:latin typeface="Cambria Math" panose="02040503050406030204" pitchFamily="18" charset="0"/>
                      </a:rPr>
                      <m:t>GMAW</m:t>
                    </m:r>
                    <m:r>
                      <a:rPr lang="fr-FR" sz="1400" dirty="0">
                        <a:solidFill>
                          <a:schemeClr val="tx1"/>
                        </a:solidFill>
                        <a:latin typeface="Cambria Math" panose="02040503050406030204" pitchFamily="18" charset="0"/>
                      </a:rPr>
                      <m:t> </m:t>
                    </m:r>
                  </m:oMath>
                </a14:m>
                <a:r>
                  <a:rPr lang="fr-FR" sz="1400" dirty="0">
                    <a:solidFill>
                      <a:schemeClr val="tx1"/>
                    </a:solidFill>
                    <a:latin typeface="Univers Condensed"/>
                  </a:rPr>
                  <a:t>ou </a:t>
                </a:r>
                <a14:m>
                  <m:oMath xmlns:m="http://schemas.openxmlformats.org/officeDocument/2006/math">
                    <m:r>
                      <m:rPr>
                        <m:sty m:val="p"/>
                      </m:rPr>
                      <a:rPr lang="fr-FR" sz="1400" dirty="0">
                        <a:solidFill>
                          <a:schemeClr val="tx1"/>
                        </a:solidFill>
                        <a:latin typeface="Cambria Math" panose="02040503050406030204" pitchFamily="18" charset="0"/>
                      </a:rPr>
                      <m:t>MIG</m:t>
                    </m:r>
                  </m:oMath>
                </a14:m>
                <a:r>
                  <a:rPr lang="fr-FR" sz="1400" dirty="0">
                    <a:solidFill>
                      <a:schemeClr val="tx1"/>
                    </a:solidFill>
                    <a:latin typeface="Univers Condensed"/>
                  </a:rPr>
                  <a:t>)</a:t>
                </a:r>
              </a:p>
            </p:txBody>
          </p:sp>
        </mc:Choice>
        <mc:Fallback xmlns="">
          <p:sp>
            <p:nvSpPr>
              <p:cNvPr id="10" name="Rectangle 9"/>
              <p:cNvSpPr>
                <a:spLocks noRot="1" noChangeAspect="1" noMove="1" noResize="1" noEditPoints="1" noAdjustHandles="1" noChangeArrowheads="1" noChangeShapeType="1" noTextEdit="1"/>
              </p:cNvSpPr>
              <p:nvPr/>
            </p:nvSpPr>
            <p:spPr>
              <a:xfrm>
                <a:off x="2721304" y="4427055"/>
                <a:ext cx="6055238" cy="307777"/>
              </a:xfrm>
              <a:prstGeom prst="rect">
                <a:avLst/>
              </a:prstGeom>
              <a:blipFill>
                <a:blip r:embed="rId4"/>
                <a:stretch>
                  <a:fillRect l="-302" t="-3922" b="-19608"/>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5057973"/>
                <a:ext cx="9178037" cy="1566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Procédé de soudage le plus utilisé</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Soudage manuel (dit semi-automatique), automatisé ou robotisé</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14:m>
                  <m:oMath xmlns:m="http://schemas.openxmlformats.org/officeDocument/2006/math">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&gt; 2,5 </m:t>
                    </m:r>
                    <m:r>
                      <m:rPr>
                        <m:sty m:val="p"/>
                      </m:rPr>
                      <a:rPr lang="fr-FR" sz="1600" dirty="0">
                        <a:latin typeface="Cambria Math" panose="02040503050406030204" pitchFamily="18" charset="0"/>
                        <a:ea typeface="Cambria Math" panose="02040503050406030204" pitchFamily="18" charset="0"/>
                      </a:rPr>
                      <m:t>mm</m:t>
                    </m:r>
                  </m:oMath>
                </a14:m>
                <a:r>
                  <a:rPr lang="fr-FR" sz="1600" dirty="0">
                    <a:latin typeface="Univers Condensed"/>
                    <a:ea typeface="Cambria Math" panose="02040503050406030204" pitchFamily="18" charset="0"/>
                  </a:rPr>
                  <a:t>, mais </a:t>
                </a:r>
                <a14:m>
                  <m:oMath xmlns:m="http://schemas.openxmlformats.org/officeDocument/2006/math">
                    <m:r>
                      <a:rPr lang="fr-FR" sz="1600" i="1" dirty="0">
                        <a:latin typeface="Cambria Math" panose="02040503050406030204" pitchFamily="18" charset="0"/>
                        <a:ea typeface="Cambria Math" panose="02040503050406030204" pitchFamily="18" charset="0"/>
                      </a:rPr>
                      <m:t>1 ≤ </m:t>
                    </m:r>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 5 </m:t>
                    </m:r>
                    <m:r>
                      <m:rPr>
                        <m:sty m:val="p"/>
                      </m:rPr>
                      <a:rPr lang="fr-FR" sz="1600" dirty="0">
                        <a:latin typeface="Cambria Math" panose="02040503050406030204" pitchFamily="18" charset="0"/>
                        <a:ea typeface="Cambria Math" panose="02040503050406030204" pitchFamily="18" charset="0"/>
                      </a:rPr>
                      <m:t>mm</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en mode pulsé</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5057973"/>
                <a:ext cx="9178037" cy="1566400"/>
              </a:xfrm>
              <a:prstGeom prst="rect">
                <a:avLst/>
              </a:prstGeom>
              <a:blipFill>
                <a:blip r:embed="rId5"/>
                <a:stretch>
                  <a:fillRect l="-266" t="-1167" b="-11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a:extLst>
              <a:ext uri="{FF2B5EF4-FFF2-40B4-BE49-F238E27FC236}">
                <a16:creationId xmlns:a16="http://schemas.microsoft.com/office/drawing/2014/main" id="{1A64CF4C-CB48-0541-8A2E-5BC888ADA297}"/>
              </a:ext>
            </a:extLst>
          </p:cNvPr>
          <p:cNvSpPr/>
          <p:nvPr/>
        </p:nvSpPr>
        <p:spPr>
          <a:xfrm>
            <a:off x="6631756"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725805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Procédés de soudage à l’arc</a:t>
            </a:r>
            <a:endParaRPr lang="fr-FR" dirty="0">
              <a:solidFill>
                <a:schemeClr val="accent2"/>
              </a:solidFill>
            </a:endParaRPr>
          </a:p>
        </p:txBody>
      </p:sp>
      <p:sp>
        <p:nvSpPr>
          <p:cNvPr id="12" name="Rectangle 1027"/>
          <p:cNvSpPr txBox="1">
            <a:spLocks noChangeArrowheads="1"/>
          </p:cNvSpPr>
          <p:nvPr/>
        </p:nvSpPr>
        <p:spPr bwMode="auto">
          <a:xfrm>
            <a:off x="838199" y="1975023"/>
            <a:ext cx="9821450" cy="283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Systèmes de déroulement du fil</a:t>
            </a:r>
          </a:p>
          <a:p>
            <a:pPr marL="342900" lvl="1" indent="-342900"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fil poussé (</a:t>
            </a:r>
            <a:r>
              <a:rPr lang="fr-CA" sz="2000" dirty="0">
                <a:latin typeface="Univers Condensed"/>
              </a:rPr>
              <a:t>depuis le bloc-dévidoir jusqu’à la torche</a:t>
            </a:r>
            <a:r>
              <a:rPr lang="fr-FR" sz="2000" dirty="0">
                <a:latin typeface="Univers Condensed"/>
                <a:ea typeface="Cambria Math" panose="02040503050406030204" pitchFamily="18" charset="0"/>
              </a:rPr>
              <a:t>)</a:t>
            </a: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fil tiré (à partir du pistolet)</a:t>
            </a: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fil poussé-tiré (</a:t>
            </a:r>
            <a:r>
              <a:rPr lang="fr-CA" sz="2000" dirty="0">
                <a:latin typeface="Univers Condensed"/>
              </a:rPr>
              <a:t>combinaison des deux dispositifs précédents </a:t>
            </a:r>
            <a:r>
              <a:rPr lang="fr-FR" sz="2000" dirty="0">
                <a:latin typeface="Univers Condensed"/>
                <a:ea typeface="Cambria Math" panose="02040503050406030204" pitchFamily="18" charset="0"/>
              </a:rPr>
              <a:t>)</a:t>
            </a:r>
          </a:p>
        </p:txBody>
      </p:sp>
    </p:spTree>
    <p:extLst>
      <p:ext uri="{BB962C8B-B14F-4D97-AF65-F5344CB8AC3E}">
        <p14:creationId xmlns:p14="http://schemas.microsoft.com/office/powerpoint/2010/main" val="48878481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Procédés de soudage à l’arc</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CA" dirty="0">
                    <a:solidFill>
                      <a:schemeClr val="accent2"/>
                    </a:solidFill>
                    <a:ea typeface="Cambria Math" panose="02040503050406030204" pitchFamily="18" charset="0"/>
                  </a:rPr>
                  <a:t>Soudage au plasma (</a:t>
                </a:r>
                <a14:m>
                  <m:oMath xmlns:m="http://schemas.openxmlformats.org/officeDocument/2006/math">
                    <m:r>
                      <m:rPr>
                        <m:sty m:val="p"/>
                      </m:rPr>
                      <a:rPr lang="fr-CA" dirty="0">
                        <a:solidFill>
                          <a:schemeClr val="accent2"/>
                        </a:solidFill>
                        <a:latin typeface="Cambria Math"/>
                        <a:ea typeface="Cambria Math" panose="02040503050406030204" pitchFamily="18" charset="0"/>
                      </a:rPr>
                      <m:t>PAW</m:t>
                    </m:r>
                  </m:oMath>
                </a14:m>
                <a:r>
                  <a:rPr lang="fr-CA" dirty="0">
                    <a:solidFill>
                      <a:schemeClr val="accent2"/>
                    </a:solidFill>
                    <a:ea typeface="Cambria Math" panose="02040503050406030204" pitchFamily="18" charset="0"/>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59</a:t>
            </a:fld>
            <a:endParaRPr lang="fr-FR"/>
          </a:p>
        </p:txBody>
      </p:sp>
    </p:spTree>
    <p:extLst>
      <p:ext uri="{BB962C8B-B14F-4D97-AF65-F5344CB8AC3E}">
        <p14:creationId xmlns:p14="http://schemas.microsoft.com/office/powerpoint/2010/main" val="371405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Généralités sur le soudage</a:t>
            </a:r>
            <a:endParaRPr lang="fr-FR"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469021"/>
                <a:ext cx="9821449" cy="30023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Soudures exécutées par des soudeurs qualifiés</a:t>
                </a:r>
              </a:p>
              <a:p>
                <a:pPr marL="627063" lvl="2"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Résistance des pièces soudées abordée dans les chapitres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II</m:t>
                    </m:r>
                  </m:oMath>
                </a14:m>
                <a:r>
                  <a:rPr lang="fr-CA" sz="1600" dirty="0">
                    <a:latin typeface="Univers Condensed"/>
                    <a:ea typeface="Cambria Math" panose="02040503050406030204" pitchFamily="18" charset="0"/>
                  </a:rPr>
                  <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IV</m:t>
                    </m:r>
                  </m:oMath>
                </a14:m>
                <a:r>
                  <a:rPr lang="fr-CA" sz="1600" dirty="0">
                    <a:latin typeface="Univers Condensed"/>
                    <a:ea typeface="Cambria Math" panose="02040503050406030204" pitchFamily="18" charset="0"/>
                  </a:rPr>
                  <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V</m:t>
                    </m:r>
                    <m:r>
                      <a:rPr lang="fr-CA" sz="1600"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et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VI</m:t>
                    </m:r>
                  </m:oMath>
                </a14:m>
                <a:r>
                  <a:rPr lang="fr-CA" sz="1600" dirty="0">
                    <a:latin typeface="Univers Condensed"/>
                    <a:ea typeface="Cambria Math" panose="02040503050406030204" pitchFamily="18" charset="0"/>
                  </a:rPr>
                  <a:t>.</a:t>
                </a:r>
              </a:p>
              <a:p>
                <a:pPr marL="627063" lvl="2"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Alliages non traitables thermiquement (séries </a:t>
                </a:r>
                <a14:m>
                  <m:oMath xmlns:m="http://schemas.openxmlformats.org/officeDocument/2006/math">
                    <m:r>
                      <a:rPr lang="fr-CA" sz="1600" dirty="0">
                        <a:latin typeface="Cambria Math" panose="02040503050406030204" pitchFamily="18" charset="0"/>
                        <a:ea typeface="Cambria Math" panose="02040503050406030204" pitchFamily="18" charset="0"/>
                      </a:rPr>
                      <m:t>1000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3000 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5000</m:t>
                    </m:r>
                  </m:oMath>
                </a14:m>
                <a:r>
                  <a:rPr lang="fr-CA" sz="1600" dirty="0">
                    <a:latin typeface="Univers Condensed"/>
                    <a:ea typeface="Cambria Math" panose="02040503050406030204" pitchFamily="18" charset="0"/>
                  </a:rPr>
                  <a:t>) : résistance équivalente à celle de l’alliage dans un état recuit (état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O</m:t>
                    </m:r>
                  </m:oMath>
                </a14:m>
                <a:r>
                  <a:rPr lang="fr-CA" sz="1600" dirty="0">
                    <a:latin typeface="Univers Condensed"/>
                    <a:ea typeface="Cambria Math" panose="02040503050406030204" pitchFamily="18" charset="0"/>
                  </a:rPr>
                  <a:t>: </a:t>
                </a:r>
                <a:r>
                  <a:rPr lang="fr-FR" sz="1600" dirty="0">
                    <a:latin typeface="Univers Condensed"/>
                  </a:rPr>
                  <a:t>chauffage et refroidissement lent</a:t>
                </a:r>
                <a:r>
                  <a:rPr lang="fr-CA" sz="1600" dirty="0">
                    <a:latin typeface="Univers Condensed"/>
                    <a:ea typeface="Cambria Math" panose="02040503050406030204" pitchFamily="18" charset="0"/>
                  </a:rPr>
                  <a:t>) lorsque soudés</a:t>
                </a:r>
              </a:p>
              <a:p>
                <a:pPr marL="627063" lvl="2"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Alliages traités thermiquement (séries </a:t>
                </a:r>
                <a14:m>
                  <m:oMath xmlns:m="http://schemas.openxmlformats.org/officeDocument/2006/math">
                    <m:r>
                      <a:rPr lang="fr-CA" sz="1600" dirty="0">
                        <a:latin typeface="Cambria Math" panose="02040503050406030204" pitchFamily="18" charset="0"/>
                        <a:ea typeface="Cambria Math" panose="02040503050406030204" pitchFamily="18" charset="0"/>
                      </a:rPr>
                      <m:t>2000</m:t>
                    </m:r>
                  </m:oMath>
                </a14:m>
                <a:r>
                  <a:rPr lang="fr-CA" sz="1600" dirty="0">
                    <a:latin typeface="Univers Condensed"/>
                    <a:ea typeface="Cambria Math" panose="02040503050406030204" pitchFamily="18" charset="0"/>
                  </a:rPr>
                  <a:t>, </a:t>
                </a:r>
                <a14:m>
                  <m:oMath xmlns:m="http://schemas.openxmlformats.org/officeDocument/2006/math">
                    <m:r>
                      <a:rPr lang="fr-CA" sz="1600" dirty="0">
                        <a:latin typeface="Cambria Math" panose="02040503050406030204" pitchFamily="18" charset="0"/>
                        <a:ea typeface="Cambria Math" panose="02040503050406030204" pitchFamily="18" charset="0"/>
                      </a:rPr>
                      <m:t>6000 </m:t>
                    </m:r>
                  </m:oMath>
                </a14:m>
                <a:r>
                  <a:rPr lang="fr-CA" sz="1600" dirty="0">
                    <a:latin typeface="Univers Condensed"/>
                    <a:ea typeface="Cambria Math" panose="02040503050406030204" pitchFamily="18" charset="0"/>
                  </a:rPr>
                  <a:t>et </a:t>
                </a:r>
                <a14:m>
                  <m:oMath xmlns:m="http://schemas.openxmlformats.org/officeDocument/2006/math">
                    <m:r>
                      <a:rPr lang="fr-CA" sz="1600" dirty="0">
                        <a:latin typeface="Cambria Math" panose="02040503050406030204" pitchFamily="18" charset="0"/>
                        <a:ea typeface="Cambria Math" panose="02040503050406030204" pitchFamily="18" charset="0"/>
                      </a:rPr>
                      <m:t>7000</m:t>
                    </m:r>
                  </m:oMath>
                </a14:m>
                <a:r>
                  <a:rPr lang="fr-CA" sz="1600" dirty="0">
                    <a:latin typeface="Univers Condensed"/>
                    <a:ea typeface="Cambria Math" panose="02040503050406030204" pitchFamily="18" charset="0"/>
                  </a:rPr>
                  <a:t>) : résistance proche de celle de l’alliage dans un état </a:t>
                </a: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T</m:t>
                    </m:r>
                    <m:r>
                      <a:rPr lang="fr-CA" sz="1600" dirty="0">
                        <a:latin typeface="Cambria Math" panose="02040503050406030204" pitchFamily="18" charset="0"/>
                        <a:ea typeface="Cambria Math" panose="02040503050406030204" pitchFamily="18" charset="0"/>
                      </a:rPr>
                      <m:t>4 </m:t>
                    </m:r>
                  </m:oMath>
                </a14:m>
                <a:r>
                  <a:rPr lang="fr-CA" sz="1600" dirty="0">
                    <a:latin typeface="Univers Condensed"/>
                    <a:ea typeface="Cambria Math" panose="02040503050406030204" pitchFamily="18" charset="0"/>
                  </a:rPr>
                  <a:t>(mise en solution et trempe) lorsque soudés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469021"/>
                <a:ext cx="9821449" cy="3002312"/>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6" name="Rectangle 1027">
            <a:extLst>
              <a:ext uri="{FF2B5EF4-FFF2-40B4-BE49-F238E27FC236}">
                <a16:creationId xmlns:a16="http://schemas.microsoft.com/office/drawing/2014/main" id="{71D16037-A24A-42CF-836D-E2BBE7B24A0B}"/>
              </a:ext>
            </a:extLst>
          </p:cNvPr>
          <p:cNvSpPr txBox="1">
            <a:spLocks noChangeArrowheads="1"/>
          </p:cNvSpPr>
          <p:nvPr/>
        </p:nvSpPr>
        <p:spPr bwMode="auto">
          <a:xfrm>
            <a:off x="838199" y="3547698"/>
            <a:ext cx="4791503" cy="10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rPr>
              <a:t>Les alliages traités thermiquement sont en général beaucoup plus affectés par le soudage que les alliages non traitables thermiquement</a:t>
            </a:r>
            <a:endParaRPr lang="fr-CA" sz="1600" dirty="0">
              <a:latin typeface="Univers Condensed"/>
              <a:ea typeface="Cambria Math" panose="02040503050406030204" pitchFamily="18" charset="0"/>
            </a:endParaRPr>
          </a:p>
        </p:txBody>
      </p:sp>
      <p:pic>
        <p:nvPicPr>
          <p:cNvPr id="7" name="Image 6">
            <a:extLst>
              <a:ext uri="{FF2B5EF4-FFF2-40B4-BE49-F238E27FC236}">
                <a16:creationId xmlns:a16="http://schemas.microsoft.com/office/drawing/2014/main" id="{81789265-49ED-45B8-99F1-43CBFE408D10}"/>
              </a:ext>
            </a:extLst>
          </p:cNvPr>
          <p:cNvPicPr>
            <a:picLocks noChangeAspect="1"/>
          </p:cNvPicPr>
          <p:nvPr/>
        </p:nvPicPr>
        <p:blipFill>
          <a:blip r:embed="rId4"/>
          <a:stretch>
            <a:fillRect/>
          </a:stretch>
        </p:blipFill>
        <p:spPr>
          <a:xfrm>
            <a:off x="6274883" y="3471333"/>
            <a:ext cx="4065481" cy="3002294"/>
          </a:xfrm>
          <a:prstGeom prst="rect">
            <a:avLst/>
          </a:prstGeom>
        </p:spPr>
      </p:pic>
      <p:sp>
        <p:nvSpPr>
          <p:cNvPr id="9" name="Rectangle 8">
            <a:extLst>
              <a:ext uri="{FF2B5EF4-FFF2-40B4-BE49-F238E27FC236}">
                <a16:creationId xmlns:a16="http://schemas.microsoft.com/office/drawing/2014/main" id="{B3EEB90B-8CAF-46F3-BD2A-3DC60B91A4E4}"/>
              </a:ext>
            </a:extLst>
          </p:cNvPr>
          <p:cNvSpPr/>
          <p:nvPr/>
        </p:nvSpPr>
        <p:spPr>
          <a:xfrm>
            <a:off x="6451600" y="6505600"/>
            <a:ext cx="3460824" cy="307777"/>
          </a:xfrm>
          <a:prstGeom prst="rect">
            <a:avLst/>
          </a:prstGeom>
        </p:spPr>
        <p:txBody>
          <a:bodyPr wrap="square">
            <a:spAutoFit/>
          </a:bodyPr>
          <a:lstStyle/>
          <a:p>
            <a:r>
              <a:rPr lang="fr-CA" sz="1400" dirty="0">
                <a:latin typeface="Univers Condensed"/>
              </a:rPr>
              <a:t>Niveau relatifs de résistance mécanique</a:t>
            </a:r>
          </a:p>
        </p:txBody>
      </p:sp>
      <p:sp>
        <p:nvSpPr>
          <p:cNvPr id="10" name="Rectangle 9">
            <a:extLst>
              <a:ext uri="{FF2B5EF4-FFF2-40B4-BE49-F238E27FC236}">
                <a16:creationId xmlns:a16="http://schemas.microsoft.com/office/drawing/2014/main" id="{4518739A-981B-4592-88EF-0504CFF4EDC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6623844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Procédés de soudage à l’arc</a:t>
            </a:r>
            <a:endParaRPr lang="fr-FR"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857424"/>
                <a:ext cx="9821449" cy="22413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Semblable au procédé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GTAW</m:t>
                    </m:r>
                    <m:r>
                      <a:rPr lang="fr-FR" sz="1600"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TIG</m:t>
                    </m:r>
                  </m:oMath>
                </a14:m>
                <a:r>
                  <a:rPr lang="fr-FR" sz="1600" dirty="0">
                    <a:latin typeface="Univers Condensed"/>
                    <a:ea typeface="Cambria Math" panose="02040503050406030204" pitchFamily="18" charset="0"/>
                  </a:rPr>
                  <a:t>)</a:t>
                </a:r>
              </a:p>
              <a:p>
                <a:pPr marL="627063" lvl="2" indent="-227013" eaLnBrk="1" hangingPunct="1">
                  <a:defRPr/>
                </a:pPr>
                <a:endParaRPr lang="fr-FR" sz="1600" dirty="0">
                  <a:latin typeface="Univers Condensed"/>
                  <a:ea typeface="Cambria Math" panose="02040503050406030204" pitchFamily="18" charset="0"/>
                </a:endParaRPr>
              </a:p>
              <a:p>
                <a:pPr marL="623888" lvl="2" indent="0" eaLnBrk="1" hangingPunct="1">
                  <a:buNone/>
                  <a:defRPr/>
                </a:pPr>
                <a:r>
                  <a:rPr lang="fr-FR" sz="1600" dirty="0">
                    <a:latin typeface="Univers Condensed"/>
                    <a:ea typeface="Cambria Math" panose="02040503050406030204" pitchFamily="18" charset="0"/>
                  </a:rPr>
                  <a:t>arc réduit en dimension par un bec refroidi à l’eau</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Permet le soudage de pièces très épaisses</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Pénétration plus profonde et plus grande, rapidité de soudage</a:t>
                </a:r>
                <a:endParaRPr lang="fr-CA" sz="16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857424"/>
                <a:ext cx="9821449" cy="2241375"/>
              </a:xfrm>
              <a:prstGeom prst="rect">
                <a:avLst/>
              </a:prstGeom>
              <a:blipFill>
                <a:blip r:embed="rId3"/>
                <a:stretch>
                  <a:fillRect l="-248" t="-8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426" y="3240347"/>
            <a:ext cx="5472995" cy="29744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51600" y="6356349"/>
            <a:ext cx="5194646" cy="307777"/>
          </a:xfrm>
          <a:prstGeom prst="rect">
            <a:avLst/>
          </a:prstGeom>
        </p:spPr>
        <p:txBody>
          <a:bodyPr wrap="square">
            <a:spAutoFit/>
          </a:bodyPr>
          <a:lstStyle/>
          <a:p>
            <a:r>
              <a:rPr lang="fr-FR" sz="1400" dirty="0">
                <a:latin typeface="Univers Condensed"/>
              </a:rPr>
              <a:t> Soudage Plasma  versus  soudage avec électrode réfractaire</a:t>
            </a:r>
          </a:p>
        </p:txBody>
      </p:sp>
      <p:sp>
        <p:nvSpPr>
          <p:cNvPr id="9" name="Rectangle 8"/>
          <p:cNvSpPr/>
          <p:nvPr/>
        </p:nvSpPr>
        <p:spPr>
          <a:xfrm>
            <a:off x="838200" y="6510237"/>
            <a:ext cx="1545680" cy="276999"/>
          </a:xfrm>
          <a:prstGeom prst="rect">
            <a:avLst/>
          </a:prstGeom>
        </p:spPr>
        <p:txBody>
          <a:bodyPr wrap="none">
            <a:spAutoFit/>
          </a:bodyPr>
          <a:lstStyle/>
          <a:p>
            <a:r>
              <a:rPr lang="fr-CA" sz="1200" dirty="0">
                <a:latin typeface="+mj-lt"/>
              </a:rPr>
              <a:t>Source: csy-tech.com</a:t>
            </a:r>
          </a:p>
        </p:txBody>
      </p:sp>
    </p:spTree>
    <p:extLst>
      <p:ext uri="{BB962C8B-B14F-4D97-AF65-F5344CB8AC3E}">
        <p14:creationId xmlns:p14="http://schemas.microsoft.com/office/powerpoint/2010/main" val="309434141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Procédés de soudage à l’arc</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fontScale="92500"/>
              </a:bodyPr>
              <a:lstStyle/>
              <a:p>
                <a:r>
                  <a:rPr lang="fr-FR" dirty="0">
                    <a:solidFill>
                      <a:schemeClr val="accent2"/>
                    </a:solidFill>
                    <a:ea typeface="Cambria Math" panose="02040503050406030204" pitchFamily="18" charset="0"/>
                  </a:rPr>
                  <a:t>Sélection du procédé de soudage (</a:t>
                </a:r>
                <a14:m>
                  <m:oMath xmlns:m="http://schemas.openxmlformats.org/officeDocument/2006/math">
                    <m:r>
                      <m:rPr>
                        <m:sty m:val="p"/>
                      </m:rPr>
                      <a:rPr lang="fr-FR" dirty="0">
                        <a:solidFill>
                          <a:schemeClr val="accent2"/>
                        </a:solidFill>
                        <a:latin typeface="Cambria Math"/>
                        <a:ea typeface="Cambria Math" panose="02040503050406030204" pitchFamily="18" charset="0"/>
                      </a:rPr>
                      <m:t>GTAW</m:t>
                    </m:r>
                    <m:r>
                      <a:rPr lang="fr-FR" dirty="0">
                        <a:solidFill>
                          <a:schemeClr val="accent2"/>
                        </a:solidFill>
                        <a:latin typeface="Cambria Math"/>
                        <a:ea typeface="Cambria Math" panose="02040503050406030204" pitchFamily="18" charset="0"/>
                      </a:rPr>
                      <m:t> </m:t>
                    </m:r>
                  </m:oMath>
                </a14:m>
                <a:r>
                  <a:rPr lang="fr-FR" i="1" dirty="0">
                    <a:solidFill>
                      <a:schemeClr val="accent2"/>
                    </a:solidFill>
                    <a:ea typeface="Cambria Math" panose="02040503050406030204" pitchFamily="18" charset="0"/>
                  </a:rPr>
                  <a:t>versus</a:t>
                </a:r>
                <a:r>
                  <a:rPr lang="fr-FR" dirty="0">
                    <a:solidFill>
                      <a:schemeClr val="accent2"/>
                    </a:solidFill>
                    <a:ea typeface="Cambria Math" panose="02040503050406030204" pitchFamily="18" charset="0"/>
                  </a:rPr>
                  <a:t> </a:t>
                </a:r>
                <a14:m>
                  <m:oMath xmlns:m="http://schemas.openxmlformats.org/officeDocument/2006/math">
                    <m:r>
                      <m:rPr>
                        <m:sty m:val="p"/>
                      </m:rPr>
                      <a:rPr lang="fr-FR" dirty="0">
                        <a:solidFill>
                          <a:schemeClr val="accent2"/>
                        </a:solidFill>
                        <a:latin typeface="Cambria Math"/>
                        <a:ea typeface="Cambria Math" panose="02040503050406030204" pitchFamily="18" charset="0"/>
                      </a:rPr>
                      <m:t>GMAW</m:t>
                    </m:r>
                  </m:oMath>
                </a14:m>
                <a:r>
                  <a:rPr lang="fr-FR" dirty="0">
                    <a:solidFill>
                      <a:schemeClr val="accent2"/>
                    </a:solidFill>
                    <a:ea typeface="Cambria Math" panose="02040503050406030204" pitchFamily="18" charset="0"/>
                  </a:rPr>
                  <a:t>)</a:t>
                </a: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4483" t="-7500"/>
                </a:stretch>
              </a:blipFill>
            </p:spPr>
            <p:txBody>
              <a:bodyPr/>
              <a:lstStyle/>
              <a:p>
                <a:r>
                  <a:rPr lang="en-US">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61</a:t>
            </a:fld>
            <a:endParaRPr lang="fr-FR"/>
          </a:p>
        </p:txBody>
      </p:sp>
    </p:spTree>
    <p:extLst>
      <p:ext uri="{BB962C8B-B14F-4D97-AF65-F5344CB8AC3E}">
        <p14:creationId xmlns:p14="http://schemas.microsoft.com/office/powerpoint/2010/main" val="3938544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62</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Procédés de soudage à l’arc</a:t>
            </a:r>
            <a:endParaRPr lang="fr-FR" dirty="0">
              <a:solidFill>
                <a:schemeClr val="accent2"/>
              </a:solidFill>
            </a:endParaRPr>
          </a:p>
        </p:txBody>
      </p:sp>
      <p:sp>
        <p:nvSpPr>
          <p:cNvPr id="10" name="Rectangle 1027"/>
          <p:cNvSpPr txBox="1">
            <a:spLocks noChangeArrowheads="1"/>
          </p:cNvSpPr>
          <p:nvPr/>
        </p:nvSpPr>
        <p:spPr bwMode="auto">
          <a:xfrm>
            <a:off x="838199" y="937336"/>
            <a:ext cx="9821450" cy="515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Facteurs pouvant guider le choix</a:t>
            </a:r>
          </a:p>
          <a:p>
            <a:pPr marL="627063" lvl="2" indent="-227013" eaLnBrk="1" hangingPunct="1">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l’épaisseur des pièces à souder</a:t>
            </a:r>
          </a:p>
          <a:p>
            <a:pPr marL="1084263" lvl="3" indent="-227013" eaLnBrk="1" hangingPunct="1">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l’apparence</a:t>
            </a:r>
          </a:p>
          <a:p>
            <a:pPr marL="1084263" lvl="3" indent="-227013" eaLnBrk="1" hangingPunct="1">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la quantité de soudage</a:t>
            </a:r>
          </a:p>
          <a:p>
            <a:pPr marL="1084263" lvl="3" indent="-227013" eaLnBrk="1" hangingPunct="1">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les distorsions</a:t>
            </a:r>
          </a:p>
          <a:p>
            <a:pPr marL="1084263" lvl="3" indent="-227013" eaLnBrk="1" hangingPunct="1">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la mécanisation</a:t>
            </a:r>
          </a:p>
          <a:p>
            <a:pPr marL="1084263" lvl="3" indent="-227013" eaLnBrk="1" hangingPunct="1">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les prototypes de soudures</a:t>
            </a:r>
            <a:endParaRPr lang="fr-CA" sz="2000" dirty="0">
              <a:latin typeface="Univers Condensed"/>
              <a:ea typeface="Cambria Math" panose="02040503050406030204" pitchFamily="18" charset="0"/>
            </a:endParaRPr>
          </a:p>
        </p:txBody>
      </p:sp>
    </p:spTree>
    <p:extLst>
      <p:ext uri="{BB962C8B-B14F-4D97-AF65-F5344CB8AC3E}">
        <p14:creationId xmlns:p14="http://schemas.microsoft.com/office/powerpoint/2010/main" val="10400816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Autres procédés de soudage</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F – Résistance des soudures à rainure</a:t>
            </a:r>
            <a:endParaRPr lang="fr-CA" sz="2400" dirty="0"/>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226603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64</a:t>
            </a:fld>
            <a:endParaRPr lang="fr-FR"/>
          </a:p>
        </p:txBody>
      </p:sp>
    </p:spTree>
    <p:extLst>
      <p:ext uri="{BB962C8B-B14F-4D97-AF65-F5344CB8AC3E}">
        <p14:creationId xmlns:p14="http://schemas.microsoft.com/office/powerpoint/2010/main" val="3575536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5" name="Rectangle 1027"/>
          <p:cNvSpPr txBox="1">
            <a:spLocks noChangeArrowheads="1"/>
          </p:cNvSpPr>
          <p:nvPr/>
        </p:nvSpPr>
        <p:spPr bwMode="auto">
          <a:xfrm>
            <a:off x="838200" y="772758"/>
            <a:ext cx="9821450" cy="51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Pour applications industrielles en mécanique et parfois en construction</a:t>
            </a: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Techniques d’utilisation générale</a:t>
            </a:r>
          </a:p>
          <a:p>
            <a:pPr marL="627063" lvl="2" indent="-227013" eaLnBrk="1" hangingPunct="1">
              <a:defRPr/>
            </a:pPr>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faisceau d’électrons</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faisceau laser</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résistance</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à la molette</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le brasage</a:t>
            </a:r>
          </a:p>
          <a:p>
            <a:pPr marL="1084263" lvl="3" indent="-227013" eaLnBrk="1" hangingPunct="1">
              <a:defRPr/>
            </a:pPr>
            <a:endParaRPr lang="fr-CA"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Techniques pour applications spécifiques</a:t>
            </a:r>
          </a:p>
          <a:p>
            <a:pPr marL="627063" lvl="2" indent="-227013" eaLnBrk="1" hangingPunct="1">
              <a:defRPr/>
            </a:pPr>
            <a:endParaRPr lang="fr-CA"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friction</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étincelage</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ultrasons</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par explosion</a:t>
            </a:r>
          </a:p>
        </p:txBody>
      </p:sp>
    </p:spTree>
    <p:extLst>
      <p:ext uri="{BB962C8B-B14F-4D97-AF65-F5344CB8AC3E}">
        <p14:creationId xmlns:p14="http://schemas.microsoft.com/office/powerpoint/2010/main" val="420008011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friction (friction-agitation)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66</a:t>
            </a:fld>
            <a:endParaRPr lang="fr-FR"/>
          </a:p>
        </p:txBody>
      </p:sp>
    </p:spTree>
    <p:extLst>
      <p:ext uri="{BB962C8B-B14F-4D97-AF65-F5344CB8AC3E}">
        <p14:creationId xmlns:p14="http://schemas.microsoft.com/office/powerpoint/2010/main" val="32134049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78" y="1237646"/>
            <a:ext cx="7596291"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16552" y="5740480"/>
            <a:ext cx="2664741" cy="307777"/>
          </a:xfrm>
          <a:prstGeom prst="rect">
            <a:avLst/>
          </a:prstGeom>
        </p:spPr>
        <p:txBody>
          <a:bodyPr wrap="square">
            <a:spAutoFit/>
          </a:bodyPr>
          <a:lstStyle/>
          <a:p>
            <a:r>
              <a:rPr lang="fr-FR" sz="1400" dirty="0">
                <a:latin typeface="Univers Condensed"/>
              </a:rPr>
              <a:t>Soudage par friction-agitation</a:t>
            </a:r>
            <a:endParaRPr lang="fr-CA" sz="1400" dirty="0">
              <a:latin typeface="Univers Condensed"/>
            </a:endParaRPr>
          </a:p>
        </p:txBody>
      </p:sp>
      <p:sp>
        <p:nvSpPr>
          <p:cNvPr id="10" name="Rectangle 9">
            <a:extLst>
              <a:ext uri="{FF2B5EF4-FFF2-40B4-BE49-F238E27FC236}">
                <a16:creationId xmlns:a16="http://schemas.microsoft.com/office/drawing/2014/main" id="{51184FE7-4060-8E4F-9CB8-FE93818AE8E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7636181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363" y="1515533"/>
            <a:ext cx="6963122" cy="376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457468" y="5654566"/>
            <a:ext cx="2582911" cy="307777"/>
          </a:xfrm>
          <a:prstGeom prst="rect">
            <a:avLst/>
          </a:prstGeom>
        </p:spPr>
        <p:txBody>
          <a:bodyPr wrap="square">
            <a:spAutoFit/>
          </a:bodyPr>
          <a:lstStyle/>
          <a:p>
            <a:r>
              <a:rPr lang="fr-FR" sz="1400" dirty="0">
                <a:latin typeface="Univers Condensed"/>
              </a:rPr>
              <a:t>Soudage par friction-agitation</a:t>
            </a:r>
            <a:endParaRPr lang="fr-CA" sz="1400" dirty="0">
              <a:latin typeface="Univers Condensed"/>
            </a:endParaRPr>
          </a:p>
        </p:txBody>
      </p:sp>
      <p:sp>
        <p:nvSpPr>
          <p:cNvPr id="7" name="Rectangle 6">
            <a:extLst>
              <a:ext uri="{FF2B5EF4-FFF2-40B4-BE49-F238E27FC236}">
                <a16:creationId xmlns:a16="http://schemas.microsoft.com/office/drawing/2014/main" id="{4A5E14B1-41CC-E149-BFDC-07027B02DF1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6876169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7" name="Rectangle 1027"/>
          <p:cNvSpPr txBox="1">
            <a:spLocks noChangeArrowheads="1"/>
          </p:cNvSpPr>
          <p:nvPr/>
        </p:nvSpPr>
        <p:spPr bwMode="auto">
          <a:xfrm>
            <a:off x="838200" y="607133"/>
            <a:ext cx="9821449" cy="593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Avantages du procédé</a:t>
            </a:r>
          </a:p>
          <a:p>
            <a:pPr marL="271463" lvl="1" indent="-271463"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faibles distorsions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excellentes propriétés mécaniques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absence de fumée</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absence de porosité</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absence d’éclaboussure</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faible retrait</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possibilité de souder dans toutes les positions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efficacité énergétique</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aucun matériau d’apport requis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aucun gaz protecteur requis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aucune certification exigée pour le soudeur</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outil non consommable, quoiqu’il subisse une certaine dégradation</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les surfaces à souder peuvent tolérer quelques imperfections</a:t>
            </a:r>
          </a:p>
          <a:p>
            <a:pPr marL="685800" lvl="2" indent="-285750" eaLnBrk="1" hangingPunct="1">
              <a:buFont typeface="Wingdings" panose="05000000000000000000" pitchFamily="2" charset="2"/>
              <a:buChar char="Ø"/>
              <a:defRPr/>
            </a:pPr>
            <a:r>
              <a:rPr lang="fr-FR" sz="2000" dirty="0">
                <a:latin typeface="Univers Condensed"/>
                <a:ea typeface="Cambria Math" panose="02040503050406030204" pitchFamily="18" charset="0"/>
              </a:rPr>
              <a:t>les faibles couches d’oxyde peuvent être laissées en place</a:t>
            </a:r>
          </a:p>
        </p:txBody>
      </p:sp>
    </p:spTree>
    <p:extLst>
      <p:ext uri="{BB962C8B-B14F-4D97-AF65-F5344CB8AC3E}">
        <p14:creationId xmlns:p14="http://schemas.microsoft.com/office/powerpoint/2010/main" val="13519794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Comparaisons des propriétés des séries de l’aluminium</a:t>
            </a:r>
          </a:p>
          <a:p>
            <a:r>
              <a:rPr lang="fr-FR" sz="2400" dirty="0"/>
              <a:t>C – Conception des assemblages soudés</a:t>
            </a:r>
          </a:p>
          <a:p>
            <a:r>
              <a:rPr lang="fr-FR" sz="2400" dirty="0"/>
              <a:t>D – Procédés de soudage à l’arc</a:t>
            </a:r>
          </a:p>
          <a:p>
            <a:r>
              <a:rPr lang="fr-FR" sz="2400" dirty="0"/>
              <a:t>E – Autres procédés de soudage</a:t>
            </a:r>
            <a:endParaRPr lang="fr-CA" sz="2400" dirty="0"/>
          </a:p>
          <a:p>
            <a:r>
              <a:rPr lang="fr-FR" sz="2400" dirty="0"/>
              <a:t>F – Résistance des soudures à rainure</a:t>
            </a:r>
            <a:endParaRPr lang="fr-CA" sz="2400" dirty="0"/>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649301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5" name="Rectangle 1027"/>
          <p:cNvSpPr txBox="1">
            <a:spLocks noChangeArrowheads="1"/>
          </p:cNvSpPr>
          <p:nvPr/>
        </p:nvSpPr>
        <p:spPr bwMode="auto">
          <a:xfrm>
            <a:off x="838200" y="1254217"/>
            <a:ext cx="9643534" cy="392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Limites du procédé</a:t>
            </a:r>
          </a:p>
          <a:p>
            <a:pPr marL="271463" lvl="1" indent="-271463"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une vitesse de soudure plus lente que celle des procédés de soudage par fusion</a:t>
            </a:r>
          </a:p>
          <a:p>
            <a:pPr marL="742950" lvl="2" indent="-34290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les pièces à souder doivent être fermement tenues en place</a:t>
            </a:r>
          </a:p>
          <a:p>
            <a:pPr marL="742950" lvl="2" indent="-34290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un support envers est requis</a:t>
            </a:r>
          </a:p>
          <a:p>
            <a:pPr marL="742950" lvl="2" indent="-34290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une cavité se forme à l’extrémité de chaque cordon de soudure</a:t>
            </a:r>
          </a:p>
        </p:txBody>
      </p:sp>
    </p:spTree>
    <p:extLst>
      <p:ext uri="{BB962C8B-B14F-4D97-AF65-F5344CB8AC3E}">
        <p14:creationId xmlns:p14="http://schemas.microsoft.com/office/powerpoint/2010/main" val="161663026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1229957"/>
                <a:ext cx="9821449" cy="43924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Le procédé permet :</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le soudage des alliages des séries </a:t>
                </a:r>
                <a14:m>
                  <m:oMath xmlns:m="http://schemas.openxmlformats.org/officeDocument/2006/math">
                    <m:r>
                      <a:rPr lang="fr-FR" sz="1600" i="1" dirty="0">
                        <a:latin typeface="Cambria Math" panose="02040503050406030204" pitchFamily="18" charset="0"/>
                        <a:ea typeface="Cambria Math" panose="02040503050406030204" pitchFamily="18" charset="0"/>
                      </a:rPr>
                      <m:t>2000</m:t>
                    </m:r>
                  </m:oMath>
                </a14:m>
                <a:r>
                  <a:rPr lang="fr-FR" sz="1600" dirty="0">
                    <a:latin typeface="Univers Condensed"/>
                    <a:ea typeface="Cambria Math" panose="02040503050406030204" pitchFamily="18" charset="0"/>
                  </a:rPr>
                  <a:t>, </a:t>
                </a:r>
                <a14:m>
                  <m:oMath xmlns:m="http://schemas.openxmlformats.org/officeDocument/2006/math">
                    <m:r>
                      <a:rPr lang="fr-FR" sz="1600" i="1" dirty="0">
                        <a:latin typeface="Cambria Math" panose="02040503050406030204" pitchFamily="18" charset="0"/>
                        <a:ea typeface="Cambria Math" panose="02040503050406030204" pitchFamily="18" charset="0"/>
                      </a:rPr>
                      <m:t>5000</m:t>
                    </m:r>
                  </m:oMath>
                </a14:m>
                <a:r>
                  <a:rPr lang="fr-FR" sz="1600" dirty="0">
                    <a:latin typeface="Univers Condensed"/>
                    <a:ea typeface="Cambria Math" panose="02040503050406030204" pitchFamily="18" charset="0"/>
                  </a:rPr>
                  <a:t>, </a:t>
                </a:r>
                <a14:m>
                  <m:oMath xmlns:m="http://schemas.openxmlformats.org/officeDocument/2006/math">
                    <m:r>
                      <a:rPr lang="fr-FR" sz="1600" i="1" dirty="0">
                        <a:latin typeface="Cambria Math" panose="02040503050406030204" pitchFamily="18" charset="0"/>
                        <a:ea typeface="Cambria Math" panose="02040503050406030204" pitchFamily="18" charset="0"/>
                      </a:rPr>
                      <m:t>6000</m:t>
                    </m:r>
                  </m:oMath>
                </a14:m>
                <a:r>
                  <a:rPr lang="fr-FR" sz="1600" dirty="0">
                    <a:latin typeface="Univers Condensed"/>
                    <a:ea typeface="Cambria Math" panose="02040503050406030204" pitchFamily="18" charset="0"/>
                  </a:rPr>
                  <a:t>, </a:t>
                </a:r>
                <a14:m>
                  <m:oMath xmlns:m="http://schemas.openxmlformats.org/officeDocument/2006/math">
                    <m:r>
                      <a:rPr lang="fr-FR" sz="1600" i="1" dirty="0">
                        <a:latin typeface="Cambria Math" panose="02040503050406030204" pitchFamily="18" charset="0"/>
                        <a:ea typeface="Cambria Math" panose="02040503050406030204" pitchFamily="18" charset="0"/>
                      </a:rPr>
                      <m:t>7000 </m:t>
                    </m:r>
                  </m:oMath>
                </a14:m>
                <a:r>
                  <a:rPr lang="fr-FR" sz="1600" dirty="0">
                    <a:latin typeface="Univers Condensed"/>
                    <a:ea typeface="Cambria Math" panose="02040503050406030204" pitchFamily="18" charset="0"/>
                  </a:rPr>
                  <a:t>et </a:t>
                </a:r>
                <a14:m>
                  <m:oMath xmlns:m="http://schemas.openxmlformats.org/officeDocument/2006/math">
                    <m:r>
                      <a:rPr lang="fr-FR" sz="1600" i="1" dirty="0">
                        <a:latin typeface="Cambria Math" panose="02040503050406030204" pitchFamily="18" charset="0"/>
                        <a:ea typeface="Cambria Math" panose="02040503050406030204" pitchFamily="18" charset="0"/>
                      </a:rPr>
                      <m:t>8000</m:t>
                    </m:r>
                  </m:oMath>
                </a14:m>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le soudage entre pratiquement n’importe quelle combinaison d’alliages de corroyage (laminés, extrudés, forgés) et d’alliage de fonderie</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le soudage du cuivre et de ses alliages, du plomb, du titane, du magnésium, du zinc, du plastique et même de l’acier doux</a:t>
                </a: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le soudage d’alliages d’aluminium à d’autres matériau</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Pour les alliages d’aluminium</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un soudage en une seule passe sans préparation pour </a:t>
                </a:r>
                <a14:m>
                  <m:oMath xmlns:m="http://schemas.openxmlformats.org/officeDocument/2006/math">
                    <m:r>
                      <a:rPr lang="fr-FR" sz="1600" i="1" dirty="0">
                        <a:latin typeface="Cambria Math" panose="02040503050406030204" pitchFamily="18" charset="0"/>
                        <a:ea typeface="Cambria Math" panose="02040503050406030204" pitchFamily="18" charset="0"/>
                      </a:rPr>
                      <m:t>1 ≤ </m:t>
                    </m:r>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 50 </m:t>
                    </m:r>
                    <m:r>
                      <m:rPr>
                        <m:sty m:val="p"/>
                      </m:rPr>
                      <a:rPr lang="fr-FR" sz="1600" dirty="0">
                        <a:latin typeface="Cambria Math" panose="02040503050406030204" pitchFamily="18" charset="0"/>
                        <a:ea typeface="Cambria Math" panose="02040503050406030204" pitchFamily="18" charset="0"/>
                      </a:rPr>
                      <m:t>mm</m:t>
                    </m:r>
                  </m:oMath>
                </a14:m>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Un soudage en une passe de chaque côté du joint pour </a:t>
                </a:r>
                <a14:m>
                  <m:oMath xmlns:m="http://schemas.openxmlformats.org/officeDocument/2006/math">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&gt; 50 </m:t>
                    </m:r>
                  </m:oMath>
                </a14:m>
                <a:r>
                  <a:rPr lang="fr-FR" sz="1600" dirty="0">
                    <a:latin typeface="Univers Condensed"/>
                    <a:ea typeface="Cambria Math" panose="02040503050406030204" pitchFamily="18" charset="0"/>
                  </a:rPr>
                  <a:t>et </a:t>
                </a:r>
                <a14:m>
                  <m:oMath xmlns:m="http://schemas.openxmlformats.org/officeDocument/2006/math">
                    <m:r>
                      <a:rPr lang="fr-FR" sz="1600" i="1" dirty="0">
                        <a:latin typeface="Cambria Math" panose="02040503050406030204" pitchFamily="18" charset="0"/>
                        <a:ea typeface="Cambria Math" panose="02040503050406030204" pitchFamily="18" charset="0"/>
                      </a:rPr>
                      <m:t>75 </m:t>
                    </m:r>
                    <m:r>
                      <m:rPr>
                        <m:sty m:val="p"/>
                      </m:rPr>
                      <a:rPr lang="fr-FR" sz="1600" dirty="0">
                        <a:latin typeface="Cambria Math" panose="02040503050406030204" pitchFamily="18" charset="0"/>
                        <a:ea typeface="Cambria Math" panose="02040503050406030204" pitchFamily="18" charset="0"/>
                      </a:rPr>
                      <m:t>mm</m:t>
                    </m:r>
                  </m:oMath>
                </a14:m>
                <a:endParaRPr lang="fr-FR" sz="1600" dirty="0">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1229957"/>
                <a:ext cx="9821449" cy="4392489"/>
              </a:xfrm>
              <a:prstGeom prst="rect">
                <a:avLst/>
              </a:prstGeom>
              <a:blipFill>
                <a:blip r:embed="rId3"/>
                <a:stretch>
                  <a:fillRect l="-186" t="-4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35651761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faisceau d’électrons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72</a:t>
            </a:fld>
            <a:endParaRPr lang="fr-FR"/>
          </a:p>
        </p:txBody>
      </p:sp>
    </p:spTree>
    <p:extLst>
      <p:ext uri="{BB962C8B-B14F-4D97-AF65-F5344CB8AC3E}">
        <p14:creationId xmlns:p14="http://schemas.microsoft.com/office/powerpoint/2010/main" val="1926377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613186"/>
                <a:ext cx="9821449" cy="61082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Procédé à haute densité d’énergie. Énergie du faisceau concentrée dans un très faible volume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Soudage de joints étroits à vitesse élevée et soudage de matériaux très épais en une seule passe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Quantité de chaleur apportée par unité de longueur de cordon </a:t>
                </a:r>
                <a14:m>
                  <m:oMath xmlns:m="http://schemas.openxmlformats.org/officeDocument/2006/math">
                    <m:r>
                      <a:rPr lang="fr-FR" sz="1600" i="1" dirty="0">
                        <a:latin typeface="Cambria Math" panose="02040503050406030204" pitchFamily="18" charset="0"/>
                        <a:ea typeface="Cambria Math" panose="02040503050406030204" pitchFamily="18" charset="0"/>
                      </a:rPr>
                      <m:t>10 </m:t>
                    </m:r>
                  </m:oMath>
                </a14:m>
                <a:r>
                  <a:rPr lang="fr-FR" sz="1600" dirty="0">
                    <a:latin typeface="Univers Condensed"/>
                    <a:ea typeface="Cambria Math" panose="02040503050406030204" pitchFamily="18" charset="0"/>
                  </a:rPr>
                  <a:t>à </a:t>
                </a:r>
                <a14:m>
                  <m:oMath xmlns:m="http://schemas.openxmlformats.org/officeDocument/2006/math">
                    <m:r>
                      <a:rPr lang="fr-FR" sz="1600" i="1" dirty="0">
                        <a:latin typeface="Cambria Math" panose="02040503050406030204" pitchFamily="18" charset="0"/>
                        <a:ea typeface="Cambria Math" panose="02040503050406030204" pitchFamily="18" charset="0"/>
                      </a:rPr>
                      <m:t>20 </m:t>
                    </m:r>
                  </m:oMath>
                </a14:m>
                <a:r>
                  <a:rPr lang="fr-FR" sz="1600" dirty="0">
                    <a:latin typeface="Univers Condensed"/>
                    <a:ea typeface="Cambria Math" panose="02040503050406030204" pitchFamily="18" charset="0"/>
                  </a:rPr>
                  <a:t>fois plus faible que lors du soudage à l’arc</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contraintes thermiques et déformations beaucoup plus faibles</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diminution de la largeur de la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ZAT</m:t>
                    </m:r>
                  </m:oMath>
                </a14:m>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Soudage pouvant être effectué sans métal d’apport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il faut réduire l’espace entre les bords à souder</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il faut positionner les pièces avec précision par rapport au faisceau</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Nécessaire de souder sous vide primaire dans une enceinte close pour maîtriser la trajectoire des électrons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613186"/>
                <a:ext cx="9821449" cy="6108289"/>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4071108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pic>
        <p:nvPicPr>
          <p:cNvPr id="6" name="Image 5"/>
          <p:cNvPicPr>
            <a:picLocks noChangeAspect="1"/>
          </p:cNvPicPr>
          <p:nvPr/>
        </p:nvPicPr>
        <p:blipFill>
          <a:blip r:embed="rId3"/>
          <a:stretch>
            <a:fillRect/>
          </a:stretch>
        </p:blipFill>
        <p:spPr>
          <a:xfrm>
            <a:off x="838200" y="983284"/>
            <a:ext cx="5235453" cy="3274066"/>
          </a:xfrm>
          <a:prstGeom prst="rect">
            <a:avLst/>
          </a:prstGeom>
        </p:spPr>
      </p:pic>
      <p:pic>
        <p:nvPicPr>
          <p:cNvPr id="7" name="Image 6"/>
          <p:cNvPicPr>
            <a:picLocks noChangeAspect="1"/>
          </p:cNvPicPr>
          <p:nvPr/>
        </p:nvPicPr>
        <p:blipFill>
          <a:blip r:embed="rId4"/>
          <a:stretch>
            <a:fillRect/>
          </a:stretch>
        </p:blipFill>
        <p:spPr>
          <a:xfrm>
            <a:off x="6073653" y="3140149"/>
            <a:ext cx="4739000" cy="3216201"/>
          </a:xfrm>
          <a:prstGeom prst="rect">
            <a:avLst/>
          </a:prstGeom>
        </p:spPr>
      </p:pic>
      <p:sp>
        <p:nvSpPr>
          <p:cNvPr id="9" name="Rectangle 8"/>
          <p:cNvSpPr/>
          <p:nvPr/>
        </p:nvSpPr>
        <p:spPr>
          <a:xfrm>
            <a:off x="2409559" y="4876499"/>
            <a:ext cx="2979771" cy="307777"/>
          </a:xfrm>
          <a:prstGeom prst="rect">
            <a:avLst/>
          </a:prstGeom>
        </p:spPr>
        <p:txBody>
          <a:bodyPr wrap="square">
            <a:spAutoFit/>
          </a:bodyPr>
          <a:lstStyle/>
          <a:p>
            <a:r>
              <a:rPr lang="fr-FR" sz="1400" dirty="0">
                <a:latin typeface="Univers Condensed"/>
              </a:rPr>
              <a:t>Soudage par faisceau d’électrons</a:t>
            </a:r>
            <a:endParaRPr lang="fr-CA" sz="1400" dirty="0">
              <a:latin typeface="Univers Condensed"/>
            </a:endParaRPr>
          </a:p>
        </p:txBody>
      </p:sp>
      <p:sp>
        <p:nvSpPr>
          <p:cNvPr id="10" name="Rectangle 9"/>
          <p:cNvSpPr/>
          <p:nvPr/>
        </p:nvSpPr>
        <p:spPr>
          <a:xfrm>
            <a:off x="838200" y="6444476"/>
            <a:ext cx="2950038" cy="276999"/>
          </a:xfrm>
          <a:prstGeom prst="rect">
            <a:avLst/>
          </a:prstGeom>
        </p:spPr>
        <p:txBody>
          <a:bodyPr wrap="none">
            <a:spAutoFit/>
          </a:bodyPr>
          <a:lstStyle/>
          <a:p>
            <a:r>
              <a:rPr lang="fr-CA" sz="1200" dirty="0">
                <a:latin typeface="+mj-lt"/>
              </a:rPr>
              <a:t>Sources: ep-c.fr; additivemanufacturing.com</a:t>
            </a:r>
          </a:p>
        </p:txBody>
      </p:sp>
    </p:spTree>
    <p:extLst>
      <p:ext uri="{BB962C8B-B14F-4D97-AF65-F5344CB8AC3E}">
        <p14:creationId xmlns:p14="http://schemas.microsoft.com/office/powerpoint/2010/main" val="157354873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faisceau laser</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75</a:t>
            </a:fld>
            <a:endParaRPr lang="fr-FR"/>
          </a:p>
        </p:txBody>
      </p:sp>
    </p:spTree>
    <p:extLst>
      <p:ext uri="{BB962C8B-B14F-4D97-AF65-F5344CB8AC3E}">
        <p14:creationId xmlns:p14="http://schemas.microsoft.com/office/powerpoint/2010/main" val="778450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983284"/>
                <a:ext cx="9821450" cy="50105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Le soudage au laser peut s’effectuer à l’air libre, sans gaz protecteur</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Lasers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m:rPr>
                            <m:sty m:val="p"/>
                          </m:rPr>
                          <a:rPr lang="fr-FR" sz="1600" dirty="0">
                            <a:latin typeface="Cambria Math" panose="02040503050406030204" pitchFamily="18" charset="0"/>
                            <a:ea typeface="Cambria Math" panose="02040503050406030204" pitchFamily="18" charset="0"/>
                          </a:rPr>
                          <m:t>CO</m:t>
                        </m:r>
                      </m:e>
                      <m:sub>
                        <m:r>
                          <a:rPr lang="fr-CA" sz="1600" i="1" dirty="0">
                            <a:latin typeface="Cambria Math" panose="02040503050406030204" pitchFamily="18" charset="0"/>
                            <a:ea typeface="Cambria Math" panose="02040503050406030204" pitchFamily="18" charset="0"/>
                          </a:rPr>
                          <m:t>2</m:t>
                        </m:r>
                      </m:sub>
                    </m:sSub>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de puissance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vitesse de soudage de </a:t>
                </a:r>
                <a14:m>
                  <m:oMath xmlns:m="http://schemas.openxmlformats.org/officeDocument/2006/math">
                    <m:r>
                      <a:rPr lang="fr-FR" sz="1600" i="1" dirty="0">
                        <a:latin typeface="Cambria Math" panose="02040503050406030204" pitchFamily="18" charset="0"/>
                        <a:ea typeface="Cambria Math" panose="02040503050406030204" pitchFamily="18" charset="0"/>
                      </a:rPr>
                      <m:t>5 </m:t>
                    </m:r>
                  </m:oMath>
                </a14:m>
                <a:r>
                  <a:rPr lang="fr-FR" sz="1600" dirty="0">
                    <a:latin typeface="Univers Condensed"/>
                    <a:ea typeface="Cambria Math" panose="02040503050406030204" pitchFamily="18" charset="0"/>
                  </a:rPr>
                  <a:t>à </a:t>
                </a:r>
                <a14:m>
                  <m:oMath xmlns:m="http://schemas.openxmlformats.org/officeDocument/2006/math">
                    <m:r>
                      <a:rPr lang="fr-CA" sz="1600" dirty="0">
                        <a:latin typeface="Cambria Math" panose="02040503050406030204" pitchFamily="18" charset="0"/>
                        <a:ea typeface="Cambria Math" panose="02040503050406030204" pitchFamily="18" charset="0"/>
                      </a:rPr>
                      <m:t>10 </m:t>
                    </m:r>
                    <m:f>
                      <m:fPr>
                        <m:type m:val="lin"/>
                        <m:ctrlPr>
                          <a:rPr lang="fr-FR" sz="1600" i="1" dirty="0">
                            <a:latin typeface="Cambria Math" panose="02040503050406030204" pitchFamily="18" charset="0"/>
                            <a:ea typeface="Cambria Math" panose="02040503050406030204" pitchFamily="18" charset="0"/>
                          </a:rPr>
                        </m:ctrlPr>
                      </m:fPr>
                      <m:num>
                        <m:r>
                          <m:rPr>
                            <m:sty m:val="p"/>
                          </m:rPr>
                          <a:rPr lang="fr-CA" sz="1600" dirty="0">
                            <a:latin typeface="Cambria Math" panose="02040503050406030204" pitchFamily="18" charset="0"/>
                            <a:ea typeface="Cambria Math" panose="02040503050406030204" pitchFamily="18" charset="0"/>
                          </a:rPr>
                          <m:t>m</m:t>
                        </m:r>
                      </m:num>
                      <m:den>
                        <m:r>
                          <m:rPr>
                            <m:sty m:val="p"/>
                          </m:rPr>
                          <a:rPr lang="fr-CA" sz="1600" dirty="0">
                            <a:latin typeface="Cambria Math" panose="02040503050406030204" pitchFamily="18" charset="0"/>
                            <a:ea typeface="Cambria Math" panose="02040503050406030204" pitchFamily="18" charset="0"/>
                          </a:rPr>
                          <m:t>min</m:t>
                        </m:r>
                      </m:den>
                    </m:f>
                  </m:oMath>
                </a14:m>
                <a:r>
                  <a:rPr lang="fr-FR" sz="1600" dirty="0">
                    <a:latin typeface="Univers Condensed"/>
                    <a:ea typeface="Cambria Math" panose="02040503050406030204" pitchFamily="18" charset="0"/>
                  </a:rPr>
                  <a:t> pour </a:t>
                </a:r>
                <a14:m>
                  <m:oMath xmlns:m="http://schemas.openxmlformats.org/officeDocument/2006/math">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&lt; 3 </m:t>
                    </m:r>
                    <m:r>
                      <m:rPr>
                        <m:sty m:val="p"/>
                      </m:rPr>
                      <a:rPr lang="fr-FR" sz="1600" dirty="0">
                        <a:latin typeface="Cambria Math" panose="02040503050406030204" pitchFamily="18" charset="0"/>
                        <a:ea typeface="Cambria Math" panose="02040503050406030204" pitchFamily="18" charset="0"/>
                      </a:rPr>
                      <m:t>mm</m:t>
                    </m:r>
                  </m:oMath>
                </a14:m>
                <a:endParaRPr lang="fr-FR" sz="1600" dirty="0">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vitesse de soudage de </a:t>
                </a:r>
                <a14:m>
                  <m:oMath xmlns:m="http://schemas.openxmlformats.org/officeDocument/2006/math">
                    <m:r>
                      <a:rPr lang="fr-CA" sz="1600" i="1" dirty="0">
                        <a:latin typeface="Cambria Math" panose="02040503050406030204" pitchFamily="18" charset="0"/>
                        <a:ea typeface="Cambria Math" panose="02040503050406030204" pitchFamily="18" charset="0"/>
                      </a:rPr>
                      <m:t>1</m:t>
                    </m:r>
                  </m:oMath>
                </a14:m>
                <a:r>
                  <a:rPr lang="fr-FR" sz="1600" dirty="0">
                    <a:latin typeface="Univers Condensed"/>
                    <a:ea typeface="Cambria Math" panose="02040503050406030204" pitchFamily="18" charset="0"/>
                  </a:rPr>
                  <a:t> à </a:t>
                </a:r>
                <a14:m>
                  <m:oMath xmlns:m="http://schemas.openxmlformats.org/officeDocument/2006/math">
                    <m:r>
                      <a:rPr lang="fr-CA" sz="1600" dirty="0">
                        <a:latin typeface="Cambria Math" panose="02040503050406030204" pitchFamily="18" charset="0"/>
                        <a:ea typeface="Cambria Math" panose="02040503050406030204" pitchFamily="18" charset="0"/>
                      </a:rPr>
                      <m:t>3</m:t>
                    </m:r>
                    <m:f>
                      <m:fPr>
                        <m:type m:val="lin"/>
                        <m:ctrlPr>
                          <a:rPr lang="fr-FR" sz="1600" i="1" dirty="0">
                            <a:latin typeface="Cambria Math" panose="02040503050406030204" pitchFamily="18" charset="0"/>
                            <a:ea typeface="Cambria Math" panose="02040503050406030204" pitchFamily="18" charset="0"/>
                          </a:rPr>
                        </m:ctrlPr>
                      </m:fPr>
                      <m:num>
                        <m:r>
                          <m:rPr>
                            <m:sty m:val="p"/>
                          </m:rPr>
                          <a:rPr lang="fr-CA" sz="1600" dirty="0">
                            <a:latin typeface="Cambria Math" panose="02040503050406030204" pitchFamily="18" charset="0"/>
                            <a:ea typeface="Cambria Math" panose="02040503050406030204" pitchFamily="18" charset="0"/>
                          </a:rPr>
                          <m:t>m</m:t>
                        </m:r>
                      </m:num>
                      <m:den>
                        <m:r>
                          <m:rPr>
                            <m:sty m:val="p"/>
                          </m:rPr>
                          <a:rPr lang="fr-CA" sz="1600" dirty="0">
                            <a:latin typeface="Cambria Math" panose="02040503050406030204" pitchFamily="18" charset="0"/>
                            <a:ea typeface="Cambria Math" panose="02040503050406030204" pitchFamily="18" charset="0"/>
                          </a:rPr>
                          <m:t>min</m:t>
                        </m:r>
                      </m:den>
                    </m:f>
                  </m:oMath>
                </a14:m>
                <a:r>
                  <a:rPr lang="fr-FR" sz="1600" dirty="0">
                    <a:latin typeface="Univers Condensed"/>
                    <a:ea typeface="Cambria Math" panose="02040503050406030204" pitchFamily="18" charset="0"/>
                  </a:rPr>
                  <a:t> pour </a:t>
                </a:r>
                <a14:m>
                  <m:oMath xmlns:m="http://schemas.openxmlformats.org/officeDocument/2006/math">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 6 </m:t>
                    </m:r>
                    <m:r>
                      <m:rPr>
                        <m:sty m:val="p"/>
                      </m:rPr>
                      <a:rPr lang="fr-FR" sz="1600" dirty="0">
                        <a:latin typeface="Cambria Math" panose="02040503050406030204" pitchFamily="18" charset="0"/>
                        <a:ea typeface="Cambria Math" panose="02040503050406030204" pitchFamily="18" charset="0"/>
                      </a:rPr>
                      <m:t>mm</m:t>
                    </m:r>
                  </m:oMath>
                </a14:m>
                <a:endParaRPr lang="fr-FR" sz="1600" dirty="0">
                  <a:latin typeface="Univers Condensed"/>
                  <a:ea typeface="Cambria Math" panose="02040503050406030204" pitchFamily="18" charset="0"/>
                </a:endParaRPr>
              </a:p>
              <a:p>
                <a:pPr marL="0" lvl="1" indent="0" eaLnBrk="1" hangingPunct="1">
                  <a:buNone/>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Lasers YAG</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moins puissants que lasers </a:t>
                </a:r>
                <a14:m>
                  <m:oMath xmlns:m="http://schemas.openxmlformats.org/officeDocument/2006/math">
                    <m:sSub>
                      <m:sSubPr>
                        <m:ctrlPr>
                          <a:rPr lang="fr-FR" sz="1600" i="1" dirty="0">
                            <a:latin typeface="Cambria Math" panose="02040503050406030204" pitchFamily="18" charset="0"/>
                            <a:ea typeface="Cambria Math" panose="02040503050406030204" pitchFamily="18" charset="0"/>
                          </a:rPr>
                        </m:ctrlPr>
                      </m:sSubPr>
                      <m:e>
                        <m:r>
                          <m:rPr>
                            <m:sty m:val="p"/>
                          </m:rPr>
                          <a:rPr lang="fr-FR" sz="1600" dirty="0">
                            <a:latin typeface="Cambria Math" panose="02040503050406030204" pitchFamily="18" charset="0"/>
                            <a:ea typeface="Cambria Math" panose="02040503050406030204" pitchFamily="18" charset="0"/>
                          </a:rPr>
                          <m:t>CO</m:t>
                        </m:r>
                      </m:e>
                      <m:sub>
                        <m:r>
                          <a:rPr lang="fr-CA" sz="1600" i="1" dirty="0">
                            <a:latin typeface="Cambria Math" panose="02040503050406030204" pitchFamily="18" charset="0"/>
                            <a:ea typeface="Cambria Math" panose="02040503050406030204" pitchFamily="18" charset="0"/>
                          </a:rPr>
                          <m:t>2</m:t>
                        </m:r>
                      </m:sub>
                    </m:sSub>
                  </m:oMath>
                </a14:m>
                <a:endParaRPr lang="fr-FR" sz="1600" dirty="0">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utilisation plus souple à cause du transfert du faisceau par fibre optique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u="sng" dirty="0">
                    <a:latin typeface="Univers Condensed"/>
                    <a:ea typeface="Cambria Math" panose="02040503050406030204" pitchFamily="18" charset="0"/>
                  </a:rPr>
                  <a:t>La plupart des alliages sont soudables par faisceau laser</a:t>
                </a: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983284"/>
                <a:ext cx="9821450" cy="5010537"/>
              </a:xfrm>
              <a:prstGeom prst="rect">
                <a:avLst/>
              </a:prstGeom>
              <a:blipFill>
                <a:blip r:embed="rId3"/>
                <a:stretch>
                  <a:fillRect l="-2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98284367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pic>
        <p:nvPicPr>
          <p:cNvPr id="5" name="Image 4"/>
          <p:cNvPicPr>
            <a:picLocks noChangeAspect="1"/>
          </p:cNvPicPr>
          <p:nvPr/>
        </p:nvPicPr>
        <p:blipFill>
          <a:blip r:embed="rId3"/>
          <a:stretch>
            <a:fillRect/>
          </a:stretch>
        </p:blipFill>
        <p:spPr>
          <a:xfrm>
            <a:off x="1759319" y="1438482"/>
            <a:ext cx="5360414" cy="3852428"/>
          </a:xfrm>
          <a:prstGeom prst="rect">
            <a:avLst/>
          </a:prstGeom>
        </p:spPr>
      </p:pic>
      <p:pic>
        <p:nvPicPr>
          <p:cNvPr id="6" name="Image 5"/>
          <p:cNvPicPr>
            <a:picLocks noChangeAspect="1"/>
          </p:cNvPicPr>
          <p:nvPr/>
        </p:nvPicPr>
        <p:blipFill>
          <a:blip r:embed="rId4"/>
          <a:stretch>
            <a:fillRect/>
          </a:stretch>
        </p:blipFill>
        <p:spPr>
          <a:xfrm>
            <a:off x="7447952" y="1438482"/>
            <a:ext cx="2568285" cy="3852428"/>
          </a:xfrm>
          <a:prstGeom prst="rect">
            <a:avLst/>
          </a:prstGeom>
        </p:spPr>
      </p:pic>
      <p:sp>
        <p:nvSpPr>
          <p:cNvPr id="7" name="Rectangle 6"/>
          <p:cNvSpPr/>
          <p:nvPr/>
        </p:nvSpPr>
        <p:spPr>
          <a:xfrm>
            <a:off x="4528451" y="5484138"/>
            <a:ext cx="2440946" cy="307777"/>
          </a:xfrm>
          <a:prstGeom prst="rect">
            <a:avLst/>
          </a:prstGeom>
        </p:spPr>
        <p:txBody>
          <a:bodyPr wrap="square">
            <a:spAutoFit/>
          </a:bodyPr>
          <a:lstStyle/>
          <a:p>
            <a:r>
              <a:rPr lang="fr-FR" sz="1400" dirty="0">
                <a:latin typeface="Univers Condensed"/>
              </a:rPr>
              <a:t>Soudage par faisceau laser</a:t>
            </a:r>
            <a:endParaRPr lang="fr-CA" sz="1400" dirty="0">
              <a:latin typeface="Univers Condensed"/>
            </a:endParaRPr>
          </a:p>
        </p:txBody>
      </p:sp>
      <p:sp>
        <p:nvSpPr>
          <p:cNvPr id="9" name="Rectangle 8"/>
          <p:cNvSpPr/>
          <p:nvPr/>
        </p:nvSpPr>
        <p:spPr>
          <a:xfrm>
            <a:off x="838200" y="6522430"/>
            <a:ext cx="2635593" cy="276999"/>
          </a:xfrm>
          <a:prstGeom prst="rect">
            <a:avLst/>
          </a:prstGeom>
        </p:spPr>
        <p:txBody>
          <a:bodyPr wrap="none">
            <a:spAutoFit/>
          </a:bodyPr>
          <a:lstStyle/>
          <a:p>
            <a:r>
              <a:rPr lang="fr-CA" sz="1200" dirty="0">
                <a:latin typeface="+mj-lt"/>
              </a:rPr>
              <a:t>Sources: </a:t>
            </a:r>
            <a:r>
              <a:rPr lang="fr-CA" sz="1200" dirty="0" err="1">
                <a:latin typeface="+mj-lt"/>
              </a:rPr>
              <a:t>gnclaser.es;directindustry.com</a:t>
            </a:r>
            <a:endParaRPr lang="fr-CA" sz="1200" dirty="0">
              <a:latin typeface="+mj-lt"/>
            </a:endParaRPr>
          </a:p>
        </p:txBody>
      </p:sp>
    </p:spTree>
    <p:extLst>
      <p:ext uri="{BB962C8B-B14F-4D97-AF65-F5344CB8AC3E}">
        <p14:creationId xmlns:p14="http://schemas.microsoft.com/office/powerpoint/2010/main" val="26014528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résistance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78</a:t>
            </a:fld>
            <a:endParaRPr lang="fr-FR"/>
          </a:p>
        </p:txBody>
      </p:sp>
    </p:spTree>
    <p:extLst>
      <p:ext uri="{BB962C8B-B14F-4D97-AF65-F5344CB8AC3E}">
        <p14:creationId xmlns:p14="http://schemas.microsoft.com/office/powerpoint/2010/main" val="2070697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10" name="Rectangle 1027"/>
          <p:cNvSpPr txBox="1">
            <a:spLocks noChangeArrowheads="1"/>
          </p:cNvSpPr>
          <p:nvPr/>
        </p:nvSpPr>
        <p:spPr bwMode="auto">
          <a:xfrm>
            <a:off x="838200" y="703886"/>
            <a:ext cx="9821449" cy="276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Liaison par fusion localisée provoquée par l’échauffement qui résulte du passage d’un courant intense dans la résistance formée par le contact local des éléments en présence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Les électrodes laissent une empreinte sur la surface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Fort courant de soudage pendant un temps très court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Technique utilisée pour souder les goujons</a:t>
            </a:r>
          </a:p>
        </p:txBody>
      </p:sp>
      <p:pic>
        <p:nvPicPr>
          <p:cNvPr id="11" name="Image 10"/>
          <p:cNvPicPr>
            <a:picLocks noChangeAspect="1"/>
          </p:cNvPicPr>
          <p:nvPr/>
        </p:nvPicPr>
        <p:blipFill>
          <a:blip r:embed="rId3"/>
          <a:stretch>
            <a:fillRect/>
          </a:stretch>
        </p:blipFill>
        <p:spPr>
          <a:xfrm>
            <a:off x="5879977" y="3274208"/>
            <a:ext cx="4729081" cy="3092091"/>
          </a:xfrm>
          <a:prstGeom prst="rect">
            <a:avLst/>
          </a:prstGeom>
        </p:spPr>
      </p:pic>
      <p:pic>
        <p:nvPicPr>
          <p:cNvPr id="12" name="Image 11"/>
          <p:cNvPicPr>
            <a:picLocks noChangeAspect="1"/>
          </p:cNvPicPr>
          <p:nvPr/>
        </p:nvPicPr>
        <p:blipFill>
          <a:blip r:embed="rId4"/>
          <a:stretch>
            <a:fillRect/>
          </a:stretch>
        </p:blipFill>
        <p:spPr>
          <a:xfrm>
            <a:off x="1922697" y="3717032"/>
            <a:ext cx="3387440" cy="2376264"/>
          </a:xfrm>
          <a:prstGeom prst="rect">
            <a:avLst/>
          </a:prstGeom>
        </p:spPr>
      </p:pic>
      <p:sp>
        <p:nvSpPr>
          <p:cNvPr id="13" name="Rectangle 12"/>
          <p:cNvSpPr/>
          <p:nvPr/>
        </p:nvSpPr>
        <p:spPr>
          <a:xfrm>
            <a:off x="4548860" y="6385023"/>
            <a:ext cx="2400127" cy="307777"/>
          </a:xfrm>
          <a:prstGeom prst="rect">
            <a:avLst/>
          </a:prstGeom>
        </p:spPr>
        <p:txBody>
          <a:bodyPr wrap="square">
            <a:spAutoFit/>
          </a:bodyPr>
          <a:lstStyle/>
          <a:p>
            <a:r>
              <a:rPr lang="fr-FR" sz="1400" dirty="0">
                <a:latin typeface="Univers Condensed"/>
              </a:rPr>
              <a:t>Soudage par résistance</a:t>
            </a:r>
            <a:endParaRPr lang="fr-CA" sz="1400" dirty="0">
              <a:latin typeface="Univers Condensed"/>
            </a:endParaRPr>
          </a:p>
        </p:txBody>
      </p:sp>
      <p:sp>
        <p:nvSpPr>
          <p:cNvPr id="14" name="Rectangle 13"/>
          <p:cNvSpPr/>
          <p:nvPr/>
        </p:nvSpPr>
        <p:spPr>
          <a:xfrm>
            <a:off x="838200" y="6538911"/>
            <a:ext cx="3113416" cy="276999"/>
          </a:xfrm>
          <a:prstGeom prst="rect">
            <a:avLst/>
          </a:prstGeom>
        </p:spPr>
        <p:txBody>
          <a:bodyPr wrap="none">
            <a:spAutoFit/>
          </a:bodyPr>
          <a:lstStyle/>
          <a:p>
            <a:r>
              <a:rPr lang="fr-CA" sz="1200" dirty="0">
                <a:latin typeface="+mj-lt"/>
              </a:rPr>
              <a:t>Sources: inzynier-jakosci.blogspot.ca ; satsa.co </a:t>
            </a:r>
          </a:p>
        </p:txBody>
      </p:sp>
    </p:spTree>
    <p:extLst>
      <p:ext uri="{BB962C8B-B14F-4D97-AF65-F5344CB8AC3E}">
        <p14:creationId xmlns:p14="http://schemas.microsoft.com/office/powerpoint/2010/main" val="39422374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Comparaisons des propriétés des séries d’aluminium</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a:t>
            </a:fld>
            <a:endParaRPr lang="fr-FR"/>
          </a:p>
        </p:txBody>
      </p:sp>
    </p:spTree>
    <p:extLst>
      <p:ext uri="{BB962C8B-B14F-4D97-AF65-F5344CB8AC3E}">
        <p14:creationId xmlns:p14="http://schemas.microsoft.com/office/powerpoint/2010/main" val="2012738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à la molette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80</a:t>
            </a:fld>
            <a:endParaRPr lang="fr-FR"/>
          </a:p>
        </p:txBody>
      </p:sp>
    </p:spTree>
    <p:extLst>
      <p:ext uri="{BB962C8B-B14F-4D97-AF65-F5344CB8AC3E}">
        <p14:creationId xmlns:p14="http://schemas.microsoft.com/office/powerpoint/2010/main" val="164262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81</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15" name="Rectangle 1027"/>
          <p:cNvSpPr txBox="1">
            <a:spLocks noChangeArrowheads="1"/>
          </p:cNvSpPr>
          <p:nvPr/>
        </p:nvSpPr>
        <p:spPr bwMode="auto">
          <a:xfrm>
            <a:off x="838200" y="738893"/>
            <a:ext cx="9821449" cy="26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Procédé dérivé du soudage par résistance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Électrodes remplacées par deux disques ou molettes qui entraînent les pièces par friction</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Courant lancé à intervalles plus ou moins longs</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Séries de points de soudure séparés, joints ou imbriqués</a:t>
            </a:r>
          </a:p>
        </p:txBody>
      </p:sp>
      <p:pic>
        <p:nvPicPr>
          <p:cNvPr id="16" name="Image 15"/>
          <p:cNvPicPr>
            <a:picLocks noChangeAspect="1"/>
          </p:cNvPicPr>
          <p:nvPr/>
        </p:nvPicPr>
        <p:blipFill>
          <a:blip r:embed="rId3"/>
          <a:stretch>
            <a:fillRect/>
          </a:stretch>
        </p:blipFill>
        <p:spPr>
          <a:xfrm>
            <a:off x="8278813" y="2901218"/>
            <a:ext cx="2380836" cy="3566795"/>
          </a:xfrm>
          <a:prstGeom prst="rect">
            <a:avLst/>
          </a:prstGeom>
        </p:spPr>
      </p:pic>
      <p:pic>
        <p:nvPicPr>
          <p:cNvPr id="17" name="Image 16"/>
          <p:cNvPicPr>
            <a:picLocks noChangeAspect="1"/>
          </p:cNvPicPr>
          <p:nvPr/>
        </p:nvPicPr>
        <p:blipFill>
          <a:blip r:embed="rId4"/>
          <a:stretch>
            <a:fillRect/>
          </a:stretch>
        </p:blipFill>
        <p:spPr>
          <a:xfrm>
            <a:off x="2446782" y="3228794"/>
            <a:ext cx="3505583" cy="2999469"/>
          </a:xfrm>
          <a:prstGeom prst="rect">
            <a:avLst/>
          </a:prstGeom>
        </p:spPr>
      </p:pic>
      <p:sp>
        <p:nvSpPr>
          <p:cNvPr id="18" name="Rectangle 17"/>
          <p:cNvSpPr/>
          <p:nvPr/>
        </p:nvSpPr>
        <p:spPr>
          <a:xfrm>
            <a:off x="5611245" y="5920486"/>
            <a:ext cx="2101175" cy="307777"/>
          </a:xfrm>
          <a:prstGeom prst="rect">
            <a:avLst/>
          </a:prstGeom>
        </p:spPr>
        <p:txBody>
          <a:bodyPr wrap="square">
            <a:spAutoFit/>
          </a:bodyPr>
          <a:lstStyle/>
          <a:p>
            <a:r>
              <a:rPr lang="fr-FR" sz="1400" dirty="0">
                <a:latin typeface="Univers Condensed"/>
              </a:rPr>
              <a:t>Soudage à la molette</a:t>
            </a:r>
            <a:endParaRPr lang="fr-CA" sz="1400" dirty="0">
              <a:latin typeface="Univers Condensed"/>
            </a:endParaRPr>
          </a:p>
        </p:txBody>
      </p:sp>
      <p:sp>
        <p:nvSpPr>
          <p:cNvPr id="19" name="Rectangle 18"/>
          <p:cNvSpPr/>
          <p:nvPr/>
        </p:nvSpPr>
        <p:spPr>
          <a:xfrm>
            <a:off x="628163" y="6447290"/>
            <a:ext cx="2941767" cy="276999"/>
          </a:xfrm>
          <a:prstGeom prst="rect">
            <a:avLst/>
          </a:prstGeom>
        </p:spPr>
        <p:txBody>
          <a:bodyPr wrap="none">
            <a:spAutoFit/>
          </a:bodyPr>
          <a:lstStyle/>
          <a:p>
            <a:r>
              <a:rPr lang="fr-CA" sz="1200" dirty="0">
                <a:latin typeface="+mj-lt"/>
              </a:rPr>
              <a:t>Sources: jsubstech.com; seedorffacme.com/</a:t>
            </a:r>
          </a:p>
        </p:txBody>
      </p:sp>
    </p:spTree>
    <p:extLst>
      <p:ext uri="{BB962C8B-B14F-4D97-AF65-F5344CB8AC3E}">
        <p14:creationId xmlns:p14="http://schemas.microsoft.com/office/powerpoint/2010/main" val="125509716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étincelage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82</a:t>
            </a:fld>
            <a:endParaRPr lang="fr-FR"/>
          </a:p>
        </p:txBody>
      </p:sp>
    </p:spTree>
    <p:extLst>
      <p:ext uri="{BB962C8B-B14F-4D97-AF65-F5344CB8AC3E}">
        <p14:creationId xmlns:p14="http://schemas.microsoft.com/office/powerpoint/2010/main" val="23851398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9" name="Rectangle 1027"/>
          <p:cNvSpPr txBox="1">
            <a:spLocks noChangeArrowheads="1"/>
          </p:cNvSpPr>
          <p:nvPr/>
        </p:nvSpPr>
        <p:spPr bwMode="auto">
          <a:xfrm>
            <a:off x="838199" y="811933"/>
            <a:ext cx="9821450" cy="157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Une forme de soudage par résistance</a:t>
            </a:r>
          </a:p>
          <a:p>
            <a:pPr marL="271463" lvl="1" indent="-271463"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Formation de petits cratères de fusion qui s’étendent rapidement sur toute la surface de contact</a:t>
            </a:r>
          </a:p>
        </p:txBody>
      </p:sp>
      <p:pic>
        <p:nvPicPr>
          <p:cNvPr id="10" name="Image 9"/>
          <p:cNvPicPr>
            <a:picLocks noChangeAspect="1"/>
          </p:cNvPicPr>
          <p:nvPr/>
        </p:nvPicPr>
        <p:blipFill>
          <a:blip r:embed="rId3"/>
          <a:stretch>
            <a:fillRect/>
          </a:stretch>
        </p:blipFill>
        <p:spPr>
          <a:xfrm>
            <a:off x="1939088" y="2387601"/>
            <a:ext cx="2389929" cy="3647017"/>
          </a:xfrm>
          <a:prstGeom prst="rect">
            <a:avLst/>
          </a:prstGeom>
        </p:spPr>
      </p:pic>
      <p:pic>
        <p:nvPicPr>
          <p:cNvPr id="11" name="Image 10"/>
          <p:cNvPicPr>
            <a:picLocks noChangeAspect="1"/>
          </p:cNvPicPr>
          <p:nvPr/>
        </p:nvPicPr>
        <p:blipFill>
          <a:blip r:embed="rId4"/>
          <a:stretch>
            <a:fillRect/>
          </a:stretch>
        </p:blipFill>
        <p:spPr>
          <a:xfrm>
            <a:off x="5539487" y="3180356"/>
            <a:ext cx="4162718" cy="2701338"/>
          </a:xfrm>
          <a:prstGeom prst="rect">
            <a:avLst/>
          </a:prstGeom>
        </p:spPr>
      </p:pic>
      <p:sp>
        <p:nvSpPr>
          <p:cNvPr id="12" name="Rectangle 11"/>
          <p:cNvSpPr/>
          <p:nvPr/>
        </p:nvSpPr>
        <p:spPr>
          <a:xfrm>
            <a:off x="4629002" y="6193366"/>
            <a:ext cx="2239844" cy="307777"/>
          </a:xfrm>
          <a:prstGeom prst="rect">
            <a:avLst/>
          </a:prstGeom>
        </p:spPr>
        <p:txBody>
          <a:bodyPr wrap="square">
            <a:spAutoFit/>
          </a:bodyPr>
          <a:lstStyle/>
          <a:p>
            <a:r>
              <a:rPr lang="fr-FR" sz="1400" dirty="0">
                <a:latin typeface="Univers Condensed"/>
                <a:ea typeface="Yu Gothic" panose="020B0400000000000000" pitchFamily="34" charset="-128"/>
              </a:rPr>
              <a:t>Soudage par étincelage</a:t>
            </a:r>
            <a:endParaRPr lang="fr-CA" sz="1400" dirty="0">
              <a:latin typeface="Univers Condensed"/>
              <a:ea typeface="Yu Gothic" panose="020B0400000000000000" pitchFamily="34" charset="-128"/>
            </a:endParaRPr>
          </a:p>
        </p:txBody>
      </p:sp>
      <p:sp>
        <p:nvSpPr>
          <p:cNvPr id="13" name="Rectangle 12"/>
          <p:cNvSpPr/>
          <p:nvPr/>
        </p:nvSpPr>
        <p:spPr>
          <a:xfrm>
            <a:off x="662030" y="6444476"/>
            <a:ext cx="2934201" cy="276999"/>
          </a:xfrm>
          <a:prstGeom prst="rect">
            <a:avLst/>
          </a:prstGeom>
        </p:spPr>
        <p:txBody>
          <a:bodyPr wrap="none">
            <a:spAutoFit/>
          </a:bodyPr>
          <a:lstStyle/>
          <a:p>
            <a:r>
              <a:rPr lang="fr-CA" sz="1200" dirty="0">
                <a:latin typeface="+mj-lt"/>
              </a:rPr>
              <a:t>Sources: substech.com; schlattergroup.com </a:t>
            </a:r>
          </a:p>
        </p:txBody>
      </p:sp>
    </p:spTree>
    <p:extLst>
      <p:ext uri="{BB962C8B-B14F-4D97-AF65-F5344CB8AC3E}">
        <p14:creationId xmlns:p14="http://schemas.microsoft.com/office/powerpoint/2010/main" val="27969578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ultrasons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84</a:t>
            </a:fld>
            <a:endParaRPr lang="fr-FR"/>
          </a:p>
        </p:txBody>
      </p:sp>
    </p:spTree>
    <p:extLst>
      <p:ext uri="{BB962C8B-B14F-4D97-AF65-F5344CB8AC3E}">
        <p14:creationId xmlns:p14="http://schemas.microsoft.com/office/powerpoint/2010/main" val="14035061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14" name="Rectangle 1027"/>
          <p:cNvSpPr txBox="1">
            <a:spLocks noChangeArrowheads="1"/>
          </p:cNvSpPr>
          <p:nvPr/>
        </p:nvSpPr>
        <p:spPr bwMode="auto">
          <a:xfrm>
            <a:off x="838199" y="721958"/>
            <a:ext cx="9821449" cy="256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Énergie haute fréquence convertie en énergie vibratoire qui, en produisant des frottements à l’interface, provoque le soudage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Permet le soudage de l’aluminium au verre et aux céramiques</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Puissances mises en jeu infimes par rapport au soudage par point</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Pas de préparation de surface spéciale requise</a:t>
            </a:r>
          </a:p>
        </p:txBody>
      </p:sp>
      <p:pic>
        <p:nvPicPr>
          <p:cNvPr id="15" name="Image 14"/>
          <p:cNvPicPr>
            <a:picLocks noChangeAspect="1"/>
          </p:cNvPicPr>
          <p:nvPr/>
        </p:nvPicPr>
        <p:blipFill>
          <a:blip r:embed="rId3"/>
          <a:stretch>
            <a:fillRect/>
          </a:stretch>
        </p:blipFill>
        <p:spPr>
          <a:xfrm>
            <a:off x="1489155" y="3621112"/>
            <a:ext cx="2857500" cy="1905000"/>
          </a:xfrm>
          <a:prstGeom prst="rect">
            <a:avLst/>
          </a:prstGeom>
        </p:spPr>
      </p:pic>
      <p:pic>
        <p:nvPicPr>
          <p:cNvPr id="16" name="Image 15"/>
          <p:cNvPicPr>
            <a:picLocks noChangeAspect="1"/>
          </p:cNvPicPr>
          <p:nvPr/>
        </p:nvPicPr>
        <p:blipFill>
          <a:blip r:embed="rId4"/>
          <a:stretch>
            <a:fillRect/>
          </a:stretch>
        </p:blipFill>
        <p:spPr>
          <a:xfrm>
            <a:off x="4225459" y="3781312"/>
            <a:ext cx="2645872" cy="1716241"/>
          </a:xfrm>
          <a:prstGeom prst="rect">
            <a:avLst/>
          </a:prstGeom>
        </p:spPr>
      </p:pic>
      <p:pic>
        <p:nvPicPr>
          <p:cNvPr id="17" name="Image 16"/>
          <p:cNvPicPr>
            <a:picLocks noChangeAspect="1"/>
          </p:cNvPicPr>
          <p:nvPr/>
        </p:nvPicPr>
        <p:blipFill>
          <a:blip r:embed="rId5"/>
          <a:stretch>
            <a:fillRect/>
          </a:stretch>
        </p:blipFill>
        <p:spPr>
          <a:xfrm>
            <a:off x="7177787" y="3447318"/>
            <a:ext cx="2838450" cy="1914525"/>
          </a:xfrm>
          <a:prstGeom prst="rect">
            <a:avLst/>
          </a:prstGeom>
        </p:spPr>
      </p:pic>
      <p:sp>
        <p:nvSpPr>
          <p:cNvPr id="18" name="Rectangle 17"/>
          <p:cNvSpPr/>
          <p:nvPr/>
        </p:nvSpPr>
        <p:spPr>
          <a:xfrm>
            <a:off x="4706800" y="5977998"/>
            <a:ext cx="2084245" cy="307777"/>
          </a:xfrm>
          <a:prstGeom prst="rect">
            <a:avLst/>
          </a:prstGeom>
        </p:spPr>
        <p:txBody>
          <a:bodyPr wrap="square">
            <a:spAutoFit/>
          </a:bodyPr>
          <a:lstStyle/>
          <a:p>
            <a:r>
              <a:rPr lang="fr-FR" sz="1400" dirty="0">
                <a:latin typeface="Univers Condensed"/>
              </a:rPr>
              <a:t>Soudage par ultrasons</a:t>
            </a:r>
            <a:endParaRPr lang="fr-CA" sz="1400" dirty="0">
              <a:latin typeface="Univers Condensed"/>
            </a:endParaRPr>
          </a:p>
        </p:txBody>
      </p:sp>
      <p:sp>
        <p:nvSpPr>
          <p:cNvPr id="19" name="Rectangle 18"/>
          <p:cNvSpPr/>
          <p:nvPr/>
        </p:nvSpPr>
        <p:spPr>
          <a:xfrm>
            <a:off x="946508" y="6538912"/>
            <a:ext cx="1225977" cy="276999"/>
          </a:xfrm>
          <a:prstGeom prst="rect">
            <a:avLst/>
          </a:prstGeom>
        </p:spPr>
        <p:txBody>
          <a:bodyPr wrap="none">
            <a:spAutoFit/>
          </a:bodyPr>
          <a:lstStyle/>
          <a:p>
            <a:r>
              <a:rPr lang="fr-CA" sz="1200" dirty="0">
                <a:latin typeface="+mj-lt"/>
              </a:rPr>
              <a:t>Source: alpha.be</a:t>
            </a:r>
          </a:p>
        </p:txBody>
      </p:sp>
    </p:spTree>
    <p:extLst>
      <p:ext uri="{BB962C8B-B14F-4D97-AF65-F5344CB8AC3E}">
        <p14:creationId xmlns:p14="http://schemas.microsoft.com/office/powerpoint/2010/main" val="245136914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Soudage par explosion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86</a:t>
            </a:fld>
            <a:endParaRPr lang="fr-FR"/>
          </a:p>
        </p:txBody>
      </p:sp>
    </p:spTree>
    <p:extLst>
      <p:ext uri="{BB962C8B-B14F-4D97-AF65-F5344CB8AC3E}">
        <p14:creationId xmlns:p14="http://schemas.microsoft.com/office/powerpoint/2010/main" val="14358101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sp>
        <p:nvSpPr>
          <p:cNvPr id="10" name="Rectangle 1027"/>
          <p:cNvSpPr txBox="1">
            <a:spLocks noChangeArrowheads="1"/>
          </p:cNvSpPr>
          <p:nvPr/>
        </p:nvSpPr>
        <p:spPr bwMode="auto">
          <a:xfrm>
            <a:off x="838199" y="926574"/>
            <a:ext cx="9821449" cy="190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Soudure à haute résistance avec un minimum de diffusion et de déformation à l’interface</a:t>
            </a:r>
          </a:p>
          <a:p>
            <a:pPr marL="271463" lvl="1" indent="-271463"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Technique limitée aux joints à recouvrement et à la liaison de panneaux d’aluminium à d’autres types de métaux</a:t>
            </a: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561" y="2852936"/>
            <a:ext cx="7570751" cy="2775942"/>
          </a:xfrm>
          <a:prstGeom prst="rect">
            <a:avLst/>
          </a:prstGeom>
        </p:spPr>
      </p:pic>
      <p:sp>
        <p:nvSpPr>
          <p:cNvPr id="12" name="Rectangle 11"/>
          <p:cNvSpPr/>
          <p:nvPr/>
        </p:nvSpPr>
        <p:spPr>
          <a:xfrm>
            <a:off x="4728944" y="5847392"/>
            <a:ext cx="2039957" cy="307777"/>
          </a:xfrm>
          <a:prstGeom prst="rect">
            <a:avLst/>
          </a:prstGeom>
        </p:spPr>
        <p:txBody>
          <a:bodyPr wrap="square">
            <a:spAutoFit/>
          </a:bodyPr>
          <a:lstStyle/>
          <a:p>
            <a:r>
              <a:rPr lang="fr-FR" sz="1400" dirty="0">
                <a:latin typeface="Univers Condensed"/>
              </a:rPr>
              <a:t>Soudage par explosion</a:t>
            </a:r>
            <a:endParaRPr lang="fr-CA" sz="1400" dirty="0">
              <a:latin typeface="Univers Condensed"/>
            </a:endParaRPr>
          </a:p>
        </p:txBody>
      </p:sp>
      <p:sp>
        <p:nvSpPr>
          <p:cNvPr id="13" name="Rectangle 12"/>
          <p:cNvSpPr/>
          <p:nvPr/>
        </p:nvSpPr>
        <p:spPr>
          <a:xfrm>
            <a:off x="890961" y="6447290"/>
            <a:ext cx="1947200" cy="276999"/>
          </a:xfrm>
          <a:prstGeom prst="rect">
            <a:avLst/>
          </a:prstGeom>
        </p:spPr>
        <p:txBody>
          <a:bodyPr wrap="none">
            <a:spAutoFit/>
          </a:bodyPr>
          <a:lstStyle/>
          <a:p>
            <a:r>
              <a:rPr lang="fr-CA" sz="1200" dirty="0">
                <a:latin typeface="+mj-lt"/>
              </a:rPr>
              <a:t>Sources: french.alibaba.com</a:t>
            </a:r>
          </a:p>
        </p:txBody>
      </p:sp>
    </p:spTree>
    <p:extLst>
      <p:ext uri="{BB962C8B-B14F-4D97-AF65-F5344CB8AC3E}">
        <p14:creationId xmlns:p14="http://schemas.microsoft.com/office/powerpoint/2010/main" val="385761374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Autres procédés de soudage</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Le brasage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88</a:t>
            </a:fld>
            <a:endParaRPr lang="fr-FR"/>
          </a:p>
        </p:txBody>
      </p:sp>
    </p:spTree>
    <p:extLst>
      <p:ext uri="{BB962C8B-B14F-4D97-AF65-F5344CB8AC3E}">
        <p14:creationId xmlns:p14="http://schemas.microsoft.com/office/powerpoint/2010/main" val="19814325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200" y="627685"/>
                <a:ext cx="9821449" cy="6179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Pièces métalliques liées à l’aide d’un métal d’apport à l’état liquide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Le métal d’apport (ou alliage) a une température de fusion inférieure à celle des métaux de base à assembler</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Procédés de brasage</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brasage fort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T</m:t>
                    </m:r>
                    <m:r>
                      <a:rPr lang="fr-FR" sz="1600" dirty="0">
                        <a:latin typeface="Cambria Math" panose="02040503050406030204" pitchFamily="18" charset="0"/>
                        <a:ea typeface="Cambria Math" panose="02040503050406030204" pitchFamily="18" charset="0"/>
                      </a:rPr>
                      <m:t>° &gt; 450 </m:t>
                    </m:r>
                    <m:r>
                      <a:rPr lang="fr-FR" sz="1600" i="1" dirty="0">
                        <a:latin typeface="Cambria Math" panose="02040503050406030204" pitchFamily="18" charset="0"/>
                        <a:ea typeface="Cambria Math"/>
                      </a:rPr>
                      <m:t>℃</m:t>
                    </m:r>
                  </m:oMath>
                </a14:m>
                <a:r>
                  <a:rPr lang="fr-FR" sz="1600" dirty="0">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pour alliages avec température de fusion </a:t>
                </a:r>
                <a14:m>
                  <m:oMath xmlns:m="http://schemas.openxmlformats.org/officeDocument/2006/math">
                    <m:r>
                      <a:rPr lang="fr-FR" sz="1600" i="1" dirty="0">
                        <a:latin typeface="Cambria Math" panose="02040503050406030204" pitchFamily="18" charset="0"/>
                        <a:ea typeface="Cambria Math" panose="02040503050406030204" pitchFamily="18" charset="0"/>
                      </a:rPr>
                      <m:t>&gt; 620 </m:t>
                    </m:r>
                    <m:r>
                      <a:rPr lang="fr-FR" sz="1600" i="1" dirty="0">
                        <a:latin typeface="Cambria Math" panose="02040503050406030204" pitchFamily="18" charset="0"/>
                        <a:ea typeface="Cambria Math"/>
                      </a:rPr>
                      <m:t>℃</m:t>
                    </m:r>
                  </m:oMath>
                </a14:m>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pour la fabrication d’échangeurs thermiques</a:t>
                </a: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applications structurales limitées</a:t>
                </a:r>
              </a:p>
              <a:p>
                <a:pPr marL="1200150" lvl="3"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brasage tendre (</a:t>
                </a:r>
                <a14:m>
                  <m:oMath xmlns:m="http://schemas.openxmlformats.org/officeDocument/2006/math">
                    <m:r>
                      <a:rPr lang="fr-FR" sz="1600" i="1" dirty="0">
                        <a:latin typeface="Cambria Math" panose="02040503050406030204" pitchFamily="18" charset="0"/>
                        <a:ea typeface="Cambria Math" panose="02040503050406030204" pitchFamily="18" charset="0"/>
                      </a:rPr>
                      <m:t>𝑇</m:t>
                    </m:r>
                    <m:r>
                      <a:rPr lang="fr-FR" sz="1600" i="1" dirty="0">
                        <a:latin typeface="Cambria Math" panose="02040503050406030204" pitchFamily="18" charset="0"/>
                        <a:ea typeface="Cambria Math" panose="02040503050406030204" pitchFamily="18" charset="0"/>
                      </a:rPr>
                      <m:t>° &lt; 450 ℃</m:t>
                    </m:r>
                  </m:oMath>
                </a14:m>
                <a:r>
                  <a:rPr lang="fr-FR" sz="1600" dirty="0">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permet d’étancher</a:t>
                </a: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résistance mécanique faible</a:t>
                </a:r>
              </a:p>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assemblages susceptibles à la corrosion galvanique en milieu humide</a:t>
                </a:r>
              </a:p>
              <a:p>
                <a:pPr marL="742950" lvl="2"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De plus en plus remplacé par le collage</a:t>
                </a: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200" y="627685"/>
                <a:ext cx="9821449" cy="6179515"/>
              </a:xfrm>
              <a:prstGeom prst="rect">
                <a:avLst/>
              </a:prstGeom>
              <a:blipFill>
                <a:blip r:embed="rId3"/>
                <a:stretch>
                  <a:fillRect l="-248" t="-296" b="-5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7378641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Comparaisons des propriétés des séries d’aluminium</a:t>
            </a:r>
            <a:endParaRPr lang="fr-FR" dirty="0">
              <a:solidFill>
                <a:schemeClr val="accent2"/>
              </a:solidFill>
            </a:endParaRPr>
          </a:p>
        </p:txBody>
      </p:sp>
      <p:pic>
        <p:nvPicPr>
          <p:cNvPr id="11" name="Image 10"/>
          <p:cNvPicPr>
            <a:picLocks noChangeAspect="1"/>
          </p:cNvPicPr>
          <p:nvPr/>
        </p:nvPicPr>
        <p:blipFill>
          <a:blip r:embed="rId3"/>
          <a:stretch>
            <a:fillRect/>
          </a:stretch>
        </p:blipFill>
        <p:spPr>
          <a:xfrm>
            <a:off x="2890838" y="983284"/>
            <a:ext cx="6410325" cy="4733925"/>
          </a:xfrm>
          <a:prstGeom prst="rect">
            <a:avLst/>
          </a:prstGeom>
        </p:spPr>
      </p:pic>
      <p:sp>
        <p:nvSpPr>
          <p:cNvPr id="12" name="Rectangle 11"/>
          <p:cNvSpPr/>
          <p:nvPr/>
        </p:nvSpPr>
        <p:spPr>
          <a:xfrm>
            <a:off x="4414498" y="5877273"/>
            <a:ext cx="3357901" cy="307777"/>
          </a:xfrm>
          <a:prstGeom prst="rect">
            <a:avLst/>
          </a:prstGeom>
        </p:spPr>
        <p:txBody>
          <a:bodyPr wrap="square">
            <a:spAutoFit/>
          </a:bodyPr>
          <a:lstStyle/>
          <a:p>
            <a:r>
              <a:rPr lang="fr-CA" sz="1400" dirty="0">
                <a:latin typeface="Univers Condensed"/>
              </a:rPr>
              <a:t>Niveau relatifs de résistance mécanique</a:t>
            </a:r>
          </a:p>
        </p:txBody>
      </p:sp>
      <p:sp>
        <p:nvSpPr>
          <p:cNvPr id="7" name="Rectangle 6">
            <a:extLst>
              <a:ext uri="{FF2B5EF4-FFF2-40B4-BE49-F238E27FC236}">
                <a16:creationId xmlns:a16="http://schemas.microsoft.com/office/drawing/2014/main" id="{90FDB7C8-8194-6D48-A983-B8867599B2C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8801898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90</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CA" dirty="0">
                <a:solidFill>
                  <a:schemeClr val="accent2"/>
                </a:solidFill>
              </a:rPr>
              <a:t>Autres procédés de soudage</a:t>
            </a:r>
            <a:endParaRPr lang="fr-FR"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06" y="983284"/>
            <a:ext cx="5959235" cy="5060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859722" y="6330804"/>
            <a:ext cx="5778401" cy="307777"/>
          </a:xfrm>
          <a:prstGeom prst="rect">
            <a:avLst/>
          </a:prstGeom>
        </p:spPr>
        <p:txBody>
          <a:bodyPr wrap="square">
            <a:spAutoFit/>
          </a:bodyPr>
          <a:lstStyle/>
          <a:p>
            <a:r>
              <a:rPr lang="fr-FR" sz="1400" dirty="0">
                <a:latin typeface="Univers Condensed"/>
              </a:rPr>
              <a:t>Exemple de </a:t>
            </a:r>
            <a:r>
              <a:rPr lang="fr-FR" sz="1400" b="1" dirty="0">
                <a:latin typeface="Univers Condensed"/>
              </a:rPr>
              <a:t>joints soudés par brasage </a:t>
            </a:r>
            <a:r>
              <a:rPr lang="fr-FR" sz="1400" dirty="0">
                <a:latin typeface="Univers Condensed"/>
              </a:rPr>
              <a:t>pour les alliages d'aluminium</a:t>
            </a:r>
            <a:endParaRPr lang="fr-CA" sz="1400" dirty="0">
              <a:latin typeface="Univers Condensed"/>
            </a:endParaRPr>
          </a:p>
        </p:txBody>
      </p:sp>
      <p:sp>
        <p:nvSpPr>
          <p:cNvPr id="9" name="Rectangle 8">
            <a:extLst>
              <a:ext uri="{FF2B5EF4-FFF2-40B4-BE49-F238E27FC236}">
                <a16:creationId xmlns:a16="http://schemas.microsoft.com/office/drawing/2014/main" id="{5A2F663D-88C7-5047-BBC8-0326A87055C5}"/>
              </a:ext>
            </a:extLst>
          </p:cNvPr>
          <p:cNvSpPr/>
          <p:nvPr/>
        </p:nvSpPr>
        <p:spPr>
          <a:xfrm>
            <a:off x="134790" y="6215746"/>
            <a:ext cx="2162640" cy="646331"/>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0854227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Résistance des soudures à rainure</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G – Résistance des soudures à bords tombés</a:t>
            </a:r>
            <a:endParaRPr lang="fr-CA" sz="2400" dirty="0"/>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82174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soudures à rainure</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Résistance en traction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92</a:t>
            </a:fld>
            <a:endParaRPr lang="fr-FR"/>
          </a:p>
        </p:txBody>
      </p:sp>
    </p:spTree>
    <p:extLst>
      <p:ext uri="{BB962C8B-B14F-4D97-AF65-F5344CB8AC3E}">
        <p14:creationId xmlns:p14="http://schemas.microsoft.com/office/powerpoint/2010/main" val="4077049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93</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Résistance des soudure à rainure</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1585557"/>
                <a:ext cx="9821449" cy="331236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solidFill>
                      <a:schemeClr val="tx1"/>
                    </a:solidFill>
                    <a:latin typeface="Univers Condensed"/>
                    <a:ea typeface="Cambria Math" panose="02040503050406030204" pitchFamily="18" charset="0"/>
                  </a:rPr>
                  <a:t>On retient </a:t>
                </a:r>
                <a:r>
                  <a:rPr lang="fr-FR" sz="2000" u="sng" dirty="0">
                    <a:solidFill>
                      <a:schemeClr val="tx1"/>
                    </a:solidFill>
                    <a:latin typeface="Univers Condensed"/>
                    <a:ea typeface="Cambria Math" panose="02040503050406030204" pitchFamily="18" charset="0"/>
                  </a:rPr>
                  <a:t>la plus petite des valeurs suivantes</a:t>
                </a:r>
                <a:endParaRPr lang="fr-FR" sz="2000" dirty="0">
                  <a:solidFill>
                    <a:schemeClr val="tx1"/>
                  </a:solidFill>
                  <a:latin typeface="Univers Condensed"/>
                  <a:ea typeface="Cambria Math" panose="02040503050406030204" pitchFamily="18" charset="0"/>
                </a:endParaRPr>
              </a:p>
              <a:p>
                <a:pPr marL="0" lvl="1" indent="0" eaLnBrk="1" hangingPunct="1">
                  <a:buClr>
                    <a:srgbClr val="FF0000"/>
                  </a:buClr>
                  <a:buNone/>
                  <a:defRPr/>
                </a:pPr>
                <a:endParaRPr lang="fr-CA" sz="2000"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T</m:t>
                          </m:r>
                        </m:e>
                        <m:sub>
                          <m:r>
                            <m:rPr>
                              <m:sty m:val="p"/>
                            </m:rPr>
                            <a:rPr lang="en-CA" i="0">
                              <a:solidFill>
                                <a:schemeClr val="tx1"/>
                              </a:solidFill>
                              <a:latin typeface="Cambria Math" panose="02040503050406030204" pitchFamily="18" charset="0"/>
                              <a:ea typeface="Cambria Math" panose="02040503050406030204" pitchFamily="18" charset="0"/>
                            </a:rPr>
                            <m:t>r</m:t>
                          </m:r>
                        </m:sub>
                      </m:sSub>
                      <m:r>
                        <a:rPr lang="en-CA" i="0">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a:rPr>
                            <m:t>ϕ</m:t>
                          </m:r>
                        </m:e>
                        <m:sub>
                          <m:r>
                            <m:rPr>
                              <m:sty m:val="p"/>
                            </m:rPr>
                            <a:rPr lang="fr-CA" i="0">
                              <a:solidFill>
                                <a:schemeClr val="tx1"/>
                              </a:solidFill>
                              <a:latin typeface="Cambria Math" panose="02040503050406030204" pitchFamily="18" charset="0"/>
                              <a:ea typeface="Cambria Math"/>
                            </a:rPr>
                            <m:t>y</m:t>
                          </m:r>
                        </m:sub>
                      </m:sSub>
                      <m:r>
                        <a:rPr lang="en-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A</m:t>
                          </m:r>
                        </m:e>
                        <m:sub>
                          <m:r>
                            <m:rPr>
                              <m:sty m:val="p"/>
                            </m:rPr>
                            <a:rPr lang="fr-CA" i="0">
                              <a:solidFill>
                                <a:schemeClr val="tx1"/>
                              </a:solidFill>
                              <a:latin typeface="Cambria Math" panose="02040503050406030204" pitchFamily="18" charset="0"/>
                              <a:ea typeface="Cambria Math" panose="02040503050406030204" pitchFamily="18" charset="0"/>
                            </a:rPr>
                            <m:t>g</m:t>
                          </m:r>
                        </m:sub>
                      </m:sSub>
                      <m:r>
                        <a:rPr lang="fr-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panose="02040503050406030204" pitchFamily="18" charset="0"/>
                            </a:rPr>
                            <m:t>F</m:t>
                          </m:r>
                        </m:e>
                        <m:sub>
                          <m:r>
                            <m:rPr>
                              <m:sty m:val="p"/>
                            </m:rPr>
                            <a:rPr lang="fr-CA" i="0">
                              <a:solidFill>
                                <a:schemeClr val="tx1"/>
                              </a:solidFill>
                              <a:latin typeface="Cambria Math" panose="02040503050406030204" pitchFamily="18" charset="0"/>
                              <a:ea typeface="Cambria Math" panose="02040503050406030204" pitchFamily="18" charset="0"/>
                            </a:rPr>
                            <m:t>y</m:t>
                          </m:r>
                        </m:sub>
                      </m:sSub>
                    </m:oMath>
                  </m:oMathPara>
                </a14:m>
                <a:endParaRPr lang="fr-CA" dirty="0">
                  <a:solidFill>
                    <a:schemeClr val="tx1"/>
                  </a:solidFill>
                  <a:latin typeface="Univers Condensed"/>
                  <a:ea typeface="Cambria Math" panose="02040503050406030204" pitchFamily="18" charset="0"/>
                </a:endParaRPr>
              </a:p>
              <a:p>
                <a:pPr marL="857250" lvl="3" indent="-57150" eaLnBrk="1" hangingPunct="1">
                  <a:buNone/>
                  <a:defRPr/>
                </a:pPr>
                <a:endParaRPr lang="fr-CA"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T</m:t>
                          </m:r>
                        </m:e>
                        <m:sub>
                          <m:r>
                            <m:rPr>
                              <m:sty m:val="p"/>
                            </m:rPr>
                            <a:rPr lang="en-CA" i="0">
                              <a:solidFill>
                                <a:schemeClr val="tx1"/>
                              </a:solidFill>
                              <a:latin typeface="Cambria Math" panose="02040503050406030204" pitchFamily="18" charset="0"/>
                              <a:ea typeface="Cambria Math" panose="02040503050406030204" pitchFamily="18" charset="0"/>
                            </a:rPr>
                            <m:t>r</m:t>
                          </m:r>
                        </m:sub>
                      </m:sSub>
                      <m:r>
                        <a:rPr lang="en-CA" i="0">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a:rPr>
                            <m:t>ϕ</m:t>
                          </m:r>
                        </m:e>
                        <m:sub>
                          <m:r>
                            <m:rPr>
                              <m:sty m:val="p"/>
                            </m:rPr>
                            <a:rPr lang="fr-CA" i="0">
                              <a:solidFill>
                                <a:schemeClr val="tx1"/>
                              </a:solidFill>
                              <a:latin typeface="Cambria Math" panose="02040503050406030204" pitchFamily="18" charset="0"/>
                              <a:ea typeface="Cambria Math"/>
                            </a:rPr>
                            <m:t>u</m:t>
                          </m:r>
                        </m:sub>
                      </m:sSub>
                      <m:r>
                        <a:rPr lang="en-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A</m:t>
                          </m:r>
                        </m:e>
                        <m:sub>
                          <m:r>
                            <m:rPr>
                              <m:sty m:val="p"/>
                            </m:rPr>
                            <a:rPr lang="fr-CA" i="0">
                              <a:solidFill>
                                <a:schemeClr val="tx1"/>
                              </a:solidFill>
                              <a:latin typeface="Cambria Math" panose="02040503050406030204" pitchFamily="18" charset="0"/>
                              <a:ea typeface="Cambria Math" panose="02040503050406030204" pitchFamily="18" charset="0"/>
                            </a:rPr>
                            <m:t>g</m:t>
                          </m:r>
                        </m:sub>
                      </m:sSub>
                      <m:r>
                        <a:rPr lang="fr-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panose="02040503050406030204" pitchFamily="18" charset="0"/>
                            </a:rPr>
                            <m:t>F</m:t>
                          </m:r>
                        </m:e>
                        <m:sub>
                          <m:r>
                            <m:rPr>
                              <m:sty m:val="p"/>
                            </m:rPr>
                            <a:rPr lang="fr-CA" i="0">
                              <a:solidFill>
                                <a:schemeClr val="tx1"/>
                              </a:solidFill>
                              <a:latin typeface="Cambria Math" panose="02040503050406030204" pitchFamily="18" charset="0"/>
                              <a:ea typeface="Cambria Math" panose="02040503050406030204" pitchFamily="18" charset="0"/>
                            </a:rPr>
                            <m:t>wu</m:t>
                          </m:r>
                        </m:sub>
                      </m:sSub>
                    </m:oMath>
                  </m:oMathPara>
                </a14:m>
                <a:endParaRPr lang="fr-CA" dirty="0">
                  <a:solidFill>
                    <a:schemeClr val="tx1"/>
                  </a:solidFill>
                  <a:latin typeface="Univers Condensed"/>
                  <a:ea typeface="Cambria Math" panose="02040503050406030204" pitchFamily="18" charset="0"/>
                </a:endParaRPr>
              </a:p>
              <a:p>
                <a:pPr marL="857250" lvl="3" indent="-57150" eaLnBrk="1" hangingPunct="1">
                  <a:buNone/>
                  <a:defRPr/>
                </a:pPr>
                <a:endParaRPr lang="fr-CA"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T</m:t>
                          </m:r>
                        </m:e>
                        <m:sub>
                          <m:r>
                            <m:rPr>
                              <m:sty m:val="p"/>
                            </m:rPr>
                            <a:rPr lang="en-CA" i="0">
                              <a:solidFill>
                                <a:schemeClr val="tx1"/>
                              </a:solidFill>
                              <a:latin typeface="Cambria Math" panose="02040503050406030204" pitchFamily="18" charset="0"/>
                              <a:ea typeface="Cambria Math" panose="02040503050406030204" pitchFamily="18" charset="0"/>
                            </a:rPr>
                            <m:t>r</m:t>
                          </m:r>
                        </m:sub>
                      </m:sSub>
                      <m:r>
                        <a:rPr lang="en-CA" i="0">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a:rPr>
                            <m:t>ϕ</m:t>
                          </m:r>
                        </m:e>
                        <m:sub>
                          <m:r>
                            <m:rPr>
                              <m:sty m:val="p"/>
                            </m:rPr>
                            <a:rPr lang="fr-CA" i="0">
                              <a:solidFill>
                                <a:schemeClr val="tx1"/>
                              </a:solidFill>
                              <a:latin typeface="Cambria Math" panose="02040503050406030204" pitchFamily="18" charset="0"/>
                              <a:ea typeface="Cambria Math"/>
                            </a:rPr>
                            <m:t>y</m:t>
                          </m:r>
                        </m:sub>
                      </m:sSub>
                      <m:r>
                        <a:rPr lang="en-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fr-CA" i="0">
                              <a:solidFill>
                                <a:schemeClr val="tx1"/>
                              </a:solidFill>
                              <a:latin typeface="Cambria Math" panose="02040503050406030204" pitchFamily="18" charset="0"/>
                              <a:ea typeface="Cambria Math" panose="02040503050406030204" pitchFamily="18" charset="0"/>
                            </a:rPr>
                            <m:t>A</m:t>
                          </m:r>
                        </m:e>
                        <m:sub>
                          <m:r>
                            <m:rPr>
                              <m:sty m:val="p"/>
                            </m:rPr>
                            <a:rPr lang="fr-CA" i="0">
                              <a:solidFill>
                                <a:schemeClr val="tx1"/>
                              </a:solidFill>
                              <a:latin typeface="Cambria Math" panose="02040503050406030204" pitchFamily="18" charset="0"/>
                              <a:ea typeface="Cambria Math" panose="02040503050406030204" pitchFamily="18" charset="0"/>
                            </a:rPr>
                            <m:t>m</m:t>
                          </m:r>
                        </m:sub>
                      </m:sSub>
                      <m:r>
                        <a:rPr lang="fr-CA" i="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m:rPr>
                              <m:sty m:val="p"/>
                            </m:rPr>
                            <a:rPr lang="en-CA" i="0">
                              <a:solidFill>
                                <a:schemeClr val="tx1"/>
                              </a:solidFill>
                              <a:latin typeface="Cambria Math" panose="02040503050406030204" pitchFamily="18" charset="0"/>
                              <a:ea typeface="Cambria Math" panose="02040503050406030204" pitchFamily="18" charset="0"/>
                            </a:rPr>
                            <m:t>F</m:t>
                          </m:r>
                        </m:e>
                        <m:sub>
                          <m:r>
                            <m:rPr>
                              <m:sty m:val="p"/>
                            </m:rPr>
                            <a:rPr lang="fr-CA" i="0">
                              <a:solidFill>
                                <a:schemeClr val="tx1"/>
                              </a:solidFill>
                              <a:latin typeface="Cambria Math" panose="02040503050406030204" pitchFamily="18" charset="0"/>
                              <a:ea typeface="Cambria Math" panose="02040503050406030204" pitchFamily="18" charset="0"/>
                            </a:rPr>
                            <m:t>y</m:t>
                          </m:r>
                        </m:sub>
                      </m:sSub>
                    </m:oMath>
                  </m:oMathPara>
                </a14:m>
                <a:endParaRPr lang="fr-CA" dirty="0">
                  <a:solidFill>
                    <a:schemeClr val="tx1"/>
                  </a:solidFill>
                  <a:latin typeface="Univers Condensed"/>
                  <a:ea typeface="Cambria Math" panose="02040503050406030204" pitchFamily="18" charset="0"/>
                </a:endParaRPr>
              </a:p>
              <a:p>
                <a:pPr marL="857250" lvl="3" indent="-57150" eaLnBrk="1" hangingPunct="1">
                  <a:buNone/>
                  <a:defRPr/>
                </a:pPr>
                <a:endParaRPr lang="fr-CA" dirty="0">
                  <a:solidFill>
                    <a:schemeClr val="tx1"/>
                  </a:solidFill>
                  <a:latin typeface="Univers Condensed"/>
                  <a:ea typeface="Cambria Math" panose="02040503050406030204" pitchFamily="18" charset="0"/>
                </a:endParaRPr>
              </a:p>
              <a:p>
                <a:pPr marL="857250" lvl="3" indent="-57150" eaLnBrk="1" hangingPunct="1">
                  <a:buNone/>
                  <a:defRPr/>
                </a:pPr>
                <a:endParaRPr lang="fr-CA"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1585557"/>
                <a:ext cx="9821449" cy="3312368"/>
              </a:xfrm>
              <a:prstGeom prst="rect">
                <a:avLst/>
              </a:prstGeom>
              <a:blipFill>
                <a:blip r:embed="rId3"/>
                <a:stretch>
                  <a:fillRect l="-620" t="-7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31856304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soudures à rainure</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Résistance en compression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94</a:t>
            </a:fld>
            <a:endParaRPr lang="fr-FR"/>
          </a:p>
        </p:txBody>
      </p:sp>
    </p:spTree>
    <p:extLst>
      <p:ext uri="{BB962C8B-B14F-4D97-AF65-F5344CB8AC3E}">
        <p14:creationId xmlns:p14="http://schemas.microsoft.com/office/powerpoint/2010/main" val="11429807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95</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Résistance des soudure à rainure</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1145289"/>
                <a:ext cx="9821449" cy="4290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Pièces non libres de flamber ou de déverser</a:t>
                </a: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On retient </a:t>
                </a:r>
                <a:r>
                  <a:rPr lang="fr-FR" sz="2000" i="1" u="sng" dirty="0">
                    <a:solidFill>
                      <a:schemeClr val="tx1"/>
                    </a:solidFill>
                    <a:latin typeface="Univers Condensed"/>
                    <a:ea typeface="Cambria Math" panose="02040503050406030204" pitchFamily="18" charset="0"/>
                  </a:rPr>
                  <a:t>la plus petite des valeurs suivantes</a:t>
                </a:r>
                <a:endParaRPr lang="fr-FR"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𝐶</m:t>
                          </m:r>
                        </m:e>
                        <m:sub>
                          <m:r>
                            <a:rPr lang="fr-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𝑦</m:t>
                          </m:r>
                        </m:sub>
                      </m:sSub>
                      <m:r>
                        <a:rPr lang="en-CA" i="1">
                          <a:solidFill>
                            <a:schemeClr val="tx1"/>
                          </a:solidFill>
                          <a:latin typeface="Cambria Math" panose="02040503050406030204" pitchFamily="18" charset="0"/>
                          <a:ea typeface="Cambria Math" panose="02040503050406030204" pitchFamily="18" charset="0"/>
                        </a:rPr>
                        <m:t> </m:t>
                      </m:r>
                      <m:r>
                        <a:rPr lang="fr-CA" i="1">
                          <a:solidFill>
                            <a:schemeClr val="tx1"/>
                          </a:solidFill>
                          <a:latin typeface="Cambria Math" panose="02040503050406030204" pitchFamily="18" charset="0"/>
                          <a:ea typeface="Cambria Math" panose="02040503050406030204" pitchFamily="18" charset="0"/>
                        </a:rPr>
                        <m:t>𝐴</m:t>
                      </m:r>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𝑦</m:t>
                          </m:r>
                        </m:sub>
                      </m:sSub>
                    </m:oMath>
                  </m:oMathPara>
                </a14:m>
                <a:endParaRPr lang="fr-CA" i="1" dirty="0">
                  <a:solidFill>
                    <a:schemeClr val="tx1"/>
                  </a:solidFill>
                  <a:latin typeface="Univers Condensed"/>
                  <a:ea typeface="Cambria Math" panose="02040503050406030204" pitchFamily="18" charset="0"/>
                </a:endParaRPr>
              </a:p>
              <a:p>
                <a:pPr marL="857250" lvl="3" indent="-57150" eaLnBrk="1" hangingPunct="1">
                  <a:buNone/>
                  <a:defRPr/>
                </a:pPr>
                <a:endParaRPr lang="fr-CA" i="1"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𝐶</m:t>
                          </m:r>
                        </m:e>
                        <m:sub>
                          <m:r>
                            <a:rPr lang="en-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𝑢</m:t>
                          </m:r>
                        </m:sub>
                      </m:sSub>
                      <m:r>
                        <a:rPr lang="en-CA" i="1">
                          <a:solidFill>
                            <a:schemeClr val="tx1"/>
                          </a:solidFill>
                          <a:latin typeface="Cambria Math" panose="02040503050406030204" pitchFamily="18" charset="0"/>
                          <a:ea typeface="Cambria Math" panose="02040503050406030204" pitchFamily="18" charset="0"/>
                        </a:rPr>
                        <m:t> </m:t>
                      </m:r>
                      <m:r>
                        <a:rPr lang="fr-CA" i="1">
                          <a:solidFill>
                            <a:schemeClr val="tx1"/>
                          </a:solidFill>
                          <a:latin typeface="Cambria Math" panose="02040503050406030204" pitchFamily="18" charset="0"/>
                          <a:ea typeface="Cambria Math" panose="02040503050406030204" pitchFamily="18" charset="0"/>
                        </a:rPr>
                        <m:t>𝐴</m:t>
                      </m:r>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𝑤𝑢</m:t>
                          </m:r>
                        </m:sub>
                      </m:sSub>
                    </m:oMath>
                  </m:oMathPara>
                </a14:m>
                <a:endParaRPr lang="fr-CA" i="1" dirty="0">
                  <a:solidFill>
                    <a:schemeClr val="tx1"/>
                  </a:solidFill>
                  <a:latin typeface="Univers Condensed"/>
                  <a:ea typeface="Cambria Math" panose="02040503050406030204" pitchFamily="18" charset="0"/>
                </a:endParaRPr>
              </a:p>
              <a:p>
                <a:pPr marL="857250" lvl="3" indent="-57150" eaLnBrk="1" hangingPunct="1">
                  <a:buNone/>
                  <a:defRPr/>
                </a:pPr>
                <a:endParaRPr lang="fr-CA" i="1"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Pièces libres de flamber ou de déverser</a:t>
                </a:r>
              </a:p>
              <a:p>
                <a:pPr marL="271463" lvl="1" indent="-271463"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Chapitres </a:t>
                </a:r>
                <a14:m>
                  <m:oMath xmlns:m="http://schemas.openxmlformats.org/officeDocument/2006/math">
                    <m:r>
                      <m:rPr>
                        <m:sty m:val="p"/>
                      </m:rPr>
                      <a:rPr lang="fr-FR" sz="2000" dirty="0">
                        <a:solidFill>
                          <a:schemeClr val="tx1"/>
                        </a:solidFill>
                        <a:latin typeface="Cambria Math" panose="02040503050406030204" pitchFamily="18" charset="0"/>
                        <a:ea typeface="Cambria Math" panose="02040503050406030204" pitchFamily="18" charset="0"/>
                      </a:rPr>
                      <m:t>V</m:t>
                    </m:r>
                    <m:r>
                      <a:rPr lang="fr-FR" sz="2000" dirty="0">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et </a:t>
                </a:r>
                <a14:m>
                  <m:oMath xmlns:m="http://schemas.openxmlformats.org/officeDocument/2006/math">
                    <m:r>
                      <m:rPr>
                        <m:sty m:val="p"/>
                      </m:rPr>
                      <a:rPr lang="fr-FR" sz="2000" dirty="0">
                        <a:solidFill>
                          <a:schemeClr val="tx1"/>
                        </a:solidFill>
                        <a:latin typeface="Cambria Math" panose="02040503050406030204" pitchFamily="18" charset="0"/>
                        <a:ea typeface="Cambria Math" panose="02040503050406030204" pitchFamily="18" charset="0"/>
                      </a:rPr>
                      <m:t>VI</m:t>
                    </m:r>
                  </m:oMath>
                </a14:m>
                <a:endParaRPr lang="fr-FR" sz="20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1145289"/>
                <a:ext cx="9821449" cy="4290309"/>
              </a:xfrm>
              <a:prstGeom prst="rect">
                <a:avLst/>
              </a:prstGeom>
              <a:blipFill>
                <a:blip r:embed="rId3"/>
                <a:stretch>
                  <a:fillRect l="-559" t="-7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64711096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soudures à rainure</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Résistance en cisaillement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96</a:t>
            </a:fld>
            <a:endParaRPr lang="fr-FR"/>
          </a:p>
        </p:txBody>
      </p:sp>
    </p:spTree>
    <p:extLst>
      <p:ext uri="{BB962C8B-B14F-4D97-AF65-F5344CB8AC3E}">
        <p14:creationId xmlns:p14="http://schemas.microsoft.com/office/powerpoint/2010/main" val="35423323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97</a:t>
            </a:fld>
            <a:endParaRPr lang="fr-CA" altLang="fr-FR"/>
          </a:p>
        </p:txBody>
      </p:sp>
      <p:sp>
        <p:nvSpPr>
          <p:cNvPr id="8" name="Titre 4">
            <a:extLst>
              <a:ext uri="{FF2B5EF4-FFF2-40B4-BE49-F238E27FC236}">
                <a16:creationId xmlns:a16="http://schemas.microsoft.com/office/drawing/2014/main" id="{BE4EA4E4-8A87-13C9-1C87-76625192C6BC}"/>
              </a:ext>
            </a:extLst>
          </p:cNvPr>
          <p:cNvSpPr>
            <a:spLocks noGrp="1"/>
          </p:cNvSpPr>
          <p:nvPr>
            <p:ph type="title"/>
          </p:nvPr>
        </p:nvSpPr>
        <p:spPr>
          <a:xfrm>
            <a:off x="838200" y="56358"/>
            <a:ext cx="9821449" cy="926926"/>
          </a:xfrm>
        </p:spPr>
        <p:txBody>
          <a:bodyPr/>
          <a:lstStyle/>
          <a:p>
            <a:r>
              <a:rPr lang="fr-FR" dirty="0">
                <a:solidFill>
                  <a:schemeClr val="accent2"/>
                </a:solidFill>
              </a:rPr>
              <a:t>Résistance des soudure à rainure</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1805690"/>
                <a:ext cx="9821449" cy="29695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0" lvl="1" indent="0" eaLnBrk="1" hangingPunct="1">
                  <a:buNone/>
                  <a:defRPr/>
                </a:pPr>
                <a:r>
                  <a:rPr lang="fr-FR" sz="2000" dirty="0">
                    <a:solidFill>
                      <a:schemeClr val="tx1"/>
                    </a:solidFill>
                    <a:latin typeface="Univers Condensed"/>
                    <a:ea typeface="Cambria Math" panose="02040503050406030204" pitchFamily="18" charset="0"/>
                  </a:rPr>
                  <a:t>On retient </a:t>
                </a:r>
                <a:r>
                  <a:rPr lang="fr-FR" sz="2000" i="1" u="sng" dirty="0">
                    <a:solidFill>
                      <a:schemeClr val="tx1"/>
                    </a:solidFill>
                    <a:latin typeface="Univers Condensed"/>
                    <a:ea typeface="Cambria Math" panose="02040503050406030204" pitchFamily="18" charset="0"/>
                  </a:rPr>
                  <a:t>la plus petite des valeurs suivantes</a:t>
                </a:r>
              </a:p>
              <a:p>
                <a:pPr marL="271463" lvl="1" indent="-271463" eaLnBrk="1" hangingPunct="1">
                  <a:buClr>
                    <a:srgbClr val="FF0000"/>
                  </a:buClr>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𝑉</m:t>
                          </m:r>
                        </m:e>
                        <m:sub>
                          <m:r>
                            <a:rPr lang="fr-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𝑦</m:t>
                          </m:r>
                        </m:sub>
                      </m:sSub>
                      <m:r>
                        <a:rPr lang="fr-CA" i="1">
                          <a:solidFill>
                            <a:schemeClr val="tx1"/>
                          </a:solidFill>
                          <a:latin typeface="Cambria Math" panose="02040503050406030204" pitchFamily="18" charset="0"/>
                          <a:ea typeface="Cambria Math"/>
                        </a:rPr>
                        <m:t> 0,6 </m:t>
                      </m:r>
                      <m:r>
                        <a:rPr lang="fr-CA" i="1">
                          <a:solidFill>
                            <a:schemeClr val="tx1"/>
                          </a:solidFill>
                          <a:latin typeface="Cambria Math" panose="02040503050406030204" pitchFamily="18" charset="0"/>
                          <a:ea typeface="Cambria Math"/>
                        </a:rPr>
                        <m:t>𝐴</m:t>
                      </m:r>
                      <m:r>
                        <a:rPr lang="fr-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𝑦</m:t>
                          </m:r>
                        </m:sub>
                      </m:sSub>
                    </m:oMath>
                  </m:oMathPara>
                </a14:m>
                <a:endParaRPr lang="fr-CA" i="1" dirty="0">
                  <a:solidFill>
                    <a:schemeClr val="tx1"/>
                  </a:solidFill>
                  <a:latin typeface="Univers Condensed"/>
                  <a:ea typeface="Cambria Math" panose="02040503050406030204" pitchFamily="18" charset="0"/>
                </a:endParaRPr>
              </a:p>
              <a:p>
                <a:pPr marL="857250" lvl="3" indent="-57150" eaLnBrk="1" hangingPunct="1">
                  <a:buNone/>
                  <a:defRPr/>
                </a:pPr>
                <a:endParaRPr lang="fr-CA" i="1" dirty="0">
                  <a:solidFill>
                    <a:schemeClr val="tx1"/>
                  </a:solidFill>
                  <a:latin typeface="Univers Condensed"/>
                  <a:ea typeface="Cambria Math" panose="02040503050406030204" pitchFamily="18" charset="0"/>
                </a:endParaRPr>
              </a:p>
              <a:p>
                <a:pPr marL="857250" lvl="3" indent="-5715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𝑉</m:t>
                          </m:r>
                        </m:e>
                        <m:sub>
                          <m:r>
                            <a:rPr lang="en-CA" i="1">
                              <a:solidFill>
                                <a:schemeClr val="tx1"/>
                              </a:solidFill>
                              <a:latin typeface="Cambria Math" panose="02040503050406030204" pitchFamily="18" charset="0"/>
                              <a:ea typeface="Cambria Math" panose="02040503050406030204" pitchFamily="18" charset="0"/>
                            </a:rPr>
                            <m:t>𝑟</m:t>
                          </m:r>
                        </m:sub>
                      </m:sSub>
                      <m:r>
                        <a:rPr lang="en-CA" i="1">
                          <a:solidFill>
                            <a:schemeClr val="tx1"/>
                          </a:solidFill>
                          <a:latin typeface="Cambria Math" panose="02040503050406030204" pitchFamily="18" charset="0"/>
                          <a:ea typeface="Cambria Math" panose="02040503050406030204" pitchFamily="18" charset="0"/>
                        </a:rPr>
                        <m:t>=</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a:rPr>
                            <m:t>𝜙</m:t>
                          </m:r>
                        </m:e>
                        <m:sub>
                          <m:r>
                            <a:rPr lang="fr-CA" i="1">
                              <a:solidFill>
                                <a:schemeClr val="tx1"/>
                              </a:solidFill>
                              <a:latin typeface="Cambria Math" panose="02040503050406030204" pitchFamily="18" charset="0"/>
                              <a:ea typeface="Cambria Math"/>
                            </a:rPr>
                            <m:t>𝑢</m:t>
                          </m:r>
                        </m:sub>
                      </m:sSub>
                      <m:r>
                        <a:rPr lang="fr-CA" i="1">
                          <a:solidFill>
                            <a:schemeClr val="tx1"/>
                          </a:solidFill>
                          <a:latin typeface="Cambria Math" panose="02040503050406030204" pitchFamily="18" charset="0"/>
                          <a:ea typeface="Cambria Math"/>
                        </a:rPr>
                        <m:t> 0,6</m:t>
                      </m:r>
                      <m:r>
                        <a:rPr lang="en-CA" i="1">
                          <a:solidFill>
                            <a:schemeClr val="tx1"/>
                          </a:solidFill>
                          <a:latin typeface="Cambria Math" panose="02040503050406030204" pitchFamily="18" charset="0"/>
                          <a:ea typeface="Cambria Math" panose="02040503050406030204" pitchFamily="18" charset="0"/>
                        </a:rPr>
                        <m:t> </m:t>
                      </m:r>
                      <m:r>
                        <a:rPr lang="fr-CA" i="1">
                          <a:solidFill>
                            <a:schemeClr val="tx1"/>
                          </a:solidFill>
                          <a:latin typeface="Cambria Math" panose="02040503050406030204" pitchFamily="18" charset="0"/>
                          <a:ea typeface="Cambria Math" panose="02040503050406030204" pitchFamily="18" charset="0"/>
                        </a:rPr>
                        <m:t>𝐴</m:t>
                      </m:r>
                      <m:r>
                        <a:rPr lang="fr-CA" i="1">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panose="02040503050406030204" pitchFamily="18" charset="0"/>
                            </a:rPr>
                          </m:ctrlPr>
                        </m:sSubPr>
                        <m:e>
                          <m:r>
                            <a:rPr lang="en-CA" i="1">
                              <a:solidFill>
                                <a:schemeClr val="tx1"/>
                              </a:solidFill>
                              <a:latin typeface="Cambria Math" panose="02040503050406030204" pitchFamily="18" charset="0"/>
                              <a:ea typeface="Cambria Math" panose="02040503050406030204" pitchFamily="18" charset="0"/>
                            </a:rPr>
                            <m:t>𝐹</m:t>
                          </m:r>
                        </m:e>
                        <m:sub>
                          <m:r>
                            <a:rPr lang="fr-CA" i="1">
                              <a:solidFill>
                                <a:schemeClr val="tx1"/>
                              </a:solidFill>
                              <a:latin typeface="Cambria Math" panose="02040503050406030204" pitchFamily="18" charset="0"/>
                              <a:ea typeface="Cambria Math" panose="02040503050406030204" pitchFamily="18" charset="0"/>
                            </a:rPr>
                            <m:t>𝑤𝑢</m:t>
                          </m:r>
                        </m:sub>
                      </m:sSub>
                    </m:oMath>
                  </m:oMathPara>
                </a14:m>
                <a:endParaRPr lang="fr-CA" i="1"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1805690"/>
                <a:ext cx="9821449" cy="2969510"/>
              </a:xfrm>
              <a:prstGeom prst="rect">
                <a:avLst/>
              </a:prstGeom>
              <a:blipFill>
                <a:blip r:embed="rId3"/>
                <a:stretch>
                  <a:fillRect l="-6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71018856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98</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Généralités sur les assemblages</a:t>
            </a:r>
          </a:p>
          <a:p>
            <a:r>
              <a:rPr lang="fr-FR" sz="2400" dirty="0">
                <a:effectLst/>
              </a:rPr>
              <a:t>B – Comparaisons des propriétés des séries de l’aluminium</a:t>
            </a:r>
          </a:p>
          <a:p>
            <a:r>
              <a:rPr lang="fr-FR" sz="2400" dirty="0">
                <a:effectLst/>
              </a:rPr>
              <a:t>C – Conception des assemblages soudés</a:t>
            </a:r>
          </a:p>
          <a:p>
            <a:r>
              <a:rPr lang="fr-FR" sz="2400" dirty="0">
                <a:effectLst/>
              </a:rPr>
              <a:t>D – Procédés de soudage à l’arc</a:t>
            </a:r>
          </a:p>
          <a:p>
            <a:r>
              <a:rPr lang="fr-FR" sz="2400" dirty="0">
                <a:effectLst/>
              </a:rPr>
              <a:t>E – Autres procédés de soudage</a:t>
            </a:r>
            <a:endParaRPr lang="fr-CA" sz="2400" dirty="0">
              <a:effectLst/>
            </a:endParaRPr>
          </a:p>
          <a:p>
            <a:r>
              <a:rPr lang="fr-FR" sz="2400" dirty="0">
                <a:effectLst/>
              </a:rPr>
              <a:t>F – Résistance des soudures à rainure</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Résistance des soudures à bords tombés</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H – Assemblages concentriques avec soudure d’angle</a:t>
            </a:r>
          </a:p>
          <a:p>
            <a:r>
              <a:rPr lang="fr-FR" sz="2400" dirty="0"/>
              <a:t>I – Assemblages soudés excentriques en torsion</a:t>
            </a:r>
          </a:p>
          <a:p>
            <a:r>
              <a:rPr lang="fr-FR" sz="2400" dirty="0"/>
              <a:t>J – Assemblages soudés excentriques en flexion</a:t>
            </a:r>
          </a:p>
          <a:p>
            <a:r>
              <a:rPr lang="fr-FR" sz="2400" dirty="0"/>
              <a:t>K – Assemblages pour le transfert d’un effort tranchant</a:t>
            </a:r>
          </a:p>
          <a:p>
            <a:r>
              <a:rPr lang="fr-FR" sz="2400" dirty="0"/>
              <a:t>L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0643906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soudures à bords bombés</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99</a:t>
            </a:fld>
            <a:endParaRPr lang="fr-FR"/>
          </a:p>
        </p:txBody>
      </p:sp>
    </p:spTree>
    <p:extLst>
      <p:ext uri="{BB962C8B-B14F-4D97-AF65-F5344CB8AC3E}">
        <p14:creationId xmlns:p14="http://schemas.microsoft.com/office/powerpoint/2010/main" val="2673766048"/>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3306</TotalTime>
  <Words>7432</Words>
  <Application>Microsoft Office PowerPoint</Application>
  <PresentationFormat>Grand écran</PresentationFormat>
  <Paragraphs>1387</Paragraphs>
  <Slides>158</Slides>
  <Notes>136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158</vt:i4>
      </vt:variant>
    </vt:vector>
  </HeadingPairs>
  <TitlesOfParts>
    <vt:vector size="165" baseType="lpstr">
      <vt:lpstr>Arial</vt:lpstr>
      <vt:lpstr>Calibri</vt:lpstr>
      <vt:lpstr>Cambria Math</vt:lpstr>
      <vt:lpstr>Univers Condensed</vt:lpstr>
      <vt:lpstr>Univers Condensed Light</vt:lpstr>
      <vt:lpstr>Wingdings</vt:lpstr>
      <vt:lpstr>Thème Office</vt:lpstr>
      <vt:lpstr>Conception des  charpentes d’aluminium  Assemblages soudés </vt:lpstr>
      <vt:lpstr>Note</vt:lpstr>
      <vt:lpstr>Plan</vt:lpstr>
      <vt:lpstr>Généralités sur le soudage</vt:lpstr>
      <vt:lpstr>Généralités sur le soudage</vt:lpstr>
      <vt:lpstr>Généralités sur le soudage</vt:lpstr>
      <vt:lpstr>Plan</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Comparaisons des propriétés des séries d’aluminium</vt:lpstr>
      <vt:lpstr>Plan</vt:lpstr>
      <vt:lpstr>Conception des assemblages soudés</vt:lpstr>
      <vt:lpstr>Conception ces assemblages soudés</vt:lpstr>
      <vt:lpstr>Conception ces assemblages soudés</vt:lpstr>
      <vt:lpstr>Conception des assemblages soudés</vt:lpstr>
      <vt:lpstr>Conception ces assemblages soudés</vt:lpstr>
      <vt:lpstr>Conception ces assemblages soudés</vt:lpstr>
      <vt:lpstr>Conception ces assemblages soudés</vt:lpstr>
      <vt:lpstr>Conception ces assemblages soudés</vt:lpstr>
      <vt:lpstr>Conception des assemblages soudés</vt:lpstr>
      <vt:lpstr>Conception ces assemblages soudés</vt:lpstr>
      <vt:lpstr>Conception ces assemblages soudés</vt:lpstr>
      <vt:lpstr>Conception des assemblages soudés</vt:lpstr>
      <vt:lpstr>Conception ces assemblages soudés</vt:lpstr>
      <vt:lpstr>Conception des assemblages soudés</vt:lpstr>
      <vt:lpstr>Conception ces assemblages soudés</vt:lpstr>
      <vt:lpstr>Conception ces assemblages soudés</vt:lpstr>
      <vt:lpstr>Conception ces assemblages soudés</vt:lpstr>
      <vt:lpstr>Conception ces assemblages soudés</vt:lpstr>
      <vt:lpstr>Conception des assemblages soudés</vt:lpstr>
      <vt:lpstr>Conception ces assemblages soudés</vt:lpstr>
      <vt:lpstr>Conception ces assemblages soudés</vt:lpstr>
      <vt:lpstr>Conception ces assemblages soudés</vt:lpstr>
      <vt:lpstr>Plan</vt:lpstr>
      <vt:lpstr>Procédés de soudage à l’arc</vt:lpstr>
      <vt:lpstr>Procédés de soudage à l’arc</vt:lpstr>
      <vt:lpstr>Procédés de soudage à l’arc</vt:lpstr>
      <vt:lpstr>Procédés de soudage à l’arc</vt:lpstr>
      <vt:lpstr>Procédés de soudage à l’arc</vt:lpstr>
      <vt:lpstr>Procédés de soudage à l’arc</vt:lpstr>
      <vt:lpstr>Procédés de soudage à l’arc</vt:lpstr>
      <vt:lpstr>Procédés de soudage à l’arc</vt:lpstr>
      <vt:lpstr>Procédés de soudage à l’arc</vt:lpstr>
      <vt:lpstr>Plan</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Autres procédés de soudage</vt:lpstr>
      <vt:lpstr>Plan</vt:lpstr>
      <vt:lpstr>Résistance des soudures à rainure</vt:lpstr>
      <vt:lpstr>Résistance des soudure à rainure</vt:lpstr>
      <vt:lpstr>Résistance des soudures à rainure</vt:lpstr>
      <vt:lpstr>Résistance des soudure à rainure</vt:lpstr>
      <vt:lpstr>Résistance des soudures à rainure</vt:lpstr>
      <vt:lpstr>Résistance des soudure à rainure</vt:lpstr>
      <vt:lpstr>Plan</vt:lpstr>
      <vt:lpstr>Résistance des soudures à bords bombés</vt:lpstr>
      <vt:lpstr>Résistance des soudure à bords bombés</vt:lpstr>
      <vt:lpstr>Résistance des soudures à bords bombés</vt:lpstr>
      <vt:lpstr>Résistance des soudure à bords bombés</vt:lpstr>
      <vt:lpstr>Plan</vt:lpstr>
      <vt:lpstr>Assemblages concentriques avec soudure d’angle</vt:lpstr>
      <vt:lpstr>Assemblages concentriques avec soudure d’angle</vt:lpstr>
      <vt:lpstr>Assemblages concentriques avec soudure d’angle</vt:lpstr>
      <vt:lpstr>Assemblages concentriques avec soudure d’angle</vt:lpstr>
      <vt:lpstr>Assemblages concentriques avec soudure d’angle</vt:lpstr>
      <vt:lpstr>Assemblages concentriques avec soudure d’angle</vt:lpstr>
      <vt:lpstr>Assemblages concentriques avec soudure d’angle</vt:lpstr>
      <vt:lpstr>Assemblages concentriques avec soudure d’angle</vt:lpstr>
      <vt:lpstr>Plan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Assemblages soudés excentriques en torsion</vt:lpstr>
      <vt:lpstr>Plan</vt:lpstr>
      <vt:lpstr>Assemblages soudés excentriques en flexion</vt:lpstr>
      <vt:lpstr>Assemblages soudés excentriques en flexion</vt:lpstr>
      <vt:lpstr>Assemblages soudés excentriques en flexion</vt:lpstr>
      <vt:lpstr>Assemblages soudés excentriques en flexion</vt:lpstr>
      <vt:lpstr>Assemblages soudés excentriques en flexion</vt:lpstr>
      <vt:lpstr>Assemblages soudés excentriques en flexion</vt:lpstr>
      <vt:lpstr>Plan</vt:lpstr>
      <vt:lpstr>Assemblages pour le transfert d’un effort tranchant</vt:lpstr>
      <vt:lpstr>Assemblages pour le transfert d’un effort tranchant</vt:lpstr>
      <vt:lpstr>Assemblages pour le transfert d’un effort tranchant</vt:lpstr>
      <vt:lpstr>Assemblages pour le transfert d’un effort tranchant</vt:lpstr>
      <vt:lpstr>Assemblages pour le transfert d’un effort tranchant</vt:lpstr>
      <vt:lpstr>Plan</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131</cp:revision>
  <dcterms:created xsi:type="dcterms:W3CDTF">2021-07-15T17:10:38Z</dcterms:created>
  <dcterms:modified xsi:type="dcterms:W3CDTF">2024-08-12T19:04:47Z</dcterms:modified>
</cp:coreProperties>
</file>