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5"/>
  </p:notesMasterIdLst>
  <p:sldIdLst>
    <p:sldId id="262" r:id="rId2"/>
    <p:sldId id="344" r:id="rId3"/>
    <p:sldId id="259" r:id="rId4"/>
    <p:sldId id="266" r:id="rId5"/>
    <p:sldId id="258" r:id="rId6"/>
    <p:sldId id="263" r:id="rId7"/>
    <p:sldId id="267" r:id="rId8"/>
    <p:sldId id="268" r:id="rId9"/>
    <p:sldId id="269" r:id="rId10"/>
    <p:sldId id="270" r:id="rId11"/>
    <p:sldId id="271" r:id="rId12"/>
    <p:sldId id="273" r:id="rId13"/>
    <p:sldId id="272"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3" r:id="rId43"/>
    <p:sldId id="304" r:id="rId44"/>
    <p:sldId id="305" r:id="rId45"/>
    <p:sldId id="306" r:id="rId46"/>
    <p:sldId id="307" r:id="rId47"/>
    <p:sldId id="308" r:id="rId48"/>
    <p:sldId id="343" r:id="rId49"/>
    <p:sldId id="302" r:id="rId50"/>
    <p:sldId id="309" r:id="rId51"/>
    <p:sldId id="310" r:id="rId52"/>
    <p:sldId id="311" r:id="rId53"/>
    <p:sldId id="312" r:id="rId54"/>
    <p:sldId id="316" r:id="rId55"/>
    <p:sldId id="313" r:id="rId56"/>
    <p:sldId id="314" r:id="rId57"/>
    <p:sldId id="315" r:id="rId58"/>
    <p:sldId id="317" r:id="rId59"/>
    <p:sldId id="318" r:id="rId60"/>
    <p:sldId id="319" r:id="rId61"/>
    <p:sldId id="341" r:id="rId62"/>
    <p:sldId id="342" r:id="rId63"/>
    <p:sldId id="256" r:id="rId6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6" autoAdjust="0"/>
    <p:restoredTop sz="94721"/>
  </p:normalViewPr>
  <p:slideViewPr>
    <p:cSldViewPr snapToGrid="0" snapToObjects="1">
      <p:cViewPr varScale="1">
        <p:scale>
          <a:sx n="74" d="100"/>
          <a:sy n="74" d="100"/>
        </p:scale>
        <p:origin x="280"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3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AD79F-04A4-5346-A3ED-EDBE6BC3531C}" type="datetimeFigureOut">
              <a:rPr lang="fr-FR" smtClean="0"/>
              <a:t>25/07/2024</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71B6E-AC55-304E-9344-CF3AAC291903}" type="slidenum">
              <a:rPr lang="fr-FR" smtClean="0"/>
              <a:t>‹N°›</a:t>
            </a:fld>
            <a:endParaRPr lang="fr-FR"/>
          </a:p>
        </p:txBody>
      </p:sp>
    </p:spTree>
    <p:extLst>
      <p:ext uri="{BB962C8B-B14F-4D97-AF65-F5344CB8AC3E}">
        <p14:creationId xmlns:p14="http://schemas.microsoft.com/office/powerpoint/2010/main" val="320661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D3ACCC0-C65D-0742-839D-C09B5E30D46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6A23252-335E-2148-A85B-02145ED00550}"/>
              </a:ext>
            </a:extLst>
          </p:cNvPr>
          <p:cNvSpPr>
            <a:spLocks noGrp="1"/>
          </p:cNvSpPr>
          <p:nvPr>
            <p:ph type="ctrTitle" hasCustomPrompt="1"/>
          </p:nvPr>
        </p:nvSpPr>
        <p:spPr>
          <a:xfrm>
            <a:off x="1093156" y="3890354"/>
            <a:ext cx="4242932" cy="1569015"/>
          </a:xfrm>
        </p:spPr>
        <p:txBody>
          <a:bodyPr lIns="0" tIns="0" rIns="0" bIns="0" anchor="t">
            <a:normAutofit/>
          </a:bodyPr>
          <a:lstStyle>
            <a:lvl1pPr algn="l">
              <a:defRPr sz="4000" b="0" i="0">
                <a:solidFill>
                  <a:schemeClr val="tx1"/>
                </a:solidFill>
                <a:latin typeface="Univers Condensed" panose="020B0506020202050204" pitchFamily="34" charset="0"/>
              </a:defRPr>
            </a:lvl1pPr>
          </a:lstStyle>
          <a:p>
            <a:r>
              <a:rPr lang="fr-CA" dirty="0"/>
              <a:t>MODIFIER LE </a:t>
            </a:r>
            <a:br>
              <a:rPr lang="fr-CA" dirty="0"/>
            </a:br>
            <a:r>
              <a:rPr lang="fr-CA" dirty="0"/>
              <a:t>STYLE DU TITRE</a:t>
            </a:r>
            <a:endParaRPr lang="fr-FR" dirty="0"/>
          </a:p>
        </p:txBody>
      </p:sp>
      <p:sp>
        <p:nvSpPr>
          <p:cNvPr id="4" name="Espace réservé de la date 3">
            <a:extLst>
              <a:ext uri="{FF2B5EF4-FFF2-40B4-BE49-F238E27FC236}">
                <a16:creationId xmlns:a16="http://schemas.microsoft.com/office/drawing/2014/main" id="{741338D4-CFE8-6F45-B125-02208C4F1439}"/>
              </a:ext>
            </a:extLst>
          </p:cNvPr>
          <p:cNvSpPr>
            <a:spLocks noGrp="1"/>
          </p:cNvSpPr>
          <p:nvPr>
            <p:ph type="dt" sz="half" idx="10"/>
          </p:nvPr>
        </p:nvSpPr>
        <p:spPr>
          <a:xfrm>
            <a:off x="8571194" y="782267"/>
            <a:ext cx="2743200" cy="365125"/>
          </a:xfrm>
        </p:spPr>
        <p:txBody>
          <a:bodyPr/>
          <a:lstStyle>
            <a:lvl1pPr algn="r">
              <a:defRPr b="0" i="0">
                <a:solidFill>
                  <a:schemeClr val="bg1"/>
                </a:solidFill>
                <a:latin typeface="Univers Condensed Light" panose="020B0306020202040204" pitchFamily="34" charset="0"/>
              </a:defRPr>
            </a:lvl1pPr>
          </a:lstStyle>
          <a:p>
            <a:fld id="{ACBD074D-61BE-074E-9335-1C77C0C132C7}" type="datetime1">
              <a:rPr lang="fr-CA" smtClean="0"/>
              <a:t>2024-07-25</a:t>
            </a:fld>
            <a:endParaRPr lang="fr-FR" dirty="0"/>
          </a:p>
        </p:txBody>
      </p:sp>
      <p:pic>
        <p:nvPicPr>
          <p:cNvPr id="9" name="Image 8">
            <a:extLst>
              <a:ext uri="{FF2B5EF4-FFF2-40B4-BE49-F238E27FC236}">
                <a16:creationId xmlns:a16="http://schemas.microsoft.com/office/drawing/2014/main" id="{98C58334-7BFE-5B40-870C-D6AE554051F2}"/>
              </a:ext>
            </a:extLst>
          </p:cNvPr>
          <p:cNvPicPr>
            <a:picLocks noChangeAspect="1"/>
          </p:cNvPicPr>
          <p:nvPr userDrawn="1"/>
        </p:nvPicPr>
        <p:blipFill>
          <a:blip r:embed="rId3"/>
          <a:stretch>
            <a:fillRect/>
          </a:stretch>
        </p:blipFill>
        <p:spPr>
          <a:xfrm>
            <a:off x="1073325" y="1794897"/>
            <a:ext cx="1882818" cy="1569015"/>
          </a:xfrm>
          <a:prstGeom prst="rect">
            <a:avLst/>
          </a:prstGeom>
        </p:spPr>
      </p:pic>
    </p:spTree>
    <p:extLst>
      <p:ext uri="{BB962C8B-B14F-4D97-AF65-F5344CB8AC3E}">
        <p14:creationId xmlns:p14="http://schemas.microsoft.com/office/powerpoint/2010/main" val="145388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7EA353BC-F036-164F-A0D0-4008868F48FD}"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483450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6517712" y="1681163"/>
            <a:ext cx="4855921"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2" name="Connecteur droit 11">
            <a:extLst>
              <a:ext uri="{FF2B5EF4-FFF2-40B4-BE49-F238E27FC236}">
                <a16:creationId xmlns:a16="http://schemas.microsoft.com/office/drawing/2014/main" id="{BC3F537B-88F2-794F-87AB-E5E1B8C615F2}"/>
              </a:ext>
            </a:extLst>
          </p:cNvPr>
          <p:cNvCxnSpPr>
            <a:cxnSpLocks/>
          </p:cNvCxnSpPr>
          <p:nvPr userDrawn="1"/>
        </p:nvCxnSpPr>
        <p:spPr>
          <a:xfrm flipV="1">
            <a:off x="6092868" y="1696667"/>
            <a:ext cx="0" cy="4025754"/>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B79B7EA8-5CD5-6C44-9203-014E37721A8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287832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7"/>
            <a:ext cx="9821449" cy="1177121"/>
          </a:xfrm>
        </p:spPr>
        <p:txBody>
          <a:bodyPr/>
          <a:lstStyle>
            <a:lvl1pPr>
              <a:defRPr b="0" i="0">
                <a:solidFill>
                  <a:schemeClr val="accent1"/>
                </a:solidFill>
                <a:latin typeface="Univers Condensed Light" panose="020B0306020202040204" pitchFamily="34" charset="0"/>
              </a:defRPr>
            </a:lvl1pPr>
          </a:lstStyle>
          <a:p>
            <a:r>
              <a:rPr lang="fr-CA" dirty="0"/>
              <a:t>MODIFIER LE STYLE DU TITRE</a:t>
            </a:r>
            <a:endParaRPr lang="fr-FR" dirty="0"/>
          </a:p>
        </p:txBody>
      </p:sp>
      <p:sp>
        <p:nvSpPr>
          <p:cNvPr id="3" name="Espace réservé du contenu 2">
            <a:extLst>
              <a:ext uri="{FF2B5EF4-FFF2-40B4-BE49-F238E27FC236}">
                <a16:creationId xmlns:a16="http://schemas.microsoft.com/office/drawing/2014/main" id="{D31AC519-0FF4-2C47-A1DF-3B437A8E7FD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61C51333-E0EF-B64C-AF13-5A2F4B023AB8}"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02F56093-0B37-7A44-B520-FC71B0BCB40D}"/>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60853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E5DBB-7011-E340-B4D3-3C1206A40A8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B9DB32F-F724-924E-A326-04C2000AAF42}"/>
              </a:ext>
            </a:extLst>
          </p:cNvPr>
          <p:cNvSpPr>
            <a:spLocks noGrp="1"/>
          </p:cNvSpPr>
          <p:nvPr>
            <p:ph type="dt" sz="half" idx="10"/>
          </p:nvPr>
        </p:nvSpPr>
        <p:spPr/>
        <p:txBody>
          <a:bodyPr/>
          <a:lstStyle/>
          <a:p>
            <a:fld id="{7BE7FFBC-1320-E84E-B9DF-8D6CBD8D6C83}" type="datetime1">
              <a:rPr lang="fr-CA" smtClean="0"/>
              <a:t>2024-07-25</a:t>
            </a:fld>
            <a:endParaRPr lang="fr-FR"/>
          </a:p>
        </p:txBody>
      </p:sp>
      <p:sp>
        <p:nvSpPr>
          <p:cNvPr id="4" name="Espace réservé du pied de page 3">
            <a:extLst>
              <a:ext uri="{FF2B5EF4-FFF2-40B4-BE49-F238E27FC236}">
                <a16:creationId xmlns:a16="http://schemas.microsoft.com/office/drawing/2014/main" id="{002554ED-4516-1A4E-9663-9F9E9615FF9A}"/>
              </a:ext>
            </a:extLst>
          </p:cNvPr>
          <p:cNvSpPr>
            <a:spLocks noGrp="1"/>
          </p:cNvSpPr>
          <p:nvPr>
            <p:ph type="ftr" sz="quarter" idx="11"/>
          </p:nvPr>
        </p:nvSpPr>
        <p:spPr>
          <a:xfrm>
            <a:off x="9167262" y="6356350"/>
            <a:ext cx="1567543" cy="365125"/>
          </a:xfrm>
        </p:spPr>
        <p:txBody>
          <a:bodyPr lIns="0" tIns="0" rIns="0"/>
          <a:lstStyle>
            <a:lvl1pPr algn="r">
              <a:defRPr sz="1000"/>
            </a:lvl1pPr>
          </a:lstStyle>
          <a:p>
            <a:r>
              <a:rPr lang="fr-FR"/>
              <a:t>ALU-COMPÉTENCES</a:t>
            </a:r>
            <a:endParaRPr lang="fr-FR" dirty="0"/>
          </a:p>
        </p:txBody>
      </p:sp>
      <p:sp>
        <p:nvSpPr>
          <p:cNvPr id="5" name="Espace réservé du numéro de diapositive 4">
            <a:extLst>
              <a:ext uri="{FF2B5EF4-FFF2-40B4-BE49-F238E27FC236}">
                <a16:creationId xmlns:a16="http://schemas.microsoft.com/office/drawing/2014/main" id="{C9C4AA1B-0BC1-4F41-9A04-9BEEF67A8075}"/>
              </a:ext>
            </a:extLst>
          </p:cNvPr>
          <p:cNvSpPr>
            <a:spLocks noGrp="1"/>
          </p:cNvSpPr>
          <p:nvPr>
            <p:ph type="sldNum" sz="quarter" idx="12"/>
          </p:nvPr>
        </p:nvSpPr>
        <p:spPr>
          <a:xfrm>
            <a:off x="10734805" y="6356350"/>
            <a:ext cx="450929" cy="365125"/>
          </a:xfrm>
        </p:spPr>
        <p:txBody>
          <a:bodyPr/>
          <a:lstStyle/>
          <a:p>
            <a:fld id="{82B63C5F-247B-BE4F-ACBC-7BDD67617F3E}" type="slidenum">
              <a:rPr lang="fr-FR" smtClean="0"/>
              <a:t>‹N°›</a:t>
            </a:fld>
            <a:endParaRPr lang="fr-FR"/>
          </a:p>
        </p:txBody>
      </p:sp>
      <p:pic>
        <p:nvPicPr>
          <p:cNvPr id="6" name="Image 5">
            <a:extLst>
              <a:ext uri="{FF2B5EF4-FFF2-40B4-BE49-F238E27FC236}">
                <a16:creationId xmlns:a16="http://schemas.microsoft.com/office/drawing/2014/main" id="{0ED367A1-3852-CC40-BE66-9532F17E770E}"/>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319096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E1E9DF-01F9-7F45-87F6-D5DCCCAFB69C}"/>
              </a:ext>
            </a:extLst>
          </p:cNvPr>
          <p:cNvSpPr>
            <a:spLocks noGrp="1"/>
          </p:cNvSpPr>
          <p:nvPr>
            <p:ph type="dt" sz="half" idx="10"/>
          </p:nvPr>
        </p:nvSpPr>
        <p:spPr/>
        <p:txBody>
          <a:bodyPr/>
          <a:lstStyle/>
          <a:p>
            <a:fld id="{2374B964-E42C-5942-9DE8-C00BFEF0AE2F}" type="datetime1">
              <a:rPr lang="fr-CA" smtClean="0"/>
              <a:t>2024-07-25</a:t>
            </a:fld>
            <a:endParaRPr lang="fr-FR"/>
          </a:p>
        </p:txBody>
      </p:sp>
      <p:sp>
        <p:nvSpPr>
          <p:cNvPr id="3" name="Espace réservé du pied de page 2">
            <a:extLst>
              <a:ext uri="{FF2B5EF4-FFF2-40B4-BE49-F238E27FC236}">
                <a16:creationId xmlns:a16="http://schemas.microsoft.com/office/drawing/2014/main" id="{BE58F0DA-0180-8F40-B25C-D6ED59B7FF8B}"/>
              </a:ext>
            </a:extLst>
          </p:cNvPr>
          <p:cNvSpPr>
            <a:spLocks noGrp="1"/>
          </p:cNvSpPr>
          <p:nvPr>
            <p:ph type="ftr" sz="quarter" idx="11"/>
          </p:nvPr>
        </p:nvSpPr>
        <p:spPr/>
        <p:txBody>
          <a:bodyPr/>
          <a:lstStyle/>
          <a:p>
            <a:r>
              <a:rPr lang="fr-FR"/>
              <a:t>ALU-COMPÉTENCES</a:t>
            </a:r>
          </a:p>
        </p:txBody>
      </p:sp>
      <p:sp>
        <p:nvSpPr>
          <p:cNvPr id="4" name="Espace réservé du numéro de diapositive 3">
            <a:extLst>
              <a:ext uri="{FF2B5EF4-FFF2-40B4-BE49-F238E27FC236}">
                <a16:creationId xmlns:a16="http://schemas.microsoft.com/office/drawing/2014/main" id="{DD97702D-1024-C544-AABC-F7808C319E19}"/>
              </a:ext>
            </a:extLst>
          </p:cNvPr>
          <p:cNvSpPr>
            <a:spLocks noGrp="1"/>
          </p:cNvSpPr>
          <p:nvPr>
            <p:ph type="sldNum" sz="quarter" idx="12"/>
          </p:nvPr>
        </p:nvSpPr>
        <p:spPr/>
        <p:txBody>
          <a:bodyPr/>
          <a:lstStyle/>
          <a:p>
            <a:fld id="{82B63C5F-247B-BE4F-ACBC-7BDD67617F3E}" type="slidenum">
              <a:rPr lang="fr-FR" smtClean="0"/>
              <a:t>‹N°›</a:t>
            </a:fld>
            <a:endParaRPr lang="fr-FR"/>
          </a:p>
        </p:txBody>
      </p:sp>
      <p:pic>
        <p:nvPicPr>
          <p:cNvPr id="5" name="Image 4">
            <a:extLst>
              <a:ext uri="{FF2B5EF4-FFF2-40B4-BE49-F238E27FC236}">
                <a16:creationId xmlns:a16="http://schemas.microsoft.com/office/drawing/2014/main" id="{702217F6-A8CB-D749-9C66-CBD361A89232}"/>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4233347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87601C-DE0B-3643-A648-4AADECB51663}"/>
              </a:ext>
            </a:extLst>
          </p:cNvPr>
          <p:cNvSpPr>
            <a:spLocks noGrp="1"/>
          </p:cNvSpPr>
          <p:nvPr>
            <p:ph type="title"/>
          </p:nvPr>
        </p:nvSpPr>
        <p:spPr>
          <a:xfrm>
            <a:off x="838200" y="538358"/>
            <a:ext cx="3932237" cy="1271392"/>
          </a:xfrm>
        </p:spPr>
        <p:txBody>
          <a:bodyPr anchor="b"/>
          <a:lstStyle>
            <a:lvl1pPr>
              <a:defRPr sz="3200"/>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1A55EED1-ED74-9547-B415-544D159C03B3}"/>
              </a:ext>
            </a:extLst>
          </p:cNvPr>
          <p:cNvSpPr>
            <a:spLocks noGrp="1"/>
          </p:cNvSpPr>
          <p:nvPr>
            <p:ph idx="1"/>
          </p:nvPr>
        </p:nvSpPr>
        <p:spPr>
          <a:xfrm>
            <a:off x="5183188" y="2049462"/>
            <a:ext cx="6172200" cy="3811588"/>
          </a:xfrm>
        </p:spPr>
        <p:txBody>
          <a:bodyPr/>
          <a:lstStyle>
            <a:lvl1pPr>
              <a:defRPr sz="2400"/>
            </a:lvl1pPr>
            <a:lvl2pPr>
              <a:defRPr sz="1800">
                <a:solidFill>
                  <a:schemeClr val="tx1">
                    <a:lumMod val="50000"/>
                    <a:lumOff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p:txBody>
      </p:sp>
      <p:sp>
        <p:nvSpPr>
          <p:cNvPr id="4" name="Espace réservé du texte 3">
            <a:extLst>
              <a:ext uri="{FF2B5EF4-FFF2-40B4-BE49-F238E27FC236}">
                <a16:creationId xmlns:a16="http://schemas.microsoft.com/office/drawing/2014/main" id="{156C9FB3-B36B-DD4F-987F-C0086E3E4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ACDC0FE-A4DC-C24C-9854-0D10A928411A}"/>
              </a:ext>
            </a:extLst>
          </p:cNvPr>
          <p:cNvSpPr>
            <a:spLocks noGrp="1"/>
          </p:cNvSpPr>
          <p:nvPr>
            <p:ph type="dt" sz="half" idx="10"/>
          </p:nvPr>
        </p:nvSpPr>
        <p:spPr/>
        <p:txBody>
          <a:bodyPr/>
          <a:lstStyle/>
          <a:p>
            <a:fld id="{B1D87AD3-391B-3444-BA0C-1AD8621F0A15}" type="datetime1">
              <a:rPr lang="fr-CA" smtClean="0"/>
              <a:t>2024-07-25</a:t>
            </a:fld>
            <a:endParaRPr lang="fr-FR"/>
          </a:p>
        </p:txBody>
      </p:sp>
      <p:sp>
        <p:nvSpPr>
          <p:cNvPr id="6" name="Espace réservé du pied de page 5">
            <a:extLst>
              <a:ext uri="{FF2B5EF4-FFF2-40B4-BE49-F238E27FC236}">
                <a16:creationId xmlns:a16="http://schemas.microsoft.com/office/drawing/2014/main" id="{B16AE2BC-4E58-244A-A799-A94358A064FD}"/>
              </a:ext>
            </a:extLst>
          </p:cNvPr>
          <p:cNvSpPr>
            <a:spLocks noGrp="1"/>
          </p:cNvSpPr>
          <p:nvPr>
            <p:ph type="ftr" sz="quarter" idx="11"/>
          </p:nvPr>
        </p:nvSpPr>
        <p:spPr/>
        <p:txBody>
          <a:bodyPr/>
          <a:lstStyle/>
          <a:p>
            <a:r>
              <a:rPr lang="fr-FR"/>
              <a:t>ALU-COMPÉTENCES</a:t>
            </a:r>
          </a:p>
        </p:txBody>
      </p:sp>
      <p:sp>
        <p:nvSpPr>
          <p:cNvPr id="7" name="Espace réservé du numéro de diapositive 6">
            <a:extLst>
              <a:ext uri="{FF2B5EF4-FFF2-40B4-BE49-F238E27FC236}">
                <a16:creationId xmlns:a16="http://schemas.microsoft.com/office/drawing/2014/main" id="{207D588B-8009-584E-9D14-116A674DBF37}"/>
              </a:ext>
            </a:extLst>
          </p:cNvPr>
          <p:cNvSpPr>
            <a:spLocks noGrp="1"/>
          </p:cNvSpPr>
          <p:nvPr>
            <p:ph type="sldNum" sz="quarter" idx="12"/>
          </p:nvPr>
        </p:nvSpPr>
        <p:spPr/>
        <p:txBody>
          <a:bodyPr/>
          <a:lstStyle/>
          <a:p>
            <a:fld id="{82B63C5F-247B-BE4F-ACBC-7BDD67617F3E}" type="slidenum">
              <a:rPr lang="fr-FR" smtClean="0"/>
              <a:t>‹N°›</a:t>
            </a:fld>
            <a:endParaRPr lang="fr-FR"/>
          </a:p>
        </p:txBody>
      </p:sp>
      <p:pic>
        <p:nvPicPr>
          <p:cNvPr id="8" name="Image 7">
            <a:extLst>
              <a:ext uri="{FF2B5EF4-FFF2-40B4-BE49-F238E27FC236}">
                <a16:creationId xmlns:a16="http://schemas.microsoft.com/office/drawing/2014/main" id="{458373AF-3EBA-5F41-B9C9-5E5812245C88}"/>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399780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7A6D958-F017-2141-A0EE-C9E024D55043}"/>
              </a:ext>
            </a:extLst>
          </p:cNvPr>
          <p:cNvSpPr>
            <a:spLocks noGrp="1"/>
          </p:cNvSpPr>
          <p:nvPr>
            <p:ph type="pic" idx="1"/>
          </p:nvPr>
        </p:nvSpPr>
        <p:spPr>
          <a:xfrm>
            <a:off x="5183188" y="1"/>
            <a:ext cx="6172200"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5" name="Espace réservé de la date 4">
            <a:extLst>
              <a:ext uri="{FF2B5EF4-FFF2-40B4-BE49-F238E27FC236}">
                <a16:creationId xmlns:a16="http://schemas.microsoft.com/office/drawing/2014/main" id="{CAF3F121-A669-DB46-921E-0CF6D0952CAF}"/>
              </a:ext>
            </a:extLst>
          </p:cNvPr>
          <p:cNvSpPr>
            <a:spLocks noGrp="1"/>
          </p:cNvSpPr>
          <p:nvPr>
            <p:ph type="dt" sz="half" idx="10"/>
          </p:nvPr>
        </p:nvSpPr>
        <p:spPr/>
        <p:txBody>
          <a:bodyPr/>
          <a:lstStyle/>
          <a:p>
            <a:fld id="{81063783-8153-2B4F-A5C4-88E8A06AEFC3}" type="datetime1">
              <a:rPr lang="fr-CA" smtClean="0"/>
              <a:t>2024-07-25</a:t>
            </a:fld>
            <a:endParaRPr lang="fr-FR"/>
          </a:p>
        </p:txBody>
      </p:sp>
      <p:sp>
        <p:nvSpPr>
          <p:cNvPr id="6" name="Espace réservé du pied de page 5">
            <a:extLst>
              <a:ext uri="{FF2B5EF4-FFF2-40B4-BE49-F238E27FC236}">
                <a16:creationId xmlns:a16="http://schemas.microsoft.com/office/drawing/2014/main" id="{7A2216F8-5E6E-C548-8138-7BB69D0B9BCB}"/>
              </a:ext>
            </a:extLst>
          </p:cNvPr>
          <p:cNvSpPr>
            <a:spLocks noGrp="1"/>
          </p:cNvSpPr>
          <p:nvPr>
            <p:ph type="ftr" sz="quarter" idx="11"/>
          </p:nvPr>
        </p:nvSpPr>
        <p:spPr/>
        <p:txBody>
          <a:bodyPr/>
          <a:lstStyle/>
          <a:p>
            <a:r>
              <a:rPr lang="fr-FR"/>
              <a:t>ALU-COMPÉTENCES</a:t>
            </a:r>
          </a:p>
        </p:txBody>
      </p:sp>
      <p:sp>
        <p:nvSpPr>
          <p:cNvPr id="7" name="Espace réservé du numéro de diapositive 6">
            <a:extLst>
              <a:ext uri="{FF2B5EF4-FFF2-40B4-BE49-F238E27FC236}">
                <a16:creationId xmlns:a16="http://schemas.microsoft.com/office/drawing/2014/main" id="{06C60801-8D6B-204F-B3D3-638F9D2B068E}"/>
              </a:ext>
            </a:extLst>
          </p:cNvPr>
          <p:cNvSpPr>
            <a:spLocks noGrp="1"/>
          </p:cNvSpPr>
          <p:nvPr>
            <p:ph type="sldNum" sz="quarter" idx="12"/>
          </p:nvPr>
        </p:nvSpPr>
        <p:spPr/>
        <p:txBody>
          <a:bodyPr/>
          <a:lstStyle/>
          <a:p>
            <a:fld id="{82B63C5F-247B-BE4F-ACBC-7BDD67617F3E}" type="slidenum">
              <a:rPr lang="fr-FR" smtClean="0"/>
              <a:t>‹N°›</a:t>
            </a:fld>
            <a:endParaRPr lang="fr-FR"/>
          </a:p>
        </p:txBody>
      </p:sp>
      <p:sp>
        <p:nvSpPr>
          <p:cNvPr id="8" name="Titre 1">
            <a:extLst>
              <a:ext uri="{FF2B5EF4-FFF2-40B4-BE49-F238E27FC236}">
                <a16:creationId xmlns:a16="http://schemas.microsoft.com/office/drawing/2014/main" id="{E196B9EC-2EA2-6241-AF9A-3CB6BBAF6937}"/>
              </a:ext>
            </a:extLst>
          </p:cNvPr>
          <p:cNvSpPr>
            <a:spLocks noGrp="1"/>
          </p:cNvSpPr>
          <p:nvPr>
            <p:ph type="title"/>
          </p:nvPr>
        </p:nvSpPr>
        <p:spPr>
          <a:xfrm>
            <a:off x="838200" y="538358"/>
            <a:ext cx="3932237" cy="1271392"/>
          </a:xfrm>
        </p:spPr>
        <p:txBody>
          <a:bodyPr anchor="b"/>
          <a:lstStyle>
            <a:lvl1pPr>
              <a:defRPr sz="3200"/>
            </a:lvl1pPr>
          </a:lstStyle>
          <a:p>
            <a:r>
              <a:rPr lang="fr-FR"/>
              <a:t>Modifiez le style du titre</a:t>
            </a:r>
            <a:endParaRPr lang="fr-FR" dirty="0"/>
          </a:p>
        </p:txBody>
      </p:sp>
      <p:sp>
        <p:nvSpPr>
          <p:cNvPr id="9" name="Espace réservé du texte 3">
            <a:extLst>
              <a:ext uri="{FF2B5EF4-FFF2-40B4-BE49-F238E27FC236}">
                <a16:creationId xmlns:a16="http://schemas.microsoft.com/office/drawing/2014/main" id="{84AA4F01-856B-524B-8D0B-A853319D0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23597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75FAE54-81EA-9E4D-8C1E-6E6765193BF1}"/>
              </a:ext>
            </a:extLst>
          </p:cNvPr>
          <p:cNvPicPr>
            <a:picLocks noChangeAspect="1"/>
          </p:cNvPicPr>
          <p:nvPr userDrawn="1"/>
        </p:nvPicPr>
        <p:blipFill>
          <a:blip r:embed="rId2"/>
          <a:stretch>
            <a:fillRect/>
          </a:stretch>
        </p:blipFill>
        <p:spPr>
          <a:xfrm>
            <a:off x="0" y="4762"/>
            <a:ext cx="12192000" cy="6858000"/>
          </a:xfrm>
          <a:prstGeom prst="rect">
            <a:avLst/>
          </a:prstGeom>
        </p:spPr>
      </p:pic>
      <p:sp>
        <p:nvSpPr>
          <p:cNvPr id="2" name="Titre 1">
            <a:extLst>
              <a:ext uri="{FF2B5EF4-FFF2-40B4-BE49-F238E27FC236}">
                <a16:creationId xmlns:a16="http://schemas.microsoft.com/office/drawing/2014/main" id="{CC485A26-4BE3-8441-881B-C02E683DD48F}"/>
              </a:ext>
            </a:extLst>
          </p:cNvPr>
          <p:cNvSpPr>
            <a:spLocks noGrp="1"/>
          </p:cNvSpPr>
          <p:nvPr>
            <p:ph type="title" hasCustomPrompt="1"/>
          </p:nvPr>
        </p:nvSpPr>
        <p:spPr>
          <a:xfrm>
            <a:off x="831850" y="768350"/>
            <a:ext cx="10515600" cy="2852737"/>
          </a:xfrm>
        </p:spPr>
        <p:txBody>
          <a:bodyPr lIns="0" tIns="0" rIns="0" bIns="0" anchor="b"/>
          <a:lstStyle>
            <a:lvl1pPr>
              <a:defRPr sz="6000">
                <a:solidFill>
                  <a:schemeClr val="tx1"/>
                </a:solidFill>
              </a:defRPr>
            </a:lvl1p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F1F41D0B-055D-4940-8136-FE30BAE9971A}"/>
              </a:ext>
            </a:extLst>
          </p:cNvPr>
          <p:cNvSpPr>
            <a:spLocks noGrp="1"/>
          </p:cNvSpPr>
          <p:nvPr>
            <p:ph type="body" idx="1"/>
          </p:nvPr>
        </p:nvSpPr>
        <p:spPr>
          <a:xfrm>
            <a:off x="931972" y="4013656"/>
            <a:ext cx="3677520" cy="1500187"/>
          </a:xfrm>
        </p:spPr>
        <p:txBody>
          <a:bodyPr lIns="0" tIns="0" rIns="0" bIns="0"/>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7A6F854-950F-914D-A65C-8F734EDCF1A2}"/>
              </a:ext>
            </a:extLst>
          </p:cNvPr>
          <p:cNvSpPr>
            <a:spLocks noGrp="1"/>
          </p:cNvSpPr>
          <p:nvPr>
            <p:ph type="dt" sz="half" idx="10"/>
          </p:nvPr>
        </p:nvSpPr>
        <p:spPr/>
        <p:txBody>
          <a:bodyPr/>
          <a:lstStyle/>
          <a:p>
            <a:fld id="{D3C094FE-8F74-7242-A8C0-61D5A29D0275}" type="datetime1">
              <a:rPr lang="fr-CA" smtClean="0"/>
              <a:t>2024-07-25</a:t>
            </a:fld>
            <a:endParaRPr lang="fr-FR"/>
          </a:p>
        </p:txBody>
      </p:sp>
      <p:sp>
        <p:nvSpPr>
          <p:cNvPr id="5" name="Espace réservé du pied de page 4">
            <a:extLst>
              <a:ext uri="{FF2B5EF4-FFF2-40B4-BE49-F238E27FC236}">
                <a16:creationId xmlns:a16="http://schemas.microsoft.com/office/drawing/2014/main" id="{BAAC405D-C2B5-0843-B015-9BEE359148C8}"/>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7FA09529-E96A-2349-B0C3-987B447E2E72}"/>
              </a:ext>
            </a:extLst>
          </p:cNvPr>
          <p:cNvSpPr>
            <a:spLocks noGrp="1"/>
          </p:cNvSpPr>
          <p:nvPr>
            <p:ph type="sldNum" sz="quarter" idx="12"/>
          </p:nvPr>
        </p:nvSpPr>
        <p:spPr/>
        <p:txBody>
          <a:bodyPr/>
          <a:lstStyle/>
          <a:p>
            <a:fld id="{82B63C5F-247B-BE4F-ACBC-7BDD67617F3E}" type="slidenum">
              <a:rPr lang="fr-FR" smtClean="0"/>
              <a:t>‹N°›</a:t>
            </a:fld>
            <a:endParaRPr lang="fr-FR"/>
          </a:p>
        </p:txBody>
      </p:sp>
      <p:cxnSp>
        <p:nvCxnSpPr>
          <p:cNvPr id="11" name="Connecteur droit 10">
            <a:extLst>
              <a:ext uri="{FF2B5EF4-FFF2-40B4-BE49-F238E27FC236}">
                <a16:creationId xmlns:a16="http://schemas.microsoft.com/office/drawing/2014/main" id="{42F025AC-A4F6-124F-BA13-23E7E7A541C6}"/>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395FB047-EA4C-514E-ABA8-CEFA81336B31}"/>
              </a:ext>
            </a:extLst>
          </p:cNvPr>
          <p:cNvCxnSpPr>
            <a:cxnSpLocks/>
          </p:cNvCxnSpPr>
          <p:nvPr userDrawn="1"/>
        </p:nvCxnSpPr>
        <p:spPr>
          <a:xfrm flipV="1">
            <a:off x="831850" y="3988931"/>
            <a:ext cx="0" cy="162272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54AC500B-E805-5C40-95C1-E07C8CB2197C}"/>
              </a:ext>
            </a:extLst>
          </p:cNvPr>
          <p:cNvPicPr>
            <a:picLocks noChangeAspect="1"/>
          </p:cNvPicPr>
          <p:nvPr userDrawn="1"/>
        </p:nvPicPr>
        <p:blipFill>
          <a:blip r:embed="rId3"/>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358853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re et contenu">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lvl1pPr>
              <a:defRPr>
                <a:solidFill>
                  <a:schemeClr val="bg1"/>
                </a:solidFill>
              </a:defRPr>
            </a:lvl1pPr>
          </a:lstStyle>
          <a:p>
            <a:fld id="{C85A5AAA-C609-1546-8328-0703B99F45B8}" type="datetime1">
              <a:rPr lang="fr-CA" smtClean="0"/>
              <a:t>2024-07-25</a:t>
            </a:fld>
            <a:endParaRPr lang="fr-FR" dirty="0"/>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lvl1pPr>
              <a:defRPr>
                <a:solidFill>
                  <a:schemeClr val="bg1"/>
                </a:solidFill>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lvl1pPr>
              <a:defRPr>
                <a:solidFill>
                  <a:schemeClr val="bg1"/>
                </a:solidFill>
              </a:defRPr>
            </a:lvl1pPr>
          </a:lstStyle>
          <a:p>
            <a:fld id="{82B63C5F-247B-BE4F-ACBC-7BDD67617F3E}" type="slidenum">
              <a:rPr lang="fr-FR" smtClean="0"/>
              <a:pPr/>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solidFill>
                  <a:schemeClr val="bg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bg1"/>
                </a:solidFill>
                <a:latin typeface="Univers Condensed Light" panose="020B0306020202040204" pitchFamily="34" charset="0"/>
              </a:defRPr>
            </a:lvl1pPr>
          </a:lstStyle>
          <a:p>
            <a:r>
              <a:rPr lang="fr-CA" dirty="0"/>
              <a:t>MODIFIER LE STYLE DU TITRE</a:t>
            </a:r>
            <a:endParaRPr lang="fr-FR" dirty="0"/>
          </a:p>
        </p:txBody>
      </p:sp>
      <p:pic>
        <p:nvPicPr>
          <p:cNvPr id="2" name="Image 1">
            <a:extLst>
              <a:ext uri="{FF2B5EF4-FFF2-40B4-BE49-F238E27FC236}">
                <a16:creationId xmlns:a16="http://schemas.microsoft.com/office/drawing/2014/main" id="{A703705E-0664-DA4B-9831-5F02A9C01103}"/>
              </a:ext>
            </a:extLst>
          </p:cNvPr>
          <p:cNvPicPr>
            <a:picLocks noChangeAspect="1"/>
          </p:cNvPicPr>
          <p:nvPr userDrawn="1"/>
        </p:nvPicPr>
        <p:blipFill>
          <a:blip r:embed="rId2"/>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313916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re et contenu">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lvl1pPr>
              <a:defRPr>
                <a:solidFill>
                  <a:schemeClr val="bg1"/>
                </a:solidFill>
              </a:defRPr>
            </a:lvl1pPr>
          </a:lstStyle>
          <a:p>
            <a:fld id="{CBC98A73-89A8-2246-A126-1A5B409E4147}" type="datetime1">
              <a:rPr lang="fr-CA" smtClean="0"/>
              <a:t>2024-07-25</a:t>
            </a:fld>
            <a:endParaRPr lang="fr-FR" dirty="0"/>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lvl1pPr>
              <a:defRPr>
                <a:solidFill>
                  <a:schemeClr val="bg1"/>
                </a:solidFill>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lvl1pPr>
              <a:defRPr>
                <a:solidFill>
                  <a:schemeClr val="bg1"/>
                </a:solidFill>
              </a:defRPr>
            </a:lvl1pPr>
          </a:lstStyle>
          <a:p>
            <a:fld id="{82B63C5F-247B-BE4F-ACBC-7BDD67617F3E}" type="slidenum">
              <a:rPr lang="fr-FR" smtClean="0"/>
              <a:pPr/>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solidFill>
                  <a:schemeClr val="bg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bg1"/>
                </a:solidFill>
                <a:latin typeface="Univers Condensed Light" panose="020B0306020202040204" pitchFamily="34" charset="0"/>
              </a:defRPr>
            </a:lvl1pPr>
          </a:lstStyle>
          <a:p>
            <a:r>
              <a:rPr lang="fr-CA" dirty="0"/>
              <a:t>MODIFIER LE STYLE DU TITRE</a:t>
            </a:r>
            <a:endParaRPr lang="fr-FR" dirty="0"/>
          </a:p>
        </p:txBody>
      </p:sp>
      <p:pic>
        <p:nvPicPr>
          <p:cNvPr id="12" name="Image 11">
            <a:extLst>
              <a:ext uri="{FF2B5EF4-FFF2-40B4-BE49-F238E27FC236}">
                <a16:creationId xmlns:a16="http://schemas.microsoft.com/office/drawing/2014/main" id="{E2229217-D99A-1940-B66E-5A118C350DCA}"/>
              </a:ext>
            </a:extLst>
          </p:cNvPr>
          <p:cNvPicPr>
            <a:picLocks noChangeAspect="1"/>
          </p:cNvPicPr>
          <p:nvPr userDrawn="1"/>
        </p:nvPicPr>
        <p:blipFill>
          <a:blip r:embed="rId2"/>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10407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930B506C-8DE1-B040-80F3-39B2ECD04121}"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Tree>
    <p:extLst>
      <p:ext uri="{BB962C8B-B14F-4D97-AF65-F5344CB8AC3E}">
        <p14:creationId xmlns:p14="http://schemas.microsoft.com/office/powerpoint/2010/main" val="68093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C95A7-9F95-FF49-ACC2-40EA608B2247}"/>
              </a:ext>
            </a:extLst>
          </p:cNvPr>
          <p:cNvSpPr/>
          <p:nvPr userDrawn="1"/>
        </p:nvSpPr>
        <p:spPr>
          <a:xfrm>
            <a:off x="838200"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215D4DE-328B-364C-8A15-DA6F1CACE7D8}"/>
              </a:ext>
            </a:extLst>
          </p:cNvPr>
          <p:cNvSpPr/>
          <p:nvPr userDrawn="1"/>
        </p:nvSpPr>
        <p:spPr>
          <a:xfrm>
            <a:off x="6399756"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C996DD94-9E6A-2849-AEB4-60E093208044}"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371048"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663847" y="3116306"/>
            <a:ext cx="447179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Triangle 6">
            <a:extLst>
              <a:ext uri="{FF2B5EF4-FFF2-40B4-BE49-F238E27FC236}">
                <a16:creationId xmlns:a16="http://schemas.microsoft.com/office/drawing/2014/main" id="{5F7D0C47-EDF4-9644-9523-C3EC43CEEC36}"/>
              </a:ext>
            </a:extLst>
          </p:cNvPr>
          <p:cNvSpPr/>
          <p:nvPr userDrawn="1"/>
        </p:nvSpPr>
        <p:spPr>
          <a:xfrm rot="10800000">
            <a:off x="8505173" y="1277655"/>
            <a:ext cx="857281" cy="739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2">
            <a:extLst>
              <a:ext uri="{FF2B5EF4-FFF2-40B4-BE49-F238E27FC236}">
                <a16:creationId xmlns:a16="http://schemas.microsoft.com/office/drawing/2014/main" id="{50A165D2-E52A-0A4C-8534-176F6C4983F5}"/>
              </a:ext>
            </a:extLst>
          </p:cNvPr>
          <p:cNvSpPr>
            <a:spLocks noGrp="1"/>
          </p:cNvSpPr>
          <p:nvPr>
            <p:ph type="body" idx="16"/>
          </p:nvPr>
        </p:nvSpPr>
        <p:spPr>
          <a:xfrm>
            <a:off x="1822017"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8" name="Espace réservé du texte 2">
            <a:extLst>
              <a:ext uri="{FF2B5EF4-FFF2-40B4-BE49-F238E27FC236}">
                <a16:creationId xmlns:a16="http://schemas.microsoft.com/office/drawing/2014/main" id="{B594B824-439A-F145-86CF-54294110EDCA}"/>
              </a:ext>
            </a:extLst>
          </p:cNvPr>
          <p:cNvSpPr>
            <a:spLocks noGrp="1"/>
          </p:cNvSpPr>
          <p:nvPr>
            <p:ph type="body" idx="17"/>
          </p:nvPr>
        </p:nvSpPr>
        <p:spPr>
          <a:xfrm>
            <a:off x="1056361" y="3116306"/>
            <a:ext cx="451772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riangle 18">
            <a:extLst>
              <a:ext uri="{FF2B5EF4-FFF2-40B4-BE49-F238E27FC236}">
                <a16:creationId xmlns:a16="http://schemas.microsoft.com/office/drawing/2014/main" id="{B731E492-30B7-2942-969B-44A8F8F29DE2}"/>
              </a:ext>
            </a:extLst>
          </p:cNvPr>
          <p:cNvSpPr/>
          <p:nvPr userDrawn="1"/>
        </p:nvSpPr>
        <p:spPr>
          <a:xfrm rot="10800000">
            <a:off x="2956142" y="1277655"/>
            <a:ext cx="857281" cy="739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887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C95A7-9F95-FF49-ACC2-40EA608B2247}"/>
              </a:ext>
            </a:extLst>
          </p:cNvPr>
          <p:cNvSpPr/>
          <p:nvPr userDrawn="1"/>
        </p:nvSpPr>
        <p:spPr>
          <a:xfrm>
            <a:off x="838200"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215D4DE-328B-364C-8A15-DA6F1CACE7D8}"/>
              </a:ext>
            </a:extLst>
          </p:cNvPr>
          <p:cNvSpPr/>
          <p:nvPr userDrawn="1"/>
        </p:nvSpPr>
        <p:spPr>
          <a:xfrm>
            <a:off x="6399756"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lgn="l">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B6A6386E-FA55-0B49-A829-C4D6F87107C3}"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371048"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663847" y="3116306"/>
            <a:ext cx="447179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Triangle 6">
            <a:extLst>
              <a:ext uri="{FF2B5EF4-FFF2-40B4-BE49-F238E27FC236}">
                <a16:creationId xmlns:a16="http://schemas.microsoft.com/office/drawing/2014/main" id="{5F7D0C47-EDF4-9644-9523-C3EC43CEEC36}"/>
              </a:ext>
            </a:extLst>
          </p:cNvPr>
          <p:cNvSpPr/>
          <p:nvPr userDrawn="1"/>
        </p:nvSpPr>
        <p:spPr>
          <a:xfrm rot="10800000">
            <a:off x="8611643" y="1380024"/>
            <a:ext cx="576197" cy="49672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_|_</a:t>
            </a:r>
          </a:p>
        </p:txBody>
      </p:sp>
      <p:sp>
        <p:nvSpPr>
          <p:cNvPr id="17" name="Espace réservé du texte 2">
            <a:extLst>
              <a:ext uri="{FF2B5EF4-FFF2-40B4-BE49-F238E27FC236}">
                <a16:creationId xmlns:a16="http://schemas.microsoft.com/office/drawing/2014/main" id="{50A165D2-E52A-0A4C-8534-176F6C4983F5}"/>
              </a:ext>
            </a:extLst>
          </p:cNvPr>
          <p:cNvSpPr>
            <a:spLocks noGrp="1"/>
          </p:cNvSpPr>
          <p:nvPr>
            <p:ph type="body" idx="16"/>
          </p:nvPr>
        </p:nvSpPr>
        <p:spPr>
          <a:xfrm>
            <a:off x="1822017"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8" name="Espace réservé du texte 2">
            <a:extLst>
              <a:ext uri="{FF2B5EF4-FFF2-40B4-BE49-F238E27FC236}">
                <a16:creationId xmlns:a16="http://schemas.microsoft.com/office/drawing/2014/main" id="{B594B824-439A-F145-86CF-54294110EDCA}"/>
              </a:ext>
            </a:extLst>
          </p:cNvPr>
          <p:cNvSpPr>
            <a:spLocks noGrp="1"/>
          </p:cNvSpPr>
          <p:nvPr>
            <p:ph type="body" idx="17"/>
          </p:nvPr>
        </p:nvSpPr>
        <p:spPr>
          <a:xfrm>
            <a:off x="1056361" y="3116306"/>
            <a:ext cx="451772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riangle 18">
            <a:extLst>
              <a:ext uri="{FF2B5EF4-FFF2-40B4-BE49-F238E27FC236}">
                <a16:creationId xmlns:a16="http://schemas.microsoft.com/office/drawing/2014/main" id="{B731E492-30B7-2942-969B-44A8F8F29DE2}"/>
              </a:ext>
            </a:extLst>
          </p:cNvPr>
          <p:cNvSpPr/>
          <p:nvPr userDrawn="1"/>
        </p:nvSpPr>
        <p:spPr>
          <a:xfrm rot="10800000">
            <a:off x="2956141" y="1322290"/>
            <a:ext cx="576197" cy="49672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632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ED94F288-C2B6-AD48-96B8-2B0B6A1B990A}"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528149" y="1681163"/>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2" name="Connecteur droit 11">
            <a:extLst>
              <a:ext uri="{FF2B5EF4-FFF2-40B4-BE49-F238E27FC236}">
                <a16:creationId xmlns:a16="http://schemas.microsoft.com/office/drawing/2014/main" id="{BC3F537B-88F2-794F-87AB-E5E1B8C615F2}"/>
              </a:ext>
            </a:extLst>
          </p:cNvPr>
          <p:cNvCxnSpPr>
            <a:cxnSpLocks/>
          </p:cNvCxnSpPr>
          <p:nvPr userDrawn="1"/>
        </p:nvCxnSpPr>
        <p:spPr>
          <a:xfrm flipV="1">
            <a:off x="6092868" y="1696667"/>
            <a:ext cx="0" cy="4025754"/>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Espace réservé du texte 2">
            <a:extLst>
              <a:ext uri="{FF2B5EF4-FFF2-40B4-BE49-F238E27FC236}">
                <a16:creationId xmlns:a16="http://schemas.microsoft.com/office/drawing/2014/main" id="{CF81FB56-C8DF-4149-9D62-10C91BC192BA}"/>
              </a:ext>
            </a:extLst>
          </p:cNvPr>
          <p:cNvSpPr>
            <a:spLocks noGrp="1"/>
          </p:cNvSpPr>
          <p:nvPr>
            <p:ph type="body" idx="14"/>
          </p:nvPr>
        </p:nvSpPr>
        <p:spPr>
          <a:xfrm>
            <a:off x="839788" y="2645668"/>
            <a:ext cx="4834502" cy="3076752"/>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517712" y="2645667"/>
            <a:ext cx="4855921" cy="3076753"/>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5" name="Espace réservé du texte 2">
            <a:extLst>
              <a:ext uri="{FF2B5EF4-FFF2-40B4-BE49-F238E27FC236}">
                <a16:creationId xmlns:a16="http://schemas.microsoft.com/office/drawing/2014/main" id="{31FC9D24-432A-A74E-A0A5-091D7661378F}"/>
              </a:ext>
            </a:extLst>
          </p:cNvPr>
          <p:cNvSpPr>
            <a:spLocks noGrp="1"/>
          </p:cNvSpPr>
          <p:nvPr>
            <p:ph type="body" idx="16"/>
          </p:nvPr>
        </p:nvSpPr>
        <p:spPr>
          <a:xfrm>
            <a:off x="1841333" y="1681163"/>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7" name="Image 16">
            <a:extLst>
              <a:ext uri="{FF2B5EF4-FFF2-40B4-BE49-F238E27FC236}">
                <a16:creationId xmlns:a16="http://schemas.microsoft.com/office/drawing/2014/main" id="{E4413C52-968B-8649-96C9-33D5794859E5}"/>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247572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4FA4DDF9-A9CF-C14B-81A8-3614B598F79C}"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pic>
        <p:nvPicPr>
          <p:cNvPr id="12" name="Image 11">
            <a:extLst>
              <a:ext uri="{FF2B5EF4-FFF2-40B4-BE49-F238E27FC236}">
                <a16:creationId xmlns:a16="http://schemas.microsoft.com/office/drawing/2014/main" id="{B65EDFE5-2417-4B43-8977-E21C6A2B4E65}"/>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68553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25DB3E-96BA-F649-9361-4CBAFE5D0CFE}"/>
              </a:ext>
            </a:extLst>
          </p:cNvPr>
          <p:cNvSpPr>
            <a:spLocks noGrp="1"/>
          </p:cNvSpPr>
          <p:nvPr>
            <p:ph type="title"/>
          </p:nvPr>
        </p:nvSpPr>
        <p:spPr>
          <a:xfrm>
            <a:off x="838200" y="513567"/>
            <a:ext cx="9896605" cy="1177121"/>
          </a:xfrm>
          <a:prstGeom prst="rect">
            <a:avLst/>
          </a:prstGeom>
        </p:spPr>
        <p:txBody>
          <a:bodyPr vert="horz" lIns="0" tIns="0" rIns="0" bIns="0" rtlCol="0" anchor="t">
            <a:normAutofit/>
          </a:body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A536AE04-C6AA-2D40-9AF7-5A85C0688360}"/>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a:extLst>
              <a:ext uri="{FF2B5EF4-FFF2-40B4-BE49-F238E27FC236}">
                <a16:creationId xmlns:a16="http://schemas.microsoft.com/office/drawing/2014/main" id="{BF0172DD-8208-ED41-876D-CC58E0CAE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Univers Condensed Light" panose="020B0306020202040204" pitchFamily="34" charset="0"/>
              </a:defRPr>
            </a:lvl1pPr>
          </a:lstStyle>
          <a:p>
            <a:fld id="{E41D533B-F757-4341-9F49-F79E143FE4D6}" type="datetime1">
              <a:rPr lang="fr-CA" smtClean="0"/>
              <a:t>2024-07-25</a:t>
            </a:fld>
            <a:endParaRPr lang="fr-FR"/>
          </a:p>
        </p:txBody>
      </p:sp>
      <p:sp>
        <p:nvSpPr>
          <p:cNvPr id="5" name="Espace réservé du pied de page 4">
            <a:extLst>
              <a:ext uri="{FF2B5EF4-FFF2-40B4-BE49-F238E27FC236}">
                <a16:creationId xmlns:a16="http://schemas.microsoft.com/office/drawing/2014/main" id="{06971A4D-0AD9-064F-B043-346263532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Univers Condensed Light" panose="020B0306020202040204" pitchFamily="34" charset="0"/>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63BABB3F-F220-D849-928A-D836963E0A1A}"/>
              </a:ext>
            </a:extLst>
          </p:cNvPr>
          <p:cNvSpPr>
            <a:spLocks noGrp="1"/>
          </p:cNvSpPr>
          <p:nvPr>
            <p:ph type="sldNum" sz="quarter" idx="4"/>
          </p:nvPr>
        </p:nvSpPr>
        <p:spPr>
          <a:xfrm>
            <a:off x="8610599" y="6356350"/>
            <a:ext cx="2575135" cy="365125"/>
          </a:xfrm>
          <a:prstGeom prst="rect">
            <a:avLst/>
          </a:prstGeom>
        </p:spPr>
        <p:txBody>
          <a:bodyPr vert="horz" lIns="91440" tIns="45720" rIns="91440" bIns="45720" rtlCol="0" anchor="ctr"/>
          <a:lstStyle>
            <a:lvl1pPr algn="r">
              <a:defRPr sz="1200" b="0" i="0">
                <a:solidFill>
                  <a:schemeClr val="accent2"/>
                </a:solidFill>
                <a:latin typeface="Univers Condensed Light" panose="020B0306020202040204" pitchFamily="34" charset="0"/>
              </a:defRPr>
            </a:lvl1pPr>
          </a:lstStyle>
          <a:p>
            <a:fld id="{82B63C5F-247B-BE4F-ACBC-7BDD67617F3E}" type="slidenum">
              <a:rPr lang="fr-FR" smtClean="0"/>
              <a:pPr/>
              <a:t>‹N°›</a:t>
            </a:fld>
            <a:endParaRPr lang="fr-FR"/>
          </a:p>
        </p:txBody>
      </p:sp>
      <p:cxnSp>
        <p:nvCxnSpPr>
          <p:cNvPr id="8" name="Connecteur droit 7">
            <a:extLst>
              <a:ext uri="{FF2B5EF4-FFF2-40B4-BE49-F238E27FC236}">
                <a16:creationId xmlns:a16="http://schemas.microsoft.com/office/drawing/2014/main" id="{53CB125F-1831-744A-AC8D-D030A10E2F3F}"/>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679180"/>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7" r:id="rId3"/>
    <p:sldLayoutId id="2147483666" r:id="rId4"/>
    <p:sldLayoutId id="2147483663" r:id="rId5"/>
    <p:sldLayoutId id="2147483664" r:id="rId6"/>
    <p:sldLayoutId id="2147483670" r:id="rId7"/>
    <p:sldLayoutId id="2147483665" r:id="rId8"/>
    <p:sldLayoutId id="2147483661" r:id="rId9"/>
    <p:sldLayoutId id="2147483662" r:id="rId10"/>
    <p:sldLayoutId id="2147483650" r:id="rId11"/>
    <p:sldLayoutId id="2147483654" r:id="rId12"/>
    <p:sldLayoutId id="2147483655" r:id="rId13"/>
    <p:sldLayoutId id="2147483656" r:id="rId14"/>
    <p:sldLayoutId id="2147483657" r:id="rId15"/>
  </p:sldLayoutIdLst>
  <p:hf hdr="0" dt="0"/>
  <p:txStyles>
    <p:title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https://www.pa-international.com.au/images/stories/Applications-for-Aluminum-Alloys-and-Temper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hyperlink" Target="https://www.materialsperformance.com/articles/material-selection-design/2017/06/a-new-approach-to-corrosion-resistant-aerospace-designs" TargetMode="External"/><Relationship Id="rId4" Type="http://schemas.openxmlformats.org/officeDocument/2006/relationships/hyperlink" Target="https://www.materialsperformance.com/articles/material-selection-design/2019/03/corrosion-damage-repairs-to-the-arvida-aluminum-bridg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buildingenclosureonline.com/blogs/14-the-be-blog/post/87725-beware-of-galvanic-action-its-a-thing"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hyperlink" Target="https://www.materialsperformance.com/articles/material-selection-design/2019/03/corrosion-damage-repairs-to-the-arvida-aluminum-bridg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63.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png"/><Relationship Id="rId7" Type="http://schemas.openxmlformats.org/officeDocument/2006/relationships/image" Target="../media/image66.jpg"/><Relationship Id="rId2" Type="http://schemas.openxmlformats.org/officeDocument/2006/relationships/image" Target="../media/image61.jpg"/><Relationship Id="rId1" Type="http://schemas.openxmlformats.org/officeDocument/2006/relationships/slideLayout" Target="../slideLayouts/slideLayout12.xml"/><Relationship Id="rId6" Type="http://schemas.openxmlformats.org/officeDocument/2006/relationships/image" Target="../media/image65.emf"/><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6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3156" y="3606053"/>
            <a:ext cx="4242932" cy="1569015"/>
          </a:xfrm>
        </p:spPr>
        <p:txBody>
          <a:bodyPr>
            <a:normAutofit fontScale="90000"/>
          </a:bodyPr>
          <a:lstStyle/>
          <a:p>
            <a:r>
              <a:rPr lang="fr-CA" dirty="0"/>
              <a:t>Le comportement en corrosion de l’aluminium</a:t>
            </a:r>
          </a:p>
        </p:txBody>
      </p:sp>
    </p:spTree>
    <p:extLst>
      <p:ext uri="{BB962C8B-B14F-4D97-AF65-F5344CB8AC3E}">
        <p14:creationId xmlns:p14="http://schemas.microsoft.com/office/powerpoint/2010/main" val="195824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165E37E-3386-F985-60FE-38E3DE189CBF}"/>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461D88CF-4AEB-C43E-252A-71A96CC63790}"/>
              </a:ext>
            </a:extLst>
          </p:cNvPr>
          <p:cNvSpPr>
            <a:spLocks noGrp="1"/>
          </p:cNvSpPr>
          <p:nvPr>
            <p:ph type="sldNum" sz="quarter" idx="12"/>
          </p:nvPr>
        </p:nvSpPr>
        <p:spPr/>
        <p:txBody>
          <a:bodyPr/>
          <a:lstStyle/>
          <a:p>
            <a:fld id="{82B63C5F-247B-BE4F-ACBC-7BDD67617F3E}" type="slidenum">
              <a:rPr lang="fr-FR" smtClean="0"/>
              <a:t>10</a:t>
            </a:fld>
            <a:endParaRPr lang="fr-FR" dirty="0"/>
          </a:p>
        </p:txBody>
      </p:sp>
      <p:sp>
        <p:nvSpPr>
          <p:cNvPr id="6" name="Titre 4">
            <a:extLst>
              <a:ext uri="{FF2B5EF4-FFF2-40B4-BE49-F238E27FC236}">
                <a16:creationId xmlns:a16="http://schemas.microsoft.com/office/drawing/2014/main" id="{9E517C9E-8DA7-FD07-C37B-59D77FEFF580}"/>
              </a:ext>
            </a:extLst>
          </p:cNvPr>
          <p:cNvSpPr>
            <a:spLocks noGrp="1"/>
          </p:cNvSpPr>
          <p:nvPr>
            <p:ph type="title"/>
          </p:nvPr>
        </p:nvSpPr>
        <p:spPr>
          <a:xfrm>
            <a:off x="838200" y="513568"/>
            <a:ext cx="9821449" cy="926926"/>
          </a:xfrm>
        </p:spPr>
        <p:txBody>
          <a:bodyPr/>
          <a:lstStyle/>
          <a:p>
            <a:r>
              <a:rPr lang="fr-CA" dirty="0"/>
              <a:t>Alliages d’aluminium</a:t>
            </a:r>
          </a:p>
        </p:txBody>
      </p:sp>
      <p:sp>
        <p:nvSpPr>
          <p:cNvPr id="10" name="ZoneTexte 9">
            <a:extLst>
              <a:ext uri="{FF2B5EF4-FFF2-40B4-BE49-F238E27FC236}">
                <a16:creationId xmlns:a16="http://schemas.microsoft.com/office/drawing/2014/main" id="{9BABD538-5EA9-4508-A965-E66FFE98F2FE}"/>
              </a:ext>
            </a:extLst>
          </p:cNvPr>
          <p:cNvSpPr txBox="1"/>
          <p:nvPr/>
        </p:nvSpPr>
        <p:spPr>
          <a:xfrm>
            <a:off x="712921" y="1245252"/>
            <a:ext cx="11127783" cy="4893647"/>
          </a:xfrm>
          <a:prstGeom prst="rect">
            <a:avLst/>
          </a:prstGeom>
          <a:noFill/>
        </p:spPr>
        <p:txBody>
          <a:bodyPr wrap="square">
            <a:spAutoFit/>
          </a:bodyPr>
          <a:lstStyle/>
          <a:p>
            <a:r>
              <a:rPr lang="fr-CA" sz="2400" dirty="0">
                <a:solidFill>
                  <a:schemeClr val="tx1">
                    <a:lumMod val="50000"/>
                    <a:lumOff val="50000"/>
                  </a:schemeClr>
                </a:solidFill>
                <a:latin typeface="Univers Condensed Light" panose="020B0306020202040204"/>
              </a:rPr>
              <a:t>Les traitements de durcissement par :</a:t>
            </a:r>
          </a:p>
          <a:p>
            <a:endParaRPr lang="fr-CA" sz="2400" dirty="0">
              <a:latin typeface="Univers Condensed Light" panose="020B0306020202040204"/>
            </a:endParaRPr>
          </a:p>
          <a:p>
            <a:r>
              <a:rPr lang="fr-CA" sz="2400" b="1" dirty="0">
                <a:solidFill>
                  <a:schemeClr val="accent1"/>
                </a:solidFill>
                <a:latin typeface="Univers Condensed Light" panose="020B0306020202040204"/>
              </a:rPr>
              <a:t>Traitements thermiques (T)</a:t>
            </a:r>
          </a:p>
          <a:p>
            <a:pPr marL="342900" indent="-342900">
              <a:buFont typeface="Courier New" panose="02070309020205020404" pitchFamily="49" charset="0"/>
              <a:buChar char="o"/>
            </a:pPr>
            <a:r>
              <a:rPr lang="fr-CA" sz="2400" dirty="0">
                <a:latin typeface="Univers Condensed Light" panose="020B0306020202040204"/>
              </a:rPr>
              <a:t>  T3 : Mise en solution + trempe + travail à froid + vieillissement naturel</a:t>
            </a:r>
          </a:p>
          <a:p>
            <a:pPr marL="342900" indent="-342900">
              <a:buFont typeface="Courier New" panose="02070309020205020404" pitchFamily="49" charset="0"/>
              <a:buChar char="o"/>
            </a:pPr>
            <a:r>
              <a:rPr lang="fr-CA" sz="2400" dirty="0">
                <a:latin typeface="Univers Condensed Light" panose="020B0306020202040204"/>
              </a:rPr>
              <a:t>  T4 : Mise en solution + trempe + vieillissement naturel</a:t>
            </a:r>
          </a:p>
          <a:p>
            <a:pPr marL="342900" indent="-342900">
              <a:buFont typeface="Courier New" panose="02070309020205020404" pitchFamily="49" charset="0"/>
              <a:buChar char="o"/>
            </a:pPr>
            <a:r>
              <a:rPr lang="fr-CA" sz="2400" dirty="0">
                <a:latin typeface="Univers Condensed Light" panose="020B0306020202040204"/>
              </a:rPr>
              <a:t>  T6 : Mise en solution + trempe + vieillissement artificiel</a:t>
            </a:r>
          </a:p>
          <a:p>
            <a:pPr marL="342900" indent="-342900">
              <a:buFont typeface="Courier New" panose="02070309020205020404" pitchFamily="49" charset="0"/>
              <a:buChar char="o"/>
            </a:pPr>
            <a:r>
              <a:rPr lang="fr-CA" sz="2400" dirty="0">
                <a:latin typeface="Univers Condensed Light" panose="020B0306020202040204"/>
              </a:rPr>
              <a:t>  T7 : Mise en solution + trempe + sur-vieillissement (artificiel) </a:t>
            </a:r>
          </a:p>
          <a:p>
            <a:pPr marL="342900" indent="-342900">
              <a:buFont typeface="Courier New" panose="02070309020205020404" pitchFamily="49" charset="0"/>
              <a:buChar char="o"/>
            </a:pPr>
            <a:r>
              <a:rPr lang="fr-CA" sz="2400" dirty="0">
                <a:latin typeface="Univers Condensed Light" panose="020B0306020202040204"/>
              </a:rPr>
              <a:t>  T8 : Mise en solution + trempe + travail à froid + vieillissement artificiel</a:t>
            </a:r>
          </a:p>
          <a:p>
            <a:endParaRPr lang="fr-CA" sz="2400" dirty="0">
              <a:latin typeface="Univers Condensed Light" panose="020B0306020202040204"/>
            </a:endParaRPr>
          </a:p>
          <a:p>
            <a:r>
              <a:rPr lang="fr-CA" sz="2400" b="1" dirty="0">
                <a:solidFill>
                  <a:schemeClr val="accent1"/>
                </a:solidFill>
                <a:latin typeface="Univers Condensed Light" panose="020B0306020202040204"/>
              </a:rPr>
              <a:t>Écrouissage (H)</a:t>
            </a:r>
          </a:p>
          <a:p>
            <a:pPr marL="342900" indent="-342900">
              <a:buFont typeface="Courier New" panose="02070309020205020404" pitchFamily="49" charset="0"/>
              <a:buChar char="o"/>
            </a:pPr>
            <a:r>
              <a:rPr lang="fr-CA" sz="2400" dirty="0">
                <a:latin typeface="Univers Condensed Light" panose="020B0306020202040204"/>
              </a:rPr>
              <a:t>  H1 : Écrouissage seulement</a:t>
            </a:r>
          </a:p>
          <a:p>
            <a:pPr marL="342900" indent="-342900">
              <a:buFont typeface="Courier New" panose="02070309020205020404" pitchFamily="49" charset="0"/>
              <a:buChar char="o"/>
            </a:pPr>
            <a:r>
              <a:rPr lang="fr-CA" sz="2400" dirty="0">
                <a:latin typeface="Univers Condensed Light" panose="020B0306020202040204"/>
              </a:rPr>
              <a:t>  H2 : Écrouissage + recuit partiel </a:t>
            </a:r>
          </a:p>
          <a:p>
            <a:pPr marL="342900" indent="-342900">
              <a:buFont typeface="Courier New" panose="02070309020205020404" pitchFamily="49" charset="0"/>
              <a:buChar char="o"/>
            </a:pPr>
            <a:r>
              <a:rPr lang="fr-CA" sz="2400" dirty="0">
                <a:latin typeface="Univers Condensed Light" panose="020B0306020202040204"/>
              </a:rPr>
              <a:t>  H3 : Écrouissage + traitement de stabilisation</a:t>
            </a:r>
          </a:p>
        </p:txBody>
      </p:sp>
    </p:spTree>
    <p:extLst>
      <p:ext uri="{BB962C8B-B14F-4D97-AF65-F5344CB8AC3E}">
        <p14:creationId xmlns:p14="http://schemas.microsoft.com/office/powerpoint/2010/main" val="3736717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63FC9C7-C648-4B47-F66D-67180921BA57}"/>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4A1E50C8-3BE0-E4EF-A062-0499802E371D}"/>
              </a:ext>
            </a:extLst>
          </p:cNvPr>
          <p:cNvSpPr>
            <a:spLocks noGrp="1"/>
          </p:cNvSpPr>
          <p:nvPr>
            <p:ph type="sldNum" sz="quarter" idx="12"/>
          </p:nvPr>
        </p:nvSpPr>
        <p:spPr/>
        <p:txBody>
          <a:bodyPr/>
          <a:lstStyle/>
          <a:p>
            <a:fld id="{82B63C5F-247B-BE4F-ACBC-7BDD67617F3E}" type="slidenum">
              <a:rPr lang="fr-FR" smtClean="0"/>
              <a:t>11</a:t>
            </a:fld>
            <a:endParaRPr lang="fr-FR" dirty="0"/>
          </a:p>
        </p:txBody>
      </p:sp>
      <p:sp>
        <p:nvSpPr>
          <p:cNvPr id="5" name="Titre 4">
            <a:extLst>
              <a:ext uri="{FF2B5EF4-FFF2-40B4-BE49-F238E27FC236}">
                <a16:creationId xmlns:a16="http://schemas.microsoft.com/office/drawing/2014/main" id="{87FB870D-9E61-5033-7810-09CD5D1671AD}"/>
              </a:ext>
            </a:extLst>
          </p:cNvPr>
          <p:cNvSpPr>
            <a:spLocks noGrp="1"/>
          </p:cNvSpPr>
          <p:nvPr>
            <p:ph type="title"/>
          </p:nvPr>
        </p:nvSpPr>
        <p:spPr/>
        <p:txBody>
          <a:bodyPr/>
          <a:lstStyle/>
          <a:p>
            <a:r>
              <a:rPr lang="fr-CA" dirty="0"/>
              <a:t>Applications typiques des alliages d’aluminium</a:t>
            </a:r>
          </a:p>
        </p:txBody>
      </p:sp>
      <p:pic>
        <p:nvPicPr>
          <p:cNvPr id="7" name="Image 6">
            <a:extLst>
              <a:ext uri="{FF2B5EF4-FFF2-40B4-BE49-F238E27FC236}">
                <a16:creationId xmlns:a16="http://schemas.microsoft.com/office/drawing/2014/main" id="{79831CA5-8ADA-4032-FEE4-589B21577039}"/>
              </a:ext>
            </a:extLst>
          </p:cNvPr>
          <p:cNvPicPr>
            <a:picLocks noChangeAspect="1"/>
          </p:cNvPicPr>
          <p:nvPr/>
        </p:nvPicPr>
        <p:blipFill>
          <a:blip r:embed="rId2"/>
          <a:stretch>
            <a:fillRect/>
          </a:stretch>
        </p:blipFill>
        <p:spPr>
          <a:xfrm>
            <a:off x="323203" y="2101231"/>
            <a:ext cx="5971327" cy="3168193"/>
          </a:xfrm>
          <a:prstGeom prst="rect">
            <a:avLst/>
          </a:prstGeom>
        </p:spPr>
      </p:pic>
      <p:pic>
        <p:nvPicPr>
          <p:cNvPr id="9" name="Image 8">
            <a:extLst>
              <a:ext uri="{FF2B5EF4-FFF2-40B4-BE49-F238E27FC236}">
                <a16:creationId xmlns:a16="http://schemas.microsoft.com/office/drawing/2014/main" id="{3FC38D0A-8494-4748-B377-138C49F8340B}"/>
              </a:ext>
            </a:extLst>
          </p:cNvPr>
          <p:cNvPicPr>
            <a:picLocks noChangeAspect="1"/>
          </p:cNvPicPr>
          <p:nvPr/>
        </p:nvPicPr>
        <p:blipFill>
          <a:blip r:embed="rId3"/>
          <a:stretch>
            <a:fillRect/>
          </a:stretch>
        </p:blipFill>
        <p:spPr>
          <a:xfrm>
            <a:off x="6321989" y="2105738"/>
            <a:ext cx="5534639" cy="3168193"/>
          </a:xfrm>
          <a:prstGeom prst="rect">
            <a:avLst/>
          </a:prstGeom>
        </p:spPr>
      </p:pic>
      <p:sp>
        <p:nvSpPr>
          <p:cNvPr id="6" name="ZoneTexte 5">
            <a:extLst>
              <a:ext uri="{FF2B5EF4-FFF2-40B4-BE49-F238E27FC236}">
                <a16:creationId xmlns:a16="http://schemas.microsoft.com/office/drawing/2014/main" id="{2826384A-3CEE-C211-3250-EA78681D2F5A}"/>
              </a:ext>
            </a:extLst>
          </p:cNvPr>
          <p:cNvSpPr txBox="1"/>
          <p:nvPr/>
        </p:nvSpPr>
        <p:spPr>
          <a:xfrm>
            <a:off x="227068" y="5236855"/>
            <a:ext cx="11465658" cy="276999"/>
          </a:xfrm>
          <a:prstGeom prst="rect">
            <a:avLst/>
          </a:prstGeom>
          <a:noFill/>
        </p:spPr>
        <p:txBody>
          <a:bodyPr wrap="square">
            <a:spAutoFit/>
          </a:bodyPr>
          <a:lstStyle/>
          <a:p>
            <a:r>
              <a:rPr lang="fr-CA" sz="1200" dirty="0">
                <a:latin typeface="Univers Condensed Light" panose="020B0306020202040204"/>
              </a:rPr>
              <a:t>Source : </a:t>
            </a:r>
            <a:r>
              <a:rPr lang="fr-CA" sz="1200" dirty="0">
                <a:latin typeface="Univers Condensed Light" panose="020B0306020202040204"/>
                <a:hlinkClick r:id="rId4"/>
              </a:rPr>
              <a:t>https://www.pa-international.com.au/images/stories/Applications-for-Aluminum-Alloys-and-Tempers.pdf</a:t>
            </a:r>
            <a:endParaRPr lang="fr-CA" sz="1200" dirty="0">
              <a:latin typeface="Univers Condensed Light" panose="020B0306020202040204"/>
            </a:endParaRPr>
          </a:p>
        </p:txBody>
      </p:sp>
    </p:spTree>
    <p:extLst>
      <p:ext uri="{BB962C8B-B14F-4D97-AF65-F5344CB8AC3E}">
        <p14:creationId xmlns:p14="http://schemas.microsoft.com/office/powerpoint/2010/main" val="231359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079" y="3199976"/>
            <a:ext cx="4902523" cy="2852737"/>
          </a:xfrm>
        </p:spPr>
        <p:txBody>
          <a:bodyPr>
            <a:normAutofit/>
          </a:bodyPr>
          <a:lstStyle/>
          <a:p>
            <a:r>
              <a:rPr lang="fr-CA" sz="4400" dirty="0"/>
              <a:t>Comportement en corrosion</a:t>
            </a:r>
            <a:br>
              <a:rPr lang="fr-CA" sz="4400" dirty="0"/>
            </a:br>
            <a:endParaRPr lang="fr-CA" sz="4400" dirty="0"/>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12</a:t>
            </a:fld>
            <a:endParaRPr lang="fr-FR"/>
          </a:p>
        </p:txBody>
      </p:sp>
    </p:spTree>
    <p:extLst>
      <p:ext uri="{BB962C8B-B14F-4D97-AF65-F5344CB8AC3E}">
        <p14:creationId xmlns:p14="http://schemas.microsoft.com/office/powerpoint/2010/main" val="212994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4318DE8-9849-3E8D-8217-A9CCA4628A2D}"/>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BD1BFE08-ACCB-9CA0-2E3D-74A2A32D69D0}"/>
              </a:ext>
            </a:extLst>
          </p:cNvPr>
          <p:cNvSpPr>
            <a:spLocks noGrp="1"/>
          </p:cNvSpPr>
          <p:nvPr>
            <p:ph type="sldNum" sz="quarter" idx="12"/>
          </p:nvPr>
        </p:nvSpPr>
        <p:spPr/>
        <p:txBody>
          <a:bodyPr/>
          <a:lstStyle/>
          <a:p>
            <a:fld id="{82B63C5F-247B-BE4F-ACBC-7BDD67617F3E}" type="slidenum">
              <a:rPr lang="fr-FR" smtClean="0"/>
              <a:t>13</a:t>
            </a:fld>
            <a:endParaRPr lang="fr-FR" dirty="0"/>
          </a:p>
        </p:txBody>
      </p:sp>
      <p:sp>
        <p:nvSpPr>
          <p:cNvPr id="4" name="Espace réservé du texte 3">
            <a:extLst>
              <a:ext uri="{FF2B5EF4-FFF2-40B4-BE49-F238E27FC236}">
                <a16:creationId xmlns:a16="http://schemas.microsoft.com/office/drawing/2014/main" id="{8B3C5437-9158-4C76-5AED-A694AFF15A2F}"/>
              </a:ext>
            </a:extLst>
          </p:cNvPr>
          <p:cNvSpPr>
            <a:spLocks noGrp="1"/>
          </p:cNvSpPr>
          <p:nvPr>
            <p:ph type="body" idx="1"/>
          </p:nvPr>
        </p:nvSpPr>
        <p:spPr>
          <a:xfrm>
            <a:off x="492712" y="1964598"/>
            <a:ext cx="5603288" cy="2642864"/>
          </a:xfrm>
        </p:spPr>
        <p:txBody>
          <a:bodyPr>
            <a:normAutofit/>
          </a:bodyPr>
          <a:lstStyle/>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Film d’oxyde amorphe, permanent et continu</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Environ 2 - 4 nm d’épaisseur</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Rend l’aluminium passif</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Grande stabilité physico-chimique</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Se rebâtit instantanément au contact de l’air</a:t>
            </a:r>
          </a:p>
        </p:txBody>
      </p:sp>
      <p:sp>
        <p:nvSpPr>
          <p:cNvPr id="5" name="Titre 4">
            <a:extLst>
              <a:ext uri="{FF2B5EF4-FFF2-40B4-BE49-F238E27FC236}">
                <a16:creationId xmlns:a16="http://schemas.microsoft.com/office/drawing/2014/main" id="{8412CB74-A06C-A73C-99E8-913DB558738F}"/>
              </a:ext>
            </a:extLst>
          </p:cNvPr>
          <p:cNvSpPr>
            <a:spLocks noGrp="1"/>
          </p:cNvSpPr>
          <p:nvPr>
            <p:ph type="title"/>
          </p:nvPr>
        </p:nvSpPr>
        <p:spPr>
          <a:xfrm>
            <a:off x="492712" y="513568"/>
            <a:ext cx="9821449" cy="926926"/>
          </a:xfrm>
        </p:spPr>
        <p:txBody>
          <a:bodyPr/>
          <a:lstStyle/>
          <a:p>
            <a:r>
              <a:rPr lang="fr-CA" dirty="0"/>
              <a:t>L’aluminium, un métal passif</a:t>
            </a:r>
          </a:p>
        </p:txBody>
      </p:sp>
      <p:sp>
        <p:nvSpPr>
          <p:cNvPr id="7" name="ZoneTexte 6">
            <a:extLst>
              <a:ext uri="{FF2B5EF4-FFF2-40B4-BE49-F238E27FC236}">
                <a16:creationId xmlns:a16="http://schemas.microsoft.com/office/drawing/2014/main" id="{73E2A692-9F9D-5777-F23A-4A1E5FC71A98}"/>
              </a:ext>
            </a:extLst>
          </p:cNvPr>
          <p:cNvSpPr txBox="1"/>
          <p:nvPr/>
        </p:nvSpPr>
        <p:spPr>
          <a:xfrm>
            <a:off x="1925226" y="5464076"/>
            <a:ext cx="9878786" cy="461665"/>
          </a:xfrm>
          <a:prstGeom prst="rect">
            <a:avLst/>
          </a:prstGeom>
          <a:noFill/>
        </p:spPr>
        <p:txBody>
          <a:bodyPr wrap="square">
            <a:spAutoFit/>
          </a:bodyPr>
          <a:lstStyle/>
          <a:p>
            <a:r>
              <a:rPr lang="fr-CA" sz="2400" dirty="0">
                <a:solidFill>
                  <a:schemeClr val="accent1"/>
                </a:solidFill>
                <a:latin typeface="Univers Condensed Light" panose="020B0306020202040204"/>
              </a:rPr>
              <a:t>La couche Al</a:t>
            </a:r>
            <a:r>
              <a:rPr lang="fr-CA" sz="2400" baseline="-25000" dirty="0">
                <a:solidFill>
                  <a:schemeClr val="accent1"/>
                </a:solidFill>
                <a:latin typeface="Univers Condensed Light" panose="020B0306020202040204"/>
              </a:rPr>
              <a:t>2</a:t>
            </a:r>
            <a:r>
              <a:rPr lang="fr-CA" sz="2400" dirty="0">
                <a:solidFill>
                  <a:schemeClr val="accent1"/>
                </a:solidFill>
                <a:latin typeface="Univers Condensed Light" panose="020B0306020202040204"/>
              </a:rPr>
              <a:t>O</a:t>
            </a:r>
            <a:r>
              <a:rPr lang="fr-CA" sz="2400" baseline="-25000" dirty="0">
                <a:solidFill>
                  <a:schemeClr val="accent1"/>
                </a:solidFill>
                <a:latin typeface="Univers Condensed Light" panose="020B0306020202040204"/>
              </a:rPr>
              <a:t>3</a:t>
            </a:r>
            <a:r>
              <a:rPr lang="fr-CA" sz="2400" dirty="0">
                <a:solidFill>
                  <a:schemeClr val="accent1"/>
                </a:solidFill>
                <a:latin typeface="Univers Condensed Light" panose="020B0306020202040204"/>
              </a:rPr>
              <a:t> est une barrière efficace contre plusieurs agents corrodants</a:t>
            </a:r>
          </a:p>
        </p:txBody>
      </p:sp>
      <p:pic>
        <p:nvPicPr>
          <p:cNvPr id="13" name="Image 1">
            <a:extLst>
              <a:ext uri="{FF2B5EF4-FFF2-40B4-BE49-F238E27FC236}">
                <a16:creationId xmlns:a16="http://schemas.microsoft.com/office/drawing/2014/main" id="{0080F979-CA0E-A249-04D8-C3345B57B3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2340" y="1343835"/>
            <a:ext cx="3991155" cy="334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id="{CF05F4EC-F384-539C-2925-9400E2BB2646}"/>
              </a:ext>
            </a:extLst>
          </p:cNvPr>
          <p:cNvSpPr txBox="1"/>
          <p:nvPr/>
        </p:nvSpPr>
        <p:spPr>
          <a:xfrm>
            <a:off x="6642340" y="4640412"/>
            <a:ext cx="3991155" cy="430887"/>
          </a:xfrm>
          <a:prstGeom prst="rect">
            <a:avLst/>
          </a:prstGeom>
          <a:noFill/>
        </p:spPr>
        <p:txBody>
          <a:bodyPr wrap="square">
            <a:spAutoFit/>
          </a:bodyPr>
          <a:lstStyle/>
          <a:p>
            <a:r>
              <a:rPr lang="en-CA" sz="11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a:t>
            </a:r>
            <a:r>
              <a:rPr lang="en-US" sz="11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C. </a:t>
            </a:r>
            <a:r>
              <a:rPr lang="en-US" sz="1100"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Vargel</a:t>
            </a:r>
            <a:r>
              <a:rPr lang="en-US" sz="11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Corrosion of Aluminum, 1st Edition, Elsevier Science, 2004.</a:t>
            </a:r>
            <a:endParaRPr lang="fr-CA" sz="1100" dirty="0">
              <a:solidFill>
                <a:schemeClr val="accent2"/>
              </a:solidFill>
              <a:latin typeface="Univers Condensed Light" panose="020B0306020202040204"/>
            </a:endParaRPr>
          </a:p>
        </p:txBody>
      </p:sp>
    </p:spTree>
    <p:extLst>
      <p:ext uri="{BB962C8B-B14F-4D97-AF65-F5344CB8AC3E}">
        <p14:creationId xmlns:p14="http://schemas.microsoft.com/office/powerpoint/2010/main" val="372213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1FCD38B-CABE-5135-4E8F-9949A4E7EEA0}"/>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3EFA65C9-07EE-8F20-A27F-0BDDB853DB62}"/>
              </a:ext>
            </a:extLst>
          </p:cNvPr>
          <p:cNvSpPr>
            <a:spLocks noGrp="1"/>
          </p:cNvSpPr>
          <p:nvPr>
            <p:ph type="sldNum" sz="quarter" idx="12"/>
          </p:nvPr>
        </p:nvSpPr>
        <p:spPr/>
        <p:txBody>
          <a:bodyPr/>
          <a:lstStyle/>
          <a:p>
            <a:fld id="{82B63C5F-247B-BE4F-ACBC-7BDD67617F3E}" type="slidenum">
              <a:rPr lang="fr-FR" smtClean="0"/>
              <a:t>14</a:t>
            </a:fld>
            <a:endParaRPr lang="fr-FR" dirty="0"/>
          </a:p>
        </p:txBody>
      </p:sp>
      <p:sp>
        <p:nvSpPr>
          <p:cNvPr id="5" name="Titre 4">
            <a:extLst>
              <a:ext uri="{FF2B5EF4-FFF2-40B4-BE49-F238E27FC236}">
                <a16:creationId xmlns:a16="http://schemas.microsoft.com/office/drawing/2014/main" id="{37DBD9C1-C740-6013-97E4-B71037C30724}"/>
              </a:ext>
            </a:extLst>
          </p:cNvPr>
          <p:cNvSpPr>
            <a:spLocks noGrp="1"/>
          </p:cNvSpPr>
          <p:nvPr>
            <p:ph type="title"/>
          </p:nvPr>
        </p:nvSpPr>
        <p:spPr>
          <a:xfrm>
            <a:off x="697708" y="524443"/>
            <a:ext cx="9821449" cy="926926"/>
          </a:xfrm>
        </p:spPr>
        <p:txBody>
          <a:bodyPr/>
          <a:lstStyle/>
          <a:p>
            <a:r>
              <a:rPr lang="fr-CA" dirty="0"/>
              <a:t>Milieux agressifs</a:t>
            </a:r>
          </a:p>
        </p:txBody>
      </p:sp>
      <p:sp>
        <p:nvSpPr>
          <p:cNvPr id="9" name="ZoneTexte 8">
            <a:extLst>
              <a:ext uri="{FF2B5EF4-FFF2-40B4-BE49-F238E27FC236}">
                <a16:creationId xmlns:a16="http://schemas.microsoft.com/office/drawing/2014/main" id="{92352836-3019-04FE-D8EB-00C898C2DE88}"/>
              </a:ext>
            </a:extLst>
          </p:cNvPr>
          <p:cNvSpPr txBox="1"/>
          <p:nvPr/>
        </p:nvSpPr>
        <p:spPr>
          <a:xfrm>
            <a:off x="499301" y="1259339"/>
            <a:ext cx="6409599" cy="4893647"/>
          </a:xfrm>
          <a:prstGeom prst="rect">
            <a:avLst/>
          </a:prstGeom>
          <a:noFill/>
        </p:spPr>
        <p:txBody>
          <a:bodyPr wrap="square">
            <a:spAutoFit/>
          </a:bodyPr>
          <a:lstStyle/>
          <a:p>
            <a:r>
              <a:rPr lang="fr-CA" sz="2400" b="1" dirty="0">
                <a:solidFill>
                  <a:schemeClr val="accent1"/>
                </a:solidFill>
                <a:latin typeface="Univers Condensed Light" panose="020B0306020202040204"/>
              </a:rPr>
              <a:t>Les principaux agents agressifs sont en général :</a:t>
            </a:r>
          </a:p>
          <a:p>
            <a:endParaRPr lang="fr-CA" sz="2400" dirty="0">
              <a:solidFill>
                <a:schemeClr val="tx1">
                  <a:lumMod val="50000"/>
                  <a:lumOff val="50000"/>
                </a:schemeClr>
              </a:solidFill>
              <a:latin typeface="Univers Condensed Light" panose="020B0306020202040204"/>
            </a:endParaRP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Pluie, neige, cycle froid-chaud, cycle sec-humide, rosée.</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Liquide turbulent versus stagnant (eau).</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Airs industriels, marins, urbains (smog), </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agricoles.</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Vent avec poussières (projections de la </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route).</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Sels minéraux (déglaçage et poussières </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d’engrais).</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Projections de la route.</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Produits de nettoyage et d’entretien</a:t>
            </a:r>
          </a:p>
        </p:txBody>
      </p:sp>
      <p:grpSp>
        <p:nvGrpSpPr>
          <p:cNvPr id="12" name="Groupe 11">
            <a:extLst>
              <a:ext uri="{FF2B5EF4-FFF2-40B4-BE49-F238E27FC236}">
                <a16:creationId xmlns:a16="http://schemas.microsoft.com/office/drawing/2014/main" id="{12512A91-E9BF-C990-E249-61804D37A7F2}"/>
              </a:ext>
            </a:extLst>
          </p:cNvPr>
          <p:cNvGrpSpPr/>
          <p:nvPr/>
        </p:nvGrpSpPr>
        <p:grpSpPr>
          <a:xfrm>
            <a:off x="6421218" y="1916144"/>
            <a:ext cx="5630290" cy="4087666"/>
            <a:chOff x="202019" y="1979345"/>
            <a:chExt cx="5630290" cy="4087666"/>
          </a:xfrm>
        </p:grpSpPr>
        <p:pic>
          <p:nvPicPr>
            <p:cNvPr id="13" name="Image 12">
              <a:extLst>
                <a:ext uri="{FF2B5EF4-FFF2-40B4-BE49-F238E27FC236}">
                  <a16:creationId xmlns:a16="http://schemas.microsoft.com/office/drawing/2014/main" id="{E4520C30-078D-DCA0-DAD4-1EA10FA8C32C}"/>
                </a:ext>
              </a:extLst>
            </p:cNvPr>
            <p:cNvPicPr>
              <a:picLocks noChangeAspect="1"/>
            </p:cNvPicPr>
            <p:nvPr/>
          </p:nvPicPr>
          <p:blipFill>
            <a:blip r:embed="rId2"/>
            <a:stretch>
              <a:fillRect/>
            </a:stretch>
          </p:blipFill>
          <p:spPr>
            <a:xfrm>
              <a:off x="282236" y="1979345"/>
              <a:ext cx="5409581" cy="3441335"/>
            </a:xfrm>
            <a:prstGeom prst="rect">
              <a:avLst/>
            </a:prstGeom>
          </p:spPr>
        </p:pic>
        <p:sp>
          <p:nvSpPr>
            <p:cNvPr id="14" name="ZoneTexte 13">
              <a:extLst>
                <a:ext uri="{FF2B5EF4-FFF2-40B4-BE49-F238E27FC236}">
                  <a16:creationId xmlns:a16="http://schemas.microsoft.com/office/drawing/2014/main" id="{5580C5DA-75C9-89FC-C88C-6D63EF6F831C}"/>
                </a:ext>
              </a:extLst>
            </p:cNvPr>
            <p:cNvSpPr txBox="1"/>
            <p:nvPr/>
          </p:nvSpPr>
          <p:spPr>
            <a:xfrm>
              <a:off x="202019" y="5420680"/>
              <a:ext cx="5630290" cy="646331"/>
            </a:xfrm>
            <a:prstGeom prst="rect">
              <a:avLst/>
            </a:prstGeom>
            <a:noFill/>
          </p:spPr>
          <p:txBody>
            <a:bodyPr wrap="square" rtlCol="0">
              <a:spAutoFit/>
            </a:bodyPr>
            <a:lstStyle/>
            <a:p>
              <a:r>
                <a:rPr lang="fr-FR" sz="1200" dirty="0">
                  <a:solidFill>
                    <a:schemeClr val="accent2"/>
                  </a:solidFill>
                  <a:latin typeface="Univers Condensed Light" panose="020B0306020202040204"/>
                </a:rPr>
                <a:t>Taux de corrosion de l’aluminium pur dans plusieurs solutions (en fonction du pH). </a:t>
              </a:r>
              <a:r>
                <a:rPr lang="en-CA" sz="1200" dirty="0">
                  <a:solidFill>
                    <a:schemeClr val="accent2"/>
                  </a:solidFill>
                  <a:latin typeface="Univers Condensed Light" panose="020B0306020202040204"/>
                  <a:ea typeface="Calibri" panose="020F0502020204030204" pitchFamily="34" charset="0"/>
                  <a:cs typeface="Times New Roman" panose="02020603050405020304" pitchFamily="18" charset="0"/>
                </a:rPr>
                <a:t>Source : “ Corrosion of aluminum and aluminum alloys “, ASM International, 1999, Edited by J.R. Davis</a:t>
              </a:r>
              <a:endParaRPr lang="fr-CA" sz="1200" dirty="0">
                <a:solidFill>
                  <a:schemeClr val="accent2"/>
                </a:solidFill>
                <a:latin typeface="Univers Condensed Light" panose="020B0306020202040204"/>
              </a:endParaRPr>
            </a:p>
            <a:p>
              <a:endParaRPr lang="fr-CA" sz="1200" dirty="0">
                <a:solidFill>
                  <a:schemeClr val="accent2"/>
                </a:solidFill>
                <a:latin typeface="Univers Condensed Light" panose="020B0306020202040204"/>
              </a:endParaRPr>
            </a:p>
          </p:txBody>
        </p:sp>
      </p:grpSp>
    </p:spTree>
    <p:extLst>
      <p:ext uri="{BB962C8B-B14F-4D97-AF65-F5344CB8AC3E}">
        <p14:creationId xmlns:p14="http://schemas.microsoft.com/office/powerpoint/2010/main" val="212289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56E9224-5F4D-A268-2F23-A145653AF3CB}"/>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F3019E3B-F123-7CBF-6F6C-E010931D9B86}"/>
              </a:ext>
            </a:extLst>
          </p:cNvPr>
          <p:cNvSpPr>
            <a:spLocks noGrp="1"/>
          </p:cNvSpPr>
          <p:nvPr>
            <p:ph type="sldNum" sz="quarter" idx="12"/>
          </p:nvPr>
        </p:nvSpPr>
        <p:spPr/>
        <p:txBody>
          <a:bodyPr/>
          <a:lstStyle/>
          <a:p>
            <a:fld id="{82B63C5F-247B-BE4F-ACBC-7BDD67617F3E}" type="slidenum">
              <a:rPr lang="fr-FR" smtClean="0"/>
              <a:t>15</a:t>
            </a:fld>
            <a:endParaRPr lang="fr-FR" dirty="0"/>
          </a:p>
        </p:txBody>
      </p:sp>
      <p:sp>
        <p:nvSpPr>
          <p:cNvPr id="6" name="Titre 4">
            <a:extLst>
              <a:ext uri="{FF2B5EF4-FFF2-40B4-BE49-F238E27FC236}">
                <a16:creationId xmlns:a16="http://schemas.microsoft.com/office/drawing/2014/main" id="{A4A78F6E-9C7A-D662-DCA1-5CEE3CCEFE80}"/>
              </a:ext>
            </a:extLst>
          </p:cNvPr>
          <p:cNvSpPr>
            <a:spLocks noGrp="1"/>
          </p:cNvSpPr>
          <p:nvPr>
            <p:ph type="title"/>
          </p:nvPr>
        </p:nvSpPr>
        <p:spPr>
          <a:xfrm>
            <a:off x="838200" y="513568"/>
            <a:ext cx="9821449" cy="926926"/>
          </a:xfrm>
        </p:spPr>
        <p:txBody>
          <a:bodyPr/>
          <a:lstStyle/>
          <a:p>
            <a:r>
              <a:rPr lang="fr-CA" dirty="0"/>
              <a:t>Milieux agressifs</a:t>
            </a:r>
          </a:p>
        </p:txBody>
      </p:sp>
      <p:pic>
        <p:nvPicPr>
          <p:cNvPr id="7" name="Image 6">
            <a:extLst>
              <a:ext uri="{FF2B5EF4-FFF2-40B4-BE49-F238E27FC236}">
                <a16:creationId xmlns:a16="http://schemas.microsoft.com/office/drawing/2014/main" id="{F709685B-B52B-E7C6-06E6-C718DB2E17AD}"/>
              </a:ext>
            </a:extLst>
          </p:cNvPr>
          <p:cNvPicPr>
            <a:picLocks noChangeAspect="1"/>
          </p:cNvPicPr>
          <p:nvPr/>
        </p:nvPicPr>
        <p:blipFill>
          <a:blip r:embed="rId2"/>
          <a:stretch>
            <a:fillRect/>
          </a:stretch>
        </p:blipFill>
        <p:spPr>
          <a:xfrm>
            <a:off x="512736" y="1606871"/>
            <a:ext cx="5671088" cy="3861166"/>
          </a:xfrm>
          <a:prstGeom prst="rect">
            <a:avLst/>
          </a:prstGeom>
        </p:spPr>
      </p:pic>
      <p:pic>
        <p:nvPicPr>
          <p:cNvPr id="9" name="Image 8">
            <a:extLst>
              <a:ext uri="{FF2B5EF4-FFF2-40B4-BE49-F238E27FC236}">
                <a16:creationId xmlns:a16="http://schemas.microsoft.com/office/drawing/2014/main" id="{A1A69FF0-3C2B-75C8-CD72-C2E58D666F3B}"/>
              </a:ext>
            </a:extLst>
          </p:cNvPr>
          <p:cNvPicPr>
            <a:picLocks noChangeAspect="1"/>
          </p:cNvPicPr>
          <p:nvPr/>
        </p:nvPicPr>
        <p:blipFill>
          <a:blip r:embed="rId3"/>
          <a:stretch>
            <a:fillRect/>
          </a:stretch>
        </p:blipFill>
        <p:spPr>
          <a:xfrm>
            <a:off x="6236215" y="1606871"/>
            <a:ext cx="5764935" cy="3861166"/>
          </a:xfrm>
          <a:prstGeom prst="rect">
            <a:avLst/>
          </a:prstGeom>
        </p:spPr>
      </p:pic>
      <p:sp>
        <p:nvSpPr>
          <p:cNvPr id="13" name="ZoneTexte 12">
            <a:extLst>
              <a:ext uri="{FF2B5EF4-FFF2-40B4-BE49-F238E27FC236}">
                <a16:creationId xmlns:a16="http://schemas.microsoft.com/office/drawing/2014/main" id="{37E4A2B3-5D26-1471-2C7F-7ED2D8B7B7B6}"/>
              </a:ext>
            </a:extLst>
          </p:cNvPr>
          <p:cNvSpPr txBox="1"/>
          <p:nvPr/>
        </p:nvSpPr>
        <p:spPr>
          <a:xfrm>
            <a:off x="512736" y="5634414"/>
            <a:ext cx="11679263" cy="461665"/>
          </a:xfrm>
          <a:prstGeom prst="rect">
            <a:avLst/>
          </a:prstGeom>
          <a:noFill/>
        </p:spPr>
        <p:txBody>
          <a:bodyPr wrap="square">
            <a:spAutoFit/>
          </a:bodyPr>
          <a:lstStyle/>
          <a:p>
            <a:r>
              <a:rPr lang="fr-CA" sz="1200" dirty="0">
                <a:latin typeface="Univers Condensed Light" panose="020B0306020202040204"/>
                <a:hlinkClick r:id="rId4"/>
              </a:rPr>
              <a:t>https://www.materialsperformance.com/articles/material-selection-design/2019/03/corrosion-damage-repairs-to-the-arvida-aluminum-bridge</a:t>
            </a:r>
            <a:endParaRPr lang="fr-CA" sz="1200" dirty="0">
              <a:latin typeface="Univers Condensed Light" panose="020B0306020202040204"/>
            </a:endParaRPr>
          </a:p>
          <a:p>
            <a:r>
              <a:rPr lang="fr-CA" sz="1200" dirty="0">
                <a:latin typeface="Univers Condensed Light" panose="020B0306020202040204"/>
                <a:hlinkClick r:id="rId5"/>
              </a:rPr>
              <a:t>https://www.materialsperformance.com/articles/material-selection-design/2017/06/a-new-approach-to-corrosion-resistant-aerospace-designs</a:t>
            </a:r>
            <a:endParaRPr lang="fr-CA" sz="1200" dirty="0">
              <a:latin typeface="Univers Condensed Light" panose="020B0306020202040204"/>
            </a:endParaRPr>
          </a:p>
        </p:txBody>
      </p:sp>
    </p:spTree>
    <p:extLst>
      <p:ext uri="{BB962C8B-B14F-4D97-AF65-F5344CB8AC3E}">
        <p14:creationId xmlns:p14="http://schemas.microsoft.com/office/powerpoint/2010/main" val="172834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CD6777F-DBB2-CDAB-AC28-9B9E6949DEB0}"/>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1256B14C-23A3-C5C3-6069-5FF0C53025AA}"/>
              </a:ext>
            </a:extLst>
          </p:cNvPr>
          <p:cNvSpPr>
            <a:spLocks noGrp="1"/>
          </p:cNvSpPr>
          <p:nvPr>
            <p:ph type="sldNum" sz="quarter" idx="12"/>
          </p:nvPr>
        </p:nvSpPr>
        <p:spPr/>
        <p:txBody>
          <a:bodyPr/>
          <a:lstStyle/>
          <a:p>
            <a:fld id="{82B63C5F-247B-BE4F-ACBC-7BDD67617F3E}" type="slidenum">
              <a:rPr lang="fr-FR" smtClean="0"/>
              <a:t>16</a:t>
            </a:fld>
            <a:endParaRPr lang="fr-FR" dirty="0"/>
          </a:p>
        </p:txBody>
      </p:sp>
      <p:sp>
        <p:nvSpPr>
          <p:cNvPr id="4" name="Espace réservé du texte 3">
            <a:extLst>
              <a:ext uri="{FF2B5EF4-FFF2-40B4-BE49-F238E27FC236}">
                <a16:creationId xmlns:a16="http://schemas.microsoft.com/office/drawing/2014/main" id="{E7A4DFE1-D2DB-C49C-EFBB-B1F69DBA7CEB}"/>
              </a:ext>
            </a:extLst>
          </p:cNvPr>
          <p:cNvSpPr>
            <a:spLocks noGrp="1"/>
          </p:cNvSpPr>
          <p:nvPr>
            <p:ph type="body" idx="1"/>
          </p:nvPr>
        </p:nvSpPr>
        <p:spPr>
          <a:xfrm>
            <a:off x="1480537" y="2691623"/>
            <a:ext cx="9230926" cy="2069427"/>
          </a:xfrm>
        </p:spPr>
        <p:txBody>
          <a:bodyPr>
            <a:normAutofit/>
          </a:bodyPr>
          <a:lstStyle/>
          <a:p>
            <a:r>
              <a:rPr lang="fr-CA" sz="4000" b="1" dirty="0">
                <a:solidFill>
                  <a:schemeClr val="accent1"/>
                </a:solidFill>
                <a:latin typeface="Univers Condensed Light" panose="020B0306020202040204"/>
              </a:rPr>
              <a:t>« Processus de dégradation d’un matériau </a:t>
            </a:r>
          </a:p>
          <a:p>
            <a:r>
              <a:rPr lang="fr-CA" sz="4000" b="1" dirty="0">
                <a:solidFill>
                  <a:schemeClr val="accent1"/>
                </a:solidFill>
                <a:latin typeface="Univers Condensed Light" panose="020B0306020202040204"/>
              </a:rPr>
              <a:t>(métal) résultant d’une réaction chimique avec son environnement. »</a:t>
            </a:r>
          </a:p>
        </p:txBody>
      </p:sp>
      <p:sp>
        <p:nvSpPr>
          <p:cNvPr id="5" name="Titre 4">
            <a:extLst>
              <a:ext uri="{FF2B5EF4-FFF2-40B4-BE49-F238E27FC236}">
                <a16:creationId xmlns:a16="http://schemas.microsoft.com/office/drawing/2014/main" id="{8AC2EF0F-F583-E60F-0912-E430D0D7C1AC}"/>
              </a:ext>
            </a:extLst>
          </p:cNvPr>
          <p:cNvSpPr>
            <a:spLocks noGrp="1"/>
          </p:cNvSpPr>
          <p:nvPr>
            <p:ph type="title"/>
          </p:nvPr>
        </p:nvSpPr>
        <p:spPr/>
        <p:txBody>
          <a:bodyPr/>
          <a:lstStyle/>
          <a:p>
            <a:r>
              <a:rPr lang="fr-CA" dirty="0"/>
              <a:t>Définition de la corrosion </a:t>
            </a:r>
          </a:p>
        </p:txBody>
      </p:sp>
    </p:spTree>
    <p:extLst>
      <p:ext uri="{BB962C8B-B14F-4D97-AF65-F5344CB8AC3E}">
        <p14:creationId xmlns:p14="http://schemas.microsoft.com/office/powerpoint/2010/main" val="1865919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40B932B-158E-4644-73A7-312D7D44C991}"/>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BA373D62-B850-6715-E527-DBC2288CE301}"/>
              </a:ext>
            </a:extLst>
          </p:cNvPr>
          <p:cNvSpPr>
            <a:spLocks noGrp="1"/>
          </p:cNvSpPr>
          <p:nvPr>
            <p:ph type="sldNum" sz="quarter" idx="12"/>
          </p:nvPr>
        </p:nvSpPr>
        <p:spPr/>
        <p:txBody>
          <a:bodyPr/>
          <a:lstStyle/>
          <a:p>
            <a:fld id="{82B63C5F-247B-BE4F-ACBC-7BDD67617F3E}" type="slidenum">
              <a:rPr lang="fr-FR" smtClean="0"/>
              <a:t>17</a:t>
            </a:fld>
            <a:endParaRPr lang="fr-FR" dirty="0"/>
          </a:p>
        </p:txBody>
      </p:sp>
      <p:sp>
        <p:nvSpPr>
          <p:cNvPr id="4" name="Espace réservé du texte 3">
            <a:extLst>
              <a:ext uri="{FF2B5EF4-FFF2-40B4-BE49-F238E27FC236}">
                <a16:creationId xmlns:a16="http://schemas.microsoft.com/office/drawing/2014/main" id="{8757D951-A41E-CEF4-F37C-8B321D2BAE3E}"/>
              </a:ext>
            </a:extLst>
          </p:cNvPr>
          <p:cNvSpPr>
            <a:spLocks noGrp="1"/>
          </p:cNvSpPr>
          <p:nvPr>
            <p:ph type="body" idx="1"/>
          </p:nvPr>
        </p:nvSpPr>
        <p:spPr>
          <a:xfrm>
            <a:off x="658634" y="1815184"/>
            <a:ext cx="6355188" cy="4041258"/>
          </a:xfrm>
        </p:spPr>
        <p:txBody>
          <a:bodyPr/>
          <a:lstStyle/>
          <a:p>
            <a:r>
              <a:rPr lang="fr-CA" sz="2400" b="1" dirty="0">
                <a:solidFill>
                  <a:schemeClr val="accent1"/>
                </a:solidFill>
                <a:latin typeface="Univers Condensed Light" panose="020B0306020202040204"/>
              </a:rPr>
              <a:t>Quatre (4) conditions essentielles pour la corrosion : </a:t>
            </a:r>
          </a:p>
          <a:p>
            <a:r>
              <a:rPr lang="fr-CA" sz="2400" b="1" dirty="0">
                <a:latin typeface="Univers Condensed Light" panose="020B0306020202040204"/>
              </a:rPr>
              <a:t> </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Anode: réaction d’oxydation (corrosion) </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Cathode : réaction de réduction (oxygène, hydrogène, etc.)</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Continuité électrique (via le même métal ou des métaux dissimilaires)</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Électrolyte (conduction ionique)</a:t>
            </a:r>
          </a:p>
          <a:p>
            <a:endParaRPr lang="fr-CA" dirty="0">
              <a:latin typeface="Univers Condensed Light" panose="020B0306020202040204"/>
            </a:endParaRPr>
          </a:p>
        </p:txBody>
      </p:sp>
      <p:sp>
        <p:nvSpPr>
          <p:cNvPr id="5" name="Titre 4">
            <a:extLst>
              <a:ext uri="{FF2B5EF4-FFF2-40B4-BE49-F238E27FC236}">
                <a16:creationId xmlns:a16="http://schemas.microsoft.com/office/drawing/2014/main" id="{7C935929-20CB-BBB2-3633-285864D825C0}"/>
              </a:ext>
            </a:extLst>
          </p:cNvPr>
          <p:cNvSpPr>
            <a:spLocks noGrp="1"/>
          </p:cNvSpPr>
          <p:nvPr>
            <p:ph type="title"/>
          </p:nvPr>
        </p:nvSpPr>
        <p:spPr/>
        <p:txBody>
          <a:bodyPr/>
          <a:lstStyle/>
          <a:p>
            <a:r>
              <a:rPr lang="fr-CA" dirty="0"/>
              <a:t>Notion de la pile de corrosion </a:t>
            </a:r>
          </a:p>
        </p:txBody>
      </p:sp>
      <p:pic>
        <p:nvPicPr>
          <p:cNvPr id="8" name="Image 7">
            <a:extLst>
              <a:ext uri="{FF2B5EF4-FFF2-40B4-BE49-F238E27FC236}">
                <a16:creationId xmlns:a16="http://schemas.microsoft.com/office/drawing/2014/main" id="{47D0FE7D-5B9B-C785-B52E-77456A94BA64}"/>
              </a:ext>
            </a:extLst>
          </p:cNvPr>
          <p:cNvPicPr>
            <a:picLocks noChangeAspect="1"/>
          </p:cNvPicPr>
          <p:nvPr/>
        </p:nvPicPr>
        <p:blipFill>
          <a:blip r:embed="rId2"/>
          <a:stretch>
            <a:fillRect/>
          </a:stretch>
        </p:blipFill>
        <p:spPr>
          <a:xfrm>
            <a:off x="7347884" y="1294071"/>
            <a:ext cx="3878158" cy="4041258"/>
          </a:xfrm>
          <a:prstGeom prst="rect">
            <a:avLst/>
          </a:prstGeom>
        </p:spPr>
      </p:pic>
      <p:sp>
        <p:nvSpPr>
          <p:cNvPr id="9" name="ZoneTexte 8">
            <a:extLst>
              <a:ext uri="{FF2B5EF4-FFF2-40B4-BE49-F238E27FC236}">
                <a16:creationId xmlns:a16="http://schemas.microsoft.com/office/drawing/2014/main" id="{A562E8EE-CF4E-2E6A-BD38-6DA6681BAD34}"/>
              </a:ext>
            </a:extLst>
          </p:cNvPr>
          <p:cNvSpPr txBox="1"/>
          <p:nvPr/>
        </p:nvSpPr>
        <p:spPr>
          <a:xfrm>
            <a:off x="6629400" y="5335329"/>
            <a:ext cx="5421086" cy="646331"/>
          </a:xfrm>
          <a:prstGeom prst="rect">
            <a:avLst/>
          </a:prstGeom>
          <a:noFill/>
        </p:spPr>
        <p:txBody>
          <a:bodyPr wrap="square" rtlCol="0">
            <a:spAutoFit/>
          </a:bodyPr>
          <a:lstStyle/>
          <a:p>
            <a:r>
              <a:rPr lang="fr-CA" b="1" dirty="0">
                <a:solidFill>
                  <a:schemeClr val="accent1"/>
                </a:solidFill>
                <a:latin typeface="Univers Condensed Light" panose="020B0306020202040204"/>
              </a:rPr>
              <a:t>Pile de corrosion fer-platine en milieu acide : dissolution du fer et réduction des protons sur le platine. </a:t>
            </a:r>
          </a:p>
        </p:txBody>
      </p:sp>
      <p:sp>
        <p:nvSpPr>
          <p:cNvPr id="7" name="ZoneTexte 6">
            <a:extLst>
              <a:ext uri="{FF2B5EF4-FFF2-40B4-BE49-F238E27FC236}">
                <a16:creationId xmlns:a16="http://schemas.microsoft.com/office/drawing/2014/main" id="{DBEE8312-43BE-2692-DCE1-99715D0B047D}"/>
              </a:ext>
            </a:extLst>
          </p:cNvPr>
          <p:cNvSpPr txBox="1"/>
          <p:nvPr/>
        </p:nvSpPr>
        <p:spPr>
          <a:xfrm>
            <a:off x="6629400" y="5907395"/>
            <a:ext cx="5573994" cy="461665"/>
          </a:xfrm>
          <a:prstGeom prst="rect">
            <a:avLst/>
          </a:prstGeom>
          <a:noFill/>
        </p:spPr>
        <p:txBody>
          <a:bodyPr wrap="square">
            <a:spAutoFit/>
          </a:bodyPr>
          <a:lstStyle/>
          <a:p>
            <a:r>
              <a:rPr lang="fr-CA" sz="1200" dirty="0">
                <a:solidFill>
                  <a:schemeClr val="bg1">
                    <a:lumMod val="65000"/>
                  </a:schemeClr>
                </a:solidFill>
                <a:effectLst/>
                <a:latin typeface="Univers Condensed Light" panose="020B0306020202040204"/>
                <a:ea typeface="Calibri" panose="020F0502020204030204" pitchFamily="34" charset="0"/>
                <a:cs typeface="Times New Roman" panose="02020603050405020304" pitchFamily="18" charset="0"/>
              </a:rPr>
              <a:t>Source : D. </a:t>
            </a:r>
            <a:r>
              <a:rPr lang="fr-CA" sz="1200" dirty="0" err="1">
                <a:solidFill>
                  <a:schemeClr val="bg1">
                    <a:lumMod val="65000"/>
                  </a:schemeClr>
                </a:solidFill>
                <a:effectLst/>
                <a:latin typeface="Univers Condensed Light" panose="020B0306020202040204"/>
                <a:ea typeface="Calibri" panose="020F0502020204030204" pitchFamily="34" charset="0"/>
                <a:cs typeface="Times New Roman" panose="02020603050405020304" pitchFamily="18" charset="0"/>
              </a:rPr>
              <a:t>Lindolt</a:t>
            </a:r>
            <a:r>
              <a:rPr lang="fr-CA" sz="1200" dirty="0">
                <a:solidFill>
                  <a:schemeClr val="bg1">
                    <a:lumMod val="65000"/>
                  </a:schemeClr>
                </a:solidFill>
                <a:effectLst/>
                <a:latin typeface="Univers Condensed Light" panose="020B0306020202040204"/>
                <a:ea typeface="Calibri" panose="020F0502020204030204" pitchFamily="34" charset="0"/>
                <a:cs typeface="Times New Roman" panose="02020603050405020304" pitchFamily="18" charset="0"/>
              </a:rPr>
              <a:t>, Corrosion et chimie des surfaces des métaux, Presses polytechniques et universitaires romandes, 1997.</a:t>
            </a:r>
            <a:endParaRPr lang="fr-CA" sz="1200" dirty="0">
              <a:solidFill>
                <a:schemeClr val="bg1">
                  <a:lumMod val="65000"/>
                </a:schemeClr>
              </a:solidFill>
              <a:latin typeface="Univers Condensed Light" panose="020B0306020202040204"/>
            </a:endParaRPr>
          </a:p>
        </p:txBody>
      </p:sp>
    </p:spTree>
    <p:extLst>
      <p:ext uri="{BB962C8B-B14F-4D97-AF65-F5344CB8AC3E}">
        <p14:creationId xmlns:p14="http://schemas.microsoft.com/office/powerpoint/2010/main" val="351116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735C840-3D1E-1A0F-B0C0-8A36DDE7C229}"/>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AB79990D-8F7A-9E42-48CA-1FDA042177F4}"/>
              </a:ext>
            </a:extLst>
          </p:cNvPr>
          <p:cNvSpPr>
            <a:spLocks noGrp="1"/>
          </p:cNvSpPr>
          <p:nvPr>
            <p:ph type="sldNum" sz="quarter" idx="12"/>
          </p:nvPr>
        </p:nvSpPr>
        <p:spPr/>
        <p:txBody>
          <a:bodyPr/>
          <a:lstStyle/>
          <a:p>
            <a:fld id="{82B63C5F-247B-BE4F-ACBC-7BDD67617F3E}" type="slidenum">
              <a:rPr lang="fr-FR" smtClean="0"/>
              <a:t>18</a:t>
            </a:fld>
            <a:endParaRPr lang="fr-FR" dirty="0"/>
          </a:p>
        </p:txBody>
      </p:sp>
      <p:sp>
        <p:nvSpPr>
          <p:cNvPr id="4" name="Espace réservé du texte 3">
            <a:extLst>
              <a:ext uri="{FF2B5EF4-FFF2-40B4-BE49-F238E27FC236}">
                <a16:creationId xmlns:a16="http://schemas.microsoft.com/office/drawing/2014/main" id="{EECA706C-D366-3E02-C79A-2AA3F07FD508}"/>
              </a:ext>
            </a:extLst>
          </p:cNvPr>
          <p:cNvSpPr>
            <a:spLocks noGrp="1"/>
          </p:cNvSpPr>
          <p:nvPr>
            <p:ph type="body" idx="1"/>
          </p:nvPr>
        </p:nvSpPr>
        <p:spPr>
          <a:xfrm>
            <a:off x="667259" y="2431661"/>
            <a:ext cx="4107803" cy="2726935"/>
          </a:xfrm>
        </p:spPr>
        <p:txBody>
          <a:bodyPr/>
          <a:lstStyle/>
          <a:p>
            <a:pPr marL="457200" indent="-4572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Existence d’une continuité électrique</a:t>
            </a:r>
          </a:p>
          <a:p>
            <a:pPr marL="457200" indent="-4572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Existence de plusieurs sites anodiques et cathodiques</a:t>
            </a:r>
          </a:p>
          <a:p>
            <a:pPr marL="457200" indent="-4572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Corrosion en présence d’un électrolyte</a:t>
            </a:r>
          </a:p>
          <a:p>
            <a:pPr marL="342900" indent="-342900">
              <a:buFont typeface="Courier New" panose="02070309020205020404" pitchFamily="49" charset="0"/>
              <a:buChar char="o"/>
            </a:pPr>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C2AE77BF-3E4F-DCF7-AFC9-B4B36B4A9104}"/>
              </a:ext>
            </a:extLst>
          </p:cNvPr>
          <p:cNvSpPr>
            <a:spLocks noGrp="1"/>
          </p:cNvSpPr>
          <p:nvPr>
            <p:ph type="title"/>
          </p:nvPr>
        </p:nvSpPr>
        <p:spPr/>
        <p:txBody>
          <a:bodyPr/>
          <a:lstStyle/>
          <a:p>
            <a:r>
              <a:rPr lang="fr-CA" dirty="0"/>
              <a:t>Corrosion électrochimique </a:t>
            </a:r>
          </a:p>
        </p:txBody>
      </p:sp>
      <p:pic>
        <p:nvPicPr>
          <p:cNvPr id="7" name="Image 6">
            <a:extLst>
              <a:ext uri="{FF2B5EF4-FFF2-40B4-BE49-F238E27FC236}">
                <a16:creationId xmlns:a16="http://schemas.microsoft.com/office/drawing/2014/main" id="{FE42A296-4A95-6D9F-0904-3FFC789414A4}"/>
              </a:ext>
            </a:extLst>
          </p:cNvPr>
          <p:cNvPicPr>
            <a:picLocks noChangeAspect="1"/>
          </p:cNvPicPr>
          <p:nvPr/>
        </p:nvPicPr>
        <p:blipFill>
          <a:blip r:embed="rId2"/>
          <a:stretch>
            <a:fillRect/>
          </a:stretch>
        </p:blipFill>
        <p:spPr>
          <a:xfrm>
            <a:off x="4649753" y="1819662"/>
            <a:ext cx="7007294" cy="3550721"/>
          </a:xfrm>
          <a:prstGeom prst="rect">
            <a:avLst/>
          </a:prstGeom>
        </p:spPr>
      </p:pic>
      <p:sp>
        <p:nvSpPr>
          <p:cNvPr id="8" name="ZoneTexte 7">
            <a:extLst>
              <a:ext uri="{FF2B5EF4-FFF2-40B4-BE49-F238E27FC236}">
                <a16:creationId xmlns:a16="http://schemas.microsoft.com/office/drawing/2014/main" id="{081038C6-42E1-A952-CD70-CC15CAC20F12}"/>
              </a:ext>
            </a:extLst>
          </p:cNvPr>
          <p:cNvSpPr txBox="1"/>
          <p:nvPr/>
        </p:nvSpPr>
        <p:spPr>
          <a:xfrm>
            <a:off x="4568029" y="5369907"/>
            <a:ext cx="6097424" cy="276999"/>
          </a:xfrm>
          <a:prstGeom prst="rect">
            <a:avLst/>
          </a:prstGeom>
          <a:noFill/>
        </p:spPr>
        <p:txBody>
          <a:bodyPr wrap="square">
            <a:spAutoFit/>
          </a:bodyPr>
          <a:lstStyle/>
          <a:p>
            <a:r>
              <a:rPr lang="fr-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‘’Corrosion et prévention’’, </a:t>
            </a:r>
            <a:r>
              <a:rPr lang="fr-CA" sz="1200" dirty="0">
                <a:solidFill>
                  <a:schemeClr val="accent2"/>
                </a:solidFill>
                <a:latin typeface="Univers Condensed Light" panose="020B0306020202040204"/>
                <a:ea typeface="Calibri" panose="020F0502020204030204" pitchFamily="34" charset="0"/>
                <a:cs typeface="Times New Roman" panose="02020603050405020304" pitchFamily="18" charset="0"/>
              </a:rPr>
              <a:t>Edward Ghali, Notes </a:t>
            </a:r>
            <a:r>
              <a:rPr lang="fr-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de cours, Université Laval, 2009.</a:t>
            </a:r>
            <a:endParaRPr lang="fr-CA" sz="1200" dirty="0">
              <a:solidFill>
                <a:schemeClr val="accent2"/>
              </a:solidFill>
              <a:latin typeface="Univers Condensed Light" panose="020B0306020202040204"/>
            </a:endParaRPr>
          </a:p>
        </p:txBody>
      </p:sp>
    </p:spTree>
    <p:extLst>
      <p:ext uri="{BB962C8B-B14F-4D97-AF65-F5344CB8AC3E}">
        <p14:creationId xmlns:p14="http://schemas.microsoft.com/office/powerpoint/2010/main" val="1507537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B517746-A037-6045-5A7A-15F6ED33989D}"/>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19E92F02-9645-B3D0-02FD-43365196914C}"/>
              </a:ext>
            </a:extLst>
          </p:cNvPr>
          <p:cNvSpPr>
            <a:spLocks noGrp="1"/>
          </p:cNvSpPr>
          <p:nvPr>
            <p:ph type="sldNum" sz="quarter" idx="12"/>
          </p:nvPr>
        </p:nvSpPr>
        <p:spPr/>
        <p:txBody>
          <a:bodyPr/>
          <a:lstStyle/>
          <a:p>
            <a:fld id="{82B63C5F-247B-BE4F-ACBC-7BDD67617F3E}" type="slidenum">
              <a:rPr lang="fr-FR" smtClean="0"/>
              <a:t>19</a:t>
            </a:fld>
            <a:endParaRPr lang="fr-FR" dirty="0"/>
          </a:p>
        </p:txBody>
      </p:sp>
      <p:sp>
        <p:nvSpPr>
          <p:cNvPr id="4" name="Espace réservé du texte 3">
            <a:extLst>
              <a:ext uri="{FF2B5EF4-FFF2-40B4-BE49-F238E27FC236}">
                <a16:creationId xmlns:a16="http://schemas.microsoft.com/office/drawing/2014/main" id="{38C96D80-5291-5ABB-95FC-384F76A85A24}"/>
              </a:ext>
            </a:extLst>
          </p:cNvPr>
          <p:cNvSpPr>
            <a:spLocks noGrp="1"/>
          </p:cNvSpPr>
          <p:nvPr>
            <p:ph type="body" idx="1"/>
          </p:nvPr>
        </p:nvSpPr>
        <p:spPr>
          <a:xfrm>
            <a:off x="822535" y="1207580"/>
            <a:ext cx="10513982" cy="5280981"/>
          </a:xfrm>
        </p:spPr>
        <p:txBody>
          <a:bodyPr>
            <a:noAutofit/>
          </a:bodyPr>
          <a:lstStyle/>
          <a:p>
            <a:r>
              <a:rPr lang="fr-CA" sz="2800" b="1" dirty="0">
                <a:solidFill>
                  <a:schemeClr val="accent1"/>
                </a:solidFill>
                <a:latin typeface="Univers Condensed Light" panose="020B0306020202040204"/>
              </a:rPr>
              <a:t>Réaction anodique : </a:t>
            </a:r>
            <a:r>
              <a:rPr lang="fr-CA" sz="2400" dirty="0">
                <a:solidFill>
                  <a:schemeClr val="tx1">
                    <a:lumMod val="50000"/>
                    <a:lumOff val="50000"/>
                  </a:schemeClr>
                </a:solidFill>
                <a:latin typeface="Univers Condensed Light" panose="020B0306020202040204"/>
              </a:rPr>
              <a:t>Al → Al</a:t>
            </a:r>
            <a:r>
              <a:rPr lang="fr-CA" sz="2400" baseline="30000" dirty="0">
                <a:solidFill>
                  <a:schemeClr val="tx1">
                    <a:lumMod val="50000"/>
                    <a:lumOff val="50000"/>
                  </a:schemeClr>
                </a:solidFill>
                <a:latin typeface="Univers Condensed Light" panose="020B0306020202040204"/>
              </a:rPr>
              <a:t>+3</a:t>
            </a:r>
            <a:r>
              <a:rPr lang="fr-CA" sz="2400" dirty="0">
                <a:solidFill>
                  <a:schemeClr val="tx1">
                    <a:lumMod val="50000"/>
                    <a:lumOff val="50000"/>
                  </a:schemeClr>
                </a:solidFill>
                <a:latin typeface="Univers Condensed Light" panose="020B0306020202040204"/>
              </a:rPr>
              <a:t> + 3e</a:t>
            </a:r>
            <a:r>
              <a:rPr lang="fr-CA" sz="2400" baseline="30000" dirty="0">
                <a:solidFill>
                  <a:schemeClr val="tx1">
                    <a:lumMod val="50000"/>
                    <a:lumOff val="50000"/>
                  </a:schemeClr>
                </a:solidFill>
                <a:latin typeface="Univers Condensed Light" panose="020B0306020202040204"/>
              </a:rPr>
              <a:t>-</a:t>
            </a:r>
          </a:p>
          <a:p>
            <a:endParaRPr lang="fr-CA" sz="2400" b="1" dirty="0">
              <a:latin typeface="+mn-lt"/>
            </a:endParaRPr>
          </a:p>
          <a:p>
            <a:r>
              <a:rPr lang="fr-CA" sz="2800" b="1" dirty="0">
                <a:solidFill>
                  <a:schemeClr val="accent1"/>
                </a:solidFill>
                <a:latin typeface="Univers Condensed Light" panose="020B0306020202040204"/>
              </a:rPr>
              <a:t>Réactions cathodiques :</a:t>
            </a:r>
          </a:p>
          <a:p>
            <a:r>
              <a:rPr lang="fr-CA" sz="2400" dirty="0">
                <a:solidFill>
                  <a:schemeClr val="tx1">
                    <a:lumMod val="50000"/>
                    <a:lumOff val="50000"/>
                  </a:schemeClr>
                </a:solidFill>
                <a:latin typeface="Univers Condensed Light" panose="020B0306020202040204"/>
              </a:rPr>
              <a:t>En milieu acide en l’absence d’oxygène : 2H</a:t>
            </a:r>
            <a:r>
              <a:rPr lang="fr-CA" sz="2400" baseline="30000" dirty="0">
                <a:solidFill>
                  <a:schemeClr val="tx1">
                    <a:lumMod val="50000"/>
                    <a:lumOff val="50000"/>
                  </a:schemeClr>
                </a:solidFill>
                <a:latin typeface="Univers Condensed Light" panose="020B0306020202040204"/>
              </a:rPr>
              <a:t>+</a:t>
            </a:r>
            <a:r>
              <a:rPr lang="fr-CA" sz="2400" dirty="0">
                <a:solidFill>
                  <a:schemeClr val="tx1">
                    <a:lumMod val="50000"/>
                    <a:lumOff val="50000"/>
                  </a:schemeClr>
                </a:solidFill>
                <a:latin typeface="Univers Condensed Light" panose="020B0306020202040204"/>
              </a:rPr>
              <a:t> + 2e</a:t>
            </a:r>
            <a:r>
              <a:rPr lang="fr-CA" sz="2400" baseline="30000" dirty="0">
                <a:solidFill>
                  <a:schemeClr val="tx1">
                    <a:lumMod val="50000"/>
                    <a:lumOff val="50000"/>
                  </a:schemeClr>
                </a:solidFill>
                <a:latin typeface="Univers Condensed Light" panose="020B0306020202040204"/>
              </a:rPr>
              <a:t>-</a:t>
            </a:r>
            <a:r>
              <a:rPr lang="fr-CA" sz="2400" dirty="0">
                <a:solidFill>
                  <a:schemeClr val="tx1">
                    <a:lumMod val="50000"/>
                    <a:lumOff val="50000"/>
                  </a:schemeClr>
                </a:solidFill>
                <a:latin typeface="Univers Condensed Light" panose="020B0306020202040204"/>
              </a:rPr>
              <a:t> → H2</a:t>
            </a:r>
          </a:p>
          <a:p>
            <a:r>
              <a:rPr lang="fr-CA" sz="2400" dirty="0">
                <a:solidFill>
                  <a:schemeClr val="tx1">
                    <a:lumMod val="50000"/>
                    <a:lumOff val="50000"/>
                  </a:schemeClr>
                </a:solidFill>
                <a:latin typeface="Univers Condensed Light" panose="020B0306020202040204"/>
              </a:rPr>
              <a:t>En milieu acide en présence d’oxygène : O</a:t>
            </a:r>
            <a:r>
              <a:rPr lang="fr-CA" sz="2400" baseline="-25000" dirty="0">
                <a:solidFill>
                  <a:schemeClr val="tx1">
                    <a:lumMod val="50000"/>
                    <a:lumOff val="50000"/>
                  </a:schemeClr>
                </a:solidFill>
                <a:latin typeface="Univers Condensed Light" panose="020B0306020202040204"/>
              </a:rPr>
              <a:t>2</a:t>
            </a:r>
            <a:r>
              <a:rPr lang="fr-CA" sz="2400" dirty="0">
                <a:solidFill>
                  <a:schemeClr val="tx1">
                    <a:lumMod val="50000"/>
                    <a:lumOff val="50000"/>
                  </a:schemeClr>
                </a:solidFill>
                <a:latin typeface="Univers Condensed Light" panose="020B0306020202040204"/>
              </a:rPr>
              <a:t> + 4H</a:t>
            </a:r>
            <a:r>
              <a:rPr lang="fr-CA" sz="2400" baseline="30000" dirty="0">
                <a:solidFill>
                  <a:schemeClr val="tx1">
                    <a:lumMod val="50000"/>
                    <a:lumOff val="50000"/>
                  </a:schemeClr>
                </a:solidFill>
                <a:latin typeface="Univers Condensed Light" panose="020B0306020202040204"/>
              </a:rPr>
              <a:t>+</a:t>
            </a:r>
            <a:r>
              <a:rPr lang="fr-CA" sz="2400" dirty="0">
                <a:solidFill>
                  <a:schemeClr val="tx1">
                    <a:lumMod val="50000"/>
                    <a:lumOff val="50000"/>
                  </a:schemeClr>
                </a:solidFill>
                <a:latin typeface="Univers Condensed Light" panose="020B0306020202040204"/>
              </a:rPr>
              <a:t> + 4e</a:t>
            </a:r>
            <a:r>
              <a:rPr lang="fr-CA" sz="2400" baseline="30000" dirty="0">
                <a:solidFill>
                  <a:schemeClr val="tx1">
                    <a:lumMod val="50000"/>
                    <a:lumOff val="50000"/>
                  </a:schemeClr>
                </a:solidFill>
                <a:latin typeface="Univers Condensed Light" panose="020B0306020202040204"/>
              </a:rPr>
              <a:t>-</a:t>
            </a:r>
            <a:r>
              <a:rPr lang="fr-CA" sz="2400" dirty="0">
                <a:solidFill>
                  <a:schemeClr val="tx1">
                    <a:lumMod val="50000"/>
                    <a:lumOff val="50000"/>
                  </a:schemeClr>
                </a:solidFill>
                <a:latin typeface="Univers Condensed Light" panose="020B0306020202040204"/>
              </a:rPr>
              <a:t> → 4 H</a:t>
            </a:r>
            <a:r>
              <a:rPr lang="fr-CA" sz="2400" baseline="-25000" dirty="0">
                <a:solidFill>
                  <a:schemeClr val="tx1">
                    <a:lumMod val="50000"/>
                    <a:lumOff val="50000"/>
                  </a:schemeClr>
                </a:solidFill>
                <a:latin typeface="Univers Condensed Light" panose="020B0306020202040204"/>
              </a:rPr>
              <a:t>2</a:t>
            </a:r>
            <a:r>
              <a:rPr lang="fr-CA" sz="2400" dirty="0">
                <a:solidFill>
                  <a:schemeClr val="tx1">
                    <a:lumMod val="50000"/>
                    <a:lumOff val="50000"/>
                  </a:schemeClr>
                </a:solidFill>
                <a:latin typeface="Univers Condensed Light" panose="020B0306020202040204"/>
              </a:rPr>
              <a:t>O</a:t>
            </a:r>
          </a:p>
          <a:p>
            <a:r>
              <a:rPr lang="fr-CA" sz="2400" dirty="0">
                <a:solidFill>
                  <a:schemeClr val="tx1">
                    <a:lumMod val="50000"/>
                    <a:lumOff val="50000"/>
                  </a:schemeClr>
                </a:solidFill>
                <a:latin typeface="Univers Condensed Light" panose="020B0306020202040204"/>
              </a:rPr>
              <a:t>En milieu alcalin ou neutre en l’absence d’oxygène : 2H</a:t>
            </a:r>
            <a:r>
              <a:rPr lang="fr-CA" sz="2400" baseline="-25000" dirty="0">
                <a:solidFill>
                  <a:schemeClr val="tx1">
                    <a:lumMod val="50000"/>
                    <a:lumOff val="50000"/>
                  </a:schemeClr>
                </a:solidFill>
                <a:latin typeface="Univers Condensed Light" panose="020B0306020202040204"/>
              </a:rPr>
              <a:t>2</a:t>
            </a:r>
            <a:r>
              <a:rPr lang="fr-CA" sz="2400" dirty="0">
                <a:solidFill>
                  <a:schemeClr val="tx1">
                    <a:lumMod val="50000"/>
                    <a:lumOff val="50000"/>
                  </a:schemeClr>
                </a:solidFill>
                <a:latin typeface="Univers Condensed Light" panose="020B0306020202040204"/>
              </a:rPr>
              <a:t>O + 4 e</a:t>
            </a:r>
            <a:r>
              <a:rPr lang="fr-CA" sz="2400" baseline="30000" dirty="0">
                <a:solidFill>
                  <a:schemeClr val="tx1">
                    <a:lumMod val="50000"/>
                    <a:lumOff val="50000"/>
                  </a:schemeClr>
                </a:solidFill>
                <a:latin typeface="Univers Condensed Light" panose="020B0306020202040204"/>
              </a:rPr>
              <a:t>-</a:t>
            </a:r>
            <a:r>
              <a:rPr lang="fr-CA" sz="2400" dirty="0">
                <a:solidFill>
                  <a:schemeClr val="tx1">
                    <a:lumMod val="50000"/>
                    <a:lumOff val="50000"/>
                  </a:schemeClr>
                </a:solidFill>
                <a:latin typeface="Univers Condensed Light" panose="020B0306020202040204"/>
              </a:rPr>
              <a:t> → 4OH</a:t>
            </a:r>
            <a:r>
              <a:rPr lang="fr-CA" sz="2400" baseline="30000" dirty="0">
                <a:solidFill>
                  <a:schemeClr val="tx1">
                    <a:lumMod val="50000"/>
                    <a:lumOff val="50000"/>
                  </a:schemeClr>
                </a:solidFill>
                <a:latin typeface="Univers Condensed Light" panose="020B0306020202040204"/>
              </a:rPr>
              <a:t>- </a:t>
            </a:r>
            <a:r>
              <a:rPr lang="fr-CA" sz="2400" dirty="0">
                <a:solidFill>
                  <a:schemeClr val="tx1">
                    <a:lumMod val="50000"/>
                    <a:lumOff val="50000"/>
                  </a:schemeClr>
                </a:solidFill>
                <a:latin typeface="Univers Condensed Light" panose="020B0306020202040204"/>
              </a:rPr>
              <a:t>+ H</a:t>
            </a:r>
            <a:r>
              <a:rPr lang="fr-CA" sz="2400" baseline="-25000" dirty="0">
                <a:solidFill>
                  <a:schemeClr val="tx1">
                    <a:lumMod val="50000"/>
                    <a:lumOff val="50000"/>
                  </a:schemeClr>
                </a:solidFill>
                <a:latin typeface="Univers Condensed Light" panose="020B0306020202040204"/>
              </a:rPr>
              <a:t>2</a:t>
            </a:r>
          </a:p>
          <a:p>
            <a:r>
              <a:rPr lang="fr-CA" sz="2400" dirty="0">
                <a:solidFill>
                  <a:schemeClr val="tx1">
                    <a:lumMod val="50000"/>
                    <a:lumOff val="50000"/>
                  </a:schemeClr>
                </a:solidFill>
                <a:latin typeface="Univers Condensed Light" panose="020B0306020202040204"/>
              </a:rPr>
              <a:t>En milieu alcalin ou neutre en présence d’oxygène : O</a:t>
            </a:r>
            <a:r>
              <a:rPr lang="fr-CA" sz="2400" baseline="-25000" dirty="0">
                <a:solidFill>
                  <a:schemeClr val="tx1">
                    <a:lumMod val="50000"/>
                    <a:lumOff val="50000"/>
                  </a:schemeClr>
                </a:solidFill>
                <a:latin typeface="Univers Condensed Light" panose="020B0306020202040204"/>
              </a:rPr>
              <a:t>2</a:t>
            </a:r>
            <a:r>
              <a:rPr lang="fr-CA" sz="2400" dirty="0">
                <a:solidFill>
                  <a:schemeClr val="tx1">
                    <a:lumMod val="50000"/>
                    <a:lumOff val="50000"/>
                  </a:schemeClr>
                </a:solidFill>
                <a:latin typeface="Univers Condensed Light" panose="020B0306020202040204"/>
              </a:rPr>
              <a:t> + 2H</a:t>
            </a:r>
            <a:r>
              <a:rPr lang="fr-CA" sz="2400" baseline="-25000" dirty="0">
                <a:solidFill>
                  <a:schemeClr val="tx1">
                    <a:lumMod val="50000"/>
                    <a:lumOff val="50000"/>
                  </a:schemeClr>
                </a:solidFill>
                <a:latin typeface="Univers Condensed Light" panose="020B0306020202040204"/>
              </a:rPr>
              <a:t>2</a:t>
            </a:r>
            <a:r>
              <a:rPr lang="fr-CA" sz="2400" dirty="0">
                <a:solidFill>
                  <a:schemeClr val="tx1">
                    <a:lumMod val="50000"/>
                    <a:lumOff val="50000"/>
                  </a:schemeClr>
                </a:solidFill>
                <a:latin typeface="Univers Condensed Light" panose="020B0306020202040204"/>
              </a:rPr>
              <a:t>O + 4e</a:t>
            </a:r>
            <a:r>
              <a:rPr lang="fr-CA" sz="2400" baseline="30000" dirty="0">
                <a:solidFill>
                  <a:schemeClr val="tx1">
                    <a:lumMod val="50000"/>
                    <a:lumOff val="50000"/>
                  </a:schemeClr>
                </a:solidFill>
                <a:latin typeface="Univers Condensed Light" panose="020B0306020202040204"/>
              </a:rPr>
              <a:t>-</a:t>
            </a:r>
            <a:r>
              <a:rPr lang="fr-CA" sz="2400" dirty="0">
                <a:solidFill>
                  <a:schemeClr val="tx1">
                    <a:lumMod val="50000"/>
                    <a:lumOff val="50000"/>
                  </a:schemeClr>
                </a:solidFill>
                <a:latin typeface="Univers Condensed Light" panose="020B0306020202040204"/>
              </a:rPr>
              <a:t> → 4 OH</a:t>
            </a:r>
            <a:r>
              <a:rPr lang="fr-CA" sz="2400" baseline="30000" dirty="0">
                <a:solidFill>
                  <a:schemeClr val="tx1">
                    <a:lumMod val="50000"/>
                    <a:lumOff val="50000"/>
                  </a:schemeClr>
                </a:solidFill>
                <a:latin typeface="Univers Condensed Light" panose="020B0306020202040204"/>
              </a:rPr>
              <a:t>-</a:t>
            </a:r>
          </a:p>
          <a:p>
            <a:endParaRPr lang="fr-CA" sz="2400" b="1" dirty="0">
              <a:latin typeface="+mn-lt"/>
            </a:endParaRPr>
          </a:p>
          <a:p>
            <a:r>
              <a:rPr lang="fr-CA" sz="2800" b="1" dirty="0">
                <a:solidFill>
                  <a:schemeClr val="accent1"/>
                </a:solidFill>
                <a:latin typeface="Univers Condensed Light" panose="020B0306020202040204"/>
              </a:rPr>
              <a:t>Réactions de formation de produits de corrosion :</a:t>
            </a:r>
          </a:p>
          <a:p>
            <a:r>
              <a:rPr lang="fr-CA" sz="2400" dirty="0">
                <a:solidFill>
                  <a:schemeClr val="tx1">
                    <a:lumMod val="50000"/>
                    <a:lumOff val="50000"/>
                  </a:schemeClr>
                </a:solidFill>
                <a:latin typeface="Univers Condensed Light" panose="020B0306020202040204"/>
              </a:rPr>
              <a:t>Al</a:t>
            </a:r>
            <a:r>
              <a:rPr lang="fr-CA" sz="2400" baseline="30000" dirty="0">
                <a:solidFill>
                  <a:schemeClr val="tx1">
                    <a:lumMod val="50000"/>
                    <a:lumOff val="50000"/>
                  </a:schemeClr>
                </a:solidFill>
                <a:latin typeface="Univers Condensed Light" panose="020B0306020202040204"/>
              </a:rPr>
              <a:t>+3 </a:t>
            </a:r>
            <a:r>
              <a:rPr lang="fr-CA" sz="2400" dirty="0">
                <a:solidFill>
                  <a:schemeClr val="tx1">
                    <a:lumMod val="50000"/>
                    <a:lumOff val="50000"/>
                  </a:schemeClr>
                </a:solidFill>
                <a:latin typeface="Univers Condensed Light" panose="020B0306020202040204"/>
              </a:rPr>
              <a:t>+ 3OH</a:t>
            </a:r>
            <a:r>
              <a:rPr lang="fr-CA" sz="2400" baseline="30000" dirty="0">
                <a:solidFill>
                  <a:schemeClr val="tx1">
                    <a:lumMod val="50000"/>
                    <a:lumOff val="50000"/>
                  </a:schemeClr>
                </a:solidFill>
                <a:latin typeface="Univers Condensed Light" panose="020B0306020202040204"/>
              </a:rPr>
              <a:t>-</a:t>
            </a:r>
            <a:r>
              <a:rPr lang="fr-CA" sz="2400" dirty="0">
                <a:solidFill>
                  <a:schemeClr val="tx1">
                    <a:lumMod val="50000"/>
                    <a:lumOff val="50000"/>
                  </a:schemeClr>
                </a:solidFill>
                <a:latin typeface="Univers Condensed Light" panose="020B0306020202040204"/>
              </a:rPr>
              <a:t> → Al(OH)</a:t>
            </a:r>
            <a:r>
              <a:rPr lang="fr-CA" sz="2400" baseline="-25000" dirty="0">
                <a:solidFill>
                  <a:schemeClr val="tx1">
                    <a:lumMod val="50000"/>
                    <a:lumOff val="50000"/>
                  </a:schemeClr>
                </a:solidFill>
                <a:latin typeface="Univers Condensed Light" panose="020B0306020202040204"/>
              </a:rPr>
              <a:t>3</a:t>
            </a:r>
          </a:p>
          <a:p>
            <a:r>
              <a:rPr lang="fr-CA" sz="2400" dirty="0">
                <a:solidFill>
                  <a:schemeClr val="tx1">
                    <a:lumMod val="50000"/>
                    <a:lumOff val="50000"/>
                  </a:schemeClr>
                </a:solidFill>
                <a:latin typeface="Univers Condensed Light" panose="020B0306020202040204"/>
              </a:rPr>
              <a:t>Al</a:t>
            </a:r>
            <a:r>
              <a:rPr lang="fr-CA" sz="2400" baseline="30000" dirty="0">
                <a:solidFill>
                  <a:schemeClr val="tx1">
                    <a:lumMod val="50000"/>
                    <a:lumOff val="50000"/>
                  </a:schemeClr>
                </a:solidFill>
                <a:latin typeface="Univers Condensed Light" panose="020B0306020202040204"/>
              </a:rPr>
              <a:t>+3 </a:t>
            </a:r>
            <a:r>
              <a:rPr lang="fr-CA" sz="2400" dirty="0">
                <a:solidFill>
                  <a:schemeClr val="tx1">
                    <a:lumMod val="50000"/>
                    <a:lumOff val="50000"/>
                  </a:schemeClr>
                </a:solidFill>
                <a:latin typeface="Univers Condensed Light" panose="020B0306020202040204"/>
              </a:rPr>
              <a:t>+ 3H</a:t>
            </a:r>
            <a:r>
              <a:rPr lang="fr-CA" sz="2400" baseline="-25000" dirty="0">
                <a:solidFill>
                  <a:schemeClr val="tx1">
                    <a:lumMod val="50000"/>
                    <a:lumOff val="50000"/>
                  </a:schemeClr>
                </a:solidFill>
                <a:latin typeface="Univers Condensed Light" panose="020B0306020202040204"/>
              </a:rPr>
              <a:t>2</a:t>
            </a:r>
            <a:r>
              <a:rPr lang="fr-CA" sz="2400" dirty="0">
                <a:solidFill>
                  <a:schemeClr val="tx1">
                    <a:lumMod val="50000"/>
                    <a:lumOff val="50000"/>
                  </a:schemeClr>
                </a:solidFill>
                <a:latin typeface="Univers Condensed Light" panose="020B0306020202040204"/>
              </a:rPr>
              <a:t>O → 3H</a:t>
            </a:r>
            <a:r>
              <a:rPr lang="fr-CA" sz="2400" baseline="30000" dirty="0">
                <a:solidFill>
                  <a:schemeClr val="tx1">
                    <a:lumMod val="50000"/>
                    <a:lumOff val="50000"/>
                  </a:schemeClr>
                </a:solidFill>
                <a:latin typeface="Univers Condensed Light" panose="020B0306020202040204"/>
              </a:rPr>
              <a:t>+</a:t>
            </a:r>
            <a:r>
              <a:rPr lang="fr-CA" sz="2400" dirty="0">
                <a:solidFill>
                  <a:schemeClr val="tx1">
                    <a:lumMod val="50000"/>
                    <a:lumOff val="50000"/>
                  </a:schemeClr>
                </a:solidFill>
                <a:latin typeface="Univers Condensed Light" panose="020B0306020202040204"/>
              </a:rPr>
              <a:t> + Al(OH)</a:t>
            </a:r>
            <a:r>
              <a:rPr lang="fr-CA" sz="2400" baseline="-25000" dirty="0">
                <a:solidFill>
                  <a:schemeClr val="tx1">
                    <a:lumMod val="50000"/>
                    <a:lumOff val="50000"/>
                  </a:schemeClr>
                </a:solidFill>
                <a:latin typeface="Univers Condensed Light" panose="020B0306020202040204"/>
              </a:rPr>
              <a:t>3</a:t>
            </a:r>
          </a:p>
        </p:txBody>
      </p:sp>
      <p:sp>
        <p:nvSpPr>
          <p:cNvPr id="5" name="Titre 4">
            <a:extLst>
              <a:ext uri="{FF2B5EF4-FFF2-40B4-BE49-F238E27FC236}">
                <a16:creationId xmlns:a16="http://schemas.microsoft.com/office/drawing/2014/main" id="{F32D5A24-5BB2-BE6A-36BF-F007F665E823}"/>
              </a:ext>
            </a:extLst>
          </p:cNvPr>
          <p:cNvSpPr>
            <a:spLocks noGrp="1"/>
          </p:cNvSpPr>
          <p:nvPr>
            <p:ph type="title"/>
          </p:nvPr>
        </p:nvSpPr>
        <p:spPr/>
        <p:txBody>
          <a:bodyPr/>
          <a:lstStyle/>
          <a:p>
            <a:r>
              <a:rPr lang="fr-CA" dirty="0"/>
              <a:t>Corrosion électrochimique</a:t>
            </a:r>
          </a:p>
        </p:txBody>
      </p:sp>
    </p:spTree>
    <p:extLst>
      <p:ext uri="{BB962C8B-B14F-4D97-AF65-F5344CB8AC3E}">
        <p14:creationId xmlns:p14="http://schemas.microsoft.com/office/powerpoint/2010/main" val="45047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2</a:t>
            </a:fld>
            <a:endParaRPr lang="fr-FR"/>
          </a:p>
        </p:txBody>
      </p:sp>
      <p:sp>
        <p:nvSpPr>
          <p:cNvPr id="4" name="Espace réservé du texte 3"/>
          <p:cNvSpPr>
            <a:spLocks noGrp="1"/>
          </p:cNvSpPr>
          <p:nvPr>
            <p:ph type="body" idx="1"/>
          </p:nvPr>
        </p:nvSpPr>
        <p:spPr>
          <a:xfrm>
            <a:off x="839788" y="1440494"/>
            <a:ext cx="10513982" cy="4687351"/>
          </a:xfrm>
        </p:spPr>
        <p:txBody>
          <a:bodyPr>
            <a:normAutofit/>
          </a:bodyPr>
          <a:lstStyle/>
          <a:p>
            <a:r>
              <a:rPr lang="fr-CA" dirty="0"/>
              <a:t>L'information, les renseignements et les données contenus dans les documents de ce portail (appelé par la suite l'«Information»), sont considérés comme fiables au moment de leur publication, mais rien ne garantit qu'ils sont exacts et complets. L'Information est présentée uniquement à titre de renseignement et ne doit d'aucune manière être interprétée comme un conseil de nature technique ou autre. Sans limiter la portée générale de ce qui précède, l'Information peut contenir des inexactitudes techniques ou des erreurs typographiques et AluQuébec, la Grappe industrielle de l’aluminium, ses administrateurs, ses dirigeants, ses représentants, ses employés et ses mandataires ne peuvent être tenus responsables d'aucune manière des dommages pouvant en découler. </a:t>
            </a:r>
            <a:endParaRPr lang="fr-CA" sz="1800" b="1" dirty="0">
              <a:solidFill>
                <a:schemeClr val="accent1"/>
              </a:solidFill>
            </a:endParaRPr>
          </a:p>
          <a:p>
            <a:r>
              <a:rPr lang="fr-CA" sz="1800" b="1" dirty="0">
                <a:solidFill>
                  <a:schemeClr val="accent1"/>
                </a:solidFill>
              </a:rPr>
              <a:t>Dégagement de responsabilité</a:t>
            </a:r>
          </a:p>
          <a:p>
            <a:r>
              <a:rPr lang="fr-CA" dirty="0"/>
              <a:t>AluQuébec met à votre disposition l’Information sans aucune garantie, implicite ou explicite, et se dégage de toute responsabilité quant à son exactitude, sa fiabilité, sa pertinence ou son exhaustivité. </a:t>
            </a:r>
            <a:endParaRPr lang="fr-CA" sz="1800" b="1" dirty="0">
              <a:solidFill>
                <a:schemeClr val="accent1"/>
              </a:solidFill>
            </a:endParaRPr>
          </a:p>
          <a:p>
            <a:r>
              <a:rPr lang="fr-CA" sz="1800" b="1" dirty="0">
                <a:solidFill>
                  <a:schemeClr val="accent1"/>
                </a:solidFill>
              </a:rPr>
              <a:t>Droits d'auteur et propriété intellectuelle</a:t>
            </a:r>
          </a:p>
          <a:p>
            <a:r>
              <a:rPr lang="fr-CA" dirty="0"/>
              <a:t>Les droits d’auteurs de tous les contenus sur ce portail appartiennent à AluQuébec. Tous les éléments inclus dans ces contenus par les auteurs originaux, incluant textes, images, graphiques mais sans s’y limiter, proviennent soit de l’auteur même, de sources libres de droits ou encore d’éléments dont l’approbation d’utilisation a été obtenue par les auteurs originaux. Les utilisateurs du portail consentent à utiliser les contenus à des fins pédagogiques seulement. Les contenus peuvent être utilisés entièrement ou partiellement, mais ne pourront pas être modifiés de façon à altérer la nature même des informations ou encore à causer préjudice à AluQuébec. Un tel acte pourrait être une infraction à la législation applicable en matière de propriété intellectuelle et entraîner des réclamations.</a:t>
            </a:r>
          </a:p>
          <a:p>
            <a:endParaRPr lang="fr-CA" dirty="0"/>
          </a:p>
        </p:txBody>
      </p:sp>
      <p:sp>
        <p:nvSpPr>
          <p:cNvPr id="5" name="Titre 4"/>
          <p:cNvSpPr>
            <a:spLocks noGrp="1"/>
          </p:cNvSpPr>
          <p:nvPr>
            <p:ph type="title"/>
          </p:nvPr>
        </p:nvSpPr>
        <p:spPr/>
        <p:txBody>
          <a:bodyPr/>
          <a:lstStyle/>
          <a:p>
            <a:r>
              <a:rPr lang="fr-CA" dirty="0"/>
              <a:t>Note</a:t>
            </a:r>
          </a:p>
        </p:txBody>
      </p:sp>
    </p:spTree>
    <p:extLst>
      <p:ext uri="{BB962C8B-B14F-4D97-AF65-F5344CB8AC3E}">
        <p14:creationId xmlns:p14="http://schemas.microsoft.com/office/powerpoint/2010/main" val="296070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255CD36-21B1-A2F7-B047-2D7AA21A76C9}"/>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C819D60C-A27A-82CD-9940-3AE5912EA9F6}"/>
              </a:ext>
            </a:extLst>
          </p:cNvPr>
          <p:cNvSpPr>
            <a:spLocks noGrp="1"/>
          </p:cNvSpPr>
          <p:nvPr>
            <p:ph type="sldNum" sz="quarter" idx="12"/>
          </p:nvPr>
        </p:nvSpPr>
        <p:spPr/>
        <p:txBody>
          <a:bodyPr/>
          <a:lstStyle/>
          <a:p>
            <a:fld id="{82B63C5F-247B-BE4F-ACBC-7BDD67617F3E}" type="slidenum">
              <a:rPr lang="fr-FR" smtClean="0"/>
              <a:t>20</a:t>
            </a:fld>
            <a:endParaRPr lang="fr-FR" dirty="0"/>
          </a:p>
        </p:txBody>
      </p:sp>
      <p:sp>
        <p:nvSpPr>
          <p:cNvPr id="5" name="Titre 4">
            <a:extLst>
              <a:ext uri="{FF2B5EF4-FFF2-40B4-BE49-F238E27FC236}">
                <a16:creationId xmlns:a16="http://schemas.microsoft.com/office/drawing/2014/main" id="{33BA6BFA-3C48-09A5-1A47-62BFED09EB9F}"/>
              </a:ext>
            </a:extLst>
          </p:cNvPr>
          <p:cNvSpPr>
            <a:spLocks noGrp="1"/>
          </p:cNvSpPr>
          <p:nvPr>
            <p:ph type="title"/>
          </p:nvPr>
        </p:nvSpPr>
        <p:spPr/>
        <p:txBody>
          <a:bodyPr/>
          <a:lstStyle/>
          <a:p>
            <a:r>
              <a:rPr lang="fr-CA" dirty="0"/>
              <a:t>Notion du potentiel électrochimique</a:t>
            </a:r>
          </a:p>
        </p:txBody>
      </p:sp>
      <p:sp>
        <p:nvSpPr>
          <p:cNvPr id="7" name="ZoneTexte 6">
            <a:extLst>
              <a:ext uri="{FF2B5EF4-FFF2-40B4-BE49-F238E27FC236}">
                <a16:creationId xmlns:a16="http://schemas.microsoft.com/office/drawing/2014/main" id="{AC40AE56-206B-3907-99DB-675E5D528D9C}"/>
              </a:ext>
            </a:extLst>
          </p:cNvPr>
          <p:cNvSpPr txBox="1"/>
          <p:nvPr/>
        </p:nvSpPr>
        <p:spPr>
          <a:xfrm>
            <a:off x="2045899" y="1416383"/>
            <a:ext cx="6098720" cy="461665"/>
          </a:xfrm>
          <a:prstGeom prst="rect">
            <a:avLst/>
          </a:prstGeom>
          <a:noFill/>
        </p:spPr>
        <p:txBody>
          <a:bodyPr wrap="square">
            <a:spAutoFit/>
          </a:bodyPr>
          <a:lstStyle/>
          <a:p>
            <a:r>
              <a:rPr lang="fr-CA" sz="2400" b="1" dirty="0">
                <a:solidFill>
                  <a:schemeClr val="accent1"/>
                </a:solidFill>
                <a:latin typeface="Univers Condensed Light" panose="020B0306020202040204"/>
              </a:rPr>
              <a:t>Double-couche électrochimique</a:t>
            </a:r>
          </a:p>
        </p:txBody>
      </p:sp>
      <p:sp>
        <p:nvSpPr>
          <p:cNvPr id="9" name="ZoneTexte 8">
            <a:extLst>
              <a:ext uri="{FF2B5EF4-FFF2-40B4-BE49-F238E27FC236}">
                <a16:creationId xmlns:a16="http://schemas.microsoft.com/office/drawing/2014/main" id="{F0FB5D4A-58E8-3AFC-E728-E82AD7AD0B72}"/>
              </a:ext>
            </a:extLst>
          </p:cNvPr>
          <p:cNvSpPr txBox="1"/>
          <p:nvPr/>
        </p:nvSpPr>
        <p:spPr>
          <a:xfrm>
            <a:off x="688351" y="5399478"/>
            <a:ext cx="11009539" cy="830997"/>
          </a:xfrm>
          <a:prstGeom prst="rect">
            <a:avLst/>
          </a:prstGeom>
          <a:noFill/>
        </p:spPr>
        <p:txBody>
          <a:bodyPr wrap="square">
            <a:spAutoFit/>
          </a:bodyPr>
          <a:lstStyle/>
          <a:p>
            <a:pPr algn="ctr"/>
            <a:r>
              <a:rPr lang="fr-CA" sz="2400" b="1" dirty="0">
                <a:solidFill>
                  <a:schemeClr val="bg1">
                    <a:lumMod val="65000"/>
                  </a:schemeClr>
                </a:solidFill>
                <a:latin typeface="Univers Condensed Light" panose="020B0306020202040204"/>
              </a:rPr>
              <a:t>Le </a:t>
            </a:r>
            <a:r>
              <a:rPr lang="fr-CA" sz="2400" b="1" i="1" u="sng" dirty="0">
                <a:solidFill>
                  <a:schemeClr val="accent1"/>
                </a:solidFill>
                <a:latin typeface="Univers Condensed Light" panose="020B0306020202040204"/>
              </a:rPr>
              <a:t>potentiel électrochimique d’une électrode </a:t>
            </a:r>
            <a:r>
              <a:rPr lang="fr-CA" sz="2400" b="1" dirty="0">
                <a:solidFill>
                  <a:schemeClr val="bg1">
                    <a:lumMod val="65000"/>
                  </a:schemeClr>
                </a:solidFill>
                <a:latin typeface="Univers Condensed Light" panose="020B0306020202040204"/>
              </a:rPr>
              <a:t>représente la différence de potentiel électrique entre le métal et la solution à l’équilibre. </a:t>
            </a:r>
          </a:p>
        </p:txBody>
      </p:sp>
      <p:pic>
        <p:nvPicPr>
          <p:cNvPr id="13" name="Image 12">
            <a:extLst>
              <a:ext uri="{FF2B5EF4-FFF2-40B4-BE49-F238E27FC236}">
                <a16:creationId xmlns:a16="http://schemas.microsoft.com/office/drawing/2014/main" id="{782099B4-8BBD-D1EF-5621-3D7BD2CC431A}"/>
              </a:ext>
            </a:extLst>
          </p:cNvPr>
          <p:cNvPicPr>
            <a:picLocks noChangeAspect="1"/>
          </p:cNvPicPr>
          <p:nvPr/>
        </p:nvPicPr>
        <p:blipFill>
          <a:blip r:embed="rId2"/>
          <a:stretch>
            <a:fillRect/>
          </a:stretch>
        </p:blipFill>
        <p:spPr>
          <a:xfrm>
            <a:off x="2156603" y="2043717"/>
            <a:ext cx="7848748" cy="2951030"/>
          </a:xfrm>
          <a:prstGeom prst="rect">
            <a:avLst/>
          </a:prstGeom>
        </p:spPr>
      </p:pic>
      <p:sp>
        <p:nvSpPr>
          <p:cNvPr id="6" name="ZoneTexte 5">
            <a:extLst>
              <a:ext uri="{FF2B5EF4-FFF2-40B4-BE49-F238E27FC236}">
                <a16:creationId xmlns:a16="http://schemas.microsoft.com/office/drawing/2014/main" id="{5EE752F9-74BF-99E0-6988-EDFA18AB00E6}"/>
              </a:ext>
            </a:extLst>
          </p:cNvPr>
          <p:cNvSpPr txBox="1"/>
          <p:nvPr/>
        </p:nvSpPr>
        <p:spPr>
          <a:xfrm>
            <a:off x="2093720" y="4996605"/>
            <a:ext cx="8951295" cy="276999"/>
          </a:xfrm>
          <a:prstGeom prst="rect">
            <a:avLst/>
          </a:prstGeom>
          <a:noFill/>
        </p:spPr>
        <p:txBody>
          <a:bodyPr wrap="square">
            <a:spAutoFit/>
          </a:bodyPr>
          <a:lstStyle/>
          <a:p>
            <a:r>
              <a:rPr lang="fr-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‘’Corrosion et prévention’’, </a:t>
            </a:r>
            <a:r>
              <a:rPr lang="fr-CA" sz="1200" dirty="0">
                <a:solidFill>
                  <a:schemeClr val="accent2"/>
                </a:solidFill>
                <a:latin typeface="Univers Condensed Light" panose="020B0306020202040204"/>
                <a:ea typeface="Calibri" panose="020F0502020204030204" pitchFamily="34" charset="0"/>
                <a:cs typeface="Times New Roman" panose="02020603050405020304" pitchFamily="18" charset="0"/>
              </a:rPr>
              <a:t>Edward Ghali, Notes </a:t>
            </a:r>
            <a:r>
              <a:rPr lang="fr-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de cours, Université Laval, 2009.</a:t>
            </a:r>
            <a:endParaRPr lang="fr-CA" sz="1200" dirty="0">
              <a:solidFill>
                <a:schemeClr val="accent2"/>
              </a:solidFill>
              <a:latin typeface="Univers Condensed Light" panose="020B0306020202040204"/>
            </a:endParaRPr>
          </a:p>
        </p:txBody>
      </p:sp>
    </p:spTree>
    <p:extLst>
      <p:ext uri="{BB962C8B-B14F-4D97-AF65-F5344CB8AC3E}">
        <p14:creationId xmlns:p14="http://schemas.microsoft.com/office/powerpoint/2010/main" val="438429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876730E-0049-9E37-3191-2DD5702A8EC4}"/>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CDE86EC2-97CE-F86B-4C73-1F3A08870C41}"/>
              </a:ext>
            </a:extLst>
          </p:cNvPr>
          <p:cNvSpPr>
            <a:spLocks noGrp="1"/>
          </p:cNvSpPr>
          <p:nvPr>
            <p:ph type="sldNum" sz="quarter" idx="12"/>
          </p:nvPr>
        </p:nvSpPr>
        <p:spPr/>
        <p:txBody>
          <a:bodyPr/>
          <a:lstStyle/>
          <a:p>
            <a:fld id="{82B63C5F-247B-BE4F-ACBC-7BDD67617F3E}" type="slidenum">
              <a:rPr lang="fr-FR" smtClean="0"/>
              <a:t>21</a:t>
            </a:fld>
            <a:endParaRPr lang="fr-FR" dirty="0"/>
          </a:p>
        </p:txBody>
      </p:sp>
      <p:sp>
        <p:nvSpPr>
          <p:cNvPr id="4" name="Espace réservé du texte 3">
            <a:extLst>
              <a:ext uri="{FF2B5EF4-FFF2-40B4-BE49-F238E27FC236}">
                <a16:creationId xmlns:a16="http://schemas.microsoft.com/office/drawing/2014/main" id="{CA827E2E-B164-9F11-0724-D9FE768E748A}"/>
              </a:ext>
            </a:extLst>
          </p:cNvPr>
          <p:cNvSpPr>
            <a:spLocks noGrp="1"/>
          </p:cNvSpPr>
          <p:nvPr>
            <p:ph type="body" idx="1"/>
          </p:nvPr>
        </p:nvSpPr>
        <p:spPr>
          <a:xfrm>
            <a:off x="546490" y="2698110"/>
            <a:ext cx="5397726" cy="1967811"/>
          </a:xfrm>
        </p:spPr>
        <p:txBody>
          <a:bodyPr/>
          <a:lstStyle/>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Classe les matériaux en fonction de leur potentiel de corrosion</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Matériau le plus actif (anode) au dessus</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Matériau le moins actif (cathode) en dessous</a:t>
            </a:r>
          </a:p>
          <a:p>
            <a:pPr marL="285750" indent="-285750">
              <a:buFont typeface="Courier New" panose="02070309020205020404" pitchFamily="49" charset="0"/>
              <a:buChar char="o"/>
            </a:pPr>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C2CBCD96-E453-5BB1-FEB0-8B27326B9736}"/>
              </a:ext>
            </a:extLst>
          </p:cNvPr>
          <p:cNvSpPr>
            <a:spLocks noGrp="1"/>
          </p:cNvSpPr>
          <p:nvPr>
            <p:ph type="title"/>
          </p:nvPr>
        </p:nvSpPr>
        <p:spPr/>
        <p:txBody>
          <a:bodyPr/>
          <a:lstStyle/>
          <a:p>
            <a:r>
              <a:rPr lang="fr-CA" dirty="0"/>
              <a:t>Échelle galvanique</a:t>
            </a:r>
          </a:p>
        </p:txBody>
      </p:sp>
      <p:pic>
        <p:nvPicPr>
          <p:cNvPr id="7" name="Image 6">
            <a:extLst>
              <a:ext uri="{FF2B5EF4-FFF2-40B4-BE49-F238E27FC236}">
                <a16:creationId xmlns:a16="http://schemas.microsoft.com/office/drawing/2014/main" id="{EB498E78-4875-7C3E-9838-A4CC440D38A5}"/>
              </a:ext>
            </a:extLst>
          </p:cNvPr>
          <p:cNvPicPr>
            <a:picLocks noChangeAspect="1"/>
          </p:cNvPicPr>
          <p:nvPr/>
        </p:nvPicPr>
        <p:blipFill>
          <a:blip r:embed="rId2"/>
          <a:stretch>
            <a:fillRect/>
          </a:stretch>
        </p:blipFill>
        <p:spPr>
          <a:xfrm>
            <a:off x="6099586" y="1276621"/>
            <a:ext cx="5911259" cy="4510870"/>
          </a:xfrm>
          <a:prstGeom prst="rect">
            <a:avLst/>
          </a:prstGeom>
        </p:spPr>
      </p:pic>
      <p:sp>
        <p:nvSpPr>
          <p:cNvPr id="9" name="ZoneTexte 8">
            <a:extLst>
              <a:ext uri="{FF2B5EF4-FFF2-40B4-BE49-F238E27FC236}">
                <a16:creationId xmlns:a16="http://schemas.microsoft.com/office/drawing/2014/main" id="{589165C6-6D50-3753-2CB4-B3A0E6EBF8E9}"/>
              </a:ext>
            </a:extLst>
          </p:cNvPr>
          <p:cNvSpPr txBox="1"/>
          <p:nvPr/>
        </p:nvSpPr>
        <p:spPr>
          <a:xfrm>
            <a:off x="6699290" y="5679289"/>
            <a:ext cx="5164907" cy="461665"/>
          </a:xfrm>
          <a:prstGeom prst="rect">
            <a:avLst/>
          </a:prstGeom>
          <a:noFill/>
        </p:spPr>
        <p:txBody>
          <a:bodyPr wrap="square">
            <a:spAutoFit/>
          </a:bodyPr>
          <a:lstStyle/>
          <a:p>
            <a:r>
              <a:rPr lang="fr-CA" sz="1200" i="1" dirty="0">
                <a:solidFill>
                  <a:schemeClr val="accent2"/>
                </a:solidFill>
                <a:latin typeface="Univers Condensed Light" panose="020B0306020202040204"/>
                <a:hlinkClick r:id="rId3"/>
              </a:rPr>
              <a:t>https://www.buildingenclosureonline.com/blogs/14-the-be-blog/post/87725-beware-of-galvanic-action-its-a-thing</a:t>
            </a:r>
            <a:endParaRPr lang="fr-CA" sz="1200" i="1" dirty="0">
              <a:solidFill>
                <a:schemeClr val="accent2"/>
              </a:solidFill>
              <a:latin typeface="Univers Condensed Light" panose="020B0306020202040204"/>
            </a:endParaRPr>
          </a:p>
        </p:txBody>
      </p:sp>
    </p:spTree>
    <p:extLst>
      <p:ext uri="{BB962C8B-B14F-4D97-AF65-F5344CB8AC3E}">
        <p14:creationId xmlns:p14="http://schemas.microsoft.com/office/powerpoint/2010/main" val="1635067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9D6093B-80CC-0EB6-0EEA-F48AC299F1DF}"/>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6138592D-989D-4C3A-87EF-A18F13A6AA28}"/>
              </a:ext>
            </a:extLst>
          </p:cNvPr>
          <p:cNvSpPr>
            <a:spLocks noGrp="1"/>
          </p:cNvSpPr>
          <p:nvPr>
            <p:ph type="sldNum" sz="quarter" idx="12"/>
          </p:nvPr>
        </p:nvSpPr>
        <p:spPr/>
        <p:txBody>
          <a:bodyPr/>
          <a:lstStyle/>
          <a:p>
            <a:fld id="{82B63C5F-247B-BE4F-ACBC-7BDD67617F3E}" type="slidenum">
              <a:rPr lang="fr-FR" smtClean="0"/>
              <a:t>22</a:t>
            </a:fld>
            <a:endParaRPr lang="fr-FR" dirty="0"/>
          </a:p>
        </p:txBody>
      </p:sp>
      <p:sp>
        <p:nvSpPr>
          <p:cNvPr id="4" name="Espace réservé du texte 3">
            <a:extLst>
              <a:ext uri="{FF2B5EF4-FFF2-40B4-BE49-F238E27FC236}">
                <a16:creationId xmlns:a16="http://schemas.microsoft.com/office/drawing/2014/main" id="{489ED357-A2CD-7989-8A11-114B12816020}"/>
              </a:ext>
            </a:extLst>
          </p:cNvPr>
          <p:cNvSpPr>
            <a:spLocks noGrp="1"/>
          </p:cNvSpPr>
          <p:nvPr>
            <p:ph type="body" idx="1"/>
          </p:nvPr>
        </p:nvSpPr>
        <p:spPr>
          <a:xfrm>
            <a:off x="381711" y="1767604"/>
            <a:ext cx="6170775" cy="4507366"/>
          </a:xfrm>
        </p:spPr>
        <p:txBody>
          <a:bodyPr/>
          <a:lstStyle/>
          <a:p>
            <a:r>
              <a:rPr lang="fr-CA" sz="2400" b="1" dirty="0">
                <a:solidFill>
                  <a:schemeClr val="accent1"/>
                </a:solidFill>
                <a:latin typeface="Univers Condensed Light" panose="020B0306020202040204"/>
              </a:rPr>
              <a:t>Nécessaire d’avoir trois conditions réunies :</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Présence d’un électrolyte.</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Continuité électrique (contact). </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Nature différente des métaux ou de l’environnement.</a:t>
            </a:r>
          </a:p>
          <a:p>
            <a:endParaRPr lang="fr-CA" sz="2400" dirty="0">
              <a:solidFill>
                <a:schemeClr val="tx1">
                  <a:lumMod val="50000"/>
                  <a:lumOff val="50000"/>
                </a:schemeClr>
              </a:solidFill>
              <a:latin typeface="Univers Condensed Light" panose="020B0306020202040204"/>
            </a:endParaRPr>
          </a:p>
          <a:p>
            <a:endParaRPr lang="fr-CA" sz="2400" dirty="0">
              <a:solidFill>
                <a:schemeClr val="tx1">
                  <a:lumMod val="50000"/>
                  <a:lumOff val="50000"/>
                </a:schemeClr>
              </a:solidFill>
              <a:latin typeface="Univers Condensed Light" panose="020B0306020202040204"/>
            </a:endParaRPr>
          </a:p>
          <a:p>
            <a:r>
              <a:rPr lang="fr-CA" sz="2400" dirty="0">
                <a:solidFill>
                  <a:schemeClr val="tx1">
                    <a:lumMod val="50000"/>
                    <a:lumOff val="50000"/>
                  </a:schemeClr>
                </a:solidFill>
                <a:latin typeface="Univers Condensed Light" panose="020B0306020202040204"/>
              </a:rPr>
              <a:t>Si une de ces trois conditions n’est pas au rendez-vous, il n’y aura pas de </a:t>
            </a:r>
            <a:r>
              <a:rPr lang="fr-CA" sz="2400" b="1" dirty="0">
                <a:solidFill>
                  <a:schemeClr val="accent1"/>
                </a:solidFill>
                <a:latin typeface="Univers Condensed Light" panose="020B0306020202040204"/>
              </a:rPr>
              <a:t>corrosion.</a:t>
            </a:r>
          </a:p>
          <a:p>
            <a:endParaRPr lang="fr-CA" sz="2400"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F9852E53-4A85-A596-5E96-F585D92943B1}"/>
              </a:ext>
            </a:extLst>
          </p:cNvPr>
          <p:cNvSpPr>
            <a:spLocks noGrp="1"/>
          </p:cNvSpPr>
          <p:nvPr>
            <p:ph type="title"/>
          </p:nvPr>
        </p:nvSpPr>
        <p:spPr/>
        <p:txBody>
          <a:bodyPr/>
          <a:lstStyle/>
          <a:p>
            <a:r>
              <a:rPr lang="fr-CA" dirty="0"/>
              <a:t>Corrosion galvanique</a:t>
            </a:r>
          </a:p>
        </p:txBody>
      </p:sp>
      <p:pic>
        <p:nvPicPr>
          <p:cNvPr id="7" name="Image 6">
            <a:extLst>
              <a:ext uri="{FF2B5EF4-FFF2-40B4-BE49-F238E27FC236}">
                <a16:creationId xmlns:a16="http://schemas.microsoft.com/office/drawing/2014/main" id="{1BD2C42B-80A3-38D7-11F9-FAFC098490E4}"/>
              </a:ext>
            </a:extLst>
          </p:cNvPr>
          <p:cNvPicPr>
            <a:picLocks noChangeAspect="1"/>
          </p:cNvPicPr>
          <p:nvPr/>
        </p:nvPicPr>
        <p:blipFill>
          <a:blip r:embed="rId2"/>
          <a:stretch>
            <a:fillRect/>
          </a:stretch>
        </p:blipFill>
        <p:spPr>
          <a:xfrm>
            <a:off x="6493352" y="1419544"/>
            <a:ext cx="5284837" cy="4018223"/>
          </a:xfrm>
          <a:prstGeom prst="rect">
            <a:avLst/>
          </a:prstGeom>
        </p:spPr>
      </p:pic>
      <p:sp>
        <p:nvSpPr>
          <p:cNvPr id="8" name="ZoneTexte 7">
            <a:extLst>
              <a:ext uri="{FF2B5EF4-FFF2-40B4-BE49-F238E27FC236}">
                <a16:creationId xmlns:a16="http://schemas.microsoft.com/office/drawing/2014/main" id="{56F2649F-C4E2-2028-3928-DCD371CD62B8}"/>
              </a:ext>
            </a:extLst>
          </p:cNvPr>
          <p:cNvSpPr txBox="1"/>
          <p:nvPr/>
        </p:nvSpPr>
        <p:spPr>
          <a:xfrm>
            <a:off x="6423091" y="5403130"/>
            <a:ext cx="5472736" cy="461665"/>
          </a:xfrm>
          <a:prstGeom prst="rect">
            <a:avLst/>
          </a:prstGeom>
          <a:noFill/>
        </p:spPr>
        <p:txBody>
          <a:bodyPr wrap="square">
            <a:spAutoFit/>
          </a:bodyPr>
          <a:lstStyle/>
          <a:p>
            <a:r>
              <a:rPr lang="en-US" sz="1200" dirty="0">
                <a:solidFill>
                  <a:schemeClr val="accent2"/>
                </a:solidFill>
                <a:latin typeface="Univers Condensed Light" panose="020B0306020202040204"/>
              </a:rPr>
              <a:t>Source : AGARD Corrosion Handbook. Volume 1. Aircraft Corrosion: Causes and Case Histories, Wallace, W.  </a:t>
            </a:r>
            <a:r>
              <a:rPr lang="en-US" sz="1200" dirty="0" err="1">
                <a:solidFill>
                  <a:schemeClr val="accent2"/>
                </a:solidFill>
                <a:latin typeface="Univers Condensed Light" panose="020B0306020202040204"/>
              </a:rPr>
              <a:t>Hoeppner</a:t>
            </a:r>
            <a:r>
              <a:rPr lang="en-US" sz="1200" dirty="0">
                <a:solidFill>
                  <a:schemeClr val="accent2"/>
                </a:solidFill>
                <a:latin typeface="Univers Condensed Light" panose="020B0306020202040204"/>
              </a:rPr>
              <a:t>, D. W.  </a:t>
            </a:r>
            <a:r>
              <a:rPr lang="en-US" sz="1200" dirty="0" err="1">
                <a:solidFill>
                  <a:schemeClr val="accent2"/>
                </a:solidFill>
                <a:latin typeface="Univers Condensed Light" panose="020B0306020202040204"/>
              </a:rPr>
              <a:t>Kandachar</a:t>
            </a:r>
            <a:r>
              <a:rPr lang="en-US" sz="1200" dirty="0">
                <a:solidFill>
                  <a:schemeClr val="accent2"/>
                </a:solidFill>
                <a:latin typeface="Univers Condensed Light" panose="020B0306020202040204"/>
              </a:rPr>
              <a:t>, P. V., 1985.</a:t>
            </a:r>
            <a:endParaRPr lang="fr-CA" sz="1200" dirty="0">
              <a:solidFill>
                <a:schemeClr val="accent2"/>
              </a:solidFill>
              <a:latin typeface="Univers Condensed Light" panose="020B0306020202040204"/>
            </a:endParaRPr>
          </a:p>
        </p:txBody>
      </p:sp>
    </p:spTree>
    <p:extLst>
      <p:ext uri="{BB962C8B-B14F-4D97-AF65-F5344CB8AC3E}">
        <p14:creationId xmlns:p14="http://schemas.microsoft.com/office/powerpoint/2010/main" val="529138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1AF7019-EA5F-764C-6317-B8BFA9E15DE9}"/>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8211DA6F-D0E1-2910-7C18-F4AB3F3919F8}"/>
              </a:ext>
            </a:extLst>
          </p:cNvPr>
          <p:cNvSpPr>
            <a:spLocks noGrp="1"/>
          </p:cNvSpPr>
          <p:nvPr>
            <p:ph type="sldNum" sz="quarter" idx="12"/>
          </p:nvPr>
        </p:nvSpPr>
        <p:spPr/>
        <p:txBody>
          <a:bodyPr/>
          <a:lstStyle/>
          <a:p>
            <a:fld id="{82B63C5F-247B-BE4F-ACBC-7BDD67617F3E}" type="slidenum">
              <a:rPr lang="fr-FR" smtClean="0"/>
              <a:t>23</a:t>
            </a:fld>
            <a:endParaRPr lang="fr-FR" dirty="0"/>
          </a:p>
        </p:txBody>
      </p:sp>
      <p:sp>
        <p:nvSpPr>
          <p:cNvPr id="5" name="Titre 4">
            <a:extLst>
              <a:ext uri="{FF2B5EF4-FFF2-40B4-BE49-F238E27FC236}">
                <a16:creationId xmlns:a16="http://schemas.microsoft.com/office/drawing/2014/main" id="{754FF469-E93A-5B48-F24F-DD5601AAA099}"/>
              </a:ext>
            </a:extLst>
          </p:cNvPr>
          <p:cNvSpPr>
            <a:spLocks noGrp="1"/>
          </p:cNvSpPr>
          <p:nvPr>
            <p:ph type="title"/>
          </p:nvPr>
        </p:nvSpPr>
        <p:spPr/>
        <p:txBody>
          <a:bodyPr/>
          <a:lstStyle/>
          <a:p>
            <a:r>
              <a:rPr lang="fr-CA" dirty="0"/>
              <a:t>Corrosion galvanique</a:t>
            </a:r>
          </a:p>
        </p:txBody>
      </p:sp>
      <p:sp>
        <p:nvSpPr>
          <p:cNvPr id="7" name="ZoneTexte 6">
            <a:extLst>
              <a:ext uri="{FF2B5EF4-FFF2-40B4-BE49-F238E27FC236}">
                <a16:creationId xmlns:a16="http://schemas.microsoft.com/office/drawing/2014/main" id="{2F8240B3-6382-DBAB-7433-8D80638B0DD0}"/>
              </a:ext>
            </a:extLst>
          </p:cNvPr>
          <p:cNvSpPr txBox="1"/>
          <p:nvPr/>
        </p:nvSpPr>
        <p:spPr>
          <a:xfrm>
            <a:off x="304700" y="2390231"/>
            <a:ext cx="2091606" cy="2246769"/>
          </a:xfrm>
          <a:prstGeom prst="rect">
            <a:avLst/>
          </a:prstGeom>
          <a:noFill/>
        </p:spPr>
        <p:txBody>
          <a:bodyPr wrap="square">
            <a:spAutoFit/>
          </a:bodyPr>
          <a:lstStyle/>
          <a:p>
            <a:pPr algn="ctr"/>
            <a:r>
              <a:rPr lang="fr-CA" sz="2000" b="1" dirty="0">
                <a:solidFill>
                  <a:schemeClr val="accent1"/>
                </a:solidFill>
                <a:latin typeface="Univers Condensed Light" panose="020B0306020202040204"/>
              </a:rPr>
              <a:t>Effet des éléments d’alliage sur le potentiel électrochimique des alliages binaires d’aluminium </a:t>
            </a:r>
          </a:p>
        </p:txBody>
      </p:sp>
      <p:pic>
        <p:nvPicPr>
          <p:cNvPr id="9" name="Image 8">
            <a:extLst>
              <a:ext uri="{FF2B5EF4-FFF2-40B4-BE49-F238E27FC236}">
                <a16:creationId xmlns:a16="http://schemas.microsoft.com/office/drawing/2014/main" id="{1777C015-CE89-A502-E07F-6F608191CFF2}"/>
              </a:ext>
            </a:extLst>
          </p:cNvPr>
          <p:cNvPicPr>
            <a:picLocks noChangeAspect="1"/>
          </p:cNvPicPr>
          <p:nvPr/>
        </p:nvPicPr>
        <p:blipFill>
          <a:blip r:embed="rId2"/>
          <a:stretch>
            <a:fillRect/>
          </a:stretch>
        </p:blipFill>
        <p:spPr>
          <a:xfrm>
            <a:off x="2501160" y="1430509"/>
            <a:ext cx="2574471" cy="4166214"/>
          </a:xfrm>
          <a:prstGeom prst="rect">
            <a:avLst/>
          </a:prstGeom>
        </p:spPr>
      </p:pic>
      <p:pic>
        <p:nvPicPr>
          <p:cNvPr id="11" name="Image 10">
            <a:extLst>
              <a:ext uri="{FF2B5EF4-FFF2-40B4-BE49-F238E27FC236}">
                <a16:creationId xmlns:a16="http://schemas.microsoft.com/office/drawing/2014/main" id="{219E258D-AF9E-4BDE-28A5-7C15264D98C4}"/>
              </a:ext>
            </a:extLst>
          </p:cNvPr>
          <p:cNvPicPr>
            <a:picLocks noChangeAspect="1"/>
          </p:cNvPicPr>
          <p:nvPr/>
        </p:nvPicPr>
        <p:blipFill>
          <a:blip r:embed="rId3"/>
          <a:stretch>
            <a:fillRect/>
          </a:stretch>
        </p:blipFill>
        <p:spPr>
          <a:xfrm>
            <a:off x="6046018" y="1277209"/>
            <a:ext cx="5637002" cy="4666392"/>
          </a:xfrm>
          <a:prstGeom prst="rect">
            <a:avLst/>
          </a:prstGeom>
        </p:spPr>
      </p:pic>
      <p:sp>
        <p:nvSpPr>
          <p:cNvPr id="6" name="ZoneTexte 5">
            <a:extLst>
              <a:ext uri="{FF2B5EF4-FFF2-40B4-BE49-F238E27FC236}">
                <a16:creationId xmlns:a16="http://schemas.microsoft.com/office/drawing/2014/main" id="{07F26831-58EA-007A-340E-72269B126FCD}"/>
              </a:ext>
            </a:extLst>
          </p:cNvPr>
          <p:cNvSpPr txBox="1"/>
          <p:nvPr/>
        </p:nvSpPr>
        <p:spPr>
          <a:xfrm>
            <a:off x="6002886" y="5922871"/>
            <a:ext cx="5060634" cy="276999"/>
          </a:xfrm>
          <a:prstGeom prst="rect">
            <a:avLst/>
          </a:prstGeom>
          <a:noFill/>
        </p:spPr>
        <p:txBody>
          <a:bodyPr wrap="square">
            <a:spAutoFit/>
          </a:bodyPr>
          <a:lstStyle/>
          <a:p>
            <a:r>
              <a:rPr lang="en-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a:t>
            </a:r>
            <a:r>
              <a:rPr lang="en-US"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C. </a:t>
            </a:r>
            <a:r>
              <a:rPr lang="en-US" sz="1200"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Vargel</a:t>
            </a:r>
            <a:r>
              <a:rPr lang="en-US"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Corrosion of Aluminum, 1st Edition, Elsevier Science, 2004</a:t>
            </a:r>
            <a:endParaRPr lang="fr-CA" sz="1200" dirty="0">
              <a:solidFill>
                <a:schemeClr val="accent2"/>
              </a:solidFill>
              <a:latin typeface="Univers Condensed Light" panose="020B0306020202040204"/>
            </a:endParaRPr>
          </a:p>
        </p:txBody>
      </p:sp>
      <p:sp>
        <p:nvSpPr>
          <p:cNvPr id="10" name="ZoneTexte 9">
            <a:extLst>
              <a:ext uri="{FF2B5EF4-FFF2-40B4-BE49-F238E27FC236}">
                <a16:creationId xmlns:a16="http://schemas.microsoft.com/office/drawing/2014/main" id="{46C2F3C1-FDBB-F690-257A-BA98D1FC0C8F}"/>
              </a:ext>
            </a:extLst>
          </p:cNvPr>
          <p:cNvSpPr txBox="1"/>
          <p:nvPr/>
        </p:nvSpPr>
        <p:spPr>
          <a:xfrm>
            <a:off x="2458028" y="5525973"/>
            <a:ext cx="2574471" cy="461665"/>
          </a:xfrm>
          <a:prstGeom prst="rect">
            <a:avLst/>
          </a:prstGeom>
          <a:noFill/>
        </p:spPr>
        <p:txBody>
          <a:bodyPr wrap="square">
            <a:spAutoFit/>
          </a:bodyPr>
          <a:lstStyle/>
          <a:p>
            <a:r>
              <a:rPr lang="en-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a:t>
            </a:r>
            <a:r>
              <a:rPr lang="en-US"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C. </a:t>
            </a:r>
            <a:r>
              <a:rPr lang="en-US" sz="1200"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Vargel</a:t>
            </a:r>
            <a:r>
              <a:rPr lang="en-US"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Corrosion of Aluminum, 1st Edition, Elsevier Science, 2004</a:t>
            </a:r>
            <a:endParaRPr lang="fr-CA" sz="1200" dirty="0">
              <a:solidFill>
                <a:schemeClr val="accent2"/>
              </a:solidFill>
              <a:latin typeface="Univers Condensed Light" panose="020B0306020202040204"/>
            </a:endParaRPr>
          </a:p>
        </p:txBody>
      </p:sp>
    </p:spTree>
    <p:extLst>
      <p:ext uri="{BB962C8B-B14F-4D97-AF65-F5344CB8AC3E}">
        <p14:creationId xmlns:p14="http://schemas.microsoft.com/office/powerpoint/2010/main" val="84855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C6FF0AD-0827-1A8F-7B9A-53F3E336BF70}"/>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50B23918-1293-4C75-184A-0EEAEE93CE7C}"/>
              </a:ext>
            </a:extLst>
          </p:cNvPr>
          <p:cNvSpPr>
            <a:spLocks noGrp="1"/>
          </p:cNvSpPr>
          <p:nvPr>
            <p:ph type="sldNum" sz="quarter" idx="12"/>
          </p:nvPr>
        </p:nvSpPr>
        <p:spPr/>
        <p:txBody>
          <a:bodyPr/>
          <a:lstStyle/>
          <a:p>
            <a:fld id="{82B63C5F-247B-BE4F-ACBC-7BDD67617F3E}" type="slidenum">
              <a:rPr lang="fr-FR" smtClean="0"/>
              <a:t>24</a:t>
            </a:fld>
            <a:endParaRPr lang="fr-FR" dirty="0"/>
          </a:p>
        </p:txBody>
      </p:sp>
      <p:sp>
        <p:nvSpPr>
          <p:cNvPr id="4" name="Espace réservé du texte 3">
            <a:extLst>
              <a:ext uri="{FF2B5EF4-FFF2-40B4-BE49-F238E27FC236}">
                <a16:creationId xmlns:a16="http://schemas.microsoft.com/office/drawing/2014/main" id="{01C17F13-F100-8126-0BAD-9FC371B3E7E7}"/>
              </a:ext>
            </a:extLst>
          </p:cNvPr>
          <p:cNvSpPr>
            <a:spLocks noGrp="1"/>
          </p:cNvSpPr>
          <p:nvPr>
            <p:ph type="body" idx="1"/>
          </p:nvPr>
        </p:nvSpPr>
        <p:spPr>
          <a:xfrm>
            <a:off x="786680" y="1399127"/>
            <a:ext cx="10513982" cy="2608458"/>
          </a:xfrm>
        </p:spPr>
        <p:txBody>
          <a:bodyPr/>
          <a:lstStyle/>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Le matériau le plus anodique va se corroder plus rapidement tandis que le métal le plus noble sera protégé.</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La vitesse de corrosion est d’autant plus grande que la différence de potentiel entre les métaux ou alliages dissimilaires est élevée.</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Le faciès de corrosion du matériau anodique sera généralement semblable à celui rencontré en l’absence de couplage galvanique.</a:t>
            </a:r>
          </a:p>
          <a:p>
            <a:pPr marL="285750" indent="-285750">
              <a:buFont typeface="Courier New" panose="02070309020205020404" pitchFamily="49" charset="0"/>
              <a:buChar char="o"/>
            </a:pPr>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F42FD5C4-4B32-35A3-620F-DCEE209DFF80}"/>
              </a:ext>
            </a:extLst>
          </p:cNvPr>
          <p:cNvSpPr>
            <a:spLocks noGrp="1"/>
          </p:cNvSpPr>
          <p:nvPr>
            <p:ph type="title"/>
          </p:nvPr>
        </p:nvSpPr>
        <p:spPr/>
        <p:txBody>
          <a:bodyPr/>
          <a:lstStyle/>
          <a:p>
            <a:r>
              <a:rPr lang="fr-CA" dirty="0"/>
              <a:t>Corrosion galvanique </a:t>
            </a:r>
          </a:p>
        </p:txBody>
      </p:sp>
      <p:pic>
        <p:nvPicPr>
          <p:cNvPr id="8" name="Image 7">
            <a:extLst>
              <a:ext uri="{FF2B5EF4-FFF2-40B4-BE49-F238E27FC236}">
                <a16:creationId xmlns:a16="http://schemas.microsoft.com/office/drawing/2014/main" id="{C18BFB99-AC28-EDA9-551B-593BE58437C9}"/>
              </a:ext>
            </a:extLst>
          </p:cNvPr>
          <p:cNvPicPr>
            <a:picLocks noChangeAspect="1"/>
          </p:cNvPicPr>
          <p:nvPr/>
        </p:nvPicPr>
        <p:blipFill>
          <a:blip r:embed="rId2"/>
          <a:stretch>
            <a:fillRect/>
          </a:stretch>
        </p:blipFill>
        <p:spPr>
          <a:xfrm>
            <a:off x="5429109" y="3945058"/>
            <a:ext cx="4559913" cy="1765127"/>
          </a:xfrm>
          <a:prstGeom prst="rect">
            <a:avLst/>
          </a:prstGeom>
        </p:spPr>
      </p:pic>
      <p:sp>
        <p:nvSpPr>
          <p:cNvPr id="9" name="ZoneTexte 8">
            <a:extLst>
              <a:ext uri="{FF2B5EF4-FFF2-40B4-BE49-F238E27FC236}">
                <a16:creationId xmlns:a16="http://schemas.microsoft.com/office/drawing/2014/main" id="{93E324E8-4CC0-4380-77B7-060894C711CD}"/>
              </a:ext>
            </a:extLst>
          </p:cNvPr>
          <p:cNvSpPr txBox="1"/>
          <p:nvPr/>
        </p:nvSpPr>
        <p:spPr>
          <a:xfrm>
            <a:off x="5347467" y="5674532"/>
            <a:ext cx="5230540" cy="461665"/>
          </a:xfrm>
          <a:prstGeom prst="rect">
            <a:avLst/>
          </a:prstGeom>
          <a:noFill/>
        </p:spPr>
        <p:txBody>
          <a:bodyPr wrap="square" rtlCol="0">
            <a:spAutoFit/>
          </a:bodyPr>
          <a:lstStyle/>
          <a:p>
            <a:r>
              <a:rPr lang="fr-CA" sz="1200" dirty="0">
                <a:solidFill>
                  <a:schemeClr val="accent2"/>
                </a:solidFill>
                <a:latin typeface="Univers Condensed Light" panose="020B0306020202040204"/>
              </a:rPr>
              <a:t>Source : http://aluminumsurface.blogspot.ca/2009/04/corrosion-between-anodized-aluminum-and.html</a:t>
            </a:r>
          </a:p>
        </p:txBody>
      </p:sp>
      <p:sp>
        <p:nvSpPr>
          <p:cNvPr id="10" name="ZoneTexte 9">
            <a:extLst>
              <a:ext uri="{FF2B5EF4-FFF2-40B4-BE49-F238E27FC236}">
                <a16:creationId xmlns:a16="http://schemas.microsoft.com/office/drawing/2014/main" id="{A6B3F702-FD89-3188-EA45-875EBCD2EA28}"/>
              </a:ext>
            </a:extLst>
          </p:cNvPr>
          <p:cNvSpPr txBox="1"/>
          <p:nvPr/>
        </p:nvSpPr>
        <p:spPr>
          <a:xfrm>
            <a:off x="1312652" y="4162634"/>
            <a:ext cx="3279269" cy="1200329"/>
          </a:xfrm>
          <a:prstGeom prst="rect">
            <a:avLst/>
          </a:prstGeom>
          <a:noFill/>
        </p:spPr>
        <p:txBody>
          <a:bodyPr wrap="square" rtlCol="0">
            <a:spAutoFit/>
          </a:bodyPr>
          <a:lstStyle/>
          <a:p>
            <a:r>
              <a:rPr lang="fr-CA" dirty="0">
                <a:solidFill>
                  <a:schemeClr val="accent1"/>
                </a:solidFill>
                <a:latin typeface="Univers Condensed Light" panose="020B0306020202040204"/>
              </a:rPr>
              <a:t>Corrosion galvanique après 1000 d’exposition au brouillard salin de boulons en acier inoxydable vissés dans un bloc en aluminium anodisé</a:t>
            </a:r>
          </a:p>
        </p:txBody>
      </p:sp>
      <p:sp>
        <p:nvSpPr>
          <p:cNvPr id="6" name="Flèche : droite 5">
            <a:extLst>
              <a:ext uri="{FF2B5EF4-FFF2-40B4-BE49-F238E27FC236}">
                <a16:creationId xmlns:a16="http://schemas.microsoft.com/office/drawing/2014/main" id="{81C22B74-0AD4-8C66-2151-902FD257C6EF}"/>
              </a:ext>
            </a:extLst>
          </p:cNvPr>
          <p:cNvSpPr/>
          <p:nvPr/>
        </p:nvSpPr>
        <p:spPr>
          <a:xfrm>
            <a:off x="4529265" y="4656008"/>
            <a:ext cx="663221" cy="25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4819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A505468-BCC4-CB0C-2AE5-70DD35FC4AAA}"/>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E0B5F6CD-01EF-16EA-3F76-4BC8820B4BD7}"/>
              </a:ext>
            </a:extLst>
          </p:cNvPr>
          <p:cNvSpPr>
            <a:spLocks noGrp="1"/>
          </p:cNvSpPr>
          <p:nvPr>
            <p:ph type="sldNum" sz="quarter" idx="12"/>
          </p:nvPr>
        </p:nvSpPr>
        <p:spPr/>
        <p:txBody>
          <a:bodyPr/>
          <a:lstStyle/>
          <a:p>
            <a:fld id="{82B63C5F-247B-BE4F-ACBC-7BDD67617F3E}" type="slidenum">
              <a:rPr lang="fr-FR" smtClean="0"/>
              <a:t>25</a:t>
            </a:fld>
            <a:endParaRPr lang="fr-FR" dirty="0"/>
          </a:p>
        </p:txBody>
      </p:sp>
      <p:sp>
        <p:nvSpPr>
          <p:cNvPr id="4" name="Espace réservé du texte 3">
            <a:extLst>
              <a:ext uri="{FF2B5EF4-FFF2-40B4-BE49-F238E27FC236}">
                <a16:creationId xmlns:a16="http://schemas.microsoft.com/office/drawing/2014/main" id="{2419182E-1B53-3BA5-8A92-EE4238AB4839}"/>
              </a:ext>
            </a:extLst>
          </p:cNvPr>
          <p:cNvSpPr>
            <a:spLocks noGrp="1"/>
          </p:cNvSpPr>
          <p:nvPr>
            <p:ph type="body" idx="1"/>
          </p:nvPr>
        </p:nvSpPr>
        <p:spPr>
          <a:xfrm>
            <a:off x="872959" y="1235874"/>
            <a:ext cx="3226026" cy="2494158"/>
          </a:xfrm>
        </p:spPr>
        <p:txBody>
          <a:bodyPr>
            <a:normAutofit lnSpcReduction="10000"/>
          </a:bodyPr>
          <a:lstStyle/>
          <a:p>
            <a:r>
              <a:rPr lang="fr-CA" sz="2800" b="1" dirty="0">
                <a:solidFill>
                  <a:schemeClr val="accent1"/>
                </a:solidFill>
                <a:latin typeface="Univers Condensed Light" panose="020B0306020202040204"/>
              </a:rPr>
              <a:t>La conception</a:t>
            </a:r>
          </a:p>
          <a:p>
            <a:endParaRPr lang="fr-CA" sz="2400" dirty="0">
              <a:latin typeface="Univers Condensed Light" panose="020B0306020202040204"/>
            </a:endParaRPr>
          </a:p>
          <a:p>
            <a:r>
              <a:rPr lang="fr-CA" sz="2400" dirty="0">
                <a:solidFill>
                  <a:schemeClr val="bg1">
                    <a:lumMod val="50000"/>
                  </a:schemeClr>
                </a:solidFill>
                <a:latin typeface="Univers Condensed Light" panose="020B0306020202040204"/>
              </a:rPr>
              <a:t>Exemple d’utilisation </a:t>
            </a:r>
          </a:p>
          <a:p>
            <a:r>
              <a:rPr lang="fr-CA" sz="2400" dirty="0">
                <a:solidFill>
                  <a:schemeClr val="bg1">
                    <a:lumMod val="50000"/>
                  </a:schemeClr>
                </a:solidFill>
                <a:latin typeface="Univers Condensed Light" panose="020B0306020202040204"/>
              </a:rPr>
              <a:t>d’isolant électrique </a:t>
            </a:r>
          </a:p>
          <a:p>
            <a:r>
              <a:rPr lang="fr-CA" sz="2400" dirty="0">
                <a:solidFill>
                  <a:schemeClr val="bg1">
                    <a:lumMod val="50000"/>
                  </a:schemeClr>
                </a:solidFill>
                <a:latin typeface="Univers Condensed Light" panose="020B0306020202040204"/>
              </a:rPr>
              <a:t>pour contrer la corrosion </a:t>
            </a:r>
          </a:p>
          <a:p>
            <a:r>
              <a:rPr lang="fr-CA" sz="2400" dirty="0">
                <a:solidFill>
                  <a:schemeClr val="bg1">
                    <a:lumMod val="50000"/>
                  </a:schemeClr>
                </a:solidFill>
                <a:latin typeface="Univers Condensed Light" panose="020B0306020202040204"/>
              </a:rPr>
              <a:t>galvanique</a:t>
            </a:r>
          </a:p>
        </p:txBody>
      </p:sp>
      <p:sp>
        <p:nvSpPr>
          <p:cNvPr id="5" name="Titre 4">
            <a:extLst>
              <a:ext uri="{FF2B5EF4-FFF2-40B4-BE49-F238E27FC236}">
                <a16:creationId xmlns:a16="http://schemas.microsoft.com/office/drawing/2014/main" id="{FA24099B-C014-3825-71BD-FB8593260742}"/>
              </a:ext>
            </a:extLst>
          </p:cNvPr>
          <p:cNvSpPr>
            <a:spLocks noGrp="1"/>
          </p:cNvSpPr>
          <p:nvPr>
            <p:ph type="title"/>
          </p:nvPr>
        </p:nvSpPr>
        <p:spPr/>
        <p:txBody>
          <a:bodyPr/>
          <a:lstStyle/>
          <a:p>
            <a:r>
              <a:rPr lang="fr-CA" dirty="0"/>
              <a:t>Comment mitiger la corrosion galvanique?</a:t>
            </a:r>
          </a:p>
        </p:txBody>
      </p:sp>
      <p:pic>
        <p:nvPicPr>
          <p:cNvPr id="7" name="Image 6">
            <a:extLst>
              <a:ext uri="{FF2B5EF4-FFF2-40B4-BE49-F238E27FC236}">
                <a16:creationId xmlns:a16="http://schemas.microsoft.com/office/drawing/2014/main" id="{01C3FCA3-7C93-5EE9-E001-325B200F003F}"/>
              </a:ext>
            </a:extLst>
          </p:cNvPr>
          <p:cNvPicPr>
            <a:picLocks noChangeAspect="1"/>
          </p:cNvPicPr>
          <p:nvPr/>
        </p:nvPicPr>
        <p:blipFill>
          <a:blip r:embed="rId2"/>
          <a:stretch>
            <a:fillRect/>
          </a:stretch>
        </p:blipFill>
        <p:spPr>
          <a:xfrm>
            <a:off x="392254" y="3832124"/>
            <a:ext cx="3741236" cy="2494157"/>
          </a:xfrm>
          <a:prstGeom prst="rect">
            <a:avLst/>
          </a:prstGeom>
        </p:spPr>
      </p:pic>
      <p:pic>
        <p:nvPicPr>
          <p:cNvPr id="9" name="Image 8">
            <a:extLst>
              <a:ext uri="{FF2B5EF4-FFF2-40B4-BE49-F238E27FC236}">
                <a16:creationId xmlns:a16="http://schemas.microsoft.com/office/drawing/2014/main" id="{C939EC54-AD3D-F659-3835-397A87A2D461}"/>
              </a:ext>
            </a:extLst>
          </p:cNvPr>
          <p:cNvPicPr>
            <a:picLocks noChangeAspect="1"/>
          </p:cNvPicPr>
          <p:nvPr/>
        </p:nvPicPr>
        <p:blipFill>
          <a:blip r:embed="rId3"/>
          <a:stretch>
            <a:fillRect/>
          </a:stretch>
        </p:blipFill>
        <p:spPr>
          <a:xfrm>
            <a:off x="5819954" y="1358896"/>
            <a:ext cx="5990073" cy="2749324"/>
          </a:xfrm>
          <a:prstGeom prst="rect">
            <a:avLst/>
          </a:prstGeom>
        </p:spPr>
      </p:pic>
      <p:sp>
        <p:nvSpPr>
          <p:cNvPr id="11" name="ZoneTexte 10">
            <a:extLst>
              <a:ext uri="{FF2B5EF4-FFF2-40B4-BE49-F238E27FC236}">
                <a16:creationId xmlns:a16="http://schemas.microsoft.com/office/drawing/2014/main" id="{B35A658D-C862-F781-074E-AC7C96D1E0A3}"/>
              </a:ext>
            </a:extLst>
          </p:cNvPr>
          <p:cNvSpPr txBox="1"/>
          <p:nvPr/>
        </p:nvSpPr>
        <p:spPr>
          <a:xfrm>
            <a:off x="5892463" y="5061949"/>
            <a:ext cx="4623137" cy="400110"/>
          </a:xfrm>
          <a:prstGeom prst="rect">
            <a:avLst/>
          </a:prstGeom>
          <a:noFill/>
        </p:spPr>
        <p:txBody>
          <a:bodyPr wrap="square">
            <a:spAutoFit/>
          </a:bodyPr>
          <a:lstStyle/>
          <a:p>
            <a:r>
              <a:rPr lang="fr-CA" sz="2000" dirty="0">
                <a:solidFill>
                  <a:schemeClr val="accent1"/>
                </a:solidFill>
                <a:latin typeface="Univers Condensed Light" panose="020B0306020202040204"/>
              </a:rPr>
              <a:t>Exemple d’utilisation d’un métal intermédiaire </a:t>
            </a:r>
          </a:p>
        </p:txBody>
      </p:sp>
      <p:sp>
        <p:nvSpPr>
          <p:cNvPr id="12" name="Flèche : droite 11">
            <a:extLst>
              <a:ext uri="{FF2B5EF4-FFF2-40B4-BE49-F238E27FC236}">
                <a16:creationId xmlns:a16="http://schemas.microsoft.com/office/drawing/2014/main" id="{56B8EEA8-CB20-6879-365B-0FB32F3B2623}"/>
              </a:ext>
            </a:extLst>
          </p:cNvPr>
          <p:cNvSpPr/>
          <p:nvPr/>
        </p:nvSpPr>
        <p:spPr>
          <a:xfrm>
            <a:off x="3991566" y="2591313"/>
            <a:ext cx="133894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Flèche : droite 12">
            <a:extLst>
              <a:ext uri="{FF2B5EF4-FFF2-40B4-BE49-F238E27FC236}">
                <a16:creationId xmlns:a16="http://schemas.microsoft.com/office/drawing/2014/main" id="{BCA222EE-36E8-97B8-1E05-620734A82AE9}"/>
              </a:ext>
            </a:extLst>
          </p:cNvPr>
          <p:cNvSpPr/>
          <p:nvPr/>
        </p:nvSpPr>
        <p:spPr>
          <a:xfrm rot="10800000">
            <a:off x="4310744" y="5101592"/>
            <a:ext cx="133894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621FBCBE-FAB5-4512-968E-5907CCED2C8D}"/>
              </a:ext>
            </a:extLst>
          </p:cNvPr>
          <p:cNvSpPr txBox="1"/>
          <p:nvPr/>
        </p:nvSpPr>
        <p:spPr>
          <a:xfrm>
            <a:off x="5770133" y="4100635"/>
            <a:ext cx="6013549" cy="276999"/>
          </a:xfrm>
          <a:prstGeom prst="rect">
            <a:avLst/>
          </a:prstGeom>
          <a:noFill/>
        </p:spPr>
        <p:txBody>
          <a:bodyPr wrap="square" rtlCol="0">
            <a:spAutoFit/>
          </a:bodyPr>
          <a:lstStyle/>
          <a:p>
            <a:r>
              <a:rPr lang="fr-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‘’Corrosion et prévention’’, </a:t>
            </a:r>
            <a:r>
              <a:rPr lang="fr-CA" sz="1200" dirty="0">
                <a:solidFill>
                  <a:schemeClr val="accent2"/>
                </a:solidFill>
                <a:latin typeface="Univers Condensed Light" panose="020B0306020202040204"/>
                <a:ea typeface="Calibri" panose="020F0502020204030204" pitchFamily="34" charset="0"/>
                <a:cs typeface="Times New Roman" panose="02020603050405020304" pitchFamily="18" charset="0"/>
              </a:rPr>
              <a:t>Edward Ghali, Notes </a:t>
            </a:r>
            <a:r>
              <a:rPr lang="fr-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de cours, Université Laval, 2009.</a:t>
            </a:r>
            <a:endParaRPr lang="fr-CA" sz="1200" dirty="0">
              <a:solidFill>
                <a:schemeClr val="accent2"/>
              </a:solidFill>
              <a:latin typeface="Univers Condensed Light" panose="020B0306020202040204"/>
            </a:endParaRPr>
          </a:p>
        </p:txBody>
      </p:sp>
    </p:spTree>
    <p:extLst>
      <p:ext uri="{BB962C8B-B14F-4D97-AF65-F5344CB8AC3E}">
        <p14:creationId xmlns:p14="http://schemas.microsoft.com/office/powerpoint/2010/main" val="1425039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4C04BEA-B8ED-FEE8-71E0-2A7B65DF0C6D}"/>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6A7B9663-DCD3-F899-EF37-171671FB7220}"/>
              </a:ext>
            </a:extLst>
          </p:cNvPr>
          <p:cNvSpPr>
            <a:spLocks noGrp="1"/>
          </p:cNvSpPr>
          <p:nvPr>
            <p:ph type="sldNum" sz="quarter" idx="12"/>
          </p:nvPr>
        </p:nvSpPr>
        <p:spPr/>
        <p:txBody>
          <a:bodyPr/>
          <a:lstStyle/>
          <a:p>
            <a:fld id="{82B63C5F-247B-BE4F-ACBC-7BDD67617F3E}" type="slidenum">
              <a:rPr lang="fr-FR" smtClean="0"/>
              <a:t>26</a:t>
            </a:fld>
            <a:endParaRPr lang="fr-FR" dirty="0"/>
          </a:p>
        </p:txBody>
      </p:sp>
      <p:sp>
        <p:nvSpPr>
          <p:cNvPr id="6" name="Titre 4">
            <a:extLst>
              <a:ext uri="{FF2B5EF4-FFF2-40B4-BE49-F238E27FC236}">
                <a16:creationId xmlns:a16="http://schemas.microsoft.com/office/drawing/2014/main" id="{70DA435E-30F7-7B65-7058-70428D123881}"/>
              </a:ext>
            </a:extLst>
          </p:cNvPr>
          <p:cNvSpPr>
            <a:spLocks noGrp="1"/>
          </p:cNvSpPr>
          <p:nvPr>
            <p:ph type="title"/>
          </p:nvPr>
        </p:nvSpPr>
        <p:spPr>
          <a:xfrm>
            <a:off x="838200" y="513568"/>
            <a:ext cx="9821449" cy="926926"/>
          </a:xfrm>
        </p:spPr>
        <p:txBody>
          <a:bodyPr/>
          <a:lstStyle/>
          <a:p>
            <a:r>
              <a:rPr lang="fr-CA" dirty="0"/>
              <a:t>Comment mitiger la corrosion galvanique?</a:t>
            </a:r>
          </a:p>
        </p:txBody>
      </p:sp>
      <p:pic>
        <p:nvPicPr>
          <p:cNvPr id="8" name="Image 7">
            <a:extLst>
              <a:ext uri="{FF2B5EF4-FFF2-40B4-BE49-F238E27FC236}">
                <a16:creationId xmlns:a16="http://schemas.microsoft.com/office/drawing/2014/main" id="{51B1B501-1A16-F24B-830A-985CBF163FC3}"/>
              </a:ext>
            </a:extLst>
          </p:cNvPr>
          <p:cNvPicPr>
            <a:picLocks noChangeAspect="1"/>
          </p:cNvPicPr>
          <p:nvPr/>
        </p:nvPicPr>
        <p:blipFill>
          <a:blip r:embed="rId2"/>
          <a:stretch>
            <a:fillRect/>
          </a:stretch>
        </p:blipFill>
        <p:spPr>
          <a:xfrm>
            <a:off x="838200" y="1650485"/>
            <a:ext cx="4831636" cy="3305856"/>
          </a:xfrm>
          <a:prstGeom prst="rect">
            <a:avLst/>
          </a:prstGeom>
        </p:spPr>
      </p:pic>
      <p:pic>
        <p:nvPicPr>
          <p:cNvPr id="10" name="Image 9">
            <a:extLst>
              <a:ext uri="{FF2B5EF4-FFF2-40B4-BE49-F238E27FC236}">
                <a16:creationId xmlns:a16="http://schemas.microsoft.com/office/drawing/2014/main" id="{AC13B6A3-599F-C3FF-3E36-DE766A72445E}"/>
              </a:ext>
            </a:extLst>
          </p:cNvPr>
          <p:cNvPicPr>
            <a:picLocks noChangeAspect="1"/>
          </p:cNvPicPr>
          <p:nvPr/>
        </p:nvPicPr>
        <p:blipFill>
          <a:blip r:embed="rId3"/>
          <a:stretch>
            <a:fillRect/>
          </a:stretch>
        </p:blipFill>
        <p:spPr>
          <a:xfrm>
            <a:off x="6096000" y="1606672"/>
            <a:ext cx="5785077" cy="3393481"/>
          </a:xfrm>
          <a:prstGeom prst="rect">
            <a:avLst/>
          </a:prstGeom>
        </p:spPr>
      </p:pic>
      <p:sp>
        <p:nvSpPr>
          <p:cNvPr id="12" name="ZoneTexte 11">
            <a:extLst>
              <a:ext uri="{FF2B5EF4-FFF2-40B4-BE49-F238E27FC236}">
                <a16:creationId xmlns:a16="http://schemas.microsoft.com/office/drawing/2014/main" id="{AC6A5766-00BF-537A-A138-8465731F8E3E}"/>
              </a:ext>
            </a:extLst>
          </p:cNvPr>
          <p:cNvSpPr txBox="1"/>
          <p:nvPr/>
        </p:nvSpPr>
        <p:spPr>
          <a:xfrm>
            <a:off x="732200" y="4961781"/>
            <a:ext cx="11636147" cy="276999"/>
          </a:xfrm>
          <a:prstGeom prst="rect">
            <a:avLst/>
          </a:prstGeom>
          <a:noFill/>
        </p:spPr>
        <p:txBody>
          <a:bodyPr wrap="square">
            <a:spAutoFit/>
          </a:bodyPr>
          <a:lstStyle/>
          <a:p>
            <a:r>
              <a:rPr lang="en-US" sz="1200" dirty="0">
                <a:latin typeface="Univers Condensed Light" panose="020B0306020202040204"/>
                <a:hlinkClick r:id="rId4"/>
              </a:rPr>
              <a:t>https://www.materialsperformance.com/articles/material-selection-design/2019/03/corrosion-damage-repairs-to-the-arvida-aluminum-bridge</a:t>
            </a:r>
            <a:endParaRPr lang="en-US" sz="1200" dirty="0">
              <a:latin typeface="Univers Condensed Light" panose="020B0306020202040204"/>
            </a:endParaRPr>
          </a:p>
        </p:txBody>
      </p:sp>
    </p:spTree>
    <p:extLst>
      <p:ext uri="{BB962C8B-B14F-4D97-AF65-F5344CB8AC3E}">
        <p14:creationId xmlns:p14="http://schemas.microsoft.com/office/powerpoint/2010/main" val="136992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BE3C657-2B30-05BC-B473-D36B5884D648}"/>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580DB957-72BD-AFB2-A86E-00C11758BE48}"/>
              </a:ext>
            </a:extLst>
          </p:cNvPr>
          <p:cNvSpPr>
            <a:spLocks noGrp="1"/>
          </p:cNvSpPr>
          <p:nvPr>
            <p:ph type="sldNum" sz="quarter" idx="12"/>
          </p:nvPr>
        </p:nvSpPr>
        <p:spPr/>
        <p:txBody>
          <a:bodyPr/>
          <a:lstStyle/>
          <a:p>
            <a:fld id="{82B63C5F-247B-BE4F-ACBC-7BDD67617F3E}" type="slidenum">
              <a:rPr lang="fr-FR" smtClean="0"/>
              <a:t>27</a:t>
            </a:fld>
            <a:endParaRPr lang="fr-FR" dirty="0"/>
          </a:p>
        </p:txBody>
      </p:sp>
      <p:sp>
        <p:nvSpPr>
          <p:cNvPr id="4" name="Espace réservé du texte 3">
            <a:extLst>
              <a:ext uri="{FF2B5EF4-FFF2-40B4-BE49-F238E27FC236}">
                <a16:creationId xmlns:a16="http://schemas.microsoft.com/office/drawing/2014/main" id="{590B8D99-B41B-509F-6D22-9B01B80A9288}"/>
              </a:ext>
            </a:extLst>
          </p:cNvPr>
          <p:cNvSpPr>
            <a:spLocks noGrp="1"/>
          </p:cNvSpPr>
          <p:nvPr>
            <p:ph type="body" idx="1"/>
          </p:nvPr>
        </p:nvSpPr>
        <p:spPr>
          <a:xfrm>
            <a:off x="917426" y="1491382"/>
            <a:ext cx="10513982" cy="4041258"/>
          </a:xfrm>
        </p:spPr>
        <p:txBody>
          <a:bodyPr>
            <a:normAutofit/>
          </a:bodyPr>
          <a:lstStyle/>
          <a:p>
            <a:r>
              <a:rPr lang="fr-CA" sz="2800" b="1" dirty="0">
                <a:solidFill>
                  <a:schemeClr val="accent1"/>
                </a:solidFill>
                <a:latin typeface="Univers Condensed Light" panose="020B0306020202040204"/>
              </a:rPr>
              <a:t>Produit </a:t>
            </a:r>
            <a:r>
              <a:rPr lang="fr-CA" sz="2800" b="1" dirty="0" err="1">
                <a:solidFill>
                  <a:schemeClr val="accent1"/>
                </a:solidFill>
                <a:latin typeface="Univers Condensed Light" panose="020B0306020202040204"/>
              </a:rPr>
              <a:t>Alclad</a:t>
            </a:r>
            <a:endParaRPr lang="fr-CA" sz="2800" b="1" dirty="0">
              <a:solidFill>
                <a:schemeClr val="accent1"/>
              </a:solidFill>
              <a:latin typeface="Univers Condensed Light" panose="020B0306020202040204"/>
            </a:endParaRPr>
          </a:p>
          <a:p>
            <a:pPr marL="342900" indent="-342900">
              <a:buFont typeface="Courier New" panose="02070309020205020404" pitchFamily="49" charset="0"/>
              <a:buChar char="o"/>
            </a:pPr>
            <a:endParaRPr lang="fr-CA" sz="2400" b="1" dirty="0">
              <a:latin typeface="Univers Condensed Light" panose="020B0306020202040204"/>
            </a:endParaRPr>
          </a:p>
          <a:p>
            <a:pPr marL="342900" indent="-342900">
              <a:buFont typeface="Courier New" panose="02070309020205020404" pitchFamily="49" charset="0"/>
              <a:buChar char="o"/>
            </a:pPr>
            <a:r>
              <a:rPr lang="fr-CA" sz="2400" dirty="0">
                <a:latin typeface="Univers Condensed Light" panose="020B0306020202040204"/>
              </a:rPr>
              <a:t>Protection cathodique;</a:t>
            </a:r>
          </a:p>
          <a:p>
            <a:pPr marL="342900" indent="-342900">
              <a:buFont typeface="Courier New" panose="02070309020205020404" pitchFamily="49" charset="0"/>
              <a:buChar char="o"/>
            </a:pPr>
            <a:r>
              <a:rPr lang="fr-CA" sz="2400" dirty="0">
                <a:latin typeface="Univers Condensed Light" panose="020B0306020202040204"/>
              </a:rPr>
              <a:t>Retarde souvent la perforation de parois minces et contribue à maintenir les propriétés mécaniques.</a:t>
            </a:r>
          </a:p>
        </p:txBody>
      </p:sp>
      <p:sp>
        <p:nvSpPr>
          <p:cNvPr id="6" name="Titre 4">
            <a:extLst>
              <a:ext uri="{FF2B5EF4-FFF2-40B4-BE49-F238E27FC236}">
                <a16:creationId xmlns:a16="http://schemas.microsoft.com/office/drawing/2014/main" id="{3AD9A877-3830-E494-C1F9-B047091FB7F8}"/>
              </a:ext>
            </a:extLst>
          </p:cNvPr>
          <p:cNvSpPr>
            <a:spLocks noGrp="1"/>
          </p:cNvSpPr>
          <p:nvPr>
            <p:ph type="title"/>
          </p:nvPr>
        </p:nvSpPr>
        <p:spPr>
          <a:xfrm>
            <a:off x="838200" y="513568"/>
            <a:ext cx="9821449" cy="926926"/>
          </a:xfrm>
        </p:spPr>
        <p:txBody>
          <a:bodyPr/>
          <a:lstStyle/>
          <a:p>
            <a:r>
              <a:rPr lang="fr-CA" dirty="0"/>
              <a:t>Comment mitiger la corrosion galvanique?</a:t>
            </a:r>
          </a:p>
        </p:txBody>
      </p:sp>
      <p:pic>
        <p:nvPicPr>
          <p:cNvPr id="8" name="Image 7">
            <a:extLst>
              <a:ext uri="{FF2B5EF4-FFF2-40B4-BE49-F238E27FC236}">
                <a16:creationId xmlns:a16="http://schemas.microsoft.com/office/drawing/2014/main" id="{B9EFA774-3FD5-B287-290C-AD999DC9377E}"/>
              </a:ext>
            </a:extLst>
          </p:cNvPr>
          <p:cNvPicPr>
            <a:picLocks noChangeAspect="1"/>
          </p:cNvPicPr>
          <p:nvPr/>
        </p:nvPicPr>
        <p:blipFill>
          <a:blip r:embed="rId2"/>
          <a:stretch>
            <a:fillRect/>
          </a:stretch>
        </p:blipFill>
        <p:spPr>
          <a:xfrm>
            <a:off x="4168227" y="3657558"/>
            <a:ext cx="7263181" cy="2052638"/>
          </a:xfrm>
          <a:prstGeom prst="rect">
            <a:avLst/>
          </a:prstGeom>
        </p:spPr>
      </p:pic>
      <p:sp>
        <p:nvSpPr>
          <p:cNvPr id="10" name="ZoneTexte 9">
            <a:extLst>
              <a:ext uri="{FF2B5EF4-FFF2-40B4-BE49-F238E27FC236}">
                <a16:creationId xmlns:a16="http://schemas.microsoft.com/office/drawing/2014/main" id="{6055C379-018D-E554-5536-5C4A6B5308B4}"/>
              </a:ext>
            </a:extLst>
          </p:cNvPr>
          <p:cNvSpPr txBox="1"/>
          <p:nvPr/>
        </p:nvSpPr>
        <p:spPr>
          <a:xfrm>
            <a:off x="4038600" y="5663941"/>
            <a:ext cx="6097424" cy="369332"/>
          </a:xfrm>
          <a:prstGeom prst="rect">
            <a:avLst/>
          </a:prstGeom>
          <a:noFill/>
        </p:spPr>
        <p:txBody>
          <a:bodyPr wrap="square">
            <a:spAutoFit/>
          </a:bodyPr>
          <a:lstStyle/>
          <a:p>
            <a:r>
              <a:rPr lang="fr-CA" dirty="0">
                <a:solidFill>
                  <a:schemeClr val="accent2"/>
                </a:solidFill>
                <a:latin typeface="Univers Condensed Light" panose="020B0306020202040204"/>
              </a:rPr>
              <a:t> </a:t>
            </a:r>
            <a:r>
              <a:rPr lang="fr-CA" sz="1400" dirty="0">
                <a:solidFill>
                  <a:schemeClr val="accent2"/>
                </a:solidFill>
                <a:latin typeface="Univers Condensed Light" panose="020B0306020202040204"/>
              </a:rPr>
              <a:t>Gracieuseté du CMQ</a:t>
            </a:r>
          </a:p>
        </p:txBody>
      </p:sp>
    </p:spTree>
    <p:extLst>
      <p:ext uri="{BB962C8B-B14F-4D97-AF65-F5344CB8AC3E}">
        <p14:creationId xmlns:p14="http://schemas.microsoft.com/office/powerpoint/2010/main" val="3245654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407B1D-01AE-401E-4E89-D08680A74CF0}"/>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3EC6FA3A-2E28-28B9-F8F0-86F5EDD80719}"/>
              </a:ext>
            </a:extLst>
          </p:cNvPr>
          <p:cNvSpPr>
            <a:spLocks noGrp="1"/>
          </p:cNvSpPr>
          <p:nvPr>
            <p:ph type="sldNum" sz="quarter" idx="12"/>
          </p:nvPr>
        </p:nvSpPr>
        <p:spPr/>
        <p:txBody>
          <a:bodyPr/>
          <a:lstStyle/>
          <a:p>
            <a:fld id="{82B63C5F-247B-BE4F-ACBC-7BDD67617F3E}" type="slidenum">
              <a:rPr lang="fr-FR" smtClean="0"/>
              <a:t>28</a:t>
            </a:fld>
            <a:endParaRPr lang="fr-FR" dirty="0"/>
          </a:p>
        </p:txBody>
      </p:sp>
      <p:sp>
        <p:nvSpPr>
          <p:cNvPr id="4" name="Espace réservé du texte 3">
            <a:extLst>
              <a:ext uri="{FF2B5EF4-FFF2-40B4-BE49-F238E27FC236}">
                <a16:creationId xmlns:a16="http://schemas.microsoft.com/office/drawing/2014/main" id="{57D5286B-C55C-D423-6D51-6B65F10EF564}"/>
              </a:ext>
            </a:extLst>
          </p:cNvPr>
          <p:cNvSpPr>
            <a:spLocks noGrp="1"/>
          </p:cNvSpPr>
          <p:nvPr>
            <p:ph type="body" idx="1"/>
          </p:nvPr>
        </p:nvSpPr>
        <p:spPr>
          <a:xfrm>
            <a:off x="839788" y="2219883"/>
            <a:ext cx="3013755" cy="3145747"/>
          </a:xfrm>
        </p:spPr>
        <p:txBody>
          <a:bodyPr/>
          <a:lstStyle/>
          <a:p>
            <a:r>
              <a:rPr lang="fr-CA" sz="2400" b="1" dirty="0">
                <a:solidFill>
                  <a:schemeClr val="accent1"/>
                </a:solidFill>
                <a:latin typeface="Univers Condensed Light" panose="020B0306020202040204"/>
              </a:rPr>
              <a:t>Outils de visualisation:</a:t>
            </a:r>
          </a:p>
          <a:p>
            <a:endParaRPr lang="fr-CA" sz="2400" b="1" dirty="0">
              <a:latin typeface="Univers Condensed Light" panose="020B0306020202040204"/>
            </a:endParaRPr>
          </a:p>
          <a:p>
            <a:pPr marL="342900" indent="-342900">
              <a:buFont typeface="Courier New" panose="02070309020205020404" pitchFamily="49" charset="0"/>
              <a:buChar char="o"/>
            </a:pPr>
            <a:r>
              <a:rPr lang="fr-CA" sz="2400" dirty="0">
                <a:solidFill>
                  <a:schemeClr val="bg1">
                    <a:lumMod val="50000"/>
                  </a:schemeClr>
                </a:solidFill>
                <a:latin typeface="Univers Condensed Light" panose="020B0306020202040204"/>
              </a:rPr>
              <a:t>Examen visuel</a:t>
            </a:r>
          </a:p>
          <a:p>
            <a:pPr marL="342900" indent="-342900">
              <a:buFont typeface="Courier New" panose="02070309020205020404" pitchFamily="49" charset="0"/>
              <a:buChar char="o"/>
            </a:pPr>
            <a:r>
              <a:rPr lang="fr-CA" sz="2400" dirty="0">
                <a:solidFill>
                  <a:schemeClr val="bg1">
                    <a:lumMod val="50000"/>
                  </a:schemeClr>
                </a:solidFill>
                <a:latin typeface="Univers Condensed Light" panose="020B0306020202040204"/>
              </a:rPr>
              <a:t>Inspection END</a:t>
            </a:r>
          </a:p>
          <a:p>
            <a:pPr marL="342900" indent="-342900">
              <a:buFont typeface="Courier New" panose="02070309020205020404" pitchFamily="49" charset="0"/>
              <a:buChar char="o"/>
            </a:pPr>
            <a:r>
              <a:rPr lang="fr-CA" sz="2400" dirty="0">
                <a:solidFill>
                  <a:schemeClr val="bg1">
                    <a:lumMod val="50000"/>
                  </a:schemeClr>
                </a:solidFill>
                <a:latin typeface="Univers Condensed Light" panose="020B0306020202040204"/>
              </a:rPr>
              <a:t>Microscopie</a:t>
            </a:r>
          </a:p>
          <a:p>
            <a:endParaRPr lang="fr-CA" dirty="0">
              <a:latin typeface="Univers Condensed Light" panose="020B0306020202040204"/>
            </a:endParaRPr>
          </a:p>
        </p:txBody>
      </p:sp>
      <p:sp>
        <p:nvSpPr>
          <p:cNvPr id="5" name="Titre 4">
            <a:extLst>
              <a:ext uri="{FF2B5EF4-FFF2-40B4-BE49-F238E27FC236}">
                <a16:creationId xmlns:a16="http://schemas.microsoft.com/office/drawing/2014/main" id="{DE8BE9A8-3FCF-27ED-275C-3CECD8484D7F}"/>
              </a:ext>
            </a:extLst>
          </p:cNvPr>
          <p:cNvSpPr>
            <a:spLocks noGrp="1"/>
          </p:cNvSpPr>
          <p:nvPr>
            <p:ph type="title"/>
          </p:nvPr>
        </p:nvSpPr>
        <p:spPr/>
        <p:txBody>
          <a:bodyPr/>
          <a:lstStyle/>
          <a:p>
            <a:r>
              <a:rPr lang="fr-CA" dirty="0"/>
              <a:t>Identification des formes de corrosion</a:t>
            </a:r>
          </a:p>
        </p:txBody>
      </p:sp>
      <p:pic>
        <p:nvPicPr>
          <p:cNvPr id="7" name="Image 6">
            <a:extLst>
              <a:ext uri="{FF2B5EF4-FFF2-40B4-BE49-F238E27FC236}">
                <a16:creationId xmlns:a16="http://schemas.microsoft.com/office/drawing/2014/main" id="{09468F3F-4E00-65A1-99E9-37572977C9E4}"/>
              </a:ext>
            </a:extLst>
          </p:cNvPr>
          <p:cNvPicPr>
            <a:picLocks noChangeAspect="1"/>
          </p:cNvPicPr>
          <p:nvPr/>
        </p:nvPicPr>
        <p:blipFill>
          <a:blip r:embed="rId2"/>
          <a:stretch>
            <a:fillRect/>
          </a:stretch>
        </p:blipFill>
        <p:spPr>
          <a:xfrm>
            <a:off x="4300674" y="1279389"/>
            <a:ext cx="6747102" cy="4613192"/>
          </a:xfrm>
          <a:prstGeom prst="rect">
            <a:avLst/>
          </a:prstGeom>
        </p:spPr>
      </p:pic>
      <p:sp>
        <p:nvSpPr>
          <p:cNvPr id="8" name="ZoneTexte 7">
            <a:extLst>
              <a:ext uri="{FF2B5EF4-FFF2-40B4-BE49-F238E27FC236}">
                <a16:creationId xmlns:a16="http://schemas.microsoft.com/office/drawing/2014/main" id="{F730F909-06EA-EEE5-69E3-9040BFCE527F}"/>
              </a:ext>
            </a:extLst>
          </p:cNvPr>
          <p:cNvSpPr txBox="1"/>
          <p:nvPr/>
        </p:nvSpPr>
        <p:spPr>
          <a:xfrm>
            <a:off x="4218212" y="5892581"/>
            <a:ext cx="6999204" cy="276999"/>
          </a:xfrm>
          <a:prstGeom prst="rect">
            <a:avLst/>
          </a:prstGeom>
          <a:noFill/>
        </p:spPr>
        <p:txBody>
          <a:bodyPr wrap="square">
            <a:spAutoFit/>
          </a:bodyPr>
          <a:lstStyle/>
          <a:p>
            <a:r>
              <a:rPr lang="en-US" sz="1200" dirty="0">
                <a:solidFill>
                  <a:schemeClr val="accent2"/>
                </a:solidFill>
                <a:latin typeface="Univers Condensed Light" panose="020B0306020202040204"/>
              </a:rPr>
              <a:t>Source : Corrosion Engineering : Principles and Practice, Roberge P.R., Mc-Graw-Hill, 2008.</a:t>
            </a:r>
            <a:endParaRPr lang="fr-CA" sz="1200" dirty="0">
              <a:solidFill>
                <a:schemeClr val="accent2"/>
              </a:solidFill>
              <a:latin typeface="Univers Condensed Light" panose="020B0306020202040204"/>
            </a:endParaRPr>
          </a:p>
        </p:txBody>
      </p:sp>
    </p:spTree>
    <p:extLst>
      <p:ext uri="{BB962C8B-B14F-4D97-AF65-F5344CB8AC3E}">
        <p14:creationId xmlns:p14="http://schemas.microsoft.com/office/powerpoint/2010/main" val="1730564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C21A35-0780-F6E2-40FB-08573A63D409}"/>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80CAD4EA-20C1-0953-F27F-0F75DA5BE5F7}"/>
              </a:ext>
            </a:extLst>
          </p:cNvPr>
          <p:cNvSpPr>
            <a:spLocks noGrp="1"/>
          </p:cNvSpPr>
          <p:nvPr>
            <p:ph type="sldNum" sz="quarter" idx="12"/>
          </p:nvPr>
        </p:nvSpPr>
        <p:spPr/>
        <p:txBody>
          <a:bodyPr/>
          <a:lstStyle/>
          <a:p>
            <a:fld id="{82B63C5F-247B-BE4F-ACBC-7BDD67617F3E}" type="slidenum">
              <a:rPr lang="fr-FR" smtClean="0"/>
              <a:t>29</a:t>
            </a:fld>
            <a:endParaRPr lang="fr-FR" dirty="0"/>
          </a:p>
        </p:txBody>
      </p:sp>
      <p:sp>
        <p:nvSpPr>
          <p:cNvPr id="5" name="Titre 4">
            <a:extLst>
              <a:ext uri="{FF2B5EF4-FFF2-40B4-BE49-F238E27FC236}">
                <a16:creationId xmlns:a16="http://schemas.microsoft.com/office/drawing/2014/main" id="{E93F1D8B-041E-B598-EB66-0F098122BC34}"/>
              </a:ext>
            </a:extLst>
          </p:cNvPr>
          <p:cNvSpPr>
            <a:spLocks noGrp="1"/>
          </p:cNvSpPr>
          <p:nvPr>
            <p:ph type="title"/>
          </p:nvPr>
        </p:nvSpPr>
        <p:spPr/>
        <p:txBody>
          <a:bodyPr>
            <a:normAutofit/>
          </a:bodyPr>
          <a:lstStyle/>
          <a:p>
            <a:r>
              <a:rPr lang="fr-CA" dirty="0"/>
              <a:t>Résistance à la corrosion relative des familles d’alliage </a:t>
            </a:r>
          </a:p>
        </p:txBody>
      </p:sp>
      <p:pic>
        <p:nvPicPr>
          <p:cNvPr id="7" name="Image 6">
            <a:extLst>
              <a:ext uri="{FF2B5EF4-FFF2-40B4-BE49-F238E27FC236}">
                <a16:creationId xmlns:a16="http://schemas.microsoft.com/office/drawing/2014/main" id="{3B9DBA15-59EE-0376-0A57-5D1DB6556C61}"/>
              </a:ext>
            </a:extLst>
          </p:cNvPr>
          <p:cNvPicPr>
            <a:picLocks noChangeAspect="1"/>
          </p:cNvPicPr>
          <p:nvPr/>
        </p:nvPicPr>
        <p:blipFill>
          <a:blip r:embed="rId2"/>
          <a:stretch>
            <a:fillRect/>
          </a:stretch>
        </p:blipFill>
        <p:spPr>
          <a:xfrm>
            <a:off x="1532351" y="1174975"/>
            <a:ext cx="8881538" cy="4925789"/>
          </a:xfrm>
          <a:prstGeom prst="rect">
            <a:avLst/>
          </a:prstGeom>
        </p:spPr>
      </p:pic>
      <p:sp>
        <p:nvSpPr>
          <p:cNvPr id="8" name="Rectangle : coins arrondis 7">
            <a:extLst>
              <a:ext uri="{FF2B5EF4-FFF2-40B4-BE49-F238E27FC236}">
                <a16:creationId xmlns:a16="http://schemas.microsoft.com/office/drawing/2014/main" id="{FD626C4D-01E1-2E4B-C5D1-B92737FAA62F}"/>
              </a:ext>
            </a:extLst>
          </p:cNvPr>
          <p:cNvSpPr/>
          <p:nvPr/>
        </p:nvSpPr>
        <p:spPr>
          <a:xfrm>
            <a:off x="6193545" y="1086928"/>
            <a:ext cx="881743" cy="517584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45A6F795-C371-4CC8-BB45-31FA2F09BA15}"/>
              </a:ext>
            </a:extLst>
          </p:cNvPr>
          <p:cNvSpPr txBox="1"/>
          <p:nvPr/>
        </p:nvSpPr>
        <p:spPr>
          <a:xfrm>
            <a:off x="1480593" y="6096410"/>
            <a:ext cx="1875082" cy="276999"/>
          </a:xfrm>
          <a:prstGeom prst="rect">
            <a:avLst/>
          </a:prstGeom>
          <a:noFill/>
        </p:spPr>
        <p:txBody>
          <a:bodyPr wrap="square" rtlCol="0">
            <a:spAutoFit/>
          </a:bodyPr>
          <a:lstStyle/>
          <a:p>
            <a:r>
              <a:rPr lang="fr-CA" sz="1200" dirty="0">
                <a:solidFill>
                  <a:schemeClr val="accent2"/>
                </a:solidFill>
                <a:latin typeface="Univers Condensed Light" panose="020B0306020202040204"/>
              </a:rPr>
              <a:t>Source: CeiAl d’AluQuébec</a:t>
            </a:r>
          </a:p>
        </p:txBody>
      </p:sp>
    </p:spTree>
    <p:extLst>
      <p:ext uri="{BB962C8B-B14F-4D97-AF65-F5344CB8AC3E}">
        <p14:creationId xmlns:p14="http://schemas.microsoft.com/office/powerpoint/2010/main" val="89914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endParaRPr lang="fr-FR" dirty="0"/>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3</a:t>
            </a:fld>
            <a:endParaRPr lang="fr-FR" dirty="0"/>
          </a:p>
        </p:txBody>
      </p:sp>
      <p:sp>
        <p:nvSpPr>
          <p:cNvPr id="4" name="Espace réservé du texte 3"/>
          <p:cNvSpPr>
            <a:spLocks noGrp="1"/>
          </p:cNvSpPr>
          <p:nvPr>
            <p:ph type="body" idx="1"/>
          </p:nvPr>
        </p:nvSpPr>
        <p:spPr/>
        <p:txBody>
          <a:bodyPr/>
          <a:lstStyle/>
          <a:p>
            <a:pPr marL="285750" indent="-285750">
              <a:buFont typeface="Courier New" panose="02070309020205020404" pitchFamily="49" charset="0"/>
              <a:buChar char="o"/>
            </a:pPr>
            <a:r>
              <a:rPr lang="fr-CA" dirty="0">
                <a:solidFill>
                  <a:schemeClr val="accent1"/>
                </a:solidFill>
              </a:rPr>
              <a:t>Introduction sur l’aluminium et ses alliages </a:t>
            </a:r>
          </a:p>
          <a:p>
            <a:pPr marL="285750" indent="-285750">
              <a:buFont typeface="Courier New" panose="02070309020205020404" pitchFamily="49" charset="0"/>
              <a:buChar char="o"/>
            </a:pPr>
            <a:endParaRPr lang="fr-CA" dirty="0">
              <a:solidFill>
                <a:schemeClr val="accent1"/>
              </a:solidFill>
            </a:endParaRPr>
          </a:p>
          <a:p>
            <a:pPr marL="285750" indent="-285750">
              <a:buFont typeface="Courier New" panose="02070309020205020404" pitchFamily="49" charset="0"/>
              <a:buChar char="o"/>
            </a:pPr>
            <a:r>
              <a:rPr lang="fr-CA" dirty="0">
                <a:solidFill>
                  <a:schemeClr val="accent1"/>
                </a:solidFill>
              </a:rPr>
              <a:t>Comportement en corrosion </a:t>
            </a:r>
          </a:p>
          <a:p>
            <a:pPr marL="285750" indent="-285750">
              <a:buFont typeface="Courier New" panose="02070309020205020404" pitchFamily="49" charset="0"/>
              <a:buChar char="o"/>
            </a:pPr>
            <a:endParaRPr lang="fr-CA" dirty="0">
              <a:solidFill>
                <a:schemeClr val="accent1"/>
              </a:solidFill>
            </a:endParaRPr>
          </a:p>
          <a:p>
            <a:pPr marL="285750" indent="-285750">
              <a:buFont typeface="Courier New" panose="02070309020205020404" pitchFamily="49" charset="0"/>
              <a:buChar char="o"/>
            </a:pPr>
            <a:r>
              <a:rPr lang="fr-CA" dirty="0">
                <a:solidFill>
                  <a:schemeClr val="accent1"/>
                </a:solidFill>
              </a:rPr>
              <a:t>Protection contre la corrosion</a:t>
            </a:r>
          </a:p>
          <a:p>
            <a:pPr marL="285750" indent="-285750">
              <a:buFont typeface="Courier New" panose="02070309020205020404" pitchFamily="49" charset="0"/>
              <a:buChar char="o"/>
            </a:pPr>
            <a:endParaRPr lang="fr-CA" dirty="0">
              <a:solidFill>
                <a:schemeClr val="accent1"/>
              </a:solidFill>
            </a:endParaRPr>
          </a:p>
          <a:p>
            <a:pPr marL="285750" indent="-285750">
              <a:buFont typeface="Courier New" panose="02070309020205020404" pitchFamily="49" charset="0"/>
              <a:buChar char="o"/>
            </a:pPr>
            <a:r>
              <a:rPr lang="fr-CA" dirty="0">
                <a:solidFill>
                  <a:schemeClr val="accent1"/>
                </a:solidFill>
              </a:rPr>
              <a:t>Conclusion</a:t>
            </a:r>
          </a:p>
        </p:txBody>
      </p:sp>
      <p:sp>
        <p:nvSpPr>
          <p:cNvPr id="5" name="Titre 4"/>
          <p:cNvSpPr>
            <a:spLocks noGrp="1"/>
          </p:cNvSpPr>
          <p:nvPr>
            <p:ph type="title"/>
          </p:nvPr>
        </p:nvSpPr>
        <p:spPr/>
        <p:txBody>
          <a:bodyPr/>
          <a:lstStyle/>
          <a:p>
            <a:r>
              <a:rPr lang="fr-CA" dirty="0"/>
              <a:t>Sujets présentés</a:t>
            </a:r>
          </a:p>
        </p:txBody>
      </p:sp>
    </p:spTree>
    <p:extLst>
      <p:ext uri="{BB962C8B-B14F-4D97-AF65-F5344CB8AC3E}">
        <p14:creationId xmlns:p14="http://schemas.microsoft.com/office/powerpoint/2010/main" val="403044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1EEB1C3-D9D2-C65C-7CAD-68A7E3C8FE9B}"/>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6EBE1951-528B-E59A-89B4-45F683612D28}"/>
              </a:ext>
            </a:extLst>
          </p:cNvPr>
          <p:cNvSpPr>
            <a:spLocks noGrp="1"/>
          </p:cNvSpPr>
          <p:nvPr>
            <p:ph type="sldNum" sz="quarter" idx="12"/>
          </p:nvPr>
        </p:nvSpPr>
        <p:spPr/>
        <p:txBody>
          <a:bodyPr/>
          <a:lstStyle/>
          <a:p>
            <a:fld id="{82B63C5F-247B-BE4F-ACBC-7BDD67617F3E}" type="slidenum">
              <a:rPr lang="fr-FR" smtClean="0"/>
              <a:t>30</a:t>
            </a:fld>
            <a:endParaRPr lang="fr-FR" dirty="0"/>
          </a:p>
        </p:txBody>
      </p:sp>
      <p:sp>
        <p:nvSpPr>
          <p:cNvPr id="4" name="Espace réservé du texte 3">
            <a:extLst>
              <a:ext uri="{FF2B5EF4-FFF2-40B4-BE49-F238E27FC236}">
                <a16:creationId xmlns:a16="http://schemas.microsoft.com/office/drawing/2014/main" id="{FEE1CAC8-81DA-F3CC-8951-107E06C80C15}"/>
              </a:ext>
            </a:extLst>
          </p:cNvPr>
          <p:cNvSpPr>
            <a:spLocks noGrp="1"/>
          </p:cNvSpPr>
          <p:nvPr>
            <p:ph type="body" idx="1"/>
          </p:nvPr>
        </p:nvSpPr>
        <p:spPr>
          <a:xfrm>
            <a:off x="675811" y="1681163"/>
            <a:ext cx="10840378" cy="4041258"/>
          </a:xfrm>
        </p:spPr>
        <p:txBody>
          <a:bodyPr/>
          <a:lstStyle/>
          <a:p>
            <a:r>
              <a:rPr lang="fr-CA" sz="2400" b="1" dirty="0">
                <a:solidFill>
                  <a:schemeClr val="tx1">
                    <a:lumMod val="50000"/>
                    <a:lumOff val="50000"/>
                  </a:schemeClr>
                </a:solidFill>
                <a:latin typeface="Univers Condensed Light" panose="020B0306020202040204"/>
              </a:rPr>
              <a:t>Attaque uniforme de toute la surface de l’Al dans des milieux très alcalins ou très acides :</a:t>
            </a:r>
          </a:p>
          <a:p>
            <a:pPr marL="800100" lvl="1" indent="-342900">
              <a:buFont typeface="Courier New" panose="02070309020205020404" pitchFamily="49" charset="0"/>
              <a:buChar char="o"/>
            </a:pPr>
            <a:r>
              <a:rPr lang="fr-CA" b="0" dirty="0">
                <a:solidFill>
                  <a:schemeClr val="tx1">
                    <a:lumMod val="50000"/>
                    <a:lumOff val="50000"/>
                  </a:schemeClr>
                </a:solidFill>
                <a:latin typeface="Univers Condensed Light" panose="020B0306020202040204"/>
              </a:rPr>
              <a:t>Elle est moins à risque que la corrosion localisée.</a:t>
            </a:r>
          </a:p>
          <a:p>
            <a:endParaRPr lang="fr-CA" sz="2400" dirty="0">
              <a:solidFill>
                <a:schemeClr val="tx1">
                  <a:lumMod val="50000"/>
                  <a:lumOff val="50000"/>
                </a:schemeClr>
              </a:solidFill>
              <a:latin typeface="Univers Condensed Light" panose="020B0306020202040204"/>
            </a:endParaRPr>
          </a:p>
          <a:p>
            <a:r>
              <a:rPr lang="fr-CA" sz="2400" b="1" dirty="0">
                <a:solidFill>
                  <a:schemeClr val="tx1">
                    <a:lumMod val="50000"/>
                    <a:lumOff val="50000"/>
                  </a:schemeClr>
                </a:solidFill>
                <a:latin typeface="Univers Condensed Light" panose="020B0306020202040204"/>
              </a:rPr>
              <a:t>Souvent rencontrée dans :</a:t>
            </a:r>
          </a:p>
          <a:p>
            <a:pPr marL="800100" lvl="1" indent="-342900">
              <a:buFont typeface="Courier New" panose="02070309020205020404" pitchFamily="49" charset="0"/>
              <a:buChar char="o"/>
            </a:pPr>
            <a:r>
              <a:rPr lang="fr-CA" b="0" dirty="0">
                <a:solidFill>
                  <a:schemeClr val="tx1">
                    <a:lumMod val="50000"/>
                    <a:lumOff val="50000"/>
                  </a:schemeClr>
                </a:solidFill>
                <a:latin typeface="Univers Condensed Light" panose="020B0306020202040204"/>
              </a:rPr>
              <a:t> Les réservoirs</a:t>
            </a:r>
          </a:p>
          <a:p>
            <a:pPr marL="800100" lvl="1" indent="-342900">
              <a:buFont typeface="Courier New" panose="02070309020205020404" pitchFamily="49" charset="0"/>
              <a:buChar char="o"/>
            </a:pPr>
            <a:r>
              <a:rPr lang="fr-CA" b="0" dirty="0">
                <a:solidFill>
                  <a:schemeClr val="tx1">
                    <a:lumMod val="50000"/>
                    <a:lumOff val="50000"/>
                  </a:schemeClr>
                </a:solidFill>
                <a:latin typeface="Univers Condensed Light" panose="020B0306020202040204"/>
              </a:rPr>
              <a:t> Les conduits (tuyaux)</a:t>
            </a:r>
          </a:p>
          <a:p>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A2880E0E-B0EF-263C-EAF9-817803B69C96}"/>
              </a:ext>
            </a:extLst>
          </p:cNvPr>
          <p:cNvSpPr>
            <a:spLocks noGrp="1"/>
          </p:cNvSpPr>
          <p:nvPr>
            <p:ph type="title"/>
          </p:nvPr>
        </p:nvSpPr>
        <p:spPr/>
        <p:txBody>
          <a:bodyPr/>
          <a:lstStyle/>
          <a:p>
            <a:r>
              <a:rPr lang="fr-CA" dirty="0"/>
              <a:t>Corrosion généralisée</a:t>
            </a:r>
          </a:p>
        </p:txBody>
      </p:sp>
      <p:pic>
        <p:nvPicPr>
          <p:cNvPr id="7" name="Image 6">
            <a:extLst>
              <a:ext uri="{FF2B5EF4-FFF2-40B4-BE49-F238E27FC236}">
                <a16:creationId xmlns:a16="http://schemas.microsoft.com/office/drawing/2014/main" id="{51CCF434-AA76-3139-041C-4C161EB68700}"/>
              </a:ext>
            </a:extLst>
          </p:cNvPr>
          <p:cNvPicPr>
            <a:picLocks noChangeAspect="1"/>
          </p:cNvPicPr>
          <p:nvPr/>
        </p:nvPicPr>
        <p:blipFill>
          <a:blip r:embed="rId2"/>
          <a:stretch>
            <a:fillRect/>
          </a:stretch>
        </p:blipFill>
        <p:spPr>
          <a:xfrm>
            <a:off x="4070814" y="3223910"/>
            <a:ext cx="7839905" cy="1887640"/>
          </a:xfrm>
          <a:prstGeom prst="rect">
            <a:avLst/>
          </a:prstGeom>
        </p:spPr>
      </p:pic>
      <p:sp>
        <p:nvSpPr>
          <p:cNvPr id="8" name="ZoneTexte 7">
            <a:extLst>
              <a:ext uri="{FF2B5EF4-FFF2-40B4-BE49-F238E27FC236}">
                <a16:creationId xmlns:a16="http://schemas.microsoft.com/office/drawing/2014/main" id="{B6AEACE3-B1D8-DFF3-C969-5D25774C64E1}"/>
              </a:ext>
            </a:extLst>
          </p:cNvPr>
          <p:cNvSpPr txBox="1"/>
          <p:nvPr/>
        </p:nvSpPr>
        <p:spPr>
          <a:xfrm>
            <a:off x="4100425" y="4939495"/>
            <a:ext cx="6756592" cy="276999"/>
          </a:xfrm>
          <a:prstGeom prst="rect">
            <a:avLst/>
          </a:prstGeom>
          <a:noFill/>
        </p:spPr>
        <p:txBody>
          <a:bodyPr wrap="square">
            <a:spAutoFit/>
          </a:bodyPr>
          <a:lstStyle/>
          <a:p>
            <a:r>
              <a:rPr lang="fr-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‘’Corrosion et prévention’’, </a:t>
            </a:r>
            <a:r>
              <a:rPr lang="fr-CA" sz="1200" dirty="0">
                <a:solidFill>
                  <a:schemeClr val="accent2"/>
                </a:solidFill>
                <a:latin typeface="Univers Condensed Light" panose="020B0306020202040204"/>
                <a:ea typeface="Calibri" panose="020F0502020204030204" pitchFamily="34" charset="0"/>
                <a:cs typeface="Times New Roman" panose="02020603050405020304" pitchFamily="18" charset="0"/>
              </a:rPr>
              <a:t>Edward Ghali, Notes </a:t>
            </a:r>
            <a:r>
              <a:rPr lang="fr-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de cours, Université Laval, 2009.</a:t>
            </a:r>
            <a:endParaRPr lang="fr-CA" sz="1200" dirty="0">
              <a:solidFill>
                <a:schemeClr val="accent2"/>
              </a:solidFill>
              <a:latin typeface="Univers Condensed Light" panose="020B0306020202040204"/>
            </a:endParaRPr>
          </a:p>
        </p:txBody>
      </p:sp>
    </p:spTree>
    <p:extLst>
      <p:ext uri="{BB962C8B-B14F-4D97-AF65-F5344CB8AC3E}">
        <p14:creationId xmlns:p14="http://schemas.microsoft.com/office/powerpoint/2010/main" val="2035387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0B70D66-A104-EF7F-AA75-0CFA91AC5E15}"/>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3C1B673C-7853-8648-E1F4-B1066D847BE7}"/>
              </a:ext>
            </a:extLst>
          </p:cNvPr>
          <p:cNvSpPr>
            <a:spLocks noGrp="1"/>
          </p:cNvSpPr>
          <p:nvPr>
            <p:ph type="sldNum" sz="quarter" idx="12"/>
          </p:nvPr>
        </p:nvSpPr>
        <p:spPr/>
        <p:txBody>
          <a:bodyPr/>
          <a:lstStyle/>
          <a:p>
            <a:fld id="{82B63C5F-247B-BE4F-ACBC-7BDD67617F3E}" type="slidenum">
              <a:rPr lang="fr-FR" smtClean="0"/>
              <a:t>31</a:t>
            </a:fld>
            <a:endParaRPr lang="fr-FR" dirty="0"/>
          </a:p>
        </p:txBody>
      </p:sp>
      <p:sp>
        <p:nvSpPr>
          <p:cNvPr id="4" name="Espace réservé du texte 3">
            <a:extLst>
              <a:ext uri="{FF2B5EF4-FFF2-40B4-BE49-F238E27FC236}">
                <a16:creationId xmlns:a16="http://schemas.microsoft.com/office/drawing/2014/main" id="{1D5BED62-E952-5F9B-8D45-0D9F39FAC175}"/>
              </a:ext>
            </a:extLst>
          </p:cNvPr>
          <p:cNvSpPr>
            <a:spLocks noGrp="1"/>
          </p:cNvSpPr>
          <p:nvPr>
            <p:ph type="body" idx="1"/>
          </p:nvPr>
        </p:nvSpPr>
        <p:spPr>
          <a:xfrm>
            <a:off x="793164" y="2332975"/>
            <a:ext cx="5173440" cy="2968337"/>
          </a:xfrm>
        </p:spPr>
        <p:txBody>
          <a:bodyPr>
            <a:normAutofit/>
          </a:bodyPr>
          <a:lstStyle/>
          <a:p>
            <a:r>
              <a:rPr lang="fr-CA" sz="2600" dirty="0">
                <a:solidFill>
                  <a:schemeClr val="tx1">
                    <a:lumMod val="50000"/>
                    <a:lumOff val="50000"/>
                  </a:schemeClr>
                </a:solidFill>
                <a:latin typeface="Univers Condensed Light" panose="020B0306020202040204"/>
              </a:rPr>
              <a:t>De plusieurs </a:t>
            </a:r>
            <a:r>
              <a:rPr lang="fr-CA" sz="2600" u="sng" dirty="0">
                <a:solidFill>
                  <a:schemeClr val="tx1">
                    <a:lumMod val="50000"/>
                    <a:lumOff val="50000"/>
                  </a:schemeClr>
                </a:solidFill>
                <a:latin typeface="Univers Condensed Light" panose="020B0306020202040204"/>
              </a:rPr>
              <a:t>microns à l’heure </a:t>
            </a:r>
            <a:r>
              <a:rPr lang="fr-CA" sz="2600" dirty="0">
                <a:solidFill>
                  <a:schemeClr val="tx1">
                    <a:lumMod val="50000"/>
                    <a:lumOff val="50000"/>
                  </a:schemeClr>
                </a:solidFill>
                <a:latin typeface="Univers Condensed Light" panose="020B0306020202040204"/>
              </a:rPr>
              <a:t>dans un milieu très agressif :</a:t>
            </a:r>
          </a:p>
          <a:p>
            <a:pPr marL="457200" indent="-457200">
              <a:buFont typeface="Courier New" panose="02070309020205020404" pitchFamily="49" charset="0"/>
              <a:buChar char="o"/>
            </a:pPr>
            <a:r>
              <a:rPr lang="fr-CA" sz="2600" dirty="0">
                <a:solidFill>
                  <a:schemeClr val="tx1">
                    <a:lumMod val="50000"/>
                    <a:lumOff val="50000"/>
                  </a:schemeClr>
                </a:solidFill>
                <a:latin typeface="Univers Condensed Light" panose="020B0306020202040204"/>
              </a:rPr>
              <a:t> Ex: Solution Acide sulfamique </a:t>
            </a:r>
          </a:p>
          <a:p>
            <a:r>
              <a:rPr lang="fr-CA" sz="2600" dirty="0">
                <a:solidFill>
                  <a:schemeClr val="tx1">
                    <a:lumMod val="50000"/>
                    <a:lumOff val="50000"/>
                  </a:schemeClr>
                </a:solidFill>
                <a:latin typeface="Univers Condensed Light" panose="020B0306020202040204"/>
              </a:rPr>
              <a:t>(HOSO</a:t>
            </a:r>
            <a:r>
              <a:rPr lang="fr-CA" sz="2600" baseline="-25000" dirty="0">
                <a:solidFill>
                  <a:schemeClr val="tx1">
                    <a:lumMod val="50000"/>
                    <a:lumOff val="50000"/>
                  </a:schemeClr>
                </a:solidFill>
                <a:latin typeface="Univers Condensed Light" panose="020B0306020202040204"/>
              </a:rPr>
              <a:t>2</a:t>
            </a:r>
            <a:r>
              <a:rPr lang="fr-CA" sz="2600" dirty="0">
                <a:solidFill>
                  <a:schemeClr val="tx1">
                    <a:lumMod val="50000"/>
                    <a:lumOff val="50000"/>
                  </a:schemeClr>
                </a:solidFill>
                <a:latin typeface="Univers Condensed Light" panose="020B0306020202040204"/>
              </a:rPr>
              <a:t>NH</a:t>
            </a:r>
            <a:r>
              <a:rPr lang="fr-CA" sz="2600" baseline="-25000" dirty="0">
                <a:solidFill>
                  <a:schemeClr val="tx1">
                    <a:lumMod val="50000"/>
                    <a:lumOff val="50000"/>
                  </a:schemeClr>
                </a:solidFill>
                <a:latin typeface="Univers Condensed Light" panose="020B0306020202040204"/>
              </a:rPr>
              <a:t>2</a:t>
            </a:r>
            <a:r>
              <a:rPr lang="fr-CA" sz="2600" dirty="0">
                <a:solidFill>
                  <a:schemeClr val="tx1">
                    <a:lumMod val="50000"/>
                    <a:lumOff val="50000"/>
                  </a:schemeClr>
                </a:solidFill>
                <a:latin typeface="Univers Condensed Light" panose="020B0306020202040204"/>
              </a:rPr>
              <a:t>) utilisé comme détartrant</a:t>
            </a:r>
          </a:p>
          <a:p>
            <a:pPr marL="457200" indent="-457200">
              <a:buFont typeface="Courier New" panose="02070309020205020404" pitchFamily="49" charset="0"/>
              <a:buChar char="o"/>
            </a:pPr>
            <a:r>
              <a:rPr lang="fr-CA" sz="2600" dirty="0">
                <a:solidFill>
                  <a:schemeClr val="tx1">
                    <a:lumMod val="50000"/>
                    <a:lumOff val="50000"/>
                  </a:schemeClr>
                </a:solidFill>
                <a:latin typeface="Univers Condensed Light" panose="020B0306020202040204"/>
              </a:rPr>
              <a:t> V dissolution = 7 mm/an.</a:t>
            </a:r>
          </a:p>
          <a:p>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F19A858D-4DAB-306E-0F6B-CFAEBD4E8144}"/>
              </a:ext>
            </a:extLst>
          </p:cNvPr>
          <p:cNvSpPr>
            <a:spLocks noGrp="1"/>
          </p:cNvSpPr>
          <p:nvPr>
            <p:ph type="title"/>
          </p:nvPr>
        </p:nvSpPr>
        <p:spPr/>
        <p:txBody>
          <a:bodyPr/>
          <a:lstStyle/>
          <a:p>
            <a:r>
              <a:rPr lang="fr-CA" dirty="0"/>
              <a:t>Corrosion généralisée</a:t>
            </a:r>
          </a:p>
        </p:txBody>
      </p:sp>
      <p:sp>
        <p:nvSpPr>
          <p:cNvPr id="7" name="ZoneTexte 6">
            <a:extLst>
              <a:ext uri="{FF2B5EF4-FFF2-40B4-BE49-F238E27FC236}">
                <a16:creationId xmlns:a16="http://schemas.microsoft.com/office/drawing/2014/main" id="{49E7FC81-C8E1-1EED-AF4F-D93278111205}"/>
              </a:ext>
            </a:extLst>
          </p:cNvPr>
          <p:cNvSpPr txBox="1"/>
          <p:nvPr/>
        </p:nvSpPr>
        <p:spPr>
          <a:xfrm>
            <a:off x="7181717" y="2400926"/>
            <a:ext cx="3724503" cy="2092881"/>
          </a:xfrm>
          <a:prstGeom prst="rect">
            <a:avLst/>
          </a:prstGeom>
          <a:noFill/>
        </p:spPr>
        <p:txBody>
          <a:bodyPr wrap="square">
            <a:spAutoFit/>
          </a:bodyPr>
          <a:lstStyle/>
          <a:p>
            <a:r>
              <a:rPr lang="fr-CA" sz="2600" dirty="0">
                <a:solidFill>
                  <a:schemeClr val="tx1">
                    <a:lumMod val="50000"/>
                    <a:lumOff val="50000"/>
                  </a:schemeClr>
                </a:solidFill>
                <a:latin typeface="Univers Condensed Light" panose="020B0306020202040204"/>
              </a:rPr>
              <a:t>À quelques microns par an dans un milieu peu agressif :</a:t>
            </a:r>
          </a:p>
          <a:p>
            <a:pPr marL="342900" indent="-342900">
              <a:buFont typeface="Courier New" panose="02070309020205020404" pitchFamily="49" charset="0"/>
              <a:buChar char="o"/>
            </a:pPr>
            <a:r>
              <a:rPr lang="fr-CA" sz="2600" dirty="0">
                <a:solidFill>
                  <a:schemeClr val="tx1">
                    <a:lumMod val="50000"/>
                    <a:lumOff val="50000"/>
                  </a:schemeClr>
                </a:solidFill>
                <a:latin typeface="Univers Condensed Light" panose="020B0306020202040204"/>
              </a:rPr>
              <a:t> Solution </a:t>
            </a:r>
            <a:r>
              <a:rPr lang="fr-CA" sz="2600" dirty="0" err="1">
                <a:solidFill>
                  <a:schemeClr val="tx1">
                    <a:lumMod val="50000"/>
                    <a:lumOff val="50000"/>
                  </a:schemeClr>
                </a:solidFill>
                <a:latin typeface="Univers Condensed Light" panose="020B0306020202040204"/>
              </a:rPr>
              <a:t>HCl</a:t>
            </a:r>
            <a:r>
              <a:rPr lang="fr-CA" sz="2600" dirty="0">
                <a:solidFill>
                  <a:schemeClr val="tx1">
                    <a:lumMod val="50000"/>
                    <a:lumOff val="50000"/>
                  </a:schemeClr>
                </a:solidFill>
                <a:latin typeface="Univers Condensed Light" panose="020B0306020202040204"/>
              </a:rPr>
              <a:t> 5 %.</a:t>
            </a:r>
          </a:p>
          <a:p>
            <a:pPr marL="342900" indent="-342900">
              <a:buFont typeface="Courier New" panose="02070309020205020404" pitchFamily="49" charset="0"/>
              <a:buChar char="o"/>
            </a:pPr>
            <a:r>
              <a:rPr lang="fr-CA" sz="2600" dirty="0">
                <a:solidFill>
                  <a:schemeClr val="tx1">
                    <a:lumMod val="50000"/>
                    <a:lumOff val="50000"/>
                  </a:schemeClr>
                </a:solidFill>
                <a:latin typeface="Univers Condensed Light" panose="020B0306020202040204"/>
              </a:rPr>
              <a:t> Vitesse de dissolution = 0,01 mm/an.</a:t>
            </a:r>
          </a:p>
        </p:txBody>
      </p:sp>
      <p:cxnSp>
        <p:nvCxnSpPr>
          <p:cNvPr id="9" name="Connecteur droit 8">
            <a:extLst>
              <a:ext uri="{FF2B5EF4-FFF2-40B4-BE49-F238E27FC236}">
                <a16:creationId xmlns:a16="http://schemas.microsoft.com/office/drawing/2014/main" id="{9CFE6D05-9450-3E0E-23BF-0A530D863453}"/>
              </a:ext>
            </a:extLst>
          </p:cNvPr>
          <p:cNvCxnSpPr/>
          <p:nvPr/>
        </p:nvCxnSpPr>
        <p:spPr>
          <a:xfrm>
            <a:off x="6451018" y="2044841"/>
            <a:ext cx="0" cy="28050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060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FEFC1EB-76A4-A344-20BA-ACDA8F4A7AD1}"/>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CE45D651-E4CE-158A-17BC-87318C728F16}"/>
              </a:ext>
            </a:extLst>
          </p:cNvPr>
          <p:cNvSpPr>
            <a:spLocks noGrp="1"/>
          </p:cNvSpPr>
          <p:nvPr>
            <p:ph type="sldNum" sz="quarter" idx="12"/>
          </p:nvPr>
        </p:nvSpPr>
        <p:spPr/>
        <p:txBody>
          <a:bodyPr/>
          <a:lstStyle/>
          <a:p>
            <a:fld id="{82B63C5F-247B-BE4F-ACBC-7BDD67617F3E}" type="slidenum">
              <a:rPr lang="fr-FR" smtClean="0"/>
              <a:t>32</a:t>
            </a:fld>
            <a:endParaRPr lang="fr-FR" dirty="0"/>
          </a:p>
        </p:txBody>
      </p:sp>
      <p:sp>
        <p:nvSpPr>
          <p:cNvPr id="4" name="Espace réservé du texte 3">
            <a:extLst>
              <a:ext uri="{FF2B5EF4-FFF2-40B4-BE49-F238E27FC236}">
                <a16:creationId xmlns:a16="http://schemas.microsoft.com/office/drawing/2014/main" id="{EEF3BA0B-55AB-55D9-A214-647A4EC21484}"/>
              </a:ext>
            </a:extLst>
          </p:cNvPr>
          <p:cNvSpPr>
            <a:spLocks noGrp="1"/>
          </p:cNvSpPr>
          <p:nvPr>
            <p:ph type="body" idx="1"/>
          </p:nvPr>
        </p:nvSpPr>
        <p:spPr>
          <a:xfrm>
            <a:off x="600097" y="1899918"/>
            <a:ext cx="5022169" cy="4041258"/>
          </a:xfrm>
        </p:spPr>
        <p:txBody>
          <a:bodyPr/>
          <a:lstStyle/>
          <a:p>
            <a:r>
              <a:rPr lang="fr-CA" sz="2400" b="1" dirty="0">
                <a:solidFill>
                  <a:schemeClr val="accent1"/>
                </a:solidFill>
                <a:latin typeface="Univers Condensed Light" panose="020B0306020202040204"/>
              </a:rPr>
              <a:t>Corrosion très localisée.</a:t>
            </a:r>
          </a:p>
          <a:p>
            <a:endParaRPr lang="fr-CA" sz="2400" b="1" dirty="0">
              <a:solidFill>
                <a:schemeClr val="tx1">
                  <a:lumMod val="50000"/>
                  <a:lumOff val="50000"/>
                </a:schemeClr>
              </a:solidFill>
              <a:latin typeface="Univers Condensed Light" panose="020B0306020202040204"/>
            </a:endParaRPr>
          </a:p>
          <a:p>
            <a:r>
              <a:rPr lang="fr-CA" sz="2400" b="1" dirty="0">
                <a:solidFill>
                  <a:schemeClr val="tx1">
                    <a:lumMod val="50000"/>
                    <a:lumOff val="50000"/>
                  </a:schemeClr>
                </a:solidFill>
                <a:latin typeface="Univers Condensed Light" panose="020B0306020202040204"/>
              </a:rPr>
              <a:t>Formation de cavités ou piqûres dont                                                                               le diamètre et profondeur dépendent :</a:t>
            </a:r>
          </a:p>
          <a:p>
            <a:pPr marL="342900" indent="-342900">
              <a:buFont typeface="Courier New" panose="02070309020205020404" pitchFamily="49" charset="0"/>
              <a:buChar char="o"/>
            </a:pPr>
            <a:r>
              <a:rPr lang="fr-CA" sz="2400" b="1" dirty="0">
                <a:solidFill>
                  <a:schemeClr val="tx1">
                    <a:lumMod val="50000"/>
                    <a:lumOff val="50000"/>
                  </a:schemeClr>
                </a:solidFill>
                <a:latin typeface="Univers Condensed Light" panose="020B0306020202040204"/>
              </a:rPr>
              <a:t>  </a:t>
            </a:r>
            <a:r>
              <a:rPr lang="fr-CA" sz="2400" dirty="0">
                <a:solidFill>
                  <a:schemeClr val="tx1">
                    <a:lumMod val="50000"/>
                    <a:lumOff val="50000"/>
                  </a:schemeClr>
                </a:solidFill>
                <a:latin typeface="Univers Condensed Light" panose="020B0306020202040204"/>
              </a:rPr>
              <a:t>Du type d’alliage</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  Du milieu </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  Des conditions de service </a:t>
            </a:r>
          </a:p>
          <a:p>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2A8D4774-7400-ADE6-A832-C9D62C6E1650}"/>
              </a:ext>
            </a:extLst>
          </p:cNvPr>
          <p:cNvSpPr>
            <a:spLocks noGrp="1"/>
          </p:cNvSpPr>
          <p:nvPr>
            <p:ph type="title"/>
          </p:nvPr>
        </p:nvSpPr>
        <p:spPr/>
        <p:txBody>
          <a:bodyPr/>
          <a:lstStyle/>
          <a:p>
            <a:r>
              <a:rPr lang="fr-CA" dirty="0"/>
              <a:t>Corrosion par piqûres</a:t>
            </a:r>
          </a:p>
        </p:txBody>
      </p:sp>
      <p:pic>
        <p:nvPicPr>
          <p:cNvPr id="7" name="Image 6">
            <a:extLst>
              <a:ext uri="{FF2B5EF4-FFF2-40B4-BE49-F238E27FC236}">
                <a16:creationId xmlns:a16="http://schemas.microsoft.com/office/drawing/2014/main" id="{C81FAD6D-FCF3-8E41-6E5B-D9EF4C96E65F}"/>
              </a:ext>
            </a:extLst>
          </p:cNvPr>
          <p:cNvPicPr>
            <a:picLocks noChangeAspect="1"/>
          </p:cNvPicPr>
          <p:nvPr/>
        </p:nvPicPr>
        <p:blipFill>
          <a:blip r:embed="rId2"/>
          <a:stretch>
            <a:fillRect/>
          </a:stretch>
        </p:blipFill>
        <p:spPr>
          <a:xfrm>
            <a:off x="5518749" y="1545811"/>
            <a:ext cx="6129790" cy="4176610"/>
          </a:xfrm>
          <a:prstGeom prst="rect">
            <a:avLst/>
          </a:prstGeom>
        </p:spPr>
      </p:pic>
      <p:sp>
        <p:nvSpPr>
          <p:cNvPr id="8" name="ZoneTexte 7">
            <a:extLst>
              <a:ext uri="{FF2B5EF4-FFF2-40B4-BE49-F238E27FC236}">
                <a16:creationId xmlns:a16="http://schemas.microsoft.com/office/drawing/2014/main" id="{9179BFE5-D89F-428B-4D35-282144E1D341}"/>
              </a:ext>
            </a:extLst>
          </p:cNvPr>
          <p:cNvSpPr txBox="1"/>
          <p:nvPr/>
        </p:nvSpPr>
        <p:spPr>
          <a:xfrm>
            <a:off x="5410915" y="5693299"/>
            <a:ext cx="5815127" cy="276999"/>
          </a:xfrm>
          <a:prstGeom prst="rect">
            <a:avLst/>
          </a:prstGeom>
          <a:noFill/>
        </p:spPr>
        <p:txBody>
          <a:bodyPr wrap="square">
            <a:spAutoFit/>
          </a:bodyPr>
          <a:lstStyle/>
          <a:p>
            <a:r>
              <a:rPr lang="en-US" sz="1200" dirty="0">
                <a:solidFill>
                  <a:schemeClr val="accent2"/>
                </a:solidFill>
              </a:rPr>
              <a:t>Source : Corrosion Engineering : Principles and Practice, Roberge P.R., Mc-Graw-Hill, 2008.</a:t>
            </a:r>
            <a:endParaRPr lang="fr-CA" sz="1200" dirty="0">
              <a:solidFill>
                <a:schemeClr val="accent2"/>
              </a:solidFill>
            </a:endParaRPr>
          </a:p>
        </p:txBody>
      </p:sp>
    </p:spTree>
    <p:extLst>
      <p:ext uri="{BB962C8B-B14F-4D97-AF65-F5344CB8AC3E}">
        <p14:creationId xmlns:p14="http://schemas.microsoft.com/office/powerpoint/2010/main" val="2175837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89BD6D1-9E72-B141-3718-A550CA09E3CB}"/>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4A09AC0C-2DD8-C6F6-031E-873EA371EDFA}"/>
              </a:ext>
            </a:extLst>
          </p:cNvPr>
          <p:cNvSpPr>
            <a:spLocks noGrp="1"/>
          </p:cNvSpPr>
          <p:nvPr>
            <p:ph type="sldNum" sz="quarter" idx="12"/>
          </p:nvPr>
        </p:nvSpPr>
        <p:spPr/>
        <p:txBody>
          <a:bodyPr/>
          <a:lstStyle/>
          <a:p>
            <a:fld id="{82B63C5F-247B-BE4F-ACBC-7BDD67617F3E}" type="slidenum">
              <a:rPr lang="fr-FR" smtClean="0"/>
              <a:t>33</a:t>
            </a:fld>
            <a:endParaRPr lang="fr-FR" dirty="0"/>
          </a:p>
        </p:txBody>
      </p:sp>
      <p:sp>
        <p:nvSpPr>
          <p:cNvPr id="5" name="Titre 4">
            <a:extLst>
              <a:ext uri="{FF2B5EF4-FFF2-40B4-BE49-F238E27FC236}">
                <a16:creationId xmlns:a16="http://schemas.microsoft.com/office/drawing/2014/main" id="{28A82B19-48DC-C031-6BED-6B8299AD710D}"/>
              </a:ext>
            </a:extLst>
          </p:cNvPr>
          <p:cNvSpPr>
            <a:spLocks noGrp="1"/>
          </p:cNvSpPr>
          <p:nvPr>
            <p:ph type="title"/>
          </p:nvPr>
        </p:nvSpPr>
        <p:spPr/>
        <p:txBody>
          <a:bodyPr/>
          <a:lstStyle/>
          <a:p>
            <a:r>
              <a:rPr lang="fr-CA" dirty="0"/>
              <a:t>Corrosion par piqûres</a:t>
            </a:r>
          </a:p>
        </p:txBody>
      </p:sp>
      <p:pic>
        <p:nvPicPr>
          <p:cNvPr id="7" name="Image 6">
            <a:extLst>
              <a:ext uri="{FF2B5EF4-FFF2-40B4-BE49-F238E27FC236}">
                <a16:creationId xmlns:a16="http://schemas.microsoft.com/office/drawing/2014/main" id="{E1D7259F-784E-EAE7-D5C9-1315EFF92433}"/>
              </a:ext>
            </a:extLst>
          </p:cNvPr>
          <p:cNvPicPr>
            <a:picLocks noChangeAspect="1"/>
          </p:cNvPicPr>
          <p:nvPr/>
        </p:nvPicPr>
        <p:blipFill>
          <a:blip r:embed="rId2"/>
          <a:stretch>
            <a:fillRect/>
          </a:stretch>
        </p:blipFill>
        <p:spPr>
          <a:xfrm>
            <a:off x="562162" y="1440494"/>
            <a:ext cx="11096512" cy="4470449"/>
          </a:xfrm>
          <a:prstGeom prst="rect">
            <a:avLst/>
          </a:prstGeom>
        </p:spPr>
      </p:pic>
      <p:sp>
        <p:nvSpPr>
          <p:cNvPr id="6" name="ZoneTexte 5">
            <a:extLst>
              <a:ext uri="{FF2B5EF4-FFF2-40B4-BE49-F238E27FC236}">
                <a16:creationId xmlns:a16="http://schemas.microsoft.com/office/drawing/2014/main" id="{8DBAF747-DDB1-EAAA-8DD6-BC679B9FFF3E}"/>
              </a:ext>
            </a:extLst>
          </p:cNvPr>
          <p:cNvSpPr txBox="1"/>
          <p:nvPr/>
        </p:nvSpPr>
        <p:spPr>
          <a:xfrm>
            <a:off x="496801" y="5886296"/>
            <a:ext cx="11213631" cy="276999"/>
          </a:xfrm>
          <a:prstGeom prst="rect">
            <a:avLst/>
          </a:prstGeom>
          <a:noFill/>
        </p:spPr>
        <p:txBody>
          <a:bodyPr wrap="square">
            <a:spAutoFit/>
          </a:bodyPr>
          <a:lstStyle/>
          <a:p>
            <a:r>
              <a:rPr lang="en-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de la photo ci-haut : C. </a:t>
            </a:r>
            <a:r>
              <a:rPr lang="en-CA" sz="1200"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Vargel</a:t>
            </a:r>
            <a:r>
              <a:rPr lang="en-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Corrosion of Aluminum 1st Edition, Elsevier Science, 2004</a:t>
            </a:r>
            <a:endParaRPr lang="fr-CA" sz="1200" dirty="0">
              <a:solidFill>
                <a:schemeClr val="accent2"/>
              </a:solidFill>
              <a:latin typeface="Univers Condensed Light" panose="020B0306020202040204"/>
            </a:endParaRPr>
          </a:p>
        </p:txBody>
      </p:sp>
    </p:spTree>
    <p:extLst>
      <p:ext uri="{BB962C8B-B14F-4D97-AF65-F5344CB8AC3E}">
        <p14:creationId xmlns:p14="http://schemas.microsoft.com/office/powerpoint/2010/main" val="1799887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1DCC051-C299-FA3F-953A-E7CAE4E00E95}"/>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B416CDC0-B07A-9529-CCBA-B1C1ED982AE3}"/>
              </a:ext>
            </a:extLst>
          </p:cNvPr>
          <p:cNvSpPr>
            <a:spLocks noGrp="1"/>
          </p:cNvSpPr>
          <p:nvPr>
            <p:ph type="sldNum" sz="quarter" idx="12"/>
          </p:nvPr>
        </p:nvSpPr>
        <p:spPr/>
        <p:txBody>
          <a:bodyPr/>
          <a:lstStyle/>
          <a:p>
            <a:fld id="{82B63C5F-247B-BE4F-ACBC-7BDD67617F3E}" type="slidenum">
              <a:rPr lang="fr-FR" smtClean="0"/>
              <a:t>34</a:t>
            </a:fld>
            <a:endParaRPr lang="fr-FR" dirty="0"/>
          </a:p>
        </p:txBody>
      </p:sp>
      <p:sp>
        <p:nvSpPr>
          <p:cNvPr id="5" name="Titre 4">
            <a:extLst>
              <a:ext uri="{FF2B5EF4-FFF2-40B4-BE49-F238E27FC236}">
                <a16:creationId xmlns:a16="http://schemas.microsoft.com/office/drawing/2014/main" id="{14AC3722-BBAB-93AE-5FFD-7301C7D5FE9B}"/>
              </a:ext>
            </a:extLst>
          </p:cNvPr>
          <p:cNvSpPr>
            <a:spLocks noGrp="1"/>
          </p:cNvSpPr>
          <p:nvPr>
            <p:ph type="title"/>
          </p:nvPr>
        </p:nvSpPr>
        <p:spPr/>
        <p:txBody>
          <a:bodyPr/>
          <a:lstStyle/>
          <a:p>
            <a:r>
              <a:rPr lang="fr-CA" dirty="0"/>
              <a:t>Corrosion par piqûres </a:t>
            </a:r>
          </a:p>
        </p:txBody>
      </p:sp>
      <p:pic>
        <p:nvPicPr>
          <p:cNvPr id="7" name="Image 6">
            <a:extLst>
              <a:ext uri="{FF2B5EF4-FFF2-40B4-BE49-F238E27FC236}">
                <a16:creationId xmlns:a16="http://schemas.microsoft.com/office/drawing/2014/main" id="{7A332186-8EBF-E165-EF51-E540777300D7}"/>
              </a:ext>
            </a:extLst>
          </p:cNvPr>
          <p:cNvPicPr>
            <a:picLocks noChangeAspect="1"/>
          </p:cNvPicPr>
          <p:nvPr/>
        </p:nvPicPr>
        <p:blipFill>
          <a:blip r:embed="rId2"/>
          <a:stretch>
            <a:fillRect/>
          </a:stretch>
        </p:blipFill>
        <p:spPr>
          <a:xfrm>
            <a:off x="714322" y="1440494"/>
            <a:ext cx="5574900" cy="4415518"/>
          </a:xfrm>
          <a:prstGeom prst="rect">
            <a:avLst/>
          </a:prstGeom>
        </p:spPr>
      </p:pic>
      <p:pic>
        <p:nvPicPr>
          <p:cNvPr id="9" name="Image 8">
            <a:extLst>
              <a:ext uri="{FF2B5EF4-FFF2-40B4-BE49-F238E27FC236}">
                <a16:creationId xmlns:a16="http://schemas.microsoft.com/office/drawing/2014/main" id="{2FD16A3A-7B2D-220C-126E-F0B4C73E067C}"/>
              </a:ext>
            </a:extLst>
          </p:cNvPr>
          <p:cNvPicPr>
            <a:picLocks noChangeAspect="1"/>
          </p:cNvPicPr>
          <p:nvPr/>
        </p:nvPicPr>
        <p:blipFill>
          <a:blip r:embed="rId3"/>
          <a:stretch>
            <a:fillRect/>
          </a:stretch>
        </p:blipFill>
        <p:spPr>
          <a:xfrm>
            <a:off x="6900181" y="2261368"/>
            <a:ext cx="4934151" cy="2729277"/>
          </a:xfrm>
          <a:prstGeom prst="rect">
            <a:avLst/>
          </a:prstGeom>
        </p:spPr>
      </p:pic>
      <p:sp>
        <p:nvSpPr>
          <p:cNvPr id="6" name="ZoneTexte 5">
            <a:extLst>
              <a:ext uri="{FF2B5EF4-FFF2-40B4-BE49-F238E27FC236}">
                <a16:creationId xmlns:a16="http://schemas.microsoft.com/office/drawing/2014/main" id="{49622D6F-66C3-0B68-93E8-3F3DA2192F52}"/>
              </a:ext>
            </a:extLst>
          </p:cNvPr>
          <p:cNvSpPr txBox="1"/>
          <p:nvPr/>
        </p:nvSpPr>
        <p:spPr>
          <a:xfrm>
            <a:off x="682092" y="5813288"/>
            <a:ext cx="5274892" cy="276999"/>
          </a:xfrm>
          <a:prstGeom prst="rect">
            <a:avLst/>
          </a:prstGeom>
          <a:noFill/>
        </p:spPr>
        <p:txBody>
          <a:bodyPr wrap="square">
            <a:spAutoFit/>
          </a:bodyPr>
          <a:lstStyle/>
          <a:p>
            <a:r>
              <a:rPr lang="en-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C. </a:t>
            </a:r>
            <a:r>
              <a:rPr lang="en-CA" sz="1200"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Vargel</a:t>
            </a:r>
            <a:r>
              <a:rPr lang="en-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Corrosion of Aluminum, 1st Edition, Elsevier Science, 2004.</a:t>
            </a:r>
            <a:endParaRPr lang="fr-CA" sz="1200" dirty="0">
              <a:solidFill>
                <a:schemeClr val="accent2"/>
              </a:solidFill>
              <a:latin typeface="Univers Condensed Light" panose="020B0306020202040204"/>
            </a:endParaRPr>
          </a:p>
        </p:txBody>
      </p:sp>
      <p:sp>
        <p:nvSpPr>
          <p:cNvPr id="10" name="ZoneTexte 9">
            <a:extLst>
              <a:ext uri="{FF2B5EF4-FFF2-40B4-BE49-F238E27FC236}">
                <a16:creationId xmlns:a16="http://schemas.microsoft.com/office/drawing/2014/main" id="{930DF95B-7C29-2118-D5E0-61966240D41D}"/>
              </a:ext>
            </a:extLst>
          </p:cNvPr>
          <p:cNvSpPr txBox="1"/>
          <p:nvPr/>
        </p:nvSpPr>
        <p:spPr>
          <a:xfrm>
            <a:off x="6876368" y="5134573"/>
            <a:ext cx="5274892" cy="276999"/>
          </a:xfrm>
          <a:prstGeom prst="rect">
            <a:avLst/>
          </a:prstGeom>
          <a:noFill/>
        </p:spPr>
        <p:txBody>
          <a:bodyPr wrap="square">
            <a:spAutoFit/>
          </a:bodyPr>
          <a:lstStyle/>
          <a:p>
            <a:r>
              <a:rPr lang="en-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C. </a:t>
            </a:r>
            <a:r>
              <a:rPr lang="en-CA" sz="1200"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Vargel</a:t>
            </a:r>
            <a:r>
              <a:rPr lang="en-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Corrosion of Aluminum, 1st Edition, Elsevier Science, 2004.</a:t>
            </a:r>
            <a:endParaRPr lang="fr-CA" sz="1200" dirty="0">
              <a:solidFill>
                <a:schemeClr val="accent2"/>
              </a:solidFill>
              <a:latin typeface="Univers Condensed Light" panose="020B0306020202040204"/>
            </a:endParaRPr>
          </a:p>
        </p:txBody>
      </p:sp>
    </p:spTree>
    <p:extLst>
      <p:ext uri="{BB962C8B-B14F-4D97-AF65-F5344CB8AC3E}">
        <p14:creationId xmlns:p14="http://schemas.microsoft.com/office/powerpoint/2010/main" val="1264053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0F19297-042F-E5AD-03B0-28DE00E29E21}"/>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5E7EB2E5-1EAB-2E6F-B1BC-07DF0E9106BA}"/>
              </a:ext>
            </a:extLst>
          </p:cNvPr>
          <p:cNvSpPr>
            <a:spLocks noGrp="1"/>
          </p:cNvSpPr>
          <p:nvPr>
            <p:ph type="sldNum" sz="quarter" idx="12"/>
          </p:nvPr>
        </p:nvSpPr>
        <p:spPr/>
        <p:txBody>
          <a:bodyPr/>
          <a:lstStyle/>
          <a:p>
            <a:fld id="{82B63C5F-247B-BE4F-ACBC-7BDD67617F3E}" type="slidenum">
              <a:rPr lang="fr-FR" smtClean="0"/>
              <a:t>35</a:t>
            </a:fld>
            <a:endParaRPr lang="fr-FR" dirty="0"/>
          </a:p>
        </p:txBody>
      </p:sp>
      <p:sp>
        <p:nvSpPr>
          <p:cNvPr id="4" name="Espace réservé du texte 3">
            <a:extLst>
              <a:ext uri="{FF2B5EF4-FFF2-40B4-BE49-F238E27FC236}">
                <a16:creationId xmlns:a16="http://schemas.microsoft.com/office/drawing/2014/main" id="{EF0D8723-2293-E1EB-0869-51DC685BB302}"/>
              </a:ext>
            </a:extLst>
          </p:cNvPr>
          <p:cNvSpPr>
            <a:spLocks noGrp="1"/>
          </p:cNvSpPr>
          <p:nvPr>
            <p:ph type="body" idx="1"/>
          </p:nvPr>
        </p:nvSpPr>
        <p:spPr>
          <a:xfrm>
            <a:off x="693138" y="1587976"/>
            <a:ext cx="4620733" cy="4399807"/>
          </a:xfrm>
        </p:spPr>
        <p:txBody>
          <a:bodyPr>
            <a:normAutofit/>
          </a:bodyPr>
          <a:lstStyle/>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Piles </a:t>
            </a:r>
            <a:r>
              <a:rPr lang="fr-CA" sz="2400" dirty="0" err="1">
                <a:solidFill>
                  <a:schemeClr val="tx1">
                    <a:lumMod val="50000"/>
                    <a:lumOff val="50000"/>
                  </a:schemeClr>
                </a:solidFill>
                <a:latin typeface="Univers Condensed Light" panose="020B0306020202040204"/>
              </a:rPr>
              <a:t>microgalvaniques</a:t>
            </a:r>
            <a:r>
              <a:rPr lang="fr-CA" sz="2400" dirty="0">
                <a:solidFill>
                  <a:schemeClr val="tx1">
                    <a:lumMod val="50000"/>
                    <a:lumOff val="50000"/>
                  </a:schemeClr>
                </a:solidFill>
                <a:latin typeface="Univers Condensed Light" panose="020B0306020202040204"/>
              </a:rPr>
              <a:t> entre les joints des grains et l’intérieur des grains.</a:t>
            </a:r>
          </a:p>
          <a:p>
            <a:pPr marL="342900" indent="-342900">
              <a:buFont typeface="Courier New" panose="02070309020205020404" pitchFamily="49" charset="0"/>
              <a:buChar char="o"/>
            </a:pPr>
            <a:endParaRPr lang="fr-CA" sz="2400" dirty="0">
              <a:solidFill>
                <a:schemeClr val="tx1">
                  <a:lumMod val="50000"/>
                  <a:lumOff val="50000"/>
                </a:schemeClr>
              </a:solidFill>
              <a:latin typeface="Univers Condensed Light" panose="020B0306020202040204"/>
            </a:endParaRP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Attaque localisée aux joints de grains, qui se propage dans le matériau.</a:t>
            </a:r>
          </a:p>
          <a:p>
            <a:pPr marL="342900" indent="-342900">
              <a:buFont typeface="Courier New" panose="02070309020205020404" pitchFamily="49" charset="0"/>
              <a:buChar char="o"/>
            </a:pPr>
            <a:endParaRPr lang="fr-CA" sz="2400" dirty="0">
              <a:solidFill>
                <a:schemeClr val="tx1">
                  <a:lumMod val="50000"/>
                  <a:lumOff val="50000"/>
                </a:schemeClr>
              </a:solidFill>
              <a:latin typeface="Univers Condensed Light" panose="020B0306020202040204"/>
            </a:endParaRP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Forme de corrosion qui peut provoquer la décohésion du métal.</a:t>
            </a:r>
          </a:p>
          <a:p>
            <a:pPr marL="285750" indent="-285750">
              <a:buFont typeface="Courier New" panose="02070309020205020404" pitchFamily="49" charset="0"/>
              <a:buChar char="o"/>
            </a:pPr>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F81E5040-28CC-94D2-6CDB-0B5934B176D0}"/>
              </a:ext>
            </a:extLst>
          </p:cNvPr>
          <p:cNvSpPr>
            <a:spLocks noGrp="1"/>
          </p:cNvSpPr>
          <p:nvPr>
            <p:ph type="title"/>
          </p:nvPr>
        </p:nvSpPr>
        <p:spPr/>
        <p:txBody>
          <a:bodyPr/>
          <a:lstStyle/>
          <a:p>
            <a:r>
              <a:rPr lang="fr-CA" dirty="0"/>
              <a:t>Corrosion intergranulaire</a:t>
            </a:r>
          </a:p>
        </p:txBody>
      </p:sp>
      <p:pic>
        <p:nvPicPr>
          <p:cNvPr id="9" name="Image 8">
            <a:extLst>
              <a:ext uri="{FF2B5EF4-FFF2-40B4-BE49-F238E27FC236}">
                <a16:creationId xmlns:a16="http://schemas.microsoft.com/office/drawing/2014/main" id="{44C4F267-B04C-7E52-CB6B-01D9FA0F0F6C}"/>
              </a:ext>
            </a:extLst>
          </p:cNvPr>
          <p:cNvPicPr>
            <a:picLocks noChangeAspect="1"/>
          </p:cNvPicPr>
          <p:nvPr/>
        </p:nvPicPr>
        <p:blipFill>
          <a:blip r:embed="rId2"/>
          <a:stretch>
            <a:fillRect/>
          </a:stretch>
        </p:blipFill>
        <p:spPr>
          <a:xfrm>
            <a:off x="5535386" y="1014735"/>
            <a:ext cx="6172199" cy="4604482"/>
          </a:xfrm>
          <a:prstGeom prst="rect">
            <a:avLst/>
          </a:prstGeom>
        </p:spPr>
      </p:pic>
      <p:sp>
        <p:nvSpPr>
          <p:cNvPr id="10" name="ZoneTexte 9">
            <a:extLst>
              <a:ext uri="{FF2B5EF4-FFF2-40B4-BE49-F238E27FC236}">
                <a16:creationId xmlns:a16="http://schemas.microsoft.com/office/drawing/2014/main" id="{FE2B07C0-B01B-764D-A294-B31B34AC5EFA}"/>
              </a:ext>
            </a:extLst>
          </p:cNvPr>
          <p:cNvSpPr txBox="1"/>
          <p:nvPr/>
        </p:nvSpPr>
        <p:spPr>
          <a:xfrm>
            <a:off x="5538931" y="5619217"/>
            <a:ext cx="5687111" cy="274883"/>
          </a:xfrm>
          <a:prstGeom prst="rect">
            <a:avLst/>
          </a:prstGeom>
          <a:noFill/>
        </p:spPr>
        <p:txBody>
          <a:bodyPr wrap="square">
            <a:spAutoFit/>
          </a:bodyPr>
          <a:lstStyle/>
          <a:p>
            <a:pPr>
              <a:lnSpc>
                <a:spcPct val="107000"/>
              </a:lnSpc>
              <a:spcAft>
                <a:spcPts val="800"/>
              </a:spcAft>
            </a:pPr>
            <a:r>
              <a:rPr lang="en-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C. </a:t>
            </a:r>
            <a:r>
              <a:rPr lang="en-CA" sz="1200"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Vargel</a:t>
            </a:r>
            <a:r>
              <a:rPr lang="en-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Corrosion of Aluminum 1st Edition, Elsevier Science, 2004</a:t>
            </a:r>
            <a:endParaRPr lang="fr-CA" sz="1200" dirty="0">
              <a:solidFill>
                <a:schemeClr val="accent2"/>
              </a:solidFill>
              <a:effectLst/>
              <a:latin typeface="Univers Condensed Light" panose="020B030602020204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3118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F772237-5D50-0F05-5823-1ECBDA432467}"/>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88010F83-37BC-D282-DE17-0E80D1A899E2}"/>
              </a:ext>
            </a:extLst>
          </p:cNvPr>
          <p:cNvSpPr>
            <a:spLocks noGrp="1"/>
          </p:cNvSpPr>
          <p:nvPr>
            <p:ph type="sldNum" sz="quarter" idx="12"/>
          </p:nvPr>
        </p:nvSpPr>
        <p:spPr/>
        <p:txBody>
          <a:bodyPr/>
          <a:lstStyle/>
          <a:p>
            <a:fld id="{82B63C5F-247B-BE4F-ACBC-7BDD67617F3E}" type="slidenum">
              <a:rPr lang="fr-FR" smtClean="0"/>
              <a:t>36</a:t>
            </a:fld>
            <a:endParaRPr lang="fr-FR" dirty="0"/>
          </a:p>
        </p:txBody>
      </p:sp>
      <p:sp>
        <p:nvSpPr>
          <p:cNvPr id="4" name="Espace réservé du texte 3">
            <a:extLst>
              <a:ext uri="{FF2B5EF4-FFF2-40B4-BE49-F238E27FC236}">
                <a16:creationId xmlns:a16="http://schemas.microsoft.com/office/drawing/2014/main" id="{D2EBBEC9-E474-E148-9610-9D29693495E6}"/>
              </a:ext>
            </a:extLst>
          </p:cNvPr>
          <p:cNvSpPr>
            <a:spLocks noGrp="1"/>
          </p:cNvSpPr>
          <p:nvPr>
            <p:ph type="body" idx="1"/>
          </p:nvPr>
        </p:nvSpPr>
        <p:spPr>
          <a:xfrm>
            <a:off x="839789" y="1681163"/>
            <a:ext cx="3740838" cy="2286680"/>
          </a:xfrm>
        </p:spPr>
        <p:txBody>
          <a:bodyPr>
            <a:normAutofit/>
          </a:bodyPr>
          <a:lstStyle/>
          <a:p>
            <a:r>
              <a:rPr lang="fr-CA" sz="2400" dirty="0">
                <a:solidFill>
                  <a:schemeClr val="tx1">
                    <a:lumMod val="50000"/>
                    <a:lumOff val="50000"/>
                  </a:schemeClr>
                </a:solidFill>
                <a:latin typeface="Univers Condensed Light" panose="020B0306020202040204"/>
              </a:rPr>
              <a:t>Potentiel de corrosion </a:t>
            </a:r>
          </a:p>
          <a:p>
            <a:r>
              <a:rPr lang="fr-CA" sz="2400" dirty="0">
                <a:solidFill>
                  <a:schemeClr val="tx1">
                    <a:lumMod val="50000"/>
                    <a:lumOff val="50000"/>
                  </a:schemeClr>
                </a:solidFill>
                <a:latin typeface="Univers Condensed Light" panose="020B0306020202040204"/>
              </a:rPr>
              <a:t>(dissolution) de la solution </a:t>
            </a:r>
          </a:p>
          <a:p>
            <a:r>
              <a:rPr lang="fr-CA" sz="2400" dirty="0">
                <a:solidFill>
                  <a:schemeClr val="tx1">
                    <a:lumMod val="50000"/>
                    <a:lumOff val="50000"/>
                  </a:schemeClr>
                </a:solidFill>
                <a:latin typeface="Univers Condensed Light" panose="020B0306020202040204"/>
              </a:rPr>
              <a:t>solide et des intermétalliques </a:t>
            </a:r>
          </a:p>
          <a:p>
            <a:r>
              <a:rPr lang="fr-CA" sz="2400" dirty="0">
                <a:solidFill>
                  <a:schemeClr val="tx1">
                    <a:lumMod val="50000"/>
                    <a:lumOff val="50000"/>
                  </a:schemeClr>
                </a:solidFill>
                <a:latin typeface="Univers Condensed Light" panose="020B0306020202040204"/>
              </a:rPr>
              <a:t>dans une solution </a:t>
            </a:r>
            <a:r>
              <a:rPr lang="fr-CA" sz="2400" dirty="0" err="1">
                <a:solidFill>
                  <a:schemeClr val="tx1">
                    <a:lumMod val="50000"/>
                    <a:lumOff val="50000"/>
                  </a:schemeClr>
                </a:solidFill>
                <a:latin typeface="Univers Condensed Light" panose="020B0306020202040204"/>
              </a:rPr>
              <a:t>NaCl</a:t>
            </a:r>
            <a:r>
              <a:rPr lang="fr-CA" sz="2400" dirty="0">
                <a:solidFill>
                  <a:schemeClr val="tx1">
                    <a:lumMod val="50000"/>
                    <a:lumOff val="50000"/>
                  </a:schemeClr>
                </a:solidFill>
                <a:latin typeface="Univers Condensed Light" panose="020B0306020202040204"/>
              </a:rPr>
              <a:t> + H</a:t>
            </a:r>
            <a:r>
              <a:rPr lang="fr-CA" sz="2400" baseline="-25000" dirty="0">
                <a:solidFill>
                  <a:schemeClr val="tx1">
                    <a:lumMod val="50000"/>
                    <a:lumOff val="50000"/>
                  </a:schemeClr>
                </a:solidFill>
                <a:latin typeface="Univers Condensed Light" panose="020B0306020202040204"/>
              </a:rPr>
              <a:t>2</a:t>
            </a:r>
            <a:r>
              <a:rPr lang="fr-CA" sz="2400" dirty="0">
                <a:solidFill>
                  <a:schemeClr val="tx1">
                    <a:lumMod val="50000"/>
                    <a:lumOff val="50000"/>
                  </a:schemeClr>
                </a:solidFill>
                <a:latin typeface="Univers Condensed Light" panose="020B0306020202040204"/>
              </a:rPr>
              <a:t>O</a:t>
            </a:r>
            <a:r>
              <a:rPr lang="fr-CA" sz="2400" baseline="-25000" dirty="0">
                <a:solidFill>
                  <a:schemeClr val="tx1">
                    <a:lumMod val="50000"/>
                    <a:lumOff val="50000"/>
                  </a:schemeClr>
                </a:solidFill>
                <a:latin typeface="Univers Condensed Light" panose="020B0306020202040204"/>
              </a:rPr>
              <a:t>2</a:t>
            </a:r>
          </a:p>
          <a:p>
            <a:r>
              <a:rPr lang="fr-CA" sz="2400" dirty="0">
                <a:solidFill>
                  <a:schemeClr val="tx1">
                    <a:lumMod val="50000"/>
                    <a:lumOff val="50000"/>
                  </a:schemeClr>
                </a:solidFill>
                <a:latin typeface="Univers Condensed Light" panose="020B0306020202040204"/>
              </a:rPr>
              <a:t>(ASTM G69)</a:t>
            </a:r>
          </a:p>
        </p:txBody>
      </p:sp>
      <p:sp>
        <p:nvSpPr>
          <p:cNvPr id="5" name="Titre 4">
            <a:extLst>
              <a:ext uri="{FF2B5EF4-FFF2-40B4-BE49-F238E27FC236}">
                <a16:creationId xmlns:a16="http://schemas.microsoft.com/office/drawing/2014/main" id="{04C14A7E-3CC9-BEEB-28DC-40A2232551EB}"/>
              </a:ext>
            </a:extLst>
          </p:cNvPr>
          <p:cNvSpPr>
            <a:spLocks noGrp="1"/>
          </p:cNvSpPr>
          <p:nvPr>
            <p:ph type="title"/>
          </p:nvPr>
        </p:nvSpPr>
        <p:spPr/>
        <p:txBody>
          <a:bodyPr/>
          <a:lstStyle/>
          <a:p>
            <a:r>
              <a:rPr lang="fr-CA" dirty="0"/>
              <a:t>Corrosion intergranulaire</a:t>
            </a:r>
          </a:p>
        </p:txBody>
      </p:sp>
      <p:pic>
        <p:nvPicPr>
          <p:cNvPr id="7" name="Image 6">
            <a:extLst>
              <a:ext uri="{FF2B5EF4-FFF2-40B4-BE49-F238E27FC236}">
                <a16:creationId xmlns:a16="http://schemas.microsoft.com/office/drawing/2014/main" id="{ADEAF564-24EA-19B7-1F85-E9BF04FB290B}"/>
              </a:ext>
            </a:extLst>
          </p:cNvPr>
          <p:cNvPicPr>
            <a:picLocks noChangeAspect="1"/>
          </p:cNvPicPr>
          <p:nvPr/>
        </p:nvPicPr>
        <p:blipFill>
          <a:blip r:embed="rId2"/>
          <a:stretch>
            <a:fillRect/>
          </a:stretch>
        </p:blipFill>
        <p:spPr>
          <a:xfrm>
            <a:off x="5225143" y="1344573"/>
            <a:ext cx="6136150" cy="4367908"/>
          </a:xfrm>
          <a:prstGeom prst="rect">
            <a:avLst/>
          </a:prstGeom>
        </p:spPr>
      </p:pic>
      <p:sp>
        <p:nvSpPr>
          <p:cNvPr id="12" name="ZoneTexte 11">
            <a:extLst>
              <a:ext uri="{FF2B5EF4-FFF2-40B4-BE49-F238E27FC236}">
                <a16:creationId xmlns:a16="http://schemas.microsoft.com/office/drawing/2014/main" id="{73DBC60A-6DE8-3E00-3CEA-6058AFBD811C}"/>
              </a:ext>
            </a:extLst>
          </p:cNvPr>
          <p:cNvSpPr txBox="1"/>
          <p:nvPr/>
        </p:nvSpPr>
        <p:spPr>
          <a:xfrm>
            <a:off x="5309844" y="5754783"/>
            <a:ext cx="5687111" cy="312650"/>
          </a:xfrm>
          <a:prstGeom prst="rect">
            <a:avLst/>
          </a:prstGeom>
          <a:noFill/>
        </p:spPr>
        <p:txBody>
          <a:bodyPr wrap="square">
            <a:spAutoFit/>
          </a:bodyPr>
          <a:lstStyle/>
          <a:p>
            <a:pPr>
              <a:lnSpc>
                <a:spcPct val="107000"/>
              </a:lnSpc>
              <a:spcAft>
                <a:spcPts val="800"/>
              </a:spcAft>
            </a:pPr>
            <a:r>
              <a:rPr lang="en-CA" sz="1400" dirty="0">
                <a:effectLst/>
                <a:latin typeface="Calibri" panose="020F0502020204030204" pitchFamily="34" charset="0"/>
                <a:ea typeface="Calibri" panose="020F0502020204030204" pitchFamily="34" charset="0"/>
                <a:cs typeface="Times New Roman" panose="02020603050405020304" pitchFamily="18" charset="0"/>
              </a:rPr>
              <a:t>Source : C. </a:t>
            </a:r>
            <a:r>
              <a:rPr lang="en-CA" sz="1400" dirty="0" err="1">
                <a:effectLst/>
                <a:latin typeface="Calibri" panose="020F0502020204030204" pitchFamily="34" charset="0"/>
                <a:ea typeface="Calibri" panose="020F0502020204030204" pitchFamily="34" charset="0"/>
                <a:cs typeface="Times New Roman" panose="02020603050405020304" pitchFamily="18" charset="0"/>
              </a:rPr>
              <a:t>Vargel</a:t>
            </a:r>
            <a:r>
              <a:rPr lang="en-CA" sz="1400" dirty="0">
                <a:effectLst/>
                <a:latin typeface="Calibri" panose="020F0502020204030204" pitchFamily="34" charset="0"/>
                <a:ea typeface="Calibri" panose="020F0502020204030204" pitchFamily="34" charset="0"/>
                <a:cs typeface="Times New Roman" panose="02020603050405020304" pitchFamily="18" charset="0"/>
              </a:rPr>
              <a:t>, Corrosion of Aluminum 1st Edition, Elsevier Science, 2004</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403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BD4D9A1-B294-729B-7D14-06B1C3AF9FDA}"/>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EF027DE0-5ECB-6C6E-8B92-1022F4C7F56F}"/>
              </a:ext>
            </a:extLst>
          </p:cNvPr>
          <p:cNvSpPr>
            <a:spLocks noGrp="1"/>
          </p:cNvSpPr>
          <p:nvPr>
            <p:ph type="sldNum" sz="quarter" idx="12"/>
          </p:nvPr>
        </p:nvSpPr>
        <p:spPr/>
        <p:txBody>
          <a:bodyPr/>
          <a:lstStyle/>
          <a:p>
            <a:fld id="{82B63C5F-247B-BE4F-ACBC-7BDD67617F3E}" type="slidenum">
              <a:rPr lang="fr-FR" smtClean="0"/>
              <a:t>37</a:t>
            </a:fld>
            <a:endParaRPr lang="fr-FR" dirty="0"/>
          </a:p>
        </p:txBody>
      </p:sp>
      <p:sp>
        <p:nvSpPr>
          <p:cNvPr id="4" name="Espace réservé du texte 3">
            <a:extLst>
              <a:ext uri="{FF2B5EF4-FFF2-40B4-BE49-F238E27FC236}">
                <a16:creationId xmlns:a16="http://schemas.microsoft.com/office/drawing/2014/main" id="{87448F7D-7312-83F3-1D8D-0DB88053DD98}"/>
              </a:ext>
            </a:extLst>
          </p:cNvPr>
          <p:cNvSpPr>
            <a:spLocks noGrp="1"/>
          </p:cNvSpPr>
          <p:nvPr>
            <p:ph type="body" idx="1"/>
          </p:nvPr>
        </p:nvSpPr>
        <p:spPr/>
        <p:txBody>
          <a:bodyPr>
            <a:normAutofit lnSpcReduction="10000"/>
          </a:bodyPr>
          <a:lstStyle/>
          <a:p>
            <a:r>
              <a:rPr lang="fr-CA" sz="2200" dirty="0">
                <a:solidFill>
                  <a:schemeClr val="tx1">
                    <a:lumMod val="50000"/>
                    <a:lumOff val="50000"/>
                  </a:schemeClr>
                </a:solidFill>
                <a:latin typeface="Univers Condensed Light" panose="020B0306020202040204"/>
              </a:rPr>
              <a:t>La corrosion intergranulaire des alliages </a:t>
            </a:r>
          </a:p>
          <a:p>
            <a:r>
              <a:rPr lang="fr-CA" sz="2200" dirty="0">
                <a:solidFill>
                  <a:schemeClr val="tx1">
                    <a:lumMod val="50000"/>
                    <a:lumOff val="50000"/>
                  </a:schemeClr>
                </a:solidFill>
                <a:latin typeface="Univers Condensed Light" panose="020B0306020202040204"/>
              </a:rPr>
              <a:t>d’aluminium </a:t>
            </a:r>
            <a:r>
              <a:rPr lang="fr-CA" sz="2200" dirty="0" err="1">
                <a:solidFill>
                  <a:schemeClr val="tx1">
                    <a:lumMod val="50000"/>
                    <a:lumOff val="50000"/>
                  </a:schemeClr>
                </a:solidFill>
                <a:latin typeface="Univers Condensed Light" panose="020B0306020202040204"/>
              </a:rPr>
              <a:t>durcissables</a:t>
            </a:r>
            <a:r>
              <a:rPr lang="fr-CA" sz="2200" dirty="0">
                <a:solidFill>
                  <a:schemeClr val="tx1">
                    <a:lumMod val="50000"/>
                    <a:lumOff val="50000"/>
                  </a:schemeClr>
                </a:solidFill>
                <a:latin typeface="Univers Condensed Light" panose="020B0306020202040204"/>
              </a:rPr>
              <a:t> par précipitation peut </a:t>
            </a:r>
          </a:p>
          <a:p>
            <a:r>
              <a:rPr lang="fr-CA" sz="2200" dirty="0">
                <a:solidFill>
                  <a:schemeClr val="tx1">
                    <a:lumMod val="50000"/>
                    <a:lumOff val="50000"/>
                  </a:schemeClr>
                </a:solidFill>
                <a:latin typeface="Univers Condensed Light" panose="020B0306020202040204"/>
              </a:rPr>
              <a:t>être prévenue par des traitements thermiques </a:t>
            </a:r>
          </a:p>
          <a:p>
            <a:r>
              <a:rPr lang="fr-CA" sz="2200" dirty="0">
                <a:solidFill>
                  <a:schemeClr val="tx1">
                    <a:lumMod val="50000"/>
                    <a:lumOff val="50000"/>
                  </a:schemeClr>
                </a:solidFill>
                <a:latin typeface="Univers Condensed Light" panose="020B0306020202040204"/>
              </a:rPr>
              <a:t>appropriés : </a:t>
            </a:r>
          </a:p>
          <a:p>
            <a:endParaRPr lang="fr-CA" sz="2200" dirty="0">
              <a:solidFill>
                <a:schemeClr val="tx1">
                  <a:lumMod val="50000"/>
                  <a:lumOff val="50000"/>
                </a:schemeClr>
              </a:solidFill>
              <a:latin typeface="Univers Condensed Light" panose="020B0306020202040204"/>
            </a:endParaRPr>
          </a:p>
          <a:p>
            <a:r>
              <a:rPr lang="fr-CA" sz="2200" dirty="0">
                <a:solidFill>
                  <a:schemeClr val="tx1">
                    <a:lumMod val="50000"/>
                    <a:lumOff val="50000"/>
                  </a:schemeClr>
                </a:solidFill>
                <a:latin typeface="Univers Condensed Light" panose="020B0306020202040204"/>
              </a:rPr>
              <a:t>• Trempe rapide</a:t>
            </a:r>
          </a:p>
          <a:p>
            <a:r>
              <a:rPr lang="fr-CA" sz="2200" dirty="0">
                <a:solidFill>
                  <a:schemeClr val="tx1">
                    <a:lumMod val="50000"/>
                    <a:lumOff val="50000"/>
                  </a:schemeClr>
                </a:solidFill>
                <a:latin typeface="Univers Condensed Light" panose="020B0306020202040204"/>
              </a:rPr>
              <a:t>• Vieillissement plus long pour les alliages de la </a:t>
            </a:r>
          </a:p>
          <a:p>
            <a:r>
              <a:rPr lang="fr-CA" sz="2200" dirty="0">
                <a:solidFill>
                  <a:schemeClr val="tx1">
                    <a:lumMod val="50000"/>
                    <a:lumOff val="50000"/>
                  </a:schemeClr>
                </a:solidFill>
                <a:latin typeface="Univers Condensed Light" panose="020B0306020202040204"/>
              </a:rPr>
              <a:t>série 2xxx</a:t>
            </a:r>
          </a:p>
          <a:p>
            <a:r>
              <a:rPr lang="fr-CA" sz="2200" dirty="0">
                <a:solidFill>
                  <a:schemeClr val="tx1">
                    <a:lumMod val="50000"/>
                    <a:lumOff val="50000"/>
                  </a:schemeClr>
                </a:solidFill>
                <a:latin typeface="Univers Condensed Light" panose="020B0306020202040204"/>
              </a:rPr>
              <a:t>• Double vieillissement pour les alliages de la </a:t>
            </a:r>
          </a:p>
          <a:p>
            <a:r>
              <a:rPr lang="fr-CA" sz="2200" dirty="0">
                <a:solidFill>
                  <a:schemeClr val="tx1">
                    <a:lumMod val="50000"/>
                    <a:lumOff val="50000"/>
                  </a:schemeClr>
                </a:solidFill>
                <a:latin typeface="Univers Condensed Light" panose="020B0306020202040204"/>
              </a:rPr>
              <a:t>série 7xxx (traitement T73)</a:t>
            </a:r>
          </a:p>
          <a:p>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DD85094B-C15D-120D-18B5-A3E759751C2F}"/>
              </a:ext>
            </a:extLst>
          </p:cNvPr>
          <p:cNvSpPr>
            <a:spLocks noGrp="1"/>
          </p:cNvSpPr>
          <p:nvPr>
            <p:ph type="title"/>
          </p:nvPr>
        </p:nvSpPr>
        <p:spPr/>
        <p:txBody>
          <a:bodyPr/>
          <a:lstStyle/>
          <a:p>
            <a:r>
              <a:rPr lang="fr-CA" dirty="0"/>
              <a:t>Corrosion intergranulaire</a:t>
            </a:r>
          </a:p>
        </p:txBody>
      </p:sp>
      <p:sp>
        <p:nvSpPr>
          <p:cNvPr id="7" name="ZoneTexte 6">
            <a:extLst>
              <a:ext uri="{FF2B5EF4-FFF2-40B4-BE49-F238E27FC236}">
                <a16:creationId xmlns:a16="http://schemas.microsoft.com/office/drawing/2014/main" id="{B0AD45F8-7F81-BB56-AD95-10D56E04E1D4}"/>
              </a:ext>
            </a:extLst>
          </p:cNvPr>
          <p:cNvSpPr txBox="1"/>
          <p:nvPr/>
        </p:nvSpPr>
        <p:spPr>
          <a:xfrm>
            <a:off x="6653580" y="5360717"/>
            <a:ext cx="5598804" cy="646331"/>
          </a:xfrm>
          <a:prstGeom prst="rect">
            <a:avLst/>
          </a:prstGeom>
          <a:noFill/>
        </p:spPr>
        <p:txBody>
          <a:bodyPr wrap="square">
            <a:spAutoFit/>
          </a:bodyPr>
          <a:lstStyle/>
          <a:p>
            <a:pPr algn="ctr"/>
            <a:r>
              <a:rPr lang="fr-CA" dirty="0">
                <a:solidFill>
                  <a:schemeClr val="accent1"/>
                </a:solidFill>
                <a:latin typeface="Univers Condensed Light" panose="020B0306020202040204"/>
              </a:rPr>
              <a:t>Effet des conditions de vieillissement sur la susceptibilité à la corrosion intergranulaire du 2014 </a:t>
            </a:r>
          </a:p>
        </p:txBody>
      </p:sp>
      <p:pic>
        <p:nvPicPr>
          <p:cNvPr id="9" name="Image 8">
            <a:extLst>
              <a:ext uri="{FF2B5EF4-FFF2-40B4-BE49-F238E27FC236}">
                <a16:creationId xmlns:a16="http://schemas.microsoft.com/office/drawing/2014/main" id="{412C3A2F-069A-1616-4D07-AA377407A9F9}"/>
              </a:ext>
            </a:extLst>
          </p:cNvPr>
          <p:cNvPicPr>
            <a:picLocks noChangeAspect="1"/>
          </p:cNvPicPr>
          <p:nvPr/>
        </p:nvPicPr>
        <p:blipFill>
          <a:blip r:embed="rId2"/>
          <a:stretch>
            <a:fillRect/>
          </a:stretch>
        </p:blipFill>
        <p:spPr>
          <a:xfrm>
            <a:off x="6859700" y="1681163"/>
            <a:ext cx="5156427" cy="3694763"/>
          </a:xfrm>
          <a:prstGeom prst="rect">
            <a:avLst/>
          </a:prstGeom>
        </p:spPr>
      </p:pic>
      <p:sp>
        <p:nvSpPr>
          <p:cNvPr id="8" name="ZoneTexte 7">
            <a:extLst>
              <a:ext uri="{FF2B5EF4-FFF2-40B4-BE49-F238E27FC236}">
                <a16:creationId xmlns:a16="http://schemas.microsoft.com/office/drawing/2014/main" id="{252E7171-0533-828A-8408-D714FDE5B3E0}"/>
              </a:ext>
            </a:extLst>
          </p:cNvPr>
          <p:cNvSpPr txBox="1"/>
          <p:nvPr/>
        </p:nvSpPr>
        <p:spPr>
          <a:xfrm>
            <a:off x="6780524" y="1460928"/>
            <a:ext cx="5808292" cy="259879"/>
          </a:xfrm>
          <a:prstGeom prst="rect">
            <a:avLst/>
          </a:prstGeom>
          <a:noFill/>
        </p:spPr>
        <p:txBody>
          <a:bodyPr wrap="square">
            <a:spAutoFit/>
          </a:bodyPr>
          <a:lstStyle/>
          <a:p>
            <a:pPr>
              <a:lnSpc>
                <a:spcPct val="107000"/>
              </a:lnSpc>
              <a:spcAft>
                <a:spcPts val="800"/>
              </a:spcAft>
            </a:pPr>
            <a:r>
              <a:rPr lang="en-CA" sz="11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C. </a:t>
            </a:r>
            <a:r>
              <a:rPr lang="en-CA" sz="1100" i="1"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Vargel</a:t>
            </a:r>
            <a:r>
              <a:rPr lang="en-CA" sz="11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Corrosion of Aluminum, 1st Edition, Elsevier Science, 2004</a:t>
            </a:r>
            <a:endParaRPr lang="fr-CA" sz="11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217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874B7FC-73D0-47DE-2B9F-2000B4BFEFF9}"/>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04ADC8BC-A3D6-633A-D7EB-758ADB30B90C}"/>
              </a:ext>
            </a:extLst>
          </p:cNvPr>
          <p:cNvSpPr>
            <a:spLocks noGrp="1"/>
          </p:cNvSpPr>
          <p:nvPr>
            <p:ph type="sldNum" sz="quarter" idx="12"/>
          </p:nvPr>
        </p:nvSpPr>
        <p:spPr/>
        <p:txBody>
          <a:bodyPr/>
          <a:lstStyle/>
          <a:p>
            <a:fld id="{82B63C5F-247B-BE4F-ACBC-7BDD67617F3E}" type="slidenum">
              <a:rPr lang="fr-FR" smtClean="0"/>
              <a:t>38</a:t>
            </a:fld>
            <a:endParaRPr lang="fr-FR" dirty="0"/>
          </a:p>
        </p:txBody>
      </p:sp>
      <p:sp>
        <p:nvSpPr>
          <p:cNvPr id="4" name="Espace réservé du texte 3">
            <a:extLst>
              <a:ext uri="{FF2B5EF4-FFF2-40B4-BE49-F238E27FC236}">
                <a16:creationId xmlns:a16="http://schemas.microsoft.com/office/drawing/2014/main" id="{CEE9E666-8851-E346-64A8-7C1992C09125}"/>
              </a:ext>
            </a:extLst>
          </p:cNvPr>
          <p:cNvSpPr>
            <a:spLocks noGrp="1"/>
          </p:cNvSpPr>
          <p:nvPr>
            <p:ph type="body" idx="1"/>
          </p:nvPr>
        </p:nvSpPr>
        <p:spPr>
          <a:xfrm>
            <a:off x="685800" y="1744527"/>
            <a:ext cx="5410200" cy="4041258"/>
          </a:xfrm>
        </p:spPr>
        <p:txBody>
          <a:bodyPr>
            <a:normAutofit fontScale="92500" lnSpcReduction="10000"/>
          </a:bodyPr>
          <a:lstStyle/>
          <a:p>
            <a:r>
              <a:rPr lang="fr-CA" sz="2400" dirty="0">
                <a:solidFill>
                  <a:schemeClr val="tx1">
                    <a:lumMod val="50000"/>
                    <a:lumOff val="50000"/>
                  </a:schemeClr>
                </a:solidFill>
                <a:latin typeface="Univers Condensed Light" panose="020B0306020202040204"/>
              </a:rPr>
              <a:t>• Forme de corrosion sélective qui se propage </a:t>
            </a:r>
          </a:p>
          <a:p>
            <a:r>
              <a:rPr lang="fr-CA" sz="2400" dirty="0">
                <a:solidFill>
                  <a:schemeClr val="tx1">
                    <a:lumMod val="50000"/>
                    <a:lumOff val="50000"/>
                  </a:schemeClr>
                </a:solidFill>
                <a:latin typeface="Univers Condensed Light" panose="020B0306020202040204"/>
              </a:rPr>
              <a:t>suivant des plans parallèles à la direction de </a:t>
            </a:r>
          </a:p>
          <a:p>
            <a:r>
              <a:rPr lang="fr-CA" sz="2400" dirty="0">
                <a:solidFill>
                  <a:schemeClr val="tx1">
                    <a:lumMod val="50000"/>
                    <a:lumOff val="50000"/>
                  </a:schemeClr>
                </a:solidFill>
                <a:latin typeface="Univers Condensed Light" panose="020B0306020202040204"/>
              </a:rPr>
              <a:t>laminage ou d’extrusion.</a:t>
            </a:r>
          </a:p>
          <a:p>
            <a:endParaRPr lang="fr-CA" sz="2400" dirty="0">
              <a:solidFill>
                <a:schemeClr val="tx1">
                  <a:lumMod val="50000"/>
                  <a:lumOff val="50000"/>
                </a:schemeClr>
              </a:solidFill>
              <a:latin typeface="Univers Condensed Light" panose="020B0306020202040204"/>
            </a:endParaRPr>
          </a:p>
          <a:p>
            <a:r>
              <a:rPr lang="fr-CA" sz="2400" dirty="0">
                <a:solidFill>
                  <a:schemeClr val="tx1">
                    <a:lumMod val="50000"/>
                    <a:lumOff val="50000"/>
                  </a:schemeClr>
                </a:solidFill>
                <a:latin typeface="Univers Condensed Light" panose="020B0306020202040204"/>
              </a:rPr>
              <a:t>• Attaque les alliages de la série 2xxx et 7xxx.</a:t>
            </a:r>
          </a:p>
          <a:p>
            <a:endParaRPr lang="fr-CA" sz="2400" dirty="0">
              <a:solidFill>
                <a:schemeClr val="tx1">
                  <a:lumMod val="50000"/>
                  <a:lumOff val="50000"/>
                </a:schemeClr>
              </a:solidFill>
              <a:latin typeface="Univers Condensed Light" panose="020B0306020202040204"/>
            </a:endParaRPr>
          </a:p>
          <a:p>
            <a:r>
              <a:rPr lang="fr-CA" sz="2400" dirty="0">
                <a:solidFill>
                  <a:schemeClr val="tx1">
                    <a:lumMod val="50000"/>
                    <a:lumOff val="50000"/>
                  </a:schemeClr>
                </a:solidFill>
                <a:latin typeface="Univers Condensed Light" panose="020B0306020202040204"/>
              </a:rPr>
              <a:t>• Elle est due à la formation de fines bandes </a:t>
            </a:r>
          </a:p>
          <a:p>
            <a:r>
              <a:rPr lang="fr-CA" sz="2400" dirty="0">
                <a:solidFill>
                  <a:schemeClr val="tx1">
                    <a:lumMod val="50000"/>
                    <a:lumOff val="50000"/>
                  </a:schemeClr>
                </a:solidFill>
                <a:latin typeface="Univers Condensed Light" panose="020B0306020202040204"/>
              </a:rPr>
              <a:t>parallèles de précipités ou d’intermétalliques </a:t>
            </a:r>
          </a:p>
          <a:p>
            <a:r>
              <a:rPr lang="fr-CA" sz="2400" dirty="0">
                <a:solidFill>
                  <a:schemeClr val="tx1">
                    <a:lumMod val="50000"/>
                    <a:lumOff val="50000"/>
                  </a:schemeClr>
                </a:solidFill>
                <a:latin typeface="Univers Condensed Light" panose="020B0306020202040204"/>
              </a:rPr>
              <a:t>de types Al</a:t>
            </a:r>
            <a:r>
              <a:rPr lang="fr-CA" sz="2400" baseline="-25000" dirty="0">
                <a:solidFill>
                  <a:schemeClr val="tx1">
                    <a:lumMod val="50000"/>
                    <a:lumOff val="50000"/>
                  </a:schemeClr>
                </a:solidFill>
                <a:latin typeface="Univers Condensed Light" panose="020B0306020202040204"/>
              </a:rPr>
              <a:t>6</a:t>
            </a:r>
            <a:r>
              <a:rPr lang="fr-CA" sz="2400" dirty="0">
                <a:solidFill>
                  <a:schemeClr val="tx1">
                    <a:lumMod val="50000"/>
                    <a:lumOff val="50000"/>
                  </a:schemeClr>
                </a:solidFill>
                <a:latin typeface="Univers Condensed Light" panose="020B0306020202040204"/>
              </a:rPr>
              <a:t>Mn, Al</a:t>
            </a:r>
            <a:r>
              <a:rPr lang="fr-CA" sz="2400" baseline="-25000" dirty="0">
                <a:solidFill>
                  <a:schemeClr val="tx1">
                    <a:lumMod val="50000"/>
                    <a:lumOff val="50000"/>
                  </a:schemeClr>
                </a:solidFill>
                <a:latin typeface="Univers Condensed Light" panose="020B0306020202040204"/>
              </a:rPr>
              <a:t>12</a:t>
            </a:r>
            <a:r>
              <a:rPr lang="fr-CA" sz="2400" dirty="0">
                <a:solidFill>
                  <a:schemeClr val="tx1">
                    <a:lumMod val="50000"/>
                    <a:lumOff val="50000"/>
                  </a:schemeClr>
                </a:solidFill>
                <a:latin typeface="Univers Condensed Light" panose="020B0306020202040204"/>
              </a:rPr>
              <a:t>CrMn, </a:t>
            </a:r>
            <a:r>
              <a:rPr lang="fr-CA" sz="2400" dirty="0" err="1">
                <a:solidFill>
                  <a:schemeClr val="tx1">
                    <a:lumMod val="50000"/>
                    <a:lumOff val="50000"/>
                  </a:schemeClr>
                </a:solidFill>
                <a:latin typeface="Univers Condensed Light" panose="020B0306020202040204"/>
              </a:rPr>
              <a:t>AlFeMn</a:t>
            </a:r>
            <a:r>
              <a:rPr lang="fr-CA" sz="2400" dirty="0">
                <a:solidFill>
                  <a:schemeClr val="tx1">
                    <a:lumMod val="50000"/>
                    <a:lumOff val="50000"/>
                  </a:schemeClr>
                </a:solidFill>
                <a:latin typeface="Univers Condensed Light" panose="020B0306020202040204"/>
              </a:rPr>
              <a:t>, etc., </a:t>
            </a:r>
          </a:p>
          <a:p>
            <a:r>
              <a:rPr lang="fr-CA" sz="2400" dirty="0">
                <a:solidFill>
                  <a:schemeClr val="tx1">
                    <a:lumMod val="50000"/>
                    <a:lumOff val="50000"/>
                  </a:schemeClr>
                </a:solidFill>
                <a:latin typeface="Univers Condensed Light" panose="020B0306020202040204"/>
              </a:rPr>
              <a:t>cathodiques par rapport à la matrice.</a:t>
            </a:r>
          </a:p>
          <a:p>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4E66248A-68AB-3F1A-D464-6D3B53C63589}"/>
              </a:ext>
            </a:extLst>
          </p:cNvPr>
          <p:cNvSpPr>
            <a:spLocks noGrp="1"/>
          </p:cNvSpPr>
          <p:nvPr>
            <p:ph type="title"/>
          </p:nvPr>
        </p:nvSpPr>
        <p:spPr/>
        <p:txBody>
          <a:bodyPr/>
          <a:lstStyle/>
          <a:p>
            <a:r>
              <a:rPr lang="fr-CA" dirty="0"/>
              <a:t>Corrosion par exfoliation</a:t>
            </a:r>
          </a:p>
        </p:txBody>
      </p:sp>
      <p:sp>
        <p:nvSpPr>
          <p:cNvPr id="7" name="ZoneTexte 6">
            <a:extLst>
              <a:ext uri="{FF2B5EF4-FFF2-40B4-BE49-F238E27FC236}">
                <a16:creationId xmlns:a16="http://schemas.microsoft.com/office/drawing/2014/main" id="{0FF67B45-1D90-89BE-6B49-490FE9978988}"/>
              </a:ext>
            </a:extLst>
          </p:cNvPr>
          <p:cNvSpPr txBox="1"/>
          <p:nvPr/>
        </p:nvSpPr>
        <p:spPr>
          <a:xfrm>
            <a:off x="6925791" y="5239593"/>
            <a:ext cx="5127321" cy="646331"/>
          </a:xfrm>
          <a:prstGeom prst="rect">
            <a:avLst/>
          </a:prstGeom>
          <a:noFill/>
        </p:spPr>
        <p:txBody>
          <a:bodyPr wrap="square">
            <a:spAutoFit/>
          </a:bodyPr>
          <a:lstStyle/>
          <a:p>
            <a:pPr algn="ctr"/>
            <a:r>
              <a:rPr lang="fr-CA" dirty="0">
                <a:solidFill>
                  <a:schemeClr val="accent1"/>
                </a:solidFill>
                <a:latin typeface="Univers Condensed Light" panose="020B0306020202040204"/>
              </a:rPr>
              <a:t>Corrosion par exfoliation dans un alliage 7178-T651 (plaque exposée à une atmosphère saline) </a:t>
            </a:r>
          </a:p>
        </p:txBody>
      </p:sp>
      <p:pic>
        <p:nvPicPr>
          <p:cNvPr id="9" name="Image 8">
            <a:extLst>
              <a:ext uri="{FF2B5EF4-FFF2-40B4-BE49-F238E27FC236}">
                <a16:creationId xmlns:a16="http://schemas.microsoft.com/office/drawing/2014/main" id="{E806B10A-A507-42D6-D4AF-4AEB31C430CE}"/>
              </a:ext>
            </a:extLst>
          </p:cNvPr>
          <p:cNvPicPr>
            <a:picLocks noChangeAspect="1"/>
          </p:cNvPicPr>
          <p:nvPr/>
        </p:nvPicPr>
        <p:blipFill>
          <a:blip r:embed="rId2"/>
          <a:stretch>
            <a:fillRect/>
          </a:stretch>
        </p:blipFill>
        <p:spPr>
          <a:xfrm>
            <a:off x="6943044" y="1786760"/>
            <a:ext cx="5127321" cy="3329594"/>
          </a:xfrm>
          <a:prstGeom prst="rect">
            <a:avLst/>
          </a:prstGeom>
        </p:spPr>
      </p:pic>
      <p:sp>
        <p:nvSpPr>
          <p:cNvPr id="8" name="ZoneTexte 7">
            <a:extLst>
              <a:ext uri="{FF2B5EF4-FFF2-40B4-BE49-F238E27FC236}">
                <a16:creationId xmlns:a16="http://schemas.microsoft.com/office/drawing/2014/main" id="{DDE2DFEA-66BA-87DE-F72D-2A51FB3FB0F6}"/>
              </a:ext>
            </a:extLst>
          </p:cNvPr>
          <p:cNvSpPr txBox="1"/>
          <p:nvPr/>
        </p:nvSpPr>
        <p:spPr>
          <a:xfrm>
            <a:off x="6920632" y="1357654"/>
            <a:ext cx="4552771" cy="430887"/>
          </a:xfrm>
          <a:prstGeom prst="rect">
            <a:avLst/>
          </a:prstGeom>
          <a:noFill/>
        </p:spPr>
        <p:txBody>
          <a:bodyPr wrap="square">
            <a:spAutoFit/>
          </a:bodyPr>
          <a:lstStyle/>
          <a:p>
            <a:r>
              <a:rPr lang="en-CA" sz="1100" i="1" dirty="0">
                <a:solidFill>
                  <a:schemeClr val="accent2"/>
                </a:solidFill>
                <a:latin typeface="Univers Condensed Light" panose="020B0306020202040204"/>
                <a:ea typeface="Calibri" panose="020F0502020204030204" pitchFamily="34" charset="0"/>
                <a:cs typeface="Times New Roman" panose="02020603050405020304" pitchFamily="18" charset="0"/>
              </a:rPr>
              <a:t>Source : “ Corrosion of aluminum and aluminum alloys “, ASM International, 1999, Edited by J.R. Davis</a:t>
            </a:r>
            <a:endParaRPr lang="fr-CA" sz="1100" i="1" dirty="0">
              <a:solidFill>
                <a:schemeClr val="accent2"/>
              </a:solidFill>
              <a:latin typeface="Univers Condensed Light" panose="020B0306020202040204"/>
            </a:endParaRPr>
          </a:p>
        </p:txBody>
      </p:sp>
    </p:spTree>
    <p:extLst>
      <p:ext uri="{BB962C8B-B14F-4D97-AF65-F5344CB8AC3E}">
        <p14:creationId xmlns:p14="http://schemas.microsoft.com/office/powerpoint/2010/main" val="1218631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2336370-E442-7D62-B348-B6E034D3B044}"/>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559821C7-8A7B-4090-78C4-A9C368F0E389}"/>
              </a:ext>
            </a:extLst>
          </p:cNvPr>
          <p:cNvSpPr>
            <a:spLocks noGrp="1"/>
          </p:cNvSpPr>
          <p:nvPr>
            <p:ph type="sldNum" sz="quarter" idx="12"/>
          </p:nvPr>
        </p:nvSpPr>
        <p:spPr/>
        <p:txBody>
          <a:bodyPr/>
          <a:lstStyle/>
          <a:p>
            <a:fld id="{82B63C5F-247B-BE4F-ACBC-7BDD67617F3E}" type="slidenum">
              <a:rPr lang="fr-FR" smtClean="0"/>
              <a:t>39</a:t>
            </a:fld>
            <a:endParaRPr lang="fr-FR" dirty="0"/>
          </a:p>
        </p:txBody>
      </p:sp>
      <p:sp>
        <p:nvSpPr>
          <p:cNvPr id="4" name="Espace réservé du texte 3">
            <a:extLst>
              <a:ext uri="{FF2B5EF4-FFF2-40B4-BE49-F238E27FC236}">
                <a16:creationId xmlns:a16="http://schemas.microsoft.com/office/drawing/2014/main" id="{23B6D3B6-3831-ECE2-8B43-437F7873C2B8}"/>
              </a:ext>
            </a:extLst>
          </p:cNvPr>
          <p:cNvSpPr>
            <a:spLocks noGrp="1"/>
          </p:cNvSpPr>
          <p:nvPr>
            <p:ph type="body" idx="1"/>
          </p:nvPr>
        </p:nvSpPr>
        <p:spPr>
          <a:xfrm>
            <a:off x="839788" y="1681163"/>
            <a:ext cx="5103812" cy="4041258"/>
          </a:xfrm>
        </p:spPr>
        <p:txBody>
          <a:bodyPr>
            <a:normAutofit/>
          </a:bodyPr>
          <a:lstStyle/>
          <a:p>
            <a:r>
              <a:rPr lang="fr-CA" sz="2400" dirty="0">
                <a:solidFill>
                  <a:schemeClr val="tx1">
                    <a:lumMod val="50000"/>
                    <a:lumOff val="50000"/>
                  </a:schemeClr>
                </a:solidFill>
                <a:latin typeface="Univers Condensed Light" panose="020B0306020202040204"/>
              </a:rPr>
              <a:t>• Se produit quand une fissure se forme </a:t>
            </a:r>
          </a:p>
          <a:p>
            <a:r>
              <a:rPr lang="fr-CA" sz="2400" dirty="0">
                <a:solidFill>
                  <a:schemeClr val="tx1">
                    <a:lumMod val="50000"/>
                    <a:lumOff val="50000"/>
                  </a:schemeClr>
                </a:solidFill>
                <a:latin typeface="Univers Condensed Light" panose="020B0306020202040204"/>
              </a:rPr>
              <a:t>due aux effets simultanés de contraintes </a:t>
            </a:r>
          </a:p>
          <a:p>
            <a:r>
              <a:rPr lang="fr-CA" sz="2400" dirty="0">
                <a:solidFill>
                  <a:schemeClr val="tx1">
                    <a:lumMod val="50000"/>
                    <a:lumOff val="50000"/>
                  </a:schemeClr>
                </a:solidFill>
                <a:latin typeface="Univers Condensed Light" panose="020B0306020202040204"/>
              </a:rPr>
              <a:t>statiques de tension et de corrosion par </a:t>
            </a:r>
          </a:p>
          <a:p>
            <a:r>
              <a:rPr lang="fr-CA" sz="2400" dirty="0">
                <a:solidFill>
                  <a:schemeClr val="tx1">
                    <a:lumMod val="50000"/>
                    <a:lumOff val="50000"/>
                  </a:schemeClr>
                </a:solidFill>
                <a:latin typeface="Univers Condensed Light" panose="020B0306020202040204"/>
              </a:rPr>
              <a:t>piqûres.</a:t>
            </a:r>
          </a:p>
          <a:p>
            <a:endParaRPr lang="fr-CA" sz="2400" dirty="0">
              <a:solidFill>
                <a:schemeClr val="tx1">
                  <a:lumMod val="50000"/>
                  <a:lumOff val="50000"/>
                </a:schemeClr>
              </a:solidFill>
              <a:latin typeface="Univers Condensed Light" panose="020B0306020202040204"/>
            </a:endParaRPr>
          </a:p>
          <a:p>
            <a:r>
              <a:rPr lang="fr-CA" sz="2400" dirty="0">
                <a:solidFill>
                  <a:schemeClr val="tx1">
                    <a:lumMod val="50000"/>
                    <a:lumOff val="50000"/>
                  </a:schemeClr>
                </a:solidFill>
                <a:latin typeface="Univers Condensed Light" panose="020B0306020202040204"/>
              </a:rPr>
              <a:t>• Il s’agit d’une forme dangereuse de </a:t>
            </a:r>
          </a:p>
          <a:p>
            <a:r>
              <a:rPr lang="fr-CA" sz="2400" dirty="0">
                <a:solidFill>
                  <a:schemeClr val="tx1">
                    <a:lumMod val="50000"/>
                    <a:lumOff val="50000"/>
                  </a:schemeClr>
                </a:solidFill>
                <a:latin typeface="Univers Condensed Light" panose="020B0306020202040204"/>
              </a:rPr>
              <a:t>corrosion qui est souvent très difficile à </a:t>
            </a:r>
          </a:p>
          <a:p>
            <a:r>
              <a:rPr lang="fr-CA" sz="2400" dirty="0">
                <a:solidFill>
                  <a:schemeClr val="tx1">
                    <a:lumMod val="50000"/>
                    <a:lumOff val="50000"/>
                  </a:schemeClr>
                </a:solidFill>
                <a:latin typeface="Univers Condensed Light" panose="020B0306020202040204"/>
              </a:rPr>
              <a:t>détecter.</a:t>
            </a:r>
          </a:p>
        </p:txBody>
      </p:sp>
      <p:sp>
        <p:nvSpPr>
          <p:cNvPr id="5" name="Titre 4">
            <a:extLst>
              <a:ext uri="{FF2B5EF4-FFF2-40B4-BE49-F238E27FC236}">
                <a16:creationId xmlns:a16="http://schemas.microsoft.com/office/drawing/2014/main" id="{B5E24039-CB84-F7CE-AEF8-66A6507EF7A5}"/>
              </a:ext>
            </a:extLst>
          </p:cNvPr>
          <p:cNvSpPr>
            <a:spLocks noGrp="1"/>
          </p:cNvSpPr>
          <p:nvPr>
            <p:ph type="title"/>
          </p:nvPr>
        </p:nvSpPr>
        <p:spPr/>
        <p:txBody>
          <a:bodyPr/>
          <a:lstStyle/>
          <a:p>
            <a:r>
              <a:rPr lang="fr-CA" dirty="0"/>
              <a:t>Corrosion sous tension</a:t>
            </a:r>
          </a:p>
        </p:txBody>
      </p:sp>
      <p:pic>
        <p:nvPicPr>
          <p:cNvPr id="7" name="Image 6">
            <a:extLst>
              <a:ext uri="{FF2B5EF4-FFF2-40B4-BE49-F238E27FC236}">
                <a16:creationId xmlns:a16="http://schemas.microsoft.com/office/drawing/2014/main" id="{70428170-2E72-387A-8D6A-4082B3D374A9}"/>
              </a:ext>
            </a:extLst>
          </p:cNvPr>
          <p:cNvPicPr>
            <a:picLocks noChangeAspect="1"/>
          </p:cNvPicPr>
          <p:nvPr/>
        </p:nvPicPr>
        <p:blipFill>
          <a:blip r:embed="rId2"/>
          <a:stretch>
            <a:fillRect/>
          </a:stretch>
        </p:blipFill>
        <p:spPr>
          <a:xfrm>
            <a:off x="7033189" y="1402209"/>
            <a:ext cx="4718622" cy="4053581"/>
          </a:xfrm>
          <a:prstGeom prst="rect">
            <a:avLst/>
          </a:prstGeom>
        </p:spPr>
      </p:pic>
      <p:sp>
        <p:nvSpPr>
          <p:cNvPr id="8" name="ZoneTexte 7">
            <a:extLst>
              <a:ext uri="{FF2B5EF4-FFF2-40B4-BE49-F238E27FC236}">
                <a16:creationId xmlns:a16="http://schemas.microsoft.com/office/drawing/2014/main" id="{F19CE1DA-1CA6-279F-F2FC-3F755F07BCB7}"/>
              </a:ext>
            </a:extLst>
          </p:cNvPr>
          <p:cNvSpPr txBox="1"/>
          <p:nvPr/>
        </p:nvSpPr>
        <p:spPr>
          <a:xfrm>
            <a:off x="6962766" y="5489184"/>
            <a:ext cx="5027063" cy="461665"/>
          </a:xfrm>
          <a:prstGeom prst="rect">
            <a:avLst/>
          </a:prstGeom>
          <a:noFill/>
        </p:spPr>
        <p:txBody>
          <a:bodyPr wrap="square">
            <a:spAutoFit/>
          </a:bodyPr>
          <a:lstStyle/>
          <a:p>
            <a:r>
              <a:rPr lang="en-CA" sz="12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a:t>
            </a:r>
            <a:r>
              <a:rPr lang="en-CA" sz="1200" i="1"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Sastri</a:t>
            </a:r>
            <a:r>
              <a:rPr lang="en-CA" sz="12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V. S., E. </a:t>
            </a:r>
            <a:r>
              <a:rPr lang="en-CA" sz="1200" i="1"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Ghali</a:t>
            </a:r>
            <a:r>
              <a:rPr lang="en-CA" sz="12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and M. </a:t>
            </a:r>
            <a:r>
              <a:rPr lang="en-CA" sz="1200" i="1"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Elboujdaini</a:t>
            </a:r>
            <a:r>
              <a:rPr lang="en-CA" sz="12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(2007), “Corrosion Prevention and Protection”, John Wiley &amp; Sons, UK.</a:t>
            </a:r>
            <a:endParaRPr lang="fr-CA" sz="1200" i="1" dirty="0">
              <a:solidFill>
                <a:schemeClr val="accent2"/>
              </a:solidFill>
              <a:latin typeface="Univers Condensed Light" panose="020B0306020202040204"/>
            </a:endParaRPr>
          </a:p>
        </p:txBody>
      </p:sp>
    </p:spTree>
    <p:extLst>
      <p:ext uri="{BB962C8B-B14F-4D97-AF65-F5344CB8AC3E}">
        <p14:creationId xmlns:p14="http://schemas.microsoft.com/office/powerpoint/2010/main" val="285438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endParaRPr lang="fr-FR" dirty="0"/>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4</a:t>
            </a:fld>
            <a:endParaRPr lang="fr-FR" dirty="0"/>
          </a:p>
        </p:txBody>
      </p:sp>
      <p:sp>
        <p:nvSpPr>
          <p:cNvPr id="4" name="Espace réservé du texte 3"/>
          <p:cNvSpPr>
            <a:spLocks noGrp="1"/>
          </p:cNvSpPr>
          <p:nvPr>
            <p:ph type="body" idx="1"/>
          </p:nvPr>
        </p:nvSpPr>
        <p:spPr/>
        <p:txBody>
          <a:bodyPr/>
          <a:lstStyle/>
          <a:p>
            <a:r>
              <a:rPr lang="fr-CA" sz="2000" dirty="0"/>
              <a:t>L’objectif de cette présentation est de donner un aperçu sur le comportement en corrosion de l’aluminium et de ces alliages. Les connaissances acquises au terme de cette présentation devraient permettre de connaître :</a:t>
            </a:r>
          </a:p>
          <a:p>
            <a:endParaRPr lang="fr-CA" sz="2000" dirty="0"/>
          </a:p>
          <a:p>
            <a:pPr marL="342900" indent="-342900">
              <a:buFont typeface="Courier New" panose="02070309020205020404" pitchFamily="49" charset="0"/>
              <a:buChar char="o"/>
            </a:pPr>
            <a:r>
              <a:rPr lang="fr-CA" sz="2000" dirty="0">
                <a:solidFill>
                  <a:schemeClr val="accent1"/>
                </a:solidFill>
              </a:rPr>
              <a:t>Les familles des alliages d’aluminium, leur composition et leur état métallurgique</a:t>
            </a:r>
          </a:p>
          <a:p>
            <a:pPr marL="342900" indent="-342900">
              <a:buFont typeface="Courier New" panose="02070309020205020404" pitchFamily="49" charset="0"/>
              <a:buChar char="o"/>
            </a:pPr>
            <a:r>
              <a:rPr lang="fr-CA" sz="2000" dirty="0">
                <a:solidFill>
                  <a:schemeClr val="accent1"/>
                </a:solidFill>
              </a:rPr>
              <a:t>Les bases fondamentales de la corrosion de l’aluminium et de ses alliages</a:t>
            </a:r>
          </a:p>
          <a:p>
            <a:pPr marL="342900" indent="-342900">
              <a:buFont typeface="Courier New" panose="02070309020205020404" pitchFamily="49" charset="0"/>
              <a:buChar char="o"/>
            </a:pPr>
            <a:r>
              <a:rPr lang="fr-CA" sz="2000" dirty="0">
                <a:solidFill>
                  <a:schemeClr val="accent1"/>
                </a:solidFill>
              </a:rPr>
              <a:t>Les formes de corrosion de de l’aluminium et de ses alliages</a:t>
            </a:r>
          </a:p>
          <a:p>
            <a:pPr marL="342900" indent="-342900">
              <a:buFont typeface="Courier New" panose="02070309020205020404" pitchFamily="49" charset="0"/>
              <a:buChar char="o"/>
            </a:pPr>
            <a:r>
              <a:rPr lang="fr-CA" sz="2000" dirty="0">
                <a:solidFill>
                  <a:schemeClr val="accent1"/>
                </a:solidFill>
              </a:rPr>
              <a:t>Les méthodes d’essais</a:t>
            </a:r>
          </a:p>
          <a:p>
            <a:pPr marL="342900" indent="-342900">
              <a:buFont typeface="Courier New" panose="02070309020205020404" pitchFamily="49" charset="0"/>
              <a:buChar char="o"/>
            </a:pPr>
            <a:r>
              <a:rPr lang="fr-CA" sz="2000" dirty="0">
                <a:solidFill>
                  <a:schemeClr val="accent1"/>
                </a:solidFill>
              </a:rPr>
              <a:t>Les moyens et stratégies de protection contre la corrosion</a:t>
            </a:r>
          </a:p>
          <a:p>
            <a:pPr marL="285750" indent="-285750">
              <a:buFontTx/>
              <a:buChar char="-"/>
            </a:pPr>
            <a:endParaRPr lang="fr-CA" dirty="0"/>
          </a:p>
          <a:p>
            <a:pPr marL="285750" indent="-285750">
              <a:buFontTx/>
              <a:buChar char="-"/>
            </a:pPr>
            <a:endParaRPr lang="fr-CA" dirty="0"/>
          </a:p>
        </p:txBody>
      </p:sp>
      <p:sp>
        <p:nvSpPr>
          <p:cNvPr id="5" name="Titre 4"/>
          <p:cNvSpPr>
            <a:spLocks noGrp="1"/>
          </p:cNvSpPr>
          <p:nvPr>
            <p:ph type="title"/>
          </p:nvPr>
        </p:nvSpPr>
        <p:spPr/>
        <p:txBody>
          <a:bodyPr/>
          <a:lstStyle/>
          <a:p>
            <a:r>
              <a:rPr lang="fr-CA" dirty="0"/>
              <a:t>Objectifs de la présentation</a:t>
            </a:r>
          </a:p>
        </p:txBody>
      </p:sp>
      <p:pic>
        <p:nvPicPr>
          <p:cNvPr id="7" name="Image 6">
            <a:extLst>
              <a:ext uri="{FF2B5EF4-FFF2-40B4-BE49-F238E27FC236}">
                <a16:creationId xmlns:a16="http://schemas.microsoft.com/office/drawing/2014/main" id="{3299243A-7AAC-22C8-8AE8-8B546B69D4BA}"/>
              </a:ext>
            </a:extLst>
          </p:cNvPr>
          <p:cNvPicPr>
            <a:picLocks noChangeAspect="1"/>
          </p:cNvPicPr>
          <p:nvPr/>
        </p:nvPicPr>
        <p:blipFill>
          <a:blip r:embed="rId2"/>
          <a:stretch>
            <a:fillRect/>
          </a:stretch>
        </p:blipFill>
        <p:spPr>
          <a:xfrm>
            <a:off x="7560129" y="3601232"/>
            <a:ext cx="3793641" cy="2582905"/>
          </a:xfrm>
          <a:prstGeom prst="rect">
            <a:avLst/>
          </a:prstGeom>
        </p:spPr>
      </p:pic>
      <p:sp>
        <p:nvSpPr>
          <p:cNvPr id="8" name="ZoneTexte 7">
            <a:extLst>
              <a:ext uri="{FF2B5EF4-FFF2-40B4-BE49-F238E27FC236}">
                <a16:creationId xmlns:a16="http://schemas.microsoft.com/office/drawing/2014/main" id="{7C48CDDB-F031-4229-5935-D39BA0F9E3C9}"/>
              </a:ext>
            </a:extLst>
          </p:cNvPr>
          <p:cNvSpPr txBox="1"/>
          <p:nvPr/>
        </p:nvSpPr>
        <p:spPr>
          <a:xfrm>
            <a:off x="7440848" y="6143433"/>
            <a:ext cx="3360634" cy="369332"/>
          </a:xfrm>
          <a:prstGeom prst="rect">
            <a:avLst/>
          </a:prstGeom>
          <a:noFill/>
        </p:spPr>
        <p:txBody>
          <a:bodyPr wrap="square">
            <a:spAutoFit/>
          </a:bodyPr>
          <a:lstStyle/>
          <a:p>
            <a:r>
              <a:rPr lang="fr-CA" sz="900" i="1" dirty="0">
                <a:solidFill>
                  <a:schemeClr val="accent2"/>
                </a:solidFill>
                <a:latin typeface="Univers Condensed Light" panose="020B0306020202040204"/>
              </a:rPr>
              <a:t>https://www.materialsperformance.com/articles/material-selection-design/2019/03/corrosion-damage-repairs-to-the-arvida-aluminum-bridge</a:t>
            </a:r>
          </a:p>
        </p:txBody>
      </p:sp>
    </p:spTree>
    <p:extLst>
      <p:ext uri="{BB962C8B-B14F-4D97-AF65-F5344CB8AC3E}">
        <p14:creationId xmlns:p14="http://schemas.microsoft.com/office/powerpoint/2010/main" val="213013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C248954-7A7A-EF0B-4EA8-1E90FAE20174}"/>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D491E384-1B5A-7160-2E6F-E50C3300F526}"/>
              </a:ext>
            </a:extLst>
          </p:cNvPr>
          <p:cNvSpPr>
            <a:spLocks noGrp="1"/>
          </p:cNvSpPr>
          <p:nvPr>
            <p:ph type="sldNum" sz="quarter" idx="12"/>
          </p:nvPr>
        </p:nvSpPr>
        <p:spPr/>
        <p:txBody>
          <a:bodyPr/>
          <a:lstStyle/>
          <a:p>
            <a:fld id="{82B63C5F-247B-BE4F-ACBC-7BDD67617F3E}" type="slidenum">
              <a:rPr lang="fr-FR" smtClean="0"/>
              <a:t>40</a:t>
            </a:fld>
            <a:endParaRPr lang="fr-FR" dirty="0"/>
          </a:p>
        </p:txBody>
      </p:sp>
      <p:sp>
        <p:nvSpPr>
          <p:cNvPr id="4" name="Espace réservé du texte 3">
            <a:extLst>
              <a:ext uri="{FF2B5EF4-FFF2-40B4-BE49-F238E27FC236}">
                <a16:creationId xmlns:a16="http://schemas.microsoft.com/office/drawing/2014/main" id="{3A19B337-74C6-30EB-EAD5-8A072775CB61}"/>
              </a:ext>
            </a:extLst>
          </p:cNvPr>
          <p:cNvSpPr>
            <a:spLocks noGrp="1"/>
          </p:cNvSpPr>
          <p:nvPr>
            <p:ph type="body" idx="1"/>
          </p:nvPr>
        </p:nvSpPr>
        <p:spPr/>
        <p:txBody>
          <a:bodyPr>
            <a:normAutofit/>
          </a:bodyPr>
          <a:lstStyle/>
          <a:p>
            <a:r>
              <a:rPr lang="fr-CA" sz="2400" b="1" dirty="0">
                <a:solidFill>
                  <a:schemeClr val="accent1"/>
                </a:solidFill>
                <a:latin typeface="Univers Condensed Light" panose="020B0306020202040204"/>
              </a:rPr>
              <a:t>Facteurs affectant la résistance à la corrosion sous tension de l’</a:t>
            </a:r>
            <a:r>
              <a:rPr lang="fr-CA" sz="2400" b="1" dirty="0" err="1">
                <a:solidFill>
                  <a:schemeClr val="accent1"/>
                </a:solidFill>
                <a:latin typeface="Univers Condensed Light" panose="020B0306020202040204"/>
              </a:rPr>
              <a:t>aluminiuum</a:t>
            </a:r>
            <a:endParaRPr lang="fr-CA" sz="2400" b="1" dirty="0">
              <a:solidFill>
                <a:schemeClr val="accent1"/>
              </a:solidFill>
              <a:latin typeface="Univers Condensed Light" panose="020B0306020202040204"/>
            </a:endParaRPr>
          </a:p>
          <a:p>
            <a:endParaRPr lang="fr-CA" sz="2400" dirty="0">
              <a:solidFill>
                <a:schemeClr val="tx1">
                  <a:lumMod val="50000"/>
                  <a:lumOff val="50000"/>
                </a:schemeClr>
              </a:solidFill>
              <a:latin typeface="Univers Condensed Light" panose="020B0306020202040204"/>
            </a:endParaRPr>
          </a:p>
          <a:p>
            <a:r>
              <a:rPr lang="fr-CA" sz="2400" dirty="0">
                <a:solidFill>
                  <a:schemeClr val="tx1">
                    <a:lumMod val="50000"/>
                    <a:lumOff val="50000"/>
                  </a:schemeClr>
                </a:solidFill>
                <a:latin typeface="Univers Condensed Light" panose="020B0306020202040204"/>
              </a:rPr>
              <a:t>1. Nature et composition du métal. </a:t>
            </a:r>
          </a:p>
          <a:p>
            <a:r>
              <a:rPr lang="fr-CA" sz="2400" dirty="0">
                <a:solidFill>
                  <a:schemeClr val="tx1">
                    <a:lumMod val="50000"/>
                    <a:lumOff val="50000"/>
                  </a:schemeClr>
                </a:solidFill>
                <a:latin typeface="Univers Condensed Light" panose="020B0306020202040204"/>
              </a:rPr>
              <a:t>2. Microstructure du métal. </a:t>
            </a:r>
          </a:p>
          <a:p>
            <a:r>
              <a:rPr lang="fr-CA" sz="2400" dirty="0">
                <a:solidFill>
                  <a:schemeClr val="tx1">
                    <a:lumMod val="50000"/>
                    <a:lumOff val="50000"/>
                  </a:schemeClr>
                </a:solidFill>
                <a:latin typeface="Univers Condensed Light" panose="020B0306020202040204"/>
              </a:rPr>
              <a:t>3. Traitements thermiques et mécaniques appliqués au métal. </a:t>
            </a:r>
          </a:p>
          <a:p>
            <a:r>
              <a:rPr lang="fr-CA" sz="2400" dirty="0">
                <a:solidFill>
                  <a:schemeClr val="tx1">
                    <a:lumMod val="50000"/>
                    <a:lumOff val="50000"/>
                  </a:schemeClr>
                </a:solidFill>
                <a:latin typeface="Univers Condensed Light" panose="020B0306020202040204"/>
              </a:rPr>
              <a:t>4. Espèces présentes dans l'environnement. </a:t>
            </a:r>
          </a:p>
          <a:p>
            <a:r>
              <a:rPr lang="fr-CA" sz="2400" dirty="0">
                <a:solidFill>
                  <a:schemeClr val="tx1">
                    <a:lumMod val="50000"/>
                    <a:lumOff val="50000"/>
                  </a:schemeClr>
                </a:solidFill>
                <a:latin typeface="Univers Condensed Light" panose="020B0306020202040204"/>
              </a:rPr>
              <a:t>5. Amplitude et état de la contrainte.</a:t>
            </a:r>
          </a:p>
        </p:txBody>
      </p:sp>
      <p:sp>
        <p:nvSpPr>
          <p:cNvPr id="5" name="Titre 4">
            <a:extLst>
              <a:ext uri="{FF2B5EF4-FFF2-40B4-BE49-F238E27FC236}">
                <a16:creationId xmlns:a16="http://schemas.microsoft.com/office/drawing/2014/main" id="{BA585591-65EB-2CD4-E1A0-A359A4A43CED}"/>
              </a:ext>
            </a:extLst>
          </p:cNvPr>
          <p:cNvSpPr>
            <a:spLocks noGrp="1"/>
          </p:cNvSpPr>
          <p:nvPr>
            <p:ph type="title"/>
          </p:nvPr>
        </p:nvSpPr>
        <p:spPr/>
        <p:txBody>
          <a:bodyPr/>
          <a:lstStyle/>
          <a:p>
            <a:r>
              <a:rPr lang="fr-CA" dirty="0"/>
              <a:t>Corrosion sous tension </a:t>
            </a:r>
          </a:p>
        </p:txBody>
      </p:sp>
    </p:spTree>
    <p:extLst>
      <p:ext uri="{BB962C8B-B14F-4D97-AF65-F5344CB8AC3E}">
        <p14:creationId xmlns:p14="http://schemas.microsoft.com/office/powerpoint/2010/main" val="1583174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0892D80-91BD-8F4C-C730-92C49C4A06BA}"/>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C692AD3F-22EA-983E-C485-98CAC298223E}"/>
              </a:ext>
            </a:extLst>
          </p:cNvPr>
          <p:cNvSpPr>
            <a:spLocks noGrp="1"/>
          </p:cNvSpPr>
          <p:nvPr>
            <p:ph type="sldNum" sz="quarter" idx="12"/>
          </p:nvPr>
        </p:nvSpPr>
        <p:spPr/>
        <p:txBody>
          <a:bodyPr/>
          <a:lstStyle/>
          <a:p>
            <a:fld id="{82B63C5F-247B-BE4F-ACBC-7BDD67617F3E}" type="slidenum">
              <a:rPr lang="fr-FR" smtClean="0"/>
              <a:t>41</a:t>
            </a:fld>
            <a:endParaRPr lang="fr-FR" dirty="0"/>
          </a:p>
        </p:txBody>
      </p:sp>
      <p:sp>
        <p:nvSpPr>
          <p:cNvPr id="4" name="Espace réservé du texte 3">
            <a:extLst>
              <a:ext uri="{FF2B5EF4-FFF2-40B4-BE49-F238E27FC236}">
                <a16:creationId xmlns:a16="http://schemas.microsoft.com/office/drawing/2014/main" id="{ED366B8D-E9D0-A020-8515-3799203051E1}"/>
              </a:ext>
            </a:extLst>
          </p:cNvPr>
          <p:cNvSpPr>
            <a:spLocks noGrp="1"/>
          </p:cNvSpPr>
          <p:nvPr>
            <p:ph type="body" idx="1"/>
          </p:nvPr>
        </p:nvSpPr>
        <p:spPr>
          <a:xfrm>
            <a:off x="839788" y="1681163"/>
            <a:ext cx="5256212" cy="1339623"/>
          </a:xfrm>
        </p:spPr>
        <p:txBody>
          <a:bodyPr>
            <a:normAutofit/>
          </a:bodyPr>
          <a:lstStyle/>
          <a:p>
            <a:r>
              <a:rPr lang="fr-CA" sz="2400" dirty="0">
                <a:solidFill>
                  <a:schemeClr val="tx1">
                    <a:lumMod val="50000"/>
                    <a:lumOff val="50000"/>
                  </a:schemeClr>
                </a:solidFill>
                <a:latin typeface="Univers Condensed Light" panose="020B0306020202040204"/>
              </a:rPr>
              <a:t>Cette forme de corrosion se produit dans les espaces restreints à cause de la formation d’une pile d’aération différentielle.</a:t>
            </a:r>
          </a:p>
        </p:txBody>
      </p:sp>
      <p:sp>
        <p:nvSpPr>
          <p:cNvPr id="5" name="Titre 4">
            <a:extLst>
              <a:ext uri="{FF2B5EF4-FFF2-40B4-BE49-F238E27FC236}">
                <a16:creationId xmlns:a16="http://schemas.microsoft.com/office/drawing/2014/main" id="{016208CA-74D1-A25C-7589-2645D206CDCB}"/>
              </a:ext>
            </a:extLst>
          </p:cNvPr>
          <p:cNvSpPr>
            <a:spLocks noGrp="1"/>
          </p:cNvSpPr>
          <p:nvPr>
            <p:ph type="title"/>
          </p:nvPr>
        </p:nvSpPr>
        <p:spPr/>
        <p:txBody>
          <a:bodyPr/>
          <a:lstStyle/>
          <a:p>
            <a:r>
              <a:rPr lang="fr-CA" dirty="0"/>
              <a:t>Corrosion caverneuse</a:t>
            </a:r>
          </a:p>
        </p:txBody>
      </p:sp>
      <p:sp>
        <p:nvSpPr>
          <p:cNvPr id="7" name="ZoneTexte 6">
            <a:extLst>
              <a:ext uri="{FF2B5EF4-FFF2-40B4-BE49-F238E27FC236}">
                <a16:creationId xmlns:a16="http://schemas.microsoft.com/office/drawing/2014/main" id="{C0385ACA-50D0-5EF6-F646-E39974EFAFF4}"/>
              </a:ext>
            </a:extLst>
          </p:cNvPr>
          <p:cNvSpPr txBox="1"/>
          <p:nvPr/>
        </p:nvSpPr>
        <p:spPr>
          <a:xfrm>
            <a:off x="7551964" y="5499278"/>
            <a:ext cx="3917516" cy="646331"/>
          </a:xfrm>
          <a:prstGeom prst="rect">
            <a:avLst/>
          </a:prstGeom>
          <a:noFill/>
        </p:spPr>
        <p:txBody>
          <a:bodyPr wrap="square">
            <a:spAutoFit/>
          </a:bodyPr>
          <a:lstStyle/>
          <a:p>
            <a:r>
              <a:rPr lang="pt-BR" dirty="0">
                <a:solidFill>
                  <a:schemeClr val="tx1">
                    <a:lumMod val="50000"/>
                    <a:lumOff val="50000"/>
                  </a:schemeClr>
                </a:solidFill>
                <a:latin typeface="Univers Condensed Light" panose="020B0306020202040204"/>
              </a:rPr>
              <a:t>Al</a:t>
            </a:r>
            <a:r>
              <a:rPr lang="pt-BR" baseline="30000" dirty="0">
                <a:solidFill>
                  <a:schemeClr val="tx1">
                    <a:lumMod val="50000"/>
                    <a:lumOff val="50000"/>
                  </a:schemeClr>
                </a:solidFill>
                <a:latin typeface="Univers Condensed Light" panose="020B0306020202040204"/>
              </a:rPr>
              <a:t>3+ </a:t>
            </a:r>
            <a:r>
              <a:rPr lang="pt-BR" dirty="0">
                <a:solidFill>
                  <a:schemeClr val="tx1">
                    <a:lumMod val="50000"/>
                    <a:lumOff val="50000"/>
                  </a:schemeClr>
                </a:solidFill>
                <a:latin typeface="Univers Condensed Light" panose="020B0306020202040204"/>
              </a:rPr>
              <a:t>+ 2Cl</a:t>
            </a:r>
            <a:r>
              <a:rPr lang="pt-BR" baseline="30000" dirty="0">
                <a:solidFill>
                  <a:schemeClr val="tx1">
                    <a:lumMod val="50000"/>
                    <a:lumOff val="50000"/>
                  </a:schemeClr>
                </a:solidFill>
                <a:latin typeface="Univers Condensed Light" panose="020B0306020202040204"/>
              </a:rPr>
              <a:t>-</a:t>
            </a:r>
            <a:r>
              <a:rPr lang="pt-BR" dirty="0">
                <a:solidFill>
                  <a:schemeClr val="tx1">
                    <a:lumMod val="50000"/>
                    <a:lumOff val="50000"/>
                  </a:schemeClr>
                </a:solidFill>
                <a:latin typeface="Univers Condensed Light" panose="020B0306020202040204"/>
              </a:rPr>
              <a:t> → AlCl</a:t>
            </a:r>
            <a:r>
              <a:rPr lang="pt-BR" baseline="-25000" dirty="0">
                <a:solidFill>
                  <a:schemeClr val="tx1">
                    <a:lumMod val="50000"/>
                    <a:lumOff val="50000"/>
                  </a:schemeClr>
                </a:solidFill>
                <a:latin typeface="Univers Condensed Light" panose="020B0306020202040204"/>
              </a:rPr>
              <a:t>3</a:t>
            </a:r>
          </a:p>
          <a:p>
            <a:r>
              <a:rPr lang="pt-BR" dirty="0">
                <a:solidFill>
                  <a:schemeClr val="tx1">
                    <a:lumMod val="50000"/>
                    <a:lumOff val="50000"/>
                  </a:schemeClr>
                </a:solidFill>
                <a:latin typeface="Univers Condensed Light" panose="020B0306020202040204"/>
              </a:rPr>
              <a:t>AlCl</a:t>
            </a:r>
            <a:r>
              <a:rPr lang="pt-BR" baseline="-25000" dirty="0">
                <a:solidFill>
                  <a:schemeClr val="tx1">
                    <a:lumMod val="50000"/>
                    <a:lumOff val="50000"/>
                  </a:schemeClr>
                </a:solidFill>
                <a:latin typeface="Univers Condensed Light" panose="020B0306020202040204"/>
              </a:rPr>
              <a:t>3</a:t>
            </a:r>
            <a:r>
              <a:rPr lang="pt-BR" dirty="0">
                <a:solidFill>
                  <a:schemeClr val="tx1">
                    <a:lumMod val="50000"/>
                    <a:lumOff val="50000"/>
                  </a:schemeClr>
                </a:solidFill>
                <a:latin typeface="Univers Condensed Light" panose="020B0306020202040204"/>
              </a:rPr>
              <a:t> + 3H</a:t>
            </a:r>
            <a:r>
              <a:rPr lang="pt-BR" baseline="-25000" dirty="0">
                <a:solidFill>
                  <a:schemeClr val="tx1">
                    <a:lumMod val="50000"/>
                    <a:lumOff val="50000"/>
                  </a:schemeClr>
                </a:solidFill>
                <a:latin typeface="Univers Condensed Light" panose="020B0306020202040204"/>
              </a:rPr>
              <a:t>2</a:t>
            </a:r>
            <a:r>
              <a:rPr lang="pt-BR" dirty="0">
                <a:solidFill>
                  <a:schemeClr val="tx1">
                    <a:lumMod val="50000"/>
                    <a:lumOff val="50000"/>
                  </a:schemeClr>
                </a:solidFill>
                <a:latin typeface="Univers Condensed Light" panose="020B0306020202040204"/>
              </a:rPr>
              <a:t>O → Al(OH)</a:t>
            </a:r>
            <a:r>
              <a:rPr lang="pt-BR" baseline="-25000" dirty="0">
                <a:solidFill>
                  <a:schemeClr val="tx1">
                    <a:lumMod val="50000"/>
                    <a:lumOff val="50000"/>
                  </a:schemeClr>
                </a:solidFill>
                <a:latin typeface="Univers Condensed Light" panose="020B0306020202040204"/>
              </a:rPr>
              <a:t>3</a:t>
            </a:r>
            <a:r>
              <a:rPr lang="pt-BR" dirty="0">
                <a:solidFill>
                  <a:schemeClr val="tx1">
                    <a:lumMod val="50000"/>
                    <a:lumOff val="50000"/>
                  </a:schemeClr>
                </a:solidFill>
                <a:latin typeface="Univers Condensed Light" panose="020B0306020202040204"/>
              </a:rPr>
              <a:t> + 3H</a:t>
            </a:r>
            <a:r>
              <a:rPr lang="pt-BR" baseline="30000" dirty="0">
                <a:solidFill>
                  <a:schemeClr val="tx1">
                    <a:lumMod val="50000"/>
                    <a:lumOff val="50000"/>
                  </a:schemeClr>
                </a:solidFill>
                <a:latin typeface="Univers Condensed Light" panose="020B0306020202040204"/>
              </a:rPr>
              <a:t>+</a:t>
            </a:r>
            <a:r>
              <a:rPr lang="pt-BR" dirty="0">
                <a:solidFill>
                  <a:schemeClr val="tx1">
                    <a:lumMod val="50000"/>
                    <a:lumOff val="50000"/>
                  </a:schemeClr>
                </a:solidFill>
                <a:latin typeface="Univers Condensed Light" panose="020B0306020202040204"/>
              </a:rPr>
              <a:t> + 3Cl</a:t>
            </a:r>
            <a:r>
              <a:rPr lang="pt-BR" baseline="30000" dirty="0">
                <a:solidFill>
                  <a:schemeClr val="tx1">
                    <a:lumMod val="50000"/>
                    <a:lumOff val="50000"/>
                  </a:schemeClr>
                </a:solidFill>
                <a:latin typeface="Univers Condensed Light" panose="020B0306020202040204"/>
              </a:rPr>
              <a:t>-</a:t>
            </a:r>
            <a:endParaRPr lang="fr-CA" baseline="30000" dirty="0">
              <a:solidFill>
                <a:schemeClr val="tx1">
                  <a:lumMod val="50000"/>
                  <a:lumOff val="50000"/>
                </a:schemeClr>
              </a:solidFill>
              <a:latin typeface="Univers Condensed Light" panose="020B0306020202040204"/>
            </a:endParaRPr>
          </a:p>
        </p:txBody>
      </p:sp>
      <p:pic>
        <p:nvPicPr>
          <p:cNvPr id="9" name="Image 8">
            <a:extLst>
              <a:ext uri="{FF2B5EF4-FFF2-40B4-BE49-F238E27FC236}">
                <a16:creationId xmlns:a16="http://schemas.microsoft.com/office/drawing/2014/main" id="{97E65D36-7854-A7DB-8435-84587B1A3BA5}"/>
              </a:ext>
            </a:extLst>
          </p:cNvPr>
          <p:cNvPicPr>
            <a:picLocks noChangeAspect="1"/>
          </p:cNvPicPr>
          <p:nvPr/>
        </p:nvPicPr>
        <p:blipFill>
          <a:blip r:embed="rId2"/>
          <a:stretch>
            <a:fillRect/>
          </a:stretch>
        </p:blipFill>
        <p:spPr>
          <a:xfrm>
            <a:off x="839788" y="3125609"/>
            <a:ext cx="4447013" cy="2853698"/>
          </a:xfrm>
          <a:prstGeom prst="rect">
            <a:avLst/>
          </a:prstGeom>
        </p:spPr>
      </p:pic>
      <p:pic>
        <p:nvPicPr>
          <p:cNvPr id="11" name="Image 10">
            <a:extLst>
              <a:ext uri="{FF2B5EF4-FFF2-40B4-BE49-F238E27FC236}">
                <a16:creationId xmlns:a16="http://schemas.microsoft.com/office/drawing/2014/main" id="{F2FDC048-F121-2559-4FCE-481302242CBE}"/>
              </a:ext>
            </a:extLst>
          </p:cNvPr>
          <p:cNvPicPr>
            <a:picLocks noChangeAspect="1"/>
          </p:cNvPicPr>
          <p:nvPr/>
        </p:nvPicPr>
        <p:blipFill>
          <a:blip r:embed="rId3"/>
          <a:stretch>
            <a:fillRect/>
          </a:stretch>
        </p:blipFill>
        <p:spPr>
          <a:xfrm>
            <a:off x="6417128" y="1671917"/>
            <a:ext cx="5499868" cy="1692267"/>
          </a:xfrm>
          <a:prstGeom prst="rect">
            <a:avLst/>
          </a:prstGeom>
        </p:spPr>
      </p:pic>
      <p:pic>
        <p:nvPicPr>
          <p:cNvPr id="13" name="Image 12">
            <a:extLst>
              <a:ext uri="{FF2B5EF4-FFF2-40B4-BE49-F238E27FC236}">
                <a16:creationId xmlns:a16="http://schemas.microsoft.com/office/drawing/2014/main" id="{1F470C9F-B03E-31FE-FB7B-03F1545BE2C7}"/>
              </a:ext>
            </a:extLst>
          </p:cNvPr>
          <p:cNvPicPr>
            <a:picLocks noChangeAspect="1"/>
          </p:cNvPicPr>
          <p:nvPr/>
        </p:nvPicPr>
        <p:blipFill>
          <a:blip r:embed="rId4"/>
          <a:stretch>
            <a:fillRect/>
          </a:stretch>
        </p:blipFill>
        <p:spPr>
          <a:xfrm>
            <a:off x="7404989" y="3835291"/>
            <a:ext cx="3947223" cy="1706555"/>
          </a:xfrm>
          <a:prstGeom prst="rect">
            <a:avLst/>
          </a:prstGeom>
        </p:spPr>
      </p:pic>
      <p:sp>
        <p:nvSpPr>
          <p:cNvPr id="8" name="Rectangle 7">
            <a:extLst>
              <a:ext uri="{FF2B5EF4-FFF2-40B4-BE49-F238E27FC236}">
                <a16:creationId xmlns:a16="http://schemas.microsoft.com/office/drawing/2014/main" id="{0D6A2989-58EE-59BF-678C-896693B58686}"/>
              </a:ext>
            </a:extLst>
          </p:cNvPr>
          <p:cNvSpPr/>
          <p:nvPr/>
        </p:nvSpPr>
        <p:spPr>
          <a:xfrm>
            <a:off x="6358660" y="3325729"/>
            <a:ext cx="5616804" cy="415498"/>
          </a:xfrm>
          <a:prstGeom prst="rect">
            <a:avLst/>
          </a:prstGeom>
        </p:spPr>
        <p:txBody>
          <a:bodyPr wrap="square">
            <a:spAutoFit/>
          </a:bodyPr>
          <a:lstStyle/>
          <a:p>
            <a:r>
              <a:rPr lang="en-US" sz="1050" dirty="0">
                <a:solidFill>
                  <a:schemeClr val="tx1">
                    <a:lumMod val="50000"/>
                    <a:lumOff val="50000"/>
                  </a:schemeClr>
                </a:solidFill>
                <a:latin typeface="Univers Condensed Light" panose="020B0306020202040204"/>
                <a:cs typeface="Arial" panose="020B0604020202020204" pitchFamily="34" charset="0"/>
              </a:rPr>
              <a:t>Source : R. M. Howard and S. P. Sunday</a:t>
            </a:r>
            <a:r>
              <a:rPr lang="en-US" sz="1050" dirty="0">
                <a:solidFill>
                  <a:schemeClr val="tx1">
                    <a:lumMod val="50000"/>
                    <a:lumOff val="50000"/>
                  </a:schemeClr>
                </a:solidFill>
                <a:latin typeface="Univers Condensed Light" panose="020B0306020202040204"/>
              </a:rPr>
              <a:t>, The Corrosion Performance of Steel Self-Piercing Rivets When Used with Aluminum Components, 1983 SAE paper #1816</a:t>
            </a:r>
            <a:endParaRPr lang="fr-CA" sz="1050" dirty="0">
              <a:solidFill>
                <a:schemeClr val="tx1">
                  <a:lumMod val="50000"/>
                  <a:lumOff val="50000"/>
                </a:schemeClr>
              </a:solidFill>
              <a:latin typeface="Univers Condensed Light" panose="020B0306020202040204"/>
            </a:endParaRPr>
          </a:p>
        </p:txBody>
      </p:sp>
      <p:sp>
        <p:nvSpPr>
          <p:cNvPr id="12" name="Rectangle 11">
            <a:extLst>
              <a:ext uri="{FF2B5EF4-FFF2-40B4-BE49-F238E27FC236}">
                <a16:creationId xmlns:a16="http://schemas.microsoft.com/office/drawing/2014/main" id="{FD3D0FB1-B13A-ABD2-FA06-C31C47F5C989}"/>
              </a:ext>
            </a:extLst>
          </p:cNvPr>
          <p:cNvSpPr/>
          <p:nvPr/>
        </p:nvSpPr>
        <p:spPr>
          <a:xfrm>
            <a:off x="479196" y="6039976"/>
            <a:ext cx="5616804" cy="415498"/>
          </a:xfrm>
          <a:prstGeom prst="rect">
            <a:avLst/>
          </a:prstGeom>
        </p:spPr>
        <p:txBody>
          <a:bodyPr wrap="square">
            <a:spAutoFit/>
          </a:bodyPr>
          <a:lstStyle/>
          <a:p>
            <a:r>
              <a:rPr lang="en-US" sz="1050" dirty="0">
                <a:solidFill>
                  <a:schemeClr val="tx1">
                    <a:lumMod val="50000"/>
                    <a:lumOff val="50000"/>
                  </a:schemeClr>
                </a:solidFill>
                <a:latin typeface="Univers Condensed Light" panose="020B0306020202040204"/>
                <a:cs typeface="Arial" panose="020B0604020202020204" pitchFamily="34" charset="0"/>
              </a:rPr>
              <a:t>Source : R. M. Howard and S. P. Sunday</a:t>
            </a:r>
            <a:r>
              <a:rPr lang="en-US" sz="1050" dirty="0">
                <a:solidFill>
                  <a:schemeClr val="tx1">
                    <a:lumMod val="50000"/>
                    <a:lumOff val="50000"/>
                  </a:schemeClr>
                </a:solidFill>
                <a:latin typeface="Univers Condensed Light" panose="020B0306020202040204"/>
              </a:rPr>
              <a:t>, The Corrosion Performance of Steel Self-Piercing Rivets When Used with Aluminum Components, 1983 SAE paper #1816</a:t>
            </a:r>
            <a:endParaRPr lang="fr-CA" sz="1050" dirty="0">
              <a:solidFill>
                <a:schemeClr val="tx1">
                  <a:lumMod val="50000"/>
                  <a:lumOff val="50000"/>
                </a:schemeClr>
              </a:solidFill>
              <a:latin typeface="Univers Condensed Light" panose="020B0306020202040204"/>
            </a:endParaRPr>
          </a:p>
        </p:txBody>
      </p:sp>
      <p:sp>
        <p:nvSpPr>
          <p:cNvPr id="15" name="ZoneTexte 14">
            <a:extLst>
              <a:ext uri="{FF2B5EF4-FFF2-40B4-BE49-F238E27FC236}">
                <a16:creationId xmlns:a16="http://schemas.microsoft.com/office/drawing/2014/main" id="{9141EAFA-2C55-BDB1-B4B3-499AD07CFD50}"/>
              </a:ext>
            </a:extLst>
          </p:cNvPr>
          <p:cNvSpPr txBox="1"/>
          <p:nvPr/>
        </p:nvSpPr>
        <p:spPr>
          <a:xfrm>
            <a:off x="6284230" y="4449200"/>
            <a:ext cx="1120759" cy="584775"/>
          </a:xfrm>
          <a:prstGeom prst="rect">
            <a:avLst/>
          </a:prstGeom>
          <a:noFill/>
        </p:spPr>
        <p:txBody>
          <a:bodyPr wrap="square">
            <a:spAutoFit/>
          </a:bodyPr>
          <a:lstStyle/>
          <a:p>
            <a:r>
              <a:rPr lang="fr-CA" dirty="0">
                <a:solidFill>
                  <a:schemeClr val="accent2"/>
                </a:solidFill>
                <a:latin typeface="Univers Condensed Light" panose="020B0306020202040204"/>
              </a:rPr>
              <a:t> </a:t>
            </a:r>
            <a:r>
              <a:rPr lang="fr-CA" sz="1400" dirty="0">
                <a:solidFill>
                  <a:schemeClr val="accent2"/>
                </a:solidFill>
                <a:latin typeface="Univers Condensed Light" panose="020B0306020202040204"/>
              </a:rPr>
              <a:t>"Gracieuseté du CMQ "</a:t>
            </a:r>
          </a:p>
        </p:txBody>
      </p:sp>
    </p:spTree>
    <p:extLst>
      <p:ext uri="{BB962C8B-B14F-4D97-AF65-F5344CB8AC3E}">
        <p14:creationId xmlns:p14="http://schemas.microsoft.com/office/powerpoint/2010/main" val="3057388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5CA113C-10A3-AD19-F36A-E0CB7993318D}"/>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C4DC896B-3103-ED01-3E47-ED9EE277CBD6}"/>
              </a:ext>
            </a:extLst>
          </p:cNvPr>
          <p:cNvSpPr>
            <a:spLocks noGrp="1"/>
          </p:cNvSpPr>
          <p:nvPr>
            <p:ph type="sldNum" sz="quarter" idx="12"/>
          </p:nvPr>
        </p:nvSpPr>
        <p:spPr/>
        <p:txBody>
          <a:bodyPr/>
          <a:lstStyle/>
          <a:p>
            <a:fld id="{82B63C5F-247B-BE4F-ACBC-7BDD67617F3E}" type="slidenum">
              <a:rPr lang="fr-FR" smtClean="0"/>
              <a:t>42</a:t>
            </a:fld>
            <a:endParaRPr lang="fr-FR" dirty="0"/>
          </a:p>
        </p:txBody>
      </p:sp>
      <p:sp>
        <p:nvSpPr>
          <p:cNvPr id="4" name="Espace réservé du texte 3">
            <a:extLst>
              <a:ext uri="{FF2B5EF4-FFF2-40B4-BE49-F238E27FC236}">
                <a16:creationId xmlns:a16="http://schemas.microsoft.com/office/drawing/2014/main" id="{ABA5DDE6-732C-518E-71EF-4A0DFE4F74E6}"/>
              </a:ext>
            </a:extLst>
          </p:cNvPr>
          <p:cNvSpPr>
            <a:spLocks noGrp="1"/>
          </p:cNvSpPr>
          <p:nvPr>
            <p:ph type="body" idx="1"/>
          </p:nvPr>
        </p:nvSpPr>
        <p:spPr>
          <a:xfrm>
            <a:off x="838200" y="1422980"/>
            <a:ext cx="10949441" cy="425224"/>
          </a:xfrm>
        </p:spPr>
        <p:txBody>
          <a:bodyPr>
            <a:normAutofit/>
          </a:bodyPr>
          <a:lstStyle/>
          <a:p>
            <a:r>
              <a:rPr lang="fr-CA" sz="2400" dirty="0">
                <a:solidFill>
                  <a:schemeClr val="tx1">
                    <a:lumMod val="50000"/>
                    <a:lumOff val="50000"/>
                  </a:schemeClr>
                </a:solidFill>
                <a:latin typeface="Univers Condensed Light" panose="020B0306020202040204"/>
              </a:rPr>
              <a:t>Cette forme de corrosion se produit souvent sous les couches de revêtements organiques. </a:t>
            </a:r>
          </a:p>
        </p:txBody>
      </p:sp>
      <p:sp>
        <p:nvSpPr>
          <p:cNvPr id="5" name="Titre 4">
            <a:extLst>
              <a:ext uri="{FF2B5EF4-FFF2-40B4-BE49-F238E27FC236}">
                <a16:creationId xmlns:a16="http://schemas.microsoft.com/office/drawing/2014/main" id="{FE1DC1B5-21C3-32CE-94FF-26ED6846D241}"/>
              </a:ext>
            </a:extLst>
          </p:cNvPr>
          <p:cNvSpPr>
            <a:spLocks noGrp="1"/>
          </p:cNvSpPr>
          <p:nvPr>
            <p:ph type="title"/>
          </p:nvPr>
        </p:nvSpPr>
        <p:spPr/>
        <p:txBody>
          <a:bodyPr/>
          <a:lstStyle/>
          <a:p>
            <a:r>
              <a:rPr lang="fr-CA" dirty="0"/>
              <a:t>Corrosion filiforme</a:t>
            </a:r>
          </a:p>
        </p:txBody>
      </p:sp>
      <p:pic>
        <p:nvPicPr>
          <p:cNvPr id="7" name="Image 6">
            <a:extLst>
              <a:ext uri="{FF2B5EF4-FFF2-40B4-BE49-F238E27FC236}">
                <a16:creationId xmlns:a16="http://schemas.microsoft.com/office/drawing/2014/main" id="{82B4AAA4-952F-15D5-17FE-F868AFBAFFF0}"/>
              </a:ext>
            </a:extLst>
          </p:cNvPr>
          <p:cNvPicPr>
            <a:picLocks noChangeAspect="1"/>
          </p:cNvPicPr>
          <p:nvPr/>
        </p:nvPicPr>
        <p:blipFill>
          <a:blip r:embed="rId2"/>
          <a:stretch>
            <a:fillRect/>
          </a:stretch>
        </p:blipFill>
        <p:spPr>
          <a:xfrm>
            <a:off x="4024605" y="1910396"/>
            <a:ext cx="3481095" cy="2222726"/>
          </a:xfrm>
          <a:prstGeom prst="rect">
            <a:avLst/>
          </a:prstGeom>
        </p:spPr>
      </p:pic>
      <p:pic>
        <p:nvPicPr>
          <p:cNvPr id="9" name="Image 8">
            <a:extLst>
              <a:ext uri="{FF2B5EF4-FFF2-40B4-BE49-F238E27FC236}">
                <a16:creationId xmlns:a16="http://schemas.microsoft.com/office/drawing/2014/main" id="{4313BBE5-1B45-8FAA-934D-C5868B96B598}"/>
              </a:ext>
            </a:extLst>
          </p:cNvPr>
          <p:cNvPicPr>
            <a:picLocks noChangeAspect="1"/>
          </p:cNvPicPr>
          <p:nvPr/>
        </p:nvPicPr>
        <p:blipFill>
          <a:blip r:embed="rId3"/>
          <a:stretch>
            <a:fillRect/>
          </a:stretch>
        </p:blipFill>
        <p:spPr>
          <a:xfrm>
            <a:off x="2309474" y="4141284"/>
            <a:ext cx="6878900" cy="1877209"/>
          </a:xfrm>
          <a:prstGeom prst="rect">
            <a:avLst/>
          </a:prstGeom>
        </p:spPr>
      </p:pic>
      <p:sp>
        <p:nvSpPr>
          <p:cNvPr id="8" name="ZoneTexte 7">
            <a:extLst>
              <a:ext uri="{FF2B5EF4-FFF2-40B4-BE49-F238E27FC236}">
                <a16:creationId xmlns:a16="http://schemas.microsoft.com/office/drawing/2014/main" id="{86A14BF2-6F5C-0B66-E783-49EC352BB2BE}"/>
              </a:ext>
            </a:extLst>
          </p:cNvPr>
          <p:cNvSpPr txBox="1"/>
          <p:nvPr/>
        </p:nvSpPr>
        <p:spPr>
          <a:xfrm>
            <a:off x="2257516" y="6026655"/>
            <a:ext cx="7626864" cy="261610"/>
          </a:xfrm>
          <a:prstGeom prst="rect">
            <a:avLst/>
          </a:prstGeom>
          <a:noFill/>
        </p:spPr>
        <p:txBody>
          <a:bodyPr wrap="square">
            <a:spAutoFit/>
          </a:bodyPr>
          <a:lstStyle/>
          <a:p>
            <a:r>
              <a:rPr lang="en-CA" sz="1100" i="1" dirty="0">
                <a:solidFill>
                  <a:schemeClr val="accent2"/>
                </a:solidFill>
                <a:latin typeface="Univers Condensed Light" panose="020B0306020202040204"/>
                <a:ea typeface="Calibri" panose="020F0502020204030204" pitchFamily="34" charset="0"/>
                <a:cs typeface="Times New Roman" panose="02020603050405020304" pitchFamily="18" charset="0"/>
              </a:rPr>
              <a:t>Source : “ Corrosion of aluminum and aluminum alloys “, ASM International, 1999, Edited by J.R. Davis</a:t>
            </a:r>
            <a:endParaRPr lang="fr-CA" sz="1100" i="1" dirty="0">
              <a:solidFill>
                <a:schemeClr val="accent2"/>
              </a:solidFill>
              <a:latin typeface="Univers Condensed Light" panose="020B0306020202040204"/>
            </a:endParaRPr>
          </a:p>
        </p:txBody>
      </p:sp>
    </p:spTree>
    <p:extLst>
      <p:ext uri="{BB962C8B-B14F-4D97-AF65-F5344CB8AC3E}">
        <p14:creationId xmlns:p14="http://schemas.microsoft.com/office/powerpoint/2010/main" val="2908181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04EBC55-0724-734F-0A05-0BD5EA6714EC}"/>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62F4FCE9-D592-064E-97DA-4C7E94DF3AF1}"/>
              </a:ext>
            </a:extLst>
          </p:cNvPr>
          <p:cNvSpPr>
            <a:spLocks noGrp="1"/>
          </p:cNvSpPr>
          <p:nvPr>
            <p:ph type="sldNum" sz="quarter" idx="12"/>
          </p:nvPr>
        </p:nvSpPr>
        <p:spPr/>
        <p:txBody>
          <a:bodyPr/>
          <a:lstStyle/>
          <a:p>
            <a:fld id="{82B63C5F-247B-BE4F-ACBC-7BDD67617F3E}" type="slidenum">
              <a:rPr lang="fr-FR" smtClean="0"/>
              <a:t>43</a:t>
            </a:fld>
            <a:endParaRPr lang="fr-FR" dirty="0"/>
          </a:p>
        </p:txBody>
      </p:sp>
      <p:sp>
        <p:nvSpPr>
          <p:cNvPr id="4" name="Espace réservé du texte 3">
            <a:extLst>
              <a:ext uri="{FF2B5EF4-FFF2-40B4-BE49-F238E27FC236}">
                <a16:creationId xmlns:a16="http://schemas.microsoft.com/office/drawing/2014/main" id="{5FF2BAB7-EC51-D176-34A2-7A5F653BF96C}"/>
              </a:ext>
            </a:extLst>
          </p:cNvPr>
          <p:cNvSpPr>
            <a:spLocks noGrp="1"/>
          </p:cNvSpPr>
          <p:nvPr>
            <p:ph type="body" idx="1"/>
          </p:nvPr>
        </p:nvSpPr>
        <p:spPr>
          <a:xfrm>
            <a:off x="420461" y="1681163"/>
            <a:ext cx="6079625" cy="2364246"/>
          </a:xfrm>
        </p:spPr>
        <p:txBody>
          <a:bodyPr>
            <a:normAutofit lnSpcReduction="10000"/>
          </a:bodyPr>
          <a:lstStyle/>
          <a:p>
            <a:r>
              <a:rPr lang="fr-CA" b="1" dirty="0">
                <a:solidFill>
                  <a:schemeClr val="accent1"/>
                </a:solidFill>
                <a:latin typeface="Univers Condensed Light" panose="020B0306020202040204"/>
              </a:rPr>
              <a:t>• </a:t>
            </a:r>
            <a:r>
              <a:rPr lang="fr-CA" sz="1900" b="1" dirty="0">
                <a:solidFill>
                  <a:schemeClr val="accent1"/>
                </a:solidFill>
                <a:latin typeface="Univers Condensed Light" panose="020B0306020202040204"/>
              </a:rPr>
              <a:t>Fatigue corrosion </a:t>
            </a:r>
          </a:p>
          <a:p>
            <a:r>
              <a:rPr lang="fr-CA" sz="1900" dirty="0">
                <a:solidFill>
                  <a:schemeClr val="tx1">
                    <a:lumMod val="50000"/>
                    <a:lumOff val="50000"/>
                  </a:schemeClr>
                </a:solidFill>
                <a:latin typeface="Univers Condensed Light" panose="020B0306020202040204"/>
              </a:rPr>
              <a:t>La fatigue corrosion résulte de l’effet conjugué d’une sollicitation mécanique cyclique et d’un environnement souvent non agressif. Elle se traduit par rapport à la fatigue à l’air par :</a:t>
            </a:r>
          </a:p>
          <a:p>
            <a:r>
              <a:rPr lang="fr-CA" sz="1900" dirty="0">
                <a:solidFill>
                  <a:schemeClr val="tx1">
                    <a:lumMod val="50000"/>
                    <a:lumOff val="50000"/>
                  </a:schemeClr>
                </a:solidFill>
                <a:latin typeface="Univers Condensed Light" panose="020B0306020202040204"/>
              </a:rPr>
              <a:t>Une diminution de la résistance à la fatigue des alliages d’aluminium (ou la diminution de la limite d’endurance ou son élimination pour d’autres alliages. Voir exemple ci-contre)</a:t>
            </a:r>
          </a:p>
          <a:p>
            <a:pPr marL="285750" indent="-285750">
              <a:buFontTx/>
              <a:buChar char="-"/>
            </a:pPr>
            <a:r>
              <a:rPr lang="fr-CA" sz="1900" dirty="0">
                <a:solidFill>
                  <a:schemeClr val="tx1">
                    <a:lumMod val="50000"/>
                    <a:lumOff val="50000"/>
                  </a:schemeClr>
                </a:solidFill>
                <a:latin typeface="Univers Condensed Light" panose="020B0306020202040204"/>
              </a:rPr>
              <a:t>Souvent, une augmentation de la vitesse de propagation </a:t>
            </a:r>
          </a:p>
        </p:txBody>
      </p:sp>
      <p:sp>
        <p:nvSpPr>
          <p:cNvPr id="5" name="Titre 4">
            <a:extLst>
              <a:ext uri="{FF2B5EF4-FFF2-40B4-BE49-F238E27FC236}">
                <a16:creationId xmlns:a16="http://schemas.microsoft.com/office/drawing/2014/main" id="{6EE28B16-82ED-7A03-EDB6-465386598FFA}"/>
              </a:ext>
            </a:extLst>
          </p:cNvPr>
          <p:cNvSpPr>
            <a:spLocks noGrp="1"/>
          </p:cNvSpPr>
          <p:nvPr>
            <p:ph type="title"/>
          </p:nvPr>
        </p:nvSpPr>
        <p:spPr/>
        <p:txBody>
          <a:bodyPr/>
          <a:lstStyle/>
          <a:p>
            <a:r>
              <a:rPr lang="fr-CA" dirty="0"/>
              <a:t>Autres formes de corrosion</a:t>
            </a:r>
          </a:p>
        </p:txBody>
      </p:sp>
      <p:pic>
        <p:nvPicPr>
          <p:cNvPr id="6" name="Picture 4" descr="!FIGURE6">
            <a:extLst>
              <a:ext uri="{FF2B5EF4-FFF2-40B4-BE49-F238E27FC236}">
                <a16:creationId xmlns:a16="http://schemas.microsoft.com/office/drawing/2014/main" id="{40DFBF18-BC44-4D31-65B1-2A465CF00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980" y="1154565"/>
            <a:ext cx="3540224" cy="289084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11FCDE5A-4246-3AE1-D916-F9147E20A860}"/>
              </a:ext>
            </a:extLst>
          </p:cNvPr>
          <p:cNvSpPr txBox="1"/>
          <p:nvPr/>
        </p:nvSpPr>
        <p:spPr>
          <a:xfrm>
            <a:off x="420461" y="4483464"/>
            <a:ext cx="11107510" cy="1477328"/>
          </a:xfrm>
          <a:prstGeom prst="rect">
            <a:avLst/>
          </a:prstGeom>
          <a:noFill/>
        </p:spPr>
        <p:txBody>
          <a:bodyPr wrap="square">
            <a:spAutoFit/>
          </a:bodyPr>
          <a:lstStyle/>
          <a:p>
            <a:r>
              <a:rPr lang="fr-CA" dirty="0">
                <a:solidFill>
                  <a:schemeClr val="accent1"/>
                </a:solidFill>
                <a:latin typeface="Univers Condensed Light" panose="020B0306020202040204"/>
              </a:rPr>
              <a:t>• </a:t>
            </a:r>
            <a:r>
              <a:rPr lang="fr-CA" b="1" dirty="0">
                <a:solidFill>
                  <a:schemeClr val="accent1"/>
                </a:solidFill>
                <a:latin typeface="Univers Condensed Light" panose="020B0306020202040204"/>
              </a:rPr>
              <a:t>Corrosion bactérienne</a:t>
            </a:r>
          </a:p>
          <a:p>
            <a:r>
              <a:rPr lang="fr-CA" dirty="0">
                <a:solidFill>
                  <a:schemeClr val="tx1">
                    <a:lumMod val="50000"/>
                    <a:lumOff val="50000"/>
                  </a:schemeClr>
                </a:solidFill>
                <a:latin typeface="Univers Condensed Light" panose="020B0306020202040204"/>
              </a:rPr>
              <a:t>La corrosion bactérienne est un processus où des micro-organismes (</a:t>
            </a:r>
            <a:r>
              <a:rPr lang="fr-CA" dirty="0" err="1">
                <a:solidFill>
                  <a:schemeClr val="tx1">
                    <a:lumMod val="50000"/>
                    <a:lumOff val="50000"/>
                  </a:schemeClr>
                </a:solidFill>
                <a:latin typeface="Univers Condensed Light" panose="020B0306020202040204"/>
              </a:rPr>
              <a:t>bio-film</a:t>
            </a:r>
            <a:r>
              <a:rPr lang="fr-CA" dirty="0">
                <a:solidFill>
                  <a:schemeClr val="tx1">
                    <a:lumMod val="50000"/>
                    <a:lumOff val="50000"/>
                  </a:schemeClr>
                </a:solidFill>
                <a:latin typeface="Univers Condensed Light" panose="020B0306020202040204"/>
              </a:rPr>
              <a:t>) qui adhèrent à une surface métallique facilitent, provoquent l’initiation ou l’accélération des réactions de corrosion à travers l’interaction des 3 composantes du systèmes matériau/</a:t>
            </a:r>
            <a:r>
              <a:rPr lang="fr-CA" dirty="0" err="1">
                <a:solidFill>
                  <a:schemeClr val="tx1">
                    <a:lumMod val="50000"/>
                    <a:lumOff val="50000"/>
                  </a:schemeClr>
                </a:solidFill>
                <a:latin typeface="Univers Condensed Light" panose="020B0306020202040204"/>
              </a:rPr>
              <a:t>bio-film</a:t>
            </a:r>
            <a:r>
              <a:rPr lang="fr-CA" dirty="0">
                <a:solidFill>
                  <a:schemeClr val="tx1">
                    <a:lumMod val="50000"/>
                    <a:lumOff val="50000"/>
                  </a:schemeClr>
                </a:solidFill>
                <a:latin typeface="Univers Condensed Light" panose="020B0306020202040204"/>
              </a:rPr>
              <a:t>/milieu d’exposition. </a:t>
            </a:r>
          </a:p>
          <a:p>
            <a:r>
              <a:rPr lang="fr-CA" dirty="0">
                <a:solidFill>
                  <a:schemeClr val="tx1">
                    <a:lumMod val="50000"/>
                    <a:lumOff val="50000"/>
                  </a:schemeClr>
                </a:solidFill>
                <a:latin typeface="Univers Condensed Light" panose="020B0306020202040204"/>
              </a:rPr>
              <a:t>Par exemple, un </a:t>
            </a:r>
            <a:r>
              <a:rPr lang="fr-CA" dirty="0" err="1">
                <a:solidFill>
                  <a:schemeClr val="tx1">
                    <a:lumMod val="50000"/>
                    <a:lumOff val="50000"/>
                  </a:schemeClr>
                </a:solidFill>
                <a:latin typeface="Univers Condensed Light" panose="020B0306020202040204"/>
              </a:rPr>
              <a:t>bio-film</a:t>
            </a:r>
            <a:r>
              <a:rPr lang="fr-CA" dirty="0">
                <a:solidFill>
                  <a:schemeClr val="tx1">
                    <a:lumMod val="50000"/>
                    <a:lumOff val="50000"/>
                  </a:schemeClr>
                </a:solidFill>
                <a:latin typeface="Univers Condensed Light" panose="020B0306020202040204"/>
              </a:rPr>
              <a:t> qui se fixe sur un métal peut acidifier le milieu confiné qu’il crée localement sur le métal.  </a:t>
            </a:r>
          </a:p>
        </p:txBody>
      </p:sp>
      <p:sp>
        <p:nvSpPr>
          <p:cNvPr id="9" name="Flèche : droite 8">
            <a:extLst>
              <a:ext uri="{FF2B5EF4-FFF2-40B4-BE49-F238E27FC236}">
                <a16:creationId xmlns:a16="http://schemas.microsoft.com/office/drawing/2014/main" id="{09CB76F8-A05A-8F80-28DC-6D77ECAD750B}"/>
              </a:ext>
            </a:extLst>
          </p:cNvPr>
          <p:cNvSpPr/>
          <p:nvPr/>
        </p:nvSpPr>
        <p:spPr>
          <a:xfrm>
            <a:off x="6662694" y="2619629"/>
            <a:ext cx="956678" cy="384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31ADD1F5-E141-0994-E668-BE52245FC1AA}"/>
              </a:ext>
            </a:extLst>
          </p:cNvPr>
          <p:cNvSpPr txBox="1"/>
          <p:nvPr/>
        </p:nvSpPr>
        <p:spPr>
          <a:xfrm>
            <a:off x="7281017" y="3921982"/>
            <a:ext cx="4910983" cy="430887"/>
          </a:xfrm>
          <a:prstGeom prst="rect">
            <a:avLst/>
          </a:prstGeom>
          <a:noFill/>
        </p:spPr>
        <p:txBody>
          <a:bodyPr wrap="square">
            <a:spAutoFit/>
          </a:bodyPr>
          <a:lstStyle/>
          <a:p>
            <a:r>
              <a:rPr lang="fr-CA" sz="1100" i="1" dirty="0">
                <a:solidFill>
                  <a:schemeClr val="accent2"/>
                </a:solidFill>
                <a:latin typeface="Univers Condensed Light" panose="020B0306020202040204"/>
              </a:rPr>
              <a:t>Source : D. </a:t>
            </a:r>
            <a:r>
              <a:rPr lang="fr-CA" sz="1100" i="1" dirty="0" err="1">
                <a:solidFill>
                  <a:schemeClr val="accent2"/>
                </a:solidFill>
                <a:latin typeface="Univers Condensed Light" panose="020B0306020202040204"/>
              </a:rPr>
              <a:t>Lindolt</a:t>
            </a:r>
            <a:r>
              <a:rPr lang="fr-CA" sz="1100" i="1" dirty="0">
                <a:solidFill>
                  <a:schemeClr val="accent2"/>
                </a:solidFill>
                <a:latin typeface="Univers Condensed Light" panose="020B0306020202040204"/>
              </a:rPr>
              <a:t>, Corrosion et chimie des surfaces des métaux, Presses polytechniques et universitaires romandes, 1997.</a:t>
            </a:r>
          </a:p>
        </p:txBody>
      </p:sp>
    </p:spTree>
    <p:extLst>
      <p:ext uri="{BB962C8B-B14F-4D97-AF65-F5344CB8AC3E}">
        <p14:creationId xmlns:p14="http://schemas.microsoft.com/office/powerpoint/2010/main" val="4258408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1C1966D-04D9-57E0-832E-CCD7E90243A7}"/>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003B6036-AF80-C6E6-BF53-7AE8D60640A1}"/>
              </a:ext>
            </a:extLst>
          </p:cNvPr>
          <p:cNvSpPr>
            <a:spLocks noGrp="1"/>
          </p:cNvSpPr>
          <p:nvPr>
            <p:ph type="sldNum" sz="quarter" idx="12"/>
          </p:nvPr>
        </p:nvSpPr>
        <p:spPr>
          <a:xfrm>
            <a:off x="10050743" y="6408109"/>
            <a:ext cx="1209805" cy="365125"/>
          </a:xfrm>
        </p:spPr>
        <p:txBody>
          <a:bodyPr/>
          <a:lstStyle/>
          <a:p>
            <a:fld id="{82B63C5F-247B-BE4F-ACBC-7BDD67617F3E}" type="slidenum">
              <a:rPr lang="fr-FR" smtClean="0"/>
              <a:t>44</a:t>
            </a:fld>
            <a:endParaRPr lang="fr-FR" dirty="0"/>
          </a:p>
        </p:txBody>
      </p:sp>
      <p:sp>
        <p:nvSpPr>
          <p:cNvPr id="4" name="Espace réservé du texte 3">
            <a:extLst>
              <a:ext uri="{FF2B5EF4-FFF2-40B4-BE49-F238E27FC236}">
                <a16:creationId xmlns:a16="http://schemas.microsoft.com/office/drawing/2014/main" id="{65169079-E19B-E1D4-7D47-64A5F1ABCC28}"/>
              </a:ext>
            </a:extLst>
          </p:cNvPr>
          <p:cNvSpPr>
            <a:spLocks noGrp="1"/>
          </p:cNvSpPr>
          <p:nvPr>
            <p:ph type="body" idx="1"/>
          </p:nvPr>
        </p:nvSpPr>
        <p:spPr>
          <a:xfrm>
            <a:off x="839788" y="1681163"/>
            <a:ext cx="4646612" cy="4041258"/>
          </a:xfrm>
        </p:spPr>
        <p:txBody>
          <a:bodyPr/>
          <a:lstStyle/>
          <a:p>
            <a:r>
              <a:rPr lang="fr-CA" sz="2400" dirty="0">
                <a:solidFill>
                  <a:schemeClr val="tx1">
                    <a:lumMod val="50000"/>
                    <a:lumOff val="50000"/>
                  </a:schemeClr>
                </a:solidFill>
                <a:latin typeface="Univers Condensed Light" panose="020B0306020202040204"/>
              </a:rPr>
              <a:t>• Essai de laboratoire</a:t>
            </a:r>
          </a:p>
          <a:p>
            <a:r>
              <a:rPr lang="fr-CA" sz="2400" dirty="0">
                <a:solidFill>
                  <a:schemeClr val="tx1">
                    <a:lumMod val="50000"/>
                    <a:lumOff val="50000"/>
                  </a:schemeClr>
                </a:solidFill>
                <a:latin typeface="Univers Condensed Light" panose="020B0306020202040204"/>
              </a:rPr>
              <a:t>  • Brouillard salin</a:t>
            </a:r>
          </a:p>
          <a:p>
            <a:r>
              <a:rPr lang="fr-CA" sz="2400" dirty="0">
                <a:solidFill>
                  <a:schemeClr val="tx1">
                    <a:lumMod val="50000"/>
                    <a:lumOff val="50000"/>
                  </a:schemeClr>
                </a:solidFill>
                <a:latin typeface="Univers Condensed Light" panose="020B0306020202040204"/>
              </a:rPr>
              <a:t>  • Corrosion cyclique</a:t>
            </a:r>
          </a:p>
          <a:p>
            <a:r>
              <a:rPr lang="fr-CA" sz="2400" dirty="0">
                <a:solidFill>
                  <a:schemeClr val="tx1">
                    <a:lumMod val="50000"/>
                    <a:lumOff val="50000"/>
                  </a:schemeClr>
                </a:solidFill>
                <a:latin typeface="Univers Condensed Light" panose="020B0306020202040204"/>
              </a:rPr>
              <a:t>  • Immersion stagnante</a:t>
            </a:r>
          </a:p>
          <a:p>
            <a:r>
              <a:rPr lang="fr-CA" sz="2400" dirty="0">
                <a:solidFill>
                  <a:schemeClr val="tx1">
                    <a:lumMod val="50000"/>
                    <a:lumOff val="50000"/>
                  </a:schemeClr>
                </a:solidFill>
                <a:latin typeface="Univers Condensed Light" panose="020B0306020202040204"/>
              </a:rPr>
              <a:t>  • Immersion/émersion alternée</a:t>
            </a:r>
          </a:p>
          <a:p>
            <a:endParaRPr lang="fr-CA" sz="2400" dirty="0">
              <a:solidFill>
                <a:schemeClr val="tx1">
                  <a:lumMod val="50000"/>
                  <a:lumOff val="50000"/>
                </a:schemeClr>
              </a:solidFill>
              <a:latin typeface="Univers Condensed Light" panose="020B0306020202040204"/>
            </a:endParaRPr>
          </a:p>
          <a:p>
            <a:r>
              <a:rPr lang="fr-CA" sz="2400" dirty="0">
                <a:solidFill>
                  <a:schemeClr val="tx1">
                    <a:lumMod val="50000"/>
                    <a:lumOff val="50000"/>
                  </a:schemeClr>
                </a:solidFill>
                <a:latin typeface="Univers Condensed Light" panose="020B0306020202040204"/>
              </a:rPr>
              <a:t>• Essai en exposition extérieure</a:t>
            </a:r>
          </a:p>
          <a:p>
            <a:r>
              <a:rPr lang="fr-CA" sz="2400" dirty="0">
                <a:solidFill>
                  <a:schemeClr val="tx1">
                    <a:lumMod val="50000"/>
                    <a:lumOff val="50000"/>
                  </a:schemeClr>
                </a:solidFill>
                <a:latin typeface="Univers Condensed Light" panose="020B0306020202040204"/>
              </a:rPr>
              <a:t>• Essai sur prototypes ou en service</a:t>
            </a:r>
          </a:p>
          <a:p>
            <a:r>
              <a:rPr lang="fr-CA" sz="2400" dirty="0">
                <a:solidFill>
                  <a:schemeClr val="tx1">
                    <a:lumMod val="50000"/>
                    <a:lumOff val="50000"/>
                  </a:schemeClr>
                </a:solidFill>
                <a:latin typeface="Univers Condensed Light" panose="020B0306020202040204"/>
              </a:rPr>
              <a:t>• Méthodes électrochimiques</a:t>
            </a:r>
          </a:p>
          <a:p>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00620527-3625-B63E-883D-DE3A24006B08}"/>
              </a:ext>
            </a:extLst>
          </p:cNvPr>
          <p:cNvSpPr>
            <a:spLocks noGrp="1"/>
          </p:cNvSpPr>
          <p:nvPr>
            <p:ph type="title"/>
          </p:nvPr>
        </p:nvSpPr>
        <p:spPr/>
        <p:txBody>
          <a:bodyPr/>
          <a:lstStyle/>
          <a:p>
            <a:r>
              <a:rPr lang="fr-CA" dirty="0"/>
              <a:t>Méthodes d’essais</a:t>
            </a:r>
          </a:p>
        </p:txBody>
      </p:sp>
      <p:sp>
        <p:nvSpPr>
          <p:cNvPr id="7" name="ZoneTexte 6">
            <a:extLst>
              <a:ext uri="{FF2B5EF4-FFF2-40B4-BE49-F238E27FC236}">
                <a16:creationId xmlns:a16="http://schemas.microsoft.com/office/drawing/2014/main" id="{F50F517D-3ABB-59B2-3A02-83133C429446}"/>
              </a:ext>
            </a:extLst>
          </p:cNvPr>
          <p:cNvSpPr txBox="1"/>
          <p:nvPr/>
        </p:nvSpPr>
        <p:spPr>
          <a:xfrm>
            <a:off x="7114806" y="1171006"/>
            <a:ext cx="3835947" cy="461665"/>
          </a:xfrm>
          <a:prstGeom prst="rect">
            <a:avLst/>
          </a:prstGeom>
          <a:noFill/>
        </p:spPr>
        <p:txBody>
          <a:bodyPr wrap="square">
            <a:spAutoFit/>
          </a:bodyPr>
          <a:lstStyle/>
          <a:p>
            <a:r>
              <a:rPr lang="fr-CA" sz="2400" dirty="0">
                <a:solidFill>
                  <a:schemeClr val="accent1"/>
                </a:solidFill>
                <a:latin typeface="Univers Condensed Light" panose="020B0306020202040204"/>
              </a:rPr>
              <a:t>Chambre environnementale</a:t>
            </a:r>
          </a:p>
        </p:txBody>
      </p:sp>
      <p:sp>
        <p:nvSpPr>
          <p:cNvPr id="9" name="ZoneTexte 8">
            <a:extLst>
              <a:ext uri="{FF2B5EF4-FFF2-40B4-BE49-F238E27FC236}">
                <a16:creationId xmlns:a16="http://schemas.microsoft.com/office/drawing/2014/main" id="{DB2D0DBF-63B7-A0F9-AB0C-EDA47D2D7956}"/>
              </a:ext>
            </a:extLst>
          </p:cNvPr>
          <p:cNvSpPr txBox="1"/>
          <p:nvPr/>
        </p:nvSpPr>
        <p:spPr>
          <a:xfrm>
            <a:off x="6873267" y="5611837"/>
            <a:ext cx="3988253" cy="646331"/>
          </a:xfrm>
          <a:prstGeom prst="rect">
            <a:avLst/>
          </a:prstGeom>
          <a:noFill/>
        </p:spPr>
        <p:txBody>
          <a:bodyPr wrap="square">
            <a:spAutoFit/>
          </a:bodyPr>
          <a:lstStyle/>
          <a:p>
            <a:r>
              <a:rPr lang="fr-CA" dirty="0">
                <a:solidFill>
                  <a:schemeClr val="tx1">
                    <a:lumMod val="50000"/>
                    <a:lumOff val="50000"/>
                  </a:schemeClr>
                </a:solidFill>
                <a:latin typeface="Univers Condensed Light" panose="020B0306020202040204"/>
              </a:rPr>
              <a:t>Essais de brouillard salin (ASTM B117) </a:t>
            </a:r>
          </a:p>
          <a:p>
            <a:r>
              <a:rPr lang="fr-CA" dirty="0">
                <a:solidFill>
                  <a:schemeClr val="tx1">
                    <a:lumMod val="50000"/>
                    <a:lumOff val="50000"/>
                  </a:schemeClr>
                </a:solidFill>
                <a:latin typeface="Univers Condensed Light" panose="020B0306020202040204"/>
              </a:rPr>
              <a:t>Essais cycliques (GM, Ford, Toyota, etc.) </a:t>
            </a:r>
          </a:p>
        </p:txBody>
      </p:sp>
      <p:pic>
        <p:nvPicPr>
          <p:cNvPr id="11" name="Image 10">
            <a:extLst>
              <a:ext uri="{FF2B5EF4-FFF2-40B4-BE49-F238E27FC236}">
                <a16:creationId xmlns:a16="http://schemas.microsoft.com/office/drawing/2014/main" id="{2F3B0561-CCB0-1FA9-DC43-3C21C61F2D59}"/>
              </a:ext>
            </a:extLst>
          </p:cNvPr>
          <p:cNvPicPr>
            <a:picLocks noChangeAspect="1"/>
          </p:cNvPicPr>
          <p:nvPr/>
        </p:nvPicPr>
        <p:blipFill>
          <a:blip r:embed="rId2"/>
          <a:stretch>
            <a:fillRect/>
          </a:stretch>
        </p:blipFill>
        <p:spPr>
          <a:xfrm>
            <a:off x="6265135" y="1812125"/>
            <a:ext cx="5052210" cy="3799712"/>
          </a:xfrm>
          <a:prstGeom prst="rect">
            <a:avLst/>
          </a:prstGeom>
        </p:spPr>
      </p:pic>
      <p:sp>
        <p:nvSpPr>
          <p:cNvPr id="8" name="ZoneTexte 7">
            <a:extLst>
              <a:ext uri="{FF2B5EF4-FFF2-40B4-BE49-F238E27FC236}">
                <a16:creationId xmlns:a16="http://schemas.microsoft.com/office/drawing/2014/main" id="{8A38386A-90FC-0060-044F-328E5C3A4924}"/>
              </a:ext>
            </a:extLst>
          </p:cNvPr>
          <p:cNvSpPr txBox="1"/>
          <p:nvPr/>
        </p:nvSpPr>
        <p:spPr>
          <a:xfrm rot="16200000">
            <a:off x="5126682" y="4521377"/>
            <a:ext cx="1988124" cy="369332"/>
          </a:xfrm>
          <a:prstGeom prst="rect">
            <a:avLst/>
          </a:prstGeom>
          <a:noFill/>
        </p:spPr>
        <p:txBody>
          <a:bodyPr wrap="square">
            <a:spAutoFit/>
          </a:bodyPr>
          <a:lstStyle/>
          <a:p>
            <a:r>
              <a:rPr lang="fr-CA" dirty="0">
                <a:solidFill>
                  <a:schemeClr val="tx1">
                    <a:lumMod val="50000"/>
                    <a:lumOff val="50000"/>
                  </a:schemeClr>
                </a:solidFill>
                <a:latin typeface="Univers Condensed Light" panose="020B0306020202040204"/>
              </a:rPr>
              <a:t> </a:t>
            </a:r>
            <a:r>
              <a:rPr lang="fr-CA" sz="1400" dirty="0">
                <a:solidFill>
                  <a:schemeClr val="tx1">
                    <a:lumMod val="50000"/>
                    <a:lumOff val="50000"/>
                  </a:schemeClr>
                </a:solidFill>
                <a:latin typeface="Univers Condensed Light" panose="020B0306020202040204"/>
              </a:rPr>
              <a:t>"Gracieuseté du CMQ "</a:t>
            </a:r>
          </a:p>
        </p:txBody>
      </p:sp>
    </p:spTree>
    <p:extLst>
      <p:ext uri="{BB962C8B-B14F-4D97-AF65-F5344CB8AC3E}">
        <p14:creationId xmlns:p14="http://schemas.microsoft.com/office/powerpoint/2010/main" val="2824792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11E4AC-5BD7-8338-DCE2-E97354EE6DFE}"/>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31AEB64D-0077-B0C7-9951-3BC9915404C5}"/>
              </a:ext>
            </a:extLst>
          </p:cNvPr>
          <p:cNvSpPr>
            <a:spLocks noGrp="1"/>
          </p:cNvSpPr>
          <p:nvPr>
            <p:ph type="sldNum" sz="quarter" idx="12"/>
          </p:nvPr>
        </p:nvSpPr>
        <p:spPr/>
        <p:txBody>
          <a:bodyPr/>
          <a:lstStyle/>
          <a:p>
            <a:fld id="{82B63C5F-247B-BE4F-ACBC-7BDD67617F3E}" type="slidenum">
              <a:rPr lang="fr-FR" smtClean="0"/>
              <a:t>45</a:t>
            </a:fld>
            <a:endParaRPr lang="fr-FR" dirty="0"/>
          </a:p>
        </p:txBody>
      </p:sp>
      <p:sp>
        <p:nvSpPr>
          <p:cNvPr id="4" name="Espace réservé du texte 3">
            <a:extLst>
              <a:ext uri="{FF2B5EF4-FFF2-40B4-BE49-F238E27FC236}">
                <a16:creationId xmlns:a16="http://schemas.microsoft.com/office/drawing/2014/main" id="{CD08F669-B858-A8FB-12CC-32D41B1CFBBB}"/>
              </a:ext>
            </a:extLst>
          </p:cNvPr>
          <p:cNvSpPr>
            <a:spLocks noGrp="1"/>
          </p:cNvSpPr>
          <p:nvPr>
            <p:ph type="body" idx="1"/>
          </p:nvPr>
        </p:nvSpPr>
        <p:spPr>
          <a:xfrm>
            <a:off x="839788" y="1681163"/>
            <a:ext cx="4646612" cy="2090737"/>
          </a:xfrm>
        </p:spPr>
        <p:txBody>
          <a:bodyPr>
            <a:normAutofit/>
          </a:bodyPr>
          <a:lstStyle/>
          <a:p>
            <a:r>
              <a:rPr lang="fr-CA" sz="2400" b="1" dirty="0">
                <a:solidFill>
                  <a:schemeClr val="tx1">
                    <a:lumMod val="50000"/>
                    <a:lumOff val="50000"/>
                  </a:schemeClr>
                </a:solidFill>
                <a:latin typeface="Univers Condensed Light" panose="020B0306020202040204"/>
              </a:rPr>
              <a:t>Tests d’immersion</a:t>
            </a:r>
          </a:p>
          <a:p>
            <a:r>
              <a:rPr lang="fr-CA" sz="2400" dirty="0">
                <a:solidFill>
                  <a:schemeClr val="tx1">
                    <a:lumMod val="50000"/>
                    <a:lumOff val="50000"/>
                  </a:schemeClr>
                </a:solidFill>
                <a:latin typeface="Univers Condensed Light" panose="020B0306020202040204"/>
              </a:rPr>
              <a:t>Le taux de corrosion peut être déterminé par la méthode de perte de poids.</a:t>
            </a:r>
          </a:p>
        </p:txBody>
      </p:sp>
      <p:sp>
        <p:nvSpPr>
          <p:cNvPr id="6" name="Titre 4">
            <a:extLst>
              <a:ext uri="{FF2B5EF4-FFF2-40B4-BE49-F238E27FC236}">
                <a16:creationId xmlns:a16="http://schemas.microsoft.com/office/drawing/2014/main" id="{7F294D7C-46AA-C88E-BD61-AC3F4CD7DBE2}"/>
              </a:ext>
            </a:extLst>
          </p:cNvPr>
          <p:cNvSpPr>
            <a:spLocks noGrp="1"/>
          </p:cNvSpPr>
          <p:nvPr>
            <p:ph type="title"/>
          </p:nvPr>
        </p:nvSpPr>
        <p:spPr>
          <a:xfrm>
            <a:off x="838200" y="513568"/>
            <a:ext cx="9821449" cy="926926"/>
          </a:xfrm>
        </p:spPr>
        <p:txBody>
          <a:bodyPr/>
          <a:lstStyle/>
          <a:p>
            <a:r>
              <a:rPr lang="fr-CA" dirty="0"/>
              <a:t>Méthodes d’essais</a:t>
            </a:r>
          </a:p>
        </p:txBody>
      </p:sp>
      <p:sp>
        <p:nvSpPr>
          <p:cNvPr id="8" name="ZoneTexte 7">
            <a:extLst>
              <a:ext uri="{FF2B5EF4-FFF2-40B4-BE49-F238E27FC236}">
                <a16:creationId xmlns:a16="http://schemas.microsoft.com/office/drawing/2014/main" id="{836C878E-D589-C399-AF3B-DE60F596CA2C}"/>
              </a:ext>
            </a:extLst>
          </p:cNvPr>
          <p:cNvSpPr txBox="1"/>
          <p:nvPr/>
        </p:nvSpPr>
        <p:spPr>
          <a:xfrm>
            <a:off x="7117223" y="1565310"/>
            <a:ext cx="5127321" cy="461665"/>
          </a:xfrm>
          <a:prstGeom prst="rect">
            <a:avLst/>
          </a:prstGeom>
          <a:noFill/>
        </p:spPr>
        <p:txBody>
          <a:bodyPr wrap="square">
            <a:spAutoFit/>
          </a:bodyPr>
          <a:lstStyle/>
          <a:p>
            <a:r>
              <a:rPr lang="fr-CA" sz="2400" b="1" dirty="0">
                <a:solidFill>
                  <a:schemeClr val="tx1">
                    <a:lumMod val="50000"/>
                    <a:lumOff val="50000"/>
                  </a:schemeClr>
                </a:solidFill>
                <a:latin typeface="Univers Condensed Light" panose="020B0306020202040204"/>
              </a:rPr>
              <a:t>Mesure de dégagement d’hydrogène </a:t>
            </a:r>
          </a:p>
        </p:txBody>
      </p:sp>
      <p:pic>
        <p:nvPicPr>
          <p:cNvPr id="10" name="Image 9">
            <a:extLst>
              <a:ext uri="{FF2B5EF4-FFF2-40B4-BE49-F238E27FC236}">
                <a16:creationId xmlns:a16="http://schemas.microsoft.com/office/drawing/2014/main" id="{C66D66DF-8B7B-0FED-0C0D-231A62C3D4D7}"/>
              </a:ext>
            </a:extLst>
          </p:cNvPr>
          <p:cNvPicPr>
            <a:picLocks noChangeAspect="1"/>
          </p:cNvPicPr>
          <p:nvPr/>
        </p:nvPicPr>
        <p:blipFill>
          <a:blip r:embed="rId2"/>
          <a:stretch>
            <a:fillRect/>
          </a:stretch>
        </p:blipFill>
        <p:spPr>
          <a:xfrm>
            <a:off x="1403123" y="3087319"/>
            <a:ext cx="3519941" cy="2664628"/>
          </a:xfrm>
          <a:prstGeom prst="rect">
            <a:avLst/>
          </a:prstGeom>
        </p:spPr>
      </p:pic>
      <p:pic>
        <p:nvPicPr>
          <p:cNvPr id="12" name="Image 11">
            <a:extLst>
              <a:ext uri="{FF2B5EF4-FFF2-40B4-BE49-F238E27FC236}">
                <a16:creationId xmlns:a16="http://schemas.microsoft.com/office/drawing/2014/main" id="{032C7B17-381D-71C5-4B75-6B9482F51749}"/>
              </a:ext>
            </a:extLst>
          </p:cNvPr>
          <p:cNvPicPr>
            <a:picLocks noChangeAspect="1"/>
          </p:cNvPicPr>
          <p:nvPr/>
        </p:nvPicPr>
        <p:blipFill>
          <a:blip r:embed="rId3"/>
          <a:stretch>
            <a:fillRect/>
          </a:stretch>
        </p:blipFill>
        <p:spPr>
          <a:xfrm>
            <a:off x="7937739" y="2151791"/>
            <a:ext cx="2855826" cy="3710133"/>
          </a:xfrm>
          <a:prstGeom prst="rect">
            <a:avLst/>
          </a:prstGeom>
        </p:spPr>
      </p:pic>
      <p:cxnSp>
        <p:nvCxnSpPr>
          <p:cNvPr id="14" name="Connecteur droit 13">
            <a:extLst>
              <a:ext uri="{FF2B5EF4-FFF2-40B4-BE49-F238E27FC236}">
                <a16:creationId xmlns:a16="http://schemas.microsoft.com/office/drawing/2014/main" id="{9A24C690-E021-3885-65EF-ED9F3338CF91}"/>
              </a:ext>
            </a:extLst>
          </p:cNvPr>
          <p:cNvCxnSpPr/>
          <p:nvPr/>
        </p:nvCxnSpPr>
        <p:spPr>
          <a:xfrm>
            <a:off x="6253843" y="1796143"/>
            <a:ext cx="0" cy="429748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7B6540F1-F8E2-A7DF-5800-571D2F50E573}"/>
              </a:ext>
            </a:extLst>
          </p:cNvPr>
          <p:cNvSpPr txBox="1"/>
          <p:nvPr/>
        </p:nvSpPr>
        <p:spPr>
          <a:xfrm>
            <a:off x="6833880" y="5878184"/>
            <a:ext cx="4910983" cy="430887"/>
          </a:xfrm>
          <a:prstGeom prst="rect">
            <a:avLst/>
          </a:prstGeom>
          <a:noFill/>
        </p:spPr>
        <p:txBody>
          <a:bodyPr wrap="square">
            <a:spAutoFit/>
          </a:bodyPr>
          <a:lstStyle/>
          <a:p>
            <a:r>
              <a:rPr lang="fr-CA" sz="1100" i="1" dirty="0">
                <a:solidFill>
                  <a:schemeClr val="accent2"/>
                </a:solidFill>
                <a:latin typeface="Univers Condensed Light" panose="020B0306020202040204"/>
              </a:rPr>
              <a:t>Source : D. </a:t>
            </a:r>
            <a:r>
              <a:rPr lang="fr-CA" sz="1100" i="1" dirty="0" err="1">
                <a:solidFill>
                  <a:schemeClr val="accent2"/>
                </a:solidFill>
                <a:latin typeface="Univers Condensed Light" panose="020B0306020202040204"/>
              </a:rPr>
              <a:t>Lindolt</a:t>
            </a:r>
            <a:r>
              <a:rPr lang="fr-CA" sz="1100" i="1" dirty="0">
                <a:solidFill>
                  <a:schemeClr val="accent2"/>
                </a:solidFill>
                <a:latin typeface="Univers Condensed Light" panose="020B0306020202040204"/>
              </a:rPr>
              <a:t>, Corrosion et chimie des surfaces des métaux, Presses polytechniques et universitaires romandes, 1997.</a:t>
            </a:r>
          </a:p>
        </p:txBody>
      </p:sp>
      <p:sp>
        <p:nvSpPr>
          <p:cNvPr id="11" name="ZoneTexte 10">
            <a:extLst>
              <a:ext uri="{FF2B5EF4-FFF2-40B4-BE49-F238E27FC236}">
                <a16:creationId xmlns:a16="http://schemas.microsoft.com/office/drawing/2014/main" id="{752595BA-7D8F-28FB-64FB-9CCC28ED96EA}"/>
              </a:ext>
            </a:extLst>
          </p:cNvPr>
          <p:cNvSpPr txBox="1"/>
          <p:nvPr/>
        </p:nvSpPr>
        <p:spPr>
          <a:xfrm>
            <a:off x="2222546" y="5694717"/>
            <a:ext cx="1988124" cy="369332"/>
          </a:xfrm>
          <a:prstGeom prst="rect">
            <a:avLst/>
          </a:prstGeom>
          <a:noFill/>
        </p:spPr>
        <p:txBody>
          <a:bodyPr wrap="square">
            <a:spAutoFit/>
          </a:bodyPr>
          <a:lstStyle/>
          <a:p>
            <a:r>
              <a:rPr lang="fr-CA" dirty="0">
                <a:solidFill>
                  <a:schemeClr val="accent2"/>
                </a:solidFill>
                <a:latin typeface="Univers Condensed Light" panose="020B0306020202040204"/>
              </a:rPr>
              <a:t> </a:t>
            </a:r>
            <a:r>
              <a:rPr lang="fr-CA" sz="1400" dirty="0">
                <a:solidFill>
                  <a:schemeClr val="accent2"/>
                </a:solidFill>
                <a:latin typeface="Univers Condensed Light" panose="020B0306020202040204"/>
              </a:rPr>
              <a:t>"Gracieuseté du CMQ "</a:t>
            </a:r>
          </a:p>
        </p:txBody>
      </p:sp>
    </p:spTree>
    <p:extLst>
      <p:ext uri="{BB962C8B-B14F-4D97-AF65-F5344CB8AC3E}">
        <p14:creationId xmlns:p14="http://schemas.microsoft.com/office/powerpoint/2010/main" val="2663556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EF8EFB2-772F-AD04-63EA-EEDC8FCF3B1E}"/>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034CB0EA-673E-12CB-7ACD-BD7B61E60026}"/>
              </a:ext>
            </a:extLst>
          </p:cNvPr>
          <p:cNvSpPr>
            <a:spLocks noGrp="1"/>
          </p:cNvSpPr>
          <p:nvPr>
            <p:ph type="sldNum" sz="quarter" idx="12"/>
          </p:nvPr>
        </p:nvSpPr>
        <p:spPr/>
        <p:txBody>
          <a:bodyPr/>
          <a:lstStyle/>
          <a:p>
            <a:fld id="{82B63C5F-247B-BE4F-ACBC-7BDD67617F3E}" type="slidenum">
              <a:rPr lang="fr-FR" smtClean="0"/>
              <a:t>46</a:t>
            </a:fld>
            <a:endParaRPr lang="fr-FR" dirty="0"/>
          </a:p>
        </p:txBody>
      </p:sp>
      <p:sp>
        <p:nvSpPr>
          <p:cNvPr id="4" name="Espace réservé du texte 3">
            <a:extLst>
              <a:ext uri="{FF2B5EF4-FFF2-40B4-BE49-F238E27FC236}">
                <a16:creationId xmlns:a16="http://schemas.microsoft.com/office/drawing/2014/main" id="{4C10ED58-14A2-3C23-B704-46E845ABAFB5}"/>
              </a:ext>
            </a:extLst>
          </p:cNvPr>
          <p:cNvSpPr>
            <a:spLocks noGrp="1"/>
          </p:cNvSpPr>
          <p:nvPr>
            <p:ph type="body" idx="1"/>
          </p:nvPr>
        </p:nvSpPr>
        <p:spPr>
          <a:xfrm>
            <a:off x="839788" y="1451030"/>
            <a:ext cx="10513982" cy="365125"/>
          </a:xfrm>
        </p:spPr>
        <p:txBody>
          <a:bodyPr>
            <a:normAutofit/>
          </a:bodyPr>
          <a:lstStyle/>
          <a:p>
            <a:r>
              <a:rPr lang="fr-CA" sz="2400" b="1" dirty="0">
                <a:solidFill>
                  <a:schemeClr val="tx1">
                    <a:lumMod val="50000"/>
                    <a:lumOff val="50000"/>
                  </a:schemeClr>
                </a:solidFill>
                <a:latin typeface="Univers Condensed Light" panose="020B0306020202040204"/>
              </a:rPr>
              <a:t>Exemple de mesure de la profondeur de piqûre suivant le standard ASTM G46</a:t>
            </a:r>
          </a:p>
        </p:txBody>
      </p:sp>
      <p:sp>
        <p:nvSpPr>
          <p:cNvPr id="5" name="Titre 4">
            <a:extLst>
              <a:ext uri="{FF2B5EF4-FFF2-40B4-BE49-F238E27FC236}">
                <a16:creationId xmlns:a16="http://schemas.microsoft.com/office/drawing/2014/main" id="{69144398-5C6C-23A2-5482-40A25A5897B3}"/>
              </a:ext>
            </a:extLst>
          </p:cNvPr>
          <p:cNvSpPr>
            <a:spLocks noGrp="1"/>
          </p:cNvSpPr>
          <p:nvPr>
            <p:ph type="title"/>
          </p:nvPr>
        </p:nvSpPr>
        <p:spPr/>
        <p:txBody>
          <a:bodyPr/>
          <a:lstStyle/>
          <a:p>
            <a:r>
              <a:rPr lang="fr-CA" dirty="0"/>
              <a:t>Méthodes d’essais</a:t>
            </a:r>
          </a:p>
        </p:txBody>
      </p:sp>
      <p:pic>
        <p:nvPicPr>
          <p:cNvPr id="7" name="Image 6">
            <a:extLst>
              <a:ext uri="{FF2B5EF4-FFF2-40B4-BE49-F238E27FC236}">
                <a16:creationId xmlns:a16="http://schemas.microsoft.com/office/drawing/2014/main" id="{7E2CCE87-B0D3-FDB0-81CB-4767D4307AFB}"/>
              </a:ext>
            </a:extLst>
          </p:cNvPr>
          <p:cNvPicPr>
            <a:picLocks noChangeAspect="1"/>
          </p:cNvPicPr>
          <p:nvPr/>
        </p:nvPicPr>
        <p:blipFill>
          <a:blip r:embed="rId2"/>
          <a:stretch>
            <a:fillRect/>
          </a:stretch>
        </p:blipFill>
        <p:spPr>
          <a:xfrm>
            <a:off x="1282932" y="2846526"/>
            <a:ext cx="2979506" cy="2709586"/>
          </a:xfrm>
          <a:prstGeom prst="rect">
            <a:avLst/>
          </a:prstGeom>
        </p:spPr>
      </p:pic>
      <p:pic>
        <p:nvPicPr>
          <p:cNvPr id="9" name="Image 8">
            <a:extLst>
              <a:ext uri="{FF2B5EF4-FFF2-40B4-BE49-F238E27FC236}">
                <a16:creationId xmlns:a16="http://schemas.microsoft.com/office/drawing/2014/main" id="{AF07E05B-BABA-B183-66E6-2426B24CFC53}"/>
              </a:ext>
            </a:extLst>
          </p:cNvPr>
          <p:cNvPicPr>
            <a:picLocks noChangeAspect="1"/>
          </p:cNvPicPr>
          <p:nvPr/>
        </p:nvPicPr>
        <p:blipFill>
          <a:blip r:embed="rId3"/>
          <a:stretch>
            <a:fillRect/>
          </a:stretch>
        </p:blipFill>
        <p:spPr>
          <a:xfrm>
            <a:off x="5336693" y="2111034"/>
            <a:ext cx="6092598" cy="3655559"/>
          </a:xfrm>
          <a:prstGeom prst="rect">
            <a:avLst/>
          </a:prstGeom>
        </p:spPr>
      </p:pic>
      <p:sp>
        <p:nvSpPr>
          <p:cNvPr id="8" name="ZoneTexte 7">
            <a:extLst>
              <a:ext uri="{FF2B5EF4-FFF2-40B4-BE49-F238E27FC236}">
                <a16:creationId xmlns:a16="http://schemas.microsoft.com/office/drawing/2014/main" id="{1E75289E-83B4-E207-73F6-EA5425C40411}"/>
              </a:ext>
            </a:extLst>
          </p:cNvPr>
          <p:cNvSpPr txBox="1"/>
          <p:nvPr/>
        </p:nvSpPr>
        <p:spPr>
          <a:xfrm>
            <a:off x="7475195" y="5738783"/>
            <a:ext cx="1988124" cy="369332"/>
          </a:xfrm>
          <a:prstGeom prst="rect">
            <a:avLst/>
          </a:prstGeom>
          <a:noFill/>
        </p:spPr>
        <p:txBody>
          <a:bodyPr wrap="square">
            <a:spAutoFit/>
          </a:bodyPr>
          <a:lstStyle/>
          <a:p>
            <a:r>
              <a:rPr lang="fr-CA" dirty="0">
                <a:solidFill>
                  <a:schemeClr val="tx1">
                    <a:lumMod val="50000"/>
                    <a:lumOff val="50000"/>
                  </a:schemeClr>
                </a:solidFill>
                <a:latin typeface="Univers Condensed Light" panose="020B0306020202040204"/>
              </a:rPr>
              <a:t> </a:t>
            </a:r>
            <a:r>
              <a:rPr lang="fr-CA" sz="1400" dirty="0">
                <a:solidFill>
                  <a:schemeClr val="tx1">
                    <a:lumMod val="50000"/>
                    <a:lumOff val="50000"/>
                  </a:schemeClr>
                </a:solidFill>
                <a:latin typeface="Univers Condensed Light" panose="020B0306020202040204"/>
              </a:rPr>
              <a:t>"Gracieuseté du CMQ "</a:t>
            </a:r>
          </a:p>
        </p:txBody>
      </p:sp>
      <p:sp>
        <p:nvSpPr>
          <p:cNvPr id="11" name="ZoneTexte 10">
            <a:extLst>
              <a:ext uri="{FF2B5EF4-FFF2-40B4-BE49-F238E27FC236}">
                <a16:creationId xmlns:a16="http://schemas.microsoft.com/office/drawing/2014/main" id="{B5DEF486-CBCA-BBD7-96CD-A8A52B0C9D19}"/>
              </a:ext>
            </a:extLst>
          </p:cNvPr>
          <p:cNvSpPr txBox="1"/>
          <p:nvPr/>
        </p:nvSpPr>
        <p:spPr>
          <a:xfrm>
            <a:off x="1592982" y="5556112"/>
            <a:ext cx="1988124" cy="369332"/>
          </a:xfrm>
          <a:prstGeom prst="rect">
            <a:avLst/>
          </a:prstGeom>
          <a:noFill/>
        </p:spPr>
        <p:txBody>
          <a:bodyPr wrap="square">
            <a:spAutoFit/>
          </a:bodyPr>
          <a:lstStyle/>
          <a:p>
            <a:r>
              <a:rPr lang="fr-CA" dirty="0">
                <a:solidFill>
                  <a:schemeClr val="tx1">
                    <a:lumMod val="50000"/>
                    <a:lumOff val="50000"/>
                  </a:schemeClr>
                </a:solidFill>
                <a:latin typeface="Univers Condensed Light" panose="020B0306020202040204"/>
              </a:rPr>
              <a:t> </a:t>
            </a:r>
            <a:r>
              <a:rPr lang="fr-CA" sz="1400" dirty="0">
                <a:solidFill>
                  <a:schemeClr val="tx1">
                    <a:lumMod val="50000"/>
                    <a:lumOff val="50000"/>
                  </a:schemeClr>
                </a:solidFill>
                <a:latin typeface="Univers Condensed Light" panose="020B0306020202040204"/>
              </a:rPr>
              <a:t>"Gracieuseté du CMQ "</a:t>
            </a:r>
          </a:p>
        </p:txBody>
      </p:sp>
    </p:spTree>
    <p:extLst>
      <p:ext uri="{BB962C8B-B14F-4D97-AF65-F5344CB8AC3E}">
        <p14:creationId xmlns:p14="http://schemas.microsoft.com/office/powerpoint/2010/main" val="2977114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9B900CC-2939-B550-3168-58E0A7AE2715}"/>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BDE17266-3304-6C89-8F36-C218D63F425A}"/>
              </a:ext>
            </a:extLst>
          </p:cNvPr>
          <p:cNvSpPr>
            <a:spLocks noGrp="1"/>
          </p:cNvSpPr>
          <p:nvPr>
            <p:ph type="sldNum" sz="quarter" idx="12"/>
          </p:nvPr>
        </p:nvSpPr>
        <p:spPr/>
        <p:txBody>
          <a:bodyPr/>
          <a:lstStyle/>
          <a:p>
            <a:fld id="{82B63C5F-247B-BE4F-ACBC-7BDD67617F3E}" type="slidenum">
              <a:rPr lang="fr-FR" smtClean="0"/>
              <a:t>47</a:t>
            </a:fld>
            <a:endParaRPr lang="fr-FR" dirty="0"/>
          </a:p>
        </p:txBody>
      </p:sp>
      <p:sp>
        <p:nvSpPr>
          <p:cNvPr id="5" name="Titre 4">
            <a:extLst>
              <a:ext uri="{FF2B5EF4-FFF2-40B4-BE49-F238E27FC236}">
                <a16:creationId xmlns:a16="http://schemas.microsoft.com/office/drawing/2014/main" id="{EB96BC06-3E2E-0CDA-59A8-1CC0C627DFDF}"/>
              </a:ext>
            </a:extLst>
          </p:cNvPr>
          <p:cNvSpPr>
            <a:spLocks noGrp="1"/>
          </p:cNvSpPr>
          <p:nvPr>
            <p:ph type="title"/>
          </p:nvPr>
        </p:nvSpPr>
        <p:spPr/>
        <p:txBody>
          <a:bodyPr/>
          <a:lstStyle/>
          <a:p>
            <a:r>
              <a:rPr lang="fr-CA" dirty="0"/>
              <a:t>Méthodes d’essais</a:t>
            </a:r>
          </a:p>
        </p:txBody>
      </p:sp>
      <p:sp>
        <p:nvSpPr>
          <p:cNvPr id="7" name="ZoneTexte 6">
            <a:extLst>
              <a:ext uri="{FF2B5EF4-FFF2-40B4-BE49-F238E27FC236}">
                <a16:creationId xmlns:a16="http://schemas.microsoft.com/office/drawing/2014/main" id="{DE2418F7-C07E-8BFD-A4BA-B8B940EDD023}"/>
              </a:ext>
            </a:extLst>
          </p:cNvPr>
          <p:cNvSpPr txBox="1"/>
          <p:nvPr/>
        </p:nvSpPr>
        <p:spPr>
          <a:xfrm>
            <a:off x="658586" y="1267178"/>
            <a:ext cx="6098720" cy="461665"/>
          </a:xfrm>
          <a:prstGeom prst="rect">
            <a:avLst/>
          </a:prstGeom>
          <a:noFill/>
        </p:spPr>
        <p:txBody>
          <a:bodyPr wrap="square">
            <a:spAutoFit/>
          </a:bodyPr>
          <a:lstStyle/>
          <a:p>
            <a:r>
              <a:rPr lang="fr-CA" sz="2400" b="1" dirty="0">
                <a:solidFill>
                  <a:schemeClr val="tx1">
                    <a:lumMod val="50000"/>
                    <a:lumOff val="50000"/>
                  </a:schemeClr>
                </a:solidFill>
                <a:latin typeface="Univers Condensed Light" panose="020B0306020202040204"/>
              </a:rPr>
              <a:t>Essais électrochimiques </a:t>
            </a:r>
          </a:p>
        </p:txBody>
      </p:sp>
      <p:pic>
        <p:nvPicPr>
          <p:cNvPr id="9" name="Image 8">
            <a:extLst>
              <a:ext uri="{FF2B5EF4-FFF2-40B4-BE49-F238E27FC236}">
                <a16:creationId xmlns:a16="http://schemas.microsoft.com/office/drawing/2014/main" id="{68419CDD-83F9-706F-5C18-1BB150E27164}"/>
              </a:ext>
            </a:extLst>
          </p:cNvPr>
          <p:cNvPicPr>
            <a:picLocks noChangeAspect="1"/>
          </p:cNvPicPr>
          <p:nvPr/>
        </p:nvPicPr>
        <p:blipFill>
          <a:blip r:embed="rId2"/>
          <a:stretch>
            <a:fillRect/>
          </a:stretch>
        </p:blipFill>
        <p:spPr>
          <a:xfrm>
            <a:off x="1126322" y="1790700"/>
            <a:ext cx="3542288" cy="4201886"/>
          </a:xfrm>
          <a:prstGeom prst="rect">
            <a:avLst/>
          </a:prstGeom>
        </p:spPr>
      </p:pic>
      <p:pic>
        <p:nvPicPr>
          <p:cNvPr id="11" name="Image 10">
            <a:extLst>
              <a:ext uri="{FF2B5EF4-FFF2-40B4-BE49-F238E27FC236}">
                <a16:creationId xmlns:a16="http://schemas.microsoft.com/office/drawing/2014/main" id="{30855462-02C2-B020-BC68-4BF5C8CCD638}"/>
              </a:ext>
            </a:extLst>
          </p:cNvPr>
          <p:cNvPicPr>
            <a:picLocks noChangeAspect="1"/>
          </p:cNvPicPr>
          <p:nvPr/>
        </p:nvPicPr>
        <p:blipFill>
          <a:blip r:embed="rId3"/>
          <a:stretch>
            <a:fillRect/>
          </a:stretch>
        </p:blipFill>
        <p:spPr>
          <a:xfrm>
            <a:off x="6669928" y="1789228"/>
            <a:ext cx="4556114" cy="4201885"/>
          </a:xfrm>
          <a:prstGeom prst="rect">
            <a:avLst/>
          </a:prstGeom>
        </p:spPr>
      </p:pic>
      <p:sp>
        <p:nvSpPr>
          <p:cNvPr id="6" name="ZoneTexte 5">
            <a:extLst>
              <a:ext uri="{FF2B5EF4-FFF2-40B4-BE49-F238E27FC236}">
                <a16:creationId xmlns:a16="http://schemas.microsoft.com/office/drawing/2014/main" id="{609A87AC-CFF5-80D7-C3C2-4778036C9014}"/>
              </a:ext>
            </a:extLst>
          </p:cNvPr>
          <p:cNvSpPr txBox="1"/>
          <p:nvPr/>
        </p:nvSpPr>
        <p:spPr>
          <a:xfrm>
            <a:off x="838200" y="6007355"/>
            <a:ext cx="4910983" cy="430887"/>
          </a:xfrm>
          <a:prstGeom prst="rect">
            <a:avLst/>
          </a:prstGeom>
          <a:noFill/>
        </p:spPr>
        <p:txBody>
          <a:bodyPr wrap="square">
            <a:spAutoFit/>
          </a:bodyPr>
          <a:lstStyle/>
          <a:p>
            <a:r>
              <a:rPr lang="fr-CA" sz="1100" i="1" dirty="0">
                <a:solidFill>
                  <a:schemeClr val="accent2"/>
                </a:solidFill>
                <a:latin typeface="Univers Condensed Light" panose="020B0306020202040204"/>
              </a:rPr>
              <a:t>Source : D. </a:t>
            </a:r>
            <a:r>
              <a:rPr lang="fr-CA" sz="1100" i="1" dirty="0" err="1">
                <a:solidFill>
                  <a:schemeClr val="accent2"/>
                </a:solidFill>
                <a:latin typeface="Univers Condensed Light" panose="020B0306020202040204"/>
              </a:rPr>
              <a:t>Lindolt</a:t>
            </a:r>
            <a:r>
              <a:rPr lang="fr-CA" sz="1100" i="1" dirty="0">
                <a:solidFill>
                  <a:schemeClr val="accent2"/>
                </a:solidFill>
                <a:latin typeface="Univers Condensed Light" panose="020B0306020202040204"/>
              </a:rPr>
              <a:t>, Corrosion et chimie des surfaces des métaux, Presses polytechniques et universitaires romandes, 1997.</a:t>
            </a:r>
          </a:p>
        </p:txBody>
      </p:sp>
      <p:sp>
        <p:nvSpPr>
          <p:cNvPr id="10" name="ZoneTexte 9">
            <a:extLst>
              <a:ext uri="{FF2B5EF4-FFF2-40B4-BE49-F238E27FC236}">
                <a16:creationId xmlns:a16="http://schemas.microsoft.com/office/drawing/2014/main" id="{4B7E236E-8615-ACA2-DFA8-9CB45DACE16E}"/>
              </a:ext>
            </a:extLst>
          </p:cNvPr>
          <p:cNvSpPr txBox="1"/>
          <p:nvPr/>
        </p:nvSpPr>
        <p:spPr>
          <a:xfrm>
            <a:off x="6669928" y="5945799"/>
            <a:ext cx="5319822" cy="430887"/>
          </a:xfrm>
          <a:prstGeom prst="rect">
            <a:avLst/>
          </a:prstGeom>
          <a:noFill/>
        </p:spPr>
        <p:txBody>
          <a:bodyPr wrap="square">
            <a:spAutoFit/>
          </a:bodyPr>
          <a:lstStyle/>
          <a:p>
            <a:r>
              <a:rPr lang="en-CA" sz="11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a:t>
            </a:r>
            <a:r>
              <a:rPr lang="en-CA" sz="1100" i="1"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Shreir</a:t>
            </a:r>
            <a:r>
              <a:rPr lang="en-CA" sz="11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L.L., R.A. </a:t>
            </a:r>
            <a:r>
              <a:rPr lang="en-CA" sz="1100" i="1"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Jarman</a:t>
            </a:r>
            <a:r>
              <a:rPr lang="en-CA" sz="11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and G.T. </a:t>
            </a:r>
            <a:r>
              <a:rPr lang="en-CA" sz="1100" i="1"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Burnstein</a:t>
            </a:r>
            <a:r>
              <a:rPr lang="en-CA" sz="11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(1995). Corrosion, Vol.1, Butterworth Heinemann.</a:t>
            </a:r>
            <a:endParaRPr lang="fr-CA" sz="1100" i="1" dirty="0">
              <a:solidFill>
                <a:schemeClr val="accent2"/>
              </a:solidFill>
              <a:latin typeface="Univers Condensed Light" panose="020B0306020202040204"/>
            </a:endParaRPr>
          </a:p>
        </p:txBody>
      </p:sp>
    </p:spTree>
    <p:extLst>
      <p:ext uri="{BB962C8B-B14F-4D97-AF65-F5344CB8AC3E}">
        <p14:creationId xmlns:p14="http://schemas.microsoft.com/office/powerpoint/2010/main" val="560973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EED9EEE-BF4F-8FF1-A0F2-DC17FEDAAA0B}"/>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5BFBD06F-0BA8-6554-174F-3345C75773B6}"/>
              </a:ext>
            </a:extLst>
          </p:cNvPr>
          <p:cNvSpPr>
            <a:spLocks noGrp="1"/>
          </p:cNvSpPr>
          <p:nvPr>
            <p:ph type="sldNum" sz="quarter" idx="12"/>
          </p:nvPr>
        </p:nvSpPr>
        <p:spPr/>
        <p:txBody>
          <a:bodyPr/>
          <a:lstStyle/>
          <a:p>
            <a:fld id="{82B63C5F-247B-BE4F-ACBC-7BDD67617F3E}" type="slidenum">
              <a:rPr lang="fr-FR" smtClean="0"/>
              <a:t>48</a:t>
            </a:fld>
            <a:endParaRPr lang="fr-FR" dirty="0"/>
          </a:p>
        </p:txBody>
      </p:sp>
      <p:sp>
        <p:nvSpPr>
          <p:cNvPr id="5" name="Titre 4">
            <a:extLst>
              <a:ext uri="{FF2B5EF4-FFF2-40B4-BE49-F238E27FC236}">
                <a16:creationId xmlns:a16="http://schemas.microsoft.com/office/drawing/2014/main" id="{6FC41197-2DBE-3312-B932-BAC21D20560F}"/>
              </a:ext>
            </a:extLst>
          </p:cNvPr>
          <p:cNvSpPr>
            <a:spLocks noGrp="1"/>
          </p:cNvSpPr>
          <p:nvPr>
            <p:ph type="title"/>
          </p:nvPr>
        </p:nvSpPr>
        <p:spPr>
          <a:xfrm>
            <a:off x="718426" y="433240"/>
            <a:ext cx="9821449" cy="926926"/>
          </a:xfrm>
        </p:spPr>
        <p:txBody>
          <a:bodyPr>
            <a:normAutofit fontScale="90000"/>
          </a:bodyPr>
          <a:lstStyle/>
          <a:p>
            <a:r>
              <a:rPr lang="fr-CA" dirty="0"/>
              <a:t>Essais de corrosion suivant les standard ASTM développés spécifiquement pour les alliages d’aluminium </a:t>
            </a:r>
          </a:p>
        </p:txBody>
      </p:sp>
      <p:pic>
        <p:nvPicPr>
          <p:cNvPr id="7" name="Image 6">
            <a:extLst>
              <a:ext uri="{FF2B5EF4-FFF2-40B4-BE49-F238E27FC236}">
                <a16:creationId xmlns:a16="http://schemas.microsoft.com/office/drawing/2014/main" id="{3D4FA8C1-FABA-839C-5C50-3E1F6B308813}"/>
              </a:ext>
            </a:extLst>
          </p:cNvPr>
          <p:cNvPicPr>
            <a:picLocks noChangeAspect="1"/>
          </p:cNvPicPr>
          <p:nvPr/>
        </p:nvPicPr>
        <p:blipFill>
          <a:blip r:embed="rId2"/>
          <a:stretch>
            <a:fillRect/>
          </a:stretch>
        </p:blipFill>
        <p:spPr>
          <a:xfrm>
            <a:off x="719059" y="1381125"/>
            <a:ext cx="5029865" cy="5340350"/>
          </a:xfrm>
          <a:prstGeom prst="rect">
            <a:avLst/>
          </a:prstGeom>
        </p:spPr>
      </p:pic>
      <p:pic>
        <p:nvPicPr>
          <p:cNvPr id="9" name="Image 8">
            <a:extLst>
              <a:ext uri="{FF2B5EF4-FFF2-40B4-BE49-F238E27FC236}">
                <a16:creationId xmlns:a16="http://schemas.microsoft.com/office/drawing/2014/main" id="{87643C89-5061-3666-9197-EE150BBC9218}"/>
              </a:ext>
            </a:extLst>
          </p:cNvPr>
          <p:cNvPicPr>
            <a:picLocks noChangeAspect="1"/>
          </p:cNvPicPr>
          <p:nvPr/>
        </p:nvPicPr>
        <p:blipFill>
          <a:blip r:embed="rId3"/>
          <a:stretch>
            <a:fillRect/>
          </a:stretch>
        </p:blipFill>
        <p:spPr>
          <a:xfrm>
            <a:off x="6096000" y="1440494"/>
            <a:ext cx="4712387" cy="5268968"/>
          </a:xfrm>
          <a:prstGeom prst="rect">
            <a:avLst/>
          </a:prstGeom>
        </p:spPr>
      </p:pic>
      <p:sp>
        <p:nvSpPr>
          <p:cNvPr id="6" name="ZoneTexte 5">
            <a:extLst>
              <a:ext uri="{FF2B5EF4-FFF2-40B4-BE49-F238E27FC236}">
                <a16:creationId xmlns:a16="http://schemas.microsoft.com/office/drawing/2014/main" id="{B45A9727-5BAF-0413-0722-3CE24721F9E7}"/>
              </a:ext>
            </a:extLst>
          </p:cNvPr>
          <p:cNvSpPr txBox="1"/>
          <p:nvPr/>
        </p:nvSpPr>
        <p:spPr>
          <a:xfrm>
            <a:off x="10774282" y="1376847"/>
            <a:ext cx="1354458" cy="1080424"/>
          </a:xfrm>
          <a:prstGeom prst="rect">
            <a:avLst/>
          </a:prstGeom>
          <a:noFill/>
        </p:spPr>
        <p:txBody>
          <a:bodyPr wrap="square">
            <a:spAutoFit/>
          </a:bodyPr>
          <a:lstStyle/>
          <a:p>
            <a:pPr>
              <a:lnSpc>
                <a:spcPct val="107000"/>
              </a:lnSpc>
              <a:spcAft>
                <a:spcPts val="800"/>
              </a:spcAft>
            </a:pPr>
            <a:r>
              <a:rPr lang="en-CA" sz="1200" i="1" dirty="0">
                <a:solidFill>
                  <a:schemeClr val="tx1">
                    <a:lumMod val="50000"/>
                    <a:lumOff val="50000"/>
                  </a:schemeClr>
                </a:solidFill>
                <a:effectLst/>
                <a:latin typeface="Univers Condensed Light" panose="020B0306020202040204"/>
                <a:ea typeface="Calibri" panose="020F0502020204030204" pitchFamily="34" charset="0"/>
                <a:cs typeface="Times New Roman" panose="02020603050405020304" pitchFamily="18" charset="0"/>
              </a:rPr>
              <a:t>Source : C. </a:t>
            </a:r>
            <a:r>
              <a:rPr lang="en-CA" sz="1200" i="1" dirty="0" err="1">
                <a:solidFill>
                  <a:schemeClr val="tx1">
                    <a:lumMod val="50000"/>
                    <a:lumOff val="50000"/>
                  </a:schemeClr>
                </a:solidFill>
                <a:effectLst/>
                <a:latin typeface="Univers Condensed Light" panose="020B0306020202040204"/>
                <a:ea typeface="Calibri" panose="020F0502020204030204" pitchFamily="34" charset="0"/>
                <a:cs typeface="Times New Roman" panose="02020603050405020304" pitchFamily="18" charset="0"/>
              </a:rPr>
              <a:t>Vargel</a:t>
            </a:r>
            <a:r>
              <a:rPr lang="en-CA" sz="1200" i="1" dirty="0">
                <a:solidFill>
                  <a:schemeClr val="tx1">
                    <a:lumMod val="50000"/>
                    <a:lumOff val="50000"/>
                  </a:schemeClr>
                </a:solidFill>
                <a:effectLst/>
                <a:latin typeface="Univers Condensed Light" panose="020B0306020202040204"/>
                <a:ea typeface="Calibri" panose="020F0502020204030204" pitchFamily="34" charset="0"/>
                <a:cs typeface="Times New Roman" panose="02020603050405020304" pitchFamily="18" charset="0"/>
              </a:rPr>
              <a:t>, Corrosion of Aluminum, 1st Edition, Elsevier Science, 2004</a:t>
            </a:r>
            <a:endParaRPr lang="fr-CA" sz="1200" i="1" dirty="0">
              <a:solidFill>
                <a:schemeClr val="tx1">
                  <a:lumMod val="50000"/>
                  <a:lumOff val="50000"/>
                </a:schemeClr>
              </a:solidFill>
              <a:effectLst/>
              <a:latin typeface="Univers Condensed Light" panose="020B030602020204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90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0139" y="3671073"/>
            <a:ext cx="4902523" cy="2852737"/>
          </a:xfrm>
        </p:spPr>
        <p:txBody>
          <a:bodyPr>
            <a:normAutofit/>
          </a:bodyPr>
          <a:lstStyle/>
          <a:p>
            <a:r>
              <a:rPr lang="fr-CA" dirty="0"/>
              <a:t>Protection contre la corrosion</a:t>
            </a:r>
            <a:br>
              <a:rPr lang="fr-CA" dirty="0"/>
            </a:br>
            <a:endParaRPr lang="fr-CA" dirty="0"/>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49</a:t>
            </a:fld>
            <a:endParaRPr lang="fr-FR"/>
          </a:p>
        </p:txBody>
      </p:sp>
    </p:spTree>
    <p:extLst>
      <p:ext uri="{BB962C8B-B14F-4D97-AF65-F5344CB8AC3E}">
        <p14:creationId xmlns:p14="http://schemas.microsoft.com/office/powerpoint/2010/main" val="287518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215" y="3503613"/>
            <a:ext cx="4902523" cy="2852737"/>
          </a:xfrm>
        </p:spPr>
        <p:txBody>
          <a:bodyPr>
            <a:normAutofit/>
          </a:bodyPr>
          <a:lstStyle/>
          <a:p>
            <a:r>
              <a:rPr lang="fr-CA" sz="4400" dirty="0"/>
              <a:t>Introduction sur l’aluminium et ses alliages </a:t>
            </a:r>
            <a:br>
              <a:rPr lang="fr-CA" sz="4400" dirty="0"/>
            </a:br>
            <a:endParaRPr lang="fr-CA" sz="4400" dirty="0"/>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5</a:t>
            </a:fld>
            <a:endParaRPr lang="fr-FR"/>
          </a:p>
        </p:txBody>
      </p:sp>
    </p:spTree>
    <p:extLst>
      <p:ext uri="{BB962C8B-B14F-4D97-AF65-F5344CB8AC3E}">
        <p14:creationId xmlns:p14="http://schemas.microsoft.com/office/powerpoint/2010/main" val="2760426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C97A04-6E5E-CC4F-8AA2-69613630D8DA}"/>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E9EDDDCA-91BD-8488-6D9D-4D40B9DB535B}"/>
              </a:ext>
            </a:extLst>
          </p:cNvPr>
          <p:cNvSpPr>
            <a:spLocks noGrp="1"/>
          </p:cNvSpPr>
          <p:nvPr>
            <p:ph type="sldNum" sz="quarter" idx="12"/>
          </p:nvPr>
        </p:nvSpPr>
        <p:spPr/>
        <p:txBody>
          <a:bodyPr/>
          <a:lstStyle/>
          <a:p>
            <a:fld id="{82B63C5F-247B-BE4F-ACBC-7BDD67617F3E}" type="slidenum">
              <a:rPr lang="fr-FR" smtClean="0"/>
              <a:t>50</a:t>
            </a:fld>
            <a:endParaRPr lang="fr-FR" dirty="0"/>
          </a:p>
        </p:txBody>
      </p:sp>
      <p:sp>
        <p:nvSpPr>
          <p:cNvPr id="4" name="Espace réservé du texte 3">
            <a:extLst>
              <a:ext uri="{FF2B5EF4-FFF2-40B4-BE49-F238E27FC236}">
                <a16:creationId xmlns:a16="http://schemas.microsoft.com/office/drawing/2014/main" id="{0EBB54B0-9DE6-6FD4-C6FF-E202706A8995}"/>
              </a:ext>
            </a:extLst>
          </p:cNvPr>
          <p:cNvSpPr>
            <a:spLocks noGrp="1"/>
          </p:cNvSpPr>
          <p:nvPr>
            <p:ph type="body" idx="1"/>
          </p:nvPr>
        </p:nvSpPr>
        <p:spPr>
          <a:xfrm>
            <a:off x="838200" y="2648910"/>
            <a:ext cx="10513982" cy="1935494"/>
          </a:xfrm>
        </p:spPr>
        <p:txBody>
          <a:bodyPr>
            <a:normAutofit/>
          </a:bodyPr>
          <a:lstStyle/>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La conception </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Modification des propriétés de surface : Anodisation, traitement de conversion chimique.</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Application de revêtements : peinture, </a:t>
            </a:r>
            <a:r>
              <a:rPr lang="fr-CA" sz="2400" dirty="0" err="1">
                <a:solidFill>
                  <a:schemeClr val="tx1">
                    <a:lumMod val="50000"/>
                    <a:lumOff val="50000"/>
                  </a:schemeClr>
                </a:solidFill>
                <a:latin typeface="Univers Condensed Light" panose="020B0306020202040204"/>
              </a:rPr>
              <a:t>cladding</a:t>
            </a:r>
            <a:r>
              <a:rPr lang="fr-CA" sz="2400" dirty="0">
                <a:solidFill>
                  <a:schemeClr val="tx1">
                    <a:lumMod val="50000"/>
                    <a:lumOff val="50000"/>
                  </a:schemeClr>
                </a:solidFill>
                <a:latin typeface="Univers Condensed Light" panose="020B0306020202040204"/>
              </a:rPr>
              <a:t>, sol-gel, silanes .</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Ajout d’inhibiteurs dans le milieu.</a:t>
            </a:r>
          </a:p>
          <a:p>
            <a:pPr marL="342900" indent="-342900">
              <a:buFont typeface="Courier New" panose="02070309020205020404" pitchFamily="49" charset="0"/>
              <a:buChar char="o"/>
            </a:pPr>
            <a:endParaRPr lang="fr-CA" sz="2400"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17E158A5-B235-3406-17FB-824BAA5F38F9}"/>
              </a:ext>
            </a:extLst>
          </p:cNvPr>
          <p:cNvSpPr>
            <a:spLocks noGrp="1"/>
          </p:cNvSpPr>
          <p:nvPr>
            <p:ph type="title"/>
          </p:nvPr>
        </p:nvSpPr>
        <p:spPr/>
        <p:txBody>
          <a:bodyPr/>
          <a:lstStyle/>
          <a:p>
            <a:r>
              <a:rPr lang="fr-CA" dirty="0"/>
              <a:t>Méthodes et stratégies de protection contre la corrosion</a:t>
            </a:r>
          </a:p>
        </p:txBody>
      </p:sp>
    </p:spTree>
    <p:extLst>
      <p:ext uri="{BB962C8B-B14F-4D97-AF65-F5344CB8AC3E}">
        <p14:creationId xmlns:p14="http://schemas.microsoft.com/office/powerpoint/2010/main" val="1130042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DAD1D2D-39F0-D8F9-9384-B9C863C15616}"/>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EA80ABCB-CC34-ED10-96B4-93A628267B5A}"/>
              </a:ext>
            </a:extLst>
          </p:cNvPr>
          <p:cNvSpPr>
            <a:spLocks noGrp="1"/>
          </p:cNvSpPr>
          <p:nvPr>
            <p:ph type="sldNum" sz="quarter" idx="12"/>
          </p:nvPr>
        </p:nvSpPr>
        <p:spPr/>
        <p:txBody>
          <a:bodyPr/>
          <a:lstStyle/>
          <a:p>
            <a:fld id="{82B63C5F-247B-BE4F-ACBC-7BDD67617F3E}" type="slidenum">
              <a:rPr lang="fr-FR" smtClean="0"/>
              <a:t>51</a:t>
            </a:fld>
            <a:endParaRPr lang="fr-FR" dirty="0"/>
          </a:p>
        </p:txBody>
      </p:sp>
      <p:sp>
        <p:nvSpPr>
          <p:cNvPr id="4" name="Espace réservé du texte 3">
            <a:extLst>
              <a:ext uri="{FF2B5EF4-FFF2-40B4-BE49-F238E27FC236}">
                <a16:creationId xmlns:a16="http://schemas.microsoft.com/office/drawing/2014/main" id="{E09A6063-31A2-F0F6-1BC7-86C47A316685}"/>
              </a:ext>
            </a:extLst>
          </p:cNvPr>
          <p:cNvSpPr>
            <a:spLocks noGrp="1"/>
          </p:cNvSpPr>
          <p:nvPr>
            <p:ph type="body" idx="1"/>
          </p:nvPr>
        </p:nvSpPr>
        <p:spPr/>
        <p:txBody>
          <a:bodyPr>
            <a:normAutofit/>
          </a:bodyPr>
          <a:lstStyle/>
          <a:p>
            <a:r>
              <a:rPr lang="fr-CA" sz="2400" dirty="0">
                <a:solidFill>
                  <a:schemeClr val="tx1">
                    <a:lumMod val="50000"/>
                    <a:lumOff val="50000"/>
                  </a:schemeClr>
                </a:solidFill>
                <a:latin typeface="Univers Condensed Light" panose="020B0306020202040204"/>
              </a:rPr>
              <a:t>La corrosion nécessite une présence d'humidité. Il faut donc éliminer toute trace d'eau ou empêcher son accumulation dans des endroits difficile d’accès.</a:t>
            </a:r>
          </a:p>
        </p:txBody>
      </p:sp>
      <p:sp>
        <p:nvSpPr>
          <p:cNvPr id="5" name="Titre 4">
            <a:extLst>
              <a:ext uri="{FF2B5EF4-FFF2-40B4-BE49-F238E27FC236}">
                <a16:creationId xmlns:a16="http://schemas.microsoft.com/office/drawing/2014/main" id="{41047375-F2C4-88F5-4B7F-097532AB69A7}"/>
              </a:ext>
            </a:extLst>
          </p:cNvPr>
          <p:cNvSpPr>
            <a:spLocks noGrp="1"/>
          </p:cNvSpPr>
          <p:nvPr>
            <p:ph type="title"/>
          </p:nvPr>
        </p:nvSpPr>
        <p:spPr/>
        <p:txBody>
          <a:bodyPr/>
          <a:lstStyle/>
          <a:p>
            <a:r>
              <a:rPr lang="fr-CA" dirty="0"/>
              <a:t>La conception</a:t>
            </a:r>
          </a:p>
        </p:txBody>
      </p:sp>
      <p:sp>
        <p:nvSpPr>
          <p:cNvPr id="7" name="ZoneTexte 6">
            <a:extLst>
              <a:ext uri="{FF2B5EF4-FFF2-40B4-BE49-F238E27FC236}">
                <a16:creationId xmlns:a16="http://schemas.microsoft.com/office/drawing/2014/main" id="{7A848D10-EA62-4607-62B1-2AAF85DBA28C}"/>
              </a:ext>
            </a:extLst>
          </p:cNvPr>
          <p:cNvSpPr txBox="1"/>
          <p:nvPr/>
        </p:nvSpPr>
        <p:spPr>
          <a:xfrm>
            <a:off x="1466745" y="5639924"/>
            <a:ext cx="9759297" cy="369332"/>
          </a:xfrm>
          <a:prstGeom prst="rect">
            <a:avLst/>
          </a:prstGeom>
          <a:noFill/>
        </p:spPr>
        <p:txBody>
          <a:bodyPr wrap="square">
            <a:spAutoFit/>
          </a:bodyPr>
          <a:lstStyle/>
          <a:p>
            <a:pPr algn="ctr"/>
            <a:r>
              <a:rPr lang="fr-CA" dirty="0">
                <a:solidFill>
                  <a:schemeClr val="accent1"/>
                </a:solidFill>
                <a:latin typeface="Univers Condensed Light" panose="020B0306020202040204"/>
              </a:rPr>
              <a:t>Exemple de modifications importantes permettant un meilleur drainage des réservoirs de stockage</a:t>
            </a:r>
          </a:p>
        </p:txBody>
      </p:sp>
      <p:pic>
        <p:nvPicPr>
          <p:cNvPr id="9" name="Image 8">
            <a:extLst>
              <a:ext uri="{FF2B5EF4-FFF2-40B4-BE49-F238E27FC236}">
                <a16:creationId xmlns:a16="http://schemas.microsoft.com/office/drawing/2014/main" id="{AEC24E41-F127-117A-D4BC-38819506E107}"/>
              </a:ext>
            </a:extLst>
          </p:cNvPr>
          <p:cNvPicPr>
            <a:picLocks noChangeAspect="1"/>
          </p:cNvPicPr>
          <p:nvPr/>
        </p:nvPicPr>
        <p:blipFill>
          <a:blip r:embed="rId2"/>
          <a:stretch>
            <a:fillRect/>
          </a:stretch>
        </p:blipFill>
        <p:spPr>
          <a:xfrm>
            <a:off x="2512108" y="2574294"/>
            <a:ext cx="7504129" cy="3065630"/>
          </a:xfrm>
          <a:prstGeom prst="rect">
            <a:avLst/>
          </a:prstGeom>
        </p:spPr>
      </p:pic>
      <p:sp>
        <p:nvSpPr>
          <p:cNvPr id="8" name="ZoneTexte 7">
            <a:extLst>
              <a:ext uri="{FF2B5EF4-FFF2-40B4-BE49-F238E27FC236}">
                <a16:creationId xmlns:a16="http://schemas.microsoft.com/office/drawing/2014/main" id="{BF0D5532-669F-1538-D302-32FA772584BE}"/>
              </a:ext>
            </a:extLst>
          </p:cNvPr>
          <p:cNvSpPr txBox="1"/>
          <p:nvPr/>
        </p:nvSpPr>
        <p:spPr>
          <a:xfrm>
            <a:off x="1993492" y="5987018"/>
            <a:ext cx="8494520" cy="276999"/>
          </a:xfrm>
          <a:prstGeom prst="rect">
            <a:avLst/>
          </a:prstGeom>
          <a:noFill/>
        </p:spPr>
        <p:txBody>
          <a:bodyPr wrap="square">
            <a:spAutoFit/>
          </a:bodyPr>
          <a:lstStyle/>
          <a:p>
            <a:pPr algn="ctr"/>
            <a:r>
              <a:rPr lang="fr-CA" sz="12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‘’Corrosion et prévention’’, </a:t>
            </a:r>
            <a:r>
              <a:rPr lang="fr-CA" sz="1200" i="1" dirty="0">
                <a:solidFill>
                  <a:schemeClr val="accent2"/>
                </a:solidFill>
                <a:latin typeface="Univers Condensed Light" panose="020B0306020202040204"/>
                <a:ea typeface="Calibri" panose="020F0502020204030204" pitchFamily="34" charset="0"/>
                <a:cs typeface="Times New Roman" panose="02020603050405020304" pitchFamily="18" charset="0"/>
              </a:rPr>
              <a:t>Edward Ghali, Notes </a:t>
            </a:r>
            <a:r>
              <a:rPr lang="fr-CA" sz="1200" i="1"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de cours, Université Laval, 2009.</a:t>
            </a:r>
            <a:endParaRPr lang="fr-CA" sz="1200" i="1" dirty="0">
              <a:solidFill>
                <a:schemeClr val="accent2"/>
              </a:solidFill>
              <a:latin typeface="Univers Condensed Light" panose="020B0306020202040204"/>
            </a:endParaRPr>
          </a:p>
        </p:txBody>
      </p:sp>
    </p:spTree>
    <p:extLst>
      <p:ext uri="{BB962C8B-B14F-4D97-AF65-F5344CB8AC3E}">
        <p14:creationId xmlns:p14="http://schemas.microsoft.com/office/powerpoint/2010/main" val="2571897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541E467-8E69-2A74-5111-09E6428FEBF7}"/>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F477D348-86CD-7F93-C590-F80EAEC7272F}"/>
              </a:ext>
            </a:extLst>
          </p:cNvPr>
          <p:cNvSpPr>
            <a:spLocks noGrp="1"/>
          </p:cNvSpPr>
          <p:nvPr>
            <p:ph type="sldNum" sz="quarter" idx="12"/>
          </p:nvPr>
        </p:nvSpPr>
        <p:spPr/>
        <p:txBody>
          <a:bodyPr/>
          <a:lstStyle/>
          <a:p>
            <a:fld id="{82B63C5F-247B-BE4F-ACBC-7BDD67617F3E}" type="slidenum">
              <a:rPr lang="fr-FR" smtClean="0"/>
              <a:t>52</a:t>
            </a:fld>
            <a:endParaRPr lang="fr-FR" dirty="0"/>
          </a:p>
        </p:txBody>
      </p:sp>
      <p:sp>
        <p:nvSpPr>
          <p:cNvPr id="4" name="Espace réservé du texte 3">
            <a:extLst>
              <a:ext uri="{FF2B5EF4-FFF2-40B4-BE49-F238E27FC236}">
                <a16:creationId xmlns:a16="http://schemas.microsoft.com/office/drawing/2014/main" id="{658AFF26-C3D5-4A6B-739F-CDA9F14FA665}"/>
              </a:ext>
            </a:extLst>
          </p:cNvPr>
          <p:cNvSpPr>
            <a:spLocks noGrp="1"/>
          </p:cNvSpPr>
          <p:nvPr>
            <p:ph type="body" idx="1"/>
          </p:nvPr>
        </p:nvSpPr>
        <p:spPr>
          <a:xfrm>
            <a:off x="712060" y="1292225"/>
            <a:ext cx="10513982" cy="5246687"/>
          </a:xfrm>
        </p:spPr>
        <p:txBody>
          <a:bodyPr>
            <a:normAutofit/>
          </a:bodyPr>
          <a:lstStyle/>
          <a:p>
            <a:r>
              <a:rPr lang="fr-CA" sz="2400" b="1" dirty="0">
                <a:solidFill>
                  <a:schemeClr val="accent1"/>
                </a:solidFill>
                <a:latin typeface="Univers Condensed Light" panose="020B0306020202040204"/>
              </a:rPr>
              <a:t>Objectifs:</a:t>
            </a:r>
          </a:p>
          <a:p>
            <a:r>
              <a:rPr lang="fr-CA" sz="2400" dirty="0">
                <a:solidFill>
                  <a:schemeClr val="tx1">
                    <a:lumMod val="50000"/>
                    <a:lumOff val="50000"/>
                  </a:schemeClr>
                </a:solidFill>
                <a:latin typeface="Univers Condensed Light" panose="020B0306020202040204"/>
              </a:rPr>
              <a:t>• Augmenter la résistance à la corrosion</a:t>
            </a:r>
          </a:p>
          <a:p>
            <a:r>
              <a:rPr lang="fr-CA" sz="2400" dirty="0">
                <a:solidFill>
                  <a:schemeClr val="tx1">
                    <a:lumMod val="50000"/>
                    <a:lumOff val="50000"/>
                  </a:schemeClr>
                </a:solidFill>
                <a:latin typeface="Univers Condensed Light" panose="020B0306020202040204"/>
              </a:rPr>
              <a:t>• Augmenter l’adhésion des peintures</a:t>
            </a:r>
          </a:p>
          <a:p>
            <a:r>
              <a:rPr lang="fr-CA" sz="2400" dirty="0">
                <a:solidFill>
                  <a:schemeClr val="tx1">
                    <a:lumMod val="50000"/>
                    <a:lumOff val="50000"/>
                  </a:schemeClr>
                </a:solidFill>
                <a:latin typeface="Univers Condensed Light" panose="020B0306020202040204"/>
              </a:rPr>
              <a:t>• Former une base pour l’</a:t>
            </a:r>
            <a:r>
              <a:rPr lang="fr-CA" sz="2400" dirty="0" err="1">
                <a:solidFill>
                  <a:schemeClr val="tx1">
                    <a:lumMod val="50000"/>
                    <a:lumOff val="50000"/>
                  </a:schemeClr>
                </a:solidFill>
                <a:latin typeface="Univers Condensed Light" panose="020B0306020202040204"/>
              </a:rPr>
              <a:t>électroplacage</a:t>
            </a:r>
            <a:endParaRPr lang="fr-CA" sz="2400" dirty="0">
              <a:solidFill>
                <a:schemeClr val="tx1">
                  <a:lumMod val="50000"/>
                  <a:lumOff val="50000"/>
                </a:schemeClr>
              </a:solidFill>
              <a:latin typeface="Univers Condensed Light" panose="020B0306020202040204"/>
            </a:endParaRPr>
          </a:p>
          <a:p>
            <a:r>
              <a:rPr lang="fr-CA" sz="2400" dirty="0">
                <a:solidFill>
                  <a:schemeClr val="tx1">
                    <a:lumMod val="50000"/>
                    <a:lumOff val="50000"/>
                  </a:schemeClr>
                </a:solidFill>
                <a:latin typeface="Univers Condensed Light" panose="020B0306020202040204"/>
              </a:rPr>
              <a:t>• Améliorer l’adhérence des adhésifs</a:t>
            </a:r>
          </a:p>
          <a:p>
            <a:r>
              <a:rPr lang="fr-CA" sz="2400" dirty="0">
                <a:solidFill>
                  <a:schemeClr val="tx1">
                    <a:lumMod val="50000"/>
                    <a:lumOff val="50000"/>
                  </a:schemeClr>
                </a:solidFill>
                <a:latin typeface="Univers Condensed Light" panose="020B0306020202040204"/>
              </a:rPr>
              <a:t>• Améliorer l’aspect visuel (décoration)</a:t>
            </a:r>
          </a:p>
          <a:p>
            <a:r>
              <a:rPr lang="fr-CA" sz="2400" dirty="0">
                <a:solidFill>
                  <a:schemeClr val="tx1">
                    <a:lumMod val="50000"/>
                    <a:lumOff val="50000"/>
                  </a:schemeClr>
                </a:solidFill>
                <a:latin typeface="Univers Condensed Light" panose="020B0306020202040204"/>
              </a:rPr>
              <a:t>• Donner des couches colorées </a:t>
            </a:r>
          </a:p>
          <a:p>
            <a:r>
              <a:rPr lang="fr-CA" sz="2400" dirty="0">
                <a:solidFill>
                  <a:schemeClr val="tx1">
                    <a:lumMod val="50000"/>
                    <a:lumOff val="50000"/>
                  </a:schemeClr>
                </a:solidFill>
                <a:latin typeface="Univers Condensed Light" panose="020B0306020202040204"/>
              </a:rPr>
              <a:t>• Assurer une isolation électrique</a:t>
            </a:r>
          </a:p>
          <a:p>
            <a:r>
              <a:rPr lang="fr-CA" sz="2400" dirty="0">
                <a:solidFill>
                  <a:schemeClr val="tx1">
                    <a:lumMod val="50000"/>
                    <a:lumOff val="50000"/>
                  </a:schemeClr>
                </a:solidFill>
                <a:latin typeface="Univers Condensed Light" panose="020B0306020202040204"/>
              </a:rPr>
              <a:t>• Augmenter l’émissivité (teintes foncées)</a:t>
            </a:r>
          </a:p>
          <a:p>
            <a:r>
              <a:rPr lang="fr-CA" sz="2400" dirty="0">
                <a:solidFill>
                  <a:schemeClr val="tx1">
                    <a:lumMod val="50000"/>
                    <a:lumOff val="50000"/>
                  </a:schemeClr>
                </a:solidFill>
                <a:latin typeface="Univers Condensed Light" panose="020B0306020202040204"/>
              </a:rPr>
              <a:t>• Augmenter la résistance à l’abrasion</a:t>
            </a:r>
          </a:p>
          <a:p>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86981E8B-0140-1263-B798-1A95B1BEDE35}"/>
              </a:ext>
            </a:extLst>
          </p:cNvPr>
          <p:cNvSpPr>
            <a:spLocks noGrp="1"/>
          </p:cNvSpPr>
          <p:nvPr>
            <p:ph type="title"/>
          </p:nvPr>
        </p:nvSpPr>
        <p:spPr>
          <a:xfrm>
            <a:off x="838200" y="513568"/>
            <a:ext cx="9821449" cy="644400"/>
          </a:xfrm>
        </p:spPr>
        <p:txBody>
          <a:bodyPr>
            <a:normAutofit/>
          </a:bodyPr>
          <a:lstStyle/>
          <a:p>
            <a:r>
              <a:rPr lang="fr-CA" dirty="0"/>
              <a:t>L’anodisation</a:t>
            </a:r>
          </a:p>
        </p:txBody>
      </p:sp>
      <p:pic>
        <p:nvPicPr>
          <p:cNvPr id="7" name="Image 6">
            <a:extLst>
              <a:ext uri="{FF2B5EF4-FFF2-40B4-BE49-F238E27FC236}">
                <a16:creationId xmlns:a16="http://schemas.microsoft.com/office/drawing/2014/main" id="{C8B8F49D-8B37-2B38-50FF-B5F27667229F}"/>
              </a:ext>
            </a:extLst>
          </p:cNvPr>
          <p:cNvPicPr>
            <a:picLocks noChangeAspect="1"/>
          </p:cNvPicPr>
          <p:nvPr/>
        </p:nvPicPr>
        <p:blipFill>
          <a:blip r:embed="rId2"/>
          <a:stretch>
            <a:fillRect/>
          </a:stretch>
        </p:blipFill>
        <p:spPr>
          <a:xfrm>
            <a:off x="6931818" y="1582118"/>
            <a:ext cx="4881563" cy="3693764"/>
          </a:xfrm>
          <a:prstGeom prst="rect">
            <a:avLst/>
          </a:prstGeom>
        </p:spPr>
      </p:pic>
      <p:sp>
        <p:nvSpPr>
          <p:cNvPr id="9" name="ZoneTexte 8">
            <a:extLst>
              <a:ext uri="{FF2B5EF4-FFF2-40B4-BE49-F238E27FC236}">
                <a16:creationId xmlns:a16="http://schemas.microsoft.com/office/drawing/2014/main" id="{573BEAF2-1AB7-8B74-6D8E-7EAA24679562}"/>
              </a:ext>
            </a:extLst>
          </p:cNvPr>
          <p:cNvSpPr txBox="1"/>
          <p:nvPr/>
        </p:nvSpPr>
        <p:spPr>
          <a:xfrm>
            <a:off x="7216813" y="5330700"/>
            <a:ext cx="4619719" cy="369332"/>
          </a:xfrm>
          <a:prstGeom prst="rect">
            <a:avLst/>
          </a:prstGeom>
          <a:noFill/>
        </p:spPr>
        <p:txBody>
          <a:bodyPr wrap="square">
            <a:spAutoFit/>
          </a:bodyPr>
          <a:lstStyle/>
          <a:p>
            <a:pPr algn="ctr"/>
            <a:r>
              <a:rPr lang="fr-CA" dirty="0">
                <a:solidFill>
                  <a:schemeClr val="tx1">
                    <a:lumMod val="50000"/>
                    <a:lumOff val="50000"/>
                  </a:schemeClr>
                </a:solidFill>
                <a:latin typeface="Univers Condensed Light" panose="020B0306020202040204"/>
              </a:rPr>
              <a:t>Bain d’anodisation expérimental</a:t>
            </a:r>
          </a:p>
        </p:txBody>
      </p:sp>
      <p:sp>
        <p:nvSpPr>
          <p:cNvPr id="8" name="ZoneTexte 7">
            <a:extLst>
              <a:ext uri="{FF2B5EF4-FFF2-40B4-BE49-F238E27FC236}">
                <a16:creationId xmlns:a16="http://schemas.microsoft.com/office/drawing/2014/main" id="{5D79B69A-03F1-F147-2655-2CD68369EB0E}"/>
              </a:ext>
            </a:extLst>
          </p:cNvPr>
          <p:cNvSpPr txBox="1"/>
          <p:nvPr/>
        </p:nvSpPr>
        <p:spPr>
          <a:xfrm>
            <a:off x="8446709" y="5631450"/>
            <a:ext cx="1988124" cy="369332"/>
          </a:xfrm>
          <a:prstGeom prst="rect">
            <a:avLst/>
          </a:prstGeom>
          <a:noFill/>
        </p:spPr>
        <p:txBody>
          <a:bodyPr wrap="square">
            <a:spAutoFit/>
          </a:bodyPr>
          <a:lstStyle/>
          <a:p>
            <a:r>
              <a:rPr lang="fr-CA" dirty="0">
                <a:solidFill>
                  <a:schemeClr val="tx1">
                    <a:lumMod val="50000"/>
                    <a:lumOff val="50000"/>
                  </a:schemeClr>
                </a:solidFill>
                <a:latin typeface="Univers Condensed Light" panose="020B0306020202040204"/>
              </a:rPr>
              <a:t> </a:t>
            </a:r>
            <a:r>
              <a:rPr lang="fr-CA" sz="1400" dirty="0">
                <a:solidFill>
                  <a:schemeClr val="tx1">
                    <a:lumMod val="50000"/>
                    <a:lumOff val="50000"/>
                  </a:schemeClr>
                </a:solidFill>
                <a:latin typeface="Univers Condensed Light" panose="020B0306020202040204"/>
              </a:rPr>
              <a:t>"Gracieuseté du CMQ "</a:t>
            </a:r>
          </a:p>
        </p:txBody>
      </p:sp>
    </p:spTree>
    <p:extLst>
      <p:ext uri="{BB962C8B-B14F-4D97-AF65-F5344CB8AC3E}">
        <p14:creationId xmlns:p14="http://schemas.microsoft.com/office/powerpoint/2010/main" val="1314271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30AF170-C938-9D9D-BBB5-B327424EE5BF}"/>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FADF7376-FBE3-AE69-C5CE-1BD47E4100BD}"/>
              </a:ext>
            </a:extLst>
          </p:cNvPr>
          <p:cNvSpPr>
            <a:spLocks noGrp="1"/>
          </p:cNvSpPr>
          <p:nvPr>
            <p:ph type="sldNum" sz="quarter" idx="12"/>
          </p:nvPr>
        </p:nvSpPr>
        <p:spPr/>
        <p:txBody>
          <a:bodyPr/>
          <a:lstStyle/>
          <a:p>
            <a:fld id="{82B63C5F-247B-BE4F-ACBC-7BDD67617F3E}" type="slidenum">
              <a:rPr lang="fr-FR" smtClean="0"/>
              <a:t>53</a:t>
            </a:fld>
            <a:endParaRPr lang="fr-FR" dirty="0"/>
          </a:p>
        </p:txBody>
      </p:sp>
      <p:sp>
        <p:nvSpPr>
          <p:cNvPr id="4" name="Espace réservé du texte 3">
            <a:extLst>
              <a:ext uri="{FF2B5EF4-FFF2-40B4-BE49-F238E27FC236}">
                <a16:creationId xmlns:a16="http://schemas.microsoft.com/office/drawing/2014/main" id="{26EE8B41-838C-A3A2-AFB1-46FC0088C97B}"/>
              </a:ext>
            </a:extLst>
          </p:cNvPr>
          <p:cNvSpPr>
            <a:spLocks noGrp="1"/>
          </p:cNvSpPr>
          <p:nvPr>
            <p:ph type="body" idx="1"/>
          </p:nvPr>
        </p:nvSpPr>
        <p:spPr>
          <a:xfrm>
            <a:off x="839788" y="1681163"/>
            <a:ext cx="2964769" cy="4041258"/>
          </a:xfrm>
        </p:spPr>
        <p:txBody>
          <a:bodyPr>
            <a:normAutofit/>
          </a:bodyPr>
          <a:lstStyle/>
          <a:p>
            <a:r>
              <a:rPr lang="fr-CA" sz="2400" dirty="0">
                <a:solidFill>
                  <a:schemeClr val="tx1">
                    <a:lumMod val="50000"/>
                    <a:lumOff val="50000"/>
                  </a:schemeClr>
                </a:solidFill>
                <a:latin typeface="Univers Condensed Light" panose="020B0306020202040204"/>
              </a:rPr>
              <a:t>Quelques données sur la réponse des alliages d’aluminium aux traitements d’anodisation </a:t>
            </a:r>
          </a:p>
        </p:txBody>
      </p:sp>
      <p:sp>
        <p:nvSpPr>
          <p:cNvPr id="6" name="Titre 4">
            <a:extLst>
              <a:ext uri="{FF2B5EF4-FFF2-40B4-BE49-F238E27FC236}">
                <a16:creationId xmlns:a16="http://schemas.microsoft.com/office/drawing/2014/main" id="{31EA07C0-8F1B-FAC0-1D8E-2887882FEBAF}"/>
              </a:ext>
            </a:extLst>
          </p:cNvPr>
          <p:cNvSpPr>
            <a:spLocks noGrp="1"/>
          </p:cNvSpPr>
          <p:nvPr>
            <p:ph type="title"/>
          </p:nvPr>
        </p:nvSpPr>
        <p:spPr>
          <a:xfrm>
            <a:off x="838200" y="513568"/>
            <a:ext cx="9821449" cy="644400"/>
          </a:xfrm>
        </p:spPr>
        <p:txBody>
          <a:bodyPr>
            <a:normAutofit/>
          </a:bodyPr>
          <a:lstStyle/>
          <a:p>
            <a:r>
              <a:rPr lang="fr-CA" dirty="0"/>
              <a:t>L’anodisation</a:t>
            </a:r>
          </a:p>
        </p:txBody>
      </p:sp>
      <p:pic>
        <p:nvPicPr>
          <p:cNvPr id="8" name="Image 7">
            <a:extLst>
              <a:ext uri="{FF2B5EF4-FFF2-40B4-BE49-F238E27FC236}">
                <a16:creationId xmlns:a16="http://schemas.microsoft.com/office/drawing/2014/main" id="{18D595E9-919A-10AC-1531-3C0876155C0D}"/>
              </a:ext>
            </a:extLst>
          </p:cNvPr>
          <p:cNvPicPr>
            <a:picLocks noChangeAspect="1"/>
          </p:cNvPicPr>
          <p:nvPr/>
        </p:nvPicPr>
        <p:blipFill>
          <a:blip r:embed="rId2"/>
          <a:stretch>
            <a:fillRect/>
          </a:stretch>
        </p:blipFill>
        <p:spPr>
          <a:xfrm>
            <a:off x="5160341" y="835768"/>
            <a:ext cx="5499308" cy="5296131"/>
          </a:xfrm>
          <a:prstGeom prst="rect">
            <a:avLst/>
          </a:prstGeom>
        </p:spPr>
      </p:pic>
      <p:sp>
        <p:nvSpPr>
          <p:cNvPr id="7" name="ZoneTexte 6">
            <a:extLst>
              <a:ext uri="{FF2B5EF4-FFF2-40B4-BE49-F238E27FC236}">
                <a16:creationId xmlns:a16="http://schemas.microsoft.com/office/drawing/2014/main" id="{F88C8E4C-DF61-AE7E-D6BF-1FC9895EA69E}"/>
              </a:ext>
            </a:extLst>
          </p:cNvPr>
          <p:cNvSpPr txBox="1"/>
          <p:nvPr/>
        </p:nvSpPr>
        <p:spPr>
          <a:xfrm>
            <a:off x="5084748" y="6044274"/>
            <a:ext cx="6323888" cy="273473"/>
          </a:xfrm>
          <a:prstGeom prst="rect">
            <a:avLst/>
          </a:prstGeom>
          <a:noFill/>
        </p:spPr>
        <p:txBody>
          <a:bodyPr wrap="square">
            <a:spAutoFit/>
          </a:bodyPr>
          <a:lstStyle/>
          <a:p>
            <a:pPr>
              <a:lnSpc>
                <a:spcPct val="107000"/>
              </a:lnSpc>
              <a:spcAft>
                <a:spcPts val="800"/>
              </a:spcAft>
            </a:pPr>
            <a:r>
              <a:rPr lang="en-CA" sz="1100" i="1" dirty="0">
                <a:solidFill>
                  <a:schemeClr val="tx1">
                    <a:lumMod val="50000"/>
                    <a:lumOff val="50000"/>
                  </a:schemeClr>
                </a:solidFill>
                <a:effectLst/>
                <a:latin typeface="Univers Condensed Light" panose="020B0306020202040204"/>
                <a:ea typeface="Calibri" panose="020F0502020204030204" pitchFamily="34" charset="0"/>
                <a:cs typeface="Times New Roman" panose="02020603050405020304" pitchFamily="18" charset="0"/>
              </a:rPr>
              <a:t>Source : C. </a:t>
            </a:r>
            <a:r>
              <a:rPr lang="en-CA" sz="1100" i="1" dirty="0" err="1">
                <a:solidFill>
                  <a:schemeClr val="tx1">
                    <a:lumMod val="50000"/>
                    <a:lumOff val="50000"/>
                  </a:schemeClr>
                </a:solidFill>
                <a:effectLst/>
                <a:latin typeface="Univers Condensed Light" panose="020B0306020202040204"/>
                <a:ea typeface="Calibri" panose="020F0502020204030204" pitchFamily="34" charset="0"/>
                <a:cs typeface="Times New Roman" panose="02020603050405020304" pitchFamily="18" charset="0"/>
              </a:rPr>
              <a:t>Vargel</a:t>
            </a:r>
            <a:r>
              <a:rPr lang="en-CA" sz="1100" i="1" dirty="0">
                <a:solidFill>
                  <a:schemeClr val="tx1">
                    <a:lumMod val="50000"/>
                    <a:lumOff val="50000"/>
                  </a:schemeClr>
                </a:solidFill>
                <a:effectLst/>
                <a:latin typeface="Univers Condensed Light" panose="020B0306020202040204"/>
                <a:ea typeface="Calibri" panose="020F0502020204030204" pitchFamily="34" charset="0"/>
                <a:cs typeface="Times New Roman" panose="02020603050405020304" pitchFamily="18" charset="0"/>
              </a:rPr>
              <a:t>, Corrosion of Aluminum, 1st Edition, Elsevier Science, 2004</a:t>
            </a:r>
            <a:endParaRPr lang="fr-CA" sz="1100" i="1" dirty="0">
              <a:solidFill>
                <a:schemeClr val="tx1">
                  <a:lumMod val="50000"/>
                  <a:lumOff val="50000"/>
                </a:schemeClr>
              </a:solidFill>
              <a:effectLst/>
              <a:latin typeface="Univers Condensed Light" panose="020B030602020204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0462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45B6348-23B7-9699-6ECC-E63250947205}"/>
              </a:ext>
            </a:extLst>
          </p:cNvPr>
          <p:cNvSpPr>
            <a:spLocks noGrp="1"/>
          </p:cNvSpPr>
          <p:nvPr>
            <p:ph type="ftr" sz="quarter" idx="11"/>
          </p:nvPr>
        </p:nvSpPr>
        <p:spPr/>
        <p:txBody>
          <a:bodyPr/>
          <a:lstStyle/>
          <a:p>
            <a:r>
              <a:rPr lang="fr-FR" dirty="0"/>
              <a:t>ALU-COMPÉTENCES</a:t>
            </a:r>
          </a:p>
        </p:txBody>
      </p:sp>
      <p:sp>
        <p:nvSpPr>
          <p:cNvPr id="3" name="Espace réservé du numéro de diapositive 2">
            <a:extLst>
              <a:ext uri="{FF2B5EF4-FFF2-40B4-BE49-F238E27FC236}">
                <a16:creationId xmlns:a16="http://schemas.microsoft.com/office/drawing/2014/main" id="{D1FC1718-D030-C83D-4CE3-59C244B7EBE9}"/>
              </a:ext>
            </a:extLst>
          </p:cNvPr>
          <p:cNvSpPr>
            <a:spLocks noGrp="1"/>
          </p:cNvSpPr>
          <p:nvPr>
            <p:ph type="sldNum" sz="quarter" idx="12"/>
          </p:nvPr>
        </p:nvSpPr>
        <p:spPr/>
        <p:txBody>
          <a:bodyPr/>
          <a:lstStyle/>
          <a:p>
            <a:fld id="{82B63C5F-247B-BE4F-ACBC-7BDD67617F3E}" type="slidenum">
              <a:rPr lang="fr-FR" smtClean="0"/>
              <a:t>54</a:t>
            </a:fld>
            <a:endParaRPr lang="fr-FR" dirty="0"/>
          </a:p>
        </p:txBody>
      </p:sp>
      <p:sp>
        <p:nvSpPr>
          <p:cNvPr id="4" name="Espace réservé du texte 3">
            <a:extLst>
              <a:ext uri="{FF2B5EF4-FFF2-40B4-BE49-F238E27FC236}">
                <a16:creationId xmlns:a16="http://schemas.microsoft.com/office/drawing/2014/main" id="{2E451354-2145-8D7A-4C1D-6D41B57677A7}"/>
              </a:ext>
            </a:extLst>
          </p:cNvPr>
          <p:cNvSpPr>
            <a:spLocks noGrp="1"/>
          </p:cNvSpPr>
          <p:nvPr>
            <p:ph type="body" idx="1"/>
          </p:nvPr>
        </p:nvSpPr>
        <p:spPr>
          <a:xfrm>
            <a:off x="839788" y="1408371"/>
            <a:ext cx="4809898" cy="4041258"/>
          </a:xfrm>
        </p:spPr>
        <p:txBody>
          <a:bodyPr>
            <a:normAutofit/>
          </a:bodyPr>
          <a:lstStyle/>
          <a:p>
            <a:r>
              <a:rPr lang="fr-CA" sz="2400" dirty="0">
                <a:solidFill>
                  <a:schemeClr val="tx1">
                    <a:lumMod val="50000"/>
                    <a:lumOff val="50000"/>
                  </a:schemeClr>
                </a:solidFill>
                <a:latin typeface="Univers Condensed Light" panose="020B0306020202040204"/>
              </a:rPr>
              <a:t>Les procédés de conversion </a:t>
            </a:r>
          </a:p>
          <a:p>
            <a:r>
              <a:rPr lang="fr-CA" sz="2400" dirty="0">
                <a:solidFill>
                  <a:schemeClr val="tx1">
                    <a:lumMod val="50000"/>
                    <a:lumOff val="50000"/>
                  </a:schemeClr>
                </a:solidFill>
                <a:latin typeface="Univers Condensed Light" panose="020B0306020202040204"/>
              </a:rPr>
              <a:t>chimiques appliqués aux surfaces </a:t>
            </a:r>
          </a:p>
          <a:p>
            <a:r>
              <a:rPr lang="fr-CA" sz="2400" dirty="0">
                <a:solidFill>
                  <a:schemeClr val="tx1">
                    <a:lumMod val="50000"/>
                    <a:lumOff val="50000"/>
                  </a:schemeClr>
                </a:solidFill>
                <a:latin typeface="Univers Condensed Light" panose="020B0306020202040204"/>
              </a:rPr>
              <a:t>d’aluminium sont classés en fonction </a:t>
            </a:r>
          </a:p>
          <a:p>
            <a:r>
              <a:rPr lang="fr-CA" sz="2400" dirty="0">
                <a:solidFill>
                  <a:schemeClr val="tx1">
                    <a:lumMod val="50000"/>
                    <a:lumOff val="50000"/>
                  </a:schemeClr>
                </a:solidFill>
                <a:latin typeface="Univers Condensed Light" panose="020B0306020202040204"/>
              </a:rPr>
              <a:t>de la nature de la couche obtenue. </a:t>
            </a:r>
          </a:p>
          <a:p>
            <a:r>
              <a:rPr lang="fr-CA" sz="2400" dirty="0">
                <a:solidFill>
                  <a:schemeClr val="tx1">
                    <a:lumMod val="50000"/>
                    <a:lumOff val="50000"/>
                  </a:schemeClr>
                </a:solidFill>
                <a:latin typeface="Univers Condensed Light" panose="020B0306020202040204"/>
              </a:rPr>
              <a:t>Les procédés de conversion les plus </a:t>
            </a:r>
          </a:p>
          <a:p>
            <a:r>
              <a:rPr lang="fr-CA" sz="2400" dirty="0">
                <a:solidFill>
                  <a:schemeClr val="tx1">
                    <a:lumMod val="50000"/>
                    <a:lumOff val="50000"/>
                  </a:schemeClr>
                </a:solidFill>
                <a:latin typeface="Univers Condensed Light" panose="020B0306020202040204"/>
              </a:rPr>
              <a:t>courants sont les procédés de </a:t>
            </a:r>
          </a:p>
          <a:p>
            <a:r>
              <a:rPr lang="fr-CA" sz="2400" dirty="0">
                <a:solidFill>
                  <a:schemeClr val="tx1">
                    <a:lumMod val="50000"/>
                    <a:lumOff val="50000"/>
                  </a:schemeClr>
                </a:solidFill>
                <a:latin typeface="Univers Condensed Light" panose="020B0306020202040204"/>
              </a:rPr>
              <a:t>revêtements d’oxyde, de phosphate </a:t>
            </a:r>
          </a:p>
          <a:p>
            <a:r>
              <a:rPr lang="fr-CA" sz="2400" dirty="0">
                <a:solidFill>
                  <a:schemeClr val="tx1">
                    <a:lumMod val="50000"/>
                    <a:lumOff val="50000"/>
                  </a:schemeClr>
                </a:solidFill>
                <a:latin typeface="Univers Condensed Light" panose="020B0306020202040204"/>
              </a:rPr>
              <a:t>et de chromate</a:t>
            </a:r>
          </a:p>
        </p:txBody>
      </p:sp>
      <p:sp>
        <p:nvSpPr>
          <p:cNvPr id="6" name="Titre 4">
            <a:extLst>
              <a:ext uri="{FF2B5EF4-FFF2-40B4-BE49-F238E27FC236}">
                <a16:creationId xmlns:a16="http://schemas.microsoft.com/office/drawing/2014/main" id="{0DABDAE6-257F-3C93-1BE1-E7EC1C4CAA1D}"/>
              </a:ext>
            </a:extLst>
          </p:cNvPr>
          <p:cNvSpPr>
            <a:spLocks noGrp="1"/>
          </p:cNvSpPr>
          <p:nvPr>
            <p:ph type="title"/>
          </p:nvPr>
        </p:nvSpPr>
        <p:spPr>
          <a:xfrm>
            <a:off x="838200" y="513568"/>
            <a:ext cx="9821449" cy="926926"/>
          </a:xfrm>
        </p:spPr>
        <p:txBody>
          <a:bodyPr/>
          <a:lstStyle/>
          <a:p>
            <a:r>
              <a:rPr lang="fr-CA" dirty="0"/>
              <a:t>Traitements de conversion chimiques </a:t>
            </a:r>
          </a:p>
        </p:txBody>
      </p:sp>
      <p:pic>
        <p:nvPicPr>
          <p:cNvPr id="8" name="Image 7">
            <a:extLst>
              <a:ext uri="{FF2B5EF4-FFF2-40B4-BE49-F238E27FC236}">
                <a16:creationId xmlns:a16="http://schemas.microsoft.com/office/drawing/2014/main" id="{6BE22B70-AE5D-55C0-7FEA-11D0212A7735}"/>
              </a:ext>
            </a:extLst>
          </p:cNvPr>
          <p:cNvPicPr>
            <a:picLocks noChangeAspect="1"/>
          </p:cNvPicPr>
          <p:nvPr/>
        </p:nvPicPr>
        <p:blipFill>
          <a:blip r:embed="rId2"/>
          <a:stretch>
            <a:fillRect/>
          </a:stretch>
        </p:blipFill>
        <p:spPr>
          <a:xfrm>
            <a:off x="6464047" y="1243198"/>
            <a:ext cx="5364178" cy="4659791"/>
          </a:xfrm>
          <a:prstGeom prst="rect">
            <a:avLst/>
          </a:prstGeom>
        </p:spPr>
      </p:pic>
      <p:sp>
        <p:nvSpPr>
          <p:cNvPr id="7" name="ZoneTexte 6">
            <a:extLst>
              <a:ext uri="{FF2B5EF4-FFF2-40B4-BE49-F238E27FC236}">
                <a16:creationId xmlns:a16="http://schemas.microsoft.com/office/drawing/2014/main" id="{A4C812F4-08CB-9D5B-A529-4B176884600E}"/>
              </a:ext>
            </a:extLst>
          </p:cNvPr>
          <p:cNvSpPr txBox="1"/>
          <p:nvPr/>
        </p:nvSpPr>
        <p:spPr>
          <a:xfrm>
            <a:off x="6097424" y="5889967"/>
            <a:ext cx="6097424" cy="430887"/>
          </a:xfrm>
          <a:prstGeom prst="rect">
            <a:avLst/>
          </a:prstGeom>
          <a:noFill/>
        </p:spPr>
        <p:txBody>
          <a:bodyPr wrap="square">
            <a:spAutoFit/>
          </a:bodyPr>
          <a:lstStyle/>
          <a:p>
            <a:r>
              <a:rPr lang="en-US" sz="1100" i="1" dirty="0">
                <a:latin typeface="Univers Condensed Light" panose="020B0306020202040204"/>
              </a:rPr>
              <a:t>Source : The surface treatment and finishing of aluminum and its alloys, by S. </a:t>
            </a:r>
            <a:r>
              <a:rPr lang="en-US" sz="1100" i="1" dirty="0" err="1">
                <a:latin typeface="Univers Condensed Light" panose="020B0306020202040204"/>
              </a:rPr>
              <a:t>Wernick</a:t>
            </a:r>
            <a:r>
              <a:rPr lang="en-US" sz="1100" i="1" dirty="0">
                <a:latin typeface="Univers Condensed Light" panose="020B0306020202040204"/>
              </a:rPr>
              <a:t>, R. Pinner and P.G. </a:t>
            </a:r>
            <a:r>
              <a:rPr lang="en-US" sz="1100" i="1" dirty="0" err="1">
                <a:latin typeface="Univers Condensed Light" panose="020B0306020202040204"/>
              </a:rPr>
              <a:t>Sheasby</a:t>
            </a:r>
            <a:r>
              <a:rPr lang="en-US" sz="1100" i="1" dirty="0">
                <a:latin typeface="Univers Condensed Light" panose="020B0306020202040204"/>
              </a:rPr>
              <a:t>, 5th Edition, ASM International, 1987.</a:t>
            </a:r>
            <a:endParaRPr lang="fr-CA" sz="1100" i="1" dirty="0">
              <a:latin typeface="Univers Condensed Light" panose="020B0306020202040204"/>
            </a:endParaRPr>
          </a:p>
        </p:txBody>
      </p:sp>
    </p:spTree>
    <p:extLst>
      <p:ext uri="{BB962C8B-B14F-4D97-AF65-F5344CB8AC3E}">
        <p14:creationId xmlns:p14="http://schemas.microsoft.com/office/powerpoint/2010/main" val="3816219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37DAC60-7667-370A-8C53-34122D493ED5}"/>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8DC0EA33-1F91-D4BF-B37A-54812F7E51A1}"/>
              </a:ext>
            </a:extLst>
          </p:cNvPr>
          <p:cNvSpPr>
            <a:spLocks noGrp="1"/>
          </p:cNvSpPr>
          <p:nvPr>
            <p:ph type="sldNum" sz="quarter" idx="12"/>
          </p:nvPr>
        </p:nvSpPr>
        <p:spPr/>
        <p:txBody>
          <a:bodyPr/>
          <a:lstStyle/>
          <a:p>
            <a:fld id="{82B63C5F-247B-BE4F-ACBC-7BDD67617F3E}" type="slidenum">
              <a:rPr lang="fr-FR" smtClean="0"/>
              <a:t>55</a:t>
            </a:fld>
            <a:endParaRPr lang="fr-FR" dirty="0"/>
          </a:p>
        </p:txBody>
      </p:sp>
      <p:sp>
        <p:nvSpPr>
          <p:cNvPr id="4" name="Espace réservé du texte 3">
            <a:extLst>
              <a:ext uri="{FF2B5EF4-FFF2-40B4-BE49-F238E27FC236}">
                <a16:creationId xmlns:a16="http://schemas.microsoft.com/office/drawing/2014/main" id="{C06D54AE-72C7-6B0C-9AB1-B9067D1CA4B9}"/>
              </a:ext>
            </a:extLst>
          </p:cNvPr>
          <p:cNvSpPr>
            <a:spLocks noGrp="1"/>
          </p:cNvSpPr>
          <p:nvPr>
            <p:ph type="body" idx="1"/>
          </p:nvPr>
        </p:nvSpPr>
        <p:spPr>
          <a:xfrm>
            <a:off x="712060" y="1439813"/>
            <a:ext cx="10513982" cy="4327751"/>
          </a:xfrm>
        </p:spPr>
        <p:txBody>
          <a:bodyPr/>
          <a:lstStyle/>
          <a:p>
            <a:r>
              <a:rPr lang="fr-CA" sz="2400" dirty="0">
                <a:solidFill>
                  <a:schemeClr val="tx1">
                    <a:lumMod val="50000"/>
                    <a:lumOff val="50000"/>
                  </a:schemeClr>
                </a:solidFill>
                <a:latin typeface="Univers Condensed Light" panose="020B0306020202040204"/>
              </a:rPr>
              <a:t>• Retardent la corrosion lorsque combinés avec des revêtements organiques ou des films d’huile ou de cire</a:t>
            </a:r>
          </a:p>
          <a:p>
            <a:endParaRPr lang="fr-CA" sz="2400" dirty="0">
              <a:solidFill>
                <a:schemeClr val="tx1">
                  <a:lumMod val="50000"/>
                  <a:lumOff val="50000"/>
                </a:schemeClr>
              </a:solidFill>
              <a:latin typeface="Univers Condensed Light" panose="020B0306020202040204"/>
            </a:endParaRPr>
          </a:p>
          <a:p>
            <a:r>
              <a:rPr lang="fr-CA" sz="2400" dirty="0">
                <a:solidFill>
                  <a:schemeClr val="tx1">
                    <a:lumMod val="50000"/>
                    <a:lumOff val="50000"/>
                  </a:schemeClr>
                </a:solidFill>
                <a:latin typeface="Univers Condensed Light" panose="020B0306020202040204"/>
              </a:rPr>
              <a:t>• Retardent la corrosion sans changer la résistivité électrique</a:t>
            </a:r>
          </a:p>
          <a:p>
            <a:endParaRPr lang="fr-CA" sz="2400" dirty="0">
              <a:solidFill>
                <a:schemeClr val="tx1">
                  <a:lumMod val="50000"/>
                  <a:lumOff val="50000"/>
                </a:schemeClr>
              </a:solidFill>
              <a:latin typeface="Univers Condensed Light" panose="020B0306020202040204"/>
            </a:endParaRPr>
          </a:p>
          <a:p>
            <a:r>
              <a:rPr lang="fr-CA" sz="2400" dirty="0">
                <a:solidFill>
                  <a:schemeClr val="tx1">
                    <a:lumMod val="50000"/>
                    <a:lumOff val="50000"/>
                  </a:schemeClr>
                </a:solidFill>
                <a:latin typeface="Univers Condensed Light" panose="020B0306020202040204"/>
              </a:rPr>
              <a:t>• Améliorent l’adhésion des revêtements organiques</a:t>
            </a:r>
          </a:p>
          <a:p>
            <a:endParaRPr lang="fr-CA" sz="2400" dirty="0">
              <a:solidFill>
                <a:schemeClr val="tx1">
                  <a:lumMod val="50000"/>
                  <a:lumOff val="50000"/>
                </a:schemeClr>
              </a:solidFill>
              <a:latin typeface="Univers Condensed Light" panose="020B0306020202040204"/>
            </a:endParaRPr>
          </a:p>
          <a:p>
            <a:r>
              <a:rPr lang="fr-CA" sz="2400" dirty="0">
                <a:solidFill>
                  <a:schemeClr val="tx1">
                    <a:lumMod val="50000"/>
                    <a:lumOff val="50000"/>
                  </a:schemeClr>
                </a:solidFill>
                <a:latin typeface="Univers Condensed Light" panose="020B0306020202040204"/>
              </a:rPr>
              <a:t>• Offrent une résistance modérée à l’usure </a:t>
            </a:r>
          </a:p>
          <a:p>
            <a:endParaRPr lang="fr-CA" sz="2400" dirty="0">
              <a:solidFill>
                <a:schemeClr val="tx1">
                  <a:lumMod val="50000"/>
                  <a:lumOff val="50000"/>
                </a:schemeClr>
              </a:solidFill>
              <a:latin typeface="Univers Condensed Light" panose="020B0306020202040204"/>
            </a:endParaRPr>
          </a:p>
          <a:p>
            <a:r>
              <a:rPr lang="fr-CA" sz="2400" dirty="0">
                <a:solidFill>
                  <a:schemeClr val="tx1">
                    <a:lumMod val="50000"/>
                    <a:lumOff val="50000"/>
                  </a:schemeClr>
                </a:solidFill>
                <a:latin typeface="Univers Condensed Light" panose="020B0306020202040204"/>
              </a:rPr>
              <a:t>• Conviennent à des applications de décoration une fois colorés</a:t>
            </a:r>
          </a:p>
          <a:p>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14CF7231-D178-C060-D14C-DF8FCDCD57B8}"/>
              </a:ext>
            </a:extLst>
          </p:cNvPr>
          <p:cNvSpPr>
            <a:spLocks noGrp="1"/>
          </p:cNvSpPr>
          <p:nvPr>
            <p:ph type="title"/>
          </p:nvPr>
        </p:nvSpPr>
        <p:spPr/>
        <p:txBody>
          <a:bodyPr/>
          <a:lstStyle/>
          <a:p>
            <a:r>
              <a:rPr lang="fr-CA" dirty="0"/>
              <a:t>Traitements de conversion chimiques </a:t>
            </a:r>
          </a:p>
        </p:txBody>
      </p:sp>
    </p:spTree>
    <p:extLst>
      <p:ext uri="{BB962C8B-B14F-4D97-AF65-F5344CB8AC3E}">
        <p14:creationId xmlns:p14="http://schemas.microsoft.com/office/powerpoint/2010/main" val="2619775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BE76EB6-2D61-6048-DEFF-82F01D0A79A8}"/>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D83D3BE8-6FAD-ED17-9AC4-67E9E51D05A7}"/>
              </a:ext>
            </a:extLst>
          </p:cNvPr>
          <p:cNvSpPr>
            <a:spLocks noGrp="1"/>
          </p:cNvSpPr>
          <p:nvPr>
            <p:ph type="sldNum" sz="quarter" idx="12"/>
          </p:nvPr>
        </p:nvSpPr>
        <p:spPr/>
        <p:txBody>
          <a:bodyPr/>
          <a:lstStyle/>
          <a:p>
            <a:fld id="{82B63C5F-247B-BE4F-ACBC-7BDD67617F3E}" type="slidenum">
              <a:rPr lang="fr-FR" smtClean="0"/>
              <a:t>56</a:t>
            </a:fld>
            <a:endParaRPr lang="fr-FR" dirty="0"/>
          </a:p>
        </p:txBody>
      </p:sp>
      <p:sp>
        <p:nvSpPr>
          <p:cNvPr id="4" name="Espace réservé du texte 3">
            <a:extLst>
              <a:ext uri="{FF2B5EF4-FFF2-40B4-BE49-F238E27FC236}">
                <a16:creationId xmlns:a16="http://schemas.microsoft.com/office/drawing/2014/main" id="{4AC74F43-A2F7-F9E0-D711-E150B65D4EE9}"/>
              </a:ext>
            </a:extLst>
          </p:cNvPr>
          <p:cNvSpPr>
            <a:spLocks noGrp="1"/>
          </p:cNvSpPr>
          <p:nvPr>
            <p:ph type="body" idx="1"/>
          </p:nvPr>
        </p:nvSpPr>
        <p:spPr>
          <a:xfrm>
            <a:off x="839788" y="1273629"/>
            <a:ext cx="10513982" cy="4751614"/>
          </a:xfrm>
        </p:spPr>
        <p:txBody>
          <a:bodyPr>
            <a:normAutofit lnSpcReduction="10000"/>
          </a:bodyPr>
          <a:lstStyle/>
          <a:p>
            <a:r>
              <a:rPr lang="fr-CA" sz="2200" b="1" dirty="0">
                <a:solidFill>
                  <a:schemeClr val="accent1"/>
                </a:solidFill>
                <a:latin typeface="Univers Condensed Light" panose="020B0306020202040204"/>
              </a:rPr>
              <a:t>• Les revêtements organiques sont formés de trois composantes.</a:t>
            </a:r>
          </a:p>
          <a:p>
            <a:r>
              <a:rPr lang="fr-CA" sz="2200" dirty="0">
                <a:solidFill>
                  <a:schemeClr val="tx1">
                    <a:lumMod val="50000"/>
                    <a:lumOff val="50000"/>
                  </a:schemeClr>
                </a:solidFill>
                <a:latin typeface="Univers Condensed Light" panose="020B0306020202040204"/>
              </a:rPr>
              <a:t>  • La résine sert de liant qui forme le film de peinture.</a:t>
            </a:r>
          </a:p>
          <a:p>
            <a:r>
              <a:rPr lang="fr-CA" sz="2200" dirty="0">
                <a:solidFill>
                  <a:schemeClr val="tx1">
                    <a:lumMod val="50000"/>
                    <a:lumOff val="50000"/>
                  </a:schemeClr>
                </a:solidFill>
                <a:latin typeface="Univers Condensed Light" panose="020B0306020202040204"/>
              </a:rPr>
              <a:t>  • Les pigments fournissent des propriétés telles que la résistance à l’usure, à la </a:t>
            </a:r>
          </a:p>
          <a:p>
            <a:r>
              <a:rPr lang="fr-CA" sz="2200" dirty="0">
                <a:solidFill>
                  <a:schemeClr val="tx1">
                    <a:lumMod val="50000"/>
                    <a:lumOff val="50000"/>
                  </a:schemeClr>
                </a:solidFill>
                <a:latin typeface="Univers Condensed Light" panose="020B0306020202040204"/>
              </a:rPr>
              <a:t>  corrosion, la couleur, l'opacité et la brillance.</a:t>
            </a:r>
          </a:p>
          <a:p>
            <a:r>
              <a:rPr lang="fr-CA" sz="2200" dirty="0">
                <a:solidFill>
                  <a:schemeClr val="tx1">
                    <a:lumMod val="50000"/>
                    <a:lumOff val="50000"/>
                  </a:schemeClr>
                </a:solidFill>
                <a:latin typeface="Univers Condensed Light" panose="020B0306020202040204"/>
              </a:rPr>
              <a:t>  • Les solvants maintiennent le revêtement à l'état liquide et facilitent l'application.</a:t>
            </a:r>
          </a:p>
          <a:p>
            <a:r>
              <a:rPr lang="fr-CA" sz="2200" dirty="0">
                <a:solidFill>
                  <a:schemeClr val="tx1">
                    <a:lumMod val="50000"/>
                    <a:lumOff val="50000"/>
                  </a:schemeClr>
                </a:solidFill>
                <a:latin typeface="Univers Condensed Light" panose="020B0306020202040204"/>
              </a:rPr>
              <a:t>   Certains revêtements liquides contiennent également d'autres additifs (agents </a:t>
            </a:r>
          </a:p>
          <a:p>
            <a:r>
              <a:rPr lang="fr-CA" sz="2200" dirty="0">
                <a:solidFill>
                  <a:schemeClr val="tx1">
                    <a:lumMod val="50000"/>
                    <a:lumOff val="50000"/>
                  </a:schemeClr>
                </a:solidFill>
                <a:latin typeface="Univers Condensed Light" panose="020B0306020202040204"/>
              </a:rPr>
              <a:t>    plastifiants, inhibiteurs de corrosion, etc.).</a:t>
            </a:r>
          </a:p>
          <a:p>
            <a:r>
              <a:rPr lang="fr-CA" sz="2200" b="1" dirty="0">
                <a:solidFill>
                  <a:schemeClr val="accent1"/>
                </a:solidFill>
                <a:latin typeface="Univers Condensed Light" panose="020B0306020202040204"/>
              </a:rPr>
              <a:t>• Les revêtements organiques peuvent être classés en fonction du pourcentage en volume </a:t>
            </a:r>
          </a:p>
          <a:p>
            <a:r>
              <a:rPr lang="fr-CA" sz="2200" b="1" dirty="0">
                <a:solidFill>
                  <a:schemeClr val="accent1"/>
                </a:solidFill>
                <a:latin typeface="Univers Condensed Light" panose="020B0306020202040204"/>
              </a:rPr>
              <a:t>de la partie solide (pigments + résine) qu’ils renferment.</a:t>
            </a:r>
          </a:p>
          <a:p>
            <a:r>
              <a:rPr lang="fr-CA" sz="2200" dirty="0">
                <a:solidFill>
                  <a:schemeClr val="tx1">
                    <a:lumMod val="50000"/>
                    <a:lumOff val="50000"/>
                  </a:schemeClr>
                </a:solidFill>
                <a:latin typeface="Univers Condensed Light" panose="020B0306020202040204"/>
              </a:rPr>
              <a:t>   • Solides conventionnels (jusqu’à 40%)</a:t>
            </a:r>
          </a:p>
          <a:p>
            <a:r>
              <a:rPr lang="fr-CA" sz="2200" dirty="0">
                <a:solidFill>
                  <a:schemeClr val="tx1">
                    <a:lumMod val="50000"/>
                    <a:lumOff val="50000"/>
                  </a:schemeClr>
                </a:solidFill>
                <a:latin typeface="Univers Condensed Light" panose="020B0306020202040204"/>
              </a:rPr>
              <a:t>   • Solides intermédiaires (40 à 55%)</a:t>
            </a:r>
          </a:p>
          <a:p>
            <a:r>
              <a:rPr lang="fr-CA" sz="2200" dirty="0">
                <a:solidFill>
                  <a:schemeClr val="tx1">
                    <a:lumMod val="50000"/>
                    <a:lumOff val="50000"/>
                  </a:schemeClr>
                </a:solidFill>
                <a:latin typeface="Univers Condensed Light" panose="020B0306020202040204"/>
              </a:rPr>
              <a:t>   • Solides élevés (55 à 70%)</a:t>
            </a:r>
          </a:p>
          <a:p>
            <a:endParaRPr lang="fr-CA" dirty="0">
              <a:solidFill>
                <a:schemeClr val="tx1">
                  <a:lumMod val="50000"/>
                  <a:lumOff val="50000"/>
                </a:schemeClr>
              </a:solidFill>
              <a:latin typeface="Univers Condensed Light" panose="020B0306020202040204"/>
            </a:endParaRPr>
          </a:p>
        </p:txBody>
      </p:sp>
      <p:sp>
        <p:nvSpPr>
          <p:cNvPr id="5" name="Titre 4">
            <a:extLst>
              <a:ext uri="{FF2B5EF4-FFF2-40B4-BE49-F238E27FC236}">
                <a16:creationId xmlns:a16="http://schemas.microsoft.com/office/drawing/2014/main" id="{2EBD6D55-9E3E-2451-BE4D-6BA77F01D14D}"/>
              </a:ext>
            </a:extLst>
          </p:cNvPr>
          <p:cNvSpPr>
            <a:spLocks noGrp="1"/>
          </p:cNvSpPr>
          <p:nvPr>
            <p:ph type="title"/>
          </p:nvPr>
        </p:nvSpPr>
        <p:spPr/>
        <p:txBody>
          <a:bodyPr/>
          <a:lstStyle/>
          <a:p>
            <a:r>
              <a:rPr lang="fr-CA" dirty="0"/>
              <a:t>Revêtements organiques</a:t>
            </a:r>
          </a:p>
        </p:txBody>
      </p:sp>
    </p:spTree>
    <p:extLst>
      <p:ext uri="{BB962C8B-B14F-4D97-AF65-F5344CB8AC3E}">
        <p14:creationId xmlns:p14="http://schemas.microsoft.com/office/powerpoint/2010/main" val="3624500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4792C8A-80F3-53B8-8503-DD5B13920785}"/>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B2C68E47-B885-7492-18BD-53F38438FB45}"/>
              </a:ext>
            </a:extLst>
          </p:cNvPr>
          <p:cNvSpPr>
            <a:spLocks noGrp="1"/>
          </p:cNvSpPr>
          <p:nvPr>
            <p:ph type="sldNum" sz="quarter" idx="12"/>
          </p:nvPr>
        </p:nvSpPr>
        <p:spPr/>
        <p:txBody>
          <a:bodyPr/>
          <a:lstStyle/>
          <a:p>
            <a:fld id="{82B63C5F-247B-BE4F-ACBC-7BDD67617F3E}" type="slidenum">
              <a:rPr lang="fr-FR" smtClean="0"/>
              <a:t>57</a:t>
            </a:fld>
            <a:endParaRPr lang="fr-FR" dirty="0"/>
          </a:p>
        </p:txBody>
      </p:sp>
      <p:sp>
        <p:nvSpPr>
          <p:cNvPr id="4" name="Espace réservé du texte 3">
            <a:extLst>
              <a:ext uri="{FF2B5EF4-FFF2-40B4-BE49-F238E27FC236}">
                <a16:creationId xmlns:a16="http://schemas.microsoft.com/office/drawing/2014/main" id="{3CD63110-3B45-71FA-1359-8A285334E601}"/>
              </a:ext>
            </a:extLst>
          </p:cNvPr>
          <p:cNvSpPr>
            <a:spLocks noGrp="1"/>
          </p:cNvSpPr>
          <p:nvPr>
            <p:ph type="body" idx="1"/>
          </p:nvPr>
        </p:nvSpPr>
        <p:spPr>
          <a:xfrm>
            <a:off x="838200" y="1316037"/>
            <a:ext cx="10513982" cy="4663269"/>
          </a:xfrm>
        </p:spPr>
        <p:txBody>
          <a:bodyPr>
            <a:normAutofit lnSpcReduction="10000"/>
          </a:bodyPr>
          <a:lstStyle/>
          <a:p>
            <a:r>
              <a:rPr lang="fr-CA" sz="2400" b="1" dirty="0">
                <a:solidFill>
                  <a:schemeClr val="accent1"/>
                </a:solidFill>
                <a:latin typeface="Univers Condensed Light" panose="020B0306020202040204"/>
              </a:rPr>
              <a:t>Objectif :</a:t>
            </a:r>
          </a:p>
          <a:p>
            <a:r>
              <a:rPr lang="fr-CA" sz="2400" dirty="0">
                <a:solidFill>
                  <a:schemeClr val="tx1">
                    <a:lumMod val="50000"/>
                    <a:lumOff val="50000"/>
                  </a:schemeClr>
                </a:solidFill>
                <a:latin typeface="Univers Condensed Light" panose="020B0306020202040204"/>
              </a:rPr>
              <a:t>• Ajoutés en faibles quantités pour </a:t>
            </a:r>
          </a:p>
          <a:p>
            <a:r>
              <a:rPr lang="fr-CA" sz="2400" dirty="0">
                <a:solidFill>
                  <a:schemeClr val="tx1">
                    <a:lumMod val="50000"/>
                    <a:lumOff val="50000"/>
                  </a:schemeClr>
                </a:solidFill>
                <a:latin typeface="Univers Condensed Light" panose="020B0306020202040204"/>
              </a:rPr>
              <a:t>diminuer la réaction entre le métal et </a:t>
            </a:r>
          </a:p>
          <a:p>
            <a:r>
              <a:rPr lang="fr-CA" sz="2400" dirty="0">
                <a:solidFill>
                  <a:schemeClr val="tx1">
                    <a:lumMod val="50000"/>
                    <a:lumOff val="50000"/>
                  </a:schemeClr>
                </a:solidFill>
                <a:latin typeface="Univers Condensed Light" panose="020B0306020202040204"/>
              </a:rPr>
              <a:t>l'environnement.</a:t>
            </a:r>
          </a:p>
          <a:p>
            <a:endParaRPr lang="fr-CA" sz="2400" dirty="0">
              <a:latin typeface="Univers Condensed Light" panose="020B0306020202040204"/>
            </a:endParaRPr>
          </a:p>
          <a:p>
            <a:r>
              <a:rPr lang="fr-CA" sz="2400" b="1" dirty="0">
                <a:solidFill>
                  <a:schemeClr val="accent1"/>
                </a:solidFill>
                <a:latin typeface="Univers Condensed Light" panose="020B0306020202040204"/>
              </a:rPr>
              <a:t>Principales applications :</a:t>
            </a:r>
          </a:p>
          <a:p>
            <a:r>
              <a:rPr lang="fr-CA" sz="2400" dirty="0">
                <a:solidFill>
                  <a:schemeClr val="tx1">
                    <a:lumMod val="50000"/>
                    <a:lumOff val="50000"/>
                  </a:schemeClr>
                </a:solidFill>
                <a:latin typeface="Univers Condensed Light" panose="020B0306020202040204"/>
              </a:rPr>
              <a:t>• Eaux naturelles, eaux d’alimentation et </a:t>
            </a:r>
          </a:p>
          <a:p>
            <a:r>
              <a:rPr lang="fr-CA" sz="2400" dirty="0">
                <a:solidFill>
                  <a:schemeClr val="tx1">
                    <a:lumMod val="50000"/>
                    <a:lumOff val="50000"/>
                  </a:schemeClr>
                </a:solidFill>
                <a:latin typeface="Univers Condensed Light" panose="020B0306020202040204"/>
              </a:rPr>
              <a:t>eaux de refroidissement </a:t>
            </a:r>
          </a:p>
          <a:p>
            <a:r>
              <a:rPr lang="fr-CA" sz="2400" dirty="0">
                <a:solidFill>
                  <a:schemeClr val="tx1">
                    <a:lumMod val="50000"/>
                    <a:lumOff val="50000"/>
                  </a:schemeClr>
                </a:solidFill>
                <a:latin typeface="Univers Condensed Light" panose="020B0306020202040204"/>
              </a:rPr>
              <a:t>• Solutions acides de décapage </a:t>
            </a:r>
          </a:p>
          <a:p>
            <a:r>
              <a:rPr lang="fr-CA" sz="2400" dirty="0">
                <a:solidFill>
                  <a:schemeClr val="tx1">
                    <a:lumMod val="50000"/>
                    <a:lumOff val="50000"/>
                  </a:schemeClr>
                </a:solidFill>
                <a:latin typeface="Univers Condensed Light" panose="020B0306020202040204"/>
              </a:rPr>
              <a:t>• Milieux de production et de raffinage du </a:t>
            </a:r>
          </a:p>
          <a:p>
            <a:r>
              <a:rPr lang="fr-CA" sz="2400" dirty="0">
                <a:solidFill>
                  <a:schemeClr val="tx1">
                    <a:lumMod val="50000"/>
                    <a:lumOff val="50000"/>
                  </a:schemeClr>
                </a:solidFill>
                <a:latin typeface="Univers Condensed Light" panose="020B0306020202040204"/>
              </a:rPr>
              <a:t>pétrole.</a:t>
            </a:r>
          </a:p>
          <a:p>
            <a:endParaRPr lang="fr-CA" dirty="0">
              <a:latin typeface="Univers Condensed Light" panose="020B0306020202040204"/>
            </a:endParaRPr>
          </a:p>
        </p:txBody>
      </p:sp>
      <p:sp>
        <p:nvSpPr>
          <p:cNvPr id="5" name="Titre 4">
            <a:extLst>
              <a:ext uri="{FF2B5EF4-FFF2-40B4-BE49-F238E27FC236}">
                <a16:creationId xmlns:a16="http://schemas.microsoft.com/office/drawing/2014/main" id="{F8C403A2-D86C-5F85-A090-B1F421E36475}"/>
              </a:ext>
            </a:extLst>
          </p:cNvPr>
          <p:cNvSpPr>
            <a:spLocks noGrp="1"/>
          </p:cNvSpPr>
          <p:nvPr>
            <p:ph type="title"/>
          </p:nvPr>
        </p:nvSpPr>
        <p:spPr/>
        <p:txBody>
          <a:bodyPr/>
          <a:lstStyle/>
          <a:p>
            <a:r>
              <a:rPr lang="fr-CA" dirty="0"/>
              <a:t>Inhibiteurs de corrosion</a:t>
            </a:r>
          </a:p>
        </p:txBody>
      </p:sp>
      <p:pic>
        <p:nvPicPr>
          <p:cNvPr id="7" name="Image 6">
            <a:extLst>
              <a:ext uri="{FF2B5EF4-FFF2-40B4-BE49-F238E27FC236}">
                <a16:creationId xmlns:a16="http://schemas.microsoft.com/office/drawing/2014/main" id="{CBECBCAE-9B5B-65C8-3F9A-108D59AF4B7F}"/>
              </a:ext>
            </a:extLst>
          </p:cNvPr>
          <p:cNvPicPr>
            <a:picLocks noChangeAspect="1"/>
          </p:cNvPicPr>
          <p:nvPr/>
        </p:nvPicPr>
        <p:blipFill>
          <a:blip r:embed="rId2"/>
          <a:stretch>
            <a:fillRect/>
          </a:stretch>
        </p:blipFill>
        <p:spPr>
          <a:xfrm>
            <a:off x="6177645" y="1360516"/>
            <a:ext cx="5938155" cy="4574310"/>
          </a:xfrm>
          <a:prstGeom prst="rect">
            <a:avLst/>
          </a:prstGeom>
        </p:spPr>
      </p:pic>
      <p:sp>
        <p:nvSpPr>
          <p:cNvPr id="8" name="ZoneTexte 7">
            <a:extLst>
              <a:ext uri="{FF2B5EF4-FFF2-40B4-BE49-F238E27FC236}">
                <a16:creationId xmlns:a16="http://schemas.microsoft.com/office/drawing/2014/main" id="{31F9E1F4-6816-F6CE-B4B9-C81BAE4AA200}"/>
              </a:ext>
            </a:extLst>
          </p:cNvPr>
          <p:cNvSpPr txBox="1"/>
          <p:nvPr/>
        </p:nvSpPr>
        <p:spPr>
          <a:xfrm>
            <a:off x="6332434" y="5938279"/>
            <a:ext cx="6323888" cy="312650"/>
          </a:xfrm>
          <a:prstGeom prst="rect">
            <a:avLst/>
          </a:prstGeom>
          <a:noFill/>
        </p:spPr>
        <p:txBody>
          <a:bodyPr wrap="square">
            <a:spAutoFit/>
          </a:bodyPr>
          <a:lstStyle/>
          <a:p>
            <a:pPr>
              <a:lnSpc>
                <a:spcPct val="107000"/>
              </a:lnSpc>
              <a:spcAft>
                <a:spcPts val="800"/>
              </a:spcAft>
            </a:pPr>
            <a:r>
              <a:rPr lang="en-CA" sz="1400" dirty="0">
                <a:effectLst/>
                <a:latin typeface="Calibri" panose="020F0502020204030204" pitchFamily="34" charset="0"/>
                <a:ea typeface="Calibri" panose="020F0502020204030204" pitchFamily="34" charset="0"/>
                <a:cs typeface="Times New Roman" panose="02020603050405020304" pitchFamily="18" charset="0"/>
              </a:rPr>
              <a:t>Source : C. </a:t>
            </a:r>
            <a:r>
              <a:rPr lang="en-CA" sz="1400" dirty="0" err="1">
                <a:effectLst/>
                <a:latin typeface="Calibri" panose="020F0502020204030204" pitchFamily="34" charset="0"/>
                <a:ea typeface="Calibri" panose="020F0502020204030204" pitchFamily="34" charset="0"/>
                <a:cs typeface="Times New Roman" panose="02020603050405020304" pitchFamily="18" charset="0"/>
              </a:rPr>
              <a:t>Vargel</a:t>
            </a:r>
            <a:r>
              <a:rPr lang="en-CA" sz="1400" dirty="0">
                <a:effectLst/>
                <a:latin typeface="Calibri" panose="020F0502020204030204" pitchFamily="34" charset="0"/>
                <a:ea typeface="Calibri" panose="020F0502020204030204" pitchFamily="34" charset="0"/>
                <a:cs typeface="Times New Roman" panose="02020603050405020304" pitchFamily="18" charset="0"/>
              </a:rPr>
              <a:t>, Corrosion of Aluminum, 1st Edition, Elsevier Science, 2004</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081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8005" y="3139591"/>
            <a:ext cx="4902523" cy="2852737"/>
          </a:xfrm>
        </p:spPr>
        <p:txBody>
          <a:bodyPr>
            <a:normAutofit/>
          </a:bodyPr>
          <a:lstStyle/>
          <a:p>
            <a:r>
              <a:rPr lang="fr-CA" dirty="0"/>
              <a:t>Conclusions</a:t>
            </a:r>
            <a:br>
              <a:rPr lang="fr-CA" dirty="0"/>
            </a:br>
            <a:endParaRPr lang="fr-CA" dirty="0"/>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58</a:t>
            </a:fld>
            <a:endParaRPr lang="fr-FR"/>
          </a:p>
        </p:txBody>
      </p:sp>
    </p:spTree>
    <p:extLst>
      <p:ext uri="{BB962C8B-B14F-4D97-AF65-F5344CB8AC3E}">
        <p14:creationId xmlns:p14="http://schemas.microsoft.com/office/powerpoint/2010/main" val="4271059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30AF170-C938-9D9D-BBB5-B327424EE5BF}"/>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FADF7376-FBE3-AE69-C5CE-1BD47E4100BD}"/>
              </a:ext>
            </a:extLst>
          </p:cNvPr>
          <p:cNvSpPr>
            <a:spLocks noGrp="1"/>
          </p:cNvSpPr>
          <p:nvPr>
            <p:ph type="sldNum" sz="quarter" idx="12"/>
          </p:nvPr>
        </p:nvSpPr>
        <p:spPr/>
        <p:txBody>
          <a:bodyPr/>
          <a:lstStyle/>
          <a:p>
            <a:fld id="{82B63C5F-247B-BE4F-ACBC-7BDD67617F3E}" type="slidenum">
              <a:rPr lang="fr-FR" smtClean="0"/>
              <a:t>59</a:t>
            </a:fld>
            <a:endParaRPr lang="fr-FR" dirty="0"/>
          </a:p>
        </p:txBody>
      </p:sp>
      <p:sp>
        <p:nvSpPr>
          <p:cNvPr id="7" name="Espace réservé du texte 6">
            <a:extLst>
              <a:ext uri="{FF2B5EF4-FFF2-40B4-BE49-F238E27FC236}">
                <a16:creationId xmlns:a16="http://schemas.microsoft.com/office/drawing/2014/main" id="{9D7AB346-D237-C792-A772-E1516F45ECC1}"/>
              </a:ext>
            </a:extLst>
          </p:cNvPr>
          <p:cNvSpPr>
            <a:spLocks noGrp="1"/>
          </p:cNvSpPr>
          <p:nvPr>
            <p:ph type="body" idx="1"/>
          </p:nvPr>
        </p:nvSpPr>
        <p:spPr>
          <a:xfrm>
            <a:off x="839788" y="1230539"/>
            <a:ext cx="10513982" cy="4491882"/>
          </a:xfrm>
        </p:spPr>
        <p:txBody>
          <a:bodyPr>
            <a:noAutofit/>
          </a:bodyPr>
          <a:lstStyle/>
          <a:p>
            <a:pPr marL="285750" indent="-285750">
              <a:buFontTx/>
              <a:buChar char="-"/>
            </a:pPr>
            <a:r>
              <a:rPr lang="fr-CA" sz="1800" dirty="0">
                <a:solidFill>
                  <a:schemeClr val="tx1">
                    <a:lumMod val="50000"/>
                    <a:lumOff val="50000"/>
                  </a:schemeClr>
                </a:solidFill>
                <a:latin typeface="Univers Condensed Light" panose="020B0306020202040204"/>
              </a:rPr>
              <a:t>La connaissance de la composition des alliages d’aluminium, de leur état métallurgique, des applications et des environnements d’exposition sont indispensables pour évaluer leur comportement en corrosion avant leur mise en service.</a:t>
            </a:r>
          </a:p>
          <a:p>
            <a:pPr marL="285750" indent="-285750">
              <a:buFontTx/>
              <a:buChar char="-"/>
            </a:pPr>
            <a:r>
              <a:rPr lang="fr-CA" sz="1800" dirty="0">
                <a:solidFill>
                  <a:schemeClr val="tx1">
                    <a:lumMod val="50000"/>
                    <a:lumOff val="50000"/>
                  </a:schemeClr>
                </a:solidFill>
                <a:latin typeface="Univers Condensed Light" panose="020B0306020202040204"/>
              </a:rPr>
              <a:t>L’aluminium produit une couche d’oxyde naturelle qui possède une bonne résistance à la corrosion dans beaucoup de milieux. Cependant, la protection de cette couche d’oxyde naturelle peut s’avérer insuffisante dans certains milieux agressifs (milieu marin, certains acides, etc.).</a:t>
            </a:r>
          </a:p>
          <a:p>
            <a:pPr marL="285750" indent="-285750">
              <a:buFontTx/>
              <a:buChar char="-"/>
            </a:pPr>
            <a:r>
              <a:rPr lang="fr-CA" sz="1800" dirty="0">
                <a:solidFill>
                  <a:schemeClr val="tx1">
                    <a:lumMod val="50000"/>
                    <a:lumOff val="50000"/>
                  </a:schemeClr>
                </a:solidFill>
                <a:latin typeface="Univers Condensed Light" panose="020B0306020202040204"/>
              </a:rPr>
              <a:t>Les notions de corrosion électrochimique (potentiel électrochimique, piles de corrosion, etc.) sont des outils utiles pour la prédiction des comportements en corrosion des alliages d’aluminium.</a:t>
            </a:r>
          </a:p>
          <a:p>
            <a:pPr marL="285750" indent="-285750">
              <a:buFontTx/>
              <a:buChar char="-"/>
            </a:pPr>
            <a:r>
              <a:rPr lang="fr-CA" sz="1800" dirty="0">
                <a:solidFill>
                  <a:schemeClr val="tx1">
                    <a:lumMod val="50000"/>
                    <a:lumOff val="50000"/>
                  </a:schemeClr>
                </a:solidFill>
                <a:latin typeface="Univers Condensed Light" panose="020B0306020202040204"/>
              </a:rPr>
              <a:t>Les tests de corrosion sont des outils indispensables pour évaluer la compatibilité d’un alliage ou sa performance dans un milieu donné.</a:t>
            </a:r>
          </a:p>
          <a:p>
            <a:pPr marL="285750" indent="-285750">
              <a:buFontTx/>
              <a:buChar char="-"/>
            </a:pPr>
            <a:r>
              <a:rPr lang="fr-CA" sz="1800" dirty="0">
                <a:solidFill>
                  <a:schemeClr val="tx1">
                    <a:lumMod val="50000"/>
                    <a:lumOff val="50000"/>
                  </a:schemeClr>
                </a:solidFill>
                <a:latin typeface="Univers Condensed Light" panose="020B0306020202040204"/>
              </a:rPr>
              <a:t>L’identification des formes de corrosion permet de comprendre le mécanisme de corrosion sous-jacent en vue de choisir une méthode/stratégie efficace de lutte contre la corrosion.</a:t>
            </a:r>
          </a:p>
          <a:p>
            <a:pPr marL="285750" indent="-285750">
              <a:buFontTx/>
              <a:buChar char="-"/>
            </a:pPr>
            <a:r>
              <a:rPr lang="fr-CA" sz="1800" dirty="0">
                <a:solidFill>
                  <a:schemeClr val="tx1">
                    <a:lumMod val="50000"/>
                    <a:lumOff val="50000"/>
                  </a:schemeClr>
                </a:solidFill>
                <a:latin typeface="Univers Condensed Light" panose="020B0306020202040204"/>
              </a:rPr>
              <a:t>Il est important d’intégrer les méthodes/stratégies de protection contre la corrosion dès l’étape de la conception.</a:t>
            </a:r>
          </a:p>
          <a:p>
            <a:pPr marL="285750" indent="-285750">
              <a:buFontTx/>
              <a:buChar char="-"/>
            </a:pPr>
            <a:r>
              <a:rPr lang="fr-CA" sz="1800" dirty="0">
                <a:solidFill>
                  <a:schemeClr val="tx1">
                    <a:lumMod val="50000"/>
                    <a:lumOff val="50000"/>
                  </a:schemeClr>
                </a:solidFill>
                <a:latin typeface="Univers Condensed Light" panose="020B0306020202040204"/>
              </a:rPr>
              <a:t>Il est indispensable de connaître les produits incompatibles avec les alliages d’aluminium pour éviter leur utilisation ou planifier l’application de couches protectrices (anodisation ou de conversion chimique).       </a:t>
            </a:r>
          </a:p>
        </p:txBody>
      </p:sp>
    </p:spTree>
    <p:extLst>
      <p:ext uri="{BB962C8B-B14F-4D97-AF65-F5344CB8AC3E}">
        <p14:creationId xmlns:p14="http://schemas.microsoft.com/office/powerpoint/2010/main" val="128282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6</a:t>
            </a:fld>
            <a:endParaRPr lang="fr-FR" dirty="0"/>
          </a:p>
        </p:txBody>
      </p:sp>
      <p:sp>
        <p:nvSpPr>
          <p:cNvPr id="5" name="Titre 4"/>
          <p:cNvSpPr>
            <a:spLocks noGrp="1"/>
          </p:cNvSpPr>
          <p:nvPr>
            <p:ph type="title"/>
          </p:nvPr>
        </p:nvSpPr>
        <p:spPr/>
        <p:txBody>
          <a:bodyPr/>
          <a:lstStyle/>
          <a:p>
            <a:r>
              <a:rPr lang="fr-CA" dirty="0"/>
              <a:t>Histoire de l’aluminium </a:t>
            </a:r>
          </a:p>
        </p:txBody>
      </p:sp>
      <p:pic>
        <p:nvPicPr>
          <p:cNvPr id="9" name="Image 8">
            <a:extLst>
              <a:ext uri="{FF2B5EF4-FFF2-40B4-BE49-F238E27FC236}">
                <a16:creationId xmlns:a16="http://schemas.microsoft.com/office/drawing/2014/main" id="{C4C38D02-339F-57AC-7BEA-09ADEC0CD598}"/>
              </a:ext>
            </a:extLst>
          </p:cNvPr>
          <p:cNvPicPr>
            <a:picLocks noChangeAspect="1"/>
          </p:cNvPicPr>
          <p:nvPr/>
        </p:nvPicPr>
        <p:blipFill>
          <a:blip r:embed="rId2"/>
          <a:stretch>
            <a:fillRect/>
          </a:stretch>
        </p:blipFill>
        <p:spPr>
          <a:xfrm>
            <a:off x="215818" y="1368364"/>
            <a:ext cx="11597770" cy="4595571"/>
          </a:xfrm>
          <a:prstGeom prst="rect">
            <a:avLst/>
          </a:prstGeom>
        </p:spPr>
      </p:pic>
      <p:sp>
        <p:nvSpPr>
          <p:cNvPr id="8" name="ZoneTexte 7">
            <a:extLst>
              <a:ext uri="{FF2B5EF4-FFF2-40B4-BE49-F238E27FC236}">
                <a16:creationId xmlns:a16="http://schemas.microsoft.com/office/drawing/2014/main" id="{62A0F8C6-DB0D-7801-C42D-80839A24BB0E}"/>
              </a:ext>
            </a:extLst>
          </p:cNvPr>
          <p:cNvSpPr txBox="1"/>
          <p:nvPr/>
        </p:nvSpPr>
        <p:spPr>
          <a:xfrm>
            <a:off x="8782543" y="5723803"/>
            <a:ext cx="3065551" cy="430887"/>
          </a:xfrm>
          <a:prstGeom prst="rect">
            <a:avLst/>
          </a:prstGeom>
          <a:noFill/>
        </p:spPr>
        <p:txBody>
          <a:bodyPr wrap="square">
            <a:spAutoFit/>
          </a:bodyPr>
          <a:lstStyle/>
          <a:p>
            <a:r>
              <a:rPr lang="fr-CA" sz="1100" i="1" dirty="0">
                <a:solidFill>
                  <a:schemeClr val="accent2"/>
                </a:solidFill>
                <a:latin typeface="Univers Condensed Light" panose="020B0306020202040204"/>
              </a:rPr>
              <a:t>https://en.wikipedia.org/wiki/History_of_aluminium#/media/File:Aluminium_-_world_production_trend.svg</a:t>
            </a:r>
          </a:p>
        </p:txBody>
      </p:sp>
      <p:sp>
        <p:nvSpPr>
          <p:cNvPr id="11" name="ZoneTexte 10">
            <a:extLst>
              <a:ext uri="{FF2B5EF4-FFF2-40B4-BE49-F238E27FC236}">
                <a16:creationId xmlns:a16="http://schemas.microsoft.com/office/drawing/2014/main" id="{36437AF3-B749-9141-66E5-B5AC74F901D1}"/>
              </a:ext>
            </a:extLst>
          </p:cNvPr>
          <p:cNvSpPr txBox="1"/>
          <p:nvPr/>
        </p:nvSpPr>
        <p:spPr>
          <a:xfrm>
            <a:off x="215818" y="5670031"/>
            <a:ext cx="7516555" cy="261610"/>
          </a:xfrm>
          <a:prstGeom prst="rect">
            <a:avLst/>
          </a:prstGeom>
          <a:noFill/>
        </p:spPr>
        <p:txBody>
          <a:bodyPr wrap="square">
            <a:spAutoFit/>
          </a:bodyPr>
          <a:lstStyle/>
          <a:p>
            <a:r>
              <a:rPr lang="en-CA" sz="105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Source : </a:t>
            </a:r>
            <a:r>
              <a:rPr lang="en-US" sz="105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C. </a:t>
            </a:r>
            <a:r>
              <a:rPr lang="en-US" sz="1050" dirty="0" err="1">
                <a:solidFill>
                  <a:schemeClr val="accent2"/>
                </a:solidFill>
                <a:effectLst/>
                <a:latin typeface="Univers Condensed Light" panose="020B0306020202040204"/>
                <a:ea typeface="Calibri" panose="020F0502020204030204" pitchFamily="34" charset="0"/>
                <a:cs typeface="Times New Roman" panose="02020603050405020304" pitchFamily="18" charset="0"/>
              </a:rPr>
              <a:t>Vargel</a:t>
            </a:r>
            <a:r>
              <a:rPr lang="en-US" sz="1050" dirty="0">
                <a:solidFill>
                  <a:schemeClr val="accent2"/>
                </a:solidFill>
                <a:effectLst/>
                <a:latin typeface="Univers Condensed Light" panose="020B0306020202040204"/>
                <a:ea typeface="Calibri" panose="020F0502020204030204" pitchFamily="34" charset="0"/>
                <a:cs typeface="Times New Roman" panose="02020603050405020304" pitchFamily="18" charset="0"/>
              </a:rPr>
              <a:t>, Corrosion of Aluminum, 1st Edition, Elsevier Science, 2004</a:t>
            </a:r>
            <a:endParaRPr lang="fr-CA" sz="1050" dirty="0">
              <a:solidFill>
                <a:schemeClr val="accent2"/>
              </a:solidFill>
              <a:latin typeface="Univers Condensed Light" panose="020B0306020202040204"/>
            </a:endParaRPr>
          </a:p>
        </p:txBody>
      </p:sp>
    </p:spTree>
    <p:extLst>
      <p:ext uri="{BB962C8B-B14F-4D97-AF65-F5344CB8AC3E}">
        <p14:creationId xmlns:p14="http://schemas.microsoft.com/office/powerpoint/2010/main" val="2486223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F396B50-7ED5-A793-1339-48D0B31AA5E5}"/>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9F6556F8-6057-84BE-6273-C15845485F5F}"/>
              </a:ext>
            </a:extLst>
          </p:cNvPr>
          <p:cNvSpPr>
            <a:spLocks noGrp="1"/>
          </p:cNvSpPr>
          <p:nvPr>
            <p:ph type="sldNum" sz="quarter" idx="12"/>
          </p:nvPr>
        </p:nvSpPr>
        <p:spPr/>
        <p:txBody>
          <a:bodyPr/>
          <a:lstStyle/>
          <a:p>
            <a:fld id="{82B63C5F-247B-BE4F-ACBC-7BDD67617F3E}" type="slidenum">
              <a:rPr lang="fr-FR" smtClean="0"/>
              <a:t>60</a:t>
            </a:fld>
            <a:endParaRPr lang="fr-FR" dirty="0"/>
          </a:p>
        </p:txBody>
      </p:sp>
      <p:sp>
        <p:nvSpPr>
          <p:cNvPr id="4" name="Espace réservé du texte 3">
            <a:extLst>
              <a:ext uri="{FF2B5EF4-FFF2-40B4-BE49-F238E27FC236}">
                <a16:creationId xmlns:a16="http://schemas.microsoft.com/office/drawing/2014/main" id="{6F30CD74-8326-90B2-6CB7-5ED88FEAE78E}"/>
              </a:ext>
            </a:extLst>
          </p:cNvPr>
          <p:cNvSpPr>
            <a:spLocks noGrp="1"/>
          </p:cNvSpPr>
          <p:nvPr>
            <p:ph type="body" idx="1"/>
          </p:nvPr>
        </p:nvSpPr>
        <p:spPr>
          <a:xfrm>
            <a:off x="839009" y="2397464"/>
            <a:ext cx="10513982" cy="1976437"/>
          </a:xfrm>
        </p:spPr>
        <p:txBody>
          <a:bodyPr>
            <a:normAutofit/>
          </a:bodyPr>
          <a:lstStyle/>
          <a:p>
            <a:pPr marL="285750" indent="-104775">
              <a:buFont typeface="Arial" panose="020B0604020202020204" pitchFamily="34" charset="0"/>
              <a:buChar char="•"/>
            </a:pPr>
            <a:r>
              <a:rPr lang="fr-CA" sz="1800" dirty="0">
                <a:solidFill>
                  <a:schemeClr val="tx1">
                    <a:lumMod val="50000"/>
                    <a:lumOff val="50000"/>
                  </a:schemeClr>
                </a:solidFill>
                <a:latin typeface="Univers Condensed Light" panose="020B0306020202040204"/>
              </a:rPr>
              <a:t>Il est important d’éviter les couples galvaniques directs avec les cuivreux ou le magnésium (</a:t>
            </a:r>
            <a:r>
              <a:rPr lang="fr-CA" sz="1800" b="1" dirty="0">
                <a:solidFill>
                  <a:schemeClr val="tx1">
                    <a:lumMod val="50000"/>
                    <a:lumOff val="50000"/>
                  </a:schemeClr>
                </a:solidFill>
                <a:latin typeface="Univers Condensed Light" panose="020B0306020202040204"/>
              </a:rPr>
              <a:t>Mg</a:t>
            </a:r>
            <a:r>
              <a:rPr lang="fr-CA" sz="1800" dirty="0">
                <a:solidFill>
                  <a:schemeClr val="tx1">
                    <a:lumMod val="50000"/>
                    <a:lumOff val="50000"/>
                  </a:schemeClr>
                </a:solidFill>
                <a:latin typeface="Univers Condensed Light" panose="020B0306020202040204"/>
              </a:rPr>
              <a:t> se corrodera). </a:t>
            </a:r>
          </a:p>
          <a:p>
            <a:pPr indent="180975"/>
            <a:r>
              <a:rPr lang="fr-CA" sz="1800" dirty="0">
                <a:solidFill>
                  <a:schemeClr val="tx1">
                    <a:lumMod val="50000"/>
                    <a:lumOff val="50000"/>
                  </a:schemeClr>
                </a:solidFill>
                <a:latin typeface="Univers Condensed Light" panose="020B0306020202040204"/>
              </a:rPr>
              <a:t>• Dans le cas d’un assemblage avec l’acier, le zinc ou l’acier inoxydable, isoler l’assemblage si :</a:t>
            </a:r>
          </a:p>
          <a:p>
            <a:r>
              <a:rPr lang="fr-CA" sz="1800" dirty="0">
                <a:solidFill>
                  <a:schemeClr val="tx1">
                    <a:lumMod val="50000"/>
                    <a:lumOff val="50000"/>
                  </a:schemeClr>
                </a:solidFill>
                <a:latin typeface="Univers Condensed Light" panose="020B0306020202040204"/>
              </a:rPr>
              <a:t>   • Le milieu d’exposition est agressif;</a:t>
            </a:r>
          </a:p>
          <a:p>
            <a:r>
              <a:rPr lang="fr-CA" sz="1800" dirty="0">
                <a:solidFill>
                  <a:schemeClr val="tx1">
                    <a:lumMod val="50000"/>
                    <a:lumOff val="50000"/>
                  </a:schemeClr>
                </a:solidFill>
                <a:latin typeface="Univers Condensed Light" panose="020B0306020202040204"/>
              </a:rPr>
              <a:t>   • L’assemblage est conçu pour un usage critique ou une charge variable.</a:t>
            </a:r>
          </a:p>
          <a:p>
            <a:pPr indent="180975"/>
            <a:r>
              <a:rPr lang="fr-CA" sz="1800" dirty="0">
                <a:solidFill>
                  <a:schemeClr val="tx1">
                    <a:lumMod val="50000"/>
                    <a:lumOff val="50000"/>
                  </a:schemeClr>
                </a:solidFill>
                <a:latin typeface="Univers Condensed Light" panose="020B0306020202040204"/>
              </a:rPr>
              <a:t>• Il est recommandé de tenir l’aluminium propre et exempt de marques de manutention lors des étapes de fabrication.</a:t>
            </a:r>
          </a:p>
        </p:txBody>
      </p:sp>
    </p:spTree>
    <p:extLst>
      <p:ext uri="{BB962C8B-B14F-4D97-AF65-F5344CB8AC3E}">
        <p14:creationId xmlns:p14="http://schemas.microsoft.com/office/powerpoint/2010/main" val="10233632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8A436DB7-9FB7-9D4D-8F92-92BD517E5000}" type="datetime1">
              <a:rPr lang="fr-CA"/>
              <a:pPr/>
              <a:t>2024-07-25</a:t>
            </a:fld>
            <a:endParaRPr lang="fr-CA"/>
          </a:p>
        </p:txBody>
      </p:sp>
      <p:sp>
        <p:nvSpPr>
          <p:cNvPr id="3" name="Text Placeholder 2"/>
          <p:cNvSpPr>
            <a:spLocks noGrp="1"/>
          </p:cNvSpPr>
          <p:nvPr>
            <p:ph type="body" idx="1"/>
            <p:custDataLst>
              <p:tags r:id="rId2"/>
            </p:custDataLst>
          </p:nvPr>
        </p:nvSpPr>
        <p:spPr>
          <a:xfrm>
            <a:off x="838200" y="1440494"/>
            <a:ext cx="10513982" cy="4041258"/>
          </a:xfrm>
        </p:spPr>
        <p:txBody>
          <a:bodyPr>
            <a:noAutofit/>
          </a:bodyPr>
          <a:lstStyle/>
          <a:p>
            <a:pPr algn="just">
              <a:lnSpc>
                <a:spcPts val="1600"/>
              </a:lnSpc>
              <a:spcAft>
                <a:spcPts val="800"/>
              </a:spcAft>
            </a:pPr>
            <a:r>
              <a:rPr lang="fr-CA" b="1" dirty="0">
                <a:latin typeface="Calibri" panose="020F0502020204030204" pitchFamily="34" charset="0"/>
                <a:ea typeface="Calibri" panose="020F0502020204030204" pitchFamily="34" charset="0"/>
              </a:rPr>
              <a:t>• C. </a:t>
            </a:r>
            <a:r>
              <a:rPr lang="fr-CA" b="1" dirty="0" err="1">
                <a:latin typeface="Calibri" panose="020F0502020204030204" pitchFamily="34" charset="0"/>
                <a:ea typeface="Calibri" panose="020F0502020204030204" pitchFamily="34" charset="0"/>
              </a:rPr>
              <a:t>Vargel</a:t>
            </a:r>
            <a:r>
              <a:rPr lang="fr-CA" b="1" dirty="0">
                <a:latin typeface="Calibri" panose="020F0502020204030204" pitchFamily="34" charset="0"/>
                <a:ea typeface="Calibri" panose="020F0502020204030204" pitchFamily="34" charset="0"/>
              </a:rPr>
              <a:t>, Corrosion of </a:t>
            </a:r>
            <a:r>
              <a:rPr lang="fr-CA" b="1" dirty="0" err="1">
                <a:latin typeface="Calibri" panose="020F0502020204030204" pitchFamily="34" charset="0"/>
                <a:ea typeface="Calibri" panose="020F0502020204030204" pitchFamily="34" charset="0"/>
              </a:rPr>
              <a:t>Aluminum</a:t>
            </a:r>
            <a:r>
              <a:rPr lang="fr-CA" b="1" dirty="0">
                <a:latin typeface="Calibri" panose="020F0502020204030204" pitchFamily="34" charset="0"/>
                <a:ea typeface="Calibri" panose="020F0502020204030204" pitchFamily="34" charset="0"/>
              </a:rPr>
              <a:t>, 1st Edition, Elsevier Science, 2004</a:t>
            </a:r>
          </a:p>
          <a:p>
            <a:pPr algn="just">
              <a:lnSpc>
                <a:spcPts val="1600"/>
              </a:lnSpc>
              <a:spcAft>
                <a:spcPts val="800"/>
              </a:spcAft>
            </a:pPr>
            <a:r>
              <a:rPr lang="fr-CA" b="1" dirty="0">
                <a:latin typeface="Calibri" panose="020F0502020204030204" pitchFamily="34" charset="0"/>
                <a:ea typeface="Calibri" panose="020F0502020204030204" pitchFamily="34" charset="0"/>
              </a:rPr>
              <a:t>• </a:t>
            </a:r>
            <a:r>
              <a:rPr lang="fr-CA" b="1" dirty="0" err="1">
                <a:latin typeface="Calibri" panose="020F0502020204030204" pitchFamily="34" charset="0"/>
                <a:ea typeface="Calibri" panose="020F0502020204030204" pitchFamily="34" charset="0"/>
              </a:rPr>
              <a:t>Sastri</a:t>
            </a:r>
            <a:r>
              <a:rPr lang="fr-CA" b="1" dirty="0">
                <a:latin typeface="Calibri" panose="020F0502020204030204" pitchFamily="34" charset="0"/>
                <a:ea typeface="Calibri" panose="020F0502020204030204" pitchFamily="34" charset="0"/>
              </a:rPr>
              <a:t> V. S., E. Ghali and M. </a:t>
            </a:r>
            <a:r>
              <a:rPr lang="fr-CA" b="1" dirty="0" err="1">
                <a:latin typeface="Calibri" panose="020F0502020204030204" pitchFamily="34" charset="0"/>
                <a:ea typeface="Calibri" panose="020F0502020204030204" pitchFamily="34" charset="0"/>
              </a:rPr>
              <a:t>Elboujdaini</a:t>
            </a:r>
            <a:r>
              <a:rPr lang="fr-CA" b="1" dirty="0">
                <a:latin typeface="Calibri" panose="020F0502020204030204" pitchFamily="34" charset="0"/>
                <a:ea typeface="Calibri" panose="020F0502020204030204" pitchFamily="34" charset="0"/>
              </a:rPr>
              <a:t> (2007), “Corrosion Prevention and Protection”, John </a:t>
            </a:r>
            <a:r>
              <a:rPr lang="fr-CA" b="1" dirty="0" err="1">
                <a:latin typeface="Calibri" panose="020F0502020204030204" pitchFamily="34" charset="0"/>
                <a:ea typeface="Calibri" panose="020F0502020204030204" pitchFamily="34" charset="0"/>
              </a:rPr>
              <a:t>Wiley</a:t>
            </a:r>
            <a:r>
              <a:rPr lang="fr-CA" b="1" dirty="0">
                <a:latin typeface="Calibri" panose="020F0502020204030204" pitchFamily="34" charset="0"/>
                <a:ea typeface="Calibri" panose="020F0502020204030204" pitchFamily="34" charset="0"/>
              </a:rPr>
              <a:t> &amp; Sons, UK.</a:t>
            </a:r>
          </a:p>
          <a:p>
            <a:pPr algn="just">
              <a:lnSpc>
                <a:spcPts val="1600"/>
              </a:lnSpc>
              <a:spcAft>
                <a:spcPts val="800"/>
              </a:spcAft>
            </a:pPr>
            <a:r>
              <a:rPr lang="fr-CA" b="1" dirty="0">
                <a:latin typeface="Calibri" panose="020F0502020204030204" pitchFamily="34" charset="0"/>
                <a:ea typeface="Calibri" panose="020F0502020204030204" pitchFamily="34" charset="0"/>
              </a:rPr>
              <a:t>• Lucas K.A. and H Clarke, (1993), “ Corrosion of </a:t>
            </a:r>
            <a:r>
              <a:rPr lang="fr-CA" b="1" dirty="0" err="1">
                <a:latin typeface="Calibri" panose="020F0502020204030204" pitchFamily="34" charset="0"/>
                <a:ea typeface="Calibri" panose="020F0502020204030204" pitchFamily="34" charset="0"/>
              </a:rPr>
              <a:t>Aluminum</a:t>
            </a:r>
            <a:r>
              <a:rPr lang="fr-CA" b="1" dirty="0">
                <a:latin typeface="Calibri" panose="020F0502020204030204" pitchFamily="34" charset="0"/>
                <a:ea typeface="Calibri" panose="020F0502020204030204" pitchFamily="34" charset="0"/>
              </a:rPr>
              <a:t> </a:t>
            </a:r>
            <a:r>
              <a:rPr lang="fr-CA" b="1" dirty="0" err="1">
                <a:latin typeface="Calibri" panose="020F0502020204030204" pitchFamily="34" charset="0"/>
                <a:ea typeface="Calibri" panose="020F0502020204030204" pitchFamily="34" charset="0"/>
              </a:rPr>
              <a:t>Based</a:t>
            </a:r>
            <a:r>
              <a:rPr lang="fr-CA" b="1" dirty="0">
                <a:latin typeface="Calibri" panose="020F0502020204030204" pitchFamily="34" charset="0"/>
                <a:ea typeface="Calibri" panose="020F0502020204030204" pitchFamily="34" charset="0"/>
              </a:rPr>
              <a:t> </a:t>
            </a:r>
            <a:r>
              <a:rPr lang="fr-CA" b="1" dirty="0" err="1">
                <a:latin typeface="Calibri" panose="020F0502020204030204" pitchFamily="34" charset="0"/>
                <a:ea typeface="Calibri" panose="020F0502020204030204" pitchFamily="34" charset="0"/>
              </a:rPr>
              <a:t>Metal</a:t>
            </a:r>
            <a:r>
              <a:rPr lang="fr-CA" b="1" dirty="0">
                <a:latin typeface="Calibri" panose="020F0502020204030204" pitchFamily="34" charset="0"/>
                <a:ea typeface="Calibri" panose="020F0502020204030204" pitchFamily="34" charset="0"/>
              </a:rPr>
              <a:t> Matrix Composites ”,  </a:t>
            </a:r>
            <a:r>
              <a:rPr lang="fr-CA" b="1" dirty="0" err="1">
                <a:latin typeface="Calibri" panose="020F0502020204030204" pitchFamily="34" charset="0"/>
                <a:ea typeface="Calibri" panose="020F0502020204030204" pitchFamily="34" charset="0"/>
              </a:rPr>
              <a:t>Research</a:t>
            </a:r>
            <a:r>
              <a:rPr lang="fr-CA" b="1" dirty="0">
                <a:latin typeface="Calibri" panose="020F0502020204030204" pitchFamily="34" charset="0"/>
                <a:ea typeface="Calibri" panose="020F0502020204030204" pitchFamily="34" charset="0"/>
              </a:rPr>
              <a:t> </a:t>
            </a:r>
            <a:r>
              <a:rPr lang="fr-CA" b="1" dirty="0" err="1">
                <a:latin typeface="Calibri" panose="020F0502020204030204" pitchFamily="34" charset="0"/>
                <a:ea typeface="Calibri" panose="020F0502020204030204" pitchFamily="34" charset="0"/>
              </a:rPr>
              <a:t>studies</a:t>
            </a:r>
            <a:r>
              <a:rPr lang="fr-CA" b="1" dirty="0">
                <a:latin typeface="Calibri" panose="020F0502020204030204" pitchFamily="34" charset="0"/>
                <a:ea typeface="Calibri" panose="020F0502020204030204" pitchFamily="34" charset="0"/>
              </a:rPr>
              <a:t> </a:t>
            </a:r>
            <a:r>
              <a:rPr lang="fr-CA" b="1" dirty="0" err="1">
                <a:latin typeface="Calibri" panose="020F0502020204030204" pitchFamily="34" charset="0"/>
                <a:ea typeface="Calibri" panose="020F0502020204030204" pitchFamily="34" charset="0"/>
              </a:rPr>
              <a:t>Press</a:t>
            </a:r>
            <a:r>
              <a:rPr lang="fr-CA" b="1" dirty="0">
                <a:latin typeface="Calibri" panose="020F0502020204030204" pitchFamily="34" charset="0"/>
                <a:ea typeface="Calibri" panose="020F0502020204030204" pitchFamily="34" charset="0"/>
              </a:rPr>
              <a:t> Ltd., and John </a:t>
            </a:r>
            <a:r>
              <a:rPr lang="fr-CA" b="1" dirty="0" err="1">
                <a:latin typeface="Calibri" panose="020F0502020204030204" pitchFamily="34" charset="0"/>
                <a:ea typeface="Calibri" panose="020F0502020204030204" pitchFamily="34" charset="0"/>
              </a:rPr>
              <a:t>Wiley</a:t>
            </a:r>
            <a:r>
              <a:rPr lang="fr-CA" b="1" dirty="0">
                <a:latin typeface="Calibri" panose="020F0502020204030204" pitchFamily="34" charset="0"/>
                <a:ea typeface="Calibri" panose="020F0502020204030204" pitchFamily="34" charset="0"/>
              </a:rPr>
              <a:t> &amp; Sons Inc.</a:t>
            </a:r>
          </a:p>
          <a:p>
            <a:pPr algn="just">
              <a:lnSpc>
                <a:spcPts val="1600"/>
              </a:lnSpc>
              <a:spcAft>
                <a:spcPts val="800"/>
              </a:spcAft>
            </a:pPr>
            <a:r>
              <a:rPr lang="fr-CA" b="1" dirty="0">
                <a:latin typeface="Calibri" panose="020F0502020204030204" pitchFamily="34" charset="0"/>
                <a:ea typeface="Calibri" panose="020F0502020204030204" pitchFamily="34" charset="0"/>
              </a:rPr>
              <a:t>• Roberge P.R.(1999), </a:t>
            </a:r>
            <a:r>
              <a:rPr lang="fr-CA" b="1" dirty="0" err="1">
                <a:latin typeface="Calibri" panose="020F0502020204030204" pitchFamily="34" charset="0"/>
                <a:ea typeface="Calibri" panose="020F0502020204030204" pitchFamily="34" charset="0"/>
              </a:rPr>
              <a:t>Handbook</a:t>
            </a:r>
            <a:r>
              <a:rPr lang="fr-CA" b="1" dirty="0">
                <a:latin typeface="Calibri" panose="020F0502020204030204" pitchFamily="34" charset="0"/>
                <a:ea typeface="Calibri" panose="020F0502020204030204" pitchFamily="34" charset="0"/>
              </a:rPr>
              <a:t> of Corrosion Engineering, Mc-</a:t>
            </a:r>
            <a:r>
              <a:rPr lang="fr-CA" b="1" dirty="0" err="1">
                <a:latin typeface="Calibri" panose="020F0502020204030204" pitchFamily="34" charset="0"/>
                <a:ea typeface="Calibri" panose="020F0502020204030204" pitchFamily="34" charset="0"/>
              </a:rPr>
              <a:t>Graw</a:t>
            </a:r>
            <a:r>
              <a:rPr lang="fr-CA" b="1" dirty="0">
                <a:latin typeface="Calibri" panose="020F0502020204030204" pitchFamily="34" charset="0"/>
                <a:ea typeface="Calibri" panose="020F0502020204030204" pitchFamily="34" charset="0"/>
              </a:rPr>
              <a:t>-Hill.</a:t>
            </a:r>
          </a:p>
          <a:p>
            <a:pPr algn="just">
              <a:lnSpc>
                <a:spcPts val="1600"/>
              </a:lnSpc>
              <a:spcAft>
                <a:spcPts val="800"/>
              </a:spcAft>
            </a:pPr>
            <a:r>
              <a:rPr lang="fr-CA" b="1" dirty="0">
                <a:latin typeface="Calibri" panose="020F0502020204030204" pitchFamily="34" charset="0"/>
                <a:ea typeface="Calibri" panose="020F0502020204030204" pitchFamily="34" charset="0"/>
              </a:rPr>
              <a:t>• </a:t>
            </a:r>
            <a:r>
              <a:rPr lang="fr-CA" b="1" dirty="0" err="1">
                <a:latin typeface="Calibri" panose="020F0502020204030204" pitchFamily="34" charset="0"/>
                <a:ea typeface="Calibri" panose="020F0502020204030204" pitchFamily="34" charset="0"/>
              </a:rPr>
              <a:t>Shreir</a:t>
            </a:r>
            <a:r>
              <a:rPr lang="fr-CA" b="1" dirty="0">
                <a:latin typeface="Calibri" panose="020F0502020204030204" pitchFamily="34" charset="0"/>
                <a:ea typeface="Calibri" panose="020F0502020204030204" pitchFamily="34" charset="0"/>
              </a:rPr>
              <a:t> L.L., R.A. </a:t>
            </a:r>
            <a:r>
              <a:rPr lang="fr-CA" b="1" dirty="0" err="1">
                <a:latin typeface="Calibri" panose="020F0502020204030204" pitchFamily="34" charset="0"/>
                <a:ea typeface="Calibri" panose="020F0502020204030204" pitchFamily="34" charset="0"/>
              </a:rPr>
              <a:t>Jarman</a:t>
            </a:r>
            <a:r>
              <a:rPr lang="fr-CA" b="1" dirty="0">
                <a:latin typeface="Calibri" panose="020F0502020204030204" pitchFamily="34" charset="0"/>
                <a:ea typeface="Calibri" panose="020F0502020204030204" pitchFamily="34" charset="0"/>
              </a:rPr>
              <a:t> and G.T. </a:t>
            </a:r>
            <a:r>
              <a:rPr lang="fr-CA" b="1" dirty="0" err="1">
                <a:latin typeface="Calibri" panose="020F0502020204030204" pitchFamily="34" charset="0"/>
                <a:ea typeface="Calibri" panose="020F0502020204030204" pitchFamily="34" charset="0"/>
              </a:rPr>
              <a:t>Burnstein</a:t>
            </a:r>
            <a:r>
              <a:rPr lang="fr-CA" b="1" dirty="0">
                <a:latin typeface="Calibri" panose="020F0502020204030204" pitchFamily="34" charset="0"/>
                <a:ea typeface="Calibri" panose="020F0502020204030204" pitchFamily="34" charset="0"/>
              </a:rPr>
              <a:t> (1995). Corrosion, Vol.1, </a:t>
            </a:r>
            <a:r>
              <a:rPr lang="fr-CA" b="1" dirty="0" err="1">
                <a:latin typeface="Calibri" panose="020F0502020204030204" pitchFamily="34" charset="0"/>
                <a:ea typeface="Calibri" panose="020F0502020204030204" pitchFamily="34" charset="0"/>
              </a:rPr>
              <a:t>Butterworth</a:t>
            </a:r>
            <a:r>
              <a:rPr lang="fr-CA" b="1" dirty="0">
                <a:latin typeface="Calibri" panose="020F0502020204030204" pitchFamily="34" charset="0"/>
                <a:ea typeface="Calibri" panose="020F0502020204030204" pitchFamily="34" charset="0"/>
              </a:rPr>
              <a:t> Heinemann. </a:t>
            </a:r>
          </a:p>
          <a:p>
            <a:pPr algn="just">
              <a:lnSpc>
                <a:spcPts val="1600"/>
              </a:lnSpc>
              <a:spcAft>
                <a:spcPts val="800"/>
              </a:spcAft>
            </a:pPr>
            <a:r>
              <a:rPr lang="fr-CA" b="1" dirty="0">
                <a:latin typeface="Calibri" panose="020F0502020204030204" pitchFamily="34" charset="0"/>
                <a:ea typeface="Calibri" panose="020F0502020204030204" pitchFamily="34" charset="0"/>
              </a:rPr>
              <a:t>• </a:t>
            </a:r>
            <a:r>
              <a:rPr lang="fr-CA" b="1" dirty="0" err="1">
                <a:latin typeface="Calibri" panose="020F0502020204030204" pitchFamily="34" charset="0"/>
                <a:ea typeface="Calibri" panose="020F0502020204030204" pitchFamily="34" charset="0"/>
              </a:rPr>
              <a:t>Uhlig’s</a:t>
            </a:r>
            <a:r>
              <a:rPr lang="fr-CA" b="1" dirty="0">
                <a:latin typeface="Calibri" panose="020F0502020204030204" pitchFamily="34" charset="0"/>
                <a:ea typeface="Calibri" panose="020F0502020204030204" pitchFamily="34" charset="0"/>
              </a:rPr>
              <a:t> Corrosion </a:t>
            </a:r>
            <a:r>
              <a:rPr lang="fr-CA" b="1" dirty="0" err="1">
                <a:latin typeface="Calibri" panose="020F0502020204030204" pitchFamily="34" charset="0"/>
                <a:ea typeface="Calibri" panose="020F0502020204030204" pitchFamily="34" charset="0"/>
              </a:rPr>
              <a:t>Handbook</a:t>
            </a:r>
            <a:r>
              <a:rPr lang="fr-CA" b="1" dirty="0">
                <a:latin typeface="Calibri" panose="020F0502020204030204" pitchFamily="34" charset="0"/>
                <a:ea typeface="Calibri" panose="020F0502020204030204" pitchFamily="34" charset="0"/>
              </a:rPr>
              <a:t> (2000), R.W. </a:t>
            </a:r>
            <a:r>
              <a:rPr lang="fr-CA" b="1" dirty="0" err="1">
                <a:latin typeface="Calibri" panose="020F0502020204030204" pitchFamily="34" charset="0"/>
                <a:ea typeface="Calibri" panose="020F0502020204030204" pitchFamily="34" charset="0"/>
              </a:rPr>
              <a:t>Revie</a:t>
            </a:r>
            <a:r>
              <a:rPr lang="fr-CA" b="1" dirty="0">
                <a:latin typeface="Calibri" panose="020F0502020204030204" pitchFamily="34" charset="0"/>
                <a:ea typeface="Calibri" panose="020F0502020204030204" pitchFamily="34" charset="0"/>
              </a:rPr>
              <a:t>, </a:t>
            </a:r>
            <a:r>
              <a:rPr lang="fr-CA" b="1" dirty="0" err="1">
                <a:latin typeface="Calibri" panose="020F0502020204030204" pitchFamily="34" charset="0"/>
                <a:ea typeface="Calibri" panose="020F0502020204030204" pitchFamily="34" charset="0"/>
              </a:rPr>
              <a:t>ed</a:t>
            </a:r>
            <a:r>
              <a:rPr lang="fr-CA" b="1" dirty="0">
                <a:latin typeface="Calibri" panose="020F0502020204030204" pitchFamily="34" charset="0"/>
                <a:ea typeface="Calibri" panose="020F0502020204030204" pitchFamily="34" charset="0"/>
              </a:rPr>
              <a:t>., J. </a:t>
            </a:r>
            <a:r>
              <a:rPr lang="fr-CA" b="1" dirty="0" err="1">
                <a:latin typeface="Calibri" panose="020F0502020204030204" pitchFamily="34" charset="0"/>
                <a:ea typeface="Calibri" panose="020F0502020204030204" pitchFamily="34" charset="0"/>
              </a:rPr>
              <a:t>Wiley</a:t>
            </a:r>
            <a:r>
              <a:rPr lang="fr-CA" b="1" dirty="0">
                <a:latin typeface="Calibri" panose="020F0502020204030204" pitchFamily="34" charset="0"/>
                <a:ea typeface="Calibri" panose="020F0502020204030204" pitchFamily="34" charset="0"/>
              </a:rPr>
              <a:t>, N.Y. </a:t>
            </a:r>
          </a:p>
          <a:p>
            <a:pPr algn="just">
              <a:lnSpc>
                <a:spcPts val="1600"/>
              </a:lnSpc>
              <a:spcAft>
                <a:spcPts val="800"/>
              </a:spcAft>
            </a:pPr>
            <a:r>
              <a:rPr lang="fr-CA" b="1" dirty="0">
                <a:latin typeface="Calibri" panose="020F0502020204030204" pitchFamily="34" charset="0"/>
                <a:ea typeface="Calibri" panose="020F0502020204030204" pitchFamily="34" charset="0"/>
              </a:rPr>
              <a:t>• </a:t>
            </a:r>
            <a:r>
              <a:rPr lang="fr-CA" b="1" dirty="0" err="1">
                <a:latin typeface="Calibri" panose="020F0502020204030204" pitchFamily="34" charset="0"/>
                <a:ea typeface="Calibri" panose="020F0502020204030204" pitchFamily="34" charset="0"/>
              </a:rPr>
              <a:t>Verink</a:t>
            </a:r>
            <a:r>
              <a:rPr lang="fr-CA" b="1" dirty="0">
                <a:latin typeface="Calibri" panose="020F0502020204030204" pitchFamily="34" charset="0"/>
                <a:ea typeface="Calibri" panose="020F0502020204030204" pitchFamily="34" charset="0"/>
              </a:rPr>
              <a:t> E.D. (1982), in “ Forms of Corrosion ”, NACE </a:t>
            </a:r>
            <a:r>
              <a:rPr lang="fr-CA" b="1" dirty="0" err="1">
                <a:latin typeface="Calibri" panose="020F0502020204030204" pitchFamily="34" charset="0"/>
                <a:ea typeface="Calibri" panose="020F0502020204030204" pitchFamily="34" charset="0"/>
              </a:rPr>
              <a:t>Handbook</a:t>
            </a:r>
            <a:r>
              <a:rPr lang="fr-CA" b="1" dirty="0">
                <a:latin typeface="Calibri" panose="020F0502020204030204" pitchFamily="34" charset="0"/>
                <a:ea typeface="Calibri" panose="020F0502020204030204" pitchFamily="34" charset="0"/>
              </a:rPr>
              <a:t> 1, </a:t>
            </a:r>
            <a:r>
              <a:rPr lang="fr-CA" b="1" dirty="0" err="1">
                <a:latin typeface="Calibri" panose="020F0502020204030204" pitchFamily="34" charset="0"/>
                <a:ea typeface="Calibri" panose="020F0502020204030204" pitchFamily="34" charset="0"/>
              </a:rPr>
              <a:t>ed</a:t>
            </a:r>
            <a:r>
              <a:rPr lang="fr-CA" b="1" dirty="0">
                <a:latin typeface="Calibri" panose="020F0502020204030204" pitchFamily="34" charset="0"/>
                <a:ea typeface="Calibri" panose="020F0502020204030204" pitchFamily="34" charset="0"/>
              </a:rPr>
              <a:t>. C.P. Dillon.</a:t>
            </a:r>
          </a:p>
          <a:p>
            <a:pPr algn="just">
              <a:lnSpc>
                <a:spcPts val="1600"/>
              </a:lnSpc>
              <a:spcAft>
                <a:spcPts val="800"/>
              </a:spcAft>
            </a:pPr>
            <a:r>
              <a:rPr lang="fr-CA" b="1" dirty="0">
                <a:latin typeface="Calibri" panose="020F0502020204030204" pitchFamily="34" charset="0"/>
                <a:ea typeface="Calibri" panose="020F0502020204030204" pitchFamily="34" charset="0"/>
              </a:rPr>
              <a:t>• D. </a:t>
            </a:r>
            <a:r>
              <a:rPr lang="fr-CA" b="1" dirty="0" err="1">
                <a:latin typeface="Calibri" panose="020F0502020204030204" pitchFamily="34" charset="0"/>
                <a:ea typeface="Calibri" panose="020F0502020204030204" pitchFamily="34" charset="0"/>
              </a:rPr>
              <a:t>Lindolt</a:t>
            </a:r>
            <a:r>
              <a:rPr lang="fr-CA" b="1" dirty="0">
                <a:latin typeface="Calibri" panose="020F0502020204030204" pitchFamily="34" charset="0"/>
                <a:ea typeface="Calibri" panose="020F0502020204030204" pitchFamily="34" charset="0"/>
              </a:rPr>
              <a:t>, Corrosion et chimie des surfaces des métaux, Presses polytechniques et universitaires romandes, 1997,</a:t>
            </a:r>
          </a:p>
          <a:p>
            <a:pPr algn="just">
              <a:lnSpc>
                <a:spcPts val="1600"/>
              </a:lnSpc>
              <a:spcAft>
                <a:spcPts val="800"/>
              </a:spcAft>
            </a:pPr>
            <a:r>
              <a:rPr lang="fr-CA" b="1" dirty="0">
                <a:latin typeface="Calibri" panose="020F0502020204030204" pitchFamily="34" charset="0"/>
                <a:ea typeface="Calibri" panose="020F0502020204030204" pitchFamily="34" charset="0"/>
              </a:rPr>
              <a:t>• Edward Ghali, Corrosion et prévention, Notes de cours, Université Laval, 2009.</a:t>
            </a:r>
          </a:p>
          <a:p>
            <a:pPr algn="just">
              <a:lnSpc>
                <a:spcPts val="1600"/>
              </a:lnSpc>
              <a:spcAft>
                <a:spcPts val="800"/>
              </a:spcAft>
            </a:pPr>
            <a:r>
              <a:rPr lang="fr-CA" b="1" dirty="0">
                <a:latin typeface="Calibri" panose="020F0502020204030204" pitchFamily="34" charset="0"/>
                <a:ea typeface="Calibri" panose="020F0502020204030204" pitchFamily="34" charset="0"/>
              </a:rPr>
              <a:t>• Guy Morin, Corrosion de l’aluminium, cours de métallurgie, CMQ, 2020</a:t>
            </a:r>
          </a:p>
        </p:txBody>
      </p:sp>
      <p:sp>
        <p:nvSpPr>
          <p:cNvPr id="2" name="Title 1"/>
          <p:cNvSpPr>
            <a:spLocks noGrp="1"/>
          </p:cNvSpPr>
          <p:nvPr>
            <p:ph type="title"/>
            <p:custDataLst>
              <p:tags r:id="rId3"/>
            </p:custDataLst>
          </p:nvPr>
        </p:nvSpPr>
        <p:spPr/>
        <p:txBody>
          <a:bodyPr>
            <a:normAutofit/>
          </a:bodyPr>
          <a:lstStyle/>
          <a:p>
            <a:r>
              <a:rPr lang="fr-CA" dirty="0"/>
              <a:t>Références</a:t>
            </a:r>
          </a:p>
        </p:txBody>
      </p:sp>
    </p:spTree>
    <p:extLst>
      <p:ext uri="{BB962C8B-B14F-4D97-AF65-F5344CB8AC3E}">
        <p14:creationId xmlns:p14="http://schemas.microsoft.com/office/powerpoint/2010/main" val="345301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895AC22-BCF0-709E-D68A-E154DC013F2C}"/>
              </a:ext>
            </a:extLst>
          </p:cNvPr>
          <p:cNvSpPr>
            <a:spLocks noGrp="1"/>
          </p:cNvSpPr>
          <p:nvPr>
            <p:ph type="ftr" sz="quarter" idx="11"/>
          </p:nvPr>
        </p:nvSpPr>
        <p:spPr/>
        <p:txBody>
          <a:bodyPr/>
          <a:lstStyle/>
          <a:p>
            <a:r>
              <a:rPr lang="fr-FR"/>
              <a:t>ALU-COMPÉTENCES</a:t>
            </a:r>
            <a:endParaRPr lang="fr-FR" dirty="0"/>
          </a:p>
        </p:txBody>
      </p:sp>
      <p:sp>
        <p:nvSpPr>
          <p:cNvPr id="3" name="Espace réservé du numéro de diapositive 2">
            <a:extLst>
              <a:ext uri="{FF2B5EF4-FFF2-40B4-BE49-F238E27FC236}">
                <a16:creationId xmlns:a16="http://schemas.microsoft.com/office/drawing/2014/main" id="{56B05242-D660-2800-20FB-4F0C8B3C1C6D}"/>
              </a:ext>
            </a:extLst>
          </p:cNvPr>
          <p:cNvSpPr>
            <a:spLocks noGrp="1"/>
          </p:cNvSpPr>
          <p:nvPr>
            <p:ph type="sldNum" sz="quarter" idx="12"/>
          </p:nvPr>
        </p:nvSpPr>
        <p:spPr/>
        <p:txBody>
          <a:bodyPr/>
          <a:lstStyle/>
          <a:p>
            <a:fld id="{82B63C5F-247B-BE4F-ACBC-7BDD67617F3E}" type="slidenum">
              <a:rPr lang="fr-FR" smtClean="0"/>
              <a:pPr/>
              <a:t>62</a:t>
            </a:fld>
            <a:endParaRPr lang="fr-FR" dirty="0"/>
          </a:p>
        </p:txBody>
      </p:sp>
      <p:sp>
        <p:nvSpPr>
          <p:cNvPr id="4" name="Espace réservé du texte 3">
            <a:extLst>
              <a:ext uri="{FF2B5EF4-FFF2-40B4-BE49-F238E27FC236}">
                <a16:creationId xmlns:a16="http://schemas.microsoft.com/office/drawing/2014/main" id="{A099CFEE-9C39-36C3-0354-B72055D6167D}"/>
              </a:ext>
            </a:extLst>
          </p:cNvPr>
          <p:cNvSpPr>
            <a:spLocks noGrp="1"/>
          </p:cNvSpPr>
          <p:nvPr>
            <p:ph type="body" idx="1"/>
          </p:nvPr>
        </p:nvSpPr>
        <p:spPr/>
        <p:txBody>
          <a:bodyPr>
            <a:normAutofit fontScale="92500" lnSpcReduction="10000"/>
          </a:bodyPr>
          <a:lstStyle/>
          <a:p>
            <a:r>
              <a:rPr lang="fr-CA" b="1" dirty="0">
                <a:latin typeface="+mn-lt"/>
              </a:rPr>
              <a:t>• ASM </a:t>
            </a:r>
            <a:r>
              <a:rPr lang="fr-CA" b="1" dirty="0" err="1">
                <a:latin typeface="+mn-lt"/>
              </a:rPr>
              <a:t>Metals</a:t>
            </a:r>
            <a:r>
              <a:rPr lang="fr-CA" b="1" dirty="0">
                <a:latin typeface="+mn-lt"/>
              </a:rPr>
              <a:t> </a:t>
            </a:r>
            <a:r>
              <a:rPr lang="fr-CA" b="1" dirty="0" err="1">
                <a:latin typeface="+mn-lt"/>
              </a:rPr>
              <a:t>Handbook</a:t>
            </a:r>
            <a:r>
              <a:rPr lang="fr-CA" b="1" dirty="0">
                <a:latin typeface="+mn-lt"/>
              </a:rPr>
              <a:t>, Corrosion, vols 13 (1987) 13A (2003), 13B (2005) and 13C (2006), ASM International, </a:t>
            </a:r>
            <a:r>
              <a:rPr lang="fr-CA" b="1" dirty="0" err="1">
                <a:latin typeface="+mn-lt"/>
              </a:rPr>
              <a:t>Metals</a:t>
            </a:r>
            <a:r>
              <a:rPr lang="fr-CA" b="1" dirty="0">
                <a:latin typeface="+mn-lt"/>
              </a:rPr>
              <a:t> Park, Ohio, USA.</a:t>
            </a:r>
          </a:p>
          <a:p>
            <a:r>
              <a:rPr lang="fr-CA" b="1" dirty="0">
                <a:latin typeface="+mn-lt"/>
              </a:rPr>
              <a:t>• Craig B. and S.L. </a:t>
            </a:r>
            <a:r>
              <a:rPr lang="fr-CA" b="1" dirty="0" err="1">
                <a:latin typeface="+mn-lt"/>
              </a:rPr>
              <a:t>Pohlman</a:t>
            </a:r>
            <a:r>
              <a:rPr lang="fr-CA" b="1" dirty="0">
                <a:latin typeface="+mn-lt"/>
              </a:rPr>
              <a:t> (1987), in “ Corrosion ” </a:t>
            </a:r>
            <a:r>
              <a:rPr lang="fr-CA" b="1" dirty="0" err="1">
                <a:latin typeface="+mn-lt"/>
              </a:rPr>
              <a:t>edited</a:t>
            </a:r>
            <a:r>
              <a:rPr lang="fr-CA" b="1" dirty="0">
                <a:latin typeface="+mn-lt"/>
              </a:rPr>
              <a:t> by K.M. Mills, Vol.13, </a:t>
            </a:r>
            <a:r>
              <a:rPr lang="fr-CA" b="1" dirty="0" err="1">
                <a:latin typeface="+mn-lt"/>
              </a:rPr>
              <a:t>Metals</a:t>
            </a:r>
            <a:r>
              <a:rPr lang="fr-CA" b="1" dirty="0">
                <a:latin typeface="+mn-lt"/>
              </a:rPr>
              <a:t> </a:t>
            </a:r>
            <a:r>
              <a:rPr lang="fr-CA" b="1" dirty="0" err="1">
                <a:latin typeface="+mn-lt"/>
              </a:rPr>
              <a:t>Handbook</a:t>
            </a:r>
            <a:r>
              <a:rPr lang="fr-CA" b="1" dirty="0">
                <a:latin typeface="+mn-lt"/>
              </a:rPr>
              <a:t>, </a:t>
            </a:r>
            <a:r>
              <a:rPr lang="fr-CA" b="1" dirty="0" err="1">
                <a:latin typeface="+mn-lt"/>
              </a:rPr>
              <a:t>ninth</a:t>
            </a:r>
            <a:r>
              <a:rPr lang="fr-CA" b="1" dirty="0">
                <a:latin typeface="+mn-lt"/>
              </a:rPr>
              <a:t> </a:t>
            </a:r>
            <a:r>
              <a:rPr lang="fr-CA" b="1" dirty="0" err="1">
                <a:latin typeface="+mn-lt"/>
              </a:rPr>
              <a:t>edition</a:t>
            </a:r>
            <a:r>
              <a:rPr lang="fr-CA" b="1" dirty="0">
                <a:latin typeface="+mn-lt"/>
              </a:rPr>
              <a:t>.</a:t>
            </a:r>
          </a:p>
          <a:p>
            <a:r>
              <a:rPr lang="fr-CA" b="1" dirty="0">
                <a:latin typeface="+mn-lt"/>
              </a:rPr>
              <a:t>• Dexter S.C. (1987), “</a:t>
            </a:r>
            <a:r>
              <a:rPr lang="fr-CA" b="1" dirty="0" err="1">
                <a:latin typeface="+mn-lt"/>
              </a:rPr>
              <a:t>Biologically</a:t>
            </a:r>
            <a:r>
              <a:rPr lang="fr-CA" b="1" dirty="0">
                <a:latin typeface="+mn-lt"/>
              </a:rPr>
              <a:t> </a:t>
            </a:r>
            <a:r>
              <a:rPr lang="fr-CA" b="1" dirty="0" err="1">
                <a:latin typeface="+mn-lt"/>
              </a:rPr>
              <a:t>Induced</a:t>
            </a:r>
            <a:r>
              <a:rPr lang="fr-CA" b="1" dirty="0">
                <a:latin typeface="+mn-lt"/>
              </a:rPr>
              <a:t> Corrosion”, ASM International, Vol.13.</a:t>
            </a:r>
          </a:p>
          <a:p>
            <a:r>
              <a:rPr lang="fr-CA" b="1" dirty="0">
                <a:latin typeface="+mn-lt"/>
              </a:rPr>
              <a:t>• NACE </a:t>
            </a:r>
            <a:r>
              <a:rPr lang="fr-CA" b="1" dirty="0" err="1">
                <a:latin typeface="+mn-lt"/>
              </a:rPr>
              <a:t>Handbook</a:t>
            </a:r>
            <a:r>
              <a:rPr lang="fr-CA" b="1" dirty="0">
                <a:latin typeface="+mn-lt"/>
              </a:rPr>
              <a:t> 1, (1982). “ Forms of Corrosion - Recognition and Prevention”, C.P. Dillon </a:t>
            </a:r>
            <a:r>
              <a:rPr lang="fr-CA" b="1" dirty="0" err="1">
                <a:latin typeface="+mn-lt"/>
              </a:rPr>
              <a:t>ed</a:t>
            </a:r>
            <a:r>
              <a:rPr lang="fr-CA" b="1" dirty="0">
                <a:latin typeface="+mn-lt"/>
              </a:rPr>
              <a:t>.,  National Association of Corrosion </a:t>
            </a:r>
            <a:r>
              <a:rPr lang="fr-CA" b="1" dirty="0" err="1">
                <a:latin typeface="+mn-lt"/>
              </a:rPr>
              <a:t>Engineers</a:t>
            </a:r>
            <a:r>
              <a:rPr lang="fr-CA" b="1" dirty="0">
                <a:latin typeface="+mn-lt"/>
              </a:rPr>
              <a:t>, International, Houston, Texas, USA, Vol.1.</a:t>
            </a:r>
          </a:p>
          <a:p>
            <a:r>
              <a:rPr lang="fr-CA" b="1" dirty="0">
                <a:latin typeface="+mn-lt"/>
              </a:rPr>
              <a:t>• </a:t>
            </a:r>
            <a:r>
              <a:rPr lang="fr-CA" b="1" dirty="0" err="1">
                <a:latin typeface="+mn-lt"/>
              </a:rPr>
              <a:t>Landrum</a:t>
            </a:r>
            <a:r>
              <a:rPr lang="fr-CA" b="1" dirty="0">
                <a:latin typeface="+mn-lt"/>
              </a:rPr>
              <a:t>, R.J. (1992), “Fundamentals of </a:t>
            </a:r>
            <a:r>
              <a:rPr lang="fr-CA" b="1" dirty="0" err="1">
                <a:latin typeface="+mn-lt"/>
              </a:rPr>
              <a:t>Designing</a:t>
            </a:r>
            <a:r>
              <a:rPr lang="fr-CA" b="1" dirty="0">
                <a:latin typeface="+mn-lt"/>
              </a:rPr>
              <a:t> for Corrosion Control ”, NACE International.</a:t>
            </a:r>
          </a:p>
          <a:p>
            <a:r>
              <a:rPr lang="fr-CA" b="1" dirty="0">
                <a:latin typeface="+mn-lt"/>
              </a:rPr>
              <a:t>• Fontana M.G. (1975) “The Eight Forms of Corrosion, Process Industries Corrosion ”, NACE, International, Houston, Texas, USA.</a:t>
            </a:r>
          </a:p>
          <a:p>
            <a:r>
              <a:rPr lang="fr-CA" b="1" dirty="0">
                <a:latin typeface="+mn-lt"/>
              </a:rPr>
              <a:t>• “ Corrosion of </a:t>
            </a:r>
            <a:r>
              <a:rPr lang="fr-CA" b="1" dirty="0" err="1">
                <a:latin typeface="+mn-lt"/>
              </a:rPr>
              <a:t>aluminum</a:t>
            </a:r>
            <a:r>
              <a:rPr lang="fr-CA" b="1" dirty="0">
                <a:latin typeface="+mn-lt"/>
              </a:rPr>
              <a:t> and </a:t>
            </a:r>
            <a:r>
              <a:rPr lang="fr-CA" b="1" dirty="0" err="1">
                <a:latin typeface="+mn-lt"/>
              </a:rPr>
              <a:t>aluminum</a:t>
            </a:r>
            <a:r>
              <a:rPr lang="fr-CA" b="1" dirty="0">
                <a:latin typeface="+mn-lt"/>
              </a:rPr>
              <a:t> </a:t>
            </a:r>
            <a:r>
              <a:rPr lang="fr-CA" b="1" dirty="0" err="1">
                <a:latin typeface="+mn-lt"/>
              </a:rPr>
              <a:t>alloys</a:t>
            </a:r>
            <a:r>
              <a:rPr lang="fr-CA" b="1" dirty="0">
                <a:latin typeface="+mn-lt"/>
              </a:rPr>
              <a:t> “, ASM International, 1999, </a:t>
            </a:r>
            <a:r>
              <a:rPr lang="fr-CA" b="1" dirty="0" err="1">
                <a:latin typeface="+mn-lt"/>
              </a:rPr>
              <a:t>Edited</a:t>
            </a:r>
            <a:r>
              <a:rPr lang="fr-CA" b="1" dirty="0">
                <a:latin typeface="+mn-lt"/>
              </a:rPr>
              <a:t> by J.R. Davis</a:t>
            </a:r>
          </a:p>
          <a:p>
            <a:r>
              <a:rPr lang="fr-CA" b="1" dirty="0">
                <a:latin typeface="+mn-lt"/>
              </a:rPr>
              <a:t>• S. Amira, M-C. Gagnon, D. Gallant, Guide des solutions pratiques permettant de contrer la corrosion galvanique entre l’aluminium et l’acier dans le transport terrestre, 2010</a:t>
            </a:r>
          </a:p>
          <a:p>
            <a:pPr marL="285750" indent="-285750">
              <a:buFont typeface="Arial" panose="020B0604020202020204" pitchFamily="34" charset="0"/>
              <a:buChar char="•"/>
            </a:pPr>
            <a:r>
              <a:rPr lang="en-CA" b="1" dirty="0">
                <a:effectLst/>
                <a:latin typeface="Calibri" panose="020F0502020204030204" pitchFamily="34" charset="0"/>
                <a:ea typeface="Calibri" panose="020F0502020204030204" pitchFamily="34" charset="0"/>
                <a:cs typeface="Times New Roman" panose="02020603050405020304" pitchFamily="18" charset="0"/>
              </a:rPr>
              <a:t>AGARD Corrosion Handbook. Volume 1. Aircraft Corrosion: Causes and Case Histories, Wallace, W.  </a:t>
            </a:r>
            <a:r>
              <a:rPr lang="en-CA" b="1" dirty="0" err="1">
                <a:effectLst/>
                <a:latin typeface="Calibri" panose="020F0502020204030204" pitchFamily="34" charset="0"/>
                <a:ea typeface="Calibri" panose="020F0502020204030204" pitchFamily="34" charset="0"/>
                <a:cs typeface="Times New Roman" panose="02020603050405020304" pitchFamily="18" charset="0"/>
              </a:rPr>
              <a:t>Hoeppner</a:t>
            </a:r>
            <a:r>
              <a:rPr lang="en-CA" b="1" dirty="0">
                <a:effectLst/>
                <a:latin typeface="Calibri" panose="020F0502020204030204" pitchFamily="34" charset="0"/>
                <a:ea typeface="Calibri" panose="020F0502020204030204" pitchFamily="34" charset="0"/>
                <a:cs typeface="Times New Roman" panose="02020603050405020304" pitchFamily="18" charset="0"/>
              </a:rPr>
              <a:t>, D. W.  </a:t>
            </a:r>
            <a:r>
              <a:rPr lang="en-CA" b="1" dirty="0" err="1">
                <a:effectLst/>
                <a:latin typeface="Calibri" panose="020F0502020204030204" pitchFamily="34" charset="0"/>
                <a:ea typeface="Calibri" panose="020F0502020204030204" pitchFamily="34" charset="0"/>
                <a:cs typeface="Times New Roman" panose="02020603050405020304" pitchFamily="18" charset="0"/>
              </a:rPr>
              <a:t>Kandachar</a:t>
            </a:r>
            <a:r>
              <a:rPr lang="en-CA" b="1" dirty="0">
                <a:effectLst/>
                <a:latin typeface="Calibri" panose="020F0502020204030204" pitchFamily="34" charset="0"/>
                <a:ea typeface="Calibri" panose="020F0502020204030204" pitchFamily="34" charset="0"/>
                <a:cs typeface="Times New Roman" panose="02020603050405020304" pitchFamily="18" charset="0"/>
              </a:rPr>
              <a:t>, P. V., 1985.</a:t>
            </a:r>
            <a:endParaRPr lang="fr-CA"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CA" sz="1700" b="1" dirty="0">
                <a:effectLst/>
                <a:latin typeface="Calibri" panose="020F0502020204030204" pitchFamily="34" charset="0"/>
                <a:ea typeface="Calibri" panose="020F0502020204030204" pitchFamily="34" charset="0"/>
                <a:cs typeface="Times New Roman" panose="02020603050405020304" pitchFamily="18" charset="0"/>
              </a:rPr>
              <a:t>The surface treatment and finishing of aluminum and its alloys, by S. </a:t>
            </a:r>
            <a:r>
              <a:rPr lang="en-CA" sz="1700" b="1" dirty="0" err="1">
                <a:effectLst/>
                <a:latin typeface="Calibri" panose="020F0502020204030204" pitchFamily="34" charset="0"/>
                <a:ea typeface="Calibri" panose="020F0502020204030204" pitchFamily="34" charset="0"/>
                <a:cs typeface="Times New Roman" panose="02020603050405020304" pitchFamily="18" charset="0"/>
              </a:rPr>
              <a:t>Wernick</a:t>
            </a:r>
            <a:r>
              <a:rPr lang="en-CA" sz="1700" b="1" dirty="0">
                <a:effectLst/>
                <a:latin typeface="Calibri" panose="020F0502020204030204" pitchFamily="34" charset="0"/>
                <a:ea typeface="Calibri" panose="020F0502020204030204" pitchFamily="34" charset="0"/>
                <a:cs typeface="Times New Roman" panose="02020603050405020304" pitchFamily="18" charset="0"/>
              </a:rPr>
              <a:t>, R. Pinner and P.G. </a:t>
            </a:r>
            <a:r>
              <a:rPr lang="en-CA" sz="1700" b="1" dirty="0" err="1">
                <a:effectLst/>
                <a:latin typeface="Calibri" panose="020F0502020204030204" pitchFamily="34" charset="0"/>
                <a:ea typeface="Calibri" panose="020F0502020204030204" pitchFamily="34" charset="0"/>
                <a:cs typeface="Times New Roman" panose="02020603050405020304" pitchFamily="18" charset="0"/>
              </a:rPr>
              <a:t>Sheasby</a:t>
            </a:r>
            <a:r>
              <a:rPr lang="en-CA" sz="1700" b="1" dirty="0">
                <a:effectLst/>
                <a:latin typeface="Calibri" panose="020F0502020204030204" pitchFamily="34" charset="0"/>
                <a:ea typeface="Calibri" panose="020F0502020204030204" pitchFamily="34" charset="0"/>
                <a:cs typeface="Times New Roman" panose="02020603050405020304" pitchFamily="18" charset="0"/>
              </a:rPr>
              <a:t>, 5</a:t>
            </a:r>
            <a:r>
              <a:rPr lang="en-CA" sz="17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CA" sz="1700" b="1" dirty="0">
                <a:effectLst/>
                <a:latin typeface="Calibri" panose="020F0502020204030204" pitchFamily="34" charset="0"/>
                <a:ea typeface="Calibri" panose="020F0502020204030204" pitchFamily="34" charset="0"/>
                <a:cs typeface="Times New Roman" panose="02020603050405020304" pitchFamily="18" charset="0"/>
              </a:rPr>
              <a:t> Edition, ASM International, 1987.</a:t>
            </a:r>
            <a:endParaRPr lang="fr-CA" sz="17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CA" b="1" dirty="0">
              <a:latin typeface="+mn-lt"/>
            </a:endParaRPr>
          </a:p>
        </p:txBody>
      </p:sp>
      <p:sp>
        <p:nvSpPr>
          <p:cNvPr id="6" name="Title 1">
            <a:extLst>
              <a:ext uri="{FF2B5EF4-FFF2-40B4-BE49-F238E27FC236}">
                <a16:creationId xmlns:a16="http://schemas.microsoft.com/office/drawing/2014/main" id="{3D8E7691-AC88-1CBE-8AB9-80FD60C07B19}"/>
              </a:ext>
            </a:extLst>
          </p:cNvPr>
          <p:cNvSpPr>
            <a:spLocks noGrp="1"/>
          </p:cNvSpPr>
          <p:nvPr>
            <p:ph type="title"/>
            <p:custDataLst>
              <p:tags r:id="rId1"/>
            </p:custDataLst>
          </p:nvPr>
        </p:nvSpPr>
        <p:spPr>
          <a:xfrm>
            <a:off x="838200" y="513568"/>
            <a:ext cx="9821449" cy="926926"/>
          </a:xfrm>
        </p:spPr>
        <p:txBody>
          <a:bodyPr>
            <a:normAutofit/>
          </a:bodyPr>
          <a:lstStyle/>
          <a:p>
            <a:r>
              <a:rPr lang="fr-CA" dirty="0"/>
              <a:t>Références</a:t>
            </a:r>
          </a:p>
        </p:txBody>
      </p:sp>
    </p:spTree>
    <p:extLst>
      <p:ext uri="{BB962C8B-B14F-4D97-AF65-F5344CB8AC3E}">
        <p14:creationId xmlns:p14="http://schemas.microsoft.com/office/powerpoint/2010/main" val="949469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D485D82-F5EB-9243-AACD-09E4AA355EE7}"/>
              </a:ext>
            </a:extLst>
          </p:cNvPr>
          <p:cNvSpPr>
            <a:spLocks noGrp="1"/>
          </p:cNvSpPr>
          <p:nvPr>
            <p:ph type="title"/>
          </p:nvPr>
        </p:nvSpPr>
        <p:spPr/>
        <p:txBody>
          <a:bodyPr/>
          <a:lstStyle/>
          <a:p>
            <a:r>
              <a:rPr lang="fr-FR" dirty="0"/>
              <a:t>PARTENAIRES</a:t>
            </a:r>
          </a:p>
        </p:txBody>
      </p:sp>
      <p:pic>
        <p:nvPicPr>
          <p:cNvPr id="29" name="Image 28">
            <a:extLst>
              <a:ext uri="{FF2B5EF4-FFF2-40B4-BE49-F238E27FC236}">
                <a16:creationId xmlns:a16="http://schemas.microsoft.com/office/drawing/2014/main" id="{CC8BB46F-97D0-6946-A523-884DE0E13EF1}"/>
              </a:ext>
            </a:extLst>
          </p:cNvPr>
          <p:cNvPicPr>
            <a:picLocks noChangeAspect="1"/>
          </p:cNvPicPr>
          <p:nvPr/>
        </p:nvPicPr>
        <p:blipFill>
          <a:blip r:embed="rId2"/>
          <a:stretch>
            <a:fillRect/>
          </a:stretch>
        </p:blipFill>
        <p:spPr>
          <a:xfrm>
            <a:off x="6514231" y="4516771"/>
            <a:ext cx="1403783" cy="686059"/>
          </a:xfrm>
          <a:prstGeom prst="rect">
            <a:avLst/>
          </a:prstGeom>
        </p:spPr>
      </p:pic>
      <p:pic>
        <p:nvPicPr>
          <p:cNvPr id="31" name="Image 30">
            <a:extLst>
              <a:ext uri="{FF2B5EF4-FFF2-40B4-BE49-F238E27FC236}">
                <a16:creationId xmlns:a16="http://schemas.microsoft.com/office/drawing/2014/main" id="{C8E166F7-2569-2148-81D4-8D05C20D39F6}"/>
              </a:ext>
            </a:extLst>
          </p:cNvPr>
          <p:cNvPicPr>
            <a:picLocks noChangeAspect="1"/>
          </p:cNvPicPr>
          <p:nvPr/>
        </p:nvPicPr>
        <p:blipFill>
          <a:blip r:embed="rId3"/>
          <a:stretch>
            <a:fillRect/>
          </a:stretch>
        </p:blipFill>
        <p:spPr>
          <a:xfrm>
            <a:off x="4864818" y="2341426"/>
            <a:ext cx="2351305" cy="722673"/>
          </a:xfrm>
          <a:prstGeom prst="rect">
            <a:avLst/>
          </a:prstGeom>
        </p:spPr>
      </p:pic>
      <p:pic>
        <p:nvPicPr>
          <p:cNvPr id="37" name="Graphique 36">
            <a:extLst>
              <a:ext uri="{FF2B5EF4-FFF2-40B4-BE49-F238E27FC236}">
                <a16:creationId xmlns:a16="http://schemas.microsoft.com/office/drawing/2014/main" id="{595DA0AB-17DF-DE40-AFD4-10998F7D17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4044" y="2405809"/>
            <a:ext cx="2586715" cy="559290"/>
          </a:xfrm>
          <a:prstGeom prst="rect">
            <a:avLst/>
          </a:prstGeom>
        </p:spPr>
      </p:pic>
      <p:pic>
        <p:nvPicPr>
          <p:cNvPr id="43" name="Image 42">
            <a:extLst>
              <a:ext uri="{FF2B5EF4-FFF2-40B4-BE49-F238E27FC236}">
                <a16:creationId xmlns:a16="http://schemas.microsoft.com/office/drawing/2014/main" id="{6AD8C13E-7269-FF47-B324-F140639916EB}"/>
              </a:ext>
            </a:extLst>
          </p:cNvPr>
          <p:cNvPicPr>
            <a:picLocks noChangeAspect="1"/>
          </p:cNvPicPr>
          <p:nvPr/>
        </p:nvPicPr>
        <p:blipFill>
          <a:blip r:embed="rId6"/>
          <a:stretch>
            <a:fillRect/>
          </a:stretch>
        </p:blipFill>
        <p:spPr>
          <a:xfrm>
            <a:off x="4366402" y="4751494"/>
            <a:ext cx="1458903" cy="447255"/>
          </a:xfrm>
          <a:prstGeom prst="rect">
            <a:avLst/>
          </a:prstGeom>
        </p:spPr>
      </p:pic>
      <p:cxnSp>
        <p:nvCxnSpPr>
          <p:cNvPr id="11" name="Connecteur droit 10">
            <a:extLst>
              <a:ext uri="{FF2B5EF4-FFF2-40B4-BE49-F238E27FC236}">
                <a16:creationId xmlns:a16="http://schemas.microsoft.com/office/drawing/2014/main" id="{8BF77C14-C801-C94F-AADA-B6874BA2871B}"/>
              </a:ext>
            </a:extLst>
          </p:cNvPr>
          <p:cNvCxnSpPr>
            <a:cxnSpLocks/>
          </p:cNvCxnSpPr>
          <p:nvPr/>
        </p:nvCxnSpPr>
        <p:spPr>
          <a:xfrm>
            <a:off x="4083019" y="4019610"/>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5F0B9348-28CA-6F45-9589-A3D7D3AE2B7F}"/>
              </a:ext>
            </a:extLst>
          </p:cNvPr>
          <p:cNvCxnSpPr>
            <a:cxnSpLocks/>
          </p:cNvCxnSpPr>
          <p:nvPr/>
        </p:nvCxnSpPr>
        <p:spPr>
          <a:xfrm>
            <a:off x="6153360" y="4038675"/>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E1D36E10-06D2-5240-9F20-C58B979E6B78}"/>
              </a:ext>
            </a:extLst>
          </p:cNvPr>
          <p:cNvCxnSpPr>
            <a:cxnSpLocks/>
          </p:cNvCxnSpPr>
          <p:nvPr/>
        </p:nvCxnSpPr>
        <p:spPr>
          <a:xfrm>
            <a:off x="6198166"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149DE5E-AD39-E346-9E85-53C16A8EA9D8}"/>
              </a:ext>
            </a:extLst>
          </p:cNvPr>
          <p:cNvCxnSpPr>
            <a:cxnSpLocks/>
          </p:cNvCxnSpPr>
          <p:nvPr/>
        </p:nvCxnSpPr>
        <p:spPr>
          <a:xfrm>
            <a:off x="4140533"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ABC491A-34CB-6B4B-A915-110E6B759F98}"/>
              </a:ext>
            </a:extLst>
          </p:cNvPr>
          <p:cNvCxnSpPr>
            <a:cxnSpLocks/>
          </p:cNvCxnSpPr>
          <p:nvPr/>
        </p:nvCxnSpPr>
        <p:spPr>
          <a:xfrm>
            <a:off x="2091405" y="4008799"/>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05399FDD-6013-C24A-A6F6-3BE37430B62E}"/>
              </a:ext>
            </a:extLst>
          </p:cNvPr>
          <p:cNvCxnSpPr>
            <a:cxnSpLocks/>
          </p:cNvCxnSpPr>
          <p:nvPr/>
        </p:nvCxnSpPr>
        <p:spPr>
          <a:xfrm>
            <a:off x="8139307" y="1949067"/>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F02D5362-EE43-9247-8445-D202A4F24E15}"/>
              </a:ext>
            </a:extLst>
          </p:cNvPr>
          <p:cNvCxnSpPr>
            <a:cxnSpLocks/>
          </p:cNvCxnSpPr>
          <p:nvPr/>
        </p:nvCxnSpPr>
        <p:spPr>
          <a:xfrm>
            <a:off x="4019483" y="1949067"/>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E01C0322-C4B6-CF43-9998-DAD7FA6DE591}"/>
              </a:ext>
            </a:extLst>
          </p:cNvPr>
          <p:cNvSpPr>
            <a:spLocks noGrp="1"/>
          </p:cNvSpPr>
          <p:nvPr>
            <p:ph type="ftr" sz="quarter" idx="11"/>
          </p:nvPr>
        </p:nvSpPr>
        <p:spPr/>
        <p:txBody>
          <a:bodyPr/>
          <a:lstStyle/>
          <a:p>
            <a:r>
              <a:rPr lang="fr-FR"/>
              <a:t>ALU-COMPÉTENCES</a:t>
            </a:r>
            <a:endParaRPr lang="fr-FR" dirty="0"/>
          </a:p>
        </p:txBody>
      </p:sp>
      <p:sp>
        <p:nvSpPr>
          <p:cNvPr id="4" name="Espace réservé du numéro de diapositive 3">
            <a:extLst>
              <a:ext uri="{FF2B5EF4-FFF2-40B4-BE49-F238E27FC236}">
                <a16:creationId xmlns:a16="http://schemas.microsoft.com/office/drawing/2014/main" id="{602D9E4A-F008-D64D-AFB2-6F056C26B8E3}"/>
              </a:ext>
            </a:extLst>
          </p:cNvPr>
          <p:cNvSpPr>
            <a:spLocks noGrp="1"/>
          </p:cNvSpPr>
          <p:nvPr>
            <p:ph type="sldNum" sz="quarter" idx="12"/>
          </p:nvPr>
        </p:nvSpPr>
        <p:spPr/>
        <p:txBody>
          <a:bodyPr/>
          <a:lstStyle/>
          <a:p>
            <a:fld id="{82B63C5F-247B-BE4F-ACBC-7BDD67617F3E}" type="slidenum">
              <a:rPr lang="fr-FR" smtClean="0"/>
              <a:t>63</a:t>
            </a:fld>
            <a:endParaRPr lang="fr-FR"/>
          </a:p>
        </p:txBody>
      </p:sp>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987" y="4605858"/>
            <a:ext cx="1627012" cy="751173"/>
          </a:xfrm>
          <a:prstGeom prst="rect">
            <a:avLst/>
          </a:prstGeom>
        </p:spPr>
      </p:pic>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9645" y="4577281"/>
            <a:ext cx="1239750" cy="621468"/>
          </a:xfrm>
          <a:prstGeom prst="rect">
            <a:avLst/>
          </a:prstGeom>
        </p:spPr>
      </p:pic>
      <p:cxnSp>
        <p:nvCxnSpPr>
          <p:cNvPr id="20" name="Connecteur droit 19">
            <a:extLst>
              <a:ext uri="{FF2B5EF4-FFF2-40B4-BE49-F238E27FC236}">
                <a16:creationId xmlns:a16="http://schemas.microsoft.com/office/drawing/2014/main" id="{E1D36E10-06D2-5240-9F20-C58B979E6B78}"/>
              </a:ext>
            </a:extLst>
          </p:cNvPr>
          <p:cNvCxnSpPr>
            <a:cxnSpLocks/>
          </p:cNvCxnSpPr>
          <p:nvPr/>
        </p:nvCxnSpPr>
        <p:spPr>
          <a:xfrm>
            <a:off x="8267160"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5F0B9348-28CA-6F45-9589-A3D7D3AE2B7F}"/>
              </a:ext>
            </a:extLst>
          </p:cNvPr>
          <p:cNvCxnSpPr>
            <a:cxnSpLocks/>
          </p:cNvCxnSpPr>
          <p:nvPr/>
        </p:nvCxnSpPr>
        <p:spPr>
          <a:xfrm>
            <a:off x="8202688" y="4019610"/>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D1A754F2-91CB-475F-B050-2C0E372924A1}"/>
              </a:ext>
            </a:extLst>
          </p:cNvPr>
          <p:cNvPicPr>
            <a:picLocks noChangeAspect="1"/>
          </p:cNvPicPr>
          <p:nvPr/>
        </p:nvPicPr>
        <p:blipFill>
          <a:blip r:embed="rId9"/>
          <a:stretch>
            <a:fillRect/>
          </a:stretch>
        </p:blipFill>
        <p:spPr>
          <a:xfrm>
            <a:off x="388356" y="2290735"/>
            <a:ext cx="3334798" cy="840647"/>
          </a:xfrm>
          <a:prstGeom prst="rect">
            <a:avLst/>
          </a:prstGeom>
        </p:spPr>
      </p:pic>
    </p:spTree>
    <p:extLst>
      <p:ext uri="{BB962C8B-B14F-4D97-AF65-F5344CB8AC3E}">
        <p14:creationId xmlns:p14="http://schemas.microsoft.com/office/powerpoint/2010/main" val="374393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263D17E-2432-916D-4A5E-5940B997E079}"/>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B09476D5-4349-2156-5E61-F93DA995CEB0}"/>
              </a:ext>
            </a:extLst>
          </p:cNvPr>
          <p:cNvSpPr>
            <a:spLocks noGrp="1"/>
          </p:cNvSpPr>
          <p:nvPr>
            <p:ph type="sldNum" sz="quarter" idx="12"/>
          </p:nvPr>
        </p:nvSpPr>
        <p:spPr/>
        <p:txBody>
          <a:bodyPr/>
          <a:lstStyle/>
          <a:p>
            <a:fld id="{82B63C5F-247B-BE4F-ACBC-7BDD67617F3E}" type="slidenum">
              <a:rPr lang="fr-FR" smtClean="0"/>
              <a:t>7</a:t>
            </a:fld>
            <a:endParaRPr lang="fr-FR" dirty="0"/>
          </a:p>
        </p:txBody>
      </p:sp>
      <p:sp>
        <p:nvSpPr>
          <p:cNvPr id="4" name="Espace réservé du texte 3">
            <a:extLst>
              <a:ext uri="{FF2B5EF4-FFF2-40B4-BE49-F238E27FC236}">
                <a16:creationId xmlns:a16="http://schemas.microsoft.com/office/drawing/2014/main" id="{A9638EDA-28D8-209A-EA16-F39EFB42FB55}"/>
              </a:ext>
            </a:extLst>
          </p:cNvPr>
          <p:cNvSpPr>
            <a:spLocks noGrp="1"/>
          </p:cNvSpPr>
          <p:nvPr>
            <p:ph type="body" idx="1"/>
          </p:nvPr>
        </p:nvSpPr>
        <p:spPr>
          <a:xfrm>
            <a:off x="838200" y="1642297"/>
            <a:ext cx="6047977" cy="4041258"/>
          </a:xfrm>
        </p:spPr>
        <p:txBody>
          <a:bodyPr>
            <a:normAutofit lnSpcReduction="10000"/>
          </a:bodyPr>
          <a:lstStyle/>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La disponibilité</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La légèreté</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La conductivité thermique</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La conductivité électrique</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Adapté pour le traitement de surface</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La diversité des alliages d’aluminium </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La facilité de la mise en œuvre et la diversité des produits semi-finis</a:t>
            </a:r>
          </a:p>
          <a:p>
            <a:pPr marL="342900" indent="-342900">
              <a:buFont typeface="Courier New" panose="02070309020205020404" pitchFamily="49" charset="0"/>
              <a:buChar char="o"/>
            </a:pPr>
            <a:r>
              <a:rPr lang="fr-CA" sz="2400" dirty="0">
                <a:solidFill>
                  <a:schemeClr val="tx1">
                    <a:lumMod val="50000"/>
                    <a:lumOff val="50000"/>
                  </a:schemeClr>
                </a:solidFill>
                <a:latin typeface="Univers Condensed Light" panose="020B0306020202040204"/>
              </a:rPr>
              <a:t>Le recyclage</a:t>
            </a:r>
          </a:p>
          <a:p>
            <a:pPr marL="342900" indent="-342900">
              <a:buFont typeface="Courier New" panose="02070309020205020404" pitchFamily="49" charset="0"/>
              <a:buChar char="o"/>
            </a:pPr>
            <a:r>
              <a:rPr lang="fr-CA" sz="2400" dirty="0">
                <a:solidFill>
                  <a:schemeClr val="accent2"/>
                </a:solidFill>
                <a:latin typeface="Univers Condensed Light" panose="020B0306020202040204"/>
              </a:rPr>
              <a:t>La résistance à la corrosion</a:t>
            </a:r>
          </a:p>
        </p:txBody>
      </p:sp>
      <p:sp>
        <p:nvSpPr>
          <p:cNvPr id="5" name="Titre 4">
            <a:extLst>
              <a:ext uri="{FF2B5EF4-FFF2-40B4-BE49-F238E27FC236}">
                <a16:creationId xmlns:a16="http://schemas.microsoft.com/office/drawing/2014/main" id="{7F488F0A-A136-50A9-09B8-7585888D0158}"/>
              </a:ext>
            </a:extLst>
          </p:cNvPr>
          <p:cNvSpPr>
            <a:spLocks noGrp="1"/>
          </p:cNvSpPr>
          <p:nvPr>
            <p:ph type="title"/>
          </p:nvPr>
        </p:nvSpPr>
        <p:spPr/>
        <p:txBody>
          <a:bodyPr/>
          <a:lstStyle/>
          <a:p>
            <a:r>
              <a:rPr lang="fr-CA" dirty="0"/>
              <a:t>Avantages de l’aluminium</a:t>
            </a:r>
          </a:p>
        </p:txBody>
      </p:sp>
      <p:pic>
        <p:nvPicPr>
          <p:cNvPr id="7" name="Image 6">
            <a:extLst>
              <a:ext uri="{FF2B5EF4-FFF2-40B4-BE49-F238E27FC236}">
                <a16:creationId xmlns:a16="http://schemas.microsoft.com/office/drawing/2014/main" id="{4629F5AA-97F4-D25B-3E1F-A2D345F80F53}"/>
              </a:ext>
            </a:extLst>
          </p:cNvPr>
          <p:cNvPicPr>
            <a:picLocks noChangeAspect="1"/>
          </p:cNvPicPr>
          <p:nvPr/>
        </p:nvPicPr>
        <p:blipFill>
          <a:blip r:embed="rId2"/>
          <a:stretch>
            <a:fillRect/>
          </a:stretch>
        </p:blipFill>
        <p:spPr>
          <a:xfrm>
            <a:off x="6886177" y="2004621"/>
            <a:ext cx="4828380" cy="2633662"/>
          </a:xfrm>
          <a:prstGeom prst="rect">
            <a:avLst/>
          </a:prstGeom>
        </p:spPr>
      </p:pic>
      <p:sp>
        <p:nvSpPr>
          <p:cNvPr id="9" name="ZoneTexte 8">
            <a:extLst>
              <a:ext uri="{FF2B5EF4-FFF2-40B4-BE49-F238E27FC236}">
                <a16:creationId xmlns:a16="http://schemas.microsoft.com/office/drawing/2014/main" id="{3D168905-4923-A689-163B-14CB6B311F09}"/>
              </a:ext>
            </a:extLst>
          </p:cNvPr>
          <p:cNvSpPr txBox="1"/>
          <p:nvPr/>
        </p:nvSpPr>
        <p:spPr>
          <a:xfrm>
            <a:off x="6886177" y="4739184"/>
            <a:ext cx="5135975" cy="615553"/>
          </a:xfrm>
          <a:prstGeom prst="rect">
            <a:avLst/>
          </a:prstGeom>
          <a:noFill/>
        </p:spPr>
        <p:txBody>
          <a:bodyPr wrap="square">
            <a:spAutoFit/>
          </a:bodyPr>
          <a:lstStyle/>
          <a:p>
            <a:r>
              <a:rPr lang="fr-CA" b="1" dirty="0">
                <a:solidFill>
                  <a:schemeClr val="accent1"/>
                </a:solidFill>
                <a:latin typeface="Univers Condensed Light" panose="020B0306020202040204"/>
              </a:rPr>
              <a:t>Audi A8 – Aperçu des composantes en aluminium  </a:t>
            </a:r>
          </a:p>
          <a:p>
            <a:r>
              <a:rPr lang="fr-CA" sz="1200" dirty="0">
                <a:solidFill>
                  <a:schemeClr val="accent2"/>
                </a:solidFill>
                <a:latin typeface="Univers Condensed Light" panose="020B0306020202040204"/>
              </a:rPr>
              <a:t>(Source : </a:t>
            </a:r>
            <a:r>
              <a:rPr lang="fr-CA" sz="1200" i="1" dirty="0">
                <a:solidFill>
                  <a:schemeClr val="accent2"/>
                </a:solidFill>
                <a:latin typeface="Univers Condensed Light" panose="020B0306020202040204"/>
              </a:rPr>
              <a:t>https://www.totalmateria.com/page.aspx?ID=CheckArticle&amp;site=ktn&amp;NM=137)</a:t>
            </a:r>
            <a:r>
              <a:rPr lang="fr-CA" sz="1600" i="1" dirty="0">
                <a:solidFill>
                  <a:schemeClr val="accent2"/>
                </a:solidFill>
                <a:latin typeface="Univers Condensed Light" panose="020B0306020202040204"/>
              </a:rPr>
              <a:t> </a:t>
            </a:r>
          </a:p>
        </p:txBody>
      </p:sp>
    </p:spTree>
    <p:extLst>
      <p:ext uri="{BB962C8B-B14F-4D97-AF65-F5344CB8AC3E}">
        <p14:creationId xmlns:p14="http://schemas.microsoft.com/office/powerpoint/2010/main" val="187483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1D26640-314B-E487-7565-E9B5BECBA105}"/>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0788E3CC-4E8A-7D8F-2C4F-960F2F4C8FA1}"/>
              </a:ext>
            </a:extLst>
          </p:cNvPr>
          <p:cNvSpPr>
            <a:spLocks noGrp="1"/>
          </p:cNvSpPr>
          <p:nvPr>
            <p:ph type="sldNum" sz="quarter" idx="12"/>
          </p:nvPr>
        </p:nvSpPr>
        <p:spPr/>
        <p:txBody>
          <a:bodyPr/>
          <a:lstStyle/>
          <a:p>
            <a:fld id="{82B63C5F-247B-BE4F-ACBC-7BDD67617F3E}" type="slidenum">
              <a:rPr lang="fr-FR" smtClean="0"/>
              <a:t>8</a:t>
            </a:fld>
            <a:endParaRPr lang="fr-FR" dirty="0"/>
          </a:p>
        </p:txBody>
      </p:sp>
      <p:sp>
        <p:nvSpPr>
          <p:cNvPr id="5" name="Titre 4">
            <a:extLst>
              <a:ext uri="{FF2B5EF4-FFF2-40B4-BE49-F238E27FC236}">
                <a16:creationId xmlns:a16="http://schemas.microsoft.com/office/drawing/2014/main" id="{CE647610-B7FC-A383-433B-BC851C110CE7}"/>
              </a:ext>
            </a:extLst>
          </p:cNvPr>
          <p:cNvSpPr>
            <a:spLocks noGrp="1"/>
          </p:cNvSpPr>
          <p:nvPr>
            <p:ph type="title"/>
          </p:nvPr>
        </p:nvSpPr>
        <p:spPr/>
        <p:txBody>
          <a:bodyPr/>
          <a:lstStyle/>
          <a:p>
            <a:r>
              <a:rPr lang="fr-CA" dirty="0"/>
              <a:t>Alliages d’aluminium</a:t>
            </a:r>
          </a:p>
        </p:txBody>
      </p:sp>
      <p:sp>
        <p:nvSpPr>
          <p:cNvPr id="7" name="ZoneTexte 6">
            <a:extLst>
              <a:ext uri="{FF2B5EF4-FFF2-40B4-BE49-F238E27FC236}">
                <a16:creationId xmlns:a16="http://schemas.microsoft.com/office/drawing/2014/main" id="{99131F2B-AA5B-0EC4-1327-5053953FD00E}"/>
              </a:ext>
            </a:extLst>
          </p:cNvPr>
          <p:cNvSpPr txBox="1"/>
          <p:nvPr/>
        </p:nvSpPr>
        <p:spPr>
          <a:xfrm>
            <a:off x="2330825" y="1178884"/>
            <a:ext cx="6098582" cy="523220"/>
          </a:xfrm>
          <a:prstGeom prst="rect">
            <a:avLst/>
          </a:prstGeom>
          <a:noFill/>
        </p:spPr>
        <p:txBody>
          <a:bodyPr wrap="square">
            <a:spAutoFit/>
          </a:bodyPr>
          <a:lstStyle/>
          <a:p>
            <a:r>
              <a:rPr lang="fr-CA" sz="2800" dirty="0">
                <a:solidFill>
                  <a:schemeClr val="accent1"/>
                </a:solidFill>
                <a:latin typeface="Univers Condensed Light" panose="020B0306020202040204"/>
              </a:rPr>
              <a:t>Alliages de corroyage</a:t>
            </a:r>
          </a:p>
        </p:txBody>
      </p:sp>
      <p:pic>
        <p:nvPicPr>
          <p:cNvPr id="9" name="Image 8">
            <a:extLst>
              <a:ext uri="{FF2B5EF4-FFF2-40B4-BE49-F238E27FC236}">
                <a16:creationId xmlns:a16="http://schemas.microsoft.com/office/drawing/2014/main" id="{F01F0C0F-396A-87C1-41E2-99D1AE85FB15}"/>
              </a:ext>
            </a:extLst>
          </p:cNvPr>
          <p:cNvPicPr>
            <a:picLocks noChangeAspect="1"/>
          </p:cNvPicPr>
          <p:nvPr/>
        </p:nvPicPr>
        <p:blipFill>
          <a:blip r:embed="rId2"/>
          <a:stretch>
            <a:fillRect/>
          </a:stretch>
        </p:blipFill>
        <p:spPr>
          <a:xfrm>
            <a:off x="2406735" y="1722998"/>
            <a:ext cx="7378530" cy="4212864"/>
          </a:xfrm>
          <a:prstGeom prst="rect">
            <a:avLst/>
          </a:prstGeom>
        </p:spPr>
      </p:pic>
      <p:sp>
        <p:nvSpPr>
          <p:cNvPr id="6" name="ZoneTexte 5">
            <a:extLst>
              <a:ext uri="{FF2B5EF4-FFF2-40B4-BE49-F238E27FC236}">
                <a16:creationId xmlns:a16="http://schemas.microsoft.com/office/drawing/2014/main" id="{C0BB7862-EBCC-DE96-0343-008D111EC2AD}"/>
              </a:ext>
            </a:extLst>
          </p:cNvPr>
          <p:cNvSpPr txBox="1"/>
          <p:nvPr/>
        </p:nvSpPr>
        <p:spPr>
          <a:xfrm>
            <a:off x="2304945" y="5918609"/>
            <a:ext cx="7793765" cy="307777"/>
          </a:xfrm>
          <a:prstGeom prst="rect">
            <a:avLst/>
          </a:prstGeom>
          <a:noFill/>
        </p:spPr>
        <p:txBody>
          <a:bodyPr wrap="square">
            <a:spAutoFit/>
          </a:bodyPr>
          <a:lstStyle/>
          <a:p>
            <a:r>
              <a:rPr lang="en-CA" sz="1400" dirty="0" err="1">
                <a:solidFill>
                  <a:schemeClr val="bg2">
                    <a:lumMod val="75000"/>
                  </a:schemeClr>
                </a:solidFill>
                <a:effectLst/>
                <a:latin typeface="Univers Condensed Light" panose="020B0306020202040204"/>
                <a:ea typeface="Calibri" panose="020F0502020204030204" pitchFamily="34" charset="0"/>
                <a:cs typeface="Times New Roman" panose="02020603050405020304" pitchFamily="18" charset="0"/>
              </a:rPr>
              <a:t>Adapté</a:t>
            </a:r>
            <a:r>
              <a:rPr lang="en-CA" sz="1400" dirty="0">
                <a:solidFill>
                  <a:schemeClr val="bg2">
                    <a:lumMod val="75000"/>
                  </a:schemeClr>
                </a:solidFill>
                <a:effectLst/>
                <a:latin typeface="Univers Condensed Light" panose="020B0306020202040204"/>
                <a:ea typeface="Calibri" panose="020F0502020204030204" pitchFamily="34" charset="0"/>
                <a:cs typeface="Times New Roman" panose="02020603050405020304" pitchFamily="18" charset="0"/>
              </a:rPr>
              <a:t> à </a:t>
            </a:r>
            <a:r>
              <a:rPr lang="en-CA" sz="1400" dirty="0" err="1">
                <a:solidFill>
                  <a:schemeClr val="bg2">
                    <a:lumMod val="75000"/>
                  </a:schemeClr>
                </a:solidFill>
                <a:effectLst/>
                <a:latin typeface="Univers Condensed Light" panose="020B0306020202040204"/>
                <a:ea typeface="Calibri" panose="020F0502020204030204" pitchFamily="34" charset="0"/>
                <a:cs typeface="Times New Roman" panose="02020603050405020304" pitchFamily="18" charset="0"/>
              </a:rPr>
              <a:t>partir</a:t>
            </a:r>
            <a:r>
              <a:rPr lang="en-CA" sz="1400" dirty="0">
                <a:solidFill>
                  <a:schemeClr val="bg2">
                    <a:lumMod val="75000"/>
                  </a:schemeClr>
                </a:solidFill>
                <a:effectLst/>
                <a:latin typeface="Univers Condensed Light" panose="020B0306020202040204"/>
                <a:ea typeface="Calibri" panose="020F0502020204030204" pitchFamily="34" charset="0"/>
                <a:cs typeface="Times New Roman" panose="02020603050405020304" pitchFamily="18" charset="0"/>
              </a:rPr>
              <a:t> de : “Aluminum and aluminum alloys “, ASM International, 1996, Edited by J.R. Davis</a:t>
            </a:r>
            <a:endParaRPr lang="fr-CA" sz="1400" dirty="0">
              <a:solidFill>
                <a:schemeClr val="bg2">
                  <a:lumMod val="75000"/>
                </a:schemeClr>
              </a:solidFill>
              <a:latin typeface="Univers Condensed Light" panose="020B0306020202040204"/>
            </a:endParaRPr>
          </a:p>
        </p:txBody>
      </p:sp>
    </p:spTree>
    <p:extLst>
      <p:ext uri="{BB962C8B-B14F-4D97-AF65-F5344CB8AC3E}">
        <p14:creationId xmlns:p14="http://schemas.microsoft.com/office/powerpoint/2010/main" val="332873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34B2397-8BF1-74F2-FD5D-79673A70B12B}"/>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1B98D6E1-C932-EB85-AA54-7D1FCBCA3B58}"/>
              </a:ext>
            </a:extLst>
          </p:cNvPr>
          <p:cNvSpPr>
            <a:spLocks noGrp="1"/>
          </p:cNvSpPr>
          <p:nvPr>
            <p:ph type="sldNum" sz="quarter" idx="12"/>
          </p:nvPr>
        </p:nvSpPr>
        <p:spPr/>
        <p:txBody>
          <a:bodyPr/>
          <a:lstStyle/>
          <a:p>
            <a:fld id="{82B63C5F-247B-BE4F-ACBC-7BDD67617F3E}" type="slidenum">
              <a:rPr lang="fr-FR" smtClean="0"/>
              <a:t>9</a:t>
            </a:fld>
            <a:endParaRPr lang="fr-FR" dirty="0"/>
          </a:p>
        </p:txBody>
      </p:sp>
      <p:sp>
        <p:nvSpPr>
          <p:cNvPr id="6" name="Titre 4">
            <a:extLst>
              <a:ext uri="{FF2B5EF4-FFF2-40B4-BE49-F238E27FC236}">
                <a16:creationId xmlns:a16="http://schemas.microsoft.com/office/drawing/2014/main" id="{E1238A8D-CEAA-D872-AB62-65F745AD96FD}"/>
              </a:ext>
            </a:extLst>
          </p:cNvPr>
          <p:cNvSpPr>
            <a:spLocks noGrp="1"/>
          </p:cNvSpPr>
          <p:nvPr>
            <p:ph type="title"/>
          </p:nvPr>
        </p:nvSpPr>
        <p:spPr>
          <a:xfrm>
            <a:off x="838200" y="513568"/>
            <a:ext cx="9821449" cy="926926"/>
          </a:xfrm>
        </p:spPr>
        <p:txBody>
          <a:bodyPr/>
          <a:lstStyle/>
          <a:p>
            <a:r>
              <a:rPr lang="fr-CA" dirty="0"/>
              <a:t>Alliages d’aluminium</a:t>
            </a:r>
          </a:p>
        </p:txBody>
      </p:sp>
      <p:sp>
        <p:nvSpPr>
          <p:cNvPr id="7" name="ZoneTexte 6">
            <a:extLst>
              <a:ext uri="{FF2B5EF4-FFF2-40B4-BE49-F238E27FC236}">
                <a16:creationId xmlns:a16="http://schemas.microsoft.com/office/drawing/2014/main" id="{C8A921AE-FDEA-D7EE-5712-45718293F3FE}"/>
              </a:ext>
            </a:extLst>
          </p:cNvPr>
          <p:cNvSpPr txBox="1"/>
          <p:nvPr/>
        </p:nvSpPr>
        <p:spPr>
          <a:xfrm>
            <a:off x="2598243" y="1217910"/>
            <a:ext cx="6098582" cy="523220"/>
          </a:xfrm>
          <a:prstGeom prst="rect">
            <a:avLst/>
          </a:prstGeom>
          <a:noFill/>
        </p:spPr>
        <p:txBody>
          <a:bodyPr wrap="square">
            <a:spAutoFit/>
          </a:bodyPr>
          <a:lstStyle/>
          <a:p>
            <a:r>
              <a:rPr lang="fr-CA" sz="2800" dirty="0">
                <a:solidFill>
                  <a:schemeClr val="accent1"/>
                </a:solidFill>
                <a:latin typeface="Univers Condensed Light" panose="020B0306020202040204"/>
              </a:rPr>
              <a:t>Alliages de moulage</a:t>
            </a:r>
          </a:p>
        </p:txBody>
      </p:sp>
      <p:pic>
        <p:nvPicPr>
          <p:cNvPr id="9" name="Image 8">
            <a:extLst>
              <a:ext uri="{FF2B5EF4-FFF2-40B4-BE49-F238E27FC236}">
                <a16:creationId xmlns:a16="http://schemas.microsoft.com/office/drawing/2014/main" id="{83360485-072D-0872-00B4-A1EB7BD0C550}"/>
              </a:ext>
            </a:extLst>
          </p:cNvPr>
          <p:cNvPicPr>
            <a:picLocks noChangeAspect="1"/>
          </p:cNvPicPr>
          <p:nvPr/>
        </p:nvPicPr>
        <p:blipFill>
          <a:blip r:embed="rId2"/>
          <a:stretch>
            <a:fillRect/>
          </a:stretch>
        </p:blipFill>
        <p:spPr>
          <a:xfrm>
            <a:off x="2657742" y="1732881"/>
            <a:ext cx="7208581" cy="4074415"/>
          </a:xfrm>
          <a:prstGeom prst="rect">
            <a:avLst/>
          </a:prstGeom>
        </p:spPr>
      </p:pic>
      <p:sp>
        <p:nvSpPr>
          <p:cNvPr id="5" name="ZoneTexte 4">
            <a:extLst>
              <a:ext uri="{FF2B5EF4-FFF2-40B4-BE49-F238E27FC236}">
                <a16:creationId xmlns:a16="http://schemas.microsoft.com/office/drawing/2014/main" id="{D71F88BF-DD20-C3D7-FB4E-F9F88C77EBBB}"/>
              </a:ext>
            </a:extLst>
          </p:cNvPr>
          <p:cNvSpPr txBox="1"/>
          <p:nvPr/>
        </p:nvSpPr>
        <p:spPr>
          <a:xfrm>
            <a:off x="2572364" y="5806465"/>
            <a:ext cx="7793765" cy="307777"/>
          </a:xfrm>
          <a:prstGeom prst="rect">
            <a:avLst/>
          </a:prstGeom>
          <a:noFill/>
        </p:spPr>
        <p:txBody>
          <a:bodyPr wrap="square">
            <a:spAutoFit/>
          </a:bodyPr>
          <a:lstStyle/>
          <a:p>
            <a:r>
              <a:rPr lang="en-CA" sz="1400" dirty="0" err="1">
                <a:solidFill>
                  <a:schemeClr val="bg1">
                    <a:lumMod val="75000"/>
                  </a:schemeClr>
                </a:solidFill>
                <a:effectLst/>
                <a:latin typeface="Univers Condensed Light" panose="020B0306020202040204"/>
                <a:ea typeface="Calibri" panose="020F0502020204030204" pitchFamily="34" charset="0"/>
                <a:cs typeface="Times New Roman" panose="02020603050405020304" pitchFamily="18" charset="0"/>
              </a:rPr>
              <a:t>Adapté</a:t>
            </a:r>
            <a:r>
              <a:rPr lang="en-CA" sz="1400" dirty="0">
                <a:solidFill>
                  <a:schemeClr val="bg1">
                    <a:lumMod val="75000"/>
                  </a:schemeClr>
                </a:solidFill>
                <a:effectLst/>
                <a:latin typeface="Univers Condensed Light" panose="020B0306020202040204"/>
                <a:ea typeface="Calibri" panose="020F0502020204030204" pitchFamily="34" charset="0"/>
                <a:cs typeface="Times New Roman" panose="02020603050405020304" pitchFamily="18" charset="0"/>
              </a:rPr>
              <a:t> à </a:t>
            </a:r>
            <a:r>
              <a:rPr lang="en-CA" sz="1400" dirty="0" err="1">
                <a:solidFill>
                  <a:schemeClr val="bg1">
                    <a:lumMod val="75000"/>
                  </a:schemeClr>
                </a:solidFill>
                <a:effectLst/>
                <a:latin typeface="Univers Condensed Light" panose="020B0306020202040204"/>
                <a:ea typeface="Calibri" panose="020F0502020204030204" pitchFamily="34" charset="0"/>
                <a:cs typeface="Times New Roman" panose="02020603050405020304" pitchFamily="18" charset="0"/>
              </a:rPr>
              <a:t>partir</a:t>
            </a:r>
            <a:r>
              <a:rPr lang="en-CA" sz="1400" dirty="0">
                <a:solidFill>
                  <a:schemeClr val="bg1">
                    <a:lumMod val="75000"/>
                  </a:schemeClr>
                </a:solidFill>
                <a:effectLst/>
                <a:latin typeface="Univers Condensed Light" panose="020B0306020202040204"/>
                <a:ea typeface="Calibri" panose="020F0502020204030204" pitchFamily="34" charset="0"/>
                <a:cs typeface="Times New Roman" panose="02020603050405020304" pitchFamily="18" charset="0"/>
              </a:rPr>
              <a:t> de : “Aluminum and aluminum alloys “, ASM International, 1996, Edited by J.R. Davis</a:t>
            </a:r>
            <a:endParaRPr lang="fr-CA" sz="1400" dirty="0">
              <a:solidFill>
                <a:schemeClr val="bg1">
                  <a:lumMod val="75000"/>
                </a:schemeClr>
              </a:solidFill>
              <a:latin typeface="Univers Condensed Light" panose="020B0306020202040204"/>
            </a:endParaRPr>
          </a:p>
        </p:txBody>
      </p:sp>
    </p:spTree>
    <p:extLst>
      <p:ext uri="{BB962C8B-B14F-4D97-AF65-F5344CB8AC3E}">
        <p14:creationId xmlns:p14="http://schemas.microsoft.com/office/powerpoint/2010/main" val="2988634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Alu-Compétences 1">
      <a:dk1>
        <a:srgbClr val="000000"/>
      </a:dk1>
      <a:lt1>
        <a:srgbClr val="FFFFFF"/>
      </a:lt1>
      <a:dk2>
        <a:srgbClr val="44546A"/>
      </a:dk2>
      <a:lt2>
        <a:srgbClr val="E7E6E6"/>
      </a:lt2>
      <a:accent1>
        <a:srgbClr val="00ADBA"/>
      </a:accent1>
      <a:accent2>
        <a:srgbClr val="ED7D31"/>
      </a:accent2>
      <a:accent3>
        <a:srgbClr val="00ACB9"/>
      </a:accent3>
      <a:accent4>
        <a:srgbClr val="EC7C30"/>
      </a:accent4>
      <a:accent5>
        <a:srgbClr val="00ACB9"/>
      </a:accent5>
      <a:accent6>
        <a:srgbClr val="EC7C30"/>
      </a:accent6>
      <a:hlink>
        <a:srgbClr val="445369"/>
      </a:hlink>
      <a:folHlink>
        <a:srgbClr val="445369"/>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u-compétence" id="{127CFA1E-9E73-4041-8D17-93AEEC1179A6}" vid="{8C161699-2FC3-8646-A63F-1FDAC9E20D1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alu-compétence</Template>
  <TotalTime>2611</TotalTime>
  <Words>4307</Words>
  <Application>Microsoft Office PowerPoint</Application>
  <PresentationFormat>Grand écran</PresentationFormat>
  <Paragraphs>538</Paragraphs>
  <Slides>63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63</vt:i4>
      </vt:variant>
    </vt:vector>
  </HeadingPairs>
  <TitlesOfParts>
    <vt:vector size="70" baseType="lpstr">
      <vt:lpstr>Arial</vt:lpstr>
      <vt:lpstr>Calibri</vt:lpstr>
      <vt:lpstr>Courier New</vt:lpstr>
      <vt:lpstr>Times New Roman</vt:lpstr>
      <vt:lpstr>Univers Condensed</vt:lpstr>
      <vt:lpstr>Univers Condensed Light</vt:lpstr>
      <vt:lpstr>Thème Office</vt:lpstr>
      <vt:lpstr>Le comportement en corrosion de l’aluminium</vt:lpstr>
      <vt:lpstr>Note</vt:lpstr>
      <vt:lpstr>Sujets présentés</vt:lpstr>
      <vt:lpstr>Objectifs de la présentation</vt:lpstr>
      <vt:lpstr>Introduction sur l’aluminium et ses alliages  </vt:lpstr>
      <vt:lpstr>Histoire de l’aluminium </vt:lpstr>
      <vt:lpstr>Avantages de l’aluminium</vt:lpstr>
      <vt:lpstr>Alliages d’aluminium</vt:lpstr>
      <vt:lpstr>Alliages d’aluminium</vt:lpstr>
      <vt:lpstr>Alliages d’aluminium</vt:lpstr>
      <vt:lpstr>Applications typiques des alliages d’aluminium</vt:lpstr>
      <vt:lpstr>Comportement en corrosion </vt:lpstr>
      <vt:lpstr>L’aluminium, un métal passif</vt:lpstr>
      <vt:lpstr>Milieux agressifs</vt:lpstr>
      <vt:lpstr>Milieux agressifs</vt:lpstr>
      <vt:lpstr>Définition de la corrosion </vt:lpstr>
      <vt:lpstr>Notion de la pile de corrosion </vt:lpstr>
      <vt:lpstr>Corrosion électrochimique </vt:lpstr>
      <vt:lpstr>Corrosion électrochimique</vt:lpstr>
      <vt:lpstr>Notion du potentiel électrochimique</vt:lpstr>
      <vt:lpstr>Échelle galvanique</vt:lpstr>
      <vt:lpstr>Corrosion galvanique</vt:lpstr>
      <vt:lpstr>Corrosion galvanique</vt:lpstr>
      <vt:lpstr>Corrosion galvanique </vt:lpstr>
      <vt:lpstr>Comment mitiger la corrosion galvanique?</vt:lpstr>
      <vt:lpstr>Comment mitiger la corrosion galvanique?</vt:lpstr>
      <vt:lpstr>Comment mitiger la corrosion galvanique?</vt:lpstr>
      <vt:lpstr>Identification des formes de corrosion</vt:lpstr>
      <vt:lpstr>Résistance à la corrosion relative des familles d’alliage </vt:lpstr>
      <vt:lpstr>Corrosion généralisée</vt:lpstr>
      <vt:lpstr>Corrosion généralisée</vt:lpstr>
      <vt:lpstr>Corrosion par piqûres</vt:lpstr>
      <vt:lpstr>Corrosion par piqûres</vt:lpstr>
      <vt:lpstr>Corrosion par piqûres </vt:lpstr>
      <vt:lpstr>Corrosion intergranulaire</vt:lpstr>
      <vt:lpstr>Corrosion intergranulaire</vt:lpstr>
      <vt:lpstr>Corrosion intergranulaire</vt:lpstr>
      <vt:lpstr>Corrosion par exfoliation</vt:lpstr>
      <vt:lpstr>Corrosion sous tension</vt:lpstr>
      <vt:lpstr>Corrosion sous tension </vt:lpstr>
      <vt:lpstr>Corrosion caverneuse</vt:lpstr>
      <vt:lpstr>Corrosion filiforme</vt:lpstr>
      <vt:lpstr>Autres formes de corrosion</vt:lpstr>
      <vt:lpstr>Méthodes d’essais</vt:lpstr>
      <vt:lpstr>Méthodes d’essais</vt:lpstr>
      <vt:lpstr>Méthodes d’essais</vt:lpstr>
      <vt:lpstr>Méthodes d’essais</vt:lpstr>
      <vt:lpstr>Essais de corrosion suivant les standard ASTM développés spécifiquement pour les alliages d’aluminium </vt:lpstr>
      <vt:lpstr>Protection contre la corrosion </vt:lpstr>
      <vt:lpstr>Méthodes et stratégies de protection contre la corrosion</vt:lpstr>
      <vt:lpstr>La conception</vt:lpstr>
      <vt:lpstr>L’anodisation</vt:lpstr>
      <vt:lpstr>L’anodisation</vt:lpstr>
      <vt:lpstr>Traitements de conversion chimiques </vt:lpstr>
      <vt:lpstr>Traitements de conversion chimiques </vt:lpstr>
      <vt:lpstr>Revêtements organiques</vt:lpstr>
      <vt:lpstr>Inhibiteurs de corrosion</vt:lpstr>
      <vt:lpstr>Conclusions </vt:lpstr>
      <vt:lpstr>Présentation PowerPoint</vt:lpstr>
      <vt:lpstr>Présentation PowerPoint</vt:lpstr>
      <vt:lpstr>Références</vt:lpstr>
      <vt:lpstr>Références</vt:lpstr>
      <vt:lpstr>PARTENAIRES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Martel</dc:creator>
  <cp:lastModifiedBy>INALCO 2023</cp:lastModifiedBy>
  <cp:revision>43</cp:revision>
  <dcterms:created xsi:type="dcterms:W3CDTF">2021-07-15T17:10:38Z</dcterms:created>
  <dcterms:modified xsi:type="dcterms:W3CDTF">2024-07-25T18:56:15Z</dcterms:modified>
</cp:coreProperties>
</file>