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sldIdLst>
    <p:sldId id="262" r:id="rId5"/>
    <p:sldId id="605" r:id="rId6"/>
    <p:sldId id="608" r:id="rId7"/>
    <p:sldId id="606" r:id="rId8"/>
    <p:sldId id="607" r:id="rId9"/>
    <p:sldId id="601" r:id="rId10"/>
    <p:sldId id="349" r:id="rId11"/>
    <p:sldId id="350" r:id="rId12"/>
    <p:sldId id="369" r:id="rId13"/>
    <p:sldId id="352" r:id="rId14"/>
    <p:sldId id="604" r:id="rId15"/>
    <p:sldId id="467" r:id="rId16"/>
    <p:sldId id="398" r:id="rId17"/>
    <p:sldId id="432" r:id="rId18"/>
    <p:sldId id="532" r:id="rId19"/>
    <p:sldId id="553" r:id="rId20"/>
    <p:sldId id="430" r:id="rId21"/>
    <p:sldId id="313" r:id="rId22"/>
    <p:sldId id="25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76" autoAdjust="0"/>
    <p:restoredTop sz="95701" autoAdjust="0"/>
  </p:normalViewPr>
  <p:slideViewPr>
    <p:cSldViewPr snapToGrid="0" snapToObjects="1">
      <p:cViewPr varScale="1">
        <p:scale>
          <a:sx n="71" d="100"/>
          <a:sy n="71" d="100"/>
        </p:scale>
        <p:origin x="63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s Archambault" userId="a6c3a5e8-4425-4ca8-9279-9045a82780f5" providerId="ADAL" clId="{BAB8F888-5B76-4DA3-907A-5ACFD4D62CE9}"/>
    <pc:docChg chg="custSel modSld">
      <pc:chgData name="Yves Archambault" userId="a6c3a5e8-4425-4ca8-9279-9045a82780f5" providerId="ADAL" clId="{BAB8F888-5B76-4DA3-907A-5ACFD4D62CE9}" dt="2022-06-21T19:28:26.867" v="556" actId="1076"/>
      <pc:docMkLst>
        <pc:docMk/>
      </pc:docMkLst>
      <pc:sldChg chg="modSp">
        <pc:chgData name="Yves Archambault" userId="a6c3a5e8-4425-4ca8-9279-9045a82780f5" providerId="ADAL" clId="{BAB8F888-5B76-4DA3-907A-5ACFD4D62CE9}" dt="2022-06-21T19:13:09.507" v="49" actId="1076"/>
        <pc:sldMkLst>
          <pc:docMk/>
          <pc:sldMk cId="2486223128" sldId="263"/>
        </pc:sldMkLst>
        <pc:spChg chg="mod">
          <ac:chgData name="Yves Archambault" userId="a6c3a5e8-4425-4ca8-9279-9045a82780f5" providerId="ADAL" clId="{BAB8F888-5B76-4DA3-907A-5ACFD4D62CE9}" dt="2022-06-21T19:12:56.979" v="44" actId="1076"/>
          <ac:spMkLst>
            <pc:docMk/>
            <pc:sldMk cId="2486223128" sldId="263"/>
            <ac:spMk id="4" creationId="{00000000-0000-0000-0000-000000000000}"/>
          </ac:spMkLst>
        </pc:spChg>
        <pc:grpChg chg="mod">
          <ac:chgData name="Yves Archambault" userId="a6c3a5e8-4425-4ca8-9279-9045a82780f5" providerId="ADAL" clId="{BAB8F888-5B76-4DA3-907A-5ACFD4D62CE9}" dt="2022-06-21T19:13:09.507" v="49" actId="1076"/>
          <ac:grpSpMkLst>
            <pc:docMk/>
            <pc:sldMk cId="2486223128" sldId="263"/>
            <ac:grpSpMk id="10" creationId="{DF1B194D-4DC1-41E2-A58A-7D663360A4C1}"/>
          </ac:grpSpMkLst>
        </pc:grpChg>
        <pc:picChg chg="mod">
          <ac:chgData name="Yves Archambault" userId="a6c3a5e8-4425-4ca8-9279-9045a82780f5" providerId="ADAL" clId="{BAB8F888-5B76-4DA3-907A-5ACFD4D62CE9}" dt="2022-06-21T19:12:59.459" v="45" actId="14100"/>
          <ac:picMkLst>
            <pc:docMk/>
            <pc:sldMk cId="2486223128" sldId="263"/>
            <ac:picMk id="6" creationId="{FA36BC21-592F-42C4-AE98-47686A022FFF}"/>
          </ac:picMkLst>
        </pc:picChg>
        <pc:picChg chg="mod">
          <ac:chgData name="Yves Archambault" userId="a6c3a5e8-4425-4ca8-9279-9045a82780f5" providerId="ADAL" clId="{BAB8F888-5B76-4DA3-907A-5ACFD4D62CE9}" dt="2022-06-21T19:13:02.171" v="46" actId="14100"/>
          <ac:picMkLst>
            <pc:docMk/>
            <pc:sldMk cId="2486223128" sldId="263"/>
            <ac:picMk id="7" creationId="{D2558281-751F-4AA4-85BA-6C9DA0A358DD}"/>
          </ac:picMkLst>
        </pc:picChg>
      </pc:sldChg>
      <pc:sldChg chg="modSp">
        <pc:chgData name="Yves Archambault" userId="a6c3a5e8-4425-4ca8-9279-9045a82780f5" providerId="ADAL" clId="{BAB8F888-5B76-4DA3-907A-5ACFD4D62CE9}" dt="2022-06-21T19:07:29.922" v="3" actId="14100"/>
        <pc:sldMkLst>
          <pc:docMk/>
          <pc:sldMk cId="310770602" sldId="313"/>
        </pc:sldMkLst>
        <pc:spChg chg="mod">
          <ac:chgData name="Yves Archambault" userId="a6c3a5e8-4425-4ca8-9279-9045a82780f5" providerId="ADAL" clId="{BAB8F888-5B76-4DA3-907A-5ACFD4D62CE9}" dt="2022-06-21T19:07:26.067" v="2" actId="1076"/>
          <ac:spMkLst>
            <pc:docMk/>
            <pc:sldMk cId="310770602" sldId="313"/>
            <ac:spMk id="6" creationId="{00000000-0000-0000-0000-000000000000}"/>
          </ac:spMkLst>
        </pc:spChg>
        <pc:spChg chg="mod">
          <ac:chgData name="Yves Archambault" userId="a6c3a5e8-4425-4ca8-9279-9045a82780f5" providerId="ADAL" clId="{BAB8F888-5B76-4DA3-907A-5ACFD4D62CE9}" dt="2022-06-21T19:07:29.922" v="3" actId="14100"/>
          <ac:spMkLst>
            <pc:docMk/>
            <pc:sldMk cId="310770602" sldId="313"/>
            <ac:spMk id="9" creationId="{F72B9CE5-C246-4928-8540-754C582C4F28}"/>
          </ac:spMkLst>
        </pc:spChg>
        <pc:picChg chg="mod">
          <ac:chgData name="Yves Archambault" userId="a6c3a5e8-4425-4ca8-9279-9045a82780f5" providerId="ADAL" clId="{BAB8F888-5B76-4DA3-907A-5ACFD4D62CE9}" dt="2022-06-21T19:07:21.994" v="1" actId="14100"/>
          <ac:picMkLst>
            <pc:docMk/>
            <pc:sldMk cId="310770602" sldId="313"/>
            <ac:picMk id="7" creationId="{00000000-0000-0000-0000-000000000000}"/>
          </ac:picMkLst>
        </pc:picChg>
      </pc:sldChg>
      <pc:sldChg chg="addSp modSp">
        <pc:chgData name="Yves Archambault" userId="a6c3a5e8-4425-4ca8-9279-9045a82780f5" providerId="ADAL" clId="{BAB8F888-5B76-4DA3-907A-5ACFD4D62CE9}" dt="2022-06-21T19:21:31.731" v="442" actId="1076"/>
        <pc:sldMkLst>
          <pc:docMk/>
          <pc:sldMk cId="2002293701" sldId="349"/>
        </pc:sldMkLst>
        <pc:picChg chg="add mod">
          <ac:chgData name="Yves Archambault" userId="a6c3a5e8-4425-4ca8-9279-9045a82780f5" providerId="ADAL" clId="{BAB8F888-5B76-4DA3-907A-5ACFD4D62CE9}" dt="2022-06-21T19:21:31.731" v="442" actId="1076"/>
          <ac:picMkLst>
            <pc:docMk/>
            <pc:sldMk cId="2002293701" sldId="349"/>
            <ac:picMk id="12" creationId="{ECC45290-F78A-4B63-9AAD-A4C693519D0A}"/>
          </ac:picMkLst>
        </pc:picChg>
      </pc:sldChg>
      <pc:sldChg chg="modSp">
        <pc:chgData name="Yves Archambault" userId="a6c3a5e8-4425-4ca8-9279-9045a82780f5" providerId="ADAL" clId="{BAB8F888-5B76-4DA3-907A-5ACFD4D62CE9}" dt="2022-06-21T19:21:21.034" v="440" actId="1076"/>
        <pc:sldMkLst>
          <pc:docMk/>
          <pc:sldMk cId="2184781221" sldId="350"/>
        </pc:sldMkLst>
        <pc:spChg chg="mod">
          <ac:chgData name="Yves Archambault" userId="a6c3a5e8-4425-4ca8-9279-9045a82780f5" providerId="ADAL" clId="{BAB8F888-5B76-4DA3-907A-5ACFD4D62CE9}" dt="2022-06-21T19:21:08.155" v="437" actId="20577"/>
          <ac:spMkLst>
            <pc:docMk/>
            <pc:sldMk cId="2184781221" sldId="350"/>
            <ac:spMk id="2" creationId="{E85AF475-5186-4DA1-A2C2-F28544F01EAD}"/>
          </ac:spMkLst>
        </pc:spChg>
        <pc:spChg chg="mod">
          <ac:chgData name="Yves Archambault" userId="a6c3a5e8-4425-4ca8-9279-9045a82780f5" providerId="ADAL" clId="{BAB8F888-5B76-4DA3-907A-5ACFD4D62CE9}" dt="2022-06-21T19:21:17.724" v="439" actId="1076"/>
          <ac:spMkLst>
            <pc:docMk/>
            <pc:sldMk cId="2184781221" sldId="350"/>
            <ac:spMk id="11" creationId="{17325997-5192-4EAC-B79D-123863C2895C}"/>
          </ac:spMkLst>
        </pc:spChg>
        <pc:picChg chg="mod">
          <ac:chgData name="Yves Archambault" userId="a6c3a5e8-4425-4ca8-9279-9045a82780f5" providerId="ADAL" clId="{BAB8F888-5B76-4DA3-907A-5ACFD4D62CE9}" dt="2022-06-21T19:21:14.602" v="438" actId="1076"/>
          <ac:picMkLst>
            <pc:docMk/>
            <pc:sldMk cId="2184781221" sldId="350"/>
            <ac:picMk id="4" creationId="{3FB781C1-914B-4F87-A660-24C81D0C17E0}"/>
          </ac:picMkLst>
        </pc:picChg>
        <pc:picChg chg="mod">
          <ac:chgData name="Yves Archambault" userId="a6c3a5e8-4425-4ca8-9279-9045a82780f5" providerId="ADAL" clId="{BAB8F888-5B76-4DA3-907A-5ACFD4D62CE9}" dt="2022-06-21T19:21:21.034" v="440" actId="1076"/>
          <ac:picMkLst>
            <pc:docMk/>
            <pc:sldMk cId="2184781221" sldId="350"/>
            <ac:picMk id="12" creationId="{855D77BD-F853-42AC-ABD9-5F50C8E705B8}"/>
          </ac:picMkLst>
        </pc:picChg>
      </pc:sldChg>
      <pc:sldChg chg="modSp">
        <pc:chgData name="Yves Archambault" userId="a6c3a5e8-4425-4ca8-9279-9045a82780f5" providerId="ADAL" clId="{BAB8F888-5B76-4DA3-907A-5ACFD4D62CE9}" dt="2022-06-21T19:10:30.780" v="28" actId="20577"/>
        <pc:sldMkLst>
          <pc:docMk/>
          <pc:sldMk cId="1432889239" sldId="370"/>
        </pc:sldMkLst>
        <pc:spChg chg="mod">
          <ac:chgData name="Yves Archambault" userId="a6c3a5e8-4425-4ca8-9279-9045a82780f5" providerId="ADAL" clId="{BAB8F888-5B76-4DA3-907A-5ACFD4D62CE9}" dt="2022-06-21T19:10:30.780" v="28" actId="20577"/>
          <ac:spMkLst>
            <pc:docMk/>
            <pc:sldMk cId="1432889239" sldId="370"/>
            <ac:spMk id="5" creationId="{19DA6992-EC09-4DA1-99C2-C82EEF290A46}"/>
          </ac:spMkLst>
        </pc:spChg>
      </pc:sldChg>
      <pc:sldChg chg="modSp">
        <pc:chgData name="Yves Archambault" userId="a6c3a5e8-4425-4ca8-9279-9045a82780f5" providerId="ADAL" clId="{BAB8F888-5B76-4DA3-907A-5ACFD4D62CE9}" dt="2022-06-21T19:28:26.867" v="556" actId="1076"/>
        <pc:sldMkLst>
          <pc:docMk/>
          <pc:sldMk cId="2765782291" sldId="430"/>
        </pc:sldMkLst>
        <pc:spChg chg="mod">
          <ac:chgData name="Yves Archambault" userId="a6c3a5e8-4425-4ca8-9279-9045a82780f5" providerId="ADAL" clId="{BAB8F888-5B76-4DA3-907A-5ACFD4D62CE9}" dt="2022-06-21T19:28:26.867" v="556" actId="1076"/>
          <ac:spMkLst>
            <pc:docMk/>
            <pc:sldMk cId="2765782291" sldId="430"/>
            <ac:spMk id="10" creationId="{C42998A3-D707-4A89-A301-F20631407D56}"/>
          </ac:spMkLst>
        </pc:spChg>
      </pc:sldChg>
      <pc:sldChg chg="modSp">
        <pc:chgData name="Yves Archambault" userId="a6c3a5e8-4425-4ca8-9279-9045a82780f5" providerId="ADAL" clId="{BAB8F888-5B76-4DA3-907A-5ACFD4D62CE9}" dt="2022-06-21T19:27:21.354" v="538" actId="20577"/>
        <pc:sldMkLst>
          <pc:docMk/>
          <pc:sldMk cId="3433276372" sldId="432"/>
        </pc:sldMkLst>
        <pc:spChg chg="mod">
          <ac:chgData name="Yves Archambault" userId="a6c3a5e8-4425-4ca8-9279-9045a82780f5" providerId="ADAL" clId="{BAB8F888-5B76-4DA3-907A-5ACFD4D62CE9}" dt="2022-06-21T19:27:21.354" v="538" actId="20577"/>
          <ac:spMkLst>
            <pc:docMk/>
            <pc:sldMk cId="3433276372" sldId="432"/>
            <ac:spMk id="2" creationId="{832178F7-6229-45DB-BC72-4F4897EA2B04}"/>
          </ac:spMkLst>
        </pc:spChg>
      </pc:sldChg>
      <pc:sldChg chg="addSp modSp">
        <pc:chgData name="Yves Archambault" userId="a6c3a5e8-4425-4ca8-9279-9045a82780f5" providerId="ADAL" clId="{BAB8F888-5B76-4DA3-907A-5ACFD4D62CE9}" dt="2022-06-21T19:26:08.596" v="477" actId="692"/>
        <pc:sldMkLst>
          <pc:docMk/>
          <pc:sldMk cId="634622417" sldId="467"/>
        </pc:sldMkLst>
        <pc:cxnChg chg="add mod">
          <ac:chgData name="Yves Archambault" userId="a6c3a5e8-4425-4ca8-9279-9045a82780f5" providerId="ADAL" clId="{BAB8F888-5B76-4DA3-907A-5ACFD4D62CE9}" dt="2022-06-21T19:25:41.182" v="470" actId="692"/>
          <ac:cxnSpMkLst>
            <pc:docMk/>
            <pc:sldMk cId="634622417" sldId="467"/>
            <ac:cxnSpMk id="5" creationId="{67B83911-F40F-4307-9FEE-85AC656B8EA0}"/>
          </ac:cxnSpMkLst>
        </pc:cxnChg>
        <pc:cxnChg chg="add mod">
          <ac:chgData name="Yves Archambault" userId="a6c3a5e8-4425-4ca8-9279-9045a82780f5" providerId="ADAL" clId="{BAB8F888-5B76-4DA3-907A-5ACFD4D62CE9}" dt="2022-06-21T19:26:08.596" v="477" actId="692"/>
          <ac:cxnSpMkLst>
            <pc:docMk/>
            <pc:sldMk cId="634622417" sldId="467"/>
            <ac:cxnSpMk id="23" creationId="{9096E129-92E5-4976-9085-E0A57F39FD26}"/>
          </ac:cxnSpMkLst>
        </pc:cxnChg>
      </pc:sldChg>
      <pc:sldChg chg="modSp">
        <pc:chgData name="Yves Archambault" userId="a6c3a5e8-4425-4ca8-9279-9045a82780f5" providerId="ADAL" clId="{BAB8F888-5B76-4DA3-907A-5ACFD4D62CE9}" dt="2022-06-21T19:09:05.278" v="24" actId="6549"/>
        <pc:sldMkLst>
          <pc:docMk/>
          <pc:sldMk cId="3530546059" sldId="551"/>
        </pc:sldMkLst>
        <pc:spChg chg="mod">
          <ac:chgData name="Yves Archambault" userId="a6c3a5e8-4425-4ca8-9279-9045a82780f5" providerId="ADAL" clId="{BAB8F888-5B76-4DA3-907A-5ACFD4D62CE9}" dt="2022-06-21T19:09:05.278" v="24" actId="6549"/>
          <ac:spMkLst>
            <pc:docMk/>
            <pc:sldMk cId="3530546059" sldId="551"/>
            <ac:spMk id="4" creationId="{34748BDD-5AD4-4384-BECB-EA74598FC66D}"/>
          </ac:spMkLst>
        </pc:spChg>
      </pc:sldChg>
      <pc:sldChg chg="modSp">
        <pc:chgData name="Yves Archambault" userId="a6c3a5e8-4425-4ca8-9279-9045a82780f5" providerId="ADAL" clId="{BAB8F888-5B76-4DA3-907A-5ACFD4D62CE9}" dt="2022-06-21T19:11:04.948" v="29" actId="255"/>
        <pc:sldMkLst>
          <pc:docMk/>
          <pc:sldMk cId="3434502694" sldId="555"/>
        </pc:sldMkLst>
        <pc:spChg chg="mod">
          <ac:chgData name="Yves Archambault" userId="a6c3a5e8-4425-4ca8-9279-9045a82780f5" providerId="ADAL" clId="{BAB8F888-5B76-4DA3-907A-5ACFD4D62CE9}" dt="2022-06-21T19:11:04.948" v="29" actId="255"/>
          <ac:spMkLst>
            <pc:docMk/>
            <pc:sldMk cId="3434502694" sldId="555"/>
            <ac:spMk id="6" creationId="{2BBBD51C-783C-49E7-8289-21E48666D1D7}"/>
          </ac:spMkLst>
        </pc:spChg>
      </pc:sldChg>
      <pc:sldChg chg="modSp">
        <pc:chgData name="Yves Archambault" userId="a6c3a5e8-4425-4ca8-9279-9045a82780f5" providerId="ADAL" clId="{BAB8F888-5B76-4DA3-907A-5ACFD4D62CE9}" dt="2022-06-21T19:16:41.949" v="157" actId="20577"/>
        <pc:sldMkLst>
          <pc:docMk/>
          <pc:sldMk cId="110293115" sldId="599"/>
        </pc:sldMkLst>
        <pc:spChg chg="mod">
          <ac:chgData name="Yves Archambault" userId="a6c3a5e8-4425-4ca8-9279-9045a82780f5" providerId="ADAL" clId="{BAB8F888-5B76-4DA3-907A-5ACFD4D62CE9}" dt="2022-06-21T19:16:41.949" v="157" actId="20577"/>
          <ac:spMkLst>
            <pc:docMk/>
            <pc:sldMk cId="110293115" sldId="599"/>
            <ac:spMk id="8" creationId="{F09DCA9A-0E6E-4E54-A02D-BB2770639260}"/>
          </ac:spMkLst>
        </pc:spChg>
      </pc:sldChg>
      <pc:sldChg chg="modSp">
        <pc:chgData name="Yves Archambault" userId="a6c3a5e8-4425-4ca8-9279-9045a82780f5" providerId="ADAL" clId="{BAB8F888-5B76-4DA3-907A-5ACFD4D62CE9}" dt="2022-06-21T19:15:36.383" v="111" actId="20577"/>
        <pc:sldMkLst>
          <pc:docMk/>
          <pc:sldMk cId="1427040987" sldId="600"/>
        </pc:sldMkLst>
        <pc:spChg chg="mod">
          <ac:chgData name="Yves Archambault" userId="a6c3a5e8-4425-4ca8-9279-9045a82780f5" providerId="ADAL" clId="{BAB8F888-5B76-4DA3-907A-5ACFD4D62CE9}" dt="2022-06-21T19:15:36.383" v="111" actId="20577"/>
          <ac:spMkLst>
            <pc:docMk/>
            <pc:sldMk cId="1427040987" sldId="600"/>
            <ac:spMk id="3" creationId="{3E6FD9F4-7708-45F1-A225-19124B6A61A8}"/>
          </ac:spMkLst>
        </pc:spChg>
      </pc:sldChg>
      <pc:sldChg chg="modSp">
        <pc:chgData name="Yves Archambault" userId="a6c3a5e8-4425-4ca8-9279-9045a82780f5" providerId="ADAL" clId="{BAB8F888-5B76-4DA3-907A-5ACFD4D62CE9}" dt="2022-06-21T19:19:44.413" v="385" actId="1076"/>
        <pc:sldMkLst>
          <pc:docMk/>
          <pc:sldMk cId="4066495028" sldId="601"/>
        </pc:sldMkLst>
        <pc:spChg chg="mod">
          <ac:chgData name="Yves Archambault" userId="a6c3a5e8-4425-4ca8-9279-9045a82780f5" providerId="ADAL" clId="{BAB8F888-5B76-4DA3-907A-5ACFD4D62CE9}" dt="2022-06-21T19:19:36.125" v="384" actId="20577"/>
          <ac:spMkLst>
            <pc:docMk/>
            <pc:sldMk cId="4066495028" sldId="601"/>
            <ac:spMk id="3" creationId="{3E6FD9F4-7708-45F1-A225-19124B6A61A8}"/>
          </ac:spMkLst>
        </pc:spChg>
        <pc:picChg chg="mod">
          <ac:chgData name="Yves Archambault" userId="a6c3a5e8-4425-4ca8-9279-9045a82780f5" providerId="ADAL" clId="{BAB8F888-5B76-4DA3-907A-5ACFD4D62CE9}" dt="2022-06-21T19:19:44.413" v="385" actId="1076"/>
          <ac:picMkLst>
            <pc:docMk/>
            <pc:sldMk cId="4066495028" sldId="601"/>
            <ac:picMk id="8" creationId="{2C11929E-454B-49DB-BD2A-184FCEBFA6CA}"/>
          </ac:picMkLst>
        </pc:picChg>
      </pc:sldChg>
      <pc:sldChg chg="modSp">
        <pc:chgData name="Yves Archambault" userId="a6c3a5e8-4425-4ca8-9279-9045a82780f5" providerId="ADAL" clId="{BAB8F888-5B76-4DA3-907A-5ACFD4D62CE9}" dt="2022-06-21T19:11:43.821" v="38" actId="6549"/>
        <pc:sldMkLst>
          <pc:docMk/>
          <pc:sldMk cId="1263451046" sldId="602"/>
        </pc:sldMkLst>
        <pc:spChg chg="mod">
          <ac:chgData name="Yves Archambault" userId="a6c3a5e8-4425-4ca8-9279-9045a82780f5" providerId="ADAL" clId="{BAB8F888-5B76-4DA3-907A-5ACFD4D62CE9}" dt="2022-06-21T19:11:43.821" v="38" actId="6549"/>
          <ac:spMkLst>
            <pc:docMk/>
            <pc:sldMk cId="1263451046" sldId="602"/>
            <ac:spMk id="3" creationId="{81C550D9-8589-4FB1-A5F9-F46DE06E4115}"/>
          </ac:spMkLst>
        </pc:spChg>
      </pc:sldChg>
      <pc:sldChg chg="modSp">
        <pc:chgData name="Yves Archambault" userId="a6c3a5e8-4425-4ca8-9279-9045a82780f5" providerId="ADAL" clId="{BAB8F888-5B76-4DA3-907A-5ACFD4D62CE9}" dt="2022-06-21T19:10:11.993" v="27" actId="14100"/>
        <pc:sldMkLst>
          <pc:docMk/>
          <pc:sldMk cId="3370708088" sldId="608"/>
        </pc:sldMkLst>
        <pc:spChg chg="mod">
          <ac:chgData name="Yves Archambault" userId="a6c3a5e8-4425-4ca8-9279-9045a82780f5" providerId="ADAL" clId="{BAB8F888-5B76-4DA3-907A-5ACFD4D62CE9}" dt="2022-06-21T19:10:11.993" v="27" actId="14100"/>
          <ac:spMkLst>
            <pc:docMk/>
            <pc:sldMk cId="3370708088" sldId="608"/>
            <ac:spMk id="10" creationId="{333B6E07-2614-45D1-87EF-E881B5E7B3CE}"/>
          </ac:spMkLst>
        </pc:spChg>
        <pc:spChg chg="mod">
          <ac:chgData name="Yves Archambault" userId="a6c3a5e8-4425-4ca8-9279-9045a82780f5" providerId="ADAL" clId="{BAB8F888-5B76-4DA3-907A-5ACFD4D62CE9}" dt="2022-06-21T19:10:02.682" v="26" actId="14100"/>
          <ac:spMkLst>
            <pc:docMk/>
            <pc:sldMk cId="3370708088" sldId="608"/>
            <ac:spMk id="11" creationId="{5BC8B8D8-E711-4AF3-BE57-EACBD540B20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Aprojets\Veille%20Technologique\Extrusions\Graphique%20Filabilite%20Alliages_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Délai</a:t>
            </a:r>
            <a:r>
              <a:rPr lang="en-US" baseline="0"/>
              <a:t> de livraison habituel (</a:t>
            </a:r>
            <a:r>
              <a:rPr lang="en-US"/>
              <a:t>semaines)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Nombre de semaines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Feuil1!$A$2:$A$8</c:f>
              <c:strCache>
                <c:ptCount val="7"/>
                <c:pt idx="0">
                  <c:v>Aluminium extrudé</c:v>
                </c:pt>
                <c:pt idx="1">
                  <c:v>Vinyl extrudé</c:v>
                </c:pt>
                <c:pt idx="2">
                  <c:v>Emboutissage</c:v>
                </c:pt>
                <c:pt idx="3">
                  <c:v>Métallurgie des poudres</c:v>
                </c:pt>
                <c:pt idx="4">
                  <c:v>Roulage continu</c:v>
                </c:pt>
                <c:pt idx="5">
                  <c:v>Fonderie</c:v>
                </c:pt>
                <c:pt idx="6">
                  <c:v>Moulage par injection</c:v>
                </c:pt>
              </c:strCache>
            </c:strRef>
          </c:cat>
          <c:val>
            <c:numRef>
              <c:f>Feuil1!$B$2:$B$8</c:f>
              <c:numCache>
                <c:formatCode>General</c:formatCode>
                <c:ptCount val="7"/>
                <c:pt idx="0">
                  <c:v>2</c:v>
                </c:pt>
                <c:pt idx="1">
                  <c:v>4</c:v>
                </c:pt>
                <c:pt idx="2">
                  <c:v>8</c:v>
                </c:pt>
                <c:pt idx="3">
                  <c:v>12</c:v>
                </c:pt>
                <c:pt idx="4">
                  <c:v>14</c:v>
                </c:pt>
                <c:pt idx="5">
                  <c:v>20</c:v>
                </c:pt>
                <c:pt idx="6">
                  <c:v>20</c:v>
                </c:pt>
              </c:numCache>
            </c:numRef>
          </c:val>
          <c:extLst>
            <c:ext xmlns:c16="http://schemas.microsoft.com/office/drawing/2014/chart" uri="{C3380CC4-5D6E-409C-BE32-E72D297353CC}">
              <c16:uniqueId val="{00000000-212B-4486-9D87-0C3AE5B178C1}"/>
            </c:ext>
          </c:extLst>
        </c:ser>
        <c:dLbls>
          <c:showLegendKey val="0"/>
          <c:showVal val="0"/>
          <c:showCatName val="0"/>
          <c:showSerName val="0"/>
          <c:showPercent val="0"/>
          <c:showBubbleSize val="0"/>
        </c:dLbls>
        <c:gapWidth val="65"/>
        <c:shape val="box"/>
        <c:axId val="1311494752"/>
        <c:axId val="1250751664"/>
        <c:axId val="0"/>
      </c:bar3DChart>
      <c:catAx>
        <c:axId val="13114947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1250751664"/>
        <c:crosses val="autoZero"/>
        <c:auto val="1"/>
        <c:lblAlgn val="ctr"/>
        <c:lblOffset val="100"/>
        <c:noMultiLvlLbl val="0"/>
      </c:catAx>
      <c:valAx>
        <c:axId val="125075166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crossAx val="131149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lumMod val="65000"/>
                  </a:schemeClr>
                </a:solidFill>
                <a:latin typeface="Univers Condensed Light" panose="020B0306020202040204"/>
                <a:ea typeface="+mn-ea"/>
                <a:cs typeface="+mn-cs"/>
              </a:defRPr>
            </a:pPr>
            <a:r>
              <a:rPr lang="en-US">
                <a:solidFill>
                  <a:schemeClr val="bg1">
                    <a:lumMod val="65000"/>
                  </a:schemeClr>
                </a:solidFill>
              </a:rPr>
              <a:t>Filabilité relative des alliages d'aluminium</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1">
                  <a:lumMod val="65000"/>
                </a:schemeClr>
              </a:solidFill>
              <a:latin typeface="Univers Condensed Light" panose="020B0306020202040204"/>
              <a:ea typeface="+mn-ea"/>
              <a:cs typeface="+mn-cs"/>
            </a:defRPr>
          </a:pPr>
          <a:endParaRPr lang="fr-FR"/>
        </a:p>
      </c:txPr>
    </c:title>
    <c:autoTitleDeleted val="0"/>
    <c:plotArea>
      <c:layout>
        <c:manualLayout>
          <c:layoutTarget val="inner"/>
          <c:xMode val="edge"/>
          <c:yMode val="edge"/>
          <c:x val="5.2395103504623904E-2"/>
          <c:y val="0.107390505311697"/>
          <c:w val="0.92740287629335594"/>
          <c:h val="0.74836939782224643"/>
        </c:manualLayout>
      </c:layout>
      <c:barChart>
        <c:barDir val="col"/>
        <c:grouping val="clustered"/>
        <c:varyColors val="0"/>
        <c:ser>
          <c:idx val="0"/>
          <c:order val="0"/>
          <c:tx>
            <c:strRef>
              <c:f>Feuil1!$B$1</c:f>
              <c:strCache>
                <c:ptCount val="1"/>
                <c:pt idx="0">
                  <c:v>Ratio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f>Feuil1!$A$2:$A$29</c:f>
              <c:strCache>
                <c:ptCount val="28"/>
                <c:pt idx="0">
                  <c:v>EC</c:v>
                </c:pt>
                <c:pt idx="1">
                  <c:v>1060</c:v>
                </c:pt>
                <c:pt idx="2">
                  <c:v>1100</c:v>
                </c:pt>
                <c:pt idx="3">
                  <c:v>1150</c:v>
                </c:pt>
                <c:pt idx="4">
                  <c:v>3003</c:v>
                </c:pt>
                <c:pt idx="5">
                  <c:v>6063</c:v>
                </c:pt>
                <c:pt idx="6">
                  <c:v>6101</c:v>
                </c:pt>
                <c:pt idx="7">
                  <c:v>6463</c:v>
                </c:pt>
                <c:pt idx="8">
                  <c:v>6663</c:v>
                </c:pt>
                <c:pt idx="9">
                  <c:v>5052</c:v>
                </c:pt>
                <c:pt idx="10">
                  <c:v>6253</c:v>
                </c:pt>
                <c:pt idx="11">
                  <c:v>6151</c:v>
                </c:pt>
                <c:pt idx="12">
                  <c:v>6061</c:v>
                </c:pt>
                <c:pt idx="13">
                  <c:v>6351</c:v>
                </c:pt>
                <c:pt idx="14">
                  <c:v>5154</c:v>
                </c:pt>
                <c:pt idx="15">
                  <c:v>5254</c:v>
                </c:pt>
                <c:pt idx="16">
                  <c:v>5454</c:v>
                </c:pt>
                <c:pt idx="17">
                  <c:v>6066</c:v>
                </c:pt>
                <c:pt idx="18">
                  <c:v>5086</c:v>
                </c:pt>
                <c:pt idx="19">
                  <c:v>2014</c:v>
                </c:pt>
                <c:pt idx="20">
                  <c:v>5083</c:v>
                </c:pt>
                <c:pt idx="21">
                  <c:v>5456</c:v>
                </c:pt>
                <c:pt idx="22">
                  <c:v>2011</c:v>
                </c:pt>
                <c:pt idx="23">
                  <c:v>2024</c:v>
                </c:pt>
                <c:pt idx="24">
                  <c:v>7075</c:v>
                </c:pt>
                <c:pt idx="25">
                  <c:v>7079</c:v>
                </c:pt>
                <c:pt idx="26">
                  <c:v>7001</c:v>
                </c:pt>
                <c:pt idx="27">
                  <c:v>7178</c:v>
                </c:pt>
              </c:strCache>
            </c:strRef>
          </c:cat>
          <c:val>
            <c:numRef>
              <c:f>Feuil1!$B$2:$B$29</c:f>
              <c:numCache>
                <c:formatCode>General</c:formatCode>
                <c:ptCount val="28"/>
                <c:pt idx="0">
                  <c:v>150</c:v>
                </c:pt>
                <c:pt idx="1">
                  <c:v>150</c:v>
                </c:pt>
                <c:pt idx="2">
                  <c:v>150</c:v>
                </c:pt>
                <c:pt idx="3">
                  <c:v>150</c:v>
                </c:pt>
                <c:pt idx="4">
                  <c:v>100</c:v>
                </c:pt>
                <c:pt idx="5">
                  <c:v>100</c:v>
                </c:pt>
                <c:pt idx="6">
                  <c:v>100</c:v>
                </c:pt>
                <c:pt idx="7">
                  <c:v>100</c:v>
                </c:pt>
                <c:pt idx="8">
                  <c:v>100</c:v>
                </c:pt>
                <c:pt idx="9">
                  <c:v>80</c:v>
                </c:pt>
                <c:pt idx="10">
                  <c:v>80</c:v>
                </c:pt>
                <c:pt idx="11">
                  <c:v>70</c:v>
                </c:pt>
                <c:pt idx="12">
                  <c:v>60</c:v>
                </c:pt>
                <c:pt idx="13">
                  <c:v>60</c:v>
                </c:pt>
                <c:pt idx="14">
                  <c:v>50</c:v>
                </c:pt>
                <c:pt idx="15">
                  <c:v>50</c:v>
                </c:pt>
                <c:pt idx="16">
                  <c:v>50</c:v>
                </c:pt>
                <c:pt idx="17">
                  <c:v>40</c:v>
                </c:pt>
                <c:pt idx="18">
                  <c:v>25</c:v>
                </c:pt>
                <c:pt idx="19">
                  <c:v>20</c:v>
                </c:pt>
                <c:pt idx="20">
                  <c:v>20</c:v>
                </c:pt>
                <c:pt idx="21">
                  <c:v>20</c:v>
                </c:pt>
                <c:pt idx="22">
                  <c:v>15</c:v>
                </c:pt>
                <c:pt idx="23">
                  <c:v>15</c:v>
                </c:pt>
                <c:pt idx="24">
                  <c:v>10</c:v>
                </c:pt>
                <c:pt idx="25">
                  <c:v>10</c:v>
                </c:pt>
                <c:pt idx="26">
                  <c:v>7</c:v>
                </c:pt>
                <c:pt idx="27">
                  <c:v>7</c:v>
                </c:pt>
              </c:numCache>
            </c:numRef>
          </c:val>
          <c:extLst>
            <c:ext xmlns:c16="http://schemas.microsoft.com/office/drawing/2014/chart" uri="{C3380CC4-5D6E-409C-BE32-E72D297353CC}">
              <c16:uniqueId val="{00000000-4240-49EA-BD8F-BCD39370D57D}"/>
            </c:ext>
          </c:extLst>
        </c:ser>
        <c:dLbls>
          <c:dLblPos val="inEnd"/>
          <c:showLegendKey val="0"/>
          <c:showVal val="1"/>
          <c:showCatName val="0"/>
          <c:showSerName val="0"/>
          <c:showPercent val="0"/>
          <c:showBubbleSize val="0"/>
        </c:dLbls>
        <c:gapWidth val="100"/>
        <c:overlap val="-24"/>
        <c:axId val="484349104"/>
        <c:axId val="484347136"/>
      </c:barChart>
      <c:catAx>
        <c:axId val="4843491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nivers Condensed Light" panose="020B0306020202040204"/>
                <a:ea typeface="+mn-ea"/>
                <a:cs typeface="+mn-cs"/>
              </a:defRPr>
            </a:pPr>
            <a:endParaRPr lang="fr-FR"/>
          </a:p>
        </c:txPr>
        <c:crossAx val="484347136"/>
        <c:crosses val="autoZero"/>
        <c:auto val="1"/>
        <c:lblAlgn val="ctr"/>
        <c:lblOffset val="100"/>
        <c:noMultiLvlLbl val="0"/>
      </c:catAx>
      <c:valAx>
        <c:axId val="48434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nivers Condensed Light" panose="020B0306020202040204"/>
                <a:ea typeface="+mn-ea"/>
                <a:cs typeface="+mn-cs"/>
              </a:defRPr>
            </a:pPr>
            <a:endParaRPr lang="fr-FR"/>
          </a:p>
        </c:txPr>
        <c:crossAx val="48434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Univers Condensed Light" panose="020B0306020202040204"/>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lumMod val="65000"/>
                  </a:schemeClr>
                </a:solidFill>
                <a:latin typeface="Univers Condensed Light" panose="020B0306020202040204"/>
                <a:ea typeface="+mn-ea"/>
                <a:cs typeface="+mn-cs"/>
              </a:defRPr>
            </a:pPr>
            <a:r>
              <a:rPr lang="en-US" sz="1800">
                <a:solidFill>
                  <a:schemeClr val="bg1">
                    <a:lumMod val="65000"/>
                  </a:schemeClr>
                </a:solidFill>
              </a:rPr>
              <a:t>Épaisseur minimale en fonction de l'alliage et du cercle circonscrit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1">
                  <a:lumMod val="65000"/>
                </a:schemeClr>
              </a:solidFill>
              <a:latin typeface="Univers Condensed Light" panose="020B0306020202040204"/>
              <a:ea typeface="+mn-ea"/>
              <a:cs typeface="+mn-cs"/>
            </a:defRPr>
          </a:pPr>
          <a:endParaRPr lang="fr-FR"/>
        </a:p>
      </c:txPr>
    </c:title>
    <c:autoTitleDeleted val="0"/>
    <c:plotArea>
      <c:layout>
        <c:manualLayout>
          <c:layoutTarget val="inner"/>
          <c:xMode val="edge"/>
          <c:yMode val="edge"/>
          <c:x val="0.11881559175332092"/>
          <c:y val="0.13217762192173063"/>
          <c:w val="0.8574925367153533"/>
          <c:h val="0.51960121777923596"/>
        </c:manualLayout>
      </c:layout>
      <c:scatterChart>
        <c:scatterStyle val="lineMarker"/>
        <c:varyColors val="0"/>
        <c:ser>
          <c:idx val="0"/>
          <c:order val="0"/>
          <c:tx>
            <c:strRef>
              <c:f>Feuil1!$B$1</c:f>
              <c:strCache>
                <c:ptCount val="1"/>
                <c:pt idx="0">
                  <c:v>6060/6063 sections solides</c:v>
                </c:pt>
              </c:strCache>
            </c:strRef>
          </c:tx>
          <c:spPr>
            <a:ln w="19050" cap="rnd">
              <a:solidFill>
                <a:srgbClr val="FF00FF"/>
              </a:solidFill>
              <a:round/>
            </a:ln>
            <a:effectLst/>
          </c:spPr>
          <c:marker>
            <c:symbol val="circle"/>
            <c:size val="5"/>
            <c:spPr>
              <a:solidFill>
                <a:srgbClr val="FF00FF"/>
              </a:solidFill>
              <a:ln w="9525">
                <a:solidFill>
                  <a:srgbClr val="FF00FF"/>
                </a:solidFill>
              </a:ln>
              <a:effectLst/>
            </c:spPr>
          </c:marker>
          <c:xVal>
            <c:numRef>
              <c:f>Feuil1!$A$2:$A$10</c:f>
              <c:numCache>
                <c:formatCode>General</c:formatCode>
                <c:ptCount val="9"/>
                <c:pt idx="0">
                  <c:v>25</c:v>
                </c:pt>
                <c:pt idx="1">
                  <c:v>50</c:v>
                </c:pt>
                <c:pt idx="2">
                  <c:v>100</c:v>
                </c:pt>
                <c:pt idx="3">
                  <c:v>150</c:v>
                </c:pt>
                <c:pt idx="4">
                  <c:v>200</c:v>
                </c:pt>
                <c:pt idx="5">
                  <c:v>250</c:v>
                </c:pt>
                <c:pt idx="6">
                  <c:v>300</c:v>
                </c:pt>
                <c:pt idx="7">
                  <c:v>350</c:v>
                </c:pt>
                <c:pt idx="8">
                  <c:v>400</c:v>
                </c:pt>
              </c:numCache>
            </c:numRef>
          </c:xVal>
          <c:yVal>
            <c:numRef>
              <c:f>Feuil1!$B$2:$B$10</c:f>
              <c:numCache>
                <c:formatCode>General</c:formatCode>
                <c:ptCount val="9"/>
                <c:pt idx="0">
                  <c:v>1.1000000000000001</c:v>
                </c:pt>
                <c:pt idx="1">
                  <c:v>1.3</c:v>
                </c:pt>
                <c:pt idx="2">
                  <c:v>1.5</c:v>
                </c:pt>
                <c:pt idx="3">
                  <c:v>1.8</c:v>
                </c:pt>
                <c:pt idx="4">
                  <c:v>2.1</c:v>
                </c:pt>
                <c:pt idx="5">
                  <c:v>2.4</c:v>
                </c:pt>
                <c:pt idx="6">
                  <c:v>2.8</c:v>
                </c:pt>
                <c:pt idx="7">
                  <c:v>3.2</c:v>
                </c:pt>
                <c:pt idx="8">
                  <c:v>3.6</c:v>
                </c:pt>
              </c:numCache>
            </c:numRef>
          </c:yVal>
          <c:smooth val="0"/>
          <c:extLst>
            <c:ext xmlns:c16="http://schemas.microsoft.com/office/drawing/2014/chart" uri="{C3380CC4-5D6E-409C-BE32-E72D297353CC}">
              <c16:uniqueId val="{00000000-D23D-458A-970F-BEB69E6D3BA5}"/>
            </c:ext>
          </c:extLst>
        </c:ser>
        <c:ser>
          <c:idx val="1"/>
          <c:order val="1"/>
          <c:tx>
            <c:strRef>
              <c:f>Feuil1!$C$1</c:f>
              <c:strCache>
                <c:ptCount val="1"/>
                <c:pt idx="0">
                  <c:v>6060/6063 sections creuses et 6005A/6063F25 sections solides</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xVal>
            <c:numRef>
              <c:f>Feuil1!$A$2:$A$10</c:f>
              <c:numCache>
                <c:formatCode>General</c:formatCode>
                <c:ptCount val="9"/>
                <c:pt idx="0">
                  <c:v>25</c:v>
                </c:pt>
                <c:pt idx="1">
                  <c:v>50</c:v>
                </c:pt>
                <c:pt idx="2">
                  <c:v>100</c:v>
                </c:pt>
                <c:pt idx="3">
                  <c:v>150</c:v>
                </c:pt>
                <c:pt idx="4">
                  <c:v>200</c:v>
                </c:pt>
                <c:pt idx="5">
                  <c:v>250</c:v>
                </c:pt>
                <c:pt idx="6">
                  <c:v>300</c:v>
                </c:pt>
                <c:pt idx="7">
                  <c:v>350</c:v>
                </c:pt>
                <c:pt idx="8">
                  <c:v>400</c:v>
                </c:pt>
              </c:numCache>
            </c:numRef>
          </c:xVal>
          <c:yVal>
            <c:numRef>
              <c:f>Feuil1!$C$2:$C$10</c:f>
              <c:numCache>
                <c:formatCode>General</c:formatCode>
                <c:ptCount val="9"/>
                <c:pt idx="1">
                  <c:v>1.5</c:v>
                </c:pt>
                <c:pt idx="2">
                  <c:v>1.8</c:v>
                </c:pt>
                <c:pt idx="3">
                  <c:v>2.1</c:v>
                </c:pt>
                <c:pt idx="4">
                  <c:v>2.4</c:v>
                </c:pt>
                <c:pt idx="5">
                  <c:v>2.8</c:v>
                </c:pt>
                <c:pt idx="6">
                  <c:v>3.2</c:v>
                </c:pt>
                <c:pt idx="7">
                  <c:v>3.7</c:v>
                </c:pt>
                <c:pt idx="8">
                  <c:v>4.0999999999999996</c:v>
                </c:pt>
              </c:numCache>
            </c:numRef>
          </c:yVal>
          <c:smooth val="0"/>
          <c:extLst>
            <c:ext xmlns:c16="http://schemas.microsoft.com/office/drawing/2014/chart" uri="{C3380CC4-5D6E-409C-BE32-E72D297353CC}">
              <c16:uniqueId val="{00000001-D23D-458A-970F-BEB69E6D3BA5}"/>
            </c:ext>
          </c:extLst>
        </c:ser>
        <c:ser>
          <c:idx val="2"/>
          <c:order val="2"/>
          <c:tx>
            <c:strRef>
              <c:f>Feuil1!$D$1</c:f>
              <c:strCache>
                <c:ptCount val="1"/>
                <c:pt idx="0">
                  <c:v>6005A/6063 sections creuses et 6082 sections solides</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Feuil1!$A$2:$A$10</c:f>
              <c:numCache>
                <c:formatCode>General</c:formatCode>
                <c:ptCount val="9"/>
                <c:pt idx="0">
                  <c:v>25</c:v>
                </c:pt>
                <c:pt idx="1">
                  <c:v>50</c:v>
                </c:pt>
                <c:pt idx="2">
                  <c:v>100</c:v>
                </c:pt>
                <c:pt idx="3">
                  <c:v>150</c:v>
                </c:pt>
                <c:pt idx="4">
                  <c:v>200</c:v>
                </c:pt>
                <c:pt idx="5">
                  <c:v>250</c:v>
                </c:pt>
                <c:pt idx="6">
                  <c:v>300</c:v>
                </c:pt>
                <c:pt idx="7">
                  <c:v>350</c:v>
                </c:pt>
                <c:pt idx="8">
                  <c:v>400</c:v>
                </c:pt>
              </c:numCache>
            </c:numRef>
          </c:xVal>
          <c:yVal>
            <c:numRef>
              <c:f>Feuil1!$D$2:$D$10</c:f>
              <c:numCache>
                <c:formatCode>General</c:formatCode>
                <c:ptCount val="9"/>
                <c:pt idx="1">
                  <c:v>1.8</c:v>
                </c:pt>
                <c:pt idx="2">
                  <c:v>2.2000000000000002</c:v>
                </c:pt>
                <c:pt idx="3">
                  <c:v>2.5</c:v>
                </c:pt>
                <c:pt idx="4">
                  <c:v>2.9</c:v>
                </c:pt>
                <c:pt idx="5">
                  <c:v>3.3</c:v>
                </c:pt>
                <c:pt idx="6">
                  <c:v>3.8</c:v>
                </c:pt>
                <c:pt idx="7">
                  <c:v>4.2</c:v>
                </c:pt>
                <c:pt idx="8">
                  <c:v>4.5</c:v>
                </c:pt>
              </c:numCache>
            </c:numRef>
          </c:yVal>
          <c:smooth val="0"/>
          <c:extLst>
            <c:ext xmlns:c16="http://schemas.microsoft.com/office/drawing/2014/chart" uri="{C3380CC4-5D6E-409C-BE32-E72D297353CC}">
              <c16:uniqueId val="{00000002-D23D-458A-970F-BEB69E6D3BA5}"/>
            </c:ext>
          </c:extLst>
        </c:ser>
        <c:ser>
          <c:idx val="3"/>
          <c:order val="3"/>
          <c:tx>
            <c:strRef>
              <c:f>Feuil1!$E$1</c:f>
              <c:strCache>
                <c:ptCount val="1"/>
                <c:pt idx="0">
                  <c:v>6082 Sections solides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Feuil1!$A$2:$A$10</c:f>
              <c:numCache>
                <c:formatCode>General</c:formatCode>
                <c:ptCount val="9"/>
                <c:pt idx="0">
                  <c:v>25</c:v>
                </c:pt>
                <c:pt idx="1">
                  <c:v>50</c:v>
                </c:pt>
                <c:pt idx="2">
                  <c:v>100</c:v>
                </c:pt>
                <c:pt idx="3">
                  <c:v>150</c:v>
                </c:pt>
                <c:pt idx="4">
                  <c:v>200</c:v>
                </c:pt>
                <c:pt idx="5">
                  <c:v>250</c:v>
                </c:pt>
                <c:pt idx="6">
                  <c:v>300</c:v>
                </c:pt>
                <c:pt idx="7">
                  <c:v>350</c:v>
                </c:pt>
                <c:pt idx="8">
                  <c:v>400</c:v>
                </c:pt>
              </c:numCache>
            </c:numRef>
          </c:xVal>
          <c:yVal>
            <c:numRef>
              <c:f>Feuil1!$E$2:$E$10</c:f>
              <c:numCache>
                <c:formatCode>General</c:formatCode>
                <c:ptCount val="9"/>
                <c:pt idx="1">
                  <c:v>2.9</c:v>
                </c:pt>
                <c:pt idx="2">
                  <c:v>2.8</c:v>
                </c:pt>
                <c:pt idx="3">
                  <c:v>3.2</c:v>
                </c:pt>
                <c:pt idx="4">
                  <c:v>3.55</c:v>
                </c:pt>
                <c:pt idx="5">
                  <c:v>4</c:v>
                </c:pt>
                <c:pt idx="6">
                  <c:v>4.4000000000000004</c:v>
                </c:pt>
              </c:numCache>
            </c:numRef>
          </c:yVal>
          <c:smooth val="0"/>
          <c:extLst>
            <c:ext xmlns:c16="http://schemas.microsoft.com/office/drawing/2014/chart" uri="{C3380CC4-5D6E-409C-BE32-E72D297353CC}">
              <c16:uniqueId val="{00000003-D23D-458A-970F-BEB69E6D3BA5}"/>
            </c:ext>
          </c:extLst>
        </c:ser>
        <c:dLbls>
          <c:showLegendKey val="0"/>
          <c:showVal val="0"/>
          <c:showCatName val="0"/>
          <c:showSerName val="0"/>
          <c:showPercent val="0"/>
          <c:showBubbleSize val="0"/>
        </c:dLbls>
        <c:axId val="192740112"/>
        <c:axId val="192645328"/>
      </c:scatterChart>
      <c:valAx>
        <c:axId val="1927401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Univers Condensed Light" panose="020B0306020202040204"/>
                    <a:ea typeface="+mn-ea"/>
                    <a:cs typeface="+mn-cs"/>
                  </a:defRPr>
                </a:pPr>
                <a:r>
                  <a:rPr lang="en-US"/>
                  <a:t>Diamètre du cercle circonscrit (mm)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Univers Condensed Light" panose="020B0306020202040204"/>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nivers Condensed Light" panose="020B0306020202040204"/>
                <a:ea typeface="+mn-ea"/>
                <a:cs typeface="+mn-cs"/>
              </a:defRPr>
            </a:pPr>
            <a:endParaRPr lang="fr-FR"/>
          </a:p>
        </c:txPr>
        <c:crossAx val="192645328"/>
        <c:crosses val="autoZero"/>
        <c:crossBetween val="midCat"/>
      </c:valAx>
      <c:valAx>
        <c:axId val="192645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Univers Condensed Light" panose="020B0306020202040204"/>
                    <a:ea typeface="+mn-ea"/>
                    <a:cs typeface="+mn-cs"/>
                  </a:defRPr>
                </a:pPr>
                <a:r>
                  <a:rPr lang="en-US"/>
                  <a:t>Épaisseur minimale de paroi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Univers Condensed Light" panose="020B0306020202040204"/>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nivers Condensed Light" panose="020B0306020202040204"/>
                <a:ea typeface="+mn-ea"/>
                <a:cs typeface="+mn-cs"/>
              </a:defRPr>
            </a:pPr>
            <a:endParaRPr lang="fr-FR"/>
          </a:p>
        </c:txPr>
        <c:crossAx val="192740112"/>
        <c:crosses val="autoZero"/>
        <c:crossBetween val="midCat"/>
      </c:valAx>
      <c:spPr>
        <a:noFill/>
        <a:ln>
          <a:noFill/>
        </a:ln>
        <a:effectLst/>
      </c:spPr>
    </c:plotArea>
    <c:legend>
      <c:legendPos val="b"/>
      <c:layout>
        <c:manualLayout>
          <c:xMode val="edge"/>
          <c:yMode val="edge"/>
          <c:x val="1.7132446123224145E-2"/>
          <c:y val="0.76339908687862035"/>
          <c:w val="0.96155723979597207"/>
          <c:h val="0.182082922329290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nivers Condensed Light" panose="020B0306020202040204"/>
              <a:ea typeface="+mn-ea"/>
              <a:cs typeface="+mn-cs"/>
            </a:defRPr>
          </a:pPr>
          <a:endParaRPr lang="fr-FR"/>
        </a:p>
      </c:txPr>
    </c:legend>
    <c:plotVisOnly val="1"/>
    <c:dispBlanksAs val="gap"/>
    <c:showDLblsOverMax val="0"/>
  </c:chart>
  <c:spPr>
    <a:solidFill>
      <a:schemeClr val="bg1"/>
    </a:solidFill>
    <a:ln w="9525" cap="flat" cmpd="sng" algn="ctr">
      <a:solidFill>
        <a:schemeClr val="accent5"/>
      </a:solidFill>
      <a:round/>
    </a:ln>
    <a:effectLst/>
  </c:spPr>
  <c:txPr>
    <a:bodyPr/>
    <a:lstStyle/>
    <a:p>
      <a:pPr>
        <a:defRPr>
          <a:latin typeface="Univers Condensed Light" panose="020B0306020202040204"/>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Les avantages apportés par l’extrusion sont multiples. Le profilé montré ici est un exemple contenant plusieurs fonctions intégrées qui illustrent la versatilité du procédé. Sur ce profilé on retrouve des fonctions liées à l’esthétique, à l’assemblage et au transfert thermique. </a:t>
            </a:r>
          </a:p>
          <a:p>
            <a:pPr lvl="0"/>
            <a:r>
              <a:rPr lang="fr-CA" sz="1200" kern="1200" dirty="0">
                <a:solidFill>
                  <a:schemeClr val="tx1"/>
                </a:solidFill>
                <a:effectLst/>
                <a:latin typeface="+mn-lt"/>
                <a:ea typeface="+mn-ea"/>
                <a:cs typeface="+mn-cs"/>
              </a:rPr>
              <a:t>Languette avec éperons pour insertion dans le bois ou le plastique;</a:t>
            </a:r>
          </a:p>
          <a:p>
            <a:pPr lvl="0"/>
            <a:r>
              <a:rPr lang="fr-CA" sz="1200" kern="1200" dirty="0">
                <a:solidFill>
                  <a:schemeClr val="tx1"/>
                </a:solidFill>
                <a:effectLst/>
                <a:latin typeface="+mn-lt"/>
                <a:ea typeface="+mn-ea"/>
                <a:cs typeface="+mn-cs"/>
              </a:rPr>
              <a:t>Le canal de vissage permet d’introduire une vis auto taraudeuse qui, par exemple, retiendrait en place une plaque de fermeture du bout du profilé. Différentes configurations existent : dans un coin ou sur un support;</a:t>
            </a:r>
          </a:p>
          <a:p>
            <a:pPr lvl="0"/>
            <a:r>
              <a:rPr lang="fr-CA" sz="1200" kern="1200" dirty="0">
                <a:solidFill>
                  <a:schemeClr val="tx1"/>
                </a:solidFill>
                <a:effectLst/>
                <a:latin typeface="+mn-lt"/>
                <a:ea typeface="+mn-ea"/>
                <a:cs typeface="+mn-cs"/>
              </a:rPr>
              <a:t>Rainures pour insertion de circuits électroniques ;</a:t>
            </a:r>
          </a:p>
          <a:p>
            <a:pPr lvl="0"/>
            <a:r>
              <a:rPr lang="fr-CA" sz="1200" kern="1200" dirty="0">
                <a:solidFill>
                  <a:schemeClr val="tx1"/>
                </a:solidFill>
                <a:effectLst/>
                <a:latin typeface="+mn-lt"/>
                <a:ea typeface="+mn-ea"/>
                <a:cs typeface="+mn-cs"/>
              </a:rPr>
              <a:t>Rainure pour vis ou rivet ;</a:t>
            </a:r>
          </a:p>
          <a:p>
            <a:pPr lvl="0"/>
            <a:r>
              <a:rPr lang="fr-CA" sz="1200" kern="1200" dirty="0">
                <a:solidFill>
                  <a:schemeClr val="tx1"/>
                </a:solidFill>
                <a:effectLst/>
                <a:latin typeface="+mn-lt"/>
                <a:ea typeface="+mn-ea"/>
                <a:cs typeface="+mn-cs"/>
              </a:rPr>
              <a:t>Rainures pour insertions de plastiques ou autres matériaux ;</a:t>
            </a:r>
          </a:p>
          <a:p>
            <a:pPr lvl="0"/>
            <a:r>
              <a:rPr lang="fr-CA" sz="1200" kern="1200" dirty="0">
                <a:solidFill>
                  <a:schemeClr val="tx1"/>
                </a:solidFill>
                <a:effectLst/>
                <a:latin typeface="+mn-lt"/>
                <a:ea typeface="+mn-ea"/>
                <a:cs typeface="+mn-cs"/>
              </a:rPr>
              <a:t>Une micro rainure en ‘’V’’ est souvent utilisée comme guide de perçage en étant localisé à l’endroit du profilé où un trou doit être fait. Le ‘’V’’ en question apparaît évidemment sur toute la longueur du profilé mais cet accessoire réduit l’effort de mesure nécessaire; il ne reste qu’à mesurer la distance par rapport au bout du profilé.</a:t>
            </a:r>
          </a:p>
          <a:p>
            <a:pPr lvl="0"/>
            <a:r>
              <a:rPr lang="fr-CA" sz="1200" kern="1200" dirty="0">
                <a:solidFill>
                  <a:schemeClr val="tx1"/>
                </a:solidFill>
                <a:effectLst/>
                <a:latin typeface="+mn-lt"/>
                <a:ea typeface="+mn-ea"/>
                <a:cs typeface="+mn-cs"/>
              </a:rPr>
              <a:t>Glissières pour écrou ou tête de boulons;</a:t>
            </a:r>
          </a:p>
          <a:p>
            <a:pPr lvl="0"/>
            <a:r>
              <a:rPr lang="fr-CA" sz="1200" kern="1200" dirty="0">
                <a:solidFill>
                  <a:schemeClr val="tx1"/>
                </a:solidFill>
                <a:effectLst/>
                <a:latin typeface="+mn-lt"/>
                <a:ea typeface="+mn-ea"/>
                <a:cs typeface="+mn-cs"/>
              </a:rPr>
              <a:t>Surfaces texturées ;</a:t>
            </a:r>
          </a:p>
          <a:p>
            <a:pPr lvl="0"/>
            <a:r>
              <a:rPr lang="en-US" sz="1200" kern="1200" dirty="0">
                <a:solidFill>
                  <a:schemeClr val="tx1"/>
                </a:solidFill>
                <a:effectLst/>
                <a:latin typeface="+mn-lt"/>
                <a:ea typeface="+mn-ea"/>
                <a:cs typeface="+mn-cs"/>
              </a:rPr>
              <a:t>A</a:t>
            </a:r>
            <a:r>
              <a:rPr lang="fr-CA" sz="1200" kern="1200" dirty="0" err="1">
                <a:solidFill>
                  <a:schemeClr val="tx1"/>
                </a:solidFill>
                <a:effectLst/>
                <a:latin typeface="+mn-lt"/>
                <a:ea typeface="+mn-ea"/>
                <a:cs typeface="+mn-cs"/>
              </a:rPr>
              <a:t>ssemblage</a:t>
            </a:r>
            <a:r>
              <a:rPr lang="fr-CA" sz="1200" kern="1200" dirty="0">
                <a:solidFill>
                  <a:schemeClr val="tx1"/>
                </a:solidFill>
                <a:effectLst/>
                <a:latin typeface="+mn-lt"/>
                <a:ea typeface="+mn-ea"/>
                <a:cs typeface="+mn-cs"/>
              </a:rPr>
              <a:t> à queue d’aronde;</a:t>
            </a:r>
          </a:p>
          <a:p>
            <a:pPr lvl="0"/>
            <a:r>
              <a:rPr lang="fr-CA" sz="1200" kern="1200" dirty="0">
                <a:solidFill>
                  <a:schemeClr val="tx1"/>
                </a:solidFill>
                <a:effectLst/>
                <a:latin typeface="+mn-lt"/>
                <a:ea typeface="+mn-ea"/>
                <a:cs typeface="+mn-cs"/>
              </a:rPr>
              <a:t>Le clip d’assemblage est ici associé à la rotule (#12), formant un couvercle refermable par simple pression, libre de toute attache mécanique visible.</a:t>
            </a:r>
          </a:p>
          <a:p>
            <a:pPr lvl="0"/>
            <a:r>
              <a:rPr lang="fr-CA" sz="1200" kern="1200" dirty="0">
                <a:solidFill>
                  <a:schemeClr val="tx1"/>
                </a:solidFill>
                <a:effectLst/>
                <a:latin typeface="+mn-lt"/>
                <a:ea typeface="+mn-ea"/>
                <a:cs typeface="+mn-cs"/>
              </a:rPr>
              <a:t>Les ailettes de refroidissement sont généralement utilisées sur des profilés dont une des fonctions sera de dissiper la chaleur.</a:t>
            </a:r>
          </a:p>
          <a:p>
            <a:pPr lvl="0"/>
            <a:r>
              <a:rPr lang="fr-CA" sz="1200" kern="1200" dirty="0">
                <a:solidFill>
                  <a:schemeClr val="tx1"/>
                </a:solidFill>
                <a:effectLst/>
                <a:latin typeface="+mn-lt"/>
                <a:ea typeface="+mn-ea"/>
                <a:cs typeface="+mn-cs"/>
              </a:rPr>
              <a:t>Rotule d’assemblage ;</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3</a:t>
            </a:fld>
            <a:endParaRPr lang="fr-FR"/>
          </a:p>
        </p:txBody>
      </p:sp>
    </p:spTree>
    <p:extLst>
      <p:ext uri="{BB962C8B-B14F-4D97-AF65-F5344CB8AC3E}">
        <p14:creationId xmlns:p14="http://schemas.microsoft.com/office/powerpoint/2010/main" val="414074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Ici une autre image illustrant comment l’aluminium passe par plusieurs canaux autour de la partie formant la cavité interne et se ressoude ensuite.</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12</a:t>
            </a:fld>
            <a:endParaRPr lang="fr-FR"/>
          </a:p>
        </p:txBody>
      </p:sp>
    </p:spTree>
    <p:extLst>
      <p:ext uri="{BB962C8B-B14F-4D97-AF65-F5344CB8AC3E}">
        <p14:creationId xmlns:p14="http://schemas.microsoft.com/office/powerpoint/2010/main" val="162497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Quelques exemples d’ensembles de matrices formant des profilés creux, certaines assorties du profilé qui est produit.</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13</a:t>
            </a:fld>
            <a:endParaRPr lang="fr-FR"/>
          </a:p>
        </p:txBody>
      </p:sp>
    </p:spTree>
    <p:extLst>
      <p:ext uri="{BB962C8B-B14F-4D97-AF65-F5344CB8AC3E}">
        <p14:creationId xmlns:p14="http://schemas.microsoft.com/office/powerpoint/2010/main" val="159613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En plus de classifier les profilés selon qu’ils sont solide, creux ou semi-creux, on utilise un autre critère qui est le diamètre du cercle circonscrit (DCC).  Il s’agit du diamètre du cercle dans lequel la section peut s’insérer. La section montrée en exemple ici où la section serait considérée comme ayant un DCC de 4 pouces (environ 100 mm). La photo de droite montre une section dont le DCC est d’environ 800 mm. On retiendra que les DCC déterminent en partie la taille de la presse qui aura la poussé suffisante pour les extruder.</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14</a:t>
            </a:fld>
            <a:endParaRPr lang="fr-FR"/>
          </a:p>
        </p:txBody>
      </p:sp>
    </p:spTree>
    <p:extLst>
      <p:ext uri="{BB962C8B-B14F-4D97-AF65-F5344CB8AC3E}">
        <p14:creationId xmlns:p14="http://schemas.microsoft.com/office/powerpoint/2010/main" val="318232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On introduit ici un autre critère qui doit être considéré lorsqu’il est question d’extruder une section : l’alliage d’aluminium.  Notons d’emblée que tous les alliages d’aluminium s’extrudent mais certains plus facilement que d’autres.  En fait, certains alliages sont très difficiles à extruder, ce qui les rend cher à produire. On peut penser aux alliages de la série 7000 qui ont d’excellentes propriétés mécaniques et qui se retrouvent largement utilisés dans le secteur aéronautique ainsi que dans les articles de sport. Un rappel avant d’aller plus loin, une matrice d’extrusion est aussi appelée une filière et la filabilité d’un matériau décrit ou quantifie sa capacité à être filé. Le tableau de la diapositive montre la filabilité relative de différents alliages. On note qu’une note de 100% est attribuée au 6063, qui est un alliage très courant dans le domaine de l’architecture, et la note de 60% attribuée au 6061, qui est un alliage structural aussi couramment employé. Le 6061 est donc plus difficile à extruder que le 6063. </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15</a:t>
            </a:fld>
            <a:endParaRPr lang="fr-FR"/>
          </a:p>
        </p:txBody>
      </p:sp>
    </p:spTree>
    <p:extLst>
      <p:ext uri="{BB962C8B-B14F-4D97-AF65-F5344CB8AC3E}">
        <p14:creationId xmlns:p14="http://schemas.microsoft.com/office/powerpoint/2010/main" val="70307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valeurs du tableau de la diapositive précédente sont ici organisées dans un histogramme qui permet d’apprécier la variation de filabilité de différents alliages d’aluminium.  On remarque que certains alliages sont plus faciles à extruder, prenons par exemple le 1150, alors que le 7075 est à l’autre bout du spectre et représente donc un défi différent pour l’extrudeur.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16</a:t>
            </a:fld>
            <a:endParaRPr lang="fr-FR"/>
          </a:p>
        </p:txBody>
      </p:sp>
    </p:spTree>
    <p:extLst>
      <p:ext uri="{BB962C8B-B14F-4D97-AF65-F5344CB8AC3E}">
        <p14:creationId xmlns:p14="http://schemas.microsoft.com/office/powerpoint/2010/main" val="70174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Un des avantages du procédé d’extrusion est la possibilité d’avoir un surplus de la matière dans les endroits critiques, et moins dans les zones du profilé qui sont moins sollicitées.  Il arrive que l’épaisseur idéale pour le concepteur soit trop mince pour être extrudée et qu’il faille alors l’augmenter. Cette épaisseur minimale </a:t>
            </a:r>
            <a:r>
              <a:rPr lang="fr-CA" sz="1200" kern="1200" dirty="0" err="1">
                <a:solidFill>
                  <a:schemeClr val="tx1"/>
                </a:solidFill>
                <a:effectLst/>
                <a:latin typeface="+mn-lt"/>
                <a:ea typeface="+mn-ea"/>
                <a:cs typeface="+mn-cs"/>
              </a:rPr>
              <a:t>extrudable</a:t>
            </a:r>
            <a:r>
              <a:rPr lang="fr-CA" sz="1200" kern="1200" dirty="0">
                <a:solidFill>
                  <a:schemeClr val="tx1"/>
                </a:solidFill>
                <a:effectLst/>
                <a:latin typeface="+mn-lt"/>
                <a:ea typeface="+mn-ea"/>
                <a:cs typeface="+mn-cs"/>
              </a:rPr>
              <a:t> dépend encore de plusieurs paramètres qui sont maîtrisés par l’extrudeur et auquel il faudra se référer lors de la conception.  La filabilité des différents alliages, vus à la diapositive #28, se traduit ici par les épaisseurs minimales atteignables en fonction du diamètre du cercle circonscrit. Prenons l’exemple avec un diamètre de 200 mm, l’épaisseur minimale réalisable avec du 6063 est d’environ 2 mm alors qu’elle est de 3.5 mm avec le 6082, qui est un alliage structural.  Notons que d’autres facteurs affectent l’épaisseur minimale possible : La capacité de la presse, la vitesse d’extrusion, la géométrie du profilé ainsi que les tolérances dimensionnelles admises sur le produit.</a:t>
            </a:r>
          </a:p>
          <a:p>
            <a:endParaRPr lang="fr-CA" dirty="0"/>
          </a:p>
        </p:txBody>
      </p:sp>
      <p:sp>
        <p:nvSpPr>
          <p:cNvPr id="4" name="Espace réservé du numéro de diapositive 3"/>
          <p:cNvSpPr>
            <a:spLocks noGrp="1"/>
          </p:cNvSpPr>
          <p:nvPr>
            <p:ph type="sldNum" sz="quarter" idx="10"/>
          </p:nvPr>
        </p:nvSpPr>
        <p:spPr/>
        <p:txBody>
          <a:bodyPr/>
          <a:lstStyle/>
          <a:p>
            <a:fld id="{FB6AE87F-7EF6-854A-B63F-D4200A6AAC51}" type="slidenum">
              <a:rPr lang="fr-FR" smtClean="0"/>
              <a:pPr/>
              <a:t>17</a:t>
            </a:fld>
            <a:endParaRPr lang="fr-FR"/>
          </a:p>
        </p:txBody>
      </p:sp>
    </p:spTree>
    <p:extLst>
      <p:ext uri="{BB962C8B-B14F-4D97-AF65-F5344CB8AC3E}">
        <p14:creationId xmlns:p14="http://schemas.microsoft.com/office/powerpoint/2010/main" val="325214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kern="1200" dirty="0">
                <a:solidFill>
                  <a:schemeClr val="tx1"/>
                </a:solidFill>
                <a:effectLst/>
                <a:latin typeface="+mn-lt"/>
                <a:ea typeface="+mn-ea"/>
                <a:cs typeface="+mn-cs"/>
              </a:rPr>
              <a:t>La résistance mécanique des alliages de la série 6000 est obtenue par des traitements thermiques qui sont des cycles de chauffage et de refroidissements. Ces traitements sont spécifiques aux alliages et doivent être rigoureusement respectés pour obtenir les propriétés mécaniques voulues. L’extrusion étant un procédé ‘’à chaud’’, il constitue une première étape du traitement thermique, celle de la mise en solution, qui doit être suivie d’un refroidissement contrôlé. Simplement dit, plus il y a d’éléments d’alliage, plus le refroidissement doit être rapide. L’alliage 6061 contient plus d’éléments d’alliages que le 6063 et la figure montrée ici illustre que les méthodes de refroidissement diffèrent. Selon l’épaisseur, le 6063 peut être refroidi à l’air forcé alors que le 6061 doit généralement l’être avec une brume.</a:t>
            </a:r>
          </a:p>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B6AE87F-7EF6-854A-B63F-D4200A6AAC51}" type="slidenum">
              <a:rPr lang="fr-FR" smtClean="0"/>
              <a:pPr/>
              <a:t>18</a:t>
            </a:fld>
            <a:endParaRPr lang="fr-FR"/>
          </a:p>
        </p:txBody>
      </p:sp>
    </p:spTree>
    <p:extLst>
      <p:ext uri="{BB962C8B-B14F-4D97-AF65-F5344CB8AC3E}">
        <p14:creationId xmlns:p14="http://schemas.microsoft.com/office/powerpoint/2010/main" val="252483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L’extrusion de l’aluminium offre la capacité de produire des formes complexes et qui permet de positionner la matière là où elle est nécessaire pour l’application. </a:t>
            </a:r>
          </a:p>
          <a:p>
            <a:r>
              <a:rPr lang="fr-CA" sz="1200" kern="1200" dirty="0">
                <a:solidFill>
                  <a:schemeClr val="tx1"/>
                </a:solidFill>
                <a:effectLst/>
                <a:latin typeface="+mn-lt"/>
                <a:ea typeface="+mn-ea"/>
                <a:cs typeface="+mn-cs"/>
              </a:rPr>
              <a:t>Les profilés extrudés ont une surface lisse qui peut être peinte ou anodisée.</a:t>
            </a:r>
          </a:p>
          <a:p>
            <a:r>
              <a:rPr lang="fr-CA" sz="1200" kern="1200" dirty="0">
                <a:solidFill>
                  <a:schemeClr val="tx1"/>
                </a:solidFill>
                <a:effectLst/>
                <a:latin typeface="+mn-lt"/>
                <a:ea typeface="+mn-ea"/>
                <a:cs typeface="+mn-cs"/>
              </a:rPr>
              <a:t>L’aluminium s’usine facilement.</a:t>
            </a:r>
          </a:p>
          <a:p>
            <a:r>
              <a:rPr lang="fr-CA" sz="1200" kern="1200" dirty="0">
                <a:solidFill>
                  <a:schemeClr val="tx1"/>
                </a:solidFill>
                <a:effectLst/>
                <a:latin typeface="+mn-lt"/>
                <a:ea typeface="+mn-ea"/>
                <a:cs typeface="+mn-cs"/>
              </a:rPr>
              <a:t>La photo de gauche montre une structure automobile formée d’un assemblage composants extrudés et de tôles embouties. La photo de droite montre des supports de lames de patins de vitesse, après usinage et finition d’un profilé extrudé. Il faut noter que la lame en contact avec la glace est fabriquée en acier très dur.</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4</a:t>
            </a:fld>
            <a:endParaRPr lang="fr-FR"/>
          </a:p>
        </p:txBody>
      </p:sp>
    </p:spTree>
    <p:extLst>
      <p:ext uri="{BB962C8B-B14F-4D97-AF65-F5344CB8AC3E}">
        <p14:creationId xmlns:p14="http://schemas.microsoft.com/office/powerpoint/2010/main" val="165713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Les profilés extrudés sont aussi disponibles en formes structurales standards telles que des tubes creux et barres solides de formes rondes, carrées, rectangulaires, ainsi que les membrures structurales en forme de ‘’C’’, ‘’T’’ et ‘’I’’.  Ces formes standards sont généralement disponibles chez les distributeurs de métaux qui en gardent en inventaire; ce qui permet un approvisionnement à court terme et en petite quantité si nécessaire.</a:t>
            </a:r>
          </a:p>
          <a:p>
            <a:r>
              <a:rPr lang="fr-CA" sz="1200" kern="1200" dirty="0">
                <a:solidFill>
                  <a:schemeClr val="tx1"/>
                </a:solidFill>
                <a:effectLst/>
                <a:latin typeface="+mn-lt"/>
                <a:ea typeface="+mn-ea"/>
                <a:cs typeface="+mn-cs"/>
              </a:rPr>
              <a:t>L’approvisionnement est différent lorsqu’il est question de profilés spéciaux.  Prenons l’exemple des lames de patins de vitesse de la diapositive précédente, à moins d’entente commerciale spéciale, rien n’est produit à l’avance et l’entreprise doit alors commander un lot minimal d’environ 500 kg qui est normalement produit dans un délai relativement court par rapport à d’autres procédés de mise en forme.</a:t>
            </a:r>
          </a:p>
          <a:p>
            <a:r>
              <a:rPr lang="fr-CA" sz="1200" kern="1200" dirty="0">
                <a:solidFill>
                  <a:schemeClr val="tx1"/>
                </a:solidFill>
                <a:effectLst/>
                <a:latin typeface="+mn-lt"/>
                <a:ea typeface="+mn-ea"/>
                <a:cs typeface="+mn-cs"/>
              </a:rPr>
              <a:t>Les délais de production normalement attendus de différents procédés sont illustrés dans le graphique. On retiendra que le délai relié à l’extrusion d’aluminium est parmi les plus courts. Cependant, bien qu’un délai de livraison de 2 semaines soit possible, il s’agit d’un extrême et il faudra confirmer avec l’extrudeur avant de s’engager contractuellement. En 2021, la situation mondiale sur l’approvisionnement en aluminium a vu ces délais normaux de 4 semaines passer à plus de 6 mois.</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5</a:t>
            </a:fld>
            <a:endParaRPr lang="fr-FR"/>
          </a:p>
        </p:txBody>
      </p:sp>
    </p:spTree>
    <p:extLst>
      <p:ext uri="{BB962C8B-B14F-4D97-AF65-F5344CB8AC3E}">
        <p14:creationId xmlns:p14="http://schemas.microsoft.com/office/powerpoint/2010/main" val="11698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désavantages reliés à l’extrusion consistent en la nécessité pour l’utilisateur d’acheter un outillage spécial et dédié à son usage exclusif.  Cet outillage est une matrice d’extrusion, aussi appelée filière, qui est usinée dans de l’acier à outil de façon à produire la forme désirée.  Selon la complexité de la section, le prix d’une matrice peut varier de 1500$ pour une forme solide et simple à plus de 20 000$ pour une forme complexe de grande dimension.  Cette matrice est achetée auprès de l’extrudeur qui la fera fabriquer en fonction des exigences imposées par sa presse d’extrusion.  En conséquence, la matrice en question n’est généralement pas utilisable sur une autre presse et donc, le recours à deux extrudeurs pour une même section impliquera d’acheter deux matrices.  On retiendra que cette pratique est utilisée par les entreprises désirant réduire les risques de rupture dans leur chaîne d’approvisionnement. Compte tenu de l’ensemble des étapes liées au procédé, des quantités minimales de production sont imposées; allant généralement de 500 kg à 1000 kg selon la taille du profilé à produire.  On comprend alors qu’il faille s’attendre à prévoir l’entreposage adéquat de cette quantité d’aluminium.</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6</a:t>
            </a:fld>
            <a:endParaRPr lang="fr-FR"/>
          </a:p>
        </p:txBody>
      </p:sp>
    </p:spTree>
    <p:extLst>
      <p:ext uri="{BB962C8B-B14F-4D97-AF65-F5344CB8AC3E}">
        <p14:creationId xmlns:p14="http://schemas.microsoft.com/office/powerpoint/2010/main" val="412609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Voyons maintenant, dans les cinq prochaines diapositives, comment sont produites les formes lorsque l’aluminium passe au travers de la matrice d’extrusion.  L’exemple porte sur un profilé creux de forme rectangulaire.  On a ici une matrice formée de deux composants, le mandrin et la plaque.</a:t>
            </a:r>
          </a:p>
          <a:p>
            <a:pPr lvl="0"/>
            <a:r>
              <a:rPr lang="fr-CA" sz="1200" kern="1200" dirty="0">
                <a:solidFill>
                  <a:schemeClr val="tx1"/>
                </a:solidFill>
                <a:effectLst/>
                <a:latin typeface="+mn-lt"/>
                <a:ea typeface="+mn-ea"/>
                <a:cs typeface="+mn-cs"/>
              </a:rPr>
              <a:t>Le mandrin définit la forme interne du profilé;</a:t>
            </a:r>
          </a:p>
          <a:p>
            <a:pPr lvl="0"/>
            <a:r>
              <a:rPr lang="fr-CA" sz="1200" kern="1200" dirty="0">
                <a:solidFill>
                  <a:schemeClr val="tx1"/>
                </a:solidFill>
                <a:effectLst/>
                <a:latin typeface="+mn-lt"/>
                <a:ea typeface="+mn-ea"/>
                <a:cs typeface="+mn-cs"/>
              </a:rPr>
              <a:t>La plaque qui en définit la forme externe.</a:t>
            </a:r>
          </a:p>
          <a:p>
            <a:r>
              <a:rPr lang="fr-CA" sz="1200" kern="1200" dirty="0">
                <a:solidFill>
                  <a:schemeClr val="tx1"/>
                </a:solidFill>
                <a:effectLst/>
                <a:latin typeface="+mn-lt"/>
                <a:ea typeface="+mn-ea"/>
                <a:cs typeface="+mn-cs"/>
              </a:rPr>
              <a:t>Ces filières sont usinées dans de l’acier à outillage afin de pouvoir résister à la poussée de la presse. Les surfaces sur lesquelles l’aluminium glisse sont durcies par des traitements de surface afin de réduire les effets d’usure par abrasion et de permettre une durée de vie allongée.</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7</a:t>
            </a:fld>
            <a:endParaRPr lang="fr-FR"/>
          </a:p>
        </p:txBody>
      </p:sp>
    </p:spTree>
    <p:extLst>
      <p:ext uri="{BB962C8B-B14F-4D97-AF65-F5344CB8AC3E}">
        <p14:creationId xmlns:p14="http://schemas.microsoft.com/office/powerpoint/2010/main" val="310574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L’espacement des pièces montre la conception du mandrin dont la partie formant l’intérieur du tube s’insère un peu dans la plaque.</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8</a:t>
            </a:fld>
            <a:endParaRPr lang="fr-FR"/>
          </a:p>
        </p:txBody>
      </p:sp>
    </p:spTree>
    <p:extLst>
      <p:ext uri="{BB962C8B-B14F-4D97-AF65-F5344CB8AC3E}">
        <p14:creationId xmlns:p14="http://schemas.microsoft.com/office/powerpoint/2010/main" val="114890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composants sont coupés pour laisser voir comment, sur le mandrin, est tenue la partie qui forme l’intérieur du tube. On peut y voir que le mandrin est muni de ponts solides qui tiennent en place l’élément central qui donne la forme intérieure.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9</a:t>
            </a:fld>
            <a:endParaRPr lang="fr-FR"/>
          </a:p>
        </p:txBody>
      </p:sp>
    </p:spTree>
    <p:extLst>
      <p:ext uri="{BB962C8B-B14F-4D97-AF65-F5344CB8AC3E}">
        <p14:creationId xmlns:p14="http://schemas.microsoft.com/office/powerpoint/2010/main" val="160183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billette d’aluminium arrive ici de la gauche, sur le mandrin.</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10</a:t>
            </a:fld>
            <a:endParaRPr lang="fr-FR"/>
          </a:p>
        </p:txBody>
      </p:sp>
    </p:spTree>
    <p:extLst>
      <p:ext uri="{BB962C8B-B14F-4D97-AF65-F5344CB8AC3E}">
        <p14:creationId xmlns:p14="http://schemas.microsoft.com/office/powerpoint/2010/main" val="369305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Après quoi une force suffisante est appliquée sur la billette, on se rappelle, qui est à l’état pâteux, qui traverse alors la matrice pour produire le profilé désiré.  L’aluminium contourne les ponts qui maintiennent en place la forme intérieure du profilé et se refusionne ensuite.</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11</a:t>
            </a:fld>
            <a:endParaRPr lang="fr-FR"/>
          </a:p>
        </p:txBody>
      </p:sp>
    </p:spTree>
    <p:extLst>
      <p:ext uri="{BB962C8B-B14F-4D97-AF65-F5344CB8AC3E}">
        <p14:creationId xmlns:p14="http://schemas.microsoft.com/office/powerpoint/2010/main" val="2113471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1">
                    <a:lumMod val="50000"/>
                    <a:lumOff val="50000"/>
                  </a:schemeClr>
                </a:solidFill>
              </a:defRPr>
            </a:lvl1pPr>
          </a:lstStyle>
          <a:p>
            <a:r>
              <a:rPr lang="fr-CA" dirty="0"/>
              <a:t>Cliquez et modifiez le titre</a:t>
            </a:r>
            <a:endParaRPr lang="fr-FR" dirty="0"/>
          </a:p>
        </p:txBody>
      </p:sp>
      <p:sp>
        <p:nvSpPr>
          <p:cNvPr id="3" name="Espace réservé du numéro de diapositive 2"/>
          <p:cNvSpPr>
            <a:spLocks noGrp="1"/>
          </p:cNvSpPr>
          <p:nvPr>
            <p:ph type="sldNum" sz="quarter" idx="10"/>
          </p:nvPr>
        </p:nvSpPr>
        <p:spPr/>
        <p:txBody>
          <a:bodyPr/>
          <a:lstStyle>
            <a:lvl1pPr>
              <a:defRPr>
                <a:solidFill>
                  <a:schemeClr val="tx1">
                    <a:lumMod val="50000"/>
                    <a:lumOff val="50000"/>
                  </a:schemeClr>
                </a:solidFill>
              </a:defRPr>
            </a:lvl1pPr>
          </a:lstStyle>
          <a:p>
            <a:fld id="{FE9C8C7F-A98E-E946-B93B-30D697361F96}" type="slidenum">
              <a:rPr lang="fr-FR" smtClean="0"/>
              <a:pPr/>
              <a:t>‹n°›</a:t>
            </a:fld>
            <a:endParaRPr lang="fr-FR"/>
          </a:p>
        </p:txBody>
      </p:sp>
    </p:spTree>
    <p:extLst>
      <p:ext uri="{BB962C8B-B14F-4D97-AF65-F5344CB8AC3E}">
        <p14:creationId xmlns:p14="http://schemas.microsoft.com/office/powerpoint/2010/main" val="196908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 id="2147483671" r:id="rId16"/>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jpg"/><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CA" dirty="0"/>
              <a:t>Le procédé d’extrusion de l’aluminium </a:t>
            </a:r>
            <a:br>
              <a:rPr lang="fr-CA" dirty="0"/>
            </a:br>
            <a:r>
              <a:rPr lang="fr-CA" sz="2800" dirty="0">
                <a:solidFill>
                  <a:schemeClr val="bg2">
                    <a:lumMod val="50000"/>
                  </a:schemeClr>
                </a:solidFill>
              </a:rPr>
              <a:t>Deuxième partie</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41382F5-8E56-4028-BAD2-7E4F34175AFD}"/>
              </a:ext>
            </a:extLst>
          </p:cNvPr>
          <p:cNvSpPr>
            <a:spLocks noGrp="1"/>
          </p:cNvSpPr>
          <p:nvPr>
            <p:ph type="sldNum" sz="quarter" idx="12"/>
          </p:nvPr>
        </p:nvSpPr>
        <p:spPr/>
        <p:txBody>
          <a:bodyPr/>
          <a:lstStyle/>
          <a:p>
            <a:fld id="{FE9C8C7F-A98E-E946-B93B-30D697361F96}" type="slidenum">
              <a:rPr lang="fr-FR" smtClean="0"/>
              <a:pPr/>
              <a:t>10</a:t>
            </a:fld>
            <a:endParaRPr lang="fr-FR"/>
          </a:p>
        </p:txBody>
      </p:sp>
      <p:pic>
        <p:nvPicPr>
          <p:cNvPr id="4" name="Image 3">
            <a:extLst>
              <a:ext uri="{FF2B5EF4-FFF2-40B4-BE49-F238E27FC236}">
                <a16:creationId xmlns:a16="http://schemas.microsoft.com/office/drawing/2014/main" id="{0BE00E6F-A33E-4642-A05F-0F8C58BF27B5}"/>
              </a:ext>
            </a:extLst>
          </p:cNvPr>
          <p:cNvPicPr>
            <a:picLocks noChangeAspect="1"/>
          </p:cNvPicPr>
          <p:nvPr/>
        </p:nvPicPr>
        <p:blipFill>
          <a:blip r:embed="rId3"/>
          <a:stretch>
            <a:fillRect/>
          </a:stretch>
        </p:blipFill>
        <p:spPr>
          <a:xfrm>
            <a:off x="1513243" y="2413504"/>
            <a:ext cx="9144000" cy="3665209"/>
          </a:xfrm>
          <a:prstGeom prst="rect">
            <a:avLst/>
          </a:prstGeom>
        </p:spPr>
      </p:pic>
      <p:cxnSp>
        <p:nvCxnSpPr>
          <p:cNvPr id="8" name="Connecteur droit avec flèche 7">
            <a:extLst>
              <a:ext uri="{FF2B5EF4-FFF2-40B4-BE49-F238E27FC236}">
                <a16:creationId xmlns:a16="http://schemas.microsoft.com/office/drawing/2014/main" id="{F1D5A53C-4E31-4497-A452-3D3AF1DCF81C}"/>
              </a:ext>
            </a:extLst>
          </p:cNvPr>
          <p:cNvCxnSpPr>
            <a:cxnSpLocks/>
          </p:cNvCxnSpPr>
          <p:nvPr/>
        </p:nvCxnSpPr>
        <p:spPr>
          <a:xfrm>
            <a:off x="1810645" y="3318629"/>
            <a:ext cx="2929631" cy="577048"/>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ZoneTexte 4">
            <a:extLst>
              <a:ext uri="{FF2B5EF4-FFF2-40B4-BE49-F238E27FC236}">
                <a16:creationId xmlns:a16="http://schemas.microsoft.com/office/drawing/2014/main" id="{6DB4F27B-FBE6-461E-B054-29FEB87AFDC0}"/>
              </a:ext>
            </a:extLst>
          </p:cNvPr>
          <p:cNvSpPr txBox="1">
            <a:spLocks noChangeArrowheads="1"/>
          </p:cNvSpPr>
          <p:nvPr/>
        </p:nvSpPr>
        <p:spPr bwMode="auto">
          <a:xfrm>
            <a:off x="790043" y="1449228"/>
            <a:ext cx="55074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285750" indent="-285750">
              <a:buFont typeface="Courier New" panose="02070309020205020404" pitchFamily="49" charset="0"/>
              <a:buChar char="o"/>
            </a:pPr>
            <a:r>
              <a:rPr lang="fr-CA" altLang="fr-FR" sz="2200" dirty="0">
                <a:solidFill>
                  <a:schemeClr val="bg1">
                    <a:lumMod val="65000"/>
                  </a:schemeClr>
                </a:solidFill>
                <a:latin typeface="Univers Condensed Light" panose="020B0306020202040204" pitchFamily="34" charset="0"/>
              </a:rPr>
              <a:t>Billette d’aluminium préchauffée à près de 450°C</a:t>
            </a:r>
          </a:p>
          <a:p>
            <a:pPr marL="285750" indent="-285750">
              <a:buFont typeface="Courier New" panose="02070309020205020404" pitchFamily="49" charset="0"/>
              <a:buChar char="o"/>
            </a:pPr>
            <a:r>
              <a:rPr lang="fr-CA" altLang="fr-FR" sz="2200" dirty="0">
                <a:solidFill>
                  <a:schemeClr val="bg1">
                    <a:lumMod val="65000"/>
                  </a:schemeClr>
                </a:solidFill>
                <a:latin typeface="Univers Condensed Light" panose="020B0306020202040204" pitchFamily="34" charset="0"/>
              </a:rPr>
              <a:t>Matrice aussi préchauffée à près de 450°C </a:t>
            </a:r>
          </a:p>
        </p:txBody>
      </p:sp>
      <p:sp>
        <p:nvSpPr>
          <p:cNvPr id="11" name="Bulle narrative : rectangle 10">
            <a:extLst>
              <a:ext uri="{FF2B5EF4-FFF2-40B4-BE49-F238E27FC236}">
                <a16:creationId xmlns:a16="http://schemas.microsoft.com/office/drawing/2014/main" id="{F848B745-EC10-46AE-B52C-019317079128}"/>
              </a:ext>
            </a:extLst>
          </p:cNvPr>
          <p:cNvSpPr/>
          <p:nvPr/>
        </p:nvSpPr>
        <p:spPr>
          <a:xfrm>
            <a:off x="5570338" y="2659700"/>
            <a:ext cx="1029811" cy="372863"/>
          </a:xfrm>
          <a:prstGeom prst="wedgeRectCallout">
            <a:avLst>
              <a:gd name="adj1" fmla="val 29167"/>
              <a:gd name="adj2" fmla="val 119643"/>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Mandrin</a:t>
            </a:r>
          </a:p>
        </p:txBody>
      </p:sp>
      <p:sp>
        <p:nvSpPr>
          <p:cNvPr id="12" name="Bulle narrative : rectangle 11">
            <a:extLst>
              <a:ext uri="{FF2B5EF4-FFF2-40B4-BE49-F238E27FC236}">
                <a16:creationId xmlns:a16="http://schemas.microsoft.com/office/drawing/2014/main" id="{96F5637E-2DF6-4C8E-AAC0-525A4B253A03}"/>
              </a:ext>
            </a:extLst>
          </p:cNvPr>
          <p:cNvSpPr/>
          <p:nvPr/>
        </p:nvSpPr>
        <p:spPr>
          <a:xfrm>
            <a:off x="7996903" y="2907011"/>
            <a:ext cx="818225" cy="372863"/>
          </a:xfrm>
          <a:prstGeom prst="wedgeRectCallout">
            <a:avLst>
              <a:gd name="adj1" fmla="val -58808"/>
              <a:gd name="adj2" fmla="val 110119"/>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Plaque</a:t>
            </a:r>
          </a:p>
        </p:txBody>
      </p:sp>
      <p:sp>
        <p:nvSpPr>
          <p:cNvPr id="13" name="Bulle narrative : rectangle 12">
            <a:extLst>
              <a:ext uri="{FF2B5EF4-FFF2-40B4-BE49-F238E27FC236}">
                <a16:creationId xmlns:a16="http://schemas.microsoft.com/office/drawing/2014/main" id="{F848B745-EC10-46AE-B52C-019317079128}"/>
              </a:ext>
            </a:extLst>
          </p:cNvPr>
          <p:cNvSpPr/>
          <p:nvPr/>
        </p:nvSpPr>
        <p:spPr>
          <a:xfrm>
            <a:off x="2614880" y="2473268"/>
            <a:ext cx="2125395" cy="372863"/>
          </a:xfrm>
          <a:prstGeom prst="wedgeRectCallout">
            <a:avLst>
              <a:gd name="adj1" fmla="val 29167"/>
              <a:gd name="adj2" fmla="val 119643"/>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Billette aluminium</a:t>
            </a:r>
          </a:p>
        </p:txBody>
      </p:sp>
      <p:pic>
        <p:nvPicPr>
          <p:cNvPr id="14" name="Image 13">
            <a:extLst>
              <a:ext uri="{FF2B5EF4-FFF2-40B4-BE49-F238E27FC236}">
                <a16:creationId xmlns:a16="http://schemas.microsoft.com/office/drawing/2014/main" id="{3B84143D-63D0-423C-8867-C74C603F9848}"/>
              </a:ext>
            </a:extLst>
          </p:cNvPr>
          <p:cNvPicPr>
            <a:picLocks noChangeAspect="1"/>
          </p:cNvPicPr>
          <p:nvPr/>
        </p:nvPicPr>
        <p:blipFill>
          <a:blip r:embed="rId4"/>
          <a:stretch>
            <a:fillRect/>
          </a:stretch>
        </p:blipFill>
        <p:spPr>
          <a:xfrm>
            <a:off x="9318911" y="5731075"/>
            <a:ext cx="1037631" cy="288539"/>
          </a:xfrm>
          <a:prstGeom prst="rect">
            <a:avLst/>
          </a:prstGeom>
        </p:spPr>
      </p:pic>
      <p:sp>
        <p:nvSpPr>
          <p:cNvPr id="16" name="Titre 1">
            <a:extLst>
              <a:ext uri="{FF2B5EF4-FFF2-40B4-BE49-F238E27FC236}">
                <a16:creationId xmlns:a16="http://schemas.microsoft.com/office/drawing/2014/main" id="{EA4815F2-22F6-4C5F-82CA-33E7869E0353}"/>
              </a:ext>
            </a:extLst>
          </p:cNvPr>
          <p:cNvSpPr>
            <a:spLocks noGrp="1"/>
          </p:cNvSpPr>
          <p:nvPr>
            <p:ph type="title"/>
          </p:nvPr>
        </p:nvSpPr>
        <p:spPr>
          <a:xfrm>
            <a:off x="838200" y="513568"/>
            <a:ext cx="9821449" cy="926926"/>
          </a:xfrm>
        </p:spPr>
        <p:txBody>
          <a:bodyPr>
            <a:normAutofit/>
          </a:bodyPr>
          <a:lstStyle/>
          <a:p>
            <a:r>
              <a:rPr lang="fr-CA" dirty="0">
                <a:solidFill>
                  <a:schemeClr val="accent1"/>
                </a:solidFill>
              </a:rPr>
              <a:t>Les matrices d’extrusion</a:t>
            </a:r>
            <a:br>
              <a:rPr lang="fr-CA" dirty="0">
                <a:solidFill>
                  <a:schemeClr val="accent1"/>
                </a:solidFill>
              </a:rPr>
            </a:br>
            <a:r>
              <a:rPr lang="fr-CA" sz="2700" dirty="0">
                <a:solidFill>
                  <a:schemeClr val="accent1"/>
                </a:solidFill>
              </a:rPr>
              <a:t>Matrice pour profilé creux rectangulaire </a:t>
            </a:r>
          </a:p>
        </p:txBody>
      </p:sp>
      <p:sp>
        <p:nvSpPr>
          <p:cNvPr id="15" name="ZoneTexte 14">
            <a:extLst>
              <a:ext uri="{FF2B5EF4-FFF2-40B4-BE49-F238E27FC236}">
                <a16:creationId xmlns:a16="http://schemas.microsoft.com/office/drawing/2014/main" id="{9F79EBAF-1377-4B53-8328-7B0C1B0ECD6C}"/>
              </a:ext>
            </a:extLst>
          </p:cNvPr>
          <p:cNvSpPr txBox="1"/>
          <p:nvPr/>
        </p:nvSpPr>
        <p:spPr>
          <a:xfrm>
            <a:off x="9406476" y="2144641"/>
            <a:ext cx="1573264"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Courtoisie : </a:t>
            </a:r>
            <a:r>
              <a:rPr lang="fr-CA" sz="1100" i="1" dirty="0" err="1">
                <a:solidFill>
                  <a:schemeClr val="accent2"/>
                </a:solidFill>
                <a:latin typeface="Univers Condensed Light" panose="020B0306020202040204" pitchFamily="34" charset="0"/>
              </a:rPr>
              <a:t>Dienamex</a:t>
            </a:r>
            <a:r>
              <a:rPr lang="fr-CA" sz="1100" i="1" dirty="0">
                <a:solidFill>
                  <a:schemeClr val="accent2"/>
                </a:solidFill>
                <a:latin typeface="Univers Condensed Light" panose="020B0306020202040204" pitchFamily="34" charset="0"/>
              </a:rPr>
              <a:t> </a:t>
            </a:r>
          </a:p>
        </p:txBody>
      </p:sp>
      <p:sp>
        <p:nvSpPr>
          <p:cNvPr id="17" name="Espace réservé du pied de page 3">
            <a:extLst>
              <a:ext uri="{FF2B5EF4-FFF2-40B4-BE49-F238E27FC236}">
                <a16:creationId xmlns:a16="http://schemas.microsoft.com/office/drawing/2014/main" id="{6A16C5A6-4F21-452E-A4FA-159A375D191B}"/>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871257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F7B0237-929F-43FA-B5AE-7C780FE27096}"/>
              </a:ext>
            </a:extLst>
          </p:cNvPr>
          <p:cNvSpPr>
            <a:spLocks noGrp="1"/>
          </p:cNvSpPr>
          <p:nvPr>
            <p:ph type="sldNum" sz="quarter" idx="12"/>
          </p:nvPr>
        </p:nvSpPr>
        <p:spPr/>
        <p:txBody>
          <a:bodyPr/>
          <a:lstStyle/>
          <a:p>
            <a:fld id="{FE9C8C7F-A98E-E946-B93B-30D697361F96}" type="slidenum">
              <a:rPr lang="fr-FR" smtClean="0"/>
              <a:pPr/>
              <a:t>11</a:t>
            </a:fld>
            <a:endParaRPr lang="fr-FR"/>
          </a:p>
        </p:txBody>
      </p:sp>
      <p:pic>
        <p:nvPicPr>
          <p:cNvPr id="4" name="Image 3">
            <a:extLst>
              <a:ext uri="{FF2B5EF4-FFF2-40B4-BE49-F238E27FC236}">
                <a16:creationId xmlns:a16="http://schemas.microsoft.com/office/drawing/2014/main" id="{009F31A6-5832-4F85-BA56-FFE8787D842C}"/>
              </a:ext>
            </a:extLst>
          </p:cNvPr>
          <p:cNvPicPr>
            <a:picLocks noChangeAspect="1"/>
          </p:cNvPicPr>
          <p:nvPr/>
        </p:nvPicPr>
        <p:blipFill>
          <a:blip r:embed="rId3"/>
          <a:stretch>
            <a:fillRect/>
          </a:stretch>
        </p:blipFill>
        <p:spPr>
          <a:xfrm>
            <a:off x="1459454" y="2024061"/>
            <a:ext cx="9144000" cy="3688017"/>
          </a:xfrm>
          <a:prstGeom prst="rect">
            <a:avLst/>
          </a:prstGeom>
        </p:spPr>
      </p:pic>
      <p:cxnSp>
        <p:nvCxnSpPr>
          <p:cNvPr id="8" name="Connecteur droit avec flèche 7">
            <a:extLst>
              <a:ext uri="{FF2B5EF4-FFF2-40B4-BE49-F238E27FC236}">
                <a16:creationId xmlns:a16="http://schemas.microsoft.com/office/drawing/2014/main" id="{F1D5A53C-4E31-4497-A452-3D3AF1DCF81C}"/>
              </a:ext>
            </a:extLst>
          </p:cNvPr>
          <p:cNvCxnSpPr>
            <a:cxnSpLocks/>
          </p:cNvCxnSpPr>
          <p:nvPr/>
        </p:nvCxnSpPr>
        <p:spPr>
          <a:xfrm>
            <a:off x="1734663" y="2914175"/>
            <a:ext cx="2929631" cy="577048"/>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Bulle narrative : rectangle 10">
            <a:extLst>
              <a:ext uri="{FF2B5EF4-FFF2-40B4-BE49-F238E27FC236}">
                <a16:creationId xmlns:a16="http://schemas.microsoft.com/office/drawing/2014/main" id="{F848B745-EC10-46AE-B52C-019317079128}"/>
              </a:ext>
            </a:extLst>
          </p:cNvPr>
          <p:cNvSpPr/>
          <p:nvPr/>
        </p:nvSpPr>
        <p:spPr>
          <a:xfrm>
            <a:off x="5516549" y="2266266"/>
            <a:ext cx="1029811" cy="372863"/>
          </a:xfrm>
          <a:prstGeom prst="wedgeRectCallout">
            <a:avLst>
              <a:gd name="adj1" fmla="val 29167"/>
              <a:gd name="adj2" fmla="val 119643"/>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Mandrin</a:t>
            </a:r>
          </a:p>
        </p:txBody>
      </p:sp>
      <p:sp>
        <p:nvSpPr>
          <p:cNvPr id="12" name="Bulle narrative : rectangle 11">
            <a:extLst>
              <a:ext uri="{FF2B5EF4-FFF2-40B4-BE49-F238E27FC236}">
                <a16:creationId xmlns:a16="http://schemas.microsoft.com/office/drawing/2014/main" id="{96F5637E-2DF6-4C8E-AAC0-525A4B253A03}"/>
              </a:ext>
            </a:extLst>
          </p:cNvPr>
          <p:cNvSpPr/>
          <p:nvPr/>
        </p:nvSpPr>
        <p:spPr>
          <a:xfrm>
            <a:off x="7925359" y="2508827"/>
            <a:ext cx="818225" cy="372863"/>
          </a:xfrm>
          <a:prstGeom prst="wedgeRectCallout">
            <a:avLst>
              <a:gd name="adj1" fmla="val -58808"/>
              <a:gd name="adj2" fmla="val 110119"/>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Plaque</a:t>
            </a:r>
          </a:p>
        </p:txBody>
      </p:sp>
      <p:sp>
        <p:nvSpPr>
          <p:cNvPr id="14" name="Bulle narrative : rectangle 13">
            <a:extLst>
              <a:ext uri="{FF2B5EF4-FFF2-40B4-BE49-F238E27FC236}">
                <a16:creationId xmlns:a16="http://schemas.microsoft.com/office/drawing/2014/main" id="{F848B745-EC10-46AE-B52C-019317079128}"/>
              </a:ext>
            </a:extLst>
          </p:cNvPr>
          <p:cNvSpPr/>
          <p:nvPr/>
        </p:nvSpPr>
        <p:spPr>
          <a:xfrm>
            <a:off x="8743582" y="3199546"/>
            <a:ext cx="1029811" cy="372863"/>
          </a:xfrm>
          <a:prstGeom prst="wedgeRectCallout">
            <a:avLst>
              <a:gd name="adj1" fmla="val -3592"/>
              <a:gd name="adj2" fmla="val 214880"/>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Profilé</a:t>
            </a:r>
          </a:p>
        </p:txBody>
      </p:sp>
      <p:pic>
        <p:nvPicPr>
          <p:cNvPr id="15" name="Image 14">
            <a:extLst>
              <a:ext uri="{FF2B5EF4-FFF2-40B4-BE49-F238E27FC236}">
                <a16:creationId xmlns:a16="http://schemas.microsoft.com/office/drawing/2014/main" id="{A30F1818-5DB7-4ADF-A313-411293FA2CA5}"/>
              </a:ext>
            </a:extLst>
          </p:cNvPr>
          <p:cNvPicPr>
            <a:picLocks noChangeAspect="1"/>
          </p:cNvPicPr>
          <p:nvPr/>
        </p:nvPicPr>
        <p:blipFill>
          <a:blip r:embed="rId4"/>
          <a:stretch>
            <a:fillRect/>
          </a:stretch>
        </p:blipFill>
        <p:spPr>
          <a:xfrm>
            <a:off x="9220389" y="5353467"/>
            <a:ext cx="1037631" cy="288539"/>
          </a:xfrm>
          <a:prstGeom prst="rect">
            <a:avLst/>
          </a:prstGeom>
        </p:spPr>
      </p:pic>
      <p:pic>
        <p:nvPicPr>
          <p:cNvPr id="19" name="Image 18">
            <a:extLst>
              <a:ext uri="{FF2B5EF4-FFF2-40B4-BE49-F238E27FC236}">
                <a16:creationId xmlns:a16="http://schemas.microsoft.com/office/drawing/2014/main" id="{4E7DA77D-E576-419E-9446-5C0DB2CD0E2E}"/>
              </a:ext>
            </a:extLst>
          </p:cNvPr>
          <p:cNvPicPr>
            <a:picLocks noChangeAspect="1"/>
          </p:cNvPicPr>
          <p:nvPr/>
        </p:nvPicPr>
        <p:blipFill>
          <a:blip r:embed="rId5"/>
          <a:stretch>
            <a:fillRect/>
          </a:stretch>
        </p:blipFill>
        <p:spPr>
          <a:xfrm>
            <a:off x="8334469" y="4109828"/>
            <a:ext cx="1923551" cy="576000"/>
          </a:xfrm>
          <a:prstGeom prst="rect">
            <a:avLst/>
          </a:prstGeom>
        </p:spPr>
      </p:pic>
      <p:sp>
        <p:nvSpPr>
          <p:cNvPr id="17" name="Bulle narrative : rectangle 16">
            <a:extLst>
              <a:ext uri="{FF2B5EF4-FFF2-40B4-BE49-F238E27FC236}">
                <a16:creationId xmlns:a16="http://schemas.microsoft.com/office/drawing/2014/main" id="{7003395E-8565-49A0-95ED-C2C83F598E4C}"/>
              </a:ext>
            </a:extLst>
          </p:cNvPr>
          <p:cNvSpPr/>
          <p:nvPr/>
        </p:nvSpPr>
        <p:spPr>
          <a:xfrm>
            <a:off x="2561091" y="2075234"/>
            <a:ext cx="2125395" cy="372863"/>
          </a:xfrm>
          <a:prstGeom prst="wedgeRectCallout">
            <a:avLst>
              <a:gd name="adj1" fmla="val 29167"/>
              <a:gd name="adj2" fmla="val 119643"/>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a:solidFill>
                  <a:schemeClr val="bg1"/>
                </a:solidFill>
                <a:latin typeface="Univers Condensed Light" panose="020B0306020202040204"/>
              </a:rPr>
              <a:t>Billette aluminium</a:t>
            </a:r>
          </a:p>
        </p:txBody>
      </p:sp>
      <p:sp>
        <p:nvSpPr>
          <p:cNvPr id="18" name="Titre 1">
            <a:extLst>
              <a:ext uri="{FF2B5EF4-FFF2-40B4-BE49-F238E27FC236}">
                <a16:creationId xmlns:a16="http://schemas.microsoft.com/office/drawing/2014/main" id="{7C2DD137-A5E5-45D9-9ECF-318D47130E6C}"/>
              </a:ext>
            </a:extLst>
          </p:cNvPr>
          <p:cNvSpPr>
            <a:spLocks noGrp="1"/>
          </p:cNvSpPr>
          <p:nvPr>
            <p:ph type="title"/>
          </p:nvPr>
        </p:nvSpPr>
        <p:spPr>
          <a:xfrm>
            <a:off x="838200" y="513568"/>
            <a:ext cx="9821449" cy="926926"/>
          </a:xfrm>
        </p:spPr>
        <p:txBody>
          <a:bodyPr>
            <a:normAutofit/>
          </a:bodyPr>
          <a:lstStyle/>
          <a:p>
            <a:r>
              <a:rPr lang="fr-CA" dirty="0">
                <a:solidFill>
                  <a:schemeClr val="accent1"/>
                </a:solidFill>
              </a:rPr>
              <a:t>Les matrices d’extrusion</a:t>
            </a:r>
            <a:br>
              <a:rPr lang="fr-CA" dirty="0">
                <a:solidFill>
                  <a:schemeClr val="accent1"/>
                </a:solidFill>
              </a:rPr>
            </a:br>
            <a:r>
              <a:rPr lang="fr-CA" sz="2700" dirty="0">
                <a:solidFill>
                  <a:schemeClr val="accent1"/>
                </a:solidFill>
              </a:rPr>
              <a:t>Matrice pour profilé creux rectangulaire </a:t>
            </a:r>
          </a:p>
        </p:txBody>
      </p:sp>
      <p:sp>
        <p:nvSpPr>
          <p:cNvPr id="13" name="ZoneTexte 12">
            <a:extLst>
              <a:ext uri="{FF2B5EF4-FFF2-40B4-BE49-F238E27FC236}">
                <a16:creationId xmlns:a16="http://schemas.microsoft.com/office/drawing/2014/main" id="{EF7E2A04-CC4B-4064-BFD0-2E278190D5FE}"/>
              </a:ext>
            </a:extLst>
          </p:cNvPr>
          <p:cNvSpPr txBox="1"/>
          <p:nvPr/>
        </p:nvSpPr>
        <p:spPr>
          <a:xfrm>
            <a:off x="9383731" y="1749393"/>
            <a:ext cx="1573264"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Courtoisie : </a:t>
            </a:r>
            <a:r>
              <a:rPr lang="fr-CA" sz="1100" i="1" dirty="0" err="1">
                <a:solidFill>
                  <a:schemeClr val="accent2"/>
                </a:solidFill>
                <a:latin typeface="Univers Condensed Light" panose="020B0306020202040204" pitchFamily="34" charset="0"/>
              </a:rPr>
              <a:t>Dienamex</a:t>
            </a:r>
            <a:r>
              <a:rPr lang="fr-CA" sz="1100" i="1" dirty="0">
                <a:solidFill>
                  <a:schemeClr val="accent2"/>
                </a:solidFill>
                <a:latin typeface="Univers Condensed Light" panose="020B0306020202040204" pitchFamily="34" charset="0"/>
              </a:rPr>
              <a:t> </a:t>
            </a:r>
          </a:p>
        </p:txBody>
      </p:sp>
      <p:sp>
        <p:nvSpPr>
          <p:cNvPr id="16" name="Espace réservé du pied de page 3">
            <a:extLst>
              <a:ext uri="{FF2B5EF4-FFF2-40B4-BE49-F238E27FC236}">
                <a16:creationId xmlns:a16="http://schemas.microsoft.com/office/drawing/2014/main" id="{9D51E225-71F9-4510-B7C4-C4EE0A032FA4}"/>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011115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lstStyle/>
          <a:p>
            <a:r>
              <a:rPr lang="fr-CA" dirty="0"/>
              <a:t>Les matrices d’extrusion</a:t>
            </a:r>
            <a:br>
              <a:rPr lang="fr-CA" dirty="0"/>
            </a:br>
            <a:r>
              <a:rPr lang="fr-CA" sz="2400" dirty="0"/>
              <a:t>Formation d’un profilé creux</a:t>
            </a:r>
          </a:p>
        </p:txBody>
      </p:sp>
      <p:sp>
        <p:nvSpPr>
          <p:cNvPr id="2" name="Espace réservé du texte 1">
            <a:extLst>
              <a:ext uri="{FF2B5EF4-FFF2-40B4-BE49-F238E27FC236}">
                <a16:creationId xmlns:a16="http://schemas.microsoft.com/office/drawing/2014/main" id="{E344EB0E-F657-45E0-B5CE-E6B9BDBF1404}"/>
              </a:ext>
            </a:extLst>
          </p:cNvPr>
          <p:cNvSpPr>
            <a:spLocks noGrp="1"/>
          </p:cNvSpPr>
          <p:nvPr>
            <p:ph idx="1"/>
          </p:nvPr>
        </p:nvSpPr>
        <p:spPr>
          <a:xfrm>
            <a:off x="838200" y="1576592"/>
            <a:ext cx="10909852" cy="4351338"/>
          </a:xfrm>
        </p:spPr>
        <p:txBody>
          <a:bodyPr>
            <a:normAutofit/>
          </a:bodyPr>
          <a:lstStyle/>
          <a:p>
            <a:pPr>
              <a:buFont typeface="Courier New" panose="02070309020205020404" pitchFamily="49" charset="0"/>
              <a:buChar char="o"/>
            </a:pPr>
            <a:r>
              <a:rPr lang="fr-CA" sz="2200" dirty="0">
                <a:solidFill>
                  <a:schemeClr val="bg1">
                    <a:lumMod val="65000"/>
                  </a:schemeClr>
                </a:solidFill>
              </a:rPr>
              <a:t>L’aluminium pâteux est forcé d’emprunter les canaux ouverts en contournant les ponts solides maintenant le mandrin en place (forme intérieure). L’aluminium sortant d’un passage se ressoude ensuite à celui sortant des passages voisins, avant de s’engager dans la plaque qui lui impose sa forme extérieure finale.</a:t>
            </a:r>
          </a:p>
          <a:p>
            <a:pPr>
              <a:buFont typeface="Courier New" panose="02070309020205020404" pitchFamily="49" charset="0"/>
              <a:buChar char="o"/>
            </a:pPr>
            <a:endParaRPr lang="fr-CA" sz="2200" dirty="0">
              <a:solidFill>
                <a:schemeClr val="bg1">
                  <a:lumMod val="65000"/>
                </a:schemeClr>
              </a:solidFill>
            </a:endParaRPr>
          </a:p>
          <a:p>
            <a:pPr>
              <a:buFont typeface="Courier New" panose="02070309020205020404" pitchFamily="49" charset="0"/>
              <a:buChar char="o"/>
            </a:pPr>
            <a:endParaRPr lang="fr-CA" sz="2200" dirty="0">
              <a:solidFill>
                <a:schemeClr val="bg1">
                  <a:lumMod val="65000"/>
                </a:schemeClr>
              </a:solidFill>
            </a:endParaRPr>
          </a:p>
        </p:txBody>
      </p:sp>
      <p:sp>
        <p:nvSpPr>
          <p:cNvPr id="3" name="Espace réservé du numéro de diapositive 2"/>
          <p:cNvSpPr>
            <a:spLocks noGrp="1"/>
          </p:cNvSpPr>
          <p:nvPr>
            <p:ph type="sldNum" sz="quarter" idx="12"/>
          </p:nvPr>
        </p:nvSpPr>
        <p:spPr/>
        <p:txBody>
          <a:bodyPr/>
          <a:lstStyle/>
          <a:p>
            <a:fld id="{FE9C8C7F-A98E-E946-B93B-30D697361F96}" type="slidenum">
              <a:rPr lang="fr-FR" smtClean="0"/>
              <a:pPr/>
              <a:t>12</a:t>
            </a:fld>
            <a:endParaRPr lang="fr-FR"/>
          </a:p>
        </p:txBody>
      </p:sp>
      <p:sp>
        <p:nvSpPr>
          <p:cNvPr id="7" name="Espace réservé du pied de page 3">
            <a:extLst>
              <a:ext uri="{FF2B5EF4-FFF2-40B4-BE49-F238E27FC236}">
                <a16:creationId xmlns:a16="http://schemas.microsoft.com/office/drawing/2014/main" id="{8B6BCB01-23E4-4FC6-931D-D7C9AA4EB562}"/>
              </a:ext>
            </a:extLst>
          </p:cNvPr>
          <p:cNvSpPr>
            <a:spLocks noGrp="1"/>
          </p:cNvSpPr>
          <p:nvPr>
            <p:ph type="ftr" sz="quarter" idx="11"/>
          </p:nvPr>
        </p:nvSpPr>
        <p:spPr>
          <a:xfrm>
            <a:off x="4038600" y="6356350"/>
            <a:ext cx="4114800" cy="365125"/>
          </a:xfrm>
        </p:spPr>
        <p:txBody>
          <a:bodyPr/>
          <a:lstStyle/>
          <a:p>
            <a:r>
              <a:rPr lang="fr-FR" dirty="0"/>
              <a:t>ALU-COMPÉTENCES</a:t>
            </a:r>
          </a:p>
        </p:txBody>
      </p:sp>
      <p:pic>
        <p:nvPicPr>
          <p:cNvPr id="11" name="Image 10">
            <a:extLst>
              <a:ext uri="{FF2B5EF4-FFF2-40B4-BE49-F238E27FC236}">
                <a16:creationId xmlns:a16="http://schemas.microsoft.com/office/drawing/2014/main" id="{D48198AD-4DD8-4827-B211-E2A0DB18CD39}"/>
              </a:ext>
            </a:extLst>
          </p:cNvPr>
          <p:cNvPicPr>
            <a:picLocks noChangeAspect="1"/>
          </p:cNvPicPr>
          <p:nvPr/>
        </p:nvPicPr>
        <p:blipFill>
          <a:blip r:embed="rId3"/>
          <a:stretch>
            <a:fillRect/>
          </a:stretch>
        </p:blipFill>
        <p:spPr>
          <a:xfrm>
            <a:off x="8615037" y="3388502"/>
            <a:ext cx="2988210" cy="1784006"/>
          </a:xfrm>
          <a:prstGeom prst="rect">
            <a:avLst/>
          </a:prstGeom>
        </p:spPr>
      </p:pic>
      <p:pic>
        <p:nvPicPr>
          <p:cNvPr id="14" name="Image 13">
            <a:extLst>
              <a:ext uri="{FF2B5EF4-FFF2-40B4-BE49-F238E27FC236}">
                <a16:creationId xmlns:a16="http://schemas.microsoft.com/office/drawing/2014/main" id="{5F052C9A-6027-44E2-AEE9-BC9F1E9AF51C}"/>
              </a:ext>
            </a:extLst>
          </p:cNvPr>
          <p:cNvPicPr>
            <a:picLocks noChangeAspect="1"/>
          </p:cNvPicPr>
          <p:nvPr/>
        </p:nvPicPr>
        <p:blipFill>
          <a:blip r:embed="rId4"/>
          <a:stretch>
            <a:fillRect/>
          </a:stretch>
        </p:blipFill>
        <p:spPr>
          <a:xfrm>
            <a:off x="745925" y="2965543"/>
            <a:ext cx="1805620" cy="2629925"/>
          </a:xfrm>
          <a:prstGeom prst="rect">
            <a:avLst/>
          </a:prstGeom>
        </p:spPr>
      </p:pic>
      <p:pic>
        <p:nvPicPr>
          <p:cNvPr id="15" name="Image 14">
            <a:extLst>
              <a:ext uri="{FF2B5EF4-FFF2-40B4-BE49-F238E27FC236}">
                <a16:creationId xmlns:a16="http://schemas.microsoft.com/office/drawing/2014/main" id="{C97DE9BA-7ED9-4711-9BC6-BAE23D7F7931}"/>
              </a:ext>
            </a:extLst>
          </p:cNvPr>
          <p:cNvPicPr>
            <a:picLocks noChangeAspect="1"/>
          </p:cNvPicPr>
          <p:nvPr/>
        </p:nvPicPr>
        <p:blipFill>
          <a:blip r:embed="rId5"/>
          <a:stretch>
            <a:fillRect/>
          </a:stretch>
        </p:blipFill>
        <p:spPr>
          <a:xfrm>
            <a:off x="2643820" y="2965543"/>
            <a:ext cx="1831627" cy="1474962"/>
          </a:xfrm>
          <a:prstGeom prst="rect">
            <a:avLst/>
          </a:prstGeom>
        </p:spPr>
      </p:pic>
      <p:pic>
        <p:nvPicPr>
          <p:cNvPr id="16" name="Image 15">
            <a:extLst>
              <a:ext uri="{FF2B5EF4-FFF2-40B4-BE49-F238E27FC236}">
                <a16:creationId xmlns:a16="http://schemas.microsoft.com/office/drawing/2014/main" id="{EFF15182-C372-484E-8E8C-287DDB2D064D}"/>
              </a:ext>
            </a:extLst>
          </p:cNvPr>
          <p:cNvPicPr>
            <a:picLocks noChangeAspect="1"/>
          </p:cNvPicPr>
          <p:nvPr/>
        </p:nvPicPr>
        <p:blipFill>
          <a:blip r:embed="rId6"/>
          <a:stretch>
            <a:fillRect/>
          </a:stretch>
        </p:blipFill>
        <p:spPr>
          <a:xfrm>
            <a:off x="4567264" y="2965543"/>
            <a:ext cx="1805620" cy="1512114"/>
          </a:xfrm>
          <a:prstGeom prst="rect">
            <a:avLst/>
          </a:prstGeom>
        </p:spPr>
      </p:pic>
      <p:sp>
        <p:nvSpPr>
          <p:cNvPr id="18" name="ZoneTexte 17">
            <a:extLst>
              <a:ext uri="{FF2B5EF4-FFF2-40B4-BE49-F238E27FC236}">
                <a16:creationId xmlns:a16="http://schemas.microsoft.com/office/drawing/2014/main" id="{D82DD4F8-56FE-48D8-BCE3-C0444DCB9DAB}"/>
              </a:ext>
            </a:extLst>
          </p:cNvPr>
          <p:cNvSpPr txBox="1"/>
          <p:nvPr/>
        </p:nvSpPr>
        <p:spPr>
          <a:xfrm>
            <a:off x="745925" y="5571450"/>
            <a:ext cx="1805619" cy="738664"/>
          </a:xfrm>
          <a:prstGeom prst="rect">
            <a:avLst/>
          </a:prstGeom>
          <a:noFill/>
        </p:spPr>
        <p:txBody>
          <a:bodyPr wrap="square" rtlCol="0">
            <a:spAutoFit/>
          </a:bodyPr>
          <a:lstStyle/>
          <a:p>
            <a:pPr algn="ctr"/>
            <a:r>
              <a:rPr lang="fr-CA" sz="1400" dirty="0">
                <a:solidFill>
                  <a:schemeClr val="tx1">
                    <a:lumMod val="50000"/>
                    <a:lumOff val="50000"/>
                  </a:schemeClr>
                </a:solidFill>
                <a:latin typeface="Univers Condensed Light" panose="020B0306020202040204"/>
              </a:rPr>
              <a:t>Aluminium (rose), mandrin et plaque (en transparence)</a:t>
            </a:r>
          </a:p>
        </p:txBody>
      </p:sp>
      <p:sp>
        <p:nvSpPr>
          <p:cNvPr id="19" name="ZoneTexte 18">
            <a:extLst>
              <a:ext uri="{FF2B5EF4-FFF2-40B4-BE49-F238E27FC236}">
                <a16:creationId xmlns:a16="http://schemas.microsoft.com/office/drawing/2014/main" id="{4FCD60D5-086F-4A44-B213-0D11F8055FE0}"/>
              </a:ext>
            </a:extLst>
          </p:cNvPr>
          <p:cNvSpPr txBox="1"/>
          <p:nvPr/>
        </p:nvSpPr>
        <p:spPr>
          <a:xfrm>
            <a:off x="2703944" y="4491245"/>
            <a:ext cx="1805619" cy="1169551"/>
          </a:xfrm>
          <a:prstGeom prst="rect">
            <a:avLst/>
          </a:prstGeom>
          <a:noFill/>
        </p:spPr>
        <p:txBody>
          <a:bodyPr wrap="square" rtlCol="0">
            <a:spAutoFit/>
          </a:bodyPr>
          <a:lstStyle/>
          <a:p>
            <a:pPr algn="ctr"/>
            <a:r>
              <a:rPr lang="fr-CA" sz="1400" b="1" dirty="0">
                <a:solidFill>
                  <a:schemeClr val="tx1">
                    <a:lumMod val="50000"/>
                    <a:lumOff val="50000"/>
                  </a:schemeClr>
                </a:solidFill>
                <a:latin typeface="Univers Condensed Light" panose="020B0306020202040204"/>
              </a:rPr>
              <a:t>Étape #1</a:t>
            </a:r>
          </a:p>
          <a:p>
            <a:pPr algn="ctr"/>
            <a:r>
              <a:rPr lang="fr-CA" sz="1400" dirty="0">
                <a:solidFill>
                  <a:schemeClr val="tx1">
                    <a:lumMod val="50000"/>
                    <a:lumOff val="50000"/>
                  </a:schemeClr>
                </a:solidFill>
                <a:latin typeface="Univers Condensed Light" panose="020B0306020202040204"/>
              </a:rPr>
              <a:t>La billette est en contact avec la face du mandrin. </a:t>
            </a:r>
          </a:p>
          <a:p>
            <a:pPr algn="ctr"/>
            <a:r>
              <a:rPr lang="fr-CA" sz="1400" i="1" dirty="0">
                <a:solidFill>
                  <a:schemeClr val="tx1">
                    <a:lumMod val="50000"/>
                    <a:lumOff val="50000"/>
                  </a:schemeClr>
                </a:solidFill>
                <a:latin typeface="Univers Condensed Light" panose="020B0306020202040204"/>
              </a:rPr>
              <a:t>(Plaque ici retirée de l’assemblage)</a:t>
            </a:r>
          </a:p>
        </p:txBody>
      </p:sp>
      <p:sp>
        <p:nvSpPr>
          <p:cNvPr id="20" name="ZoneTexte 19">
            <a:extLst>
              <a:ext uri="{FF2B5EF4-FFF2-40B4-BE49-F238E27FC236}">
                <a16:creationId xmlns:a16="http://schemas.microsoft.com/office/drawing/2014/main" id="{CE41D75A-D72F-44E2-A827-C67EC79B383B}"/>
              </a:ext>
            </a:extLst>
          </p:cNvPr>
          <p:cNvSpPr txBox="1"/>
          <p:nvPr/>
        </p:nvSpPr>
        <p:spPr>
          <a:xfrm>
            <a:off x="4520038" y="4612594"/>
            <a:ext cx="1805619" cy="738664"/>
          </a:xfrm>
          <a:prstGeom prst="rect">
            <a:avLst/>
          </a:prstGeom>
          <a:noFill/>
        </p:spPr>
        <p:txBody>
          <a:bodyPr wrap="square" rtlCol="0">
            <a:spAutoFit/>
          </a:bodyPr>
          <a:lstStyle/>
          <a:p>
            <a:pPr algn="ctr"/>
            <a:r>
              <a:rPr lang="fr-CA" sz="1400" b="1" dirty="0">
                <a:solidFill>
                  <a:schemeClr val="tx1">
                    <a:lumMod val="50000"/>
                    <a:lumOff val="50000"/>
                  </a:schemeClr>
                </a:solidFill>
                <a:latin typeface="Univers Condensed Light" panose="020B0306020202040204"/>
              </a:rPr>
              <a:t>Étape #2</a:t>
            </a:r>
          </a:p>
          <a:p>
            <a:pPr algn="ctr"/>
            <a:r>
              <a:rPr lang="fr-CA" sz="1400" dirty="0">
                <a:solidFill>
                  <a:schemeClr val="tx1">
                    <a:lumMod val="50000"/>
                    <a:lumOff val="50000"/>
                  </a:schemeClr>
                </a:solidFill>
                <a:latin typeface="Univers Condensed Light" panose="020B0306020202040204"/>
              </a:rPr>
              <a:t>L’aluminium est forcé de passer dans les canaux.</a:t>
            </a:r>
          </a:p>
        </p:txBody>
      </p:sp>
      <p:sp>
        <p:nvSpPr>
          <p:cNvPr id="21" name="ZoneTexte 20">
            <a:extLst>
              <a:ext uri="{FF2B5EF4-FFF2-40B4-BE49-F238E27FC236}">
                <a16:creationId xmlns:a16="http://schemas.microsoft.com/office/drawing/2014/main" id="{4FC54F9C-0CBE-4AED-8DC3-7D925FEC8756}"/>
              </a:ext>
            </a:extLst>
          </p:cNvPr>
          <p:cNvSpPr txBox="1"/>
          <p:nvPr/>
        </p:nvSpPr>
        <p:spPr>
          <a:xfrm>
            <a:off x="6488531" y="4612594"/>
            <a:ext cx="1805619" cy="1600438"/>
          </a:xfrm>
          <a:prstGeom prst="rect">
            <a:avLst/>
          </a:prstGeom>
          <a:noFill/>
        </p:spPr>
        <p:txBody>
          <a:bodyPr wrap="square" rtlCol="0">
            <a:spAutoFit/>
          </a:bodyPr>
          <a:lstStyle/>
          <a:p>
            <a:pPr algn="ctr"/>
            <a:r>
              <a:rPr lang="fr-CA" sz="1400" b="1" dirty="0">
                <a:solidFill>
                  <a:schemeClr val="tx1">
                    <a:lumMod val="50000"/>
                    <a:lumOff val="50000"/>
                  </a:schemeClr>
                </a:solidFill>
                <a:latin typeface="Univers Condensed Light" panose="020B0306020202040204"/>
              </a:rPr>
              <a:t>Étape #3</a:t>
            </a:r>
          </a:p>
          <a:p>
            <a:pPr algn="ctr"/>
            <a:r>
              <a:rPr lang="fr-CA" sz="1400" dirty="0">
                <a:solidFill>
                  <a:schemeClr val="tx1">
                    <a:lumMod val="50000"/>
                    <a:lumOff val="50000"/>
                  </a:schemeClr>
                </a:solidFill>
                <a:latin typeface="Univers Condensed Light" panose="020B0306020202040204"/>
              </a:rPr>
              <a:t>L’aluminium sortant des canaux se resoude dans la cavité de la plaque (</a:t>
            </a:r>
            <a:r>
              <a:rPr lang="fr-CA" sz="1400" i="1" dirty="0">
                <a:solidFill>
                  <a:schemeClr val="tx1">
                    <a:lumMod val="50000"/>
                    <a:lumOff val="50000"/>
                  </a:schemeClr>
                </a:solidFill>
                <a:latin typeface="Univers Condensed Light" panose="020B0306020202040204"/>
              </a:rPr>
              <a:t>en transparence) </a:t>
            </a:r>
            <a:r>
              <a:rPr lang="fr-CA" sz="1400" dirty="0">
                <a:solidFill>
                  <a:schemeClr val="tx1">
                    <a:lumMod val="50000"/>
                    <a:lumOff val="50000"/>
                  </a:schemeClr>
                </a:solidFill>
                <a:latin typeface="Univers Condensed Light" panose="020B0306020202040204"/>
              </a:rPr>
              <a:t>et sort finalement pour former le tube.</a:t>
            </a:r>
          </a:p>
        </p:txBody>
      </p:sp>
      <p:pic>
        <p:nvPicPr>
          <p:cNvPr id="22" name="Image 21">
            <a:extLst>
              <a:ext uri="{FF2B5EF4-FFF2-40B4-BE49-F238E27FC236}">
                <a16:creationId xmlns:a16="http://schemas.microsoft.com/office/drawing/2014/main" id="{8841FD05-3500-4775-9C1F-11BC57907C8F}"/>
              </a:ext>
            </a:extLst>
          </p:cNvPr>
          <p:cNvPicPr>
            <a:picLocks noChangeAspect="1"/>
          </p:cNvPicPr>
          <p:nvPr/>
        </p:nvPicPr>
        <p:blipFill>
          <a:blip r:embed="rId7"/>
          <a:stretch>
            <a:fillRect/>
          </a:stretch>
        </p:blipFill>
        <p:spPr>
          <a:xfrm>
            <a:off x="6464701" y="2965543"/>
            <a:ext cx="2005531" cy="1513680"/>
          </a:xfrm>
          <a:prstGeom prst="rect">
            <a:avLst/>
          </a:prstGeom>
        </p:spPr>
      </p:pic>
      <p:cxnSp>
        <p:nvCxnSpPr>
          <p:cNvPr id="5" name="Connecteur : en angle 4">
            <a:extLst>
              <a:ext uri="{FF2B5EF4-FFF2-40B4-BE49-F238E27FC236}">
                <a16:creationId xmlns:a16="http://schemas.microsoft.com/office/drawing/2014/main" id="{67B83911-F40F-4307-9FEE-85AC656B8EA0}"/>
              </a:ext>
            </a:extLst>
          </p:cNvPr>
          <p:cNvCxnSpPr>
            <a:cxnSpLocks/>
          </p:cNvCxnSpPr>
          <p:nvPr/>
        </p:nvCxnSpPr>
        <p:spPr>
          <a:xfrm>
            <a:off x="9716301" y="3867912"/>
            <a:ext cx="904838" cy="118872"/>
          </a:xfrm>
          <a:prstGeom prst="bentConnector3">
            <a:avLst/>
          </a:prstGeom>
          <a:ln w="31750">
            <a:prstDash val="sysDot"/>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23" name="Connecteur : en angle 22">
            <a:extLst>
              <a:ext uri="{FF2B5EF4-FFF2-40B4-BE49-F238E27FC236}">
                <a16:creationId xmlns:a16="http://schemas.microsoft.com/office/drawing/2014/main" id="{9096E129-92E5-4976-9085-E0A57F39FD26}"/>
              </a:ext>
            </a:extLst>
          </p:cNvPr>
          <p:cNvCxnSpPr>
            <a:cxnSpLocks/>
          </p:cNvCxnSpPr>
          <p:nvPr/>
        </p:nvCxnSpPr>
        <p:spPr>
          <a:xfrm flipV="1">
            <a:off x="9689425" y="4223675"/>
            <a:ext cx="914400" cy="113659"/>
          </a:xfrm>
          <a:prstGeom prst="bentConnector3">
            <a:avLst/>
          </a:prstGeom>
          <a:ln w="31750">
            <a:prstDash val="sysDot"/>
            <a:tailEnd type="triangle"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3462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874810D0-B3BB-4420-963D-17CAC24E5068}"/>
              </a:ext>
            </a:extLst>
          </p:cNvPr>
          <p:cNvSpPr>
            <a:spLocks noGrp="1" noChangeArrowheads="1"/>
          </p:cNvSpPr>
          <p:nvPr>
            <p:ph type="title"/>
          </p:nvPr>
        </p:nvSpPr>
        <p:spPr/>
        <p:txBody>
          <a:bodyPr>
            <a:normAutofit/>
          </a:bodyPr>
          <a:lstStyle/>
          <a:p>
            <a:r>
              <a:rPr lang="fr-CA" altLang="fr-FR" dirty="0"/>
              <a:t>Les matrices d’extrusion</a:t>
            </a:r>
            <a:br>
              <a:rPr lang="fr-CA" altLang="fr-FR" dirty="0"/>
            </a:br>
            <a:r>
              <a:rPr lang="fr-CA" altLang="fr-FR" sz="2400" dirty="0"/>
              <a:t>Quelques exemples </a:t>
            </a:r>
          </a:p>
        </p:txBody>
      </p:sp>
      <p:sp>
        <p:nvSpPr>
          <p:cNvPr id="9219" name="Espace réservé du numéro de diapositive 2">
            <a:extLst>
              <a:ext uri="{FF2B5EF4-FFF2-40B4-BE49-F238E27FC236}">
                <a16:creationId xmlns:a16="http://schemas.microsoft.com/office/drawing/2014/main" id="{82E4B403-B8FD-4EBB-8C69-6A895661320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fr-FR"/>
            </a:defPPr>
            <a:lvl1pPr marL="0" algn="r" defTabSz="457189" rtl="0" eaLnBrk="1" fontAlgn="auto" latinLnBrk="0" hangingPunct="1">
              <a:spcBef>
                <a:spcPts val="0"/>
              </a:spcBef>
              <a:spcAft>
                <a:spcPts val="0"/>
              </a:spcAft>
              <a:defRPr sz="1200" kern="1200" smtClean="0">
                <a:solidFill>
                  <a:schemeClr val="bg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B97EF895-2CE6-4C03-8D43-6A746FB1B1D0}" type="slidenum">
              <a:rPr lang="fr-FR" smtClean="0"/>
              <a:pPr fontAlgn="base">
                <a:spcBef>
                  <a:spcPct val="0"/>
                </a:spcBef>
                <a:spcAft>
                  <a:spcPct val="0"/>
                </a:spcAft>
                <a:defRPr/>
              </a:pPr>
              <a:t>13</a:t>
            </a:fld>
            <a:endParaRPr lang="fr-FR" altLang="fr-FR">
              <a:solidFill>
                <a:prstClr val="white"/>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55C6E92E-96A4-459B-B49D-DE075111A694}"/>
              </a:ext>
            </a:extLst>
          </p:cNvPr>
          <p:cNvPicPr>
            <a:picLocks noChangeAspect="1"/>
          </p:cNvPicPr>
          <p:nvPr/>
        </p:nvPicPr>
        <p:blipFill>
          <a:blip r:embed="rId3"/>
          <a:stretch>
            <a:fillRect/>
          </a:stretch>
        </p:blipFill>
        <p:spPr>
          <a:xfrm>
            <a:off x="5398194" y="1653701"/>
            <a:ext cx="2409319" cy="1688327"/>
          </a:xfrm>
          <a:prstGeom prst="rect">
            <a:avLst/>
          </a:prstGeom>
        </p:spPr>
      </p:pic>
      <p:pic>
        <p:nvPicPr>
          <p:cNvPr id="3" name="Image 2">
            <a:extLst>
              <a:ext uri="{FF2B5EF4-FFF2-40B4-BE49-F238E27FC236}">
                <a16:creationId xmlns:a16="http://schemas.microsoft.com/office/drawing/2014/main" id="{D2C89E62-B0DE-4613-8F55-4121DDDE9275}"/>
              </a:ext>
            </a:extLst>
          </p:cNvPr>
          <p:cNvPicPr>
            <a:picLocks noChangeAspect="1"/>
          </p:cNvPicPr>
          <p:nvPr/>
        </p:nvPicPr>
        <p:blipFill>
          <a:blip r:embed="rId4"/>
          <a:stretch>
            <a:fillRect/>
          </a:stretch>
        </p:blipFill>
        <p:spPr>
          <a:xfrm>
            <a:off x="1904308" y="3574721"/>
            <a:ext cx="2974619" cy="1974265"/>
          </a:xfrm>
          <a:prstGeom prst="rect">
            <a:avLst/>
          </a:prstGeom>
        </p:spPr>
      </p:pic>
      <p:pic>
        <p:nvPicPr>
          <p:cNvPr id="9" name="Image 8">
            <a:extLst>
              <a:ext uri="{FF2B5EF4-FFF2-40B4-BE49-F238E27FC236}">
                <a16:creationId xmlns:a16="http://schemas.microsoft.com/office/drawing/2014/main" id="{B8C3CA7D-BB82-4CD0-A921-517E843DB501}"/>
              </a:ext>
            </a:extLst>
          </p:cNvPr>
          <p:cNvPicPr>
            <a:picLocks noChangeAspect="1"/>
          </p:cNvPicPr>
          <p:nvPr/>
        </p:nvPicPr>
        <p:blipFill>
          <a:blip r:embed="rId5"/>
          <a:stretch>
            <a:fillRect/>
          </a:stretch>
        </p:blipFill>
        <p:spPr>
          <a:xfrm>
            <a:off x="5511828" y="3253740"/>
            <a:ext cx="1037631" cy="288539"/>
          </a:xfrm>
          <a:prstGeom prst="rect">
            <a:avLst/>
          </a:prstGeom>
        </p:spPr>
      </p:pic>
      <p:pic>
        <p:nvPicPr>
          <p:cNvPr id="6" name="Image 5">
            <a:extLst>
              <a:ext uri="{FF2B5EF4-FFF2-40B4-BE49-F238E27FC236}">
                <a16:creationId xmlns:a16="http://schemas.microsoft.com/office/drawing/2014/main" id="{37BA01DC-0A54-45CD-8642-5D13181F09D4}"/>
              </a:ext>
            </a:extLst>
          </p:cNvPr>
          <p:cNvPicPr>
            <a:picLocks noChangeAspect="1"/>
          </p:cNvPicPr>
          <p:nvPr/>
        </p:nvPicPr>
        <p:blipFill>
          <a:blip r:embed="rId6"/>
          <a:stretch>
            <a:fillRect/>
          </a:stretch>
        </p:blipFill>
        <p:spPr>
          <a:xfrm>
            <a:off x="4956314" y="3578664"/>
            <a:ext cx="3188735" cy="1922027"/>
          </a:xfrm>
          <a:prstGeom prst="rect">
            <a:avLst/>
          </a:prstGeom>
        </p:spPr>
      </p:pic>
      <p:pic>
        <p:nvPicPr>
          <p:cNvPr id="7" name="Image 6">
            <a:extLst>
              <a:ext uri="{FF2B5EF4-FFF2-40B4-BE49-F238E27FC236}">
                <a16:creationId xmlns:a16="http://schemas.microsoft.com/office/drawing/2014/main" id="{B3317AC8-A25E-41A3-AA4E-9CA9B149529C}"/>
              </a:ext>
            </a:extLst>
          </p:cNvPr>
          <p:cNvPicPr>
            <a:picLocks noChangeAspect="1"/>
          </p:cNvPicPr>
          <p:nvPr/>
        </p:nvPicPr>
        <p:blipFill>
          <a:blip r:embed="rId7"/>
          <a:stretch>
            <a:fillRect/>
          </a:stretch>
        </p:blipFill>
        <p:spPr>
          <a:xfrm>
            <a:off x="8258684" y="2064369"/>
            <a:ext cx="2183457" cy="2827228"/>
          </a:xfrm>
          <a:prstGeom prst="rect">
            <a:avLst/>
          </a:prstGeom>
        </p:spPr>
      </p:pic>
      <p:pic>
        <p:nvPicPr>
          <p:cNvPr id="8" name="Image 7">
            <a:extLst>
              <a:ext uri="{FF2B5EF4-FFF2-40B4-BE49-F238E27FC236}">
                <a16:creationId xmlns:a16="http://schemas.microsoft.com/office/drawing/2014/main" id="{53DC5B4F-FE0E-4BEC-ACB8-BCBB4DE2EA43}"/>
              </a:ext>
            </a:extLst>
          </p:cNvPr>
          <p:cNvPicPr>
            <a:picLocks noChangeAspect="1"/>
          </p:cNvPicPr>
          <p:nvPr/>
        </p:nvPicPr>
        <p:blipFill>
          <a:blip r:embed="rId8"/>
          <a:stretch>
            <a:fillRect/>
          </a:stretch>
        </p:blipFill>
        <p:spPr>
          <a:xfrm>
            <a:off x="1951300" y="1593241"/>
            <a:ext cx="3446893" cy="1835761"/>
          </a:xfrm>
          <a:prstGeom prst="rect">
            <a:avLst/>
          </a:prstGeom>
        </p:spPr>
      </p:pic>
      <p:sp>
        <p:nvSpPr>
          <p:cNvPr id="10" name="ZoneTexte 9">
            <a:extLst>
              <a:ext uri="{FF2B5EF4-FFF2-40B4-BE49-F238E27FC236}">
                <a16:creationId xmlns:a16="http://schemas.microsoft.com/office/drawing/2014/main" id="{02921569-4D80-404C-92F2-C1055C830840}"/>
              </a:ext>
            </a:extLst>
          </p:cNvPr>
          <p:cNvSpPr txBox="1"/>
          <p:nvPr/>
        </p:nvSpPr>
        <p:spPr>
          <a:xfrm>
            <a:off x="1793058" y="5524397"/>
            <a:ext cx="1573264" cy="261610"/>
          </a:xfrm>
          <a:prstGeom prst="rect">
            <a:avLst/>
          </a:prstGeom>
          <a:noFill/>
        </p:spPr>
        <p:txBody>
          <a:bodyPr wrap="square" rtlCol="0">
            <a:spAutoFit/>
          </a:bodyPr>
          <a:lstStyle/>
          <a:p>
            <a:r>
              <a:rPr lang="fr-CA" sz="1100" i="1" dirty="0">
                <a:solidFill>
                  <a:schemeClr val="accent4"/>
                </a:solidFill>
                <a:latin typeface="Univers Condensed Light" panose="020B0306020202040204" pitchFamily="34" charset="0"/>
              </a:rPr>
              <a:t>Courtoisie : </a:t>
            </a:r>
            <a:r>
              <a:rPr lang="fr-CA" sz="1100" i="1" dirty="0" err="1">
                <a:solidFill>
                  <a:schemeClr val="accent4"/>
                </a:solidFill>
                <a:latin typeface="Univers Condensed Light" panose="020B0306020202040204" pitchFamily="34" charset="0"/>
              </a:rPr>
              <a:t>Dienamex</a:t>
            </a:r>
            <a:r>
              <a:rPr lang="fr-CA" sz="1100" i="1" dirty="0">
                <a:solidFill>
                  <a:schemeClr val="accent4"/>
                </a:solidFill>
                <a:latin typeface="Univers Condensed Light" panose="020B0306020202040204" pitchFamily="34" charset="0"/>
              </a:rPr>
              <a:t> </a:t>
            </a:r>
          </a:p>
        </p:txBody>
      </p:sp>
      <p:sp>
        <p:nvSpPr>
          <p:cNvPr id="11" name="Espace réservé du pied de page 3">
            <a:extLst>
              <a:ext uri="{FF2B5EF4-FFF2-40B4-BE49-F238E27FC236}">
                <a16:creationId xmlns:a16="http://schemas.microsoft.com/office/drawing/2014/main" id="{8345D69B-420B-4184-8633-6C0FAD3C5FF3}"/>
              </a:ext>
            </a:extLst>
          </p:cNvPr>
          <p:cNvSpPr>
            <a:spLocks noGrp="1"/>
          </p:cNvSpPr>
          <p:nvPr>
            <p:ph type="ftr" sz="quarter" idx="11"/>
          </p:nvPr>
        </p:nvSpPr>
        <p:spPr>
          <a:xfrm>
            <a:off x="4038600" y="6356350"/>
            <a:ext cx="4114800" cy="365125"/>
          </a:xfrm>
        </p:spPr>
        <p:txBody>
          <a:bodyPr/>
          <a:lstStyle/>
          <a:p>
            <a:r>
              <a:rPr lang="fr-FR" dirty="0"/>
              <a:t>ALU-COMPÉTENCES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FE9C8C7F-A98E-E946-B93B-30D697361F96}" type="slidenum">
              <a:rPr lang="fr-FR" smtClean="0"/>
              <a:pPr/>
              <a:t>14</a:t>
            </a:fld>
            <a:endParaRPr lang="fr-FR"/>
          </a:p>
        </p:txBody>
      </p:sp>
      <p:sp>
        <p:nvSpPr>
          <p:cNvPr id="2" name="Espace réservé du texte 1">
            <a:extLst>
              <a:ext uri="{FF2B5EF4-FFF2-40B4-BE49-F238E27FC236}">
                <a16:creationId xmlns:a16="http://schemas.microsoft.com/office/drawing/2014/main" id="{832178F7-6229-45DB-BC72-4F4897EA2B04}"/>
              </a:ext>
            </a:extLst>
          </p:cNvPr>
          <p:cNvSpPr>
            <a:spLocks noGrp="1"/>
          </p:cNvSpPr>
          <p:nvPr>
            <p:ph type="body" idx="1"/>
          </p:nvPr>
        </p:nvSpPr>
        <p:spPr>
          <a:xfrm>
            <a:off x="861303" y="1552071"/>
            <a:ext cx="10513982" cy="4041258"/>
          </a:xfrm>
        </p:spPr>
        <p:txBody>
          <a:bodyPr>
            <a:normAutofit/>
          </a:bodyPr>
          <a:lstStyle/>
          <a:p>
            <a:pPr marL="285750" indent="-285750">
              <a:buFont typeface="Courier New" panose="02070309020205020404" pitchFamily="49" charset="0"/>
              <a:buChar char="o"/>
            </a:pPr>
            <a:r>
              <a:rPr lang="fr-CA" sz="2000" dirty="0">
                <a:solidFill>
                  <a:schemeClr val="bg1">
                    <a:lumMod val="65000"/>
                  </a:schemeClr>
                </a:solidFill>
              </a:rPr>
              <a:t>Certaines presses permettent de produire des profilés plus grands que la capacité nominale de la presse en utilisant des matrices spécialement conçues à cet effet;</a:t>
            </a:r>
          </a:p>
        </p:txBody>
      </p:sp>
      <p:sp>
        <p:nvSpPr>
          <p:cNvPr id="11" name="Titre 1"/>
          <p:cNvSpPr>
            <a:spLocks noGrp="1"/>
          </p:cNvSpPr>
          <p:nvPr>
            <p:ph type="title"/>
          </p:nvPr>
        </p:nvSpPr>
        <p:spPr/>
        <p:txBody>
          <a:bodyPr>
            <a:normAutofit/>
          </a:bodyPr>
          <a:lstStyle/>
          <a:p>
            <a:r>
              <a:rPr lang="fr-CA" dirty="0">
                <a:solidFill>
                  <a:schemeClr val="accent1"/>
                </a:solidFill>
              </a:rPr>
              <a:t>Les matrices d’extrusion</a:t>
            </a:r>
            <a:br>
              <a:rPr lang="fr-CA" dirty="0">
                <a:solidFill>
                  <a:schemeClr val="accent1"/>
                </a:solidFill>
              </a:rPr>
            </a:br>
            <a:r>
              <a:rPr lang="fr-CA" sz="2400" dirty="0">
                <a:solidFill>
                  <a:schemeClr val="accent1"/>
                </a:solidFill>
              </a:rPr>
              <a:t>Classification des profilés</a:t>
            </a:r>
          </a:p>
        </p:txBody>
      </p:sp>
      <p:pic>
        <p:nvPicPr>
          <p:cNvPr id="6" name="Image 5" descr="20141007_150139.jpg"/>
          <p:cNvPicPr>
            <a:picLocks noChangeAspect="1"/>
          </p:cNvPicPr>
          <p:nvPr/>
        </p:nvPicPr>
        <p:blipFill>
          <a:blip r:embed="rId3"/>
          <a:stretch>
            <a:fillRect/>
          </a:stretch>
        </p:blipFill>
        <p:spPr>
          <a:xfrm>
            <a:off x="8453392" y="2039111"/>
            <a:ext cx="2327209" cy="4137259"/>
          </a:xfrm>
          <a:prstGeom prst="rect">
            <a:avLst/>
          </a:prstGeom>
        </p:spPr>
      </p:pic>
      <p:grpSp>
        <p:nvGrpSpPr>
          <p:cNvPr id="8" name="Groupe 7"/>
          <p:cNvGrpSpPr/>
          <p:nvPr/>
        </p:nvGrpSpPr>
        <p:grpSpPr>
          <a:xfrm>
            <a:off x="1030103" y="2612249"/>
            <a:ext cx="4130267" cy="3131504"/>
            <a:chOff x="457200" y="1679887"/>
            <a:chExt cx="5058455" cy="3675884"/>
          </a:xfrm>
        </p:grpSpPr>
        <p:pic>
          <p:nvPicPr>
            <p:cNvPr id="4" name="Image 3"/>
            <p:cNvPicPr>
              <a:picLocks noChangeAspect="1"/>
            </p:cNvPicPr>
            <p:nvPr/>
          </p:nvPicPr>
          <p:blipFill>
            <a:blip r:embed="rId4"/>
            <a:stretch>
              <a:fillRect/>
            </a:stretch>
          </p:blipFill>
          <p:spPr>
            <a:xfrm>
              <a:off x="457200" y="1679887"/>
              <a:ext cx="5058455" cy="3675884"/>
            </a:xfrm>
            <a:prstGeom prst="rect">
              <a:avLst/>
            </a:prstGeom>
          </p:spPr>
        </p:pic>
        <p:sp>
          <p:nvSpPr>
            <p:cNvPr id="7" name="Rectangle 6"/>
            <p:cNvSpPr/>
            <p:nvPr/>
          </p:nvSpPr>
          <p:spPr>
            <a:xfrm>
              <a:off x="886689" y="1679887"/>
              <a:ext cx="2836230" cy="9217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600" dirty="0">
                  <a:solidFill>
                    <a:schemeClr val="tx1">
                      <a:lumMod val="65000"/>
                      <a:lumOff val="35000"/>
                    </a:schemeClr>
                  </a:solidFill>
                  <a:latin typeface="Univers Condensed Light" panose="020B0306020202040204" pitchFamily="34" charset="0"/>
                </a:rPr>
                <a:t>Dans cet exemple, le profilé serait classifié comme étant de 3 à 4’’ </a:t>
              </a:r>
            </a:p>
          </p:txBody>
        </p:sp>
      </p:grpSp>
      <p:pic>
        <p:nvPicPr>
          <p:cNvPr id="5" name="Image 4"/>
          <p:cNvPicPr>
            <a:picLocks noChangeAspect="1"/>
          </p:cNvPicPr>
          <p:nvPr/>
        </p:nvPicPr>
        <p:blipFill>
          <a:blip r:embed="rId5"/>
          <a:stretch>
            <a:fillRect/>
          </a:stretch>
        </p:blipFill>
        <p:spPr>
          <a:xfrm>
            <a:off x="5545991" y="3784991"/>
            <a:ext cx="2175667" cy="1849120"/>
          </a:xfrm>
          <a:prstGeom prst="rect">
            <a:avLst/>
          </a:prstGeom>
        </p:spPr>
      </p:pic>
      <p:sp>
        <p:nvSpPr>
          <p:cNvPr id="10" name="ZoneTexte 9">
            <a:extLst>
              <a:ext uri="{FF2B5EF4-FFF2-40B4-BE49-F238E27FC236}">
                <a16:creationId xmlns:a16="http://schemas.microsoft.com/office/drawing/2014/main" id="{6E80BC8D-4FD1-4138-8E87-E4C24D320010}"/>
              </a:ext>
            </a:extLst>
          </p:cNvPr>
          <p:cNvSpPr txBox="1"/>
          <p:nvPr/>
        </p:nvSpPr>
        <p:spPr>
          <a:xfrm>
            <a:off x="8367973" y="6154855"/>
            <a:ext cx="3174507" cy="430887"/>
          </a:xfrm>
          <a:prstGeom prst="rect">
            <a:avLst/>
          </a:prstGeom>
          <a:noFill/>
        </p:spPr>
        <p:txBody>
          <a:bodyPr wrap="square" rtlCol="0">
            <a:spAutoFit/>
          </a:bodyPr>
          <a:lstStyle/>
          <a:p>
            <a:r>
              <a:rPr lang="en-US" sz="1100" i="1" dirty="0">
                <a:solidFill>
                  <a:schemeClr val="accent2"/>
                </a:solidFill>
                <a:latin typeface="Univers Condensed Light" panose="020B0306020202040204" pitchFamily="34" charset="0"/>
              </a:rPr>
              <a:t>Source: Aluminium Fair 2014, Dusseldorf. </a:t>
            </a:r>
          </a:p>
          <a:p>
            <a:r>
              <a:rPr lang="en-US" sz="1100" i="1" dirty="0" err="1">
                <a:solidFill>
                  <a:schemeClr val="accent2"/>
                </a:solidFill>
                <a:latin typeface="Univers Condensed Light" panose="020B0306020202040204" pitchFamily="34" charset="0"/>
              </a:rPr>
              <a:t>Crédit</a:t>
            </a:r>
            <a:r>
              <a:rPr lang="en-US" sz="1100" i="1" dirty="0">
                <a:solidFill>
                  <a:schemeClr val="accent2"/>
                </a:solidFill>
                <a:latin typeface="Univers Condensed Light" panose="020B0306020202040204" pitchFamily="34" charset="0"/>
              </a:rPr>
              <a:t> photo : Yves Archambault</a:t>
            </a:r>
            <a:endParaRPr lang="fr-CA" sz="1100" i="1" dirty="0">
              <a:solidFill>
                <a:schemeClr val="accent2"/>
              </a:solidFill>
              <a:latin typeface="Univers Condensed Light" panose="020B0306020202040204" pitchFamily="34" charset="0"/>
            </a:endParaRPr>
          </a:p>
        </p:txBody>
      </p:sp>
      <p:sp>
        <p:nvSpPr>
          <p:cNvPr id="13" name="Espace réservé du pied de page 3">
            <a:extLst>
              <a:ext uri="{FF2B5EF4-FFF2-40B4-BE49-F238E27FC236}">
                <a16:creationId xmlns:a16="http://schemas.microsoft.com/office/drawing/2014/main" id="{E4C3BFD6-3B61-49E7-AF96-288CE2424CC0}"/>
              </a:ext>
            </a:extLst>
          </p:cNvPr>
          <p:cNvSpPr>
            <a:spLocks noGrp="1"/>
          </p:cNvSpPr>
          <p:nvPr>
            <p:ph type="ftr" sz="quarter" idx="11"/>
          </p:nvPr>
        </p:nvSpPr>
        <p:spPr>
          <a:xfrm>
            <a:off x="4038600" y="6356350"/>
            <a:ext cx="4114800" cy="365125"/>
          </a:xfrm>
        </p:spPr>
        <p:txBody>
          <a:bodyPr/>
          <a:lstStyle/>
          <a:p>
            <a:r>
              <a:rPr lang="fr-FR" dirty="0"/>
              <a:t>ALU-COMPÉTENCES</a:t>
            </a:r>
          </a:p>
        </p:txBody>
      </p:sp>
      <p:sp>
        <p:nvSpPr>
          <p:cNvPr id="14" name="ZoneTexte 13">
            <a:extLst>
              <a:ext uri="{FF2B5EF4-FFF2-40B4-BE49-F238E27FC236}">
                <a16:creationId xmlns:a16="http://schemas.microsoft.com/office/drawing/2014/main" id="{8BD8AEA2-43C3-41E5-A4AF-A766004BA14C}"/>
              </a:ext>
            </a:extLst>
          </p:cNvPr>
          <p:cNvSpPr txBox="1"/>
          <p:nvPr/>
        </p:nvSpPr>
        <p:spPr>
          <a:xfrm>
            <a:off x="469655" y="5738528"/>
            <a:ext cx="5956400" cy="261610"/>
          </a:xfrm>
          <a:prstGeom prst="rect">
            <a:avLst/>
          </a:prstGeom>
          <a:noFill/>
        </p:spPr>
        <p:txBody>
          <a:bodyPr wrap="square" rtlCol="0">
            <a:spAutoFit/>
          </a:bodyPr>
          <a:lstStyle/>
          <a:p>
            <a:pPr algn="ctr"/>
            <a:r>
              <a:rPr lang="en-US" sz="1100" i="1" dirty="0">
                <a:solidFill>
                  <a:schemeClr val="accent2"/>
                </a:solidFill>
                <a:latin typeface="Univers Condensed Light" panose="020B0306020202040204" pitchFamily="34" charset="0"/>
              </a:rPr>
              <a:t>© Aluminum Extruders Council (AEC) Aluminum Extrusion Manual, v.4.2. Used with permission.</a:t>
            </a:r>
            <a:endParaRPr lang="fr-CA" sz="1100" i="1" dirty="0">
              <a:solidFill>
                <a:schemeClr val="accent2"/>
              </a:solidFill>
              <a:latin typeface="Univers Condensed Light" panose="020B0306020202040204" pitchFamily="34" charset="0"/>
            </a:endParaRPr>
          </a:p>
        </p:txBody>
      </p:sp>
    </p:spTree>
    <p:extLst>
      <p:ext uri="{BB962C8B-B14F-4D97-AF65-F5344CB8AC3E}">
        <p14:creationId xmlns:p14="http://schemas.microsoft.com/office/powerpoint/2010/main" val="343327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FE9C8C7F-A98E-E946-B93B-30D697361F96}" type="slidenum">
              <a:rPr lang="fr-FR" smtClean="0"/>
              <a:pPr/>
              <a:t>15</a:t>
            </a:fld>
            <a:endParaRPr lang="fr-FR"/>
          </a:p>
        </p:txBody>
      </p:sp>
      <p:sp>
        <p:nvSpPr>
          <p:cNvPr id="6" name="Titre 1"/>
          <p:cNvSpPr>
            <a:spLocks noGrp="1"/>
          </p:cNvSpPr>
          <p:nvPr>
            <p:ph type="title"/>
          </p:nvPr>
        </p:nvSpPr>
        <p:spPr/>
        <p:txBody>
          <a:bodyPr>
            <a:noAutofit/>
          </a:bodyPr>
          <a:lstStyle/>
          <a:p>
            <a:pPr algn="l"/>
            <a:r>
              <a:rPr lang="fr-CA" sz="2800" dirty="0">
                <a:solidFill>
                  <a:schemeClr val="accent1"/>
                </a:solidFill>
              </a:rPr>
              <a:t>Les alliages d’aluminium</a:t>
            </a:r>
            <a:br>
              <a:rPr lang="fr-CA" sz="3200" dirty="0">
                <a:solidFill>
                  <a:schemeClr val="accent1"/>
                </a:solidFill>
              </a:rPr>
            </a:br>
            <a:r>
              <a:rPr lang="fr-CA" sz="2400" dirty="0">
                <a:solidFill>
                  <a:schemeClr val="accent1"/>
                </a:solidFill>
              </a:rPr>
              <a:t>Filabilité relative d’alliages d’aluminium</a:t>
            </a:r>
          </a:p>
        </p:txBody>
      </p:sp>
      <p:pic>
        <p:nvPicPr>
          <p:cNvPr id="2" name="Image 1">
            <a:extLst>
              <a:ext uri="{FF2B5EF4-FFF2-40B4-BE49-F238E27FC236}">
                <a16:creationId xmlns:a16="http://schemas.microsoft.com/office/drawing/2014/main" id="{EC513E95-ADBF-429D-994D-EA172C221E70}"/>
              </a:ext>
            </a:extLst>
          </p:cNvPr>
          <p:cNvPicPr>
            <a:picLocks noChangeAspect="1"/>
          </p:cNvPicPr>
          <p:nvPr/>
        </p:nvPicPr>
        <p:blipFill>
          <a:blip r:embed="rId3"/>
          <a:stretch>
            <a:fillRect/>
          </a:stretch>
        </p:blipFill>
        <p:spPr>
          <a:xfrm>
            <a:off x="2761448" y="1739651"/>
            <a:ext cx="6669105" cy="4100440"/>
          </a:xfrm>
          <a:prstGeom prst="rect">
            <a:avLst/>
          </a:prstGeom>
        </p:spPr>
      </p:pic>
      <p:sp>
        <p:nvSpPr>
          <p:cNvPr id="7" name="ZoneTexte 6">
            <a:extLst>
              <a:ext uri="{FF2B5EF4-FFF2-40B4-BE49-F238E27FC236}">
                <a16:creationId xmlns:a16="http://schemas.microsoft.com/office/drawing/2014/main" id="{7C23AE5D-D77A-4ED5-B350-B8F1CFD68169}"/>
              </a:ext>
            </a:extLst>
          </p:cNvPr>
          <p:cNvSpPr txBox="1"/>
          <p:nvPr/>
        </p:nvSpPr>
        <p:spPr>
          <a:xfrm>
            <a:off x="2653871" y="5839894"/>
            <a:ext cx="8299175" cy="261610"/>
          </a:xfrm>
          <a:prstGeom prst="rect">
            <a:avLst/>
          </a:prstGeom>
          <a:noFill/>
        </p:spPr>
        <p:txBody>
          <a:bodyPr wrap="square" rtlCol="0">
            <a:spAutoFit/>
          </a:bodyPr>
          <a:lstStyle/>
          <a:p>
            <a:r>
              <a:rPr lang="fr-CA" sz="1100" i="1" dirty="0">
                <a:solidFill>
                  <a:schemeClr val="accent2"/>
                </a:solidFill>
                <a:latin typeface="Univers Condensed Light" panose="020B0306020202040204"/>
              </a:rPr>
              <a:t>Source: CQRDA, Le Feuillard Technique, L’extrusion de l’aluminium, Édith Villeneuve, Maurice Duval.</a:t>
            </a:r>
          </a:p>
        </p:txBody>
      </p:sp>
      <p:sp>
        <p:nvSpPr>
          <p:cNvPr id="4" name="Flèche : droite 3">
            <a:extLst>
              <a:ext uri="{FF2B5EF4-FFF2-40B4-BE49-F238E27FC236}">
                <a16:creationId xmlns:a16="http://schemas.microsoft.com/office/drawing/2014/main" id="{89BD393A-053E-452A-8B24-27CBA8F7FAF7}"/>
              </a:ext>
            </a:extLst>
          </p:cNvPr>
          <p:cNvSpPr/>
          <p:nvPr/>
        </p:nvSpPr>
        <p:spPr>
          <a:xfrm>
            <a:off x="3010896" y="4725881"/>
            <a:ext cx="551289" cy="1660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sz="2400"/>
          </a:p>
        </p:txBody>
      </p:sp>
      <p:sp>
        <p:nvSpPr>
          <p:cNvPr id="8" name="Flèche : droite 7">
            <a:extLst>
              <a:ext uri="{FF2B5EF4-FFF2-40B4-BE49-F238E27FC236}">
                <a16:creationId xmlns:a16="http://schemas.microsoft.com/office/drawing/2014/main" id="{46169215-0BCD-461B-9046-385B826AC851}"/>
              </a:ext>
            </a:extLst>
          </p:cNvPr>
          <p:cNvSpPr/>
          <p:nvPr/>
        </p:nvSpPr>
        <p:spPr>
          <a:xfrm>
            <a:off x="6096000" y="2066611"/>
            <a:ext cx="551289" cy="1660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sz="2400"/>
          </a:p>
        </p:txBody>
      </p:sp>
      <p:sp>
        <p:nvSpPr>
          <p:cNvPr id="9" name="Espace réservé du pied de page 3">
            <a:extLst>
              <a:ext uri="{FF2B5EF4-FFF2-40B4-BE49-F238E27FC236}">
                <a16:creationId xmlns:a16="http://schemas.microsoft.com/office/drawing/2014/main" id="{697676B7-75A3-41D2-A5BC-10070C54B81A}"/>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15001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BC2E601B-8107-4962-A8F2-69ACE413C81E}"/>
              </a:ext>
            </a:extLst>
          </p:cNvPr>
          <p:cNvGraphicFramePr>
            <a:graphicFrameLocks/>
          </p:cNvGraphicFramePr>
          <p:nvPr>
            <p:extLst>
              <p:ext uri="{D42A27DB-BD31-4B8C-83A1-F6EECF244321}">
                <p14:modId xmlns:p14="http://schemas.microsoft.com/office/powerpoint/2010/main" val="2411828285"/>
              </p:ext>
            </p:extLst>
          </p:nvPr>
        </p:nvGraphicFramePr>
        <p:xfrm>
          <a:off x="2328977" y="1544378"/>
          <a:ext cx="7674285" cy="4417689"/>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numéro de diapositive 2"/>
          <p:cNvSpPr>
            <a:spLocks noGrp="1"/>
          </p:cNvSpPr>
          <p:nvPr>
            <p:ph type="sldNum" sz="quarter" idx="12"/>
          </p:nvPr>
        </p:nvSpPr>
        <p:spPr/>
        <p:txBody>
          <a:bodyPr/>
          <a:lstStyle/>
          <a:p>
            <a:fld id="{FE9C8C7F-A98E-E946-B93B-30D697361F96}" type="slidenum">
              <a:rPr lang="fr-FR" smtClean="0"/>
              <a:pPr/>
              <a:t>16</a:t>
            </a:fld>
            <a:endParaRPr lang="fr-FR"/>
          </a:p>
        </p:txBody>
      </p:sp>
      <p:sp>
        <p:nvSpPr>
          <p:cNvPr id="7" name="ZoneTexte 6">
            <a:extLst>
              <a:ext uri="{FF2B5EF4-FFF2-40B4-BE49-F238E27FC236}">
                <a16:creationId xmlns:a16="http://schemas.microsoft.com/office/drawing/2014/main" id="{7C23AE5D-D77A-4ED5-B350-B8F1CFD68169}"/>
              </a:ext>
            </a:extLst>
          </p:cNvPr>
          <p:cNvSpPr txBox="1"/>
          <p:nvPr/>
        </p:nvSpPr>
        <p:spPr>
          <a:xfrm>
            <a:off x="2395402" y="5815951"/>
            <a:ext cx="8299175" cy="261610"/>
          </a:xfrm>
          <a:prstGeom prst="rect">
            <a:avLst/>
          </a:prstGeom>
          <a:noFill/>
        </p:spPr>
        <p:txBody>
          <a:bodyPr wrap="square" rtlCol="0">
            <a:spAutoFit/>
          </a:bodyPr>
          <a:lstStyle/>
          <a:p>
            <a:r>
              <a:rPr lang="fr-CA" sz="1100" i="1" dirty="0">
                <a:solidFill>
                  <a:schemeClr val="accent2"/>
                </a:solidFill>
                <a:latin typeface="Univers Condensed Light" panose="020B0306020202040204"/>
              </a:rPr>
              <a:t>Source: CQRDA, Le Feuillard Technique, L’extrusion de l’aluminium, Édith Villeneuve, Maurice Duval.</a:t>
            </a:r>
          </a:p>
        </p:txBody>
      </p:sp>
      <p:sp>
        <p:nvSpPr>
          <p:cNvPr id="4" name="Flèche : droite 3">
            <a:extLst>
              <a:ext uri="{FF2B5EF4-FFF2-40B4-BE49-F238E27FC236}">
                <a16:creationId xmlns:a16="http://schemas.microsoft.com/office/drawing/2014/main" id="{89BD393A-053E-452A-8B24-27CBA8F7FAF7}"/>
              </a:ext>
            </a:extLst>
          </p:cNvPr>
          <p:cNvSpPr/>
          <p:nvPr/>
        </p:nvSpPr>
        <p:spPr>
          <a:xfrm>
            <a:off x="1690634" y="3147290"/>
            <a:ext cx="551289" cy="1660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sz="2400"/>
          </a:p>
        </p:txBody>
      </p:sp>
      <p:sp>
        <p:nvSpPr>
          <p:cNvPr id="8" name="Flèche : droite 7">
            <a:extLst>
              <a:ext uri="{FF2B5EF4-FFF2-40B4-BE49-F238E27FC236}">
                <a16:creationId xmlns:a16="http://schemas.microsoft.com/office/drawing/2014/main" id="{46169215-0BCD-461B-9046-385B826AC851}"/>
              </a:ext>
            </a:extLst>
          </p:cNvPr>
          <p:cNvSpPr/>
          <p:nvPr/>
        </p:nvSpPr>
        <p:spPr>
          <a:xfrm rot="5400000">
            <a:off x="3970153" y="2769851"/>
            <a:ext cx="551289" cy="1660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sz="2400"/>
          </a:p>
        </p:txBody>
      </p:sp>
      <p:sp>
        <p:nvSpPr>
          <p:cNvPr id="10" name="Flèche : droite 9">
            <a:extLst>
              <a:ext uri="{FF2B5EF4-FFF2-40B4-BE49-F238E27FC236}">
                <a16:creationId xmlns:a16="http://schemas.microsoft.com/office/drawing/2014/main" id="{BFE2DDA6-D4C0-4154-A3D4-B43E2F34539F}"/>
              </a:ext>
            </a:extLst>
          </p:cNvPr>
          <p:cNvSpPr/>
          <p:nvPr/>
        </p:nvSpPr>
        <p:spPr>
          <a:xfrm rot="5400000">
            <a:off x="5737255" y="3670219"/>
            <a:ext cx="551289" cy="1660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sz="2400"/>
          </a:p>
        </p:txBody>
      </p:sp>
      <p:sp>
        <p:nvSpPr>
          <p:cNvPr id="12" name="Flèche : droite 11">
            <a:extLst>
              <a:ext uri="{FF2B5EF4-FFF2-40B4-BE49-F238E27FC236}">
                <a16:creationId xmlns:a16="http://schemas.microsoft.com/office/drawing/2014/main" id="{29F74BAF-15DD-4FB5-8908-A05F9AF9A9E5}"/>
              </a:ext>
            </a:extLst>
          </p:cNvPr>
          <p:cNvSpPr/>
          <p:nvPr/>
        </p:nvSpPr>
        <p:spPr>
          <a:xfrm rot="5400000">
            <a:off x="8787421" y="4686245"/>
            <a:ext cx="551289" cy="1660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sz="2400"/>
          </a:p>
        </p:txBody>
      </p:sp>
      <p:sp>
        <p:nvSpPr>
          <p:cNvPr id="14" name="Titre 1">
            <a:extLst>
              <a:ext uri="{FF2B5EF4-FFF2-40B4-BE49-F238E27FC236}">
                <a16:creationId xmlns:a16="http://schemas.microsoft.com/office/drawing/2014/main" id="{DE1678C9-33B2-4A6A-967F-2BB3C9DCFF10}"/>
              </a:ext>
            </a:extLst>
          </p:cNvPr>
          <p:cNvSpPr>
            <a:spLocks noGrp="1"/>
          </p:cNvSpPr>
          <p:nvPr>
            <p:ph type="title"/>
          </p:nvPr>
        </p:nvSpPr>
        <p:spPr>
          <a:xfrm>
            <a:off x="838200" y="513568"/>
            <a:ext cx="9821449" cy="926926"/>
          </a:xfrm>
        </p:spPr>
        <p:txBody>
          <a:bodyPr>
            <a:noAutofit/>
          </a:bodyPr>
          <a:lstStyle/>
          <a:p>
            <a:pPr algn="l"/>
            <a:r>
              <a:rPr lang="fr-CA" sz="2800" dirty="0">
                <a:solidFill>
                  <a:schemeClr val="accent1"/>
                </a:solidFill>
              </a:rPr>
              <a:t>Les alliages d’aluminium</a:t>
            </a:r>
            <a:br>
              <a:rPr lang="fr-CA" sz="3200" dirty="0">
                <a:solidFill>
                  <a:schemeClr val="accent1"/>
                </a:solidFill>
              </a:rPr>
            </a:br>
            <a:r>
              <a:rPr lang="fr-CA" sz="2400" dirty="0">
                <a:solidFill>
                  <a:schemeClr val="accent1"/>
                </a:solidFill>
              </a:rPr>
              <a:t>Filabilité relative d’alliages d’aluminium</a:t>
            </a:r>
          </a:p>
        </p:txBody>
      </p:sp>
      <p:sp>
        <p:nvSpPr>
          <p:cNvPr id="11" name="Espace réservé du pied de page 3">
            <a:extLst>
              <a:ext uri="{FF2B5EF4-FFF2-40B4-BE49-F238E27FC236}">
                <a16:creationId xmlns:a16="http://schemas.microsoft.com/office/drawing/2014/main" id="{9E31C83D-0446-4AA6-A155-2E971EEEC56A}"/>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53837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phique 10">
            <a:extLst>
              <a:ext uri="{FF2B5EF4-FFF2-40B4-BE49-F238E27FC236}">
                <a16:creationId xmlns:a16="http://schemas.microsoft.com/office/drawing/2014/main" id="{C195DFB7-5EAF-4FE4-A2EE-1B2F0327DAB4}"/>
              </a:ext>
            </a:extLst>
          </p:cNvPr>
          <p:cNvGraphicFramePr>
            <a:graphicFrameLocks/>
          </p:cNvGraphicFramePr>
          <p:nvPr>
            <p:extLst>
              <p:ext uri="{D42A27DB-BD31-4B8C-83A1-F6EECF244321}">
                <p14:modId xmlns:p14="http://schemas.microsoft.com/office/powerpoint/2010/main" val="346059347"/>
              </p:ext>
            </p:extLst>
          </p:nvPr>
        </p:nvGraphicFramePr>
        <p:xfrm>
          <a:off x="4678351" y="1578994"/>
          <a:ext cx="7121575" cy="4680816"/>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numéro de diapositive 2"/>
          <p:cNvSpPr>
            <a:spLocks noGrp="1"/>
          </p:cNvSpPr>
          <p:nvPr>
            <p:ph type="sldNum" sz="quarter" idx="12"/>
          </p:nvPr>
        </p:nvSpPr>
        <p:spPr/>
        <p:txBody>
          <a:bodyPr/>
          <a:lstStyle/>
          <a:p>
            <a:fld id="{FE9C8C7F-A98E-E946-B93B-30D697361F96}" type="slidenum">
              <a:rPr lang="fr-FR" smtClean="0"/>
              <a:pPr/>
              <a:t>17</a:t>
            </a:fld>
            <a:endParaRPr lang="fr-FR"/>
          </a:p>
        </p:txBody>
      </p:sp>
      <p:sp>
        <p:nvSpPr>
          <p:cNvPr id="7" name="Espace réservé du texte 6">
            <a:extLst>
              <a:ext uri="{FF2B5EF4-FFF2-40B4-BE49-F238E27FC236}">
                <a16:creationId xmlns:a16="http://schemas.microsoft.com/office/drawing/2014/main" id="{8049D896-E60A-4BA6-B513-6647E7E56F14}"/>
              </a:ext>
            </a:extLst>
          </p:cNvPr>
          <p:cNvSpPr>
            <a:spLocks noGrp="1"/>
          </p:cNvSpPr>
          <p:nvPr>
            <p:ph type="body" idx="1"/>
          </p:nvPr>
        </p:nvSpPr>
        <p:spPr>
          <a:xfrm>
            <a:off x="838200" y="1877793"/>
            <a:ext cx="4034822" cy="4041258"/>
          </a:xfrm>
        </p:spPr>
        <p:txBody>
          <a:bodyPr>
            <a:noAutofit/>
          </a:bodyPr>
          <a:lstStyle/>
          <a:p>
            <a:r>
              <a:rPr lang="fr-CA" sz="2200" dirty="0">
                <a:solidFill>
                  <a:schemeClr val="bg1">
                    <a:lumMod val="65000"/>
                  </a:schemeClr>
                </a:solidFill>
              </a:rPr>
              <a:t>Facteurs affectant l’épaisseur des parois:</a:t>
            </a:r>
          </a:p>
          <a:p>
            <a:pPr marL="342900" indent="-342900">
              <a:buFont typeface="Courier New" panose="02070309020205020404" pitchFamily="49" charset="0"/>
              <a:buChar char="o"/>
            </a:pPr>
            <a:r>
              <a:rPr lang="fr-CA" sz="2200" dirty="0">
                <a:solidFill>
                  <a:schemeClr val="bg1">
                    <a:lumMod val="65000"/>
                  </a:schemeClr>
                </a:solidFill>
              </a:rPr>
              <a:t>Force de la presse (tonnes);</a:t>
            </a:r>
          </a:p>
          <a:p>
            <a:pPr marL="342900" indent="-342900">
              <a:buFont typeface="Courier New" panose="02070309020205020404" pitchFamily="49" charset="0"/>
              <a:buChar char="o"/>
            </a:pPr>
            <a:r>
              <a:rPr lang="fr-CA" sz="2200" dirty="0">
                <a:solidFill>
                  <a:schemeClr val="bg1">
                    <a:lumMod val="65000"/>
                  </a:schemeClr>
                </a:solidFill>
              </a:rPr>
              <a:t>Vitesse d’extrusion;</a:t>
            </a:r>
          </a:p>
          <a:p>
            <a:pPr marL="342900" indent="-342900">
              <a:buFont typeface="Courier New" panose="02070309020205020404" pitchFamily="49" charset="0"/>
              <a:buChar char="o"/>
            </a:pPr>
            <a:r>
              <a:rPr lang="fr-CA" sz="2200" dirty="0">
                <a:solidFill>
                  <a:schemeClr val="bg1">
                    <a:lumMod val="65000"/>
                  </a:schemeClr>
                </a:solidFill>
              </a:rPr>
              <a:t>Alliage;</a:t>
            </a:r>
          </a:p>
          <a:p>
            <a:pPr marL="342900" indent="-342900">
              <a:buFont typeface="Courier New" panose="02070309020205020404" pitchFamily="49" charset="0"/>
              <a:buChar char="o"/>
            </a:pPr>
            <a:r>
              <a:rPr lang="fr-CA" sz="2200" dirty="0">
                <a:solidFill>
                  <a:schemeClr val="bg1">
                    <a:lumMod val="65000"/>
                  </a:schemeClr>
                </a:solidFill>
              </a:rPr>
              <a:t>Forme du profilé;</a:t>
            </a:r>
          </a:p>
          <a:p>
            <a:pPr marL="342900" indent="-342900">
              <a:buFont typeface="Courier New" panose="02070309020205020404" pitchFamily="49" charset="0"/>
              <a:buChar char="o"/>
            </a:pPr>
            <a:r>
              <a:rPr lang="fr-CA" sz="2200" dirty="0">
                <a:solidFill>
                  <a:schemeClr val="bg1">
                    <a:lumMod val="65000"/>
                  </a:schemeClr>
                </a:solidFill>
              </a:rPr>
              <a:t>Tolérances exigées;</a:t>
            </a:r>
          </a:p>
          <a:p>
            <a:pPr marL="342900" indent="-342900">
              <a:buFont typeface="Courier New" panose="02070309020205020404" pitchFamily="49" charset="0"/>
              <a:buChar char="o"/>
            </a:pPr>
            <a:r>
              <a:rPr lang="en-CA" sz="2200" dirty="0">
                <a:solidFill>
                  <a:schemeClr val="bg1">
                    <a:lumMod val="65000"/>
                  </a:schemeClr>
                </a:solidFill>
              </a:rPr>
              <a:t>R</a:t>
            </a:r>
            <a:r>
              <a:rPr lang="fr-CA" sz="2200" dirty="0" err="1">
                <a:solidFill>
                  <a:schemeClr val="bg1">
                    <a:lumMod val="65000"/>
                  </a:schemeClr>
                </a:solidFill>
              </a:rPr>
              <a:t>ègle</a:t>
            </a:r>
            <a:r>
              <a:rPr lang="fr-CA" sz="2200" dirty="0">
                <a:solidFill>
                  <a:schemeClr val="bg1">
                    <a:lumMod val="65000"/>
                  </a:schemeClr>
                </a:solidFill>
              </a:rPr>
              <a:t> ‘’du pouce’’ concernant l’épaisseur: 1/100 du cercle circonscrit.</a:t>
            </a:r>
          </a:p>
        </p:txBody>
      </p:sp>
      <p:sp>
        <p:nvSpPr>
          <p:cNvPr id="9" name="Titre 1">
            <a:extLst>
              <a:ext uri="{FF2B5EF4-FFF2-40B4-BE49-F238E27FC236}">
                <a16:creationId xmlns:a16="http://schemas.microsoft.com/office/drawing/2014/main" id="{FBEE848D-0CC7-400A-ACD9-AA31B78F8A1B}"/>
              </a:ext>
            </a:extLst>
          </p:cNvPr>
          <p:cNvSpPr>
            <a:spLocks noGrp="1"/>
          </p:cNvSpPr>
          <p:nvPr>
            <p:ph type="title"/>
          </p:nvPr>
        </p:nvSpPr>
        <p:spPr>
          <a:xfrm>
            <a:off x="838200" y="513568"/>
            <a:ext cx="9821449" cy="926926"/>
          </a:xfrm>
        </p:spPr>
        <p:txBody>
          <a:bodyPr>
            <a:noAutofit/>
          </a:bodyPr>
          <a:lstStyle/>
          <a:p>
            <a:pPr algn="l"/>
            <a:r>
              <a:rPr lang="fr-CA" sz="2800" dirty="0">
                <a:solidFill>
                  <a:schemeClr val="accent1"/>
                </a:solidFill>
              </a:rPr>
              <a:t>Les alliages d’aluminium</a:t>
            </a:r>
            <a:br>
              <a:rPr lang="fr-CA" sz="3200" dirty="0">
                <a:solidFill>
                  <a:schemeClr val="accent1"/>
                </a:solidFill>
              </a:rPr>
            </a:br>
            <a:r>
              <a:rPr lang="fr-CA" sz="2400" dirty="0">
                <a:solidFill>
                  <a:schemeClr val="accent1"/>
                </a:solidFill>
              </a:rPr>
              <a:t>Filabilité relative d’alliages d’aluminium</a:t>
            </a:r>
          </a:p>
        </p:txBody>
      </p:sp>
      <p:sp>
        <p:nvSpPr>
          <p:cNvPr id="8" name="Espace réservé du pied de page 3">
            <a:extLst>
              <a:ext uri="{FF2B5EF4-FFF2-40B4-BE49-F238E27FC236}">
                <a16:creationId xmlns:a16="http://schemas.microsoft.com/office/drawing/2014/main" id="{E4864C84-A5BC-40EA-BCF7-4F8637F06FC6}"/>
              </a:ext>
            </a:extLst>
          </p:cNvPr>
          <p:cNvSpPr>
            <a:spLocks noGrp="1"/>
          </p:cNvSpPr>
          <p:nvPr>
            <p:ph type="ftr" sz="quarter" idx="11"/>
          </p:nvPr>
        </p:nvSpPr>
        <p:spPr>
          <a:xfrm>
            <a:off x="4038600" y="6356350"/>
            <a:ext cx="4114800" cy="365125"/>
          </a:xfrm>
        </p:spPr>
        <p:txBody>
          <a:bodyPr/>
          <a:lstStyle/>
          <a:p>
            <a:r>
              <a:rPr lang="fr-FR" dirty="0"/>
              <a:t>ALU-COMPÉTENCES</a:t>
            </a:r>
          </a:p>
        </p:txBody>
      </p:sp>
      <p:sp>
        <p:nvSpPr>
          <p:cNvPr id="10" name="ZoneTexte 9">
            <a:extLst>
              <a:ext uri="{FF2B5EF4-FFF2-40B4-BE49-F238E27FC236}">
                <a16:creationId xmlns:a16="http://schemas.microsoft.com/office/drawing/2014/main" id="{C42998A3-D707-4A89-A301-F20631407D56}"/>
              </a:ext>
            </a:extLst>
          </p:cNvPr>
          <p:cNvSpPr txBox="1"/>
          <p:nvPr/>
        </p:nvSpPr>
        <p:spPr>
          <a:xfrm>
            <a:off x="4644614" y="5998808"/>
            <a:ext cx="6981324" cy="261610"/>
          </a:xfrm>
          <a:prstGeom prst="rect">
            <a:avLst/>
          </a:prstGeom>
          <a:noFill/>
        </p:spPr>
        <p:txBody>
          <a:bodyPr wrap="square" rtlCol="0">
            <a:spAutoFit/>
          </a:bodyPr>
          <a:lstStyle/>
          <a:p>
            <a:r>
              <a:rPr lang="fr-CA" sz="1100" i="1" dirty="0">
                <a:solidFill>
                  <a:schemeClr val="accent2"/>
                </a:solidFill>
                <a:latin typeface="Univers Condensed Light" panose="020B0306020202040204"/>
              </a:rPr>
              <a:t>Source des données: The Aluminium Automotive Manual, Version 2002 </a:t>
            </a:r>
            <a:r>
              <a:rPr lang="fr-CA" sz="1100" i="1" dirty="0" err="1">
                <a:solidFill>
                  <a:schemeClr val="accent2"/>
                </a:solidFill>
                <a:latin typeface="Univers Condensed Light" panose="020B0306020202040204"/>
              </a:rPr>
              <a:t>European</a:t>
            </a:r>
            <a:r>
              <a:rPr lang="fr-CA" sz="1100" i="1" dirty="0">
                <a:solidFill>
                  <a:schemeClr val="accent2"/>
                </a:solidFill>
                <a:latin typeface="Univers Condensed Light" panose="020B0306020202040204"/>
              </a:rPr>
              <a:t> Aluminium Association </a:t>
            </a:r>
          </a:p>
        </p:txBody>
      </p:sp>
    </p:spTree>
    <p:extLst>
      <p:ext uri="{BB962C8B-B14F-4D97-AF65-F5344CB8AC3E}">
        <p14:creationId xmlns:p14="http://schemas.microsoft.com/office/powerpoint/2010/main" val="2765782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4061D-9682-4C60-956D-CD3D3A6FD4A0}"/>
              </a:ext>
            </a:extLst>
          </p:cNvPr>
          <p:cNvSpPr>
            <a:spLocks noGrp="1"/>
          </p:cNvSpPr>
          <p:nvPr>
            <p:ph type="title"/>
          </p:nvPr>
        </p:nvSpPr>
        <p:spPr/>
        <p:txBody>
          <a:bodyPr/>
          <a:lstStyle/>
          <a:p>
            <a:r>
              <a:rPr lang="fr-CA"/>
              <a:t> </a:t>
            </a:r>
          </a:p>
        </p:txBody>
      </p:sp>
      <p:sp>
        <p:nvSpPr>
          <p:cNvPr id="3" name="Espace réservé du numéro de diapositive 2">
            <a:extLst>
              <a:ext uri="{FF2B5EF4-FFF2-40B4-BE49-F238E27FC236}">
                <a16:creationId xmlns:a16="http://schemas.microsoft.com/office/drawing/2014/main" id="{AE548351-11B4-48E2-96CD-040062084F25}"/>
              </a:ext>
            </a:extLst>
          </p:cNvPr>
          <p:cNvSpPr>
            <a:spLocks noGrp="1"/>
          </p:cNvSpPr>
          <p:nvPr>
            <p:ph type="sldNum" sz="quarter" idx="12"/>
          </p:nvPr>
        </p:nvSpPr>
        <p:spPr/>
        <p:txBody>
          <a:bodyPr/>
          <a:lstStyle/>
          <a:p>
            <a:fld id="{FE9C8C7F-A98E-E946-B93B-30D697361F96}" type="slidenum">
              <a:rPr lang="fr-FR" smtClean="0"/>
              <a:pPr/>
              <a:t>18</a:t>
            </a:fld>
            <a:endParaRPr lang="fr-FR"/>
          </a:p>
        </p:txBody>
      </p:sp>
      <p:sp>
        <p:nvSpPr>
          <p:cNvPr id="6" name="ZoneTexte 5"/>
          <p:cNvSpPr txBox="1"/>
          <p:nvPr/>
        </p:nvSpPr>
        <p:spPr>
          <a:xfrm>
            <a:off x="7249186" y="1678489"/>
            <a:ext cx="1985779" cy="261610"/>
          </a:xfrm>
          <a:prstGeom prst="rect">
            <a:avLst/>
          </a:prstGeom>
          <a:noFill/>
        </p:spPr>
        <p:txBody>
          <a:bodyPr wrap="square" rtlCol="0">
            <a:spAutoFit/>
          </a:bodyPr>
          <a:lstStyle/>
          <a:p>
            <a:r>
              <a:rPr lang="fr-CA" sz="1100" i="1" dirty="0">
                <a:solidFill>
                  <a:schemeClr val="accent2"/>
                </a:solidFill>
                <a:latin typeface="Univers Condensed Light" panose="020B0306020202040204"/>
              </a:rPr>
              <a:t>Courtoisie de Rio Tinto</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410" y="1930451"/>
            <a:ext cx="5365646" cy="3666527"/>
          </a:xfrm>
          <a:prstGeom prst="rect">
            <a:avLst/>
          </a:prstGeom>
        </p:spPr>
      </p:pic>
      <p:sp>
        <p:nvSpPr>
          <p:cNvPr id="8" name="Titre 1">
            <a:extLst>
              <a:ext uri="{FF2B5EF4-FFF2-40B4-BE49-F238E27FC236}">
                <a16:creationId xmlns:a16="http://schemas.microsoft.com/office/drawing/2014/main" id="{6349493B-BA05-47BD-B690-A2F2F4AAD506}"/>
              </a:ext>
            </a:extLst>
          </p:cNvPr>
          <p:cNvSpPr txBox="1">
            <a:spLocks/>
          </p:cNvSpPr>
          <p:nvPr/>
        </p:nvSpPr>
        <p:spPr>
          <a:xfrm>
            <a:off x="838200" y="513568"/>
            <a:ext cx="9821449" cy="92692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sz="2800" dirty="0"/>
              <a:t>Les alliages d’aluminium</a:t>
            </a:r>
            <a:br>
              <a:rPr lang="fr-CA" sz="3200" dirty="0"/>
            </a:br>
            <a:r>
              <a:rPr lang="fr-CA" sz="2400" dirty="0"/>
              <a:t>Méthodes de refroidissement contrôlé</a:t>
            </a:r>
          </a:p>
        </p:txBody>
      </p:sp>
      <p:sp>
        <p:nvSpPr>
          <p:cNvPr id="9" name="Espace réservé du texte 6">
            <a:extLst>
              <a:ext uri="{FF2B5EF4-FFF2-40B4-BE49-F238E27FC236}">
                <a16:creationId xmlns:a16="http://schemas.microsoft.com/office/drawing/2014/main" id="{F72B9CE5-C246-4928-8540-754C582C4F28}"/>
              </a:ext>
            </a:extLst>
          </p:cNvPr>
          <p:cNvSpPr txBox="1">
            <a:spLocks/>
          </p:cNvSpPr>
          <p:nvPr/>
        </p:nvSpPr>
        <p:spPr>
          <a:xfrm>
            <a:off x="838201" y="1541156"/>
            <a:ext cx="5616388" cy="481519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CA" sz="2100" dirty="0">
                <a:solidFill>
                  <a:schemeClr val="bg1">
                    <a:lumMod val="65000"/>
                  </a:schemeClr>
                </a:solidFill>
              </a:rPr>
              <a:t>Les </a:t>
            </a:r>
            <a:r>
              <a:rPr lang="en-CA" sz="2100" dirty="0" err="1">
                <a:solidFill>
                  <a:schemeClr val="bg1">
                    <a:lumMod val="65000"/>
                  </a:schemeClr>
                </a:solidFill>
              </a:rPr>
              <a:t>alliages</a:t>
            </a:r>
            <a:r>
              <a:rPr lang="en-CA" sz="2100" dirty="0">
                <a:solidFill>
                  <a:schemeClr val="bg1">
                    <a:lumMod val="65000"/>
                  </a:schemeClr>
                </a:solidFill>
              </a:rPr>
              <a:t> </a:t>
            </a:r>
            <a:r>
              <a:rPr lang="en-CA" sz="2100" dirty="0" err="1">
                <a:solidFill>
                  <a:schemeClr val="bg1">
                    <a:lumMod val="65000"/>
                  </a:schemeClr>
                </a:solidFill>
              </a:rPr>
              <a:t>traitables</a:t>
            </a:r>
            <a:r>
              <a:rPr lang="en-CA" sz="2100" dirty="0">
                <a:solidFill>
                  <a:schemeClr val="bg1">
                    <a:lumMod val="65000"/>
                  </a:schemeClr>
                </a:solidFill>
              </a:rPr>
              <a:t> </a:t>
            </a:r>
            <a:r>
              <a:rPr lang="en-CA" sz="2100" dirty="0" err="1">
                <a:solidFill>
                  <a:schemeClr val="bg1">
                    <a:lumMod val="65000"/>
                  </a:schemeClr>
                </a:solidFill>
              </a:rPr>
              <a:t>thermiquement</a:t>
            </a:r>
            <a:r>
              <a:rPr lang="en-CA" sz="2100" dirty="0">
                <a:solidFill>
                  <a:schemeClr val="bg1">
                    <a:lumMod val="65000"/>
                  </a:schemeClr>
                </a:solidFill>
              </a:rPr>
              <a:t> </a:t>
            </a:r>
            <a:r>
              <a:rPr lang="en-CA" sz="2100" dirty="0" err="1">
                <a:solidFill>
                  <a:schemeClr val="bg1">
                    <a:lumMod val="65000"/>
                  </a:schemeClr>
                </a:solidFill>
              </a:rPr>
              <a:t>obtiennent</a:t>
            </a:r>
            <a:r>
              <a:rPr lang="en-CA" sz="2100" dirty="0">
                <a:solidFill>
                  <a:schemeClr val="bg1">
                    <a:lumMod val="65000"/>
                  </a:schemeClr>
                </a:solidFill>
              </a:rPr>
              <a:t> </a:t>
            </a:r>
            <a:r>
              <a:rPr lang="en-CA" sz="2100" dirty="0" err="1">
                <a:solidFill>
                  <a:schemeClr val="bg1">
                    <a:lumMod val="65000"/>
                  </a:schemeClr>
                </a:solidFill>
              </a:rPr>
              <a:t>leurs</a:t>
            </a:r>
            <a:r>
              <a:rPr lang="en-CA" sz="2100" dirty="0">
                <a:solidFill>
                  <a:schemeClr val="bg1">
                    <a:lumMod val="65000"/>
                  </a:schemeClr>
                </a:solidFill>
              </a:rPr>
              <a:t> </a:t>
            </a:r>
            <a:r>
              <a:rPr lang="en-CA" sz="2100" dirty="0" err="1">
                <a:solidFill>
                  <a:schemeClr val="bg1">
                    <a:lumMod val="65000"/>
                  </a:schemeClr>
                </a:solidFill>
              </a:rPr>
              <a:t>propriétés</a:t>
            </a:r>
            <a:r>
              <a:rPr lang="en-CA" sz="2100" dirty="0">
                <a:solidFill>
                  <a:schemeClr val="bg1">
                    <a:lumMod val="65000"/>
                  </a:schemeClr>
                </a:solidFill>
              </a:rPr>
              <a:t> </a:t>
            </a:r>
            <a:r>
              <a:rPr lang="en-CA" sz="2100" dirty="0" err="1">
                <a:solidFill>
                  <a:schemeClr val="bg1">
                    <a:lumMod val="65000"/>
                  </a:schemeClr>
                </a:solidFill>
              </a:rPr>
              <a:t>mécaniques</a:t>
            </a:r>
            <a:r>
              <a:rPr lang="en-CA" sz="2100" dirty="0">
                <a:solidFill>
                  <a:schemeClr val="bg1">
                    <a:lumMod val="65000"/>
                  </a:schemeClr>
                </a:solidFill>
              </a:rPr>
              <a:t> par des </a:t>
            </a:r>
            <a:r>
              <a:rPr lang="en-CA" sz="2100" dirty="0" err="1">
                <a:solidFill>
                  <a:schemeClr val="bg1">
                    <a:lumMod val="65000"/>
                  </a:schemeClr>
                </a:solidFill>
              </a:rPr>
              <a:t>traitements</a:t>
            </a:r>
            <a:r>
              <a:rPr lang="en-CA" sz="2100" dirty="0">
                <a:solidFill>
                  <a:schemeClr val="bg1">
                    <a:lumMod val="65000"/>
                  </a:schemeClr>
                </a:solidFill>
              </a:rPr>
              <a:t> </a:t>
            </a:r>
            <a:r>
              <a:rPr lang="en-CA" sz="2100" dirty="0" err="1">
                <a:solidFill>
                  <a:schemeClr val="bg1">
                    <a:lumMod val="65000"/>
                  </a:schemeClr>
                </a:solidFill>
              </a:rPr>
              <a:t>thermiques</a:t>
            </a:r>
            <a:r>
              <a:rPr lang="en-CA" sz="2100" dirty="0">
                <a:solidFill>
                  <a:schemeClr val="bg1">
                    <a:lumMod val="65000"/>
                  </a:schemeClr>
                </a:solidFill>
              </a:rPr>
              <a:t>, qui sont une </a:t>
            </a:r>
            <a:r>
              <a:rPr lang="en-CA" sz="2100" dirty="0" err="1">
                <a:solidFill>
                  <a:schemeClr val="bg1">
                    <a:lumMod val="65000"/>
                  </a:schemeClr>
                </a:solidFill>
              </a:rPr>
              <a:t>séquence</a:t>
            </a:r>
            <a:r>
              <a:rPr lang="en-CA" sz="2100" dirty="0">
                <a:solidFill>
                  <a:schemeClr val="bg1">
                    <a:lumMod val="65000"/>
                  </a:schemeClr>
                </a:solidFill>
              </a:rPr>
              <a:t> de </a:t>
            </a:r>
            <a:r>
              <a:rPr lang="en-CA" sz="2100" dirty="0" err="1">
                <a:solidFill>
                  <a:schemeClr val="bg1">
                    <a:lumMod val="65000"/>
                  </a:schemeClr>
                </a:solidFill>
              </a:rPr>
              <a:t>chauffages</a:t>
            </a:r>
            <a:r>
              <a:rPr lang="en-CA" sz="2100" dirty="0">
                <a:solidFill>
                  <a:schemeClr val="bg1">
                    <a:lumMod val="65000"/>
                  </a:schemeClr>
                </a:solidFill>
              </a:rPr>
              <a:t> et de </a:t>
            </a:r>
            <a:r>
              <a:rPr lang="en-CA" sz="2100" dirty="0" err="1">
                <a:solidFill>
                  <a:schemeClr val="bg1">
                    <a:lumMod val="65000"/>
                  </a:schemeClr>
                </a:solidFill>
              </a:rPr>
              <a:t>refroidissements</a:t>
            </a:r>
            <a:r>
              <a:rPr lang="en-CA" sz="2100" dirty="0">
                <a:solidFill>
                  <a:schemeClr val="bg1">
                    <a:lumMod val="65000"/>
                  </a:schemeClr>
                </a:solidFill>
              </a:rPr>
              <a:t> </a:t>
            </a:r>
            <a:r>
              <a:rPr lang="en-CA" sz="2100" dirty="0" err="1">
                <a:solidFill>
                  <a:schemeClr val="bg1">
                    <a:lumMod val="65000"/>
                  </a:schemeClr>
                </a:solidFill>
              </a:rPr>
              <a:t>contrôlés</a:t>
            </a:r>
            <a:r>
              <a:rPr lang="en-CA" sz="2100" dirty="0">
                <a:solidFill>
                  <a:schemeClr val="bg1">
                    <a:lumMod val="65000"/>
                  </a:schemeClr>
                </a:solidFill>
              </a:rPr>
              <a:t>;</a:t>
            </a:r>
          </a:p>
          <a:p>
            <a:pPr>
              <a:buFont typeface="Courier New" panose="02070309020205020404" pitchFamily="49" charset="0"/>
              <a:buChar char="o"/>
            </a:pPr>
            <a:r>
              <a:rPr lang="en-CA" sz="2100" dirty="0">
                <a:solidFill>
                  <a:schemeClr val="bg1">
                    <a:lumMod val="65000"/>
                  </a:schemeClr>
                </a:solidFill>
              </a:rPr>
              <a:t>L’extrusion est un proceed à </a:t>
            </a:r>
            <a:r>
              <a:rPr lang="en-CA" sz="2100" dirty="0" err="1">
                <a:solidFill>
                  <a:schemeClr val="bg1">
                    <a:lumMod val="65000"/>
                  </a:schemeClr>
                </a:solidFill>
              </a:rPr>
              <a:t>chaud</a:t>
            </a:r>
            <a:r>
              <a:rPr lang="en-CA" sz="2100" dirty="0">
                <a:solidFill>
                  <a:schemeClr val="bg1">
                    <a:lumMod val="65000"/>
                  </a:schemeClr>
                </a:solidFill>
              </a:rPr>
              <a:t> qui </a:t>
            </a:r>
            <a:r>
              <a:rPr lang="en-CA" sz="2100" dirty="0" err="1">
                <a:solidFill>
                  <a:schemeClr val="bg1">
                    <a:lumMod val="65000"/>
                  </a:schemeClr>
                </a:solidFill>
              </a:rPr>
              <a:t>constitue</a:t>
            </a:r>
            <a:r>
              <a:rPr lang="en-CA" sz="2100" dirty="0">
                <a:solidFill>
                  <a:schemeClr val="bg1">
                    <a:lumMod val="65000"/>
                  </a:schemeClr>
                </a:solidFill>
              </a:rPr>
              <a:t> la première </a:t>
            </a:r>
            <a:r>
              <a:rPr lang="en-CA" sz="2100" dirty="0" err="1">
                <a:solidFill>
                  <a:schemeClr val="bg1">
                    <a:lumMod val="65000"/>
                  </a:schemeClr>
                </a:solidFill>
              </a:rPr>
              <a:t>étape</a:t>
            </a:r>
            <a:r>
              <a:rPr lang="en-CA" sz="2100" dirty="0">
                <a:solidFill>
                  <a:schemeClr val="bg1">
                    <a:lumMod val="65000"/>
                  </a:schemeClr>
                </a:solidFill>
              </a:rPr>
              <a:t> d’un traitement </a:t>
            </a:r>
            <a:r>
              <a:rPr lang="en-CA" sz="2100" dirty="0" err="1">
                <a:solidFill>
                  <a:schemeClr val="bg1">
                    <a:lumMod val="65000"/>
                  </a:schemeClr>
                </a:solidFill>
              </a:rPr>
              <a:t>thermique</a:t>
            </a:r>
            <a:r>
              <a:rPr lang="en-CA" sz="2100" dirty="0">
                <a:solidFill>
                  <a:schemeClr val="bg1">
                    <a:lumMod val="65000"/>
                  </a:schemeClr>
                </a:solidFill>
              </a:rPr>
              <a:t>, </a:t>
            </a:r>
            <a:r>
              <a:rPr lang="en-CA" sz="2100" dirty="0" err="1">
                <a:solidFill>
                  <a:schemeClr val="bg1">
                    <a:lumMod val="65000"/>
                  </a:schemeClr>
                </a:solidFill>
              </a:rPr>
              <a:t>soit</a:t>
            </a:r>
            <a:r>
              <a:rPr lang="en-CA" sz="2100" dirty="0">
                <a:solidFill>
                  <a:schemeClr val="bg1">
                    <a:lumMod val="65000"/>
                  </a:schemeClr>
                </a:solidFill>
              </a:rPr>
              <a:t> la mise </a:t>
            </a:r>
            <a:r>
              <a:rPr lang="en-CA" sz="2100" dirty="0" err="1">
                <a:solidFill>
                  <a:schemeClr val="bg1">
                    <a:lumMod val="65000"/>
                  </a:schemeClr>
                </a:solidFill>
              </a:rPr>
              <a:t>en</a:t>
            </a:r>
            <a:r>
              <a:rPr lang="en-CA" sz="2100" dirty="0">
                <a:solidFill>
                  <a:schemeClr val="bg1">
                    <a:lumMod val="65000"/>
                  </a:schemeClr>
                </a:solidFill>
              </a:rPr>
              <a:t> solution;</a:t>
            </a:r>
          </a:p>
          <a:p>
            <a:pPr>
              <a:buFont typeface="Courier New" panose="02070309020205020404" pitchFamily="49" charset="0"/>
              <a:buChar char="o"/>
            </a:pPr>
            <a:r>
              <a:rPr lang="en-CA" sz="2100" dirty="0" err="1">
                <a:solidFill>
                  <a:schemeClr val="bg1">
                    <a:lumMod val="65000"/>
                  </a:schemeClr>
                </a:solidFill>
              </a:rPr>
              <a:t>Selon</a:t>
            </a:r>
            <a:r>
              <a:rPr lang="en-CA" sz="2100" dirty="0">
                <a:solidFill>
                  <a:schemeClr val="bg1">
                    <a:lumMod val="65000"/>
                  </a:schemeClr>
                </a:solidFill>
              </a:rPr>
              <a:t> </a:t>
            </a:r>
            <a:r>
              <a:rPr lang="en-CA" sz="2100" dirty="0" err="1">
                <a:solidFill>
                  <a:schemeClr val="bg1">
                    <a:lumMod val="65000"/>
                  </a:schemeClr>
                </a:solidFill>
              </a:rPr>
              <a:t>leur</a:t>
            </a:r>
            <a:r>
              <a:rPr lang="en-CA" sz="2100" dirty="0">
                <a:solidFill>
                  <a:schemeClr val="bg1">
                    <a:lumMod val="65000"/>
                  </a:schemeClr>
                </a:solidFill>
              </a:rPr>
              <a:t> composition </a:t>
            </a:r>
            <a:r>
              <a:rPr lang="en-CA" sz="2100" dirty="0" err="1">
                <a:solidFill>
                  <a:schemeClr val="bg1">
                    <a:lumMod val="65000"/>
                  </a:schemeClr>
                </a:solidFill>
              </a:rPr>
              <a:t>chimique</a:t>
            </a:r>
            <a:r>
              <a:rPr lang="en-CA" sz="2100" dirty="0">
                <a:solidFill>
                  <a:schemeClr val="bg1">
                    <a:lumMod val="65000"/>
                  </a:schemeClr>
                </a:solidFill>
              </a:rPr>
              <a:t>, les </a:t>
            </a:r>
            <a:r>
              <a:rPr lang="en-CA" sz="2100" dirty="0" err="1">
                <a:solidFill>
                  <a:schemeClr val="bg1">
                    <a:lumMod val="65000"/>
                  </a:schemeClr>
                </a:solidFill>
              </a:rPr>
              <a:t>profilés</a:t>
            </a:r>
            <a:r>
              <a:rPr lang="en-CA" sz="2100" dirty="0">
                <a:solidFill>
                  <a:schemeClr val="bg1">
                    <a:lumMod val="65000"/>
                  </a:schemeClr>
                </a:solidFill>
              </a:rPr>
              <a:t> </a:t>
            </a:r>
            <a:r>
              <a:rPr lang="en-CA" sz="2100" dirty="0" err="1">
                <a:solidFill>
                  <a:schemeClr val="bg1">
                    <a:lumMod val="65000"/>
                  </a:schemeClr>
                </a:solidFill>
              </a:rPr>
              <a:t>doivent</a:t>
            </a:r>
            <a:r>
              <a:rPr lang="en-CA" sz="2100" dirty="0">
                <a:solidFill>
                  <a:schemeClr val="bg1">
                    <a:lumMod val="65000"/>
                  </a:schemeClr>
                </a:solidFill>
              </a:rPr>
              <a:t> </a:t>
            </a:r>
            <a:r>
              <a:rPr lang="en-CA" sz="2100" dirty="0" err="1">
                <a:solidFill>
                  <a:schemeClr val="bg1">
                    <a:lumMod val="65000"/>
                  </a:schemeClr>
                </a:solidFill>
              </a:rPr>
              <a:t>être</a:t>
            </a:r>
            <a:r>
              <a:rPr lang="en-CA" sz="2100" dirty="0">
                <a:solidFill>
                  <a:schemeClr val="bg1">
                    <a:lumMod val="65000"/>
                  </a:schemeClr>
                </a:solidFill>
              </a:rPr>
              <a:t> </a:t>
            </a:r>
            <a:r>
              <a:rPr lang="en-CA" sz="2100" dirty="0" err="1">
                <a:solidFill>
                  <a:schemeClr val="bg1">
                    <a:lumMod val="65000"/>
                  </a:schemeClr>
                </a:solidFill>
              </a:rPr>
              <a:t>refroidis</a:t>
            </a:r>
            <a:r>
              <a:rPr lang="en-CA" sz="2100" dirty="0">
                <a:solidFill>
                  <a:schemeClr val="bg1">
                    <a:lumMod val="65000"/>
                  </a:schemeClr>
                </a:solidFill>
              </a:rPr>
              <a:t> </a:t>
            </a:r>
            <a:r>
              <a:rPr lang="en-CA" sz="2100" dirty="0" err="1">
                <a:solidFill>
                  <a:schemeClr val="bg1">
                    <a:lumMod val="65000"/>
                  </a:schemeClr>
                </a:solidFill>
              </a:rPr>
              <a:t>immédiatement</a:t>
            </a:r>
            <a:r>
              <a:rPr lang="en-CA" sz="2100" dirty="0">
                <a:solidFill>
                  <a:schemeClr val="bg1">
                    <a:lumMod val="65000"/>
                  </a:schemeClr>
                </a:solidFill>
              </a:rPr>
              <a:t> après </a:t>
            </a:r>
            <a:r>
              <a:rPr lang="en-CA" sz="2100" dirty="0" err="1">
                <a:solidFill>
                  <a:schemeClr val="bg1">
                    <a:lumMod val="65000"/>
                  </a:schemeClr>
                </a:solidFill>
              </a:rPr>
              <a:t>l’extrusion</a:t>
            </a:r>
            <a:r>
              <a:rPr lang="en-CA" sz="2100" dirty="0">
                <a:solidFill>
                  <a:schemeClr val="bg1">
                    <a:lumMod val="65000"/>
                  </a:schemeClr>
                </a:solidFill>
              </a:rPr>
              <a:t>, </a:t>
            </a:r>
            <a:r>
              <a:rPr lang="en-CA" sz="2100" dirty="0" err="1">
                <a:solidFill>
                  <a:schemeClr val="bg1">
                    <a:lumMod val="65000"/>
                  </a:schemeClr>
                </a:solidFill>
              </a:rPr>
              <a:t>certains</a:t>
            </a:r>
            <a:r>
              <a:rPr lang="en-CA" sz="2100" dirty="0">
                <a:solidFill>
                  <a:schemeClr val="bg1">
                    <a:lumMod val="65000"/>
                  </a:schemeClr>
                </a:solidFill>
              </a:rPr>
              <a:t> plus </a:t>
            </a:r>
            <a:r>
              <a:rPr lang="en-CA" sz="2100" dirty="0" err="1">
                <a:solidFill>
                  <a:schemeClr val="bg1">
                    <a:lumMod val="65000"/>
                  </a:schemeClr>
                </a:solidFill>
              </a:rPr>
              <a:t>rapidement</a:t>
            </a:r>
            <a:r>
              <a:rPr lang="en-CA" sz="2100" dirty="0">
                <a:solidFill>
                  <a:schemeClr val="bg1">
                    <a:lumMod val="65000"/>
                  </a:schemeClr>
                </a:solidFill>
              </a:rPr>
              <a:t> que </a:t>
            </a:r>
            <a:r>
              <a:rPr lang="en-CA" sz="2100" dirty="0" err="1">
                <a:solidFill>
                  <a:schemeClr val="bg1">
                    <a:lumMod val="65000"/>
                  </a:schemeClr>
                </a:solidFill>
              </a:rPr>
              <a:t>d’autres</a:t>
            </a:r>
            <a:r>
              <a:rPr lang="en-CA" sz="2100" dirty="0">
                <a:solidFill>
                  <a:schemeClr val="bg1">
                    <a:lumMod val="65000"/>
                  </a:schemeClr>
                </a:solidFill>
              </a:rPr>
              <a:t>, </a:t>
            </a:r>
            <a:r>
              <a:rPr lang="en-CA" sz="2100" dirty="0" err="1">
                <a:solidFill>
                  <a:schemeClr val="bg1">
                    <a:lumMod val="65000"/>
                  </a:schemeClr>
                </a:solidFill>
              </a:rPr>
              <a:t>afin</a:t>
            </a:r>
            <a:r>
              <a:rPr lang="en-CA" sz="2100" dirty="0">
                <a:solidFill>
                  <a:schemeClr val="bg1">
                    <a:lumMod val="65000"/>
                  </a:schemeClr>
                </a:solidFill>
              </a:rPr>
              <a:t> </a:t>
            </a:r>
            <a:r>
              <a:rPr lang="en-CA" sz="2100" dirty="0" err="1">
                <a:solidFill>
                  <a:schemeClr val="bg1">
                    <a:lumMod val="65000"/>
                  </a:schemeClr>
                </a:solidFill>
              </a:rPr>
              <a:t>d’atteindre</a:t>
            </a:r>
            <a:r>
              <a:rPr lang="en-CA" sz="2100" dirty="0">
                <a:solidFill>
                  <a:schemeClr val="bg1">
                    <a:lumMod val="65000"/>
                  </a:schemeClr>
                </a:solidFill>
              </a:rPr>
              <a:t> des </a:t>
            </a:r>
            <a:r>
              <a:rPr lang="en-CA" sz="2100" dirty="0" err="1">
                <a:solidFill>
                  <a:schemeClr val="bg1">
                    <a:lumMod val="65000"/>
                  </a:schemeClr>
                </a:solidFill>
              </a:rPr>
              <a:t>propriétés</a:t>
            </a:r>
            <a:r>
              <a:rPr lang="en-CA" sz="2100" dirty="0">
                <a:solidFill>
                  <a:schemeClr val="bg1">
                    <a:lumMod val="65000"/>
                  </a:schemeClr>
                </a:solidFill>
              </a:rPr>
              <a:t> </a:t>
            </a:r>
            <a:r>
              <a:rPr lang="en-CA" sz="2100" dirty="0" err="1">
                <a:solidFill>
                  <a:schemeClr val="bg1">
                    <a:lumMod val="65000"/>
                  </a:schemeClr>
                </a:solidFill>
              </a:rPr>
              <a:t>optimales</a:t>
            </a:r>
            <a:r>
              <a:rPr lang="en-CA" sz="2100" dirty="0">
                <a:solidFill>
                  <a:schemeClr val="bg1">
                    <a:lumMod val="65000"/>
                  </a:schemeClr>
                </a:solidFill>
              </a:rPr>
              <a:t> dans les </a:t>
            </a:r>
            <a:r>
              <a:rPr lang="en-CA" sz="2100" dirty="0" err="1">
                <a:solidFill>
                  <a:schemeClr val="bg1">
                    <a:lumMod val="65000"/>
                  </a:schemeClr>
                </a:solidFill>
              </a:rPr>
              <a:t>étapes</a:t>
            </a:r>
            <a:r>
              <a:rPr lang="en-CA" sz="2100" dirty="0">
                <a:solidFill>
                  <a:schemeClr val="bg1">
                    <a:lumMod val="65000"/>
                  </a:schemeClr>
                </a:solidFill>
              </a:rPr>
              <a:t> </a:t>
            </a:r>
            <a:r>
              <a:rPr lang="en-CA" sz="2100" dirty="0" err="1">
                <a:solidFill>
                  <a:schemeClr val="bg1">
                    <a:lumMod val="65000"/>
                  </a:schemeClr>
                </a:solidFill>
              </a:rPr>
              <a:t>ultérieures</a:t>
            </a:r>
            <a:r>
              <a:rPr lang="en-CA" sz="2100" dirty="0">
                <a:solidFill>
                  <a:schemeClr val="bg1">
                    <a:lumMod val="65000"/>
                  </a:schemeClr>
                </a:solidFill>
              </a:rPr>
              <a:t> de traitement </a:t>
            </a:r>
            <a:r>
              <a:rPr lang="en-CA" sz="2100" dirty="0" err="1">
                <a:solidFill>
                  <a:schemeClr val="bg1">
                    <a:lumMod val="65000"/>
                  </a:schemeClr>
                </a:solidFill>
              </a:rPr>
              <a:t>thermique</a:t>
            </a:r>
            <a:r>
              <a:rPr lang="en-CA" sz="2100" dirty="0">
                <a:solidFill>
                  <a:schemeClr val="bg1">
                    <a:lumMod val="65000"/>
                  </a:schemeClr>
                </a:solidFill>
              </a:rPr>
              <a:t>;</a:t>
            </a:r>
          </a:p>
          <a:p>
            <a:pPr>
              <a:buFont typeface="Courier New" panose="02070309020205020404" pitchFamily="49" charset="0"/>
              <a:buChar char="o"/>
            </a:pPr>
            <a:r>
              <a:rPr lang="en-CA" sz="2100" dirty="0">
                <a:solidFill>
                  <a:schemeClr val="bg1">
                    <a:lumMod val="65000"/>
                  </a:schemeClr>
                </a:solidFill>
              </a:rPr>
              <a:t>Les </a:t>
            </a:r>
            <a:r>
              <a:rPr lang="en-CA" sz="2100" dirty="0" err="1">
                <a:solidFill>
                  <a:schemeClr val="bg1">
                    <a:lumMod val="65000"/>
                  </a:schemeClr>
                </a:solidFill>
              </a:rPr>
              <a:t>alliages</a:t>
            </a:r>
            <a:r>
              <a:rPr lang="en-CA" sz="2100" dirty="0">
                <a:solidFill>
                  <a:schemeClr val="bg1">
                    <a:lumMod val="65000"/>
                  </a:schemeClr>
                </a:solidFill>
              </a:rPr>
              <a:t> </a:t>
            </a:r>
            <a:r>
              <a:rPr lang="en-CA" sz="2100" dirty="0" err="1">
                <a:solidFill>
                  <a:schemeClr val="bg1">
                    <a:lumMod val="65000"/>
                  </a:schemeClr>
                </a:solidFill>
              </a:rPr>
              <a:t>contenant</a:t>
            </a:r>
            <a:r>
              <a:rPr lang="en-CA" sz="2100" dirty="0">
                <a:solidFill>
                  <a:schemeClr val="bg1">
                    <a:lumMod val="65000"/>
                  </a:schemeClr>
                </a:solidFill>
              </a:rPr>
              <a:t> plus </a:t>
            </a:r>
            <a:r>
              <a:rPr lang="en-CA" sz="2100" dirty="0" err="1">
                <a:solidFill>
                  <a:schemeClr val="bg1">
                    <a:lumMod val="65000"/>
                  </a:schemeClr>
                </a:solidFill>
              </a:rPr>
              <a:t>d’éléments</a:t>
            </a:r>
            <a:r>
              <a:rPr lang="en-CA" sz="2100" dirty="0">
                <a:solidFill>
                  <a:schemeClr val="bg1">
                    <a:lumMod val="65000"/>
                  </a:schemeClr>
                </a:solidFill>
              </a:rPr>
              <a:t> </a:t>
            </a:r>
            <a:r>
              <a:rPr lang="en-CA" sz="2100" dirty="0" err="1">
                <a:solidFill>
                  <a:schemeClr val="bg1">
                    <a:lumMod val="65000"/>
                  </a:schemeClr>
                </a:solidFill>
              </a:rPr>
              <a:t>d’addition</a:t>
            </a:r>
            <a:r>
              <a:rPr lang="en-CA" sz="2100" dirty="0">
                <a:solidFill>
                  <a:schemeClr val="bg1">
                    <a:lumMod val="65000"/>
                  </a:schemeClr>
                </a:solidFill>
              </a:rPr>
              <a:t> </a:t>
            </a:r>
            <a:r>
              <a:rPr lang="en-CA" sz="2100" dirty="0" err="1">
                <a:solidFill>
                  <a:schemeClr val="bg1">
                    <a:lumMod val="65000"/>
                  </a:schemeClr>
                </a:solidFill>
              </a:rPr>
              <a:t>doivent</a:t>
            </a:r>
            <a:r>
              <a:rPr lang="en-CA" sz="2100" dirty="0">
                <a:solidFill>
                  <a:schemeClr val="bg1">
                    <a:lumMod val="65000"/>
                  </a:schemeClr>
                </a:solidFill>
              </a:rPr>
              <a:t> </a:t>
            </a:r>
            <a:r>
              <a:rPr lang="en-CA" sz="2100" dirty="0" err="1">
                <a:solidFill>
                  <a:schemeClr val="bg1">
                    <a:lumMod val="65000"/>
                  </a:schemeClr>
                </a:solidFill>
              </a:rPr>
              <a:t>généralement</a:t>
            </a:r>
            <a:r>
              <a:rPr lang="en-CA" sz="2100" dirty="0">
                <a:solidFill>
                  <a:schemeClr val="bg1">
                    <a:lumMod val="65000"/>
                  </a:schemeClr>
                </a:solidFill>
              </a:rPr>
              <a:t> </a:t>
            </a:r>
            <a:r>
              <a:rPr lang="en-CA" sz="2100" dirty="0" err="1">
                <a:solidFill>
                  <a:schemeClr val="bg1">
                    <a:lumMod val="65000"/>
                  </a:schemeClr>
                </a:solidFill>
              </a:rPr>
              <a:t>être</a:t>
            </a:r>
            <a:r>
              <a:rPr lang="en-CA" sz="2100" dirty="0">
                <a:solidFill>
                  <a:schemeClr val="bg1">
                    <a:lumMod val="65000"/>
                  </a:schemeClr>
                </a:solidFill>
              </a:rPr>
              <a:t> </a:t>
            </a:r>
            <a:r>
              <a:rPr lang="en-CA" sz="2100" dirty="0" err="1">
                <a:solidFill>
                  <a:schemeClr val="bg1">
                    <a:lumMod val="65000"/>
                  </a:schemeClr>
                </a:solidFill>
              </a:rPr>
              <a:t>refroidis</a:t>
            </a:r>
            <a:r>
              <a:rPr lang="en-CA" sz="2100" dirty="0">
                <a:solidFill>
                  <a:schemeClr val="bg1">
                    <a:lumMod val="65000"/>
                  </a:schemeClr>
                </a:solidFill>
              </a:rPr>
              <a:t> plus </a:t>
            </a:r>
            <a:r>
              <a:rPr lang="en-CA" sz="2100" dirty="0" err="1">
                <a:solidFill>
                  <a:schemeClr val="bg1">
                    <a:lumMod val="65000"/>
                  </a:schemeClr>
                </a:solidFill>
              </a:rPr>
              <a:t>rapidement</a:t>
            </a:r>
            <a:r>
              <a:rPr lang="en-CA" sz="2100" dirty="0">
                <a:solidFill>
                  <a:schemeClr val="bg1">
                    <a:lumMod val="65000"/>
                  </a:schemeClr>
                </a:solidFill>
              </a:rPr>
              <a:t>, </a:t>
            </a:r>
            <a:r>
              <a:rPr lang="en-CA" sz="2100" dirty="0" err="1">
                <a:solidFill>
                  <a:schemeClr val="bg1">
                    <a:lumMod val="65000"/>
                  </a:schemeClr>
                </a:solidFill>
              </a:rPr>
              <a:t>d’où</a:t>
            </a:r>
            <a:r>
              <a:rPr lang="en-CA" sz="2100" dirty="0">
                <a:solidFill>
                  <a:schemeClr val="bg1">
                    <a:lumMod val="65000"/>
                  </a:schemeClr>
                </a:solidFill>
              </a:rPr>
              <a:t> </a:t>
            </a:r>
            <a:r>
              <a:rPr lang="en-CA" sz="2100" dirty="0" err="1">
                <a:solidFill>
                  <a:schemeClr val="bg1">
                    <a:lumMod val="65000"/>
                  </a:schemeClr>
                </a:solidFill>
              </a:rPr>
              <a:t>l’utilisation</a:t>
            </a:r>
            <a:r>
              <a:rPr lang="en-CA" sz="2100" dirty="0">
                <a:solidFill>
                  <a:schemeClr val="bg1">
                    <a:lumMod val="65000"/>
                  </a:schemeClr>
                </a:solidFill>
              </a:rPr>
              <a:t> de jets </a:t>
            </a:r>
            <a:r>
              <a:rPr lang="en-CA" sz="2100" dirty="0" err="1">
                <a:solidFill>
                  <a:schemeClr val="bg1">
                    <a:lumMod val="65000"/>
                  </a:schemeClr>
                </a:solidFill>
              </a:rPr>
              <a:t>d’eau</a:t>
            </a:r>
            <a:r>
              <a:rPr lang="en-CA" sz="2100" dirty="0">
                <a:solidFill>
                  <a:schemeClr val="bg1">
                    <a:lumMod val="65000"/>
                  </a:schemeClr>
                </a:solidFill>
              </a:rPr>
              <a:t>.</a:t>
            </a:r>
            <a:endParaRPr lang="fr-CA" sz="2100" dirty="0">
              <a:solidFill>
                <a:schemeClr val="bg1">
                  <a:lumMod val="65000"/>
                </a:schemeClr>
              </a:solidFill>
            </a:endParaRPr>
          </a:p>
        </p:txBody>
      </p:sp>
      <p:sp>
        <p:nvSpPr>
          <p:cNvPr id="10" name="Espace réservé du pied de page 3">
            <a:extLst>
              <a:ext uri="{FF2B5EF4-FFF2-40B4-BE49-F238E27FC236}">
                <a16:creationId xmlns:a16="http://schemas.microsoft.com/office/drawing/2014/main" id="{7EBD5BAA-8889-442B-929D-47F2BBD86CB3}"/>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10770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19</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9428872-4509-0981-1457-ED524F42FA21}"/>
              </a:ext>
            </a:extLst>
          </p:cNvPr>
          <p:cNvPicPr>
            <a:picLocks noChangeAspect="1"/>
          </p:cNvPicPr>
          <p:nvPr/>
        </p:nvPicPr>
        <p:blipFill>
          <a:blip r:embed="rId10"/>
          <a:stretch>
            <a:fillRect/>
          </a:stretch>
        </p:blipFill>
        <p:spPr>
          <a:xfrm>
            <a:off x="787594" y="2341427"/>
            <a:ext cx="1529303" cy="733576"/>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2010742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title"/>
          </p:nvPr>
        </p:nvSpPr>
        <p:spPr>
          <a:xfrm>
            <a:off x="799690" y="513567"/>
            <a:ext cx="9821449" cy="1177121"/>
          </a:xfrm>
        </p:spPr>
        <p:txBody>
          <a:bodyPr>
            <a:normAutofit/>
          </a:bodyPr>
          <a:lstStyle/>
          <a:p>
            <a:r>
              <a:rPr lang="fr-CA" dirty="0"/>
              <a:t>Avantages de l’extrusion</a:t>
            </a:r>
            <a:br>
              <a:rPr lang="fr-CA" dirty="0"/>
            </a:br>
            <a:r>
              <a:rPr lang="fr-CA" sz="2400" dirty="0"/>
              <a:t>Exemples de caractéristiques intégrées </a:t>
            </a:r>
            <a:r>
              <a:rPr lang="en-US" sz="2400" dirty="0"/>
              <a:t>dans des </a:t>
            </a:r>
            <a:r>
              <a:rPr lang="en-US" sz="2400" dirty="0" err="1"/>
              <a:t>profilés</a:t>
            </a:r>
            <a:r>
              <a:rPr lang="en-US" sz="2400" dirty="0"/>
              <a:t> </a:t>
            </a:r>
            <a:r>
              <a:rPr lang="en-US" sz="2400" dirty="0" err="1"/>
              <a:t>extrudés</a:t>
            </a:r>
            <a:r>
              <a:rPr lang="en-US" sz="2400" dirty="0"/>
              <a:t>.</a:t>
            </a:r>
            <a:endParaRPr lang="fr-CA" sz="2400" dirty="0"/>
          </a:p>
        </p:txBody>
      </p:sp>
      <p:sp>
        <p:nvSpPr>
          <p:cNvPr id="3" name="Espace réservé du numéro de diapositive 2"/>
          <p:cNvSpPr>
            <a:spLocks noGrp="1"/>
          </p:cNvSpPr>
          <p:nvPr>
            <p:ph type="sldNum" sz="quarter" idx="12"/>
          </p:nvPr>
        </p:nvSpPr>
        <p:spPr/>
        <p:txBody>
          <a:bodyPr/>
          <a:lstStyle/>
          <a:p>
            <a:fld id="{FE9C8C7F-A98E-E946-B93B-30D697361F96}" type="slidenum">
              <a:rPr lang="fr-FR" smtClean="0"/>
              <a:pPr/>
              <a:t>3</a:t>
            </a:fld>
            <a:endParaRPr lang="fr-FR"/>
          </a:p>
        </p:txBody>
      </p:sp>
      <p:sp>
        <p:nvSpPr>
          <p:cNvPr id="10" name="ZoneTexte 9">
            <a:extLst>
              <a:ext uri="{FF2B5EF4-FFF2-40B4-BE49-F238E27FC236}">
                <a16:creationId xmlns:a16="http://schemas.microsoft.com/office/drawing/2014/main" id="{4B64636F-C373-4B7C-8F54-7D24AEC29BF7}"/>
              </a:ext>
            </a:extLst>
          </p:cNvPr>
          <p:cNvSpPr txBox="1"/>
          <p:nvPr/>
        </p:nvSpPr>
        <p:spPr>
          <a:xfrm>
            <a:off x="722517" y="1332395"/>
            <a:ext cx="5393075" cy="5016758"/>
          </a:xfrm>
          <a:prstGeom prst="rect">
            <a:avLst/>
          </a:prstGeom>
          <a:noFill/>
        </p:spPr>
        <p:txBody>
          <a:bodyPr wrap="square" rtlCol="0">
            <a:spAutoFit/>
          </a:bodyPr>
          <a:lstStyle/>
          <a:p>
            <a:r>
              <a:rPr lang="fr-CA" sz="2000" dirty="0">
                <a:solidFill>
                  <a:schemeClr val="bg1">
                    <a:lumMod val="65000"/>
                  </a:schemeClr>
                </a:solidFill>
                <a:latin typeface="Univers Condensed Light" panose="020B0306020202040204" pitchFamily="34" charset="0"/>
              </a:rPr>
              <a:t>Profilé démontrant plusieurs caractéristiques fonctionnelles propres à l’extrusion d’aluminium:</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Languette avec éperons pour insertion dans le bois ou le plastique (1);</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Canaux de vissage (2);</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Rainures pour insertion de circuits électroniques (3);</a:t>
            </a:r>
          </a:p>
          <a:p>
            <a:pPr marL="342900" indent="-342900">
              <a:buFont typeface="Courier New" panose="02070309020205020404" pitchFamily="49" charset="0"/>
              <a:buChar char="o"/>
            </a:pPr>
            <a:r>
              <a:rPr lang="en-US" sz="2000" dirty="0" err="1">
                <a:solidFill>
                  <a:schemeClr val="bg1">
                    <a:lumMod val="65000"/>
                  </a:schemeClr>
                </a:solidFill>
                <a:latin typeface="Univers Condensed Light" panose="020B0306020202040204" pitchFamily="34" charset="0"/>
              </a:rPr>
              <a:t>Rainure</a:t>
            </a:r>
            <a:r>
              <a:rPr lang="en-US" sz="2000" dirty="0">
                <a:solidFill>
                  <a:schemeClr val="bg1">
                    <a:lumMod val="65000"/>
                  </a:schemeClr>
                </a:solidFill>
                <a:latin typeface="Univers Condensed Light" panose="020B0306020202040204" pitchFamily="34" charset="0"/>
              </a:rPr>
              <a:t> pour vis </a:t>
            </a:r>
            <a:r>
              <a:rPr lang="en-US" sz="2000" dirty="0" err="1">
                <a:solidFill>
                  <a:schemeClr val="bg1">
                    <a:lumMod val="65000"/>
                  </a:schemeClr>
                </a:solidFill>
                <a:latin typeface="Univers Condensed Light" panose="020B0306020202040204" pitchFamily="34" charset="0"/>
              </a:rPr>
              <a:t>ou</a:t>
            </a:r>
            <a:r>
              <a:rPr lang="en-US" sz="2000" dirty="0">
                <a:solidFill>
                  <a:schemeClr val="bg1">
                    <a:lumMod val="65000"/>
                  </a:schemeClr>
                </a:solidFill>
                <a:latin typeface="Univers Condensed Light" panose="020B0306020202040204" pitchFamily="34" charset="0"/>
              </a:rPr>
              <a:t> rivet (4);</a:t>
            </a:r>
            <a:endParaRPr lang="fr-CA" sz="2000" dirty="0">
              <a:solidFill>
                <a:schemeClr val="bg1">
                  <a:lumMod val="65000"/>
                </a:schemeClr>
              </a:solidFill>
              <a:latin typeface="Univers Condensed Light" panose="020B0306020202040204" pitchFamily="34" charset="0"/>
            </a:endParaRP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Rainures pour insertions de plastiques ou autres matériaux (5);</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Guide de perçage, micro rainure (6);</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Glissières pour écrou ou tête de boulons (7);</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Surfaces texturées (8);</a:t>
            </a:r>
          </a:p>
          <a:p>
            <a:pPr marL="342900" indent="-342900">
              <a:buFont typeface="Courier New" panose="02070309020205020404" pitchFamily="49" charset="0"/>
              <a:buChar char="o"/>
            </a:pPr>
            <a:r>
              <a:rPr lang="en-US" sz="2000" dirty="0">
                <a:solidFill>
                  <a:schemeClr val="bg1">
                    <a:lumMod val="65000"/>
                  </a:schemeClr>
                </a:solidFill>
                <a:latin typeface="Univers Condensed Light" panose="020B0306020202040204" pitchFamily="34" charset="0"/>
              </a:rPr>
              <a:t>A</a:t>
            </a:r>
            <a:r>
              <a:rPr lang="fr-CA" sz="2000" dirty="0" err="1">
                <a:solidFill>
                  <a:schemeClr val="bg1">
                    <a:lumMod val="65000"/>
                  </a:schemeClr>
                </a:solidFill>
                <a:latin typeface="Univers Condensed Light" panose="020B0306020202040204" pitchFamily="34" charset="0"/>
              </a:rPr>
              <a:t>ssemblage</a:t>
            </a:r>
            <a:r>
              <a:rPr lang="fr-CA" sz="2000" dirty="0">
                <a:solidFill>
                  <a:schemeClr val="bg1">
                    <a:lumMod val="65000"/>
                  </a:schemeClr>
                </a:solidFill>
                <a:latin typeface="Univers Condensed Light" panose="020B0306020202040204" pitchFamily="34" charset="0"/>
              </a:rPr>
              <a:t> à queue d’aronde (9);</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Clip d’assemblage (10);</a:t>
            </a:r>
          </a:p>
          <a:p>
            <a:pPr marL="342900" indent="-342900">
              <a:buFont typeface="Courier New" panose="02070309020205020404" pitchFamily="49" charset="0"/>
              <a:buChar char="o"/>
            </a:pPr>
            <a:r>
              <a:rPr lang="en-US" sz="2000" dirty="0">
                <a:solidFill>
                  <a:schemeClr val="bg1">
                    <a:lumMod val="65000"/>
                  </a:schemeClr>
                </a:solidFill>
                <a:latin typeface="Univers Condensed Light" panose="020B0306020202040204" pitchFamily="34" charset="0"/>
              </a:rPr>
              <a:t>A</a:t>
            </a:r>
            <a:r>
              <a:rPr lang="fr-CA" sz="2000" dirty="0">
                <a:solidFill>
                  <a:schemeClr val="bg1">
                    <a:lumMod val="65000"/>
                  </a:schemeClr>
                </a:solidFill>
                <a:latin typeface="Univers Condensed Light" panose="020B0306020202040204" pitchFamily="34" charset="0"/>
              </a:rPr>
              <a:t>ilettes de refroidissement, diffuseur de chaleur (11);</a:t>
            </a:r>
          </a:p>
          <a:p>
            <a:pPr marL="342900" indent="-342900">
              <a:buFont typeface="Courier New" panose="02070309020205020404" pitchFamily="49" charset="0"/>
              <a:buChar char="o"/>
            </a:pPr>
            <a:r>
              <a:rPr lang="fr-CA" sz="2000" dirty="0">
                <a:solidFill>
                  <a:schemeClr val="bg1">
                    <a:lumMod val="65000"/>
                  </a:schemeClr>
                </a:solidFill>
                <a:latin typeface="Univers Condensed Light" panose="020B0306020202040204" pitchFamily="34" charset="0"/>
              </a:rPr>
              <a:t>Rotule d’assemblage (12).</a:t>
            </a:r>
          </a:p>
        </p:txBody>
      </p:sp>
      <p:grpSp>
        <p:nvGrpSpPr>
          <p:cNvPr id="6" name="Groupe 5">
            <a:extLst>
              <a:ext uri="{FF2B5EF4-FFF2-40B4-BE49-F238E27FC236}">
                <a16:creationId xmlns:a16="http://schemas.microsoft.com/office/drawing/2014/main" id="{B1DF12F7-B173-456B-8EE3-B2A9B04C63F0}"/>
              </a:ext>
            </a:extLst>
          </p:cNvPr>
          <p:cNvGrpSpPr/>
          <p:nvPr/>
        </p:nvGrpSpPr>
        <p:grpSpPr>
          <a:xfrm>
            <a:off x="6313996" y="1764325"/>
            <a:ext cx="5291573" cy="4068278"/>
            <a:chOff x="5958994" y="1742809"/>
            <a:chExt cx="5291573" cy="4068278"/>
          </a:xfrm>
        </p:grpSpPr>
        <p:pic>
          <p:nvPicPr>
            <p:cNvPr id="5" name="Image 4">
              <a:extLst>
                <a:ext uri="{FF2B5EF4-FFF2-40B4-BE49-F238E27FC236}">
                  <a16:creationId xmlns:a16="http://schemas.microsoft.com/office/drawing/2014/main" id="{452A52F6-2092-42E1-8A79-4978EE20456D}"/>
                </a:ext>
              </a:extLst>
            </p:cNvPr>
            <p:cNvPicPr>
              <a:picLocks noChangeAspect="1"/>
            </p:cNvPicPr>
            <p:nvPr/>
          </p:nvPicPr>
          <p:blipFill>
            <a:blip r:embed="rId3"/>
            <a:stretch>
              <a:fillRect/>
            </a:stretch>
          </p:blipFill>
          <p:spPr>
            <a:xfrm>
              <a:off x="5958994" y="1742809"/>
              <a:ext cx="5291573" cy="4068278"/>
            </a:xfrm>
            <a:prstGeom prst="rect">
              <a:avLst/>
            </a:prstGeom>
          </p:spPr>
        </p:pic>
        <p:sp>
          <p:nvSpPr>
            <p:cNvPr id="4" name="Rectangle 3">
              <a:extLst>
                <a:ext uri="{FF2B5EF4-FFF2-40B4-BE49-F238E27FC236}">
                  <a16:creationId xmlns:a16="http://schemas.microsoft.com/office/drawing/2014/main" id="{91937B57-C7B5-4D9A-860D-FCD21D6221A6}"/>
                </a:ext>
              </a:extLst>
            </p:cNvPr>
            <p:cNvSpPr/>
            <p:nvPr/>
          </p:nvSpPr>
          <p:spPr>
            <a:xfrm>
              <a:off x="6100455" y="4042830"/>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10</a:t>
              </a:r>
              <a:endParaRPr lang="fr-CA" sz="1200" b="1">
                <a:solidFill>
                  <a:schemeClr val="tx1"/>
                </a:solidFill>
                <a:latin typeface="Univers Condensed Light" panose="020B0306020202040204"/>
              </a:endParaRPr>
            </a:p>
          </p:txBody>
        </p:sp>
        <p:sp>
          <p:nvSpPr>
            <p:cNvPr id="22" name="Rectangle 21">
              <a:extLst>
                <a:ext uri="{FF2B5EF4-FFF2-40B4-BE49-F238E27FC236}">
                  <a16:creationId xmlns:a16="http://schemas.microsoft.com/office/drawing/2014/main" id="{F01371C7-C601-4A59-9B6D-6A4D24C7133F}"/>
                </a:ext>
              </a:extLst>
            </p:cNvPr>
            <p:cNvSpPr/>
            <p:nvPr/>
          </p:nvSpPr>
          <p:spPr>
            <a:xfrm>
              <a:off x="6327185" y="4819915"/>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9</a:t>
              </a:r>
              <a:endParaRPr lang="fr-CA" sz="1200" b="1">
                <a:solidFill>
                  <a:schemeClr val="tx1"/>
                </a:solidFill>
                <a:latin typeface="Univers Condensed Light" panose="020B0306020202040204"/>
              </a:endParaRPr>
            </a:p>
          </p:txBody>
        </p:sp>
        <p:sp>
          <p:nvSpPr>
            <p:cNvPr id="23" name="Rectangle 22">
              <a:extLst>
                <a:ext uri="{FF2B5EF4-FFF2-40B4-BE49-F238E27FC236}">
                  <a16:creationId xmlns:a16="http://schemas.microsoft.com/office/drawing/2014/main" id="{EC3C2CB6-5744-44B6-8EA3-71CD98A82FFC}"/>
                </a:ext>
              </a:extLst>
            </p:cNvPr>
            <p:cNvSpPr/>
            <p:nvPr/>
          </p:nvSpPr>
          <p:spPr>
            <a:xfrm>
              <a:off x="8298809" y="5540649"/>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8</a:t>
              </a:r>
              <a:endParaRPr lang="fr-CA" sz="1200" b="1">
                <a:solidFill>
                  <a:schemeClr val="tx1"/>
                </a:solidFill>
                <a:latin typeface="Univers Condensed Light" panose="020B0306020202040204"/>
              </a:endParaRPr>
            </a:p>
          </p:txBody>
        </p:sp>
        <p:sp>
          <p:nvSpPr>
            <p:cNvPr id="24" name="Rectangle 23">
              <a:extLst>
                <a:ext uri="{FF2B5EF4-FFF2-40B4-BE49-F238E27FC236}">
                  <a16:creationId xmlns:a16="http://schemas.microsoft.com/office/drawing/2014/main" id="{B070DC70-EF10-49E0-BD53-FF44258A98BB}"/>
                </a:ext>
              </a:extLst>
            </p:cNvPr>
            <p:cNvSpPr/>
            <p:nvPr/>
          </p:nvSpPr>
          <p:spPr>
            <a:xfrm>
              <a:off x="10821125" y="4898911"/>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7</a:t>
              </a:r>
              <a:endParaRPr lang="fr-CA" sz="1200" b="1">
                <a:solidFill>
                  <a:schemeClr val="tx1"/>
                </a:solidFill>
                <a:latin typeface="Univers Condensed Light" panose="020B0306020202040204"/>
              </a:endParaRPr>
            </a:p>
          </p:txBody>
        </p:sp>
        <p:sp>
          <p:nvSpPr>
            <p:cNvPr id="25" name="Rectangle 24">
              <a:extLst>
                <a:ext uri="{FF2B5EF4-FFF2-40B4-BE49-F238E27FC236}">
                  <a16:creationId xmlns:a16="http://schemas.microsoft.com/office/drawing/2014/main" id="{2BCAA36D-9F13-4B90-8E44-B2B4123A9CD6}"/>
                </a:ext>
              </a:extLst>
            </p:cNvPr>
            <p:cNvSpPr/>
            <p:nvPr/>
          </p:nvSpPr>
          <p:spPr>
            <a:xfrm>
              <a:off x="10821125" y="4274889"/>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6</a:t>
              </a:r>
              <a:endParaRPr lang="fr-CA" sz="1200" b="1">
                <a:solidFill>
                  <a:schemeClr val="tx1"/>
                </a:solidFill>
                <a:latin typeface="Univers Condensed Light" panose="020B0306020202040204"/>
              </a:endParaRPr>
            </a:p>
          </p:txBody>
        </p:sp>
        <p:sp>
          <p:nvSpPr>
            <p:cNvPr id="27" name="Rectangle 26">
              <a:extLst>
                <a:ext uri="{FF2B5EF4-FFF2-40B4-BE49-F238E27FC236}">
                  <a16:creationId xmlns:a16="http://schemas.microsoft.com/office/drawing/2014/main" id="{01FDED23-EF60-4A0B-A830-F59C6B11FB22}"/>
                </a:ext>
              </a:extLst>
            </p:cNvPr>
            <p:cNvSpPr/>
            <p:nvPr/>
          </p:nvSpPr>
          <p:spPr>
            <a:xfrm>
              <a:off x="10653182" y="3211376"/>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4</a:t>
              </a:r>
              <a:endParaRPr lang="fr-CA" sz="1200" b="1">
                <a:solidFill>
                  <a:schemeClr val="tx1"/>
                </a:solidFill>
                <a:latin typeface="Univers Condensed Light" panose="020B0306020202040204"/>
              </a:endParaRPr>
            </a:p>
          </p:txBody>
        </p:sp>
        <p:sp>
          <p:nvSpPr>
            <p:cNvPr id="28" name="Rectangle 27">
              <a:extLst>
                <a:ext uri="{FF2B5EF4-FFF2-40B4-BE49-F238E27FC236}">
                  <a16:creationId xmlns:a16="http://schemas.microsoft.com/office/drawing/2014/main" id="{93CFAA46-5463-4C08-913A-6BE1E16A7E32}"/>
                </a:ext>
              </a:extLst>
            </p:cNvPr>
            <p:cNvSpPr/>
            <p:nvPr/>
          </p:nvSpPr>
          <p:spPr>
            <a:xfrm>
              <a:off x="10474759" y="2532672"/>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3</a:t>
              </a:r>
              <a:endParaRPr lang="fr-CA" sz="1200" b="1">
                <a:solidFill>
                  <a:schemeClr val="tx1"/>
                </a:solidFill>
                <a:latin typeface="Univers Condensed Light" panose="020B0306020202040204"/>
              </a:endParaRPr>
            </a:p>
          </p:txBody>
        </p:sp>
        <p:sp>
          <p:nvSpPr>
            <p:cNvPr id="29" name="Rectangle 28">
              <a:extLst>
                <a:ext uri="{FF2B5EF4-FFF2-40B4-BE49-F238E27FC236}">
                  <a16:creationId xmlns:a16="http://schemas.microsoft.com/office/drawing/2014/main" id="{372DFE0B-D19C-4289-AEAA-920BABCB7520}"/>
                </a:ext>
              </a:extLst>
            </p:cNvPr>
            <p:cNvSpPr/>
            <p:nvPr/>
          </p:nvSpPr>
          <p:spPr>
            <a:xfrm>
              <a:off x="10528060" y="2046479"/>
              <a:ext cx="356846"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2</a:t>
              </a:r>
              <a:endParaRPr lang="fr-CA" sz="1200" b="1">
                <a:solidFill>
                  <a:schemeClr val="tx1"/>
                </a:solidFill>
                <a:latin typeface="Univers Condensed Light" panose="020B0306020202040204"/>
              </a:endParaRPr>
            </a:p>
          </p:txBody>
        </p:sp>
        <p:sp>
          <p:nvSpPr>
            <p:cNvPr id="30" name="Rectangle 29">
              <a:extLst>
                <a:ext uri="{FF2B5EF4-FFF2-40B4-BE49-F238E27FC236}">
                  <a16:creationId xmlns:a16="http://schemas.microsoft.com/office/drawing/2014/main" id="{F7E986A4-5B95-467B-B5CD-E0841EB7AD5B}"/>
                </a:ext>
              </a:extLst>
            </p:cNvPr>
            <p:cNvSpPr/>
            <p:nvPr/>
          </p:nvSpPr>
          <p:spPr>
            <a:xfrm>
              <a:off x="9014997" y="1856529"/>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1</a:t>
              </a:r>
              <a:endParaRPr lang="fr-CA" sz="1200" b="1">
                <a:solidFill>
                  <a:schemeClr val="tx1"/>
                </a:solidFill>
                <a:latin typeface="Univers Condensed Light" panose="020B0306020202040204"/>
              </a:endParaRPr>
            </a:p>
          </p:txBody>
        </p:sp>
        <p:sp>
          <p:nvSpPr>
            <p:cNvPr id="31" name="Rectangle 30">
              <a:extLst>
                <a:ext uri="{FF2B5EF4-FFF2-40B4-BE49-F238E27FC236}">
                  <a16:creationId xmlns:a16="http://schemas.microsoft.com/office/drawing/2014/main" id="{04E3CED9-EDDD-43D3-B69B-5DE37823D6CF}"/>
                </a:ext>
              </a:extLst>
            </p:cNvPr>
            <p:cNvSpPr/>
            <p:nvPr/>
          </p:nvSpPr>
          <p:spPr>
            <a:xfrm>
              <a:off x="10816547" y="3780596"/>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5</a:t>
              </a:r>
              <a:endParaRPr lang="fr-CA" sz="1200" b="1">
                <a:solidFill>
                  <a:schemeClr val="tx1"/>
                </a:solidFill>
                <a:latin typeface="Univers Condensed Light" panose="020B0306020202040204"/>
              </a:endParaRPr>
            </a:p>
          </p:txBody>
        </p:sp>
        <p:sp>
          <p:nvSpPr>
            <p:cNvPr id="32" name="Rectangle 31">
              <a:extLst>
                <a:ext uri="{FF2B5EF4-FFF2-40B4-BE49-F238E27FC236}">
                  <a16:creationId xmlns:a16="http://schemas.microsoft.com/office/drawing/2014/main" id="{D27ACB61-FB4D-4EFB-9983-31BD2FAB484A}"/>
                </a:ext>
              </a:extLst>
            </p:cNvPr>
            <p:cNvSpPr/>
            <p:nvPr/>
          </p:nvSpPr>
          <p:spPr>
            <a:xfrm>
              <a:off x="7631082" y="2265447"/>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12</a:t>
              </a:r>
              <a:endParaRPr lang="fr-CA" sz="1200" b="1">
                <a:solidFill>
                  <a:schemeClr val="tx1"/>
                </a:solidFill>
                <a:latin typeface="Univers Condensed Light" panose="020B0306020202040204"/>
              </a:endParaRPr>
            </a:p>
          </p:txBody>
        </p:sp>
        <p:sp>
          <p:nvSpPr>
            <p:cNvPr id="33" name="Rectangle 32">
              <a:extLst>
                <a:ext uri="{FF2B5EF4-FFF2-40B4-BE49-F238E27FC236}">
                  <a16:creationId xmlns:a16="http://schemas.microsoft.com/office/drawing/2014/main" id="{BCF63A7D-2ADF-4D17-975F-AB783CA7EC72}"/>
                </a:ext>
              </a:extLst>
            </p:cNvPr>
            <p:cNvSpPr/>
            <p:nvPr/>
          </p:nvSpPr>
          <p:spPr>
            <a:xfrm>
              <a:off x="6679746" y="3346696"/>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11</a:t>
              </a:r>
              <a:endParaRPr lang="fr-CA" sz="1200" b="1">
                <a:solidFill>
                  <a:schemeClr val="tx1"/>
                </a:solidFill>
                <a:latin typeface="Univers Condensed Light" panose="020B0306020202040204"/>
              </a:endParaRPr>
            </a:p>
          </p:txBody>
        </p:sp>
        <p:sp>
          <p:nvSpPr>
            <p:cNvPr id="34" name="Rectangle 33">
              <a:extLst>
                <a:ext uri="{FF2B5EF4-FFF2-40B4-BE49-F238E27FC236}">
                  <a16:creationId xmlns:a16="http://schemas.microsoft.com/office/drawing/2014/main" id="{596FB4F2-0F2C-4354-8D8C-2A52EBB83A12}"/>
                </a:ext>
              </a:extLst>
            </p:cNvPr>
            <p:cNvSpPr/>
            <p:nvPr/>
          </p:nvSpPr>
          <p:spPr>
            <a:xfrm>
              <a:off x="9685974" y="5213226"/>
              <a:ext cx="356846"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2</a:t>
              </a:r>
              <a:endParaRPr lang="fr-CA" sz="1200" b="1">
                <a:solidFill>
                  <a:schemeClr val="tx1"/>
                </a:solidFill>
                <a:latin typeface="Univers Condensed Light" panose="020B0306020202040204"/>
              </a:endParaRPr>
            </a:p>
          </p:txBody>
        </p:sp>
        <p:sp>
          <p:nvSpPr>
            <p:cNvPr id="35" name="Rectangle 34">
              <a:extLst>
                <a:ext uri="{FF2B5EF4-FFF2-40B4-BE49-F238E27FC236}">
                  <a16:creationId xmlns:a16="http://schemas.microsoft.com/office/drawing/2014/main" id="{BD630935-3B28-412A-97C9-FCA367916A70}"/>
                </a:ext>
              </a:extLst>
            </p:cNvPr>
            <p:cNvSpPr/>
            <p:nvPr/>
          </p:nvSpPr>
          <p:spPr>
            <a:xfrm>
              <a:off x="6439783" y="2689933"/>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8</a:t>
              </a:r>
              <a:endParaRPr lang="fr-CA" sz="1200" b="1">
                <a:solidFill>
                  <a:schemeClr val="tx1"/>
                </a:solidFill>
                <a:latin typeface="Univers Condensed Light" panose="020B0306020202040204"/>
              </a:endParaRPr>
            </a:p>
          </p:txBody>
        </p:sp>
        <p:sp>
          <p:nvSpPr>
            <p:cNvPr id="36" name="Rectangle 35">
              <a:extLst>
                <a:ext uri="{FF2B5EF4-FFF2-40B4-BE49-F238E27FC236}">
                  <a16:creationId xmlns:a16="http://schemas.microsoft.com/office/drawing/2014/main" id="{E7802786-8EDC-427C-9706-610E75ED17DF}"/>
                </a:ext>
              </a:extLst>
            </p:cNvPr>
            <p:cNvSpPr/>
            <p:nvPr/>
          </p:nvSpPr>
          <p:spPr>
            <a:xfrm>
              <a:off x="6444579" y="5395728"/>
              <a:ext cx="356847" cy="21896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b="1">
                  <a:solidFill>
                    <a:schemeClr val="tx1"/>
                  </a:solidFill>
                  <a:latin typeface="Univers Condensed Light" panose="020B0306020202040204"/>
                </a:rPr>
                <a:t>3</a:t>
              </a:r>
              <a:endParaRPr lang="fr-CA" sz="1200" b="1">
                <a:solidFill>
                  <a:schemeClr val="tx1"/>
                </a:solidFill>
                <a:latin typeface="Univers Condensed Light" panose="020B0306020202040204"/>
              </a:endParaRPr>
            </a:p>
          </p:txBody>
        </p:sp>
      </p:grpSp>
      <p:sp>
        <p:nvSpPr>
          <p:cNvPr id="26" name="Espace réservé du pied de page 3">
            <a:extLst>
              <a:ext uri="{FF2B5EF4-FFF2-40B4-BE49-F238E27FC236}">
                <a16:creationId xmlns:a16="http://schemas.microsoft.com/office/drawing/2014/main" id="{D444B894-9E77-4116-9DE3-7AAE9FF25F5E}"/>
              </a:ext>
            </a:extLst>
          </p:cNvPr>
          <p:cNvSpPr>
            <a:spLocks noGrp="1"/>
          </p:cNvSpPr>
          <p:nvPr>
            <p:ph type="ftr" sz="quarter" idx="11"/>
          </p:nvPr>
        </p:nvSpPr>
        <p:spPr>
          <a:xfrm>
            <a:off x="4038600" y="6356350"/>
            <a:ext cx="4114800" cy="365125"/>
          </a:xfrm>
        </p:spPr>
        <p:txBody>
          <a:bodyPr/>
          <a:lstStyle/>
          <a:p>
            <a:r>
              <a:rPr lang="fr-FR" dirty="0"/>
              <a:t>ALU-COMPÉTENCES</a:t>
            </a:r>
          </a:p>
        </p:txBody>
      </p:sp>
      <p:sp>
        <p:nvSpPr>
          <p:cNvPr id="37" name="ZoneTexte 36">
            <a:extLst>
              <a:ext uri="{FF2B5EF4-FFF2-40B4-BE49-F238E27FC236}">
                <a16:creationId xmlns:a16="http://schemas.microsoft.com/office/drawing/2014/main" id="{E834A80B-D2C0-4885-84C4-6FA0F6C39FC6}"/>
              </a:ext>
            </a:extLst>
          </p:cNvPr>
          <p:cNvSpPr txBox="1"/>
          <p:nvPr/>
        </p:nvSpPr>
        <p:spPr>
          <a:xfrm>
            <a:off x="6230551" y="5806696"/>
            <a:ext cx="5956400" cy="261610"/>
          </a:xfrm>
          <a:prstGeom prst="rect">
            <a:avLst/>
          </a:prstGeom>
          <a:noFill/>
        </p:spPr>
        <p:txBody>
          <a:bodyPr wrap="square" rtlCol="0">
            <a:spAutoFit/>
          </a:bodyPr>
          <a:lstStyle/>
          <a:p>
            <a:r>
              <a:rPr lang="en-US" sz="1100" i="1" dirty="0">
                <a:solidFill>
                  <a:schemeClr val="accent2"/>
                </a:solidFill>
                <a:latin typeface="Univers Condensed Light" panose="020B0306020202040204" pitchFamily="34" charset="0"/>
              </a:rPr>
              <a:t>© Aluminum Extruders Council (AEC) Aluminum Extrusion Manual, v.4.2. Used with permission.</a:t>
            </a:r>
            <a:endParaRPr lang="fr-CA" sz="1100" i="1" dirty="0">
              <a:solidFill>
                <a:schemeClr val="accent2"/>
              </a:solidFill>
              <a:latin typeface="Univers Condensed Light" panose="020B0306020202040204" pitchFamily="34" charset="0"/>
            </a:endParaRPr>
          </a:p>
        </p:txBody>
      </p:sp>
    </p:spTree>
    <p:extLst>
      <p:ext uri="{BB962C8B-B14F-4D97-AF65-F5344CB8AC3E}">
        <p14:creationId xmlns:p14="http://schemas.microsoft.com/office/powerpoint/2010/main" val="123718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FC14D-AAE4-434F-B6E4-F49B826AB522}"/>
              </a:ext>
            </a:extLst>
          </p:cNvPr>
          <p:cNvSpPr>
            <a:spLocks noGrp="1"/>
          </p:cNvSpPr>
          <p:nvPr>
            <p:ph type="title"/>
          </p:nvPr>
        </p:nvSpPr>
        <p:spPr/>
        <p:txBody>
          <a:bodyPr/>
          <a:lstStyle/>
          <a:p>
            <a:r>
              <a:rPr lang="en-US" err="1"/>
              <a:t>Avantages</a:t>
            </a:r>
            <a:r>
              <a:rPr lang="en-US"/>
              <a:t> de </a:t>
            </a:r>
            <a:r>
              <a:rPr lang="en-US" err="1"/>
              <a:t>l’extrusion</a:t>
            </a:r>
            <a:endParaRPr lang="fr-CA"/>
          </a:p>
        </p:txBody>
      </p:sp>
      <p:sp>
        <p:nvSpPr>
          <p:cNvPr id="3" name="Espace réservé du contenu 2">
            <a:extLst>
              <a:ext uri="{FF2B5EF4-FFF2-40B4-BE49-F238E27FC236}">
                <a16:creationId xmlns:a16="http://schemas.microsoft.com/office/drawing/2014/main" id="{3E6FD9F4-7708-45F1-A225-19124B6A61A8}"/>
              </a:ext>
            </a:extLst>
          </p:cNvPr>
          <p:cNvSpPr>
            <a:spLocks noGrp="1"/>
          </p:cNvSpPr>
          <p:nvPr>
            <p:ph idx="1"/>
          </p:nvPr>
        </p:nvSpPr>
        <p:spPr>
          <a:xfrm>
            <a:off x="838200" y="1298263"/>
            <a:ext cx="10515600" cy="4351338"/>
          </a:xfrm>
        </p:spPr>
        <p:txBody>
          <a:bodyPr>
            <a:normAutofit/>
          </a:bodyPr>
          <a:lstStyle/>
          <a:p>
            <a:pPr>
              <a:buFont typeface="Courier New" panose="02070309020205020404" pitchFamily="49" charset="0"/>
              <a:buChar char="o"/>
            </a:pPr>
            <a:r>
              <a:rPr lang="en-US" sz="2200" dirty="0">
                <a:solidFill>
                  <a:schemeClr val="bg1">
                    <a:lumMod val="65000"/>
                  </a:schemeClr>
                </a:solidFill>
              </a:rPr>
              <a:t>L’extrusion </a:t>
            </a:r>
            <a:r>
              <a:rPr lang="en-US" sz="2200" dirty="0" err="1">
                <a:solidFill>
                  <a:schemeClr val="bg1">
                    <a:lumMod val="65000"/>
                  </a:schemeClr>
                </a:solidFill>
              </a:rPr>
              <a:t>offre</a:t>
            </a:r>
            <a:r>
              <a:rPr lang="en-US" sz="2200" dirty="0">
                <a:solidFill>
                  <a:schemeClr val="bg1">
                    <a:lumMod val="65000"/>
                  </a:schemeClr>
                </a:solidFill>
              </a:rPr>
              <a:t> beaucoup de </a:t>
            </a:r>
            <a:r>
              <a:rPr lang="en-US" sz="2200" dirty="0" err="1">
                <a:solidFill>
                  <a:schemeClr val="bg1">
                    <a:lumMod val="65000"/>
                  </a:schemeClr>
                </a:solidFill>
              </a:rPr>
              <a:t>possibilité</a:t>
            </a:r>
            <a:r>
              <a:rPr lang="en-US" sz="2200" dirty="0">
                <a:solidFill>
                  <a:schemeClr val="bg1">
                    <a:lumMod val="65000"/>
                  </a:schemeClr>
                </a:solidFill>
              </a:rPr>
              <a:t> de </a:t>
            </a:r>
            <a:r>
              <a:rPr lang="en-US" sz="2200" dirty="0" err="1">
                <a:solidFill>
                  <a:schemeClr val="bg1">
                    <a:lumMod val="65000"/>
                  </a:schemeClr>
                </a:solidFill>
              </a:rPr>
              <a:t>géométries</a:t>
            </a:r>
            <a:r>
              <a:rPr lang="en-US" sz="2200" dirty="0">
                <a:solidFill>
                  <a:schemeClr val="bg1">
                    <a:lumMod val="65000"/>
                  </a:schemeClr>
                </a:solidFill>
              </a:rPr>
              <a:t> avec des </a:t>
            </a:r>
            <a:r>
              <a:rPr lang="en-US" sz="2200" dirty="0" err="1">
                <a:solidFill>
                  <a:schemeClr val="bg1">
                    <a:lumMod val="65000"/>
                  </a:schemeClr>
                </a:solidFill>
              </a:rPr>
              <a:t>formes</a:t>
            </a:r>
            <a:r>
              <a:rPr lang="en-US" sz="2200" dirty="0">
                <a:solidFill>
                  <a:schemeClr val="bg1">
                    <a:lumMod val="65000"/>
                  </a:schemeClr>
                </a:solidFill>
              </a:rPr>
              <a:t> complexes; </a:t>
            </a:r>
          </a:p>
          <a:p>
            <a:pPr>
              <a:buFont typeface="Courier New" panose="02070309020205020404" pitchFamily="49" charset="0"/>
              <a:buChar char="o"/>
            </a:pPr>
            <a:r>
              <a:rPr lang="en-US" sz="2200" dirty="0" err="1">
                <a:solidFill>
                  <a:schemeClr val="bg1">
                    <a:lumMod val="65000"/>
                  </a:schemeClr>
                </a:solidFill>
              </a:rPr>
              <a:t>Possibilité</a:t>
            </a:r>
            <a:r>
              <a:rPr lang="en-US" sz="2200" dirty="0">
                <a:solidFill>
                  <a:schemeClr val="bg1">
                    <a:lumMod val="65000"/>
                  </a:schemeClr>
                </a:solidFill>
              </a:rPr>
              <a:t> de </a:t>
            </a:r>
            <a:r>
              <a:rPr lang="en-US" sz="2200" dirty="0" err="1">
                <a:solidFill>
                  <a:schemeClr val="bg1">
                    <a:lumMod val="65000"/>
                  </a:schemeClr>
                </a:solidFill>
              </a:rPr>
              <a:t>positionner</a:t>
            </a:r>
            <a:r>
              <a:rPr lang="en-US" sz="2200" dirty="0">
                <a:solidFill>
                  <a:schemeClr val="bg1">
                    <a:lumMod val="65000"/>
                  </a:schemeClr>
                </a:solidFill>
              </a:rPr>
              <a:t> la matière </a:t>
            </a:r>
            <a:r>
              <a:rPr lang="en-US" sz="2200" dirty="0" err="1">
                <a:solidFill>
                  <a:schemeClr val="bg1">
                    <a:lumMod val="65000"/>
                  </a:schemeClr>
                </a:solidFill>
              </a:rPr>
              <a:t>là</a:t>
            </a:r>
            <a:r>
              <a:rPr lang="en-US" sz="2200" dirty="0">
                <a:solidFill>
                  <a:schemeClr val="bg1">
                    <a:lumMod val="65000"/>
                  </a:schemeClr>
                </a:solidFill>
              </a:rPr>
              <a:t> </a:t>
            </a:r>
            <a:r>
              <a:rPr lang="en-US" sz="2200" dirty="0" err="1">
                <a:solidFill>
                  <a:schemeClr val="bg1">
                    <a:lumMod val="65000"/>
                  </a:schemeClr>
                </a:solidFill>
              </a:rPr>
              <a:t>où</a:t>
            </a:r>
            <a:r>
              <a:rPr lang="en-US" sz="2200" dirty="0">
                <a:solidFill>
                  <a:schemeClr val="bg1">
                    <a:lumMod val="65000"/>
                  </a:schemeClr>
                </a:solidFill>
              </a:rPr>
              <a:t> </a:t>
            </a:r>
            <a:r>
              <a:rPr lang="en-US" sz="2200" dirty="0" err="1">
                <a:solidFill>
                  <a:schemeClr val="bg1">
                    <a:lumMod val="65000"/>
                  </a:schemeClr>
                </a:solidFill>
              </a:rPr>
              <a:t>elle</a:t>
            </a:r>
            <a:r>
              <a:rPr lang="en-US" sz="2200" dirty="0">
                <a:solidFill>
                  <a:schemeClr val="bg1">
                    <a:lumMod val="65000"/>
                  </a:schemeClr>
                </a:solidFill>
              </a:rPr>
              <a:t> </a:t>
            </a:r>
            <a:r>
              <a:rPr lang="en-US" sz="2200" dirty="0" err="1">
                <a:solidFill>
                  <a:schemeClr val="bg1">
                    <a:lumMod val="65000"/>
                  </a:schemeClr>
                </a:solidFill>
              </a:rPr>
              <a:t>compte</a:t>
            </a:r>
            <a:r>
              <a:rPr lang="en-US" sz="2200" dirty="0">
                <a:solidFill>
                  <a:schemeClr val="bg1">
                    <a:lumMod val="65000"/>
                  </a:schemeClr>
                </a:solidFill>
              </a:rPr>
              <a:t> dans la section;</a:t>
            </a:r>
          </a:p>
          <a:p>
            <a:pPr>
              <a:buFont typeface="Courier New" panose="02070309020205020404" pitchFamily="49" charset="0"/>
              <a:buChar char="o"/>
            </a:pPr>
            <a:r>
              <a:rPr lang="en-US" sz="2200" dirty="0">
                <a:solidFill>
                  <a:schemeClr val="bg1">
                    <a:lumMod val="65000"/>
                  </a:schemeClr>
                </a:solidFill>
              </a:rPr>
              <a:t>Les </a:t>
            </a:r>
            <a:r>
              <a:rPr lang="en-US" sz="2200" dirty="0" err="1">
                <a:solidFill>
                  <a:schemeClr val="bg1">
                    <a:lumMod val="65000"/>
                  </a:schemeClr>
                </a:solidFill>
              </a:rPr>
              <a:t>profilés</a:t>
            </a:r>
            <a:r>
              <a:rPr lang="en-US" sz="2200" dirty="0">
                <a:solidFill>
                  <a:schemeClr val="bg1">
                    <a:lumMod val="65000"/>
                  </a:schemeClr>
                </a:solidFill>
              </a:rPr>
              <a:t> </a:t>
            </a:r>
            <a:r>
              <a:rPr lang="en-US" sz="2200" dirty="0" err="1">
                <a:solidFill>
                  <a:schemeClr val="bg1">
                    <a:lumMod val="65000"/>
                  </a:schemeClr>
                </a:solidFill>
              </a:rPr>
              <a:t>extrudés</a:t>
            </a:r>
            <a:r>
              <a:rPr lang="en-US" sz="2200" dirty="0">
                <a:solidFill>
                  <a:schemeClr val="bg1">
                    <a:lumMod val="65000"/>
                  </a:schemeClr>
                </a:solidFill>
              </a:rPr>
              <a:t> </a:t>
            </a:r>
            <a:r>
              <a:rPr lang="en-US" sz="2200" dirty="0" err="1">
                <a:solidFill>
                  <a:schemeClr val="bg1">
                    <a:lumMod val="65000"/>
                  </a:schemeClr>
                </a:solidFill>
              </a:rPr>
              <a:t>bénéficient</a:t>
            </a:r>
            <a:r>
              <a:rPr lang="en-US" sz="2200" dirty="0">
                <a:solidFill>
                  <a:schemeClr val="bg1">
                    <a:lumMod val="65000"/>
                  </a:schemeClr>
                </a:solidFill>
              </a:rPr>
              <a:t> </a:t>
            </a:r>
            <a:r>
              <a:rPr lang="en-US" sz="2200" dirty="0" err="1">
                <a:solidFill>
                  <a:schemeClr val="bg1">
                    <a:lumMod val="65000"/>
                  </a:schemeClr>
                </a:solidFill>
              </a:rPr>
              <a:t>d’une</a:t>
            </a:r>
            <a:r>
              <a:rPr lang="en-US" sz="2200" dirty="0">
                <a:solidFill>
                  <a:schemeClr val="bg1">
                    <a:lumMod val="65000"/>
                  </a:schemeClr>
                </a:solidFill>
              </a:rPr>
              <a:t> surface </a:t>
            </a:r>
            <a:r>
              <a:rPr lang="en-US" sz="2200" dirty="0" err="1">
                <a:solidFill>
                  <a:schemeClr val="bg1">
                    <a:lumMod val="65000"/>
                  </a:schemeClr>
                </a:solidFill>
              </a:rPr>
              <a:t>lisse</a:t>
            </a:r>
            <a:r>
              <a:rPr lang="en-US" sz="2200" dirty="0">
                <a:solidFill>
                  <a:schemeClr val="bg1">
                    <a:lumMod val="65000"/>
                  </a:schemeClr>
                </a:solidFill>
              </a:rPr>
              <a:t>;</a:t>
            </a:r>
          </a:p>
          <a:p>
            <a:pPr>
              <a:buFont typeface="Courier New" panose="02070309020205020404" pitchFamily="49" charset="0"/>
              <a:buChar char="o"/>
            </a:pPr>
            <a:r>
              <a:rPr lang="en-US" sz="2200" dirty="0" err="1">
                <a:solidFill>
                  <a:schemeClr val="bg1">
                    <a:lumMod val="65000"/>
                  </a:schemeClr>
                </a:solidFill>
              </a:rPr>
              <a:t>Plusieurs</a:t>
            </a:r>
            <a:r>
              <a:rPr lang="en-US" sz="2200" dirty="0">
                <a:solidFill>
                  <a:schemeClr val="bg1">
                    <a:lumMod val="65000"/>
                  </a:schemeClr>
                </a:solidFill>
              </a:rPr>
              <a:t> types de </a:t>
            </a:r>
            <a:r>
              <a:rPr lang="en-US" sz="2200" dirty="0" err="1">
                <a:solidFill>
                  <a:schemeClr val="bg1">
                    <a:lumMod val="65000"/>
                  </a:schemeClr>
                </a:solidFill>
              </a:rPr>
              <a:t>finitions</a:t>
            </a:r>
            <a:r>
              <a:rPr lang="en-US" sz="2200" dirty="0">
                <a:solidFill>
                  <a:schemeClr val="bg1">
                    <a:lumMod val="65000"/>
                  </a:schemeClr>
                </a:solidFill>
              </a:rPr>
              <a:t> </a:t>
            </a:r>
            <a:r>
              <a:rPr lang="en-US" sz="2200" dirty="0" err="1">
                <a:solidFill>
                  <a:schemeClr val="bg1">
                    <a:lumMod val="65000"/>
                  </a:schemeClr>
                </a:solidFill>
              </a:rPr>
              <a:t>sont</a:t>
            </a:r>
            <a:r>
              <a:rPr lang="en-US" sz="2200" dirty="0">
                <a:solidFill>
                  <a:schemeClr val="bg1">
                    <a:lumMod val="65000"/>
                  </a:schemeClr>
                </a:solidFill>
              </a:rPr>
              <a:t> </a:t>
            </a:r>
            <a:r>
              <a:rPr lang="en-US" sz="2200" dirty="0" err="1">
                <a:solidFill>
                  <a:schemeClr val="bg1">
                    <a:lumMod val="65000"/>
                  </a:schemeClr>
                </a:solidFill>
              </a:rPr>
              <a:t>possibles</a:t>
            </a:r>
            <a:r>
              <a:rPr lang="en-US" sz="2200" dirty="0">
                <a:solidFill>
                  <a:schemeClr val="bg1">
                    <a:lumMod val="65000"/>
                  </a:schemeClr>
                </a:solidFill>
              </a:rPr>
              <a:t>, </a:t>
            </a:r>
            <a:r>
              <a:rPr lang="en-US" sz="2200" dirty="0" err="1">
                <a:solidFill>
                  <a:schemeClr val="bg1">
                    <a:lumMod val="65000"/>
                  </a:schemeClr>
                </a:solidFill>
              </a:rPr>
              <a:t>telles</a:t>
            </a:r>
            <a:r>
              <a:rPr lang="en-US" sz="2200" dirty="0">
                <a:solidFill>
                  <a:schemeClr val="bg1">
                    <a:lumMod val="65000"/>
                  </a:schemeClr>
                </a:solidFill>
              </a:rPr>
              <a:t> que la peinture et l’anodisation, </a:t>
            </a:r>
            <a:r>
              <a:rPr lang="en-US" sz="2200" dirty="0" err="1">
                <a:solidFill>
                  <a:schemeClr val="bg1">
                    <a:lumMod val="65000"/>
                  </a:schemeClr>
                </a:solidFill>
              </a:rPr>
              <a:t>en</a:t>
            </a:r>
            <a:r>
              <a:rPr lang="en-US" sz="2200" dirty="0">
                <a:solidFill>
                  <a:schemeClr val="bg1">
                    <a:lumMod val="65000"/>
                  </a:schemeClr>
                </a:solidFill>
              </a:rPr>
              <a:t> </a:t>
            </a:r>
            <a:r>
              <a:rPr lang="en-US" sz="2200" dirty="0" err="1">
                <a:solidFill>
                  <a:schemeClr val="bg1">
                    <a:lumMod val="65000"/>
                  </a:schemeClr>
                </a:solidFill>
              </a:rPr>
              <a:t>faisant</a:t>
            </a:r>
            <a:r>
              <a:rPr lang="en-US" sz="2200" dirty="0">
                <a:solidFill>
                  <a:schemeClr val="bg1">
                    <a:lumMod val="65000"/>
                  </a:schemeClr>
                </a:solidFill>
              </a:rPr>
              <a:t> un </a:t>
            </a:r>
            <a:r>
              <a:rPr lang="en-US" sz="2200" dirty="0" err="1">
                <a:solidFill>
                  <a:schemeClr val="bg1">
                    <a:lumMod val="65000"/>
                  </a:schemeClr>
                </a:solidFill>
              </a:rPr>
              <a:t>matériau</a:t>
            </a:r>
            <a:r>
              <a:rPr lang="en-US" sz="2200" dirty="0">
                <a:solidFill>
                  <a:schemeClr val="bg1">
                    <a:lumMod val="65000"/>
                  </a:schemeClr>
                </a:solidFill>
              </a:rPr>
              <a:t> </a:t>
            </a:r>
            <a:r>
              <a:rPr lang="en-US" sz="2200" dirty="0" err="1">
                <a:solidFill>
                  <a:schemeClr val="bg1">
                    <a:lumMod val="65000"/>
                  </a:schemeClr>
                </a:solidFill>
              </a:rPr>
              <a:t>idéal</a:t>
            </a:r>
            <a:r>
              <a:rPr lang="en-US" sz="2200" dirty="0">
                <a:solidFill>
                  <a:schemeClr val="bg1">
                    <a:lumMod val="65000"/>
                  </a:schemeClr>
                </a:solidFill>
              </a:rPr>
              <a:t> pour des applications </a:t>
            </a:r>
            <a:r>
              <a:rPr lang="en-US" sz="2200" dirty="0" err="1">
                <a:solidFill>
                  <a:schemeClr val="bg1">
                    <a:lumMod val="65000"/>
                  </a:schemeClr>
                </a:solidFill>
              </a:rPr>
              <a:t>combinant</a:t>
            </a:r>
            <a:r>
              <a:rPr lang="en-US" sz="2200" dirty="0">
                <a:solidFill>
                  <a:schemeClr val="bg1">
                    <a:lumMod val="65000"/>
                  </a:schemeClr>
                </a:solidFill>
              </a:rPr>
              <a:t> </a:t>
            </a:r>
            <a:r>
              <a:rPr lang="en-US" sz="2200" dirty="0" err="1">
                <a:solidFill>
                  <a:schemeClr val="bg1">
                    <a:lumMod val="65000"/>
                  </a:schemeClr>
                </a:solidFill>
              </a:rPr>
              <a:t>l’esthétique</a:t>
            </a:r>
            <a:r>
              <a:rPr lang="en-US" sz="2200" dirty="0">
                <a:solidFill>
                  <a:schemeClr val="bg1">
                    <a:lumMod val="65000"/>
                  </a:schemeClr>
                </a:solidFill>
              </a:rPr>
              <a:t> et la résistance </a:t>
            </a:r>
            <a:r>
              <a:rPr lang="en-US" sz="2200" dirty="0" err="1">
                <a:solidFill>
                  <a:schemeClr val="bg1">
                    <a:lumMod val="65000"/>
                  </a:schemeClr>
                </a:solidFill>
              </a:rPr>
              <a:t>structurale</a:t>
            </a:r>
            <a:r>
              <a:rPr lang="en-US" sz="2200" dirty="0">
                <a:solidFill>
                  <a:schemeClr val="bg1">
                    <a:lumMod val="65000"/>
                  </a:schemeClr>
                </a:solidFill>
              </a:rPr>
              <a:t>. </a:t>
            </a:r>
            <a:r>
              <a:rPr lang="en-US" sz="2200" dirty="0" err="1">
                <a:solidFill>
                  <a:schemeClr val="bg1">
                    <a:lumMod val="65000"/>
                  </a:schemeClr>
                </a:solidFill>
              </a:rPr>
              <a:t>Certains</a:t>
            </a:r>
            <a:r>
              <a:rPr lang="en-US" sz="2200" dirty="0">
                <a:solidFill>
                  <a:schemeClr val="bg1">
                    <a:lumMod val="65000"/>
                  </a:schemeClr>
                </a:solidFill>
              </a:rPr>
              <a:t> </a:t>
            </a:r>
            <a:r>
              <a:rPr lang="en-US" sz="2200" dirty="0" err="1">
                <a:solidFill>
                  <a:schemeClr val="bg1">
                    <a:lumMod val="65000"/>
                  </a:schemeClr>
                </a:solidFill>
              </a:rPr>
              <a:t>extrudeurs</a:t>
            </a:r>
            <a:r>
              <a:rPr lang="en-US" sz="2200" dirty="0">
                <a:solidFill>
                  <a:schemeClr val="bg1">
                    <a:lumMod val="65000"/>
                  </a:schemeClr>
                </a:solidFill>
              </a:rPr>
              <a:t> </a:t>
            </a:r>
            <a:r>
              <a:rPr lang="en-US" sz="2200" dirty="0" err="1">
                <a:solidFill>
                  <a:schemeClr val="bg1">
                    <a:lumMod val="65000"/>
                  </a:schemeClr>
                </a:solidFill>
              </a:rPr>
              <a:t>offrent</a:t>
            </a:r>
            <a:r>
              <a:rPr lang="en-US" sz="2200" dirty="0">
                <a:solidFill>
                  <a:schemeClr val="bg1">
                    <a:lumMod val="65000"/>
                  </a:schemeClr>
                </a:solidFill>
              </a:rPr>
              <a:t> des services de </a:t>
            </a:r>
            <a:r>
              <a:rPr lang="en-US" sz="2200" dirty="0" err="1">
                <a:solidFill>
                  <a:schemeClr val="bg1">
                    <a:lumMod val="65000"/>
                  </a:schemeClr>
                </a:solidFill>
              </a:rPr>
              <a:t>finition</a:t>
            </a:r>
            <a:r>
              <a:rPr lang="en-US" sz="2200" dirty="0">
                <a:solidFill>
                  <a:schemeClr val="bg1">
                    <a:lumMod val="65000"/>
                  </a:schemeClr>
                </a:solidFill>
              </a:rPr>
              <a:t> de surface dans </a:t>
            </a:r>
            <a:r>
              <a:rPr lang="en-US" sz="2200" dirty="0" err="1">
                <a:solidFill>
                  <a:schemeClr val="bg1">
                    <a:lumMod val="65000"/>
                  </a:schemeClr>
                </a:solidFill>
              </a:rPr>
              <a:t>leurs</a:t>
            </a:r>
            <a:r>
              <a:rPr lang="en-US" sz="2200" dirty="0">
                <a:solidFill>
                  <a:schemeClr val="bg1">
                    <a:lumMod val="65000"/>
                  </a:schemeClr>
                </a:solidFill>
              </a:rPr>
              <a:t> installations;</a:t>
            </a:r>
          </a:p>
          <a:p>
            <a:pPr>
              <a:buFont typeface="Courier New" panose="02070309020205020404" pitchFamily="49" charset="0"/>
              <a:buChar char="o"/>
            </a:pPr>
            <a:r>
              <a:rPr lang="en-US" sz="2200" dirty="0">
                <a:solidFill>
                  <a:schemeClr val="bg1">
                    <a:lumMod val="65000"/>
                  </a:schemeClr>
                </a:solidFill>
              </a:rPr>
              <a:t>L’aluminium est un </a:t>
            </a:r>
            <a:r>
              <a:rPr lang="en-US" sz="2200" dirty="0" err="1">
                <a:solidFill>
                  <a:schemeClr val="bg1">
                    <a:lumMod val="65000"/>
                  </a:schemeClr>
                </a:solidFill>
              </a:rPr>
              <a:t>matériau</a:t>
            </a:r>
            <a:r>
              <a:rPr lang="en-US" sz="2200" dirty="0">
                <a:solidFill>
                  <a:schemeClr val="bg1">
                    <a:lumMod val="65000"/>
                  </a:schemeClr>
                </a:solidFill>
              </a:rPr>
              <a:t> facile à </a:t>
            </a:r>
            <a:r>
              <a:rPr lang="en-US" sz="2200" dirty="0" err="1">
                <a:solidFill>
                  <a:schemeClr val="bg1">
                    <a:lumMod val="65000"/>
                  </a:schemeClr>
                </a:solidFill>
              </a:rPr>
              <a:t>couper</a:t>
            </a:r>
            <a:r>
              <a:rPr lang="en-US" sz="2200" dirty="0">
                <a:solidFill>
                  <a:schemeClr val="bg1">
                    <a:lumMod val="65000"/>
                  </a:schemeClr>
                </a:solidFill>
              </a:rPr>
              <a:t>, à </a:t>
            </a:r>
            <a:r>
              <a:rPr lang="en-US" sz="2200" dirty="0" err="1">
                <a:solidFill>
                  <a:schemeClr val="bg1">
                    <a:lumMod val="65000"/>
                  </a:schemeClr>
                </a:solidFill>
              </a:rPr>
              <a:t>usiner</a:t>
            </a:r>
            <a:r>
              <a:rPr lang="en-US" sz="2200" dirty="0">
                <a:solidFill>
                  <a:schemeClr val="bg1">
                    <a:lumMod val="65000"/>
                  </a:schemeClr>
                </a:solidFill>
              </a:rPr>
              <a:t> et recyclable à </a:t>
            </a:r>
            <a:r>
              <a:rPr lang="en-US" sz="2200" dirty="0" err="1">
                <a:solidFill>
                  <a:schemeClr val="bg1">
                    <a:lumMod val="65000"/>
                  </a:schemeClr>
                </a:solidFill>
              </a:rPr>
              <a:t>l’infini</a:t>
            </a:r>
            <a:r>
              <a:rPr lang="en-US" sz="2200" dirty="0">
                <a:solidFill>
                  <a:schemeClr val="bg1">
                    <a:lumMod val="65000"/>
                  </a:schemeClr>
                </a:solidFill>
              </a:rPr>
              <a:t>.</a:t>
            </a:r>
          </a:p>
          <a:p>
            <a:pPr>
              <a:buFont typeface="Courier New" panose="02070309020205020404" pitchFamily="49" charset="0"/>
              <a:buChar char="o"/>
            </a:pPr>
            <a:endParaRPr lang="fr-CA" sz="2200" dirty="0">
              <a:solidFill>
                <a:schemeClr val="bg1">
                  <a:lumMod val="65000"/>
                </a:schemeClr>
              </a:solidFill>
            </a:endParaRPr>
          </a:p>
        </p:txBody>
      </p:sp>
      <p:sp>
        <p:nvSpPr>
          <p:cNvPr id="4" name="Espace réservé du pied de page 3">
            <a:extLst>
              <a:ext uri="{FF2B5EF4-FFF2-40B4-BE49-F238E27FC236}">
                <a16:creationId xmlns:a16="http://schemas.microsoft.com/office/drawing/2014/main" id="{D6CFE489-B1A2-449C-B417-CEEB87655834}"/>
              </a:ext>
            </a:extLst>
          </p:cNvPr>
          <p:cNvSpPr>
            <a:spLocks noGrp="1"/>
          </p:cNvSpPr>
          <p:nvPr>
            <p:ph type="ftr" sz="quarter" idx="11"/>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9A341A46-9F60-4A86-961F-4CE50E9C96D8}"/>
              </a:ext>
            </a:extLst>
          </p:cNvPr>
          <p:cNvSpPr>
            <a:spLocks noGrp="1"/>
          </p:cNvSpPr>
          <p:nvPr>
            <p:ph type="sldNum" sz="quarter" idx="12"/>
          </p:nvPr>
        </p:nvSpPr>
        <p:spPr/>
        <p:txBody>
          <a:bodyPr/>
          <a:lstStyle/>
          <a:p>
            <a:fld id="{82B63C5F-247B-BE4F-ACBC-7BDD67617F3E}" type="slidenum">
              <a:rPr lang="fr-FR" smtClean="0"/>
              <a:t>4</a:t>
            </a:fld>
            <a:endParaRPr lang="fr-FR"/>
          </a:p>
        </p:txBody>
      </p:sp>
      <p:pic>
        <p:nvPicPr>
          <p:cNvPr id="17" name="Image 16">
            <a:extLst>
              <a:ext uri="{FF2B5EF4-FFF2-40B4-BE49-F238E27FC236}">
                <a16:creationId xmlns:a16="http://schemas.microsoft.com/office/drawing/2014/main" id="{42AA9709-EF47-4CB5-A9C0-62B2FCA950C7}"/>
              </a:ext>
            </a:extLst>
          </p:cNvPr>
          <p:cNvPicPr>
            <a:picLocks noChangeAspect="1"/>
          </p:cNvPicPr>
          <p:nvPr/>
        </p:nvPicPr>
        <p:blipFill>
          <a:blip r:embed="rId3"/>
          <a:stretch>
            <a:fillRect/>
          </a:stretch>
        </p:blipFill>
        <p:spPr>
          <a:xfrm>
            <a:off x="2196330" y="4104861"/>
            <a:ext cx="3470547" cy="1952183"/>
          </a:xfrm>
          <a:prstGeom prst="rect">
            <a:avLst/>
          </a:prstGeom>
        </p:spPr>
      </p:pic>
      <p:pic>
        <p:nvPicPr>
          <p:cNvPr id="19" name="Image 18">
            <a:extLst>
              <a:ext uri="{FF2B5EF4-FFF2-40B4-BE49-F238E27FC236}">
                <a16:creationId xmlns:a16="http://schemas.microsoft.com/office/drawing/2014/main" id="{181DFC3E-1566-46B2-B9A8-2F2FD9902E5F}"/>
              </a:ext>
            </a:extLst>
          </p:cNvPr>
          <p:cNvPicPr>
            <a:picLocks noChangeAspect="1"/>
          </p:cNvPicPr>
          <p:nvPr/>
        </p:nvPicPr>
        <p:blipFill>
          <a:blip r:embed="rId4"/>
          <a:stretch>
            <a:fillRect/>
          </a:stretch>
        </p:blipFill>
        <p:spPr>
          <a:xfrm>
            <a:off x="6121383" y="4098316"/>
            <a:ext cx="3482182" cy="1958728"/>
          </a:xfrm>
          <a:prstGeom prst="rect">
            <a:avLst/>
          </a:prstGeom>
        </p:spPr>
      </p:pic>
      <p:sp>
        <p:nvSpPr>
          <p:cNvPr id="8" name="ZoneTexte 7">
            <a:extLst>
              <a:ext uri="{FF2B5EF4-FFF2-40B4-BE49-F238E27FC236}">
                <a16:creationId xmlns:a16="http://schemas.microsoft.com/office/drawing/2014/main" id="{CA81BF91-C14C-460E-BCDD-EC9DDD0FC202}"/>
              </a:ext>
            </a:extLst>
          </p:cNvPr>
          <p:cNvSpPr txBox="1"/>
          <p:nvPr/>
        </p:nvSpPr>
        <p:spPr>
          <a:xfrm>
            <a:off x="1176431" y="6037368"/>
            <a:ext cx="9839138" cy="276999"/>
          </a:xfrm>
          <a:prstGeom prst="rect">
            <a:avLst/>
          </a:prstGeom>
          <a:noFill/>
        </p:spPr>
        <p:txBody>
          <a:bodyPr wrap="square" rtlCol="0">
            <a:spAutoFit/>
          </a:bodyPr>
          <a:lstStyle/>
          <a:p>
            <a:pPr algn="ctr"/>
            <a:r>
              <a:rPr lang="en-US" sz="1200" dirty="0">
                <a:solidFill>
                  <a:schemeClr val="tx1">
                    <a:lumMod val="65000"/>
                    <a:lumOff val="35000"/>
                  </a:schemeClr>
                </a:solidFill>
                <a:latin typeface="Univers Condensed Light" panose="020B0306020202040204" pitchFamily="34" charset="0"/>
              </a:rPr>
              <a:t>Source: </a:t>
            </a:r>
            <a:r>
              <a:rPr lang="en-US" sz="1200" dirty="0" err="1">
                <a:solidFill>
                  <a:schemeClr val="tx1">
                    <a:lumMod val="65000"/>
                    <a:lumOff val="35000"/>
                  </a:schemeClr>
                </a:solidFill>
                <a:latin typeface="Univers Condensed Light" panose="020B0306020202040204" pitchFamily="34" charset="0"/>
              </a:rPr>
              <a:t>Aluminium</a:t>
            </a:r>
            <a:r>
              <a:rPr lang="en-US" sz="1200" dirty="0">
                <a:solidFill>
                  <a:schemeClr val="tx1">
                    <a:lumMod val="65000"/>
                    <a:lumOff val="35000"/>
                  </a:schemeClr>
                </a:solidFill>
                <a:latin typeface="Univers Condensed Light" panose="020B0306020202040204" pitchFamily="34" charset="0"/>
              </a:rPr>
              <a:t> Fair 2014, Dusseldorf. Crédit photo Yves Archambault</a:t>
            </a:r>
            <a:endParaRPr lang="fr-CA" sz="1200" dirty="0">
              <a:solidFill>
                <a:schemeClr val="tx1">
                  <a:lumMod val="65000"/>
                  <a:lumOff val="35000"/>
                </a:schemeClr>
              </a:solidFill>
              <a:latin typeface="Univers Condensed Light" panose="020B0306020202040204" pitchFamily="34" charset="0"/>
            </a:endParaRPr>
          </a:p>
        </p:txBody>
      </p:sp>
    </p:spTree>
    <p:extLst>
      <p:ext uri="{BB962C8B-B14F-4D97-AF65-F5344CB8AC3E}">
        <p14:creationId xmlns:p14="http://schemas.microsoft.com/office/powerpoint/2010/main" val="2742489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0A1AEBD-B6A3-4F98-A620-081343982BCF}"/>
              </a:ext>
            </a:extLst>
          </p:cNvPr>
          <p:cNvPicPr>
            <a:picLocks noChangeAspect="1"/>
          </p:cNvPicPr>
          <p:nvPr/>
        </p:nvPicPr>
        <p:blipFill>
          <a:blip r:embed="rId3"/>
          <a:stretch>
            <a:fillRect/>
          </a:stretch>
        </p:blipFill>
        <p:spPr>
          <a:xfrm>
            <a:off x="965958" y="3039770"/>
            <a:ext cx="4304019" cy="3443215"/>
          </a:xfrm>
          <a:prstGeom prst="rect">
            <a:avLst/>
          </a:prstGeom>
        </p:spPr>
      </p:pic>
      <p:sp>
        <p:nvSpPr>
          <p:cNvPr id="11" name="Titre 1"/>
          <p:cNvSpPr>
            <a:spLocks noGrp="1"/>
          </p:cNvSpPr>
          <p:nvPr>
            <p:ph type="title"/>
          </p:nvPr>
        </p:nvSpPr>
        <p:spPr/>
        <p:txBody>
          <a:bodyPr>
            <a:normAutofit/>
          </a:bodyPr>
          <a:lstStyle/>
          <a:p>
            <a:r>
              <a:rPr lang="fr-CA" dirty="0"/>
              <a:t>Avantages de l’extrusion</a:t>
            </a:r>
            <a:br>
              <a:rPr lang="fr-CA" dirty="0"/>
            </a:br>
            <a:endParaRPr lang="fr-CA" sz="2400" dirty="0"/>
          </a:p>
        </p:txBody>
      </p:sp>
      <p:sp>
        <p:nvSpPr>
          <p:cNvPr id="3" name="Espace réservé du numéro de diapositive 2"/>
          <p:cNvSpPr>
            <a:spLocks noGrp="1"/>
          </p:cNvSpPr>
          <p:nvPr>
            <p:ph type="sldNum" sz="quarter" idx="12"/>
          </p:nvPr>
        </p:nvSpPr>
        <p:spPr/>
        <p:txBody>
          <a:bodyPr/>
          <a:lstStyle/>
          <a:p>
            <a:fld id="{FE9C8C7F-A98E-E946-B93B-30D697361F96}" type="slidenum">
              <a:rPr lang="fr-FR" smtClean="0"/>
              <a:pPr/>
              <a:t>5</a:t>
            </a:fld>
            <a:endParaRPr lang="fr-FR"/>
          </a:p>
        </p:txBody>
      </p:sp>
      <p:graphicFrame>
        <p:nvGraphicFramePr>
          <p:cNvPr id="7" name="Graphique 6">
            <a:extLst>
              <a:ext uri="{FF2B5EF4-FFF2-40B4-BE49-F238E27FC236}">
                <a16:creationId xmlns:a16="http://schemas.microsoft.com/office/drawing/2014/main" id="{B0D0E2E8-442C-4B76-BA7C-F1B641C768B9}"/>
              </a:ext>
            </a:extLst>
          </p:cNvPr>
          <p:cNvGraphicFramePr>
            <a:graphicFrameLocks/>
          </p:cNvGraphicFramePr>
          <p:nvPr/>
        </p:nvGraphicFramePr>
        <p:xfrm>
          <a:off x="7086604" y="3168502"/>
          <a:ext cx="3844033" cy="2727275"/>
        </p:xfrm>
        <a:graphic>
          <a:graphicData uri="http://schemas.openxmlformats.org/drawingml/2006/chart">
            <c:chart xmlns:c="http://schemas.openxmlformats.org/drawingml/2006/chart" xmlns:r="http://schemas.openxmlformats.org/officeDocument/2006/relationships" r:id="rId4"/>
          </a:graphicData>
        </a:graphic>
      </p:graphicFrame>
      <p:sp>
        <p:nvSpPr>
          <p:cNvPr id="8" name="Espace réservé du texte 3">
            <a:extLst>
              <a:ext uri="{FF2B5EF4-FFF2-40B4-BE49-F238E27FC236}">
                <a16:creationId xmlns:a16="http://schemas.microsoft.com/office/drawing/2014/main" id="{F09DCA9A-0E6E-4E54-A02D-BB2770639260}"/>
              </a:ext>
            </a:extLst>
          </p:cNvPr>
          <p:cNvSpPr txBox="1">
            <a:spLocks/>
          </p:cNvSpPr>
          <p:nvPr/>
        </p:nvSpPr>
        <p:spPr>
          <a:xfrm>
            <a:off x="778025" y="1412221"/>
            <a:ext cx="11080059" cy="404125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200" dirty="0" err="1">
                <a:solidFill>
                  <a:schemeClr val="bg1">
                    <a:lumMod val="65000"/>
                  </a:schemeClr>
                </a:solidFill>
              </a:rPr>
              <a:t>Plusieurs</a:t>
            </a:r>
            <a:r>
              <a:rPr lang="en-US" sz="2200" dirty="0">
                <a:solidFill>
                  <a:schemeClr val="bg1">
                    <a:lumMod val="65000"/>
                  </a:schemeClr>
                </a:solidFill>
              </a:rPr>
              <a:t> </a:t>
            </a:r>
            <a:r>
              <a:rPr lang="en-US" sz="2200" dirty="0" err="1">
                <a:solidFill>
                  <a:schemeClr val="bg1">
                    <a:lumMod val="65000"/>
                  </a:schemeClr>
                </a:solidFill>
              </a:rPr>
              <a:t>éléments</a:t>
            </a:r>
            <a:r>
              <a:rPr lang="en-US" sz="2200" dirty="0">
                <a:solidFill>
                  <a:schemeClr val="bg1">
                    <a:lumMod val="65000"/>
                  </a:schemeClr>
                </a:solidFill>
              </a:rPr>
              <a:t> </a:t>
            </a:r>
            <a:r>
              <a:rPr lang="en-US" sz="2200" dirty="0" err="1">
                <a:solidFill>
                  <a:schemeClr val="bg1">
                    <a:lumMod val="65000"/>
                  </a:schemeClr>
                </a:solidFill>
              </a:rPr>
              <a:t>structuraux</a:t>
            </a:r>
            <a:r>
              <a:rPr lang="en-US" sz="2200" dirty="0">
                <a:solidFill>
                  <a:schemeClr val="bg1">
                    <a:lumMod val="65000"/>
                  </a:schemeClr>
                </a:solidFill>
              </a:rPr>
              <a:t> et </a:t>
            </a:r>
            <a:r>
              <a:rPr lang="en-US" sz="2200" dirty="0" err="1">
                <a:solidFill>
                  <a:schemeClr val="bg1">
                    <a:lumMod val="65000"/>
                  </a:schemeClr>
                </a:solidFill>
              </a:rPr>
              <a:t>architecturaux</a:t>
            </a:r>
            <a:r>
              <a:rPr lang="en-US" sz="2200" dirty="0">
                <a:solidFill>
                  <a:schemeClr val="bg1">
                    <a:lumMod val="65000"/>
                  </a:schemeClr>
                </a:solidFill>
              </a:rPr>
              <a:t> </a:t>
            </a:r>
            <a:r>
              <a:rPr lang="en-US" sz="2200" dirty="0" err="1">
                <a:solidFill>
                  <a:schemeClr val="bg1">
                    <a:lumMod val="65000"/>
                  </a:schemeClr>
                </a:solidFill>
              </a:rPr>
              <a:t>extrudés</a:t>
            </a:r>
            <a:r>
              <a:rPr lang="en-US" sz="2200" dirty="0">
                <a:solidFill>
                  <a:schemeClr val="bg1">
                    <a:lumMod val="65000"/>
                  </a:schemeClr>
                </a:solidFill>
              </a:rPr>
              <a:t> sont </a:t>
            </a:r>
            <a:r>
              <a:rPr lang="en-US" sz="2200" dirty="0" err="1">
                <a:solidFill>
                  <a:schemeClr val="bg1">
                    <a:lumMod val="65000"/>
                  </a:schemeClr>
                </a:solidFill>
              </a:rPr>
              <a:t>disponibles</a:t>
            </a:r>
            <a:r>
              <a:rPr lang="en-US" sz="2200" dirty="0">
                <a:solidFill>
                  <a:schemeClr val="bg1">
                    <a:lumMod val="65000"/>
                  </a:schemeClr>
                </a:solidFill>
              </a:rPr>
              <a:t> chez les </a:t>
            </a:r>
            <a:r>
              <a:rPr lang="en-US" sz="2200" dirty="0" err="1">
                <a:solidFill>
                  <a:schemeClr val="bg1">
                    <a:lumMod val="65000"/>
                  </a:schemeClr>
                </a:solidFill>
              </a:rPr>
              <a:t>distributeurs</a:t>
            </a:r>
            <a:r>
              <a:rPr lang="en-US" sz="2200" dirty="0">
                <a:solidFill>
                  <a:schemeClr val="bg1">
                    <a:lumMod val="65000"/>
                  </a:schemeClr>
                </a:solidFill>
              </a:rPr>
              <a:t> de </a:t>
            </a:r>
            <a:r>
              <a:rPr lang="en-US" sz="2200" dirty="0" err="1">
                <a:solidFill>
                  <a:schemeClr val="bg1">
                    <a:lumMod val="65000"/>
                  </a:schemeClr>
                </a:solidFill>
              </a:rPr>
              <a:t>métaux</a:t>
            </a:r>
            <a:r>
              <a:rPr lang="en-US" sz="2200" dirty="0">
                <a:solidFill>
                  <a:schemeClr val="bg1">
                    <a:lumMod val="65000"/>
                  </a:schemeClr>
                </a:solidFill>
              </a:rPr>
              <a:t>, </a:t>
            </a:r>
            <a:r>
              <a:rPr lang="en-US" sz="2200" dirty="0" err="1">
                <a:solidFill>
                  <a:schemeClr val="bg1">
                    <a:lumMod val="65000"/>
                  </a:schemeClr>
                </a:solidFill>
              </a:rPr>
              <a:t>en</a:t>
            </a:r>
            <a:r>
              <a:rPr lang="en-US" sz="2200" dirty="0">
                <a:solidFill>
                  <a:schemeClr val="bg1">
                    <a:lumMod val="65000"/>
                  </a:schemeClr>
                </a:solidFill>
              </a:rPr>
              <a:t> une </a:t>
            </a:r>
            <a:r>
              <a:rPr lang="en-US" sz="2200" dirty="0" err="1">
                <a:solidFill>
                  <a:schemeClr val="bg1">
                    <a:lumMod val="65000"/>
                  </a:schemeClr>
                </a:solidFill>
              </a:rPr>
              <a:t>variété</a:t>
            </a:r>
            <a:r>
              <a:rPr lang="en-US" sz="2200" dirty="0">
                <a:solidFill>
                  <a:schemeClr val="bg1">
                    <a:lumMod val="65000"/>
                  </a:schemeClr>
                </a:solidFill>
              </a:rPr>
              <a:t> de </a:t>
            </a:r>
            <a:r>
              <a:rPr lang="en-US" sz="2200" dirty="0" err="1">
                <a:solidFill>
                  <a:schemeClr val="bg1">
                    <a:lumMod val="65000"/>
                  </a:schemeClr>
                </a:solidFill>
              </a:rPr>
              <a:t>formes</a:t>
            </a:r>
            <a:r>
              <a:rPr lang="en-US" sz="2200" dirty="0">
                <a:solidFill>
                  <a:schemeClr val="bg1">
                    <a:lumMod val="65000"/>
                  </a:schemeClr>
                </a:solidFill>
              </a:rPr>
              <a:t> </a:t>
            </a:r>
            <a:r>
              <a:rPr lang="en-US" sz="2200" dirty="0" err="1">
                <a:solidFill>
                  <a:schemeClr val="bg1">
                    <a:lumMod val="65000"/>
                  </a:schemeClr>
                </a:solidFill>
              </a:rPr>
              <a:t>régulières</a:t>
            </a:r>
            <a:r>
              <a:rPr lang="en-US" sz="2200" dirty="0">
                <a:solidFill>
                  <a:schemeClr val="bg1">
                    <a:lumMod val="65000"/>
                  </a:schemeClr>
                </a:solidFill>
              </a:rPr>
              <a:t> et dimensions: “C”, “L”, “T”, “I”, “H”, barres rondes, barres plates, tubes </a:t>
            </a:r>
            <a:r>
              <a:rPr lang="en-US" sz="2200" dirty="0" err="1">
                <a:solidFill>
                  <a:schemeClr val="bg1">
                    <a:lumMod val="65000"/>
                  </a:schemeClr>
                </a:solidFill>
              </a:rPr>
              <a:t>ronds</a:t>
            </a:r>
            <a:r>
              <a:rPr lang="en-US" sz="2200" dirty="0">
                <a:solidFill>
                  <a:schemeClr val="bg1">
                    <a:lumMod val="65000"/>
                  </a:schemeClr>
                </a:solidFill>
              </a:rPr>
              <a:t>, </a:t>
            </a:r>
            <a:r>
              <a:rPr lang="en-US" sz="2200" dirty="0" err="1">
                <a:solidFill>
                  <a:schemeClr val="bg1">
                    <a:lumMod val="65000"/>
                  </a:schemeClr>
                </a:solidFill>
              </a:rPr>
              <a:t>carrés</a:t>
            </a:r>
            <a:r>
              <a:rPr lang="en-US" sz="2200" dirty="0">
                <a:solidFill>
                  <a:schemeClr val="bg1">
                    <a:lumMod val="65000"/>
                  </a:schemeClr>
                </a:solidFill>
              </a:rPr>
              <a:t> et </a:t>
            </a:r>
            <a:r>
              <a:rPr lang="en-US" sz="2200" dirty="0" err="1">
                <a:solidFill>
                  <a:schemeClr val="bg1">
                    <a:lumMod val="65000"/>
                  </a:schemeClr>
                </a:solidFill>
              </a:rPr>
              <a:t>rectangulaires</a:t>
            </a:r>
            <a:r>
              <a:rPr lang="en-US" sz="2200" dirty="0">
                <a:solidFill>
                  <a:schemeClr val="bg1">
                    <a:lumMod val="65000"/>
                  </a:schemeClr>
                </a:solidFill>
              </a:rPr>
              <a:t>.</a:t>
            </a:r>
          </a:p>
          <a:p>
            <a:pPr>
              <a:buFont typeface="Courier New" panose="02070309020205020404" pitchFamily="49" charset="0"/>
              <a:buChar char="o"/>
            </a:pPr>
            <a:r>
              <a:rPr lang="en-US" sz="2200" dirty="0">
                <a:solidFill>
                  <a:schemeClr val="bg1">
                    <a:lumMod val="65000"/>
                  </a:schemeClr>
                </a:solidFill>
              </a:rPr>
              <a:t>Le </a:t>
            </a:r>
            <a:r>
              <a:rPr lang="en-US" sz="2200" dirty="0" err="1">
                <a:solidFill>
                  <a:schemeClr val="bg1">
                    <a:lumMod val="65000"/>
                  </a:schemeClr>
                </a:solidFill>
              </a:rPr>
              <a:t>délai</a:t>
            </a:r>
            <a:r>
              <a:rPr lang="en-US" sz="2200" dirty="0">
                <a:solidFill>
                  <a:schemeClr val="bg1">
                    <a:lumMod val="65000"/>
                  </a:schemeClr>
                </a:solidFill>
              </a:rPr>
              <a:t> de livraison de </a:t>
            </a:r>
            <a:r>
              <a:rPr lang="en-US" sz="2200" dirty="0" err="1">
                <a:solidFill>
                  <a:schemeClr val="bg1">
                    <a:lumMod val="65000"/>
                  </a:schemeClr>
                </a:solidFill>
              </a:rPr>
              <a:t>profilés</a:t>
            </a:r>
            <a:r>
              <a:rPr lang="en-US" sz="2200" dirty="0">
                <a:solidFill>
                  <a:schemeClr val="bg1">
                    <a:lumMod val="65000"/>
                  </a:schemeClr>
                </a:solidFill>
              </a:rPr>
              <a:t> </a:t>
            </a:r>
            <a:r>
              <a:rPr lang="en-US" sz="2200" dirty="0" err="1">
                <a:solidFill>
                  <a:schemeClr val="bg1">
                    <a:lumMod val="65000"/>
                  </a:schemeClr>
                </a:solidFill>
              </a:rPr>
              <a:t>d’aluminium</a:t>
            </a:r>
            <a:r>
              <a:rPr lang="en-US" sz="2200" dirty="0">
                <a:solidFill>
                  <a:schemeClr val="bg1">
                    <a:lumMod val="65000"/>
                  </a:schemeClr>
                </a:solidFill>
              </a:rPr>
              <a:t> </a:t>
            </a:r>
            <a:r>
              <a:rPr lang="en-US" sz="2200" dirty="0" err="1">
                <a:solidFill>
                  <a:schemeClr val="bg1">
                    <a:lumMod val="65000"/>
                  </a:schemeClr>
                </a:solidFill>
              </a:rPr>
              <a:t>en</a:t>
            </a:r>
            <a:r>
              <a:rPr lang="en-US" sz="2200" dirty="0">
                <a:solidFill>
                  <a:schemeClr val="bg1">
                    <a:lumMod val="65000"/>
                  </a:schemeClr>
                </a:solidFill>
              </a:rPr>
              <a:t> provenance </a:t>
            </a:r>
            <a:r>
              <a:rPr lang="en-US" sz="2200" dirty="0" err="1">
                <a:solidFill>
                  <a:schemeClr val="bg1">
                    <a:lumMod val="65000"/>
                  </a:schemeClr>
                </a:solidFill>
              </a:rPr>
              <a:t>directe</a:t>
            </a:r>
            <a:r>
              <a:rPr lang="en-US" sz="2200" dirty="0">
                <a:solidFill>
                  <a:schemeClr val="bg1">
                    <a:lumMod val="65000"/>
                  </a:schemeClr>
                </a:solidFill>
              </a:rPr>
              <a:t> de </a:t>
            </a:r>
            <a:r>
              <a:rPr lang="en-US" sz="2200" dirty="0" err="1">
                <a:solidFill>
                  <a:schemeClr val="bg1">
                    <a:lumMod val="65000"/>
                  </a:schemeClr>
                </a:solidFill>
              </a:rPr>
              <a:t>l’extrudeur</a:t>
            </a:r>
            <a:r>
              <a:rPr lang="en-US" sz="2200" dirty="0">
                <a:solidFill>
                  <a:schemeClr val="bg1">
                    <a:lumMod val="65000"/>
                  </a:schemeClr>
                </a:solidFill>
              </a:rPr>
              <a:t> est </a:t>
            </a:r>
            <a:r>
              <a:rPr lang="en-US" sz="2200" dirty="0" err="1">
                <a:solidFill>
                  <a:schemeClr val="bg1">
                    <a:lumMod val="65000"/>
                  </a:schemeClr>
                </a:solidFill>
              </a:rPr>
              <a:t>relativement</a:t>
            </a:r>
            <a:r>
              <a:rPr lang="en-US" sz="2200" dirty="0">
                <a:solidFill>
                  <a:schemeClr val="bg1">
                    <a:lumMod val="65000"/>
                  </a:schemeClr>
                </a:solidFill>
              </a:rPr>
              <a:t> court </a:t>
            </a:r>
            <a:r>
              <a:rPr lang="en-US" sz="2200" dirty="0" err="1">
                <a:solidFill>
                  <a:schemeClr val="bg1">
                    <a:lumMod val="65000"/>
                  </a:schemeClr>
                </a:solidFill>
              </a:rPr>
              <a:t>lorsque</a:t>
            </a:r>
            <a:r>
              <a:rPr lang="en-US" sz="2200" dirty="0">
                <a:solidFill>
                  <a:schemeClr val="bg1">
                    <a:lumMod val="65000"/>
                  </a:schemeClr>
                </a:solidFill>
              </a:rPr>
              <a:t> </a:t>
            </a:r>
            <a:r>
              <a:rPr lang="en-US" sz="2200" dirty="0" err="1">
                <a:solidFill>
                  <a:schemeClr val="bg1">
                    <a:lumMod val="65000"/>
                  </a:schemeClr>
                </a:solidFill>
              </a:rPr>
              <a:t>comparé</a:t>
            </a:r>
            <a:r>
              <a:rPr lang="en-US" sz="2200" dirty="0">
                <a:solidFill>
                  <a:schemeClr val="bg1">
                    <a:lumMod val="65000"/>
                  </a:schemeClr>
                </a:solidFill>
              </a:rPr>
              <a:t> à </a:t>
            </a:r>
            <a:r>
              <a:rPr lang="en-US" sz="2200" dirty="0" err="1">
                <a:solidFill>
                  <a:schemeClr val="bg1">
                    <a:lumMod val="65000"/>
                  </a:schemeClr>
                </a:solidFill>
              </a:rPr>
              <a:t>d’autres</a:t>
            </a:r>
            <a:r>
              <a:rPr lang="en-US" sz="2200" dirty="0">
                <a:solidFill>
                  <a:schemeClr val="bg1">
                    <a:lumMod val="65000"/>
                  </a:schemeClr>
                </a:solidFill>
              </a:rPr>
              <a:t> procédés de mise </a:t>
            </a:r>
            <a:r>
              <a:rPr lang="en-US" sz="2200" dirty="0" err="1">
                <a:solidFill>
                  <a:schemeClr val="bg1">
                    <a:lumMod val="65000"/>
                  </a:schemeClr>
                </a:solidFill>
              </a:rPr>
              <a:t>en</a:t>
            </a:r>
            <a:r>
              <a:rPr lang="en-US" sz="2200" dirty="0">
                <a:solidFill>
                  <a:schemeClr val="bg1">
                    <a:lumMod val="65000"/>
                  </a:schemeClr>
                </a:solidFill>
              </a:rPr>
              <a:t> </a:t>
            </a:r>
            <a:r>
              <a:rPr lang="en-US" sz="2200" dirty="0" err="1">
                <a:solidFill>
                  <a:schemeClr val="bg1">
                    <a:lumMod val="65000"/>
                  </a:schemeClr>
                </a:solidFill>
              </a:rPr>
              <a:t>forme</a:t>
            </a:r>
            <a:r>
              <a:rPr lang="en-US" sz="2200" dirty="0">
                <a:solidFill>
                  <a:schemeClr val="bg1">
                    <a:lumMod val="65000"/>
                  </a:schemeClr>
                </a:solidFill>
              </a:rPr>
              <a:t>.</a:t>
            </a:r>
          </a:p>
          <a:p>
            <a:pPr>
              <a:buFont typeface="Courier New" panose="02070309020205020404" pitchFamily="49" charset="0"/>
              <a:buChar char="o"/>
            </a:pPr>
            <a:endParaRPr lang="en-US" sz="2200" dirty="0">
              <a:solidFill>
                <a:schemeClr val="bg1">
                  <a:lumMod val="65000"/>
                </a:schemeClr>
              </a:solidFill>
            </a:endParaRPr>
          </a:p>
        </p:txBody>
      </p:sp>
      <p:sp>
        <p:nvSpPr>
          <p:cNvPr id="12" name="Espace réservé du pied de page 3">
            <a:extLst>
              <a:ext uri="{FF2B5EF4-FFF2-40B4-BE49-F238E27FC236}">
                <a16:creationId xmlns:a16="http://schemas.microsoft.com/office/drawing/2014/main" id="{92B53A6E-A927-4B96-A5CF-F3B2EC31694F}"/>
              </a:ext>
            </a:extLst>
          </p:cNvPr>
          <p:cNvSpPr>
            <a:spLocks noGrp="1"/>
          </p:cNvSpPr>
          <p:nvPr>
            <p:ph type="ftr" sz="quarter" idx="11"/>
          </p:nvPr>
        </p:nvSpPr>
        <p:spPr>
          <a:xfrm>
            <a:off x="4038600" y="6356350"/>
            <a:ext cx="4114800" cy="365125"/>
          </a:xfrm>
        </p:spPr>
        <p:txBody>
          <a:bodyPr/>
          <a:lstStyle/>
          <a:p>
            <a:r>
              <a:rPr lang="fr-FR" dirty="0"/>
              <a:t>ALU-COMPÉTENCES</a:t>
            </a:r>
          </a:p>
        </p:txBody>
      </p:sp>
      <p:sp>
        <p:nvSpPr>
          <p:cNvPr id="13" name="ZoneTexte 12">
            <a:extLst>
              <a:ext uri="{FF2B5EF4-FFF2-40B4-BE49-F238E27FC236}">
                <a16:creationId xmlns:a16="http://schemas.microsoft.com/office/drawing/2014/main" id="{33087D47-D84E-4B1E-9781-323D6806B5BE}"/>
              </a:ext>
            </a:extLst>
          </p:cNvPr>
          <p:cNvSpPr txBox="1"/>
          <p:nvPr/>
        </p:nvSpPr>
        <p:spPr>
          <a:xfrm>
            <a:off x="7031282" y="5895108"/>
            <a:ext cx="3899356" cy="430887"/>
          </a:xfrm>
          <a:prstGeom prst="rect">
            <a:avLst/>
          </a:prstGeom>
          <a:noFill/>
        </p:spPr>
        <p:txBody>
          <a:bodyPr wrap="square" rtlCol="0">
            <a:spAutoFit/>
          </a:bodyPr>
          <a:lstStyle/>
          <a:p>
            <a:r>
              <a:rPr lang="en-US" sz="1100" i="1" dirty="0">
                <a:solidFill>
                  <a:schemeClr val="accent2"/>
                </a:solidFill>
                <a:latin typeface="Univers Condensed Light" panose="020B0306020202040204" pitchFamily="34" charset="0"/>
              </a:rPr>
              <a:t>© Aluminum Extruders Council (AEC) Aluminum Extrusion Manual, v.4.2. Used with permission.</a:t>
            </a:r>
            <a:endParaRPr lang="fr-CA" sz="1100" i="1" dirty="0">
              <a:solidFill>
                <a:schemeClr val="accent2"/>
              </a:solidFill>
              <a:latin typeface="Univers Condensed Light" panose="020B0306020202040204" pitchFamily="34" charset="0"/>
            </a:endParaRPr>
          </a:p>
        </p:txBody>
      </p:sp>
    </p:spTree>
    <p:extLst>
      <p:ext uri="{BB962C8B-B14F-4D97-AF65-F5344CB8AC3E}">
        <p14:creationId xmlns:p14="http://schemas.microsoft.com/office/powerpoint/2010/main" val="77350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FC14D-AAE4-434F-B6E4-F49B826AB522}"/>
              </a:ext>
            </a:extLst>
          </p:cNvPr>
          <p:cNvSpPr>
            <a:spLocks noGrp="1"/>
          </p:cNvSpPr>
          <p:nvPr>
            <p:ph type="title"/>
          </p:nvPr>
        </p:nvSpPr>
        <p:spPr/>
        <p:txBody>
          <a:bodyPr/>
          <a:lstStyle/>
          <a:p>
            <a:r>
              <a:rPr lang="en-US" err="1"/>
              <a:t>Désavantages</a:t>
            </a:r>
            <a:r>
              <a:rPr lang="en-US"/>
              <a:t> de </a:t>
            </a:r>
            <a:r>
              <a:rPr lang="en-US" err="1"/>
              <a:t>l’extrusion</a:t>
            </a:r>
            <a:endParaRPr lang="fr-CA"/>
          </a:p>
        </p:txBody>
      </p:sp>
      <p:sp>
        <p:nvSpPr>
          <p:cNvPr id="3" name="Espace réservé du contenu 2">
            <a:extLst>
              <a:ext uri="{FF2B5EF4-FFF2-40B4-BE49-F238E27FC236}">
                <a16:creationId xmlns:a16="http://schemas.microsoft.com/office/drawing/2014/main" id="{3E6FD9F4-7708-45F1-A225-19124B6A61A8}"/>
              </a:ext>
            </a:extLst>
          </p:cNvPr>
          <p:cNvSpPr>
            <a:spLocks noGrp="1"/>
          </p:cNvSpPr>
          <p:nvPr>
            <p:ph idx="1"/>
          </p:nvPr>
        </p:nvSpPr>
        <p:spPr>
          <a:xfrm>
            <a:off x="816683" y="1341530"/>
            <a:ext cx="6595335" cy="5014819"/>
          </a:xfrm>
        </p:spPr>
        <p:txBody>
          <a:bodyPr>
            <a:normAutofit/>
          </a:bodyPr>
          <a:lstStyle/>
          <a:p>
            <a:pPr>
              <a:buFont typeface="Courier New" panose="02070309020205020404" pitchFamily="49" charset="0"/>
              <a:buChar char="o"/>
            </a:pPr>
            <a:r>
              <a:rPr lang="en-US" sz="2100" dirty="0">
                <a:solidFill>
                  <a:schemeClr val="bg1">
                    <a:lumMod val="65000"/>
                  </a:schemeClr>
                </a:solidFill>
              </a:rPr>
              <a:t>Dans le cas d’un profilé développé pour répondre à une application spécifique, il est alors </a:t>
            </a:r>
            <a:r>
              <a:rPr lang="en-US" sz="2100" dirty="0" err="1">
                <a:solidFill>
                  <a:schemeClr val="bg1">
                    <a:lumMod val="65000"/>
                  </a:schemeClr>
                </a:solidFill>
              </a:rPr>
              <a:t>nécessaire</a:t>
            </a:r>
            <a:r>
              <a:rPr lang="en-US" sz="2100" dirty="0">
                <a:solidFill>
                  <a:schemeClr val="bg1">
                    <a:lumMod val="65000"/>
                  </a:schemeClr>
                </a:solidFill>
              </a:rPr>
              <a:t> </a:t>
            </a:r>
            <a:r>
              <a:rPr lang="en-US" sz="2100" dirty="0" err="1">
                <a:solidFill>
                  <a:schemeClr val="bg1">
                    <a:lumMod val="65000"/>
                  </a:schemeClr>
                </a:solidFill>
              </a:rPr>
              <a:t>d’acheter</a:t>
            </a:r>
            <a:r>
              <a:rPr lang="en-US" sz="2100" dirty="0">
                <a:solidFill>
                  <a:schemeClr val="bg1">
                    <a:lumMod val="65000"/>
                  </a:schemeClr>
                </a:solidFill>
              </a:rPr>
              <a:t> un </a:t>
            </a:r>
            <a:r>
              <a:rPr lang="en-US" sz="2100" dirty="0" err="1">
                <a:solidFill>
                  <a:schemeClr val="bg1">
                    <a:lumMod val="65000"/>
                  </a:schemeClr>
                </a:solidFill>
              </a:rPr>
              <a:t>outillage</a:t>
            </a:r>
            <a:r>
              <a:rPr lang="en-US" sz="2100" dirty="0">
                <a:solidFill>
                  <a:schemeClr val="bg1">
                    <a:lumMod val="65000"/>
                  </a:schemeClr>
                </a:solidFill>
              </a:rPr>
              <a:t> </a:t>
            </a:r>
            <a:r>
              <a:rPr lang="en-US" sz="2100" dirty="0" err="1">
                <a:solidFill>
                  <a:schemeClr val="bg1">
                    <a:lumMod val="65000"/>
                  </a:schemeClr>
                </a:solidFill>
              </a:rPr>
              <a:t>dédié</a:t>
            </a:r>
            <a:r>
              <a:rPr lang="en-US" sz="2100" dirty="0">
                <a:solidFill>
                  <a:schemeClr val="bg1">
                    <a:lumMod val="65000"/>
                  </a:schemeClr>
                </a:solidFill>
              </a:rPr>
              <a:t>, </a:t>
            </a:r>
            <a:r>
              <a:rPr lang="en-US" sz="2100" dirty="0" err="1">
                <a:solidFill>
                  <a:schemeClr val="bg1">
                    <a:lumMod val="65000"/>
                  </a:schemeClr>
                </a:solidFill>
              </a:rPr>
              <a:t>ou</a:t>
            </a:r>
            <a:r>
              <a:rPr lang="en-US" sz="2100" dirty="0">
                <a:solidFill>
                  <a:schemeClr val="bg1">
                    <a:lumMod val="65000"/>
                  </a:schemeClr>
                </a:solidFill>
              </a:rPr>
              <a:t> </a:t>
            </a:r>
            <a:r>
              <a:rPr lang="en-US" sz="2100" dirty="0" err="1">
                <a:solidFill>
                  <a:schemeClr val="bg1">
                    <a:lumMod val="65000"/>
                  </a:schemeClr>
                </a:solidFill>
              </a:rPr>
              <a:t>matrice</a:t>
            </a:r>
            <a:r>
              <a:rPr lang="en-US" sz="2100" dirty="0">
                <a:solidFill>
                  <a:schemeClr val="bg1">
                    <a:lumMod val="65000"/>
                  </a:schemeClr>
                </a:solidFill>
              </a:rPr>
              <a:t> </a:t>
            </a:r>
            <a:r>
              <a:rPr lang="en-US" sz="2100" dirty="0" err="1">
                <a:solidFill>
                  <a:schemeClr val="bg1">
                    <a:lumMod val="65000"/>
                  </a:schemeClr>
                </a:solidFill>
              </a:rPr>
              <a:t>d’extrusion</a:t>
            </a:r>
            <a:r>
              <a:rPr lang="en-US" sz="2100" dirty="0">
                <a:solidFill>
                  <a:schemeClr val="bg1">
                    <a:lumMod val="65000"/>
                  </a:schemeClr>
                </a:solidFill>
              </a:rPr>
              <a:t>, qui sera </a:t>
            </a:r>
            <a:r>
              <a:rPr lang="en-US" sz="2100" dirty="0" err="1">
                <a:solidFill>
                  <a:schemeClr val="bg1">
                    <a:lumMod val="65000"/>
                  </a:schemeClr>
                </a:solidFill>
              </a:rPr>
              <a:t>usinée</a:t>
            </a:r>
            <a:r>
              <a:rPr lang="en-US" sz="2100" dirty="0">
                <a:solidFill>
                  <a:schemeClr val="bg1">
                    <a:lumMod val="65000"/>
                  </a:schemeClr>
                </a:solidFill>
              </a:rPr>
              <a:t> </a:t>
            </a:r>
            <a:r>
              <a:rPr lang="en-US" sz="2100" dirty="0" err="1">
                <a:solidFill>
                  <a:schemeClr val="bg1">
                    <a:lumMod val="65000"/>
                  </a:schemeClr>
                </a:solidFill>
              </a:rPr>
              <a:t>spécialement</a:t>
            </a:r>
            <a:r>
              <a:rPr lang="en-US" sz="2100" dirty="0">
                <a:solidFill>
                  <a:schemeClr val="bg1">
                    <a:lumMod val="65000"/>
                  </a:schemeClr>
                </a:solidFill>
              </a:rPr>
              <a:t> pour ce profilé. </a:t>
            </a:r>
            <a:r>
              <a:rPr lang="en-US" sz="2100" dirty="0" err="1">
                <a:solidFill>
                  <a:schemeClr val="bg1">
                    <a:lumMod val="65000"/>
                  </a:schemeClr>
                </a:solidFill>
              </a:rPr>
              <a:t>Cet</a:t>
            </a:r>
            <a:r>
              <a:rPr lang="en-US" sz="2100" dirty="0">
                <a:solidFill>
                  <a:schemeClr val="bg1">
                    <a:lumMod val="65000"/>
                  </a:schemeClr>
                </a:solidFill>
              </a:rPr>
              <a:t> </a:t>
            </a:r>
            <a:r>
              <a:rPr lang="en-US" sz="2100" dirty="0" err="1">
                <a:solidFill>
                  <a:schemeClr val="bg1">
                    <a:lumMod val="65000"/>
                  </a:schemeClr>
                </a:solidFill>
              </a:rPr>
              <a:t>outillage</a:t>
            </a:r>
            <a:r>
              <a:rPr lang="en-US" sz="2100" dirty="0">
                <a:solidFill>
                  <a:schemeClr val="bg1">
                    <a:lumMod val="65000"/>
                  </a:schemeClr>
                </a:solidFill>
              </a:rPr>
              <a:t> </a:t>
            </a:r>
            <a:r>
              <a:rPr lang="en-US" sz="2100" dirty="0" err="1">
                <a:solidFill>
                  <a:schemeClr val="bg1">
                    <a:lumMod val="65000"/>
                  </a:schemeClr>
                </a:solidFill>
              </a:rPr>
              <a:t>ayant</a:t>
            </a:r>
            <a:r>
              <a:rPr lang="en-US" sz="2100" dirty="0">
                <a:solidFill>
                  <a:schemeClr val="bg1">
                    <a:lumMod val="65000"/>
                  </a:schemeClr>
                </a:solidFill>
              </a:rPr>
              <a:t> </a:t>
            </a:r>
            <a:r>
              <a:rPr lang="en-US" sz="2100" dirty="0" err="1">
                <a:solidFill>
                  <a:schemeClr val="bg1">
                    <a:lumMod val="65000"/>
                  </a:schemeClr>
                </a:solidFill>
              </a:rPr>
              <a:t>été</a:t>
            </a:r>
            <a:r>
              <a:rPr lang="en-US" sz="2100" dirty="0">
                <a:solidFill>
                  <a:schemeClr val="bg1">
                    <a:lumMod val="65000"/>
                  </a:schemeClr>
                </a:solidFill>
              </a:rPr>
              <a:t> </a:t>
            </a:r>
            <a:r>
              <a:rPr lang="en-US" sz="2100" dirty="0" err="1">
                <a:solidFill>
                  <a:schemeClr val="bg1">
                    <a:lumMod val="65000"/>
                  </a:schemeClr>
                </a:solidFill>
              </a:rPr>
              <a:t>conçu</a:t>
            </a:r>
            <a:r>
              <a:rPr lang="en-US" sz="2100" dirty="0">
                <a:solidFill>
                  <a:schemeClr val="bg1">
                    <a:lumMod val="65000"/>
                  </a:schemeClr>
                </a:solidFill>
              </a:rPr>
              <a:t> et </a:t>
            </a:r>
            <a:r>
              <a:rPr lang="en-US" sz="2100" dirty="0" err="1">
                <a:solidFill>
                  <a:schemeClr val="bg1">
                    <a:lumMod val="65000"/>
                  </a:schemeClr>
                </a:solidFill>
              </a:rPr>
              <a:t>usiné</a:t>
            </a:r>
            <a:r>
              <a:rPr lang="en-US" sz="2100" dirty="0">
                <a:solidFill>
                  <a:schemeClr val="bg1">
                    <a:lumMod val="65000"/>
                  </a:schemeClr>
                </a:solidFill>
              </a:rPr>
              <a:t> de </a:t>
            </a:r>
            <a:r>
              <a:rPr lang="en-US" sz="2100" dirty="0" err="1">
                <a:solidFill>
                  <a:schemeClr val="bg1">
                    <a:lumMod val="65000"/>
                  </a:schemeClr>
                </a:solidFill>
              </a:rPr>
              <a:t>façon</a:t>
            </a:r>
            <a:r>
              <a:rPr lang="en-US" sz="2100" dirty="0">
                <a:solidFill>
                  <a:schemeClr val="bg1">
                    <a:lumMod val="65000"/>
                  </a:schemeClr>
                </a:solidFill>
              </a:rPr>
              <a:t> à </a:t>
            </a:r>
            <a:r>
              <a:rPr lang="en-US" sz="2100" dirty="0" err="1">
                <a:solidFill>
                  <a:schemeClr val="bg1">
                    <a:lumMod val="65000"/>
                  </a:schemeClr>
                </a:solidFill>
              </a:rPr>
              <a:t>s’adapter</a:t>
            </a:r>
            <a:r>
              <a:rPr lang="en-US" sz="2100" dirty="0">
                <a:solidFill>
                  <a:schemeClr val="bg1">
                    <a:lumMod val="65000"/>
                  </a:schemeClr>
                </a:solidFill>
              </a:rPr>
              <a:t> à une </a:t>
            </a:r>
            <a:r>
              <a:rPr lang="en-US" sz="2100" dirty="0" err="1">
                <a:solidFill>
                  <a:schemeClr val="bg1">
                    <a:lumMod val="65000"/>
                  </a:schemeClr>
                </a:solidFill>
              </a:rPr>
              <a:t>presse</a:t>
            </a:r>
            <a:r>
              <a:rPr lang="en-US" sz="2100" dirty="0">
                <a:solidFill>
                  <a:schemeClr val="bg1">
                    <a:lumMod val="65000"/>
                  </a:schemeClr>
                </a:solidFill>
              </a:rPr>
              <a:t> </a:t>
            </a:r>
            <a:r>
              <a:rPr lang="en-US" sz="2100" dirty="0" err="1">
                <a:solidFill>
                  <a:schemeClr val="bg1">
                    <a:lumMod val="65000"/>
                  </a:schemeClr>
                </a:solidFill>
              </a:rPr>
              <a:t>d’extrusion</a:t>
            </a:r>
            <a:r>
              <a:rPr lang="en-US" sz="2100" dirty="0">
                <a:solidFill>
                  <a:schemeClr val="bg1">
                    <a:lumMod val="65000"/>
                  </a:schemeClr>
                </a:solidFill>
              </a:rPr>
              <a:t> </a:t>
            </a:r>
            <a:r>
              <a:rPr lang="en-US" sz="2100" dirty="0" err="1">
                <a:solidFill>
                  <a:schemeClr val="bg1">
                    <a:lumMod val="65000"/>
                  </a:schemeClr>
                </a:solidFill>
              </a:rPr>
              <a:t>donnée</a:t>
            </a:r>
            <a:r>
              <a:rPr lang="en-US" sz="2100" dirty="0">
                <a:solidFill>
                  <a:schemeClr val="bg1">
                    <a:lumMod val="65000"/>
                  </a:schemeClr>
                </a:solidFill>
              </a:rPr>
              <a:t>, il est </a:t>
            </a:r>
            <a:r>
              <a:rPr lang="en-US" sz="2100" dirty="0" err="1">
                <a:solidFill>
                  <a:schemeClr val="bg1">
                    <a:lumMod val="65000"/>
                  </a:schemeClr>
                </a:solidFill>
              </a:rPr>
              <a:t>très</a:t>
            </a:r>
            <a:r>
              <a:rPr lang="en-US" sz="2100" dirty="0">
                <a:solidFill>
                  <a:schemeClr val="bg1">
                    <a:lumMod val="65000"/>
                  </a:schemeClr>
                </a:solidFill>
              </a:rPr>
              <a:t> rare </a:t>
            </a:r>
            <a:r>
              <a:rPr lang="en-US" sz="2100" dirty="0" err="1">
                <a:solidFill>
                  <a:schemeClr val="bg1">
                    <a:lumMod val="65000"/>
                  </a:schemeClr>
                </a:solidFill>
              </a:rPr>
              <a:t>qu’il</a:t>
            </a:r>
            <a:r>
              <a:rPr lang="en-US" sz="2100" dirty="0">
                <a:solidFill>
                  <a:schemeClr val="bg1">
                    <a:lumMod val="65000"/>
                  </a:schemeClr>
                </a:solidFill>
              </a:rPr>
              <a:t> </a:t>
            </a:r>
            <a:r>
              <a:rPr lang="en-US" sz="2100" dirty="0" err="1">
                <a:solidFill>
                  <a:schemeClr val="bg1">
                    <a:lumMod val="65000"/>
                  </a:schemeClr>
                </a:solidFill>
              </a:rPr>
              <a:t>puisse</a:t>
            </a:r>
            <a:r>
              <a:rPr lang="en-US" sz="2100" dirty="0">
                <a:solidFill>
                  <a:schemeClr val="bg1">
                    <a:lumMod val="65000"/>
                  </a:schemeClr>
                </a:solidFill>
              </a:rPr>
              <a:t> </a:t>
            </a:r>
            <a:r>
              <a:rPr lang="en-US" sz="2100" dirty="0" err="1">
                <a:solidFill>
                  <a:schemeClr val="bg1">
                    <a:lumMod val="65000"/>
                  </a:schemeClr>
                </a:solidFill>
              </a:rPr>
              <a:t>être</a:t>
            </a:r>
            <a:r>
              <a:rPr lang="en-US" sz="2100" dirty="0">
                <a:solidFill>
                  <a:schemeClr val="bg1">
                    <a:lumMod val="65000"/>
                  </a:schemeClr>
                </a:solidFill>
              </a:rPr>
              <a:t> </a:t>
            </a:r>
            <a:r>
              <a:rPr lang="en-US" sz="2100" dirty="0" err="1">
                <a:solidFill>
                  <a:schemeClr val="bg1">
                    <a:lumMod val="65000"/>
                  </a:schemeClr>
                </a:solidFill>
              </a:rPr>
              <a:t>transféré</a:t>
            </a:r>
            <a:r>
              <a:rPr lang="en-US" sz="2100" dirty="0">
                <a:solidFill>
                  <a:schemeClr val="bg1">
                    <a:lumMod val="65000"/>
                  </a:schemeClr>
                </a:solidFill>
              </a:rPr>
              <a:t> d’un </a:t>
            </a:r>
            <a:r>
              <a:rPr lang="en-US" sz="2100" dirty="0" err="1">
                <a:solidFill>
                  <a:schemeClr val="bg1">
                    <a:lumMod val="65000"/>
                  </a:schemeClr>
                </a:solidFill>
              </a:rPr>
              <a:t>extrudeur</a:t>
            </a:r>
            <a:r>
              <a:rPr lang="en-US" sz="2100" dirty="0">
                <a:solidFill>
                  <a:schemeClr val="bg1">
                    <a:lumMod val="65000"/>
                  </a:schemeClr>
                </a:solidFill>
              </a:rPr>
              <a:t> à un </a:t>
            </a:r>
            <a:r>
              <a:rPr lang="en-US" sz="2100" dirty="0" err="1">
                <a:solidFill>
                  <a:schemeClr val="bg1">
                    <a:lumMod val="65000"/>
                  </a:schemeClr>
                </a:solidFill>
              </a:rPr>
              <a:t>autre</a:t>
            </a:r>
            <a:r>
              <a:rPr lang="en-US" sz="2100" dirty="0">
                <a:solidFill>
                  <a:schemeClr val="bg1">
                    <a:lumMod val="65000"/>
                  </a:schemeClr>
                </a:solidFill>
              </a:rPr>
              <a:t>; </a:t>
            </a:r>
          </a:p>
          <a:p>
            <a:pPr>
              <a:buFont typeface="Courier New" panose="02070309020205020404" pitchFamily="49" charset="0"/>
              <a:buChar char="o"/>
            </a:pPr>
            <a:r>
              <a:rPr lang="en-US" sz="2100" dirty="0">
                <a:solidFill>
                  <a:schemeClr val="bg1">
                    <a:lumMod val="65000"/>
                  </a:schemeClr>
                </a:solidFill>
              </a:rPr>
              <a:t>Les dimensions </a:t>
            </a:r>
            <a:r>
              <a:rPr lang="en-US" sz="2100" dirty="0" err="1">
                <a:solidFill>
                  <a:schemeClr val="bg1">
                    <a:lumMod val="65000"/>
                  </a:schemeClr>
                </a:solidFill>
              </a:rPr>
              <a:t>pouvant</a:t>
            </a:r>
            <a:r>
              <a:rPr lang="en-US" sz="2100" dirty="0">
                <a:solidFill>
                  <a:schemeClr val="bg1">
                    <a:lumMod val="65000"/>
                  </a:schemeClr>
                </a:solidFill>
              </a:rPr>
              <a:t> </a:t>
            </a:r>
            <a:r>
              <a:rPr lang="en-US" sz="2100" dirty="0" err="1">
                <a:solidFill>
                  <a:schemeClr val="bg1">
                    <a:lumMod val="65000"/>
                  </a:schemeClr>
                </a:solidFill>
              </a:rPr>
              <a:t>être</a:t>
            </a:r>
            <a:r>
              <a:rPr lang="en-US" sz="2100" dirty="0">
                <a:solidFill>
                  <a:schemeClr val="bg1">
                    <a:lumMod val="65000"/>
                  </a:schemeClr>
                </a:solidFill>
              </a:rPr>
              <a:t> </a:t>
            </a:r>
            <a:r>
              <a:rPr lang="en-US" sz="2100" dirty="0" err="1">
                <a:solidFill>
                  <a:schemeClr val="bg1">
                    <a:lumMod val="65000"/>
                  </a:schemeClr>
                </a:solidFill>
              </a:rPr>
              <a:t>extrudées</a:t>
            </a:r>
            <a:r>
              <a:rPr lang="en-US" sz="2100" dirty="0">
                <a:solidFill>
                  <a:schemeClr val="bg1">
                    <a:lumMod val="65000"/>
                  </a:schemeClr>
                </a:solidFill>
              </a:rPr>
              <a:t> </a:t>
            </a:r>
            <a:r>
              <a:rPr lang="en-US" sz="2100" dirty="0" err="1">
                <a:solidFill>
                  <a:schemeClr val="bg1">
                    <a:lumMod val="65000"/>
                  </a:schemeClr>
                </a:solidFill>
              </a:rPr>
              <a:t>dépendent</a:t>
            </a:r>
            <a:r>
              <a:rPr lang="en-US" sz="2100" dirty="0">
                <a:solidFill>
                  <a:schemeClr val="bg1">
                    <a:lumMod val="65000"/>
                  </a:schemeClr>
                </a:solidFill>
              </a:rPr>
              <a:t> de la </a:t>
            </a:r>
            <a:r>
              <a:rPr lang="en-US" sz="2100" dirty="0" err="1">
                <a:solidFill>
                  <a:schemeClr val="bg1">
                    <a:lumMod val="65000"/>
                  </a:schemeClr>
                </a:solidFill>
              </a:rPr>
              <a:t>taille</a:t>
            </a:r>
            <a:r>
              <a:rPr lang="en-US" sz="2100" dirty="0">
                <a:solidFill>
                  <a:schemeClr val="bg1">
                    <a:lumMod val="65000"/>
                  </a:schemeClr>
                </a:solidFill>
              </a:rPr>
              <a:t> de </a:t>
            </a:r>
            <a:r>
              <a:rPr lang="en-US" sz="2100" dirty="0" err="1">
                <a:solidFill>
                  <a:schemeClr val="bg1">
                    <a:lumMod val="65000"/>
                  </a:schemeClr>
                </a:solidFill>
              </a:rPr>
              <a:t>l’équipement</a:t>
            </a:r>
            <a:r>
              <a:rPr lang="en-US" sz="2100" dirty="0">
                <a:solidFill>
                  <a:schemeClr val="bg1">
                    <a:lumMod val="65000"/>
                  </a:schemeClr>
                </a:solidFill>
              </a:rPr>
              <a:t> </a:t>
            </a:r>
            <a:r>
              <a:rPr lang="en-US" sz="2100" dirty="0" err="1">
                <a:solidFill>
                  <a:schemeClr val="bg1">
                    <a:lumMod val="65000"/>
                  </a:schemeClr>
                </a:solidFill>
              </a:rPr>
              <a:t>possédé</a:t>
            </a:r>
            <a:r>
              <a:rPr lang="en-US" sz="2100" dirty="0">
                <a:solidFill>
                  <a:schemeClr val="bg1">
                    <a:lumMod val="65000"/>
                  </a:schemeClr>
                </a:solidFill>
              </a:rPr>
              <a:t> par </a:t>
            </a:r>
            <a:r>
              <a:rPr lang="en-US" sz="2100" dirty="0" err="1">
                <a:solidFill>
                  <a:schemeClr val="bg1">
                    <a:lumMod val="65000"/>
                  </a:schemeClr>
                </a:solidFill>
              </a:rPr>
              <a:t>l’extrudeur</a:t>
            </a:r>
            <a:r>
              <a:rPr lang="en-US" sz="2100" dirty="0">
                <a:solidFill>
                  <a:schemeClr val="bg1">
                    <a:lumMod val="65000"/>
                  </a:schemeClr>
                </a:solidFill>
              </a:rPr>
              <a:t>. Il est </a:t>
            </a:r>
            <a:r>
              <a:rPr lang="en-US" sz="2100" dirty="0" err="1">
                <a:solidFill>
                  <a:schemeClr val="bg1">
                    <a:lumMod val="65000"/>
                  </a:schemeClr>
                </a:solidFill>
              </a:rPr>
              <a:t>recommandé</a:t>
            </a:r>
            <a:r>
              <a:rPr lang="en-US" sz="2100" dirty="0">
                <a:solidFill>
                  <a:schemeClr val="bg1">
                    <a:lumMod val="65000"/>
                  </a:schemeClr>
                </a:solidFill>
              </a:rPr>
              <a:t> de </a:t>
            </a:r>
            <a:r>
              <a:rPr lang="en-US" sz="2100" dirty="0" err="1">
                <a:solidFill>
                  <a:schemeClr val="bg1">
                    <a:lumMod val="65000"/>
                  </a:schemeClr>
                </a:solidFill>
              </a:rPr>
              <a:t>valider</a:t>
            </a:r>
            <a:r>
              <a:rPr lang="en-US" sz="2100" dirty="0">
                <a:solidFill>
                  <a:schemeClr val="bg1">
                    <a:lumMod val="65000"/>
                  </a:schemeClr>
                </a:solidFill>
              </a:rPr>
              <a:t> la </a:t>
            </a:r>
            <a:r>
              <a:rPr lang="en-US" sz="2100" dirty="0" err="1">
                <a:solidFill>
                  <a:schemeClr val="bg1">
                    <a:lumMod val="65000"/>
                  </a:schemeClr>
                </a:solidFill>
              </a:rPr>
              <a:t>possibilité</a:t>
            </a:r>
            <a:r>
              <a:rPr lang="en-US" sz="2100" dirty="0">
                <a:solidFill>
                  <a:schemeClr val="bg1">
                    <a:lumMod val="65000"/>
                  </a:schemeClr>
                </a:solidFill>
              </a:rPr>
              <a:t> </a:t>
            </a:r>
            <a:r>
              <a:rPr lang="en-US" sz="2100" dirty="0" err="1">
                <a:solidFill>
                  <a:schemeClr val="bg1">
                    <a:lumMod val="65000"/>
                  </a:schemeClr>
                </a:solidFill>
              </a:rPr>
              <a:t>d’extruder</a:t>
            </a:r>
            <a:r>
              <a:rPr lang="en-US" sz="2100" dirty="0">
                <a:solidFill>
                  <a:schemeClr val="bg1">
                    <a:lumMod val="65000"/>
                  </a:schemeClr>
                </a:solidFill>
              </a:rPr>
              <a:t> une pièce </a:t>
            </a:r>
            <a:r>
              <a:rPr lang="en-US" sz="2100" dirty="0" err="1">
                <a:solidFill>
                  <a:schemeClr val="bg1">
                    <a:lumMod val="65000"/>
                  </a:schemeClr>
                </a:solidFill>
              </a:rPr>
              <a:t>auprès</a:t>
            </a:r>
            <a:r>
              <a:rPr lang="en-US" sz="2100" dirty="0">
                <a:solidFill>
                  <a:schemeClr val="bg1">
                    <a:lumMod val="65000"/>
                  </a:schemeClr>
                </a:solidFill>
              </a:rPr>
              <a:t> du service technique de </a:t>
            </a:r>
            <a:r>
              <a:rPr lang="en-US" sz="2100" dirty="0" err="1">
                <a:solidFill>
                  <a:schemeClr val="bg1">
                    <a:lumMod val="65000"/>
                  </a:schemeClr>
                </a:solidFill>
              </a:rPr>
              <a:t>l’extrudeur</a:t>
            </a:r>
            <a:r>
              <a:rPr lang="en-US" sz="2100" dirty="0">
                <a:solidFill>
                  <a:schemeClr val="bg1">
                    <a:lumMod val="65000"/>
                  </a:schemeClr>
                </a:solidFill>
              </a:rPr>
              <a:t>, qui </a:t>
            </a:r>
            <a:r>
              <a:rPr lang="en-US" sz="2100" dirty="0" err="1">
                <a:solidFill>
                  <a:schemeClr val="bg1">
                    <a:lumMod val="65000"/>
                  </a:schemeClr>
                </a:solidFill>
              </a:rPr>
              <a:t>pourra</a:t>
            </a:r>
            <a:r>
              <a:rPr lang="en-US" sz="2100" dirty="0">
                <a:solidFill>
                  <a:schemeClr val="bg1">
                    <a:lumMod val="65000"/>
                  </a:schemeClr>
                </a:solidFill>
              </a:rPr>
              <a:t> alors </a:t>
            </a:r>
            <a:r>
              <a:rPr lang="en-US" sz="2100" dirty="0" err="1">
                <a:solidFill>
                  <a:schemeClr val="bg1">
                    <a:lumMod val="65000"/>
                  </a:schemeClr>
                </a:solidFill>
              </a:rPr>
              <a:t>suggérer</a:t>
            </a:r>
            <a:r>
              <a:rPr lang="en-US" sz="2100" dirty="0">
                <a:solidFill>
                  <a:schemeClr val="bg1">
                    <a:lumMod val="65000"/>
                  </a:schemeClr>
                </a:solidFill>
              </a:rPr>
              <a:t> des </a:t>
            </a:r>
            <a:r>
              <a:rPr lang="en-US" sz="2100" dirty="0" err="1">
                <a:solidFill>
                  <a:schemeClr val="bg1">
                    <a:lumMod val="65000"/>
                  </a:schemeClr>
                </a:solidFill>
              </a:rPr>
              <a:t>ajustements</a:t>
            </a:r>
            <a:r>
              <a:rPr lang="en-US" sz="2100" dirty="0">
                <a:solidFill>
                  <a:schemeClr val="bg1">
                    <a:lumMod val="65000"/>
                  </a:schemeClr>
                </a:solidFill>
              </a:rPr>
              <a:t> et modifications </a:t>
            </a:r>
            <a:r>
              <a:rPr lang="en-US" sz="2100" dirty="0" err="1">
                <a:solidFill>
                  <a:schemeClr val="bg1">
                    <a:lumMod val="65000"/>
                  </a:schemeClr>
                </a:solidFill>
              </a:rPr>
              <a:t>nécessaires</a:t>
            </a:r>
            <a:r>
              <a:rPr lang="en-US" sz="2100" dirty="0">
                <a:solidFill>
                  <a:schemeClr val="bg1">
                    <a:lumMod val="65000"/>
                  </a:schemeClr>
                </a:solidFill>
              </a:rPr>
              <a:t> pour </a:t>
            </a:r>
            <a:r>
              <a:rPr lang="en-US" sz="2100" dirty="0" err="1">
                <a:solidFill>
                  <a:schemeClr val="bg1">
                    <a:lumMod val="65000"/>
                  </a:schemeClr>
                </a:solidFill>
              </a:rPr>
              <a:t>rencontrer</a:t>
            </a:r>
            <a:r>
              <a:rPr lang="en-US" sz="2100" dirty="0">
                <a:solidFill>
                  <a:schemeClr val="bg1">
                    <a:lumMod val="65000"/>
                  </a:schemeClr>
                </a:solidFill>
              </a:rPr>
              <a:t> la </a:t>
            </a:r>
            <a:r>
              <a:rPr lang="en-US" sz="2100" dirty="0" err="1">
                <a:solidFill>
                  <a:schemeClr val="bg1">
                    <a:lumMod val="65000"/>
                  </a:schemeClr>
                </a:solidFill>
              </a:rPr>
              <a:t>capacité</a:t>
            </a:r>
            <a:r>
              <a:rPr lang="en-US" sz="2100" dirty="0">
                <a:solidFill>
                  <a:schemeClr val="bg1">
                    <a:lumMod val="65000"/>
                  </a:schemeClr>
                </a:solidFill>
              </a:rPr>
              <a:t> de </a:t>
            </a:r>
            <a:r>
              <a:rPr lang="en-US" sz="2100" dirty="0" err="1">
                <a:solidFill>
                  <a:schemeClr val="bg1">
                    <a:lumMod val="65000"/>
                  </a:schemeClr>
                </a:solidFill>
              </a:rPr>
              <a:t>ses</a:t>
            </a:r>
            <a:r>
              <a:rPr lang="en-US" sz="2100" dirty="0">
                <a:solidFill>
                  <a:schemeClr val="bg1">
                    <a:lumMod val="65000"/>
                  </a:schemeClr>
                </a:solidFill>
              </a:rPr>
              <a:t> presses; </a:t>
            </a:r>
          </a:p>
          <a:p>
            <a:pPr>
              <a:buFont typeface="Courier New" panose="02070309020205020404" pitchFamily="49" charset="0"/>
              <a:buChar char="o"/>
            </a:pPr>
            <a:r>
              <a:rPr lang="en-US" sz="2100" dirty="0">
                <a:solidFill>
                  <a:schemeClr val="bg1">
                    <a:lumMod val="65000"/>
                  </a:schemeClr>
                </a:solidFill>
              </a:rPr>
              <a:t>Les </a:t>
            </a:r>
            <a:r>
              <a:rPr lang="en-US" sz="2100" dirty="0" err="1">
                <a:solidFill>
                  <a:schemeClr val="bg1">
                    <a:lumMod val="65000"/>
                  </a:schemeClr>
                </a:solidFill>
              </a:rPr>
              <a:t>commandes</a:t>
            </a:r>
            <a:r>
              <a:rPr lang="en-US" sz="2100" dirty="0">
                <a:solidFill>
                  <a:schemeClr val="bg1">
                    <a:lumMod val="65000"/>
                  </a:schemeClr>
                </a:solidFill>
              </a:rPr>
              <a:t> </a:t>
            </a:r>
            <a:r>
              <a:rPr lang="en-US" sz="2100" dirty="0" err="1">
                <a:solidFill>
                  <a:schemeClr val="bg1">
                    <a:lumMod val="65000"/>
                  </a:schemeClr>
                </a:solidFill>
              </a:rPr>
              <a:t>minimales</a:t>
            </a:r>
            <a:r>
              <a:rPr lang="en-US" sz="2100" dirty="0">
                <a:solidFill>
                  <a:schemeClr val="bg1">
                    <a:lumMod val="65000"/>
                  </a:schemeClr>
                </a:solidFill>
              </a:rPr>
              <a:t> à </a:t>
            </a:r>
            <a:r>
              <a:rPr lang="en-US" sz="2100" dirty="0" err="1">
                <a:solidFill>
                  <a:schemeClr val="bg1">
                    <a:lumMod val="65000"/>
                  </a:schemeClr>
                </a:solidFill>
              </a:rPr>
              <a:t>prévoir</a:t>
            </a:r>
            <a:r>
              <a:rPr lang="en-US" sz="2100" dirty="0">
                <a:solidFill>
                  <a:schemeClr val="bg1">
                    <a:lumMod val="65000"/>
                  </a:schemeClr>
                </a:solidFill>
              </a:rPr>
              <a:t> sont de 500 à 1000 kg, </a:t>
            </a:r>
            <a:r>
              <a:rPr lang="en-US" sz="2100" dirty="0" err="1">
                <a:solidFill>
                  <a:schemeClr val="bg1">
                    <a:lumMod val="65000"/>
                  </a:schemeClr>
                </a:solidFill>
              </a:rPr>
              <a:t>quantité</a:t>
            </a:r>
            <a:r>
              <a:rPr lang="en-US" sz="2100" dirty="0">
                <a:solidFill>
                  <a:schemeClr val="bg1">
                    <a:lumMod val="65000"/>
                  </a:schemeClr>
                </a:solidFill>
              </a:rPr>
              <a:t> </a:t>
            </a:r>
            <a:r>
              <a:rPr lang="en-US" sz="2100" dirty="0" err="1">
                <a:solidFill>
                  <a:schemeClr val="bg1">
                    <a:lumMod val="65000"/>
                  </a:schemeClr>
                </a:solidFill>
              </a:rPr>
              <a:t>généralement</a:t>
            </a:r>
            <a:r>
              <a:rPr lang="en-US" sz="2100" dirty="0">
                <a:solidFill>
                  <a:schemeClr val="bg1">
                    <a:lumMod val="65000"/>
                  </a:schemeClr>
                </a:solidFill>
              </a:rPr>
              <a:t> </a:t>
            </a:r>
            <a:r>
              <a:rPr lang="en-US" sz="2100" dirty="0" err="1">
                <a:solidFill>
                  <a:schemeClr val="bg1">
                    <a:lumMod val="65000"/>
                  </a:schemeClr>
                </a:solidFill>
              </a:rPr>
              <a:t>déterminée</a:t>
            </a:r>
            <a:r>
              <a:rPr lang="en-US" sz="2100" dirty="0">
                <a:solidFill>
                  <a:schemeClr val="bg1">
                    <a:lumMod val="65000"/>
                  </a:schemeClr>
                </a:solidFill>
              </a:rPr>
              <a:t> </a:t>
            </a:r>
            <a:r>
              <a:rPr lang="en-US" sz="2100" dirty="0" err="1">
                <a:solidFill>
                  <a:schemeClr val="bg1">
                    <a:lumMod val="65000"/>
                  </a:schemeClr>
                </a:solidFill>
              </a:rPr>
              <a:t>en</a:t>
            </a:r>
            <a:r>
              <a:rPr lang="en-US" sz="2100" dirty="0">
                <a:solidFill>
                  <a:schemeClr val="bg1">
                    <a:lumMod val="65000"/>
                  </a:schemeClr>
                </a:solidFill>
              </a:rPr>
              <a:t> </a:t>
            </a:r>
            <a:r>
              <a:rPr lang="en-US" sz="2100" dirty="0" err="1">
                <a:solidFill>
                  <a:schemeClr val="bg1">
                    <a:lumMod val="65000"/>
                  </a:schemeClr>
                </a:solidFill>
              </a:rPr>
              <a:t>fonction</a:t>
            </a:r>
            <a:r>
              <a:rPr lang="en-US" sz="2100" dirty="0">
                <a:solidFill>
                  <a:schemeClr val="bg1">
                    <a:lumMod val="65000"/>
                  </a:schemeClr>
                </a:solidFill>
              </a:rPr>
              <a:t> de la dimension du </a:t>
            </a:r>
            <a:r>
              <a:rPr lang="en-US" sz="2100" dirty="0" err="1">
                <a:solidFill>
                  <a:schemeClr val="bg1">
                    <a:lumMod val="65000"/>
                  </a:schemeClr>
                </a:solidFill>
              </a:rPr>
              <a:t>profilé</a:t>
            </a:r>
            <a:r>
              <a:rPr lang="en-US" sz="2100" dirty="0">
                <a:solidFill>
                  <a:schemeClr val="bg1">
                    <a:lumMod val="65000"/>
                  </a:schemeClr>
                </a:solidFill>
              </a:rPr>
              <a:t>.  </a:t>
            </a:r>
          </a:p>
          <a:p>
            <a:pPr>
              <a:buFont typeface="Courier New" panose="02070309020205020404" pitchFamily="49" charset="0"/>
              <a:buChar char="o"/>
            </a:pPr>
            <a:endParaRPr lang="fr-CA" sz="2100" dirty="0">
              <a:solidFill>
                <a:schemeClr val="bg1">
                  <a:lumMod val="65000"/>
                </a:schemeClr>
              </a:solidFill>
            </a:endParaRPr>
          </a:p>
        </p:txBody>
      </p:sp>
      <p:sp>
        <p:nvSpPr>
          <p:cNvPr id="4" name="Espace réservé du pied de page 3">
            <a:extLst>
              <a:ext uri="{FF2B5EF4-FFF2-40B4-BE49-F238E27FC236}">
                <a16:creationId xmlns:a16="http://schemas.microsoft.com/office/drawing/2014/main" id="{D6CFE489-B1A2-449C-B417-CEEB87655834}"/>
              </a:ext>
            </a:extLst>
          </p:cNvPr>
          <p:cNvSpPr>
            <a:spLocks noGrp="1"/>
          </p:cNvSpPr>
          <p:nvPr>
            <p:ph type="ftr" sz="quarter" idx="11"/>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9A341A46-9F60-4A86-961F-4CE50E9C96D8}"/>
              </a:ext>
            </a:extLst>
          </p:cNvPr>
          <p:cNvSpPr>
            <a:spLocks noGrp="1"/>
          </p:cNvSpPr>
          <p:nvPr>
            <p:ph type="sldNum" sz="quarter" idx="12"/>
          </p:nvPr>
        </p:nvSpPr>
        <p:spPr/>
        <p:txBody>
          <a:bodyPr/>
          <a:lstStyle/>
          <a:p>
            <a:fld id="{82B63C5F-247B-BE4F-ACBC-7BDD67617F3E}" type="slidenum">
              <a:rPr lang="fr-FR" smtClean="0"/>
              <a:t>6</a:t>
            </a:fld>
            <a:endParaRPr lang="fr-FR"/>
          </a:p>
        </p:txBody>
      </p:sp>
      <p:pic>
        <p:nvPicPr>
          <p:cNvPr id="8" name="Image 7">
            <a:extLst>
              <a:ext uri="{FF2B5EF4-FFF2-40B4-BE49-F238E27FC236}">
                <a16:creationId xmlns:a16="http://schemas.microsoft.com/office/drawing/2014/main" id="{2C11929E-454B-49DB-BD2A-184FCEBFA6CA}"/>
              </a:ext>
            </a:extLst>
          </p:cNvPr>
          <p:cNvPicPr>
            <a:picLocks noChangeAspect="1"/>
          </p:cNvPicPr>
          <p:nvPr/>
        </p:nvPicPr>
        <p:blipFill>
          <a:blip r:embed="rId3"/>
          <a:stretch>
            <a:fillRect/>
          </a:stretch>
        </p:blipFill>
        <p:spPr>
          <a:xfrm>
            <a:off x="7704400" y="2398954"/>
            <a:ext cx="3726793" cy="2096322"/>
          </a:xfrm>
          <a:prstGeom prst="rect">
            <a:avLst/>
          </a:prstGeom>
        </p:spPr>
      </p:pic>
    </p:spTree>
    <p:extLst>
      <p:ext uri="{BB962C8B-B14F-4D97-AF65-F5344CB8AC3E}">
        <p14:creationId xmlns:p14="http://schemas.microsoft.com/office/powerpoint/2010/main" val="4066495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FEF6308-6B97-4506-9958-A33A9DE89764}"/>
              </a:ext>
            </a:extLst>
          </p:cNvPr>
          <p:cNvSpPr>
            <a:spLocks noGrp="1"/>
          </p:cNvSpPr>
          <p:nvPr>
            <p:ph type="title"/>
          </p:nvPr>
        </p:nvSpPr>
        <p:spPr/>
        <p:txBody>
          <a:bodyPr>
            <a:normAutofit/>
          </a:bodyPr>
          <a:lstStyle/>
          <a:p>
            <a:r>
              <a:rPr lang="fr-CA" dirty="0"/>
              <a:t>Les matrices d’extrusion</a:t>
            </a:r>
            <a:br>
              <a:rPr lang="fr-CA" dirty="0"/>
            </a:br>
            <a:r>
              <a:rPr lang="fr-CA" sz="2400" dirty="0"/>
              <a:t>Matrice pour profilé creux rectangulaire </a:t>
            </a:r>
          </a:p>
        </p:txBody>
      </p:sp>
      <p:sp>
        <p:nvSpPr>
          <p:cNvPr id="6" name="Espace réservé du texte 5">
            <a:extLst>
              <a:ext uri="{FF2B5EF4-FFF2-40B4-BE49-F238E27FC236}">
                <a16:creationId xmlns:a16="http://schemas.microsoft.com/office/drawing/2014/main" id="{F4510101-B824-4B26-94AB-B9841A257777}"/>
              </a:ext>
            </a:extLst>
          </p:cNvPr>
          <p:cNvSpPr>
            <a:spLocks noGrp="1"/>
          </p:cNvSpPr>
          <p:nvPr>
            <p:ph idx="1"/>
          </p:nvPr>
        </p:nvSpPr>
        <p:spPr>
          <a:xfrm>
            <a:off x="838200" y="1690688"/>
            <a:ext cx="10515600" cy="4351338"/>
          </a:xfrm>
        </p:spPr>
        <p:txBody>
          <a:bodyPr>
            <a:normAutofit/>
          </a:bodyPr>
          <a:lstStyle/>
          <a:p>
            <a:pPr>
              <a:buFont typeface="Courier New" panose="02070309020205020404" pitchFamily="49" charset="0"/>
              <a:buChar char="o"/>
            </a:pPr>
            <a:r>
              <a:rPr lang="fr-CA" sz="2200" dirty="0">
                <a:solidFill>
                  <a:schemeClr val="bg1">
                    <a:lumMod val="65000"/>
                  </a:schemeClr>
                </a:solidFill>
              </a:rPr>
              <a:t>Le</a:t>
            </a:r>
            <a:r>
              <a:rPr lang="fr-CA" sz="2200" b="1" dirty="0">
                <a:solidFill>
                  <a:schemeClr val="bg1">
                    <a:lumMod val="65000"/>
                  </a:schemeClr>
                </a:solidFill>
              </a:rPr>
              <a:t> mandrin </a:t>
            </a:r>
            <a:r>
              <a:rPr lang="fr-CA" sz="2200" dirty="0">
                <a:solidFill>
                  <a:schemeClr val="bg1">
                    <a:lumMod val="65000"/>
                  </a:schemeClr>
                </a:solidFill>
              </a:rPr>
              <a:t>définit la forme interne du profilé.</a:t>
            </a:r>
          </a:p>
          <a:p>
            <a:pPr>
              <a:buFont typeface="Courier New" panose="02070309020205020404" pitchFamily="49" charset="0"/>
              <a:buChar char="o"/>
            </a:pPr>
            <a:r>
              <a:rPr lang="fr-CA" sz="2200" dirty="0">
                <a:solidFill>
                  <a:schemeClr val="bg1">
                    <a:lumMod val="65000"/>
                  </a:schemeClr>
                </a:solidFill>
              </a:rPr>
              <a:t>La </a:t>
            </a:r>
            <a:r>
              <a:rPr lang="fr-CA" sz="2200" b="1" dirty="0">
                <a:solidFill>
                  <a:schemeClr val="bg1">
                    <a:lumMod val="65000"/>
                  </a:schemeClr>
                </a:solidFill>
              </a:rPr>
              <a:t>plaque</a:t>
            </a:r>
            <a:r>
              <a:rPr lang="fr-CA" sz="2200" dirty="0">
                <a:solidFill>
                  <a:schemeClr val="bg1">
                    <a:lumMod val="65000"/>
                  </a:schemeClr>
                </a:solidFill>
              </a:rPr>
              <a:t> définit la forme externe du profilé.</a:t>
            </a:r>
          </a:p>
          <a:p>
            <a:pPr>
              <a:buFont typeface="Courier New" panose="02070309020205020404" pitchFamily="49" charset="0"/>
              <a:buChar char="o"/>
            </a:pPr>
            <a:endParaRPr lang="fr-CA" sz="2200" dirty="0">
              <a:solidFill>
                <a:schemeClr val="bg1">
                  <a:lumMod val="65000"/>
                </a:schemeClr>
              </a:solidFill>
            </a:endParaRPr>
          </a:p>
        </p:txBody>
      </p:sp>
      <p:sp>
        <p:nvSpPr>
          <p:cNvPr id="3" name="Espace réservé du numéro de diapositive 2">
            <a:extLst>
              <a:ext uri="{FF2B5EF4-FFF2-40B4-BE49-F238E27FC236}">
                <a16:creationId xmlns:a16="http://schemas.microsoft.com/office/drawing/2014/main" id="{2E3AD071-8483-4EDA-A9C5-7BEFD1EEB982}"/>
              </a:ext>
            </a:extLst>
          </p:cNvPr>
          <p:cNvSpPr>
            <a:spLocks noGrp="1"/>
          </p:cNvSpPr>
          <p:nvPr>
            <p:ph type="sldNum" sz="quarter" idx="12"/>
          </p:nvPr>
        </p:nvSpPr>
        <p:spPr/>
        <p:txBody>
          <a:bodyPr/>
          <a:lstStyle/>
          <a:p>
            <a:fld id="{FE9C8C7F-A98E-E946-B93B-30D697361F96}" type="slidenum">
              <a:rPr lang="fr-FR" smtClean="0"/>
              <a:pPr/>
              <a:t>7</a:t>
            </a:fld>
            <a:endParaRPr lang="fr-FR"/>
          </a:p>
        </p:txBody>
      </p:sp>
      <p:pic>
        <p:nvPicPr>
          <p:cNvPr id="4" name="Image 3">
            <a:extLst>
              <a:ext uri="{FF2B5EF4-FFF2-40B4-BE49-F238E27FC236}">
                <a16:creationId xmlns:a16="http://schemas.microsoft.com/office/drawing/2014/main" id="{43A41837-0ADC-4DE2-A50F-48379310F904}"/>
              </a:ext>
            </a:extLst>
          </p:cNvPr>
          <p:cNvPicPr>
            <a:picLocks noChangeAspect="1"/>
          </p:cNvPicPr>
          <p:nvPr/>
        </p:nvPicPr>
        <p:blipFill rotWithShape="1">
          <a:blip r:embed="rId3"/>
          <a:srcRect l="21424" r="12121"/>
          <a:stretch/>
        </p:blipFill>
        <p:spPr>
          <a:xfrm>
            <a:off x="3258957" y="2703166"/>
            <a:ext cx="5768989" cy="3501319"/>
          </a:xfrm>
          <a:prstGeom prst="rect">
            <a:avLst/>
          </a:prstGeom>
        </p:spPr>
      </p:pic>
      <p:sp>
        <p:nvSpPr>
          <p:cNvPr id="7" name="Bulle narrative : rectangle 6">
            <a:extLst>
              <a:ext uri="{FF2B5EF4-FFF2-40B4-BE49-F238E27FC236}">
                <a16:creationId xmlns:a16="http://schemas.microsoft.com/office/drawing/2014/main" id="{96F5637E-2DF6-4C8E-AAC0-525A4B253A03}"/>
              </a:ext>
            </a:extLst>
          </p:cNvPr>
          <p:cNvSpPr/>
          <p:nvPr/>
        </p:nvSpPr>
        <p:spPr>
          <a:xfrm>
            <a:off x="6981659" y="2990171"/>
            <a:ext cx="818225" cy="372863"/>
          </a:xfrm>
          <a:prstGeom prst="wedgeRectCallout">
            <a:avLst>
              <a:gd name="adj1" fmla="val -58808"/>
              <a:gd name="adj2" fmla="val 110119"/>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A" b="1">
                <a:solidFill>
                  <a:schemeClr val="bg1"/>
                </a:solidFill>
                <a:latin typeface="Univers Condensed Light" panose="020B0306020202040204"/>
              </a:rPr>
              <a:t>Plaque</a:t>
            </a:r>
          </a:p>
        </p:txBody>
      </p:sp>
      <p:sp>
        <p:nvSpPr>
          <p:cNvPr id="8" name="Bulle narrative : rectangle 7">
            <a:extLst>
              <a:ext uri="{FF2B5EF4-FFF2-40B4-BE49-F238E27FC236}">
                <a16:creationId xmlns:a16="http://schemas.microsoft.com/office/drawing/2014/main" id="{F848B745-EC10-46AE-B52C-019317079128}"/>
              </a:ext>
            </a:extLst>
          </p:cNvPr>
          <p:cNvSpPr/>
          <p:nvPr/>
        </p:nvSpPr>
        <p:spPr>
          <a:xfrm>
            <a:off x="4959834" y="2803740"/>
            <a:ext cx="1029811" cy="372863"/>
          </a:xfrm>
          <a:prstGeom prst="wedgeRectCallout">
            <a:avLst>
              <a:gd name="adj1" fmla="val 29167"/>
              <a:gd name="adj2" fmla="val 11964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A" b="1" dirty="0">
                <a:solidFill>
                  <a:schemeClr val="bg1"/>
                </a:solidFill>
                <a:latin typeface="Univers Condensed Light" panose="020B0306020202040204"/>
              </a:rPr>
              <a:t>Mandrin</a:t>
            </a:r>
          </a:p>
        </p:txBody>
      </p:sp>
      <p:sp>
        <p:nvSpPr>
          <p:cNvPr id="10" name="ZoneTexte 9">
            <a:extLst>
              <a:ext uri="{FF2B5EF4-FFF2-40B4-BE49-F238E27FC236}">
                <a16:creationId xmlns:a16="http://schemas.microsoft.com/office/drawing/2014/main" id="{F21FE67F-8AEE-4FEB-930B-B2A0A689835F}"/>
              </a:ext>
            </a:extLst>
          </p:cNvPr>
          <p:cNvSpPr txBox="1"/>
          <p:nvPr/>
        </p:nvSpPr>
        <p:spPr>
          <a:xfrm>
            <a:off x="7809562" y="2464464"/>
            <a:ext cx="1573264"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Courtoisie : </a:t>
            </a:r>
            <a:r>
              <a:rPr lang="fr-CA" sz="1100" i="1" dirty="0" err="1">
                <a:solidFill>
                  <a:schemeClr val="accent2"/>
                </a:solidFill>
                <a:latin typeface="Univers Condensed Light" panose="020B0306020202040204" pitchFamily="34" charset="0"/>
              </a:rPr>
              <a:t>Dienamex</a:t>
            </a:r>
            <a:r>
              <a:rPr lang="fr-CA" sz="1100" i="1" dirty="0">
                <a:solidFill>
                  <a:schemeClr val="accent2"/>
                </a:solidFill>
                <a:latin typeface="Univers Condensed Light" panose="020B0306020202040204" pitchFamily="34" charset="0"/>
              </a:rPr>
              <a:t> </a:t>
            </a:r>
          </a:p>
        </p:txBody>
      </p:sp>
      <p:sp>
        <p:nvSpPr>
          <p:cNvPr id="11" name="Espace réservé du pied de page 3">
            <a:extLst>
              <a:ext uri="{FF2B5EF4-FFF2-40B4-BE49-F238E27FC236}">
                <a16:creationId xmlns:a16="http://schemas.microsoft.com/office/drawing/2014/main" id="{C05B49A4-F166-43E6-B4DD-67A24F23CA66}"/>
              </a:ext>
            </a:extLst>
          </p:cNvPr>
          <p:cNvSpPr>
            <a:spLocks noGrp="1"/>
          </p:cNvSpPr>
          <p:nvPr>
            <p:ph type="ftr" sz="quarter" idx="11"/>
          </p:nvPr>
        </p:nvSpPr>
        <p:spPr>
          <a:xfrm>
            <a:off x="4038600" y="6356350"/>
            <a:ext cx="4114800" cy="365125"/>
          </a:xfrm>
        </p:spPr>
        <p:txBody>
          <a:bodyPr/>
          <a:lstStyle/>
          <a:p>
            <a:r>
              <a:rPr lang="fr-FR" dirty="0"/>
              <a:t>ALU-COMPÉTENCES</a:t>
            </a:r>
          </a:p>
        </p:txBody>
      </p:sp>
      <p:pic>
        <p:nvPicPr>
          <p:cNvPr id="12" name="Image 11">
            <a:extLst>
              <a:ext uri="{FF2B5EF4-FFF2-40B4-BE49-F238E27FC236}">
                <a16:creationId xmlns:a16="http://schemas.microsoft.com/office/drawing/2014/main" id="{ECC45290-F78A-4B63-9AAD-A4C693519D0A}"/>
              </a:ext>
            </a:extLst>
          </p:cNvPr>
          <p:cNvPicPr>
            <a:picLocks noChangeAspect="1"/>
          </p:cNvPicPr>
          <p:nvPr/>
        </p:nvPicPr>
        <p:blipFill>
          <a:blip r:embed="rId4"/>
          <a:stretch>
            <a:fillRect/>
          </a:stretch>
        </p:blipFill>
        <p:spPr>
          <a:xfrm>
            <a:off x="7881391" y="5806591"/>
            <a:ext cx="1037631" cy="288539"/>
          </a:xfrm>
          <a:prstGeom prst="rect">
            <a:avLst/>
          </a:prstGeom>
        </p:spPr>
      </p:pic>
    </p:spTree>
    <p:extLst>
      <p:ext uri="{BB962C8B-B14F-4D97-AF65-F5344CB8AC3E}">
        <p14:creationId xmlns:p14="http://schemas.microsoft.com/office/powerpoint/2010/main" val="2002293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F928FF53-6BD0-4459-B849-2EAA54264591}"/>
              </a:ext>
            </a:extLst>
          </p:cNvPr>
          <p:cNvSpPr>
            <a:spLocks noGrp="1"/>
          </p:cNvSpPr>
          <p:nvPr>
            <p:ph type="title"/>
          </p:nvPr>
        </p:nvSpPr>
        <p:spPr/>
        <p:txBody>
          <a:bodyPr>
            <a:normAutofit/>
          </a:bodyPr>
          <a:lstStyle/>
          <a:p>
            <a:r>
              <a:rPr lang="fr-CA" dirty="0"/>
              <a:t>Les matrices d’extrusion</a:t>
            </a:r>
            <a:br>
              <a:rPr lang="fr-CA" dirty="0"/>
            </a:br>
            <a:r>
              <a:rPr lang="fr-CA" sz="2400" dirty="0"/>
              <a:t>Matrice pour profilé creux rectangulaire </a:t>
            </a:r>
          </a:p>
        </p:txBody>
      </p:sp>
      <p:sp>
        <p:nvSpPr>
          <p:cNvPr id="2" name="Espace réservé du texte 1">
            <a:extLst>
              <a:ext uri="{FF2B5EF4-FFF2-40B4-BE49-F238E27FC236}">
                <a16:creationId xmlns:a16="http://schemas.microsoft.com/office/drawing/2014/main" id="{E85AF475-5186-4DA1-A2C2-F28544F01EAD}"/>
              </a:ext>
            </a:extLst>
          </p:cNvPr>
          <p:cNvSpPr>
            <a:spLocks noGrp="1"/>
          </p:cNvSpPr>
          <p:nvPr>
            <p:ph idx="1"/>
          </p:nvPr>
        </p:nvSpPr>
        <p:spPr>
          <a:xfrm>
            <a:off x="838200" y="2502877"/>
            <a:ext cx="5101378" cy="2681829"/>
          </a:xfrm>
        </p:spPr>
        <p:txBody>
          <a:bodyPr>
            <a:normAutofit/>
          </a:bodyPr>
          <a:lstStyle/>
          <a:p>
            <a:pPr>
              <a:buFont typeface="Courier New" panose="02070309020205020404" pitchFamily="49" charset="0"/>
              <a:buChar char="o"/>
            </a:pPr>
            <a:r>
              <a:rPr lang="fr-CA" sz="2200" dirty="0">
                <a:solidFill>
                  <a:schemeClr val="bg1">
                    <a:lumMod val="65000"/>
                  </a:schemeClr>
                </a:solidFill>
              </a:rPr>
              <a:t>Alliage d’acier H13, trempé 48RC;</a:t>
            </a:r>
          </a:p>
          <a:p>
            <a:pPr>
              <a:buFont typeface="Courier New" panose="02070309020205020404" pitchFamily="49" charset="0"/>
              <a:buChar char="o"/>
            </a:pPr>
            <a:r>
              <a:rPr lang="fr-CA" sz="2200" dirty="0">
                <a:solidFill>
                  <a:schemeClr val="bg1">
                    <a:lumMod val="65000"/>
                  </a:schemeClr>
                </a:solidFill>
              </a:rPr>
              <a:t>Excellentes propriétés mécaniques au travail à chaud; </a:t>
            </a:r>
          </a:p>
          <a:p>
            <a:pPr>
              <a:buFont typeface="Courier New" panose="02070309020205020404" pitchFamily="49" charset="0"/>
              <a:buChar char="o"/>
            </a:pPr>
            <a:r>
              <a:rPr lang="fr-CA" sz="2200" dirty="0">
                <a:solidFill>
                  <a:schemeClr val="bg1">
                    <a:lumMod val="65000"/>
                  </a:schemeClr>
                </a:solidFill>
              </a:rPr>
              <a:t>Les matrices voient leur résistance à l’usure augmentée par la nitruration, un procédé de traitement qui augmente la dureté de surface et qui en allonge la durée de vie.</a:t>
            </a:r>
          </a:p>
        </p:txBody>
      </p:sp>
      <p:sp>
        <p:nvSpPr>
          <p:cNvPr id="3" name="Espace réservé du numéro de diapositive 2">
            <a:extLst>
              <a:ext uri="{FF2B5EF4-FFF2-40B4-BE49-F238E27FC236}">
                <a16:creationId xmlns:a16="http://schemas.microsoft.com/office/drawing/2014/main" id="{488471AA-EBE7-44A9-B513-6CB6474E1A83}"/>
              </a:ext>
            </a:extLst>
          </p:cNvPr>
          <p:cNvSpPr>
            <a:spLocks noGrp="1"/>
          </p:cNvSpPr>
          <p:nvPr>
            <p:ph type="sldNum" sz="quarter" idx="12"/>
          </p:nvPr>
        </p:nvSpPr>
        <p:spPr/>
        <p:txBody>
          <a:bodyPr/>
          <a:lstStyle/>
          <a:p>
            <a:fld id="{FE9C8C7F-A98E-E946-B93B-30D697361F96}" type="slidenum">
              <a:rPr lang="fr-FR" smtClean="0"/>
              <a:pPr/>
              <a:t>8</a:t>
            </a:fld>
            <a:endParaRPr lang="fr-FR"/>
          </a:p>
        </p:txBody>
      </p:sp>
      <p:pic>
        <p:nvPicPr>
          <p:cNvPr id="4" name="Image 3">
            <a:extLst>
              <a:ext uri="{FF2B5EF4-FFF2-40B4-BE49-F238E27FC236}">
                <a16:creationId xmlns:a16="http://schemas.microsoft.com/office/drawing/2014/main" id="{3FB781C1-914B-4F87-A660-24C81D0C17E0}"/>
              </a:ext>
            </a:extLst>
          </p:cNvPr>
          <p:cNvPicPr>
            <a:picLocks noChangeAspect="1"/>
          </p:cNvPicPr>
          <p:nvPr/>
        </p:nvPicPr>
        <p:blipFill rotWithShape="1">
          <a:blip r:embed="rId3"/>
          <a:srcRect l="28503" r="10576"/>
          <a:stretch/>
        </p:blipFill>
        <p:spPr>
          <a:xfrm>
            <a:off x="6108829" y="2002952"/>
            <a:ext cx="5570643" cy="3681680"/>
          </a:xfrm>
          <a:prstGeom prst="rect">
            <a:avLst/>
          </a:prstGeom>
        </p:spPr>
      </p:pic>
      <p:sp>
        <p:nvSpPr>
          <p:cNvPr id="9" name="Bulle narrative : rectangle 8">
            <a:extLst>
              <a:ext uri="{FF2B5EF4-FFF2-40B4-BE49-F238E27FC236}">
                <a16:creationId xmlns:a16="http://schemas.microsoft.com/office/drawing/2014/main" id="{F848B745-EC10-46AE-B52C-019317079128}"/>
              </a:ext>
            </a:extLst>
          </p:cNvPr>
          <p:cNvSpPr/>
          <p:nvPr/>
        </p:nvSpPr>
        <p:spPr>
          <a:xfrm>
            <a:off x="6407946" y="3302698"/>
            <a:ext cx="1029811" cy="372863"/>
          </a:xfrm>
          <a:prstGeom prst="wedgeRectCallout">
            <a:avLst>
              <a:gd name="adj1" fmla="val 69124"/>
              <a:gd name="adj2" fmla="val 122095"/>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dirty="0">
                <a:solidFill>
                  <a:schemeClr val="bg1"/>
                </a:solidFill>
                <a:latin typeface="Univers Condensed Light" panose="020B0306020202040204"/>
              </a:rPr>
              <a:t>Mandrin</a:t>
            </a:r>
          </a:p>
        </p:txBody>
      </p:sp>
      <p:sp>
        <p:nvSpPr>
          <p:cNvPr id="10" name="Bulle narrative : rectangle 9">
            <a:extLst>
              <a:ext uri="{FF2B5EF4-FFF2-40B4-BE49-F238E27FC236}">
                <a16:creationId xmlns:a16="http://schemas.microsoft.com/office/drawing/2014/main" id="{96F5637E-2DF6-4C8E-AAC0-525A4B253A03}"/>
              </a:ext>
            </a:extLst>
          </p:cNvPr>
          <p:cNvSpPr/>
          <p:nvPr/>
        </p:nvSpPr>
        <p:spPr>
          <a:xfrm>
            <a:off x="9540122" y="3470929"/>
            <a:ext cx="818225" cy="372863"/>
          </a:xfrm>
          <a:prstGeom prst="wedgeRectCallout">
            <a:avLst>
              <a:gd name="adj1" fmla="val -58808"/>
              <a:gd name="adj2" fmla="val 110119"/>
            </a:avLst>
          </a:prstGeom>
          <a:solidFill>
            <a:schemeClr val="accent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dirty="0">
                <a:solidFill>
                  <a:schemeClr val="bg1"/>
                </a:solidFill>
                <a:latin typeface="Univers Condensed Light" panose="020B0306020202040204"/>
              </a:rPr>
              <a:t>Plaque</a:t>
            </a:r>
          </a:p>
        </p:txBody>
      </p:sp>
      <p:pic>
        <p:nvPicPr>
          <p:cNvPr id="12" name="Image 11">
            <a:extLst>
              <a:ext uri="{FF2B5EF4-FFF2-40B4-BE49-F238E27FC236}">
                <a16:creationId xmlns:a16="http://schemas.microsoft.com/office/drawing/2014/main" id="{855D77BD-F853-42AC-ABD9-5F50C8E705B8}"/>
              </a:ext>
            </a:extLst>
          </p:cNvPr>
          <p:cNvPicPr>
            <a:picLocks noChangeAspect="1"/>
          </p:cNvPicPr>
          <p:nvPr/>
        </p:nvPicPr>
        <p:blipFill>
          <a:blip r:embed="rId4"/>
          <a:stretch>
            <a:fillRect/>
          </a:stretch>
        </p:blipFill>
        <p:spPr>
          <a:xfrm>
            <a:off x="10472590" y="5359205"/>
            <a:ext cx="1037631" cy="288539"/>
          </a:xfrm>
          <a:prstGeom prst="rect">
            <a:avLst/>
          </a:prstGeom>
        </p:spPr>
      </p:pic>
      <p:sp>
        <p:nvSpPr>
          <p:cNvPr id="11" name="ZoneTexte 10">
            <a:extLst>
              <a:ext uri="{FF2B5EF4-FFF2-40B4-BE49-F238E27FC236}">
                <a16:creationId xmlns:a16="http://schemas.microsoft.com/office/drawing/2014/main" id="{17325997-5192-4EAC-B79D-123863C2895C}"/>
              </a:ext>
            </a:extLst>
          </p:cNvPr>
          <p:cNvSpPr txBox="1"/>
          <p:nvPr/>
        </p:nvSpPr>
        <p:spPr>
          <a:xfrm>
            <a:off x="10466294" y="1748598"/>
            <a:ext cx="1573264"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Courtoisie : </a:t>
            </a:r>
            <a:r>
              <a:rPr lang="fr-CA" sz="1100" i="1" dirty="0" err="1">
                <a:solidFill>
                  <a:schemeClr val="accent2"/>
                </a:solidFill>
                <a:latin typeface="Univers Condensed Light" panose="020B0306020202040204" pitchFamily="34" charset="0"/>
              </a:rPr>
              <a:t>Dienamex</a:t>
            </a:r>
            <a:r>
              <a:rPr lang="fr-CA" sz="1100" i="1" dirty="0">
                <a:solidFill>
                  <a:schemeClr val="accent2"/>
                </a:solidFill>
                <a:latin typeface="Univers Condensed Light" panose="020B0306020202040204" pitchFamily="34" charset="0"/>
              </a:rPr>
              <a:t> </a:t>
            </a:r>
          </a:p>
        </p:txBody>
      </p:sp>
      <p:sp>
        <p:nvSpPr>
          <p:cNvPr id="13" name="Espace réservé du pied de page 3">
            <a:extLst>
              <a:ext uri="{FF2B5EF4-FFF2-40B4-BE49-F238E27FC236}">
                <a16:creationId xmlns:a16="http://schemas.microsoft.com/office/drawing/2014/main" id="{AA80C014-E164-4421-A45B-C2C4A5E6A230}"/>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218478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2EFC2A1-803E-482B-B21B-19DF34871F1D}"/>
              </a:ext>
            </a:extLst>
          </p:cNvPr>
          <p:cNvSpPr>
            <a:spLocks noGrp="1"/>
          </p:cNvSpPr>
          <p:nvPr>
            <p:ph type="sldNum" sz="quarter" idx="12"/>
          </p:nvPr>
        </p:nvSpPr>
        <p:spPr/>
        <p:txBody>
          <a:bodyPr/>
          <a:lstStyle/>
          <a:p>
            <a:fld id="{FE9C8C7F-A98E-E946-B93B-30D697361F96}" type="slidenum">
              <a:rPr lang="fr-FR" smtClean="0"/>
              <a:pPr/>
              <a:t>9</a:t>
            </a:fld>
            <a:endParaRPr lang="fr-FR"/>
          </a:p>
        </p:txBody>
      </p:sp>
      <p:sp>
        <p:nvSpPr>
          <p:cNvPr id="14" name="Titre 1">
            <a:extLst>
              <a:ext uri="{FF2B5EF4-FFF2-40B4-BE49-F238E27FC236}">
                <a16:creationId xmlns:a16="http://schemas.microsoft.com/office/drawing/2014/main" id="{FC810A93-4EDB-475E-85D4-FFA62AC0792B}"/>
              </a:ext>
            </a:extLst>
          </p:cNvPr>
          <p:cNvSpPr>
            <a:spLocks noGrp="1"/>
          </p:cNvSpPr>
          <p:nvPr>
            <p:ph type="title"/>
          </p:nvPr>
        </p:nvSpPr>
        <p:spPr/>
        <p:txBody>
          <a:bodyPr>
            <a:normAutofit/>
          </a:bodyPr>
          <a:lstStyle/>
          <a:p>
            <a:r>
              <a:rPr lang="fr-CA" dirty="0">
                <a:solidFill>
                  <a:schemeClr val="accent1"/>
                </a:solidFill>
              </a:rPr>
              <a:t>Les matrices d’extrusion</a:t>
            </a:r>
            <a:br>
              <a:rPr lang="fr-CA" dirty="0">
                <a:solidFill>
                  <a:schemeClr val="accent1"/>
                </a:solidFill>
              </a:rPr>
            </a:br>
            <a:r>
              <a:rPr lang="fr-CA" sz="2700" dirty="0">
                <a:solidFill>
                  <a:schemeClr val="accent1"/>
                </a:solidFill>
              </a:rPr>
              <a:t>Matrice pour profilé creux rectangulaire </a:t>
            </a:r>
          </a:p>
        </p:txBody>
      </p:sp>
      <p:pic>
        <p:nvPicPr>
          <p:cNvPr id="4" name="Image 3">
            <a:extLst>
              <a:ext uri="{FF2B5EF4-FFF2-40B4-BE49-F238E27FC236}">
                <a16:creationId xmlns:a16="http://schemas.microsoft.com/office/drawing/2014/main" id="{C3078FA2-A90E-4BAD-96F6-59A5B9ECC7B5}"/>
              </a:ext>
            </a:extLst>
          </p:cNvPr>
          <p:cNvPicPr>
            <a:picLocks noChangeAspect="1"/>
          </p:cNvPicPr>
          <p:nvPr/>
        </p:nvPicPr>
        <p:blipFill>
          <a:blip r:embed="rId3"/>
          <a:stretch>
            <a:fillRect/>
          </a:stretch>
        </p:blipFill>
        <p:spPr>
          <a:xfrm>
            <a:off x="1459454" y="2157696"/>
            <a:ext cx="9144000" cy="3661407"/>
          </a:xfrm>
          <a:prstGeom prst="rect">
            <a:avLst/>
          </a:prstGeom>
        </p:spPr>
      </p:pic>
      <p:sp>
        <p:nvSpPr>
          <p:cNvPr id="6" name="Bulle narrative : rectangle 5">
            <a:extLst>
              <a:ext uri="{FF2B5EF4-FFF2-40B4-BE49-F238E27FC236}">
                <a16:creationId xmlns:a16="http://schemas.microsoft.com/office/drawing/2014/main" id="{96F5637E-2DF6-4C8E-AAC0-525A4B253A03}"/>
              </a:ext>
            </a:extLst>
          </p:cNvPr>
          <p:cNvSpPr/>
          <p:nvPr/>
        </p:nvSpPr>
        <p:spPr>
          <a:xfrm>
            <a:off x="7941635" y="2660557"/>
            <a:ext cx="818225" cy="372863"/>
          </a:xfrm>
          <a:prstGeom prst="wedgeRectCallout">
            <a:avLst>
              <a:gd name="adj1" fmla="val -58808"/>
              <a:gd name="adj2" fmla="val 110119"/>
            </a:avLst>
          </a:prstGeom>
          <a:solidFill>
            <a:schemeClr val="accent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dirty="0">
                <a:solidFill>
                  <a:schemeClr val="bg1"/>
                </a:solidFill>
                <a:latin typeface="Univers Condensed Light" panose="020B0306020202040204"/>
              </a:rPr>
              <a:t>Plaque</a:t>
            </a:r>
          </a:p>
        </p:txBody>
      </p:sp>
      <p:sp>
        <p:nvSpPr>
          <p:cNvPr id="7" name="Bulle narrative : rectangle 6">
            <a:extLst>
              <a:ext uri="{FF2B5EF4-FFF2-40B4-BE49-F238E27FC236}">
                <a16:creationId xmlns:a16="http://schemas.microsoft.com/office/drawing/2014/main" id="{F848B745-EC10-46AE-B52C-019317079128}"/>
              </a:ext>
            </a:extLst>
          </p:cNvPr>
          <p:cNvSpPr/>
          <p:nvPr/>
        </p:nvSpPr>
        <p:spPr>
          <a:xfrm>
            <a:off x="5467722" y="2403104"/>
            <a:ext cx="1029811" cy="372863"/>
          </a:xfrm>
          <a:prstGeom prst="wedgeRectCallout">
            <a:avLst>
              <a:gd name="adj1" fmla="val 29167"/>
              <a:gd name="adj2" fmla="val 11964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b="1" dirty="0">
                <a:solidFill>
                  <a:schemeClr val="bg1"/>
                </a:solidFill>
                <a:latin typeface="Univers Condensed Light" panose="020B0306020202040204"/>
              </a:rPr>
              <a:t>Mandrin</a:t>
            </a:r>
          </a:p>
        </p:txBody>
      </p:sp>
      <p:pic>
        <p:nvPicPr>
          <p:cNvPr id="9" name="Image 8">
            <a:extLst>
              <a:ext uri="{FF2B5EF4-FFF2-40B4-BE49-F238E27FC236}">
                <a16:creationId xmlns:a16="http://schemas.microsoft.com/office/drawing/2014/main" id="{22E79F77-0146-4334-B22A-163874EBF4D0}"/>
              </a:ext>
            </a:extLst>
          </p:cNvPr>
          <p:cNvPicPr>
            <a:picLocks noChangeAspect="1"/>
          </p:cNvPicPr>
          <p:nvPr/>
        </p:nvPicPr>
        <p:blipFill>
          <a:blip r:embed="rId4"/>
          <a:stretch>
            <a:fillRect/>
          </a:stretch>
        </p:blipFill>
        <p:spPr>
          <a:xfrm>
            <a:off x="9331109" y="5479007"/>
            <a:ext cx="1037631" cy="288539"/>
          </a:xfrm>
          <a:prstGeom prst="rect">
            <a:avLst/>
          </a:prstGeom>
        </p:spPr>
      </p:pic>
      <p:sp>
        <p:nvSpPr>
          <p:cNvPr id="10" name="Légende : flèche courbée sans bordure 9">
            <a:extLst>
              <a:ext uri="{FF2B5EF4-FFF2-40B4-BE49-F238E27FC236}">
                <a16:creationId xmlns:a16="http://schemas.microsoft.com/office/drawing/2014/main" id="{5C50BA75-39D3-4783-8EAA-91E389EEE430}"/>
              </a:ext>
            </a:extLst>
          </p:cNvPr>
          <p:cNvSpPr/>
          <p:nvPr/>
        </p:nvSpPr>
        <p:spPr>
          <a:xfrm>
            <a:off x="7671995" y="4808623"/>
            <a:ext cx="2931459" cy="266331"/>
          </a:xfrm>
          <a:prstGeom prst="callout2">
            <a:avLst>
              <a:gd name="adj1" fmla="val -1348"/>
              <a:gd name="adj2" fmla="val 23018"/>
              <a:gd name="adj3" fmla="val -96593"/>
              <a:gd name="adj4" fmla="val 6801"/>
              <a:gd name="adj5" fmla="val -131226"/>
              <a:gd name="adj6" fmla="val -2786"/>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dirty="0">
                <a:latin typeface="Univers Condensed Light" panose="020B0306020202040204"/>
              </a:rPr>
              <a:t>Forme externe du profilé</a:t>
            </a:r>
          </a:p>
        </p:txBody>
      </p:sp>
      <p:sp>
        <p:nvSpPr>
          <p:cNvPr id="11" name="Légende : flèche courbée 10">
            <a:extLst>
              <a:ext uri="{FF2B5EF4-FFF2-40B4-BE49-F238E27FC236}">
                <a16:creationId xmlns:a16="http://schemas.microsoft.com/office/drawing/2014/main" id="{11AEFD8C-E518-4BAC-96A5-EE12ADBB536A}"/>
              </a:ext>
            </a:extLst>
          </p:cNvPr>
          <p:cNvSpPr/>
          <p:nvPr/>
        </p:nvSpPr>
        <p:spPr>
          <a:xfrm>
            <a:off x="2441091" y="3256828"/>
            <a:ext cx="3026633" cy="243247"/>
          </a:xfrm>
          <a:prstGeom prst="borderCallout2">
            <a:avLst>
              <a:gd name="adj1" fmla="val 99043"/>
              <a:gd name="adj2" fmla="val 99804"/>
              <a:gd name="adj3" fmla="val 182984"/>
              <a:gd name="adj4" fmla="val 106823"/>
              <a:gd name="adj5" fmla="val 302282"/>
              <a:gd name="adj6" fmla="val 146579"/>
            </a:avLst>
          </a:prstGeom>
          <a:solidFill>
            <a:schemeClr val="accent2"/>
          </a:solidFill>
          <a:ln w="15875">
            <a:solidFill>
              <a:schemeClr val="accent2"/>
            </a:solidFill>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dirty="0">
                <a:latin typeface="Univers Condensed Light" panose="020B0306020202040204"/>
              </a:rPr>
              <a:t>Forme interne du profilé</a:t>
            </a:r>
          </a:p>
        </p:txBody>
      </p:sp>
      <p:sp>
        <p:nvSpPr>
          <p:cNvPr id="12" name="Légende : flèche courbée 11">
            <a:extLst>
              <a:ext uri="{FF2B5EF4-FFF2-40B4-BE49-F238E27FC236}">
                <a16:creationId xmlns:a16="http://schemas.microsoft.com/office/drawing/2014/main" id="{B7701FDB-0AED-4082-8491-8EB25CD5DB08}"/>
              </a:ext>
            </a:extLst>
          </p:cNvPr>
          <p:cNvSpPr/>
          <p:nvPr/>
        </p:nvSpPr>
        <p:spPr>
          <a:xfrm>
            <a:off x="1595290" y="3740745"/>
            <a:ext cx="3589710" cy="317227"/>
          </a:xfrm>
          <a:prstGeom prst="borderCallout2">
            <a:avLst>
              <a:gd name="adj1" fmla="val 99043"/>
              <a:gd name="adj2" fmla="val 99804"/>
              <a:gd name="adj3" fmla="val 170726"/>
              <a:gd name="adj4" fmla="val 102882"/>
              <a:gd name="adj5" fmla="val 55573"/>
              <a:gd name="adj6" fmla="val 120133"/>
            </a:avLst>
          </a:prstGeom>
          <a:solidFill>
            <a:schemeClr val="accent2"/>
          </a:solidFill>
          <a:ln w="19050">
            <a:solidFill>
              <a:schemeClr val="accent2"/>
            </a:solidFill>
            <a:tailEnd type="triangle" w="lg"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dirty="0">
                <a:latin typeface="Univers Condensed Light" panose="020B0306020202040204"/>
              </a:rPr>
              <a:t>Ponts maintenant la partie interne</a:t>
            </a:r>
          </a:p>
        </p:txBody>
      </p:sp>
      <p:sp>
        <p:nvSpPr>
          <p:cNvPr id="13" name="ZoneTexte 12">
            <a:extLst>
              <a:ext uri="{FF2B5EF4-FFF2-40B4-BE49-F238E27FC236}">
                <a16:creationId xmlns:a16="http://schemas.microsoft.com/office/drawing/2014/main" id="{D9681C23-A061-445F-9042-E768DDB51B3C}"/>
              </a:ext>
            </a:extLst>
          </p:cNvPr>
          <p:cNvSpPr txBox="1"/>
          <p:nvPr/>
        </p:nvSpPr>
        <p:spPr>
          <a:xfrm>
            <a:off x="9406213" y="1910035"/>
            <a:ext cx="1573264"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Courtoisie : </a:t>
            </a:r>
            <a:r>
              <a:rPr lang="fr-CA" sz="1100" i="1" dirty="0" err="1">
                <a:solidFill>
                  <a:schemeClr val="accent2"/>
                </a:solidFill>
                <a:latin typeface="Univers Condensed Light" panose="020B0306020202040204" pitchFamily="34" charset="0"/>
              </a:rPr>
              <a:t>Dienamex</a:t>
            </a:r>
            <a:r>
              <a:rPr lang="fr-CA" sz="1100" i="1" dirty="0">
                <a:solidFill>
                  <a:schemeClr val="accent2"/>
                </a:solidFill>
                <a:latin typeface="Univers Condensed Light" panose="020B0306020202040204" pitchFamily="34" charset="0"/>
              </a:rPr>
              <a:t> </a:t>
            </a:r>
          </a:p>
        </p:txBody>
      </p:sp>
      <p:sp>
        <p:nvSpPr>
          <p:cNvPr id="15" name="Espace réservé du pied de page 3">
            <a:extLst>
              <a:ext uri="{FF2B5EF4-FFF2-40B4-BE49-F238E27FC236}">
                <a16:creationId xmlns:a16="http://schemas.microsoft.com/office/drawing/2014/main" id="{D5C38CBA-4863-4914-9E48-4547E1A512B0}"/>
              </a:ext>
            </a:extLst>
          </p:cNvPr>
          <p:cNvSpPr>
            <a:spLocks noGrp="1"/>
          </p:cNvSpPr>
          <p:nvPr>
            <p:ph type="ftr" sz="quarter" idx="11"/>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2239759573"/>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3E9D923BE6FB48975E55B986152AB4" ma:contentTypeVersion="14" ma:contentTypeDescription="Crée un document." ma:contentTypeScope="" ma:versionID="9b377a56561bcbaedd53c0ac65f118e3">
  <xsd:schema xmlns:xsd="http://www.w3.org/2001/XMLSchema" xmlns:xs="http://www.w3.org/2001/XMLSchema" xmlns:p="http://schemas.microsoft.com/office/2006/metadata/properties" xmlns:ns3="2276cae3-7d77-41a5-acf4-9750745ca349" xmlns:ns4="da9b420c-6292-4180-a826-9fa74a563ceb" targetNamespace="http://schemas.microsoft.com/office/2006/metadata/properties" ma:root="true" ma:fieldsID="3e3748b0e4d18d99a4e3ed5575a3d22b" ns3:_="" ns4:_="">
    <xsd:import namespace="2276cae3-7d77-41a5-acf4-9750745ca349"/>
    <xsd:import namespace="da9b420c-6292-4180-a826-9fa74a563ce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6cae3-7d77-41a5-acf4-9750745ca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9b420c-6292-4180-a826-9fa74a563ce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SharingHintHash" ma:index="21"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25C711-649D-4FD8-B689-7321FED2ABE4}">
  <ds:schemaRefs>
    <ds:schemaRef ds:uri="http://schemas.microsoft.com/sharepoint/v3/contenttype/forms"/>
  </ds:schemaRefs>
</ds:datastoreItem>
</file>

<file path=customXml/itemProps2.xml><?xml version="1.0" encoding="utf-8"?>
<ds:datastoreItem xmlns:ds="http://schemas.openxmlformats.org/officeDocument/2006/customXml" ds:itemID="{5B601E81-B815-4576-8E97-464948C517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6cae3-7d77-41a5-acf4-9750745ca349"/>
    <ds:schemaRef ds:uri="da9b420c-6292-4180-a826-9fa74a563c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E90738-0D01-4BD0-9DA1-4AFB8355BC73}">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da9b420c-6292-4180-a826-9fa74a563ceb"/>
    <ds:schemaRef ds:uri="2276cae3-7d77-41a5-acf4-9750745ca34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alu-compétence</Template>
  <TotalTime>7382</TotalTime>
  <Words>3238</Words>
  <Application>Microsoft Office PowerPoint</Application>
  <PresentationFormat>Grand écran</PresentationFormat>
  <Paragraphs>217</Paragraphs>
  <Slides>19</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Courier New</vt:lpstr>
      <vt:lpstr>Univers Condensed</vt:lpstr>
      <vt:lpstr>Univers Condensed Light</vt:lpstr>
      <vt:lpstr>Thème Office</vt:lpstr>
      <vt:lpstr>Le procédé d’extrusion de l’aluminium  Deuxième partie</vt:lpstr>
      <vt:lpstr>Note</vt:lpstr>
      <vt:lpstr>Avantages de l’extrusion Exemples de caractéristiques intégrées dans des profilés extrudés.</vt:lpstr>
      <vt:lpstr>Avantages de l’extrusion</vt:lpstr>
      <vt:lpstr>Avantages de l’extrusion </vt:lpstr>
      <vt:lpstr>Désavantages de l’extrusion</vt:lpstr>
      <vt:lpstr>Les matrices d’extrusion Matrice pour profilé creux rectangulaire </vt:lpstr>
      <vt:lpstr>Les matrices d’extrusion Matrice pour profilé creux rectangulaire </vt:lpstr>
      <vt:lpstr>Les matrices d’extrusion Matrice pour profilé creux rectangulaire </vt:lpstr>
      <vt:lpstr>Les matrices d’extrusion Matrice pour profilé creux rectangulaire </vt:lpstr>
      <vt:lpstr>Les matrices d’extrusion Matrice pour profilé creux rectangulaire </vt:lpstr>
      <vt:lpstr>Les matrices d’extrusion Formation d’un profilé creux</vt:lpstr>
      <vt:lpstr>Les matrices d’extrusion Quelques exemples </vt:lpstr>
      <vt:lpstr>Les matrices d’extrusion Classification des profilés</vt:lpstr>
      <vt:lpstr>Les alliages d’aluminium Filabilité relative d’alliages d’aluminium</vt:lpstr>
      <vt:lpstr>Les alliages d’aluminium Filabilité relative d’alliages d’aluminium</vt:lpstr>
      <vt:lpstr>Les alliages d’aluminium Filabilité relative d’alliages d’aluminium</vt:lpstr>
      <vt:lpstr> </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127</cp:revision>
  <dcterms:created xsi:type="dcterms:W3CDTF">2021-07-15T17:10:38Z</dcterms:created>
  <dcterms:modified xsi:type="dcterms:W3CDTF">2024-08-12T20:48:52Z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0x0101006F3E9D923BE6FB48975E55B986152AB4</vt:lpwstr>
  </property>
</Properties>
</file>