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62" r:id="rId5"/>
    <p:sldId id="495" r:id="rId6"/>
    <p:sldId id="260" r:id="rId7"/>
    <p:sldId id="263" r:id="rId8"/>
    <p:sldId id="266" r:id="rId9"/>
    <p:sldId id="271" r:id="rId10"/>
    <p:sldId id="267" r:id="rId11"/>
    <p:sldId id="269" r:id="rId12"/>
    <p:sldId id="270" r:id="rId13"/>
    <p:sldId id="272" r:id="rId14"/>
    <p:sldId id="274" r:id="rId15"/>
    <p:sldId id="275" r:id="rId16"/>
    <p:sldId id="276" r:id="rId17"/>
    <p:sldId id="277" r:id="rId18"/>
    <p:sldId id="278" r:id="rId19"/>
    <p:sldId id="279" r:id="rId20"/>
    <p:sldId id="280" r:id="rId21"/>
    <p:sldId id="281" r:id="rId22"/>
    <p:sldId id="282" r:id="rId23"/>
    <p:sldId id="283" r:id="rId24"/>
    <p:sldId id="285" r:id="rId25"/>
    <p:sldId id="284" r:id="rId26"/>
    <p:sldId id="286" r:id="rId27"/>
    <p:sldId id="256"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34" autoAdjust="0"/>
    <p:restoredTop sz="94721"/>
  </p:normalViewPr>
  <p:slideViewPr>
    <p:cSldViewPr snapToGrid="0" snapToObjects="1">
      <p:cViewPr varScale="1">
        <p:scale>
          <a:sx n="64" d="100"/>
          <a:sy n="64" d="100"/>
        </p:scale>
        <p:origin x="64" y="2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3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D:\Donn&#233;es%20projet%20ANSYS\TEST\Resulat%20calcul%20AEF%20TEST%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nn&#233;es%20projet%20ANSYS\TEST\Resulat%20calcul%20AEF%20TEST%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nn&#233;es%20projet%20ANSYS\TEST\Resulat%20calcul%20AEF%20TEST%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en-CA" sz="1000" dirty="0"/>
              <a:t>Force</a:t>
            </a:r>
            <a:r>
              <a:rPr lang="en-CA" sz="1000" baseline="0" dirty="0"/>
              <a:t> Reaction (axe X)</a:t>
            </a:r>
            <a:endParaRPr lang="en-CA" sz="1000" dirty="0"/>
          </a:p>
        </c:rich>
      </c:tx>
      <c:layout>
        <c:manualLayout>
          <c:xMode val="edge"/>
          <c:yMode val="edge"/>
          <c:x val="0.36169649286632732"/>
          <c:y val="3.9533196990496469E-2"/>
        </c:manualLayout>
      </c:layout>
      <c:overlay val="0"/>
      <c:spPr>
        <a:noFill/>
        <a:ln>
          <a:noFill/>
        </a:ln>
        <a:effectLst/>
      </c:spPr>
    </c:title>
    <c:autoTitleDeleted val="0"/>
    <c:plotArea>
      <c:layout/>
      <c:lineChart>
        <c:grouping val="standard"/>
        <c:varyColors val="0"/>
        <c:ser>
          <c:idx val="0"/>
          <c:order val="0"/>
          <c:tx>
            <c:strRef>
              <c:f>Sheet1!$B$16</c:f>
              <c:strCache>
                <c:ptCount val="1"/>
                <c:pt idx="0">
                  <c:v>Position initiale</c:v>
                </c:pt>
              </c:strCache>
            </c:strRef>
          </c:tx>
          <c:marker>
            <c:symbol val="none"/>
          </c:marker>
          <c:cat>
            <c:numRef>
              <c:f>Sheet1!$A$18:$A$21</c:f>
              <c:numCache>
                <c:formatCode>General</c:formatCode>
                <c:ptCount val="4"/>
                <c:pt idx="0">
                  <c:v>15</c:v>
                </c:pt>
                <c:pt idx="1">
                  <c:v>30</c:v>
                </c:pt>
                <c:pt idx="2">
                  <c:v>45</c:v>
                </c:pt>
                <c:pt idx="3">
                  <c:v>60</c:v>
                </c:pt>
              </c:numCache>
            </c:numRef>
          </c:cat>
          <c:val>
            <c:numRef>
              <c:f>Sheet1!$B$18:$B$21</c:f>
              <c:numCache>
                <c:formatCode>General</c:formatCode>
                <c:ptCount val="4"/>
                <c:pt idx="0">
                  <c:v>31</c:v>
                </c:pt>
                <c:pt idx="1">
                  <c:v>35</c:v>
                </c:pt>
                <c:pt idx="2">
                  <c:v>61</c:v>
                </c:pt>
                <c:pt idx="3">
                  <c:v>154</c:v>
                </c:pt>
              </c:numCache>
            </c:numRef>
          </c:val>
          <c:smooth val="0"/>
          <c:extLst>
            <c:ext xmlns:c16="http://schemas.microsoft.com/office/drawing/2014/chart" uri="{C3380CC4-5D6E-409C-BE32-E72D297353CC}">
              <c16:uniqueId val="{00000000-1DD4-4D71-B50E-5C550284F0EE}"/>
            </c:ext>
          </c:extLst>
        </c:ser>
        <c:ser>
          <c:idx val="3"/>
          <c:order val="1"/>
          <c:tx>
            <c:strRef>
              <c:f>Sheet1!$G$16</c:f>
              <c:strCache>
                <c:ptCount val="1"/>
                <c:pt idx="0">
                  <c:v>Position arriere</c:v>
                </c:pt>
              </c:strCache>
            </c:strRef>
          </c:tx>
          <c:marker>
            <c:symbol val="none"/>
          </c:marker>
          <c:cat>
            <c:numRef>
              <c:f>Sheet1!$A$18:$A$21</c:f>
              <c:numCache>
                <c:formatCode>General</c:formatCode>
                <c:ptCount val="4"/>
                <c:pt idx="0">
                  <c:v>15</c:v>
                </c:pt>
                <c:pt idx="1">
                  <c:v>30</c:v>
                </c:pt>
                <c:pt idx="2">
                  <c:v>45</c:v>
                </c:pt>
                <c:pt idx="3">
                  <c:v>60</c:v>
                </c:pt>
              </c:numCache>
            </c:numRef>
          </c:cat>
          <c:val>
            <c:numRef>
              <c:f>Sheet1!$G$18:$G$21</c:f>
              <c:numCache>
                <c:formatCode>General</c:formatCode>
                <c:ptCount val="4"/>
                <c:pt idx="0">
                  <c:v>34</c:v>
                </c:pt>
                <c:pt idx="1">
                  <c:v>1</c:v>
                </c:pt>
                <c:pt idx="2">
                  <c:v>4</c:v>
                </c:pt>
                <c:pt idx="3">
                  <c:v>58</c:v>
                </c:pt>
              </c:numCache>
            </c:numRef>
          </c:val>
          <c:smooth val="0"/>
          <c:extLst>
            <c:ext xmlns:c16="http://schemas.microsoft.com/office/drawing/2014/chart" uri="{C3380CC4-5D6E-409C-BE32-E72D297353CC}">
              <c16:uniqueId val="{00000001-1DD4-4D71-B50E-5C550284F0EE}"/>
            </c:ext>
          </c:extLst>
        </c:ser>
        <c:dLbls>
          <c:showLegendKey val="0"/>
          <c:showVal val="0"/>
          <c:showCatName val="0"/>
          <c:showSerName val="0"/>
          <c:showPercent val="0"/>
          <c:showBubbleSize val="0"/>
        </c:dLbls>
        <c:smooth val="0"/>
        <c:axId val="692786111"/>
        <c:axId val="678757615"/>
      </c:lineChart>
      <c:catAx>
        <c:axId val="692786111"/>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CA"/>
                  <a:t>Angle (deg)</a:t>
                </a:r>
              </a:p>
            </c:rich>
          </c:tx>
          <c:overlay val="0"/>
          <c:spPr>
            <a:noFill/>
            <a:ln>
              <a:noFill/>
            </a:ln>
            <a:effectLst/>
          </c:sp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78757615"/>
        <c:crosses val="autoZero"/>
        <c:auto val="1"/>
        <c:lblAlgn val="ctr"/>
        <c:lblOffset val="100"/>
        <c:noMultiLvlLbl val="0"/>
      </c:catAx>
      <c:valAx>
        <c:axId val="678757615"/>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CA"/>
                  <a:t>Reaction</a:t>
                </a:r>
                <a:r>
                  <a:rPr lang="en-CA" baseline="0"/>
                  <a:t> (N)</a:t>
                </a:r>
                <a:endParaRPr lang="en-CA"/>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92786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span"/>
    <c:showDLblsOverMax val="0"/>
    <c:extLst/>
  </c:chart>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en-CA" sz="1000" dirty="0"/>
              <a:t>Force</a:t>
            </a:r>
            <a:r>
              <a:rPr lang="en-CA" sz="1000" baseline="0" dirty="0"/>
              <a:t> Reaction  (axe Y)</a:t>
            </a:r>
            <a:endParaRPr lang="en-CA" sz="1000" dirty="0"/>
          </a:p>
        </c:rich>
      </c:tx>
      <c:layout>
        <c:manualLayout>
          <c:xMode val="edge"/>
          <c:yMode val="edge"/>
          <c:x val="0.3316831683168317"/>
          <c:y val="1.939393692592865E-2"/>
        </c:manualLayout>
      </c:layout>
      <c:overlay val="0"/>
      <c:spPr>
        <a:noFill/>
        <a:ln>
          <a:noFill/>
        </a:ln>
        <a:effectLst/>
      </c:spPr>
    </c:title>
    <c:autoTitleDeleted val="0"/>
    <c:plotArea>
      <c:layout/>
      <c:lineChart>
        <c:grouping val="standard"/>
        <c:varyColors val="0"/>
        <c:ser>
          <c:idx val="0"/>
          <c:order val="0"/>
          <c:tx>
            <c:strRef>
              <c:f>Sheet1!$G$16</c:f>
              <c:strCache>
                <c:ptCount val="1"/>
                <c:pt idx="0">
                  <c:v>Position arriere</c:v>
                </c:pt>
              </c:strCache>
            </c:strRef>
          </c:tx>
          <c:spPr>
            <a:ln>
              <a:solidFill>
                <a:schemeClr val="accent4"/>
              </a:solidFill>
            </a:ln>
          </c:spPr>
          <c:marker>
            <c:symbol val="none"/>
          </c:marker>
          <c:cat>
            <c:numRef>
              <c:f>Sheet1!$A$18:$A$21</c:f>
              <c:numCache>
                <c:formatCode>General</c:formatCode>
                <c:ptCount val="4"/>
                <c:pt idx="0">
                  <c:v>15</c:v>
                </c:pt>
                <c:pt idx="1">
                  <c:v>30</c:v>
                </c:pt>
                <c:pt idx="2">
                  <c:v>45</c:v>
                </c:pt>
                <c:pt idx="3">
                  <c:v>60</c:v>
                </c:pt>
              </c:numCache>
            </c:numRef>
          </c:cat>
          <c:val>
            <c:numRef>
              <c:f>Sheet1!$H$18:$H$21</c:f>
              <c:numCache>
                <c:formatCode>General</c:formatCode>
                <c:ptCount val="4"/>
                <c:pt idx="0">
                  <c:v>157</c:v>
                </c:pt>
                <c:pt idx="1">
                  <c:v>142</c:v>
                </c:pt>
                <c:pt idx="2">
                  <c:v>147</c:v>
                </c:pt>
                <c:pt idx="3">
                  <c:v>156</c:v>
                </c:pt>
              </c:numCache>
            </c:numRef>
          </c:val>
          <c:smooth val="0"/>
          <c:extLst>
            <c:ext xmlns:c16="http://schemas.microsoft.com/office/drawing/2014/chart" uri="{C3380CC4-5D6E-409C-BE32-E72D297353CC}">
              <c16:uniqueId val="{00000000-C720-4FA7-89C9-40BB9C0452C5}"/>
            </c:ext>
          </c:extLst>
        </c:ser>
        <c:ser>
          <c:idx val="2"/>
          <c:order val="1"/>
          <c:tx>
            <c:strRef>
              <c:f>Sheet1!$B$16</c:f>
              <c:strCache>
                <c:ptCount val="1"/>
                <c:pt idx="0">
                  <c:v>Position initiale</c:v>
                </c:pt>
              </c:strCache>
            </c:strRef>
          </c:tx>
          <c:spPr>
            <a:ln>
              <a:solidFill>
                <a:schemeClr val="accent1"/>
              </a:solidFill>
            </a:ln>
          </c:spPr>
          <c:marker>
            <c:symbol val="none"/>
          </c:marker>
          <c:cat>
            <c:numRef>
              <c:f>Sheet1!$A$18:$A$21</c:f>
              <c:numCache>
                <c:formatCode>General</c:formatCode>
                <c:ptCount val="4"/>
                <c:pt idx="0">
                  <c:v>15</c:v>
                </c:pt>
                <c:pt idx="1">
                  <c:v>30</c:v>
                </c:pt>
                <c:pt idx="2">
                  <c:v>45</c:v>
                </c:pt>
                <c:pt idx="3">
                  <c:v>60</c:v>
                </c:pt>
              </c:numCache>
            </c:numRef>
          </c:cat>
          <c:val>
            <c:numRef>
              <c:f>Sheet1!$C$18:$C$21</c:f>
              <c:numCache>
                <c:formatCode>General</c:formatCode>
                <c:ptCount val="4"/>
                <c:pt idx="0">
                  <c:v>154</c:v>
                </c:pt>
                <c:pt idx="1">
                  <c:v>160</c:v>
                </c:pt>
                <c:pt idx="2">
                  <c:v>148</c:v>
                </c:pt>
                <c:pt idx="3">
                  <c:v>129</c:v>
                </c:pt>
              </c:numCache>
            </c:numRef>
          </c:val>
          <c:smooth val="0"/>
          <c:extLst>
            <c:ext xmlns:c16="http://schemas.microsoft.com/office/drawing/2014/chart" uri="{C3380CC4-5D6E-409C-BE32-E72D297353CC}">
              <c16:uniqueId val="{00000001-C720-4FA7-89C9-40BB9C0452C5}"/>
            </c:ext>
          </c:extLst>
        </c:ser>
        <c:dLbls>
          <c:showLegendKey val="0"/>
          <c:showVal val="0"/>
          <c:showCatName val="0"/>
          <c:showSerName val="0"/>
          <c:showPercent val="0"/>
          <c:showBubbleSize val="0"/>
        </c:dLbls>
        <c:smooth val="0"/>
        <c:axId val="692786111"/>
        <c:axId val="678757615"/>
      </c:lineChart>
      <c:catAx>
        <c:axId val="692786111"/>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CA"/>
                  <a:t>Angle (deg)</a:t>
                </a:r>
              </a:p>
            </c:rich>
          </c:tx>
          <c:overlay val="0"/>
          <c:spPr>
            <a:noFill/>
            <a:ln>
              <a:noFill/>
            </a:ln>
            <a:effectLst/>
          </c:sp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78757615"/>
        <c:crosses val="autoZero"/>
        <c:auto val="1"/>
        <c:lblAlgn val="ctr"/>
        <c:lblOffset val="100"/>
        <c:noMultiLvlLbl val="0"/>
      </c:catAx>
      <c:valAx>
        <c:axId val="678757615"/>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CA"/>
                  <a:t>Reaction</a:t>
                </a:r>
                <a:r>
                  <a:rPr lang="en-CA" baseline="0"/>
                  <a:t> (N)</a:t>
                </a:r>
                <a:endParaRPr lang="en-CA"/>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92786111"/>
        <c:crosses val="autoZero"/>
        <c:crossBetween val="between"/>
      </c:valAx>
      <c:spPr>
        <a:noFill/>
        <a:ln>
          <a:noFill/>
        </a:ln>
        <a:effectLst/>
      </c:spPr>
    </c:plotArea>
    <c:legend>
      <c:legendPos val="b"/>
      <c:layout>
        <c:manualLayout>
          <c:xMode val="edge"/>
          <c:yMode val="edge"/>
          <c:x val="6.0540080711254968E-2"/>
          <c:y val="0.85181285408035523"/>
          <c:w val="0.89999979251605411"/>
          <c:h val="0.114315981162298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span"/>
    <c:showDLblsOverMax val="0"/>
    <c:extLst/>
  </c:chart>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en-CA" sz="1000"/>
              <a:t>Tension Ressort</a:t>
            </a:r>
          </a:p>
        </c:rich>
      </c:tx>
      <c:overlay val="0"/>
      <c:spPr>
        <a:noFill/>
        <a:ln>
          <a:noFill/>
        </a:ln>
        <a:effectLst/>
      </c:spPr>
    </c:title>
    <c:autoTitleDeleted val="0"/>
    <c:plotArea>
      <c:layout/>
      <c:lineChart>
        <c:grouping val="standard"/>
        <c:varyColors val="0"/>
        <c:ser>
          <c:idx val="0"/>
          <c:order val="0"/>
          <c:tx>
            <c:strRef>
              <c:f>Sheet1!$G$16</c:f>
              <c:strCache>
                <c:ptCount val="1"/>
                <c:pt idx="0">
                  <c:v>Position arriere</c:v>
                </c:pt>
              </c:strCache>
            </c:strRef>
          </c:tx>
          <c:spPr>
            <a:ln>
              <a:solidFill>
                <a:schemeClr val="accent4"/>
              </a:solidFill>
            </a:ln>
          </c:spPr>
          <c:marker>
            <c:symbol val="none"/>
          </c:marker>
          <c:cat>
            <c:numRef>
              <c:f>Sheet1!$A$18:$A$21</c:f>
              <c:numCache>
                <c:formatCode>General</c:formatCode>
                <c:ptCount val="4"/>
                <c:pt idx="0">
                  <c:v>15</c:v>
                </c:pt>
                <c:pt idx="1">
                  <c:v>30</c:v>
                </c:pt>
                <c:pt idx="2">
                  <c:v>45</c:v>
                </c:pt>
                <c:pt idx="3">
                  <c:v>60</c:v>
                </c:pt>
              </c:numCache>
            </c:numRef>
          </c:cat>
          <c:val>
            <c:numRef>
              <c:f>Sheet1!$K$18:$K$21</c:f>
              <c:numCache>
                <c:formatCode>General</c:formatCode>
                <c:ptCount val="4"/>
                <c:pt idx="0">
                  <c:v>1290</c:v>
                </c:pt>
                <c:pt idx="1">
                  <c:v>1594</c:v>
                </c:pt>
                <c:pt idx="2">
                  <c:v>1695</c:v>
                </c:pt>
                <c:pt idx="3">
                  <c:v>1738</c:v>
                </c:pt>
              </c:numCache>
            </c:numRef>
          </c:val>
          <c:smooth val="0"/>
          <c:extLst>
            <c:ext xmlns:c16="http://schemas.microsoft.com/office/drawing/2014/chart" uri="{C3380CC4-5D6E-409C-BE32-E72D297353CC}">
              <c16:uniqueId val="{00000000-A629-496E-B9E0-AFB8F9F840C9}"/>
            </c:ext>
          </c:extLst>
        </c:ser>
        <c:ser>
          <c:idx val="1"/>
          <c:order val="1"/>
          <c:tx>
            <c:strRef>
              <c:f>Sheet1!$B$16</c:f>
              <c:strCache>
                <c:ptCount val="1"/>
                <c:pt idx="0">
                  <c:v>Position initiale</c:v>
                </c:pt>
              </c:strCache>
            </c:strRef>
          </c:tx>
          <c:spPr>
            <a:ln>
              <a:solidFill>
                <a:schemeClr val="accent1"/>
              </a:solidFill>
            </a:ln>
          </c:spPr>
          <c:marker>
            <c:symbol val="none"/>
          </c:marker>
          <c:cat>
            <c:numRef>
              <c:f>Sheet1!$A$18:$A$21</c:f>
              <c:numCache>
                <c:formatCode>General</c:formatCode>
                <c:ptCount val="4"/>
                <c:pt idx="0">
                  <c:v>15</c:v>
                </c:pt>
                <c:pt idx="1">
                  <c:v>30</c:v>
                </c:pt>
                <c:pt idx="2">
                  <c:v>45</c:v>
                </c:pt>
                <c:pt idx="3">
                  <c:v>60</c:v>
                </c:pt>
              </c:numCache>
            </c:numRef>
          </c:cat>
          <c:val>
            <c:numRef>
              <c:f>Sheet1!$F$18:$F$21</c:f>
              <c:numCache>
                <c:formatCode>General</c:formatCode>
                <c:ptCount val="4"/>
                <c:pt idx="0">
                  <c:v>1290</c:v>
                </c:pt>
                <c:pt idx="1">
                  <c:v>1465</c:v>
                </c:pt>
                <c:pt idx="2">
                  <c:v>1698</c:v>
                </c:pt>
                <c:pt idx="3">
                  <c:v>1998</c:v>
                </c:pt>
              </c:numCache>
            </c:numRef>
          </c:val>
          <c:smooth val="0"/>
          <c:extLst>
            <c:ext xmlns:c16="http://schemas.microsoft.com/office/drawing/2014/chart" uri="{C3380CC4-5D6E-409C-BE32-E72D297353CC}">
              <c16:uniqueId val="{00000001-A629-496E-B9E0-AFB8F9F840C9}"/>
            </c:ext>
          </c:extLst>
        </c:ser>
        <c:dLbls>
          <c:showLegendKey val="0"/>
          <c:showVal val="0"/>
          <c:showCatName val="0"/>
          <c:showSerName val="0"/>
          <c:showPercent val="0"/>
          <c:showBubbleSize val="0"/>
        </c:dLbls>
        <c:smooth val="0"/>
        <c:axId val="692786111"/>
        <c:axId val="678757615"/>
      </c:lineChart>
      <c:catAx>
        <c:axId val="692786111"/>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CA"/>
                  <a:t>Angle (deg)</a:t>
                </a:r>
              </a:p>
            </c:rich>
          </c:tx>
          <c:overlay val="0"/>
          <c:spPr>
            <a:noFill/>
            <a:ln>
              <a:noFill/>
            </a:ln>
            <a:effectLst/>
          </c:sp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78757615"/>
        <c:crosses val="autoZero"/>
        <c:auto val="1"/>
        <c:lblAlgn val="ctr"/>
        <c:lblOffset val="100"/>
        <c:noMultiLvlLbl val="0"/>
      </c:catAx>
      <c:valAx>
        <c:axId val="678757615"/>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CA"/>
                  <a:t>Tension</a:t>
                </a:r>
                <a:r>
                  <a:rPr lang="en-CA" baseline="0"/>
                  <a:t> Ressort (N)</a:t>
                </a:r>
                <a:endParaRPr lang="en-CA"/>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92786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span"/>
    <c:showDLblsOverMax val="0"/>
    <c:extLst/>
  </c:chart>
  <c:txPr>
    <a:bodyPr/>
    <a:lstStyle/>
    <a:p>
      <a:pPr>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AD79F-04A4-5346-A3ED-EDBE6BC3531C}" type="datetimeFigureOut">
              <a:rPr lang="fr-FR" smtClean="0"/>
              <a:t>25/07/2024</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71B6E-AC55-304E-9344-CF3AAC291903}" type="slidenum">
              <a:rPr lang="fr-FR" smtClean="0"/>
              <a:t>‹N°›</a:t>
            </a:fld>
            <a:endParaRPr lang="fr-FR"/>
          </a:p>
        </p:txBody>
      </p:sp>
    </p:spTree>
    <p:extLst>
      <p:ext uri="{BB962C8B-B14F-4D97-AF65-F5344CB8AC3E}">
        <p14:creationId xmlns:p14="http://schemas.microsoft.com/office/powerpoint/2010/main" val="320661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D3ACCC0-C65D-0742-839D-C09B5E30D46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6A23252-335E-2148-A85B-02145ED00550}"/>
              </a:ext>
            </a:extLst>
          </p:cNvPr>
          <p:cNvSpPr>
            <a:spLocks noGrp="1"/>
          </p:cNvSpPr>
          <p:nvPr>
            <p:ph type="ctrTitle" hasCustomPrompt="1"/>
          </p:nvPr>
        </p:nvSpPr>
        <p:spPr>
          <a:xfrm>
            <a:off x="1093156" y="3890354"/>
            <a:ext cx="4242932" cy="1569015"/>
          </a:xfrm>
        </p:spPr>
        <p:txBody>
          <a:bodyPr lIns="0" tIns="0" rIns="0" bIns="0" anchor="t">
            <a:normAutofit/>
          </a:bodyPr>
          <a:lstStyle>
            <a:lvl1pPr algn="l">
              <a:defRPr sz="4000" b="0" i="0">
                <a:solidFill>
                  <a:schemeClr val="tx1"/>
                </a:solidFill>
                <a:latin typeface="Univers Condensed" panose="020B0506020202050204" pitchFamily="34" charset="0"/>
              </a:defRPr>
            </a:lvl1pPr>
          </a:lstStyle>
          <a:p>
            <a:r>
              <a:rPr lang="fr-CA" dirty="0"/>
              <a:t>MODIFIER LE </a:t>
            </a:r>
            <a:br>
              <a:rPr lang="fr-CA" dirty="0"/>
            </a:br>
            <a:r>
              <a:rPr lang="fr-CA" dirty="0"/>
              <a:t>STYLE DU TITRE</a:t>
            </a:r>
            <a:endParaRPr lang="fr-FR" dirty="0"/>
          </a:p>
        </p:txBody>
      </p:sp>
      <p:sp>
        <p:nvSpPr>
          <p:cNvPr id="4" name="Espace réservé de la date 3">
            <a:extLst>
              <a:ext uri="{FF2B5EF4-FFF2-40B4-BE49-F238E27FC236}">
                <a16:creationId xmlns:a16="http://schemas.microsoft.com/office/drawing/2014/main" id="{741338D4-CFE8-6F45-B125-02208C4F1439}"/>
              </a:ext>
            </a:extLst>
          </p:cNvPr>
          <p:cNvSpPr>
            <a:spLocks noGrp="1"/>
          </p:cNvSpPr>
          <p:nvPr>
            <p:ph type="dt" sz="half" idx="10"/>
          </p:nvPr>
        </p:nvSpPr>
        <p:spPr>
          <a:xfrm>
            <a:off x="8571194" y="782267"/>
            <a:ext cx="2743200" cy="365125"/>
          </a:xfrm>
        </p:spPr>
        <p:txBody>
          <a:bodyPr/>
          <a:lstStyle>
            <a:lvl1pPr algn="r">
              <a:defRPr b="0" i="0">
                <a:solidFill>
                  <a:schemeClr val="bg1"/>
                </a:solidFill>
                <a:latin typeface="Univers Condensed Light" panose="020B0306020202040204" pitchFamily="34" charset="0"/>
              </a:defRPr>
            </a:lvl1pPr>
          </a:lstStyle>
          <a:p>
            <a:fld id="{ACBD074D-61BE-074E-9335-1C77C0C132C7}" type="datetime1">
              <a:rPr lang="fr-CA" smtClean="0"/>
              <a:t>2024-07-25</a:t>
            </a:fld>
            <a:endParaRPr lang="fr-FR" dirty="0"/>
          </a:p>
        </p:txBody>
      </p:sp>
      <p:pic>
        <p:nvPicPr>
          <p:cNvPr id="9" name="Image 8">
            <a:extLst>
              <a:ext uri="{FF2B5EF4-FFF2-40B4-BE49-F238E27FC236}">
                <a16:creationId xmlns:a16="http://schemas.microsoft.com/office/drawing/2014/main" id="{98C58334-7BFE-5B40-870C-D6AE554051F2}"/>
              </a:ext>
            </a:extLst>
          </p:cNvPr>
          <p:cNvPicPr>
            <a:picLocks noChangeAspect="1"/>
          </p:cNvPicPr>
          <p:nvPr userDrawn="1"/>
        </p:nvPicPr>
        <p:blipFill>
          <a:blip r:embed="rId3"/>
          <a:stretch>
            <a:fillRect/>
          </a:stretch>
        </p:blipFill>
        <p:spPr>
          <a:xfrm>
            <a:off x="1073325" y="1794897"/>
            <a:ext cx="1882818" cy="1569015"/>
          </a:xfrm>
          <a:prstGeom prst="rect">
            <a:avLst/>
          </a:prstGeom>
        </p:spPr>
      </p:pic>
    </p:spTree>
    <p:extLst>
      <p:ext uri="{BB962C8B-B14F-4D97-AF65-F5344CB8AC3E}">
        <p14:creationId xmlns:p14="http://schemas.microsoft.com/office/powerpoint/2010/main" val="145388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7EA353BC-F036-164F-A0D0-4008868F48FD}"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483450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6517712" y="1681163"/>
            <a:ext cx="4855921"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2" name="Connecteur droit 11">
            <a:extLst>
              <a:ext uri="{FF2B5EF4-FFF2-40B4-BE49-F238E27FC236}">
                <a16:creationId xmlns:a16="http://schemas.microsoft.com/office/drawing/2014/main" id="{BC3F537B-88F2-794F-87AB-E5E1B8C615F2}"/>
              </a:ext>
            </a:extLst>
          </p:cNvPr>
          <p:cNvCxnSpPr>
            <a:cxnSpLocks/>
          </p:cNvCxnSpPr>
          <p:nvPr userDrawn="1"/>
        </p:nvCxnSpPr>
        <p:spPr>
          <a:xfrm flipV="1">
            <a:off x="6092868" y="1696667"/>
            <a:ext cx="0" cy="4025754"/>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B79B7EA8-5CD5-6C44-9203-014E37721A8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287832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7"/>
            <a:ext cx="9821449" cy="1177121"/>
          </a:xfrm>
        </p:spPr>
        <p:txBody>
          <a:bodyPr/>
          <a:lstStyle>
            <a:lvl1pPr>
              <a:defRPr b="0" i="0">
                <a:solidFill>
                  <a:schemeClr val="accent1"/>
                </a:solidFill>
                <a:latin typeface="Univers Condensed Light" panose="020B0306020202040204" pitchFamily="34" charset="0"/>
              </a:defRPr>
            </a:lvl1pPr>
          </a:lstStyle>
          <a:p>
            <a:r>
              <a:rPr lang="fr-CA" dirty="0"/>
              <a:t>MODIFIER LE STYLE DU TITRE</a:t>
            </a:r>
            <a:endParaRPr lang="fr-FR" dirty="0"/>
          </a:p>
        </p:txBody>
      </p:sp>
      <p:sp>
        <p:nvSpPr>
          <p:cNvPr id="3" name="Espace réservé du contenu 2">
            <a:extLst>
              <a:ext uri="{FF2B5EF4-FFF2-40B4-BE49-F238E27FC236}">
                <a16:creationId xmlns:a16="http://schemas.microsoft.com/office/drawing/2014/main" id="{D31AC519-0FF4-2C47-A1DF-3B437A8E7FD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61C51333-E0EF-B64C-AF13-5A2F4B023AB8}"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02F56093-0B37-7A44-B520-FC71B0BCB40D}"/>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60853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E5DBB-7011-E340-B4D3-3C1206A40A8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B9DB32F-F724-924E-A326-04C2000AAF42}"/>
              </a:ext>
            </a:extLst>
          </p:cNvPr>
          <p:cNvSpPr>
            <a:spLocks noGrp="1"/>
          </p:cNvSpPr>
          <p:nvPr>
            <p:ph type="dt" sz="half" idx="10"/>
          </p:nvPr>
        </p:nvSpPr>
        <p:spPr/>
        <p:txBody>
          <a:bodyPr/>
          <a:lstStyle/>
          <a:p>
            <a:fld id="{7BE7FFBC-1320-E84E-B9DF-8D6CBD8D6C83}" type="datetime1">
              <a:rPr lang="fr-CA" smtClean="0"/>
              <a:t>2024-07-25</a:t>
            </a:fld>
            <a:endParaRPr lang="fr-FR"/>
          </a:p>
        </p:txBody>
      </p:sp>
      <p:sp>
        <p:nvSpPr>
          <p:cNvPr id="4" name="Espace réservé du pied de page 3">
            <a:extLst>
              <a:ext uri="{FF2B5EF4-FFF2-40B4-BE49-F238E27FC236}">
                <a16:creationId xmlns:a16="http://schemas.microsoft.com/office/drawing/2014/main" id="{002554ED-4516-1A4E-9663-9F9E9615FF9A}"/>
              </a:ext>
            </a:extLst>
          </p:cNvPr>
          <p:cNvSpPr>
            <a:spLocks noGrp="1"/>
          </p:cNvSpPr>
          <p:nvPr>
            <p:ph type="ftr" sz="quarter" idx="11"/>
          </p:nvPr>
        </p:nvSpPr>
        <p:spPr>
          <a:xfrm>
            <a:off x="9167262" y="6356350"/>
            <a:ext cx="1567543" cy="365125"/>
          </a:xfrm>
        </p:spPr>
        <p:txBody>
          <a:bodyPr lIns="0" tIns="0" rIns="0"/>
          <a:lstStyle>
            <a:lvl1pPr algn="r">
              <a:defRPr sz="1000"/>
            </a:lvl1pPr>
          </a:lstStyle>
          <a:p>
            <a:r>
              <a:rPr lang="fr-FR"/>
              <a:t>ALU-COMPÉTENCES</a:t>
            </a:r>
            <a:endParaRPr lang="fr-FR" dirty="0"/>
          </a:p>
        </p:txBody>
      </p:sp>
      <p:sp>
        <p:nvSpPr>
          <p:cNvPr id="5" name="Espace réservé du numéro de diapositive 4">
            <a:extLst>
              <a:ext uri="{FF2B5EF4-FFF2-40B4-BE49-F238E27FC236}">
                <a16:creationId xmlns:a16="http://schemas.microsoft.com/office/drawing/2014/main" id="{C9C4AA1B-0BC1-4F41-9A04-9BEEF67A8075}"/>
              </a:ext>
            </a:extLst>
          </p:cNvPr>
          <p:cNvSpPr>
            <a:spLocks noGrp="1"/>
          </p:cNvSpPr>
          <p:nvPr>
            <p:ph type="sldNum" sz="quarter" idx="12"/>
          </p:nvPr>
        </p:nvSpPr>
        <p:spPr>
          <a:xfrm>
            <a:off x="10734805" y="6356350"/>
            <a:ext cx="450929" cy="365125"/>
          </a:xfrm>
        </p:spPr>
        <p:txBody>
          <a:bodyPr/>
          <a:lstStyle/>
          <a:p>
            <a:fld id="{82B63C5F-247B-BE4F-ACBC-7BDD67617F3E}" type="slidenum">
              <a:rPr lang="fr-FR" smtClean="0"/>
              <a:t>‹N°›</a:t>
            </a:fld>
            <a:endParaRPr lang="fr-FR"/>
          </a:p>
        </p:txBody>
      </p:sp>
      <p:pic>
        <p:nvPicPr>
          <p:cNvPr id="6" name="Image 5">
            <a:extLst>
              <a:ext uri="{FF2B5EF4-FFF2-40B4-BE49-F238E27FC236}">
                <a16:creationId xmlns:a16="http://schemas.microsoft.com/office/drawing/2014/main" id="{0ED367A1-3852-CC40-BE66-9532F17E770E}"/>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319096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E1E9DF-01F9-7F45-87F6-D5DCCCAFB69C}"/>
              </a:ext>
            </a:extLst>
          </p:cNvPr>
          <p:cNvSpPr>
            <a:spLocks noGrp="1"/>
          </p:cNvSpPr>
          <p:nvPr>
            <p:ph type="dt" sz="half" idx="10"/>
          </p:nvPr>
        </p:nvSpPr>
        <p:spPr/>
        <p:txBody>
          <a:bodyPr/>
          <a:lstStyle/>
          <a:p>
            <a:fld id="{2374B964-E42C-5942-9DE8-C00BFEF0AE2F}" type="datetime1">
              <a:rPr lang="fr-CA" smtClean="0"/>
              <a:t>2024-07-25</a:t>
            </a:fld>
            <a:endParaRPr lang="fr-FR"/>
          </a:p>
        </p:txBody>
      </p:sp>
      <p:sp>
        <p:nvSpPr>
          <p:cNvPr id="3" name="Espace réservé du pied de page 2">
            <a:extLst>
              <a:ext uri="{FF2B5EF4-FFF2-40B4-BE49-F238E27FC236}">
                <a16:creationId xmlns:a16="http://schemas.microsoft.com/office/drawing/2014/main" id="{BE58F0DA-0180-8F40-B25C-D6ED59B7FF8B}"/>
              </a:ext>
            </a:extLst>
          </p:cNvPr>
          <p:cNvSpPr>
            <a:spLocks noGrp="1"/>
          </p:cNvSpPr>
          <p:nvPr>
            <p:ph type="ftr" sz="quarter" idx="11"/>
          </p:nvPr>
        </p:nvSpPr>
        <p:spPr/>
        <p:txBody>
          <a:bodyPr/>
          <a:lstStyle/>
          <a:p>
            <a:r>
              <a:rPr lang="fr-FR"/>
              <a:t>ALU-COMPÉTENCES</a:t>
            </a:r>
          </a:p>
        </p:txBody>
      </p:sp>
      <p:sp>
        <p:nvSpPr>
          <p:cNvPr id="4" name="Espace réservé du numéro de diapositive 3">
            <a:extLst>
              <a:ext uri="{FF2B5EF4-FFF2-40B4-BE49-F238E27FC236}">
                <a16:creationId xmlns:a16="http://schemas.microsoft.com/office/drawing/2014/main" id="{DD97702D-1024-C544-AABC-F7808C319E19}"/>
              </a:ext>
            </a:extLst>
          </p:cNvPr>
          <p:cNvSpPr>
            <a:spLocks noGrp="1"/>
          </p:cNvSpPr>
          <p:nvPr>
            <p:ph type="sldNum" sz="quarter" idx="12"/>
          </p:nvPr>
        </p:nvSpPr>
        <p:spPr/>
        <p:txBody>
          <a:bodyPr/>
          <a:lstStyle/>
          <a:p>
            <a:fld id="{82B63C5F-247B-BE4F-ACBC-7BDD67617F3E}" type="slidenum">
              <a:rPr lang="fr-FR" smtClean="0"/>
              <a:t>‹N°›</a:t>
            </a:fld>
            <a:endParaRPr lang="fr-FR"/>
          </a:p>
        </p:txBody>
      </p:sp>
      <p:pic>
        <p:nvPicPr>
          <p:cNvPr id="5" name="Image 4">
            <a:extLst>
              <a:ext uri="{FF2B5EF4-FFF2-40B4-BE49-F238E27FC236}">
                <a16:creationId xmlns:a16="http://schemas.microsoft.com/office/drawing/2014/main" id="{702217F6-A8CB-D749-9C66-CBD361A89232}"/>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4233347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87601C-DE0B-3643-A648-4AADECB51663}"/>
              </a:ext>
            </a:extLst>
          </p:cNvPr>
          <p:cNvSpPr>
            <a:spLocks noGrp="1"/>
          </p:cNvSpPr>
          <p:nvPr>
            <p:ph type="title"/>
          </p:nvPr>
        </p:nvSpPr>
        <p:spPr>
          <a:xfrm>
            <a:off x="838200" y="538358"/>
            <a:ext cx="3932237" cy="1271392"/>
          </a:xfrm>
        </p:spPr>
        <p:txBody>
          <a:bodyPr anchor="b"/>
          <a:lstStyle>
            <a:lvl1pPr>
              <a:defRPr sz="3200"/>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1A55EED1-ED74-9547-B415-544D159C03B3}"/>
              </a:ext>
            </a:extLst>
          </p:cNvPr>
          <p:cNvSpPr>
            <a:spLocks noGrp="1"/>
          </p:cNvSpPr>
          <p:nvPr>
            <p:ph idx="1"/>
          </p:nvPr>
        </p:nvSpPr>
        <p:spPr>
          <a:xfrm>
            <a:off x="5183188" y="2049462"/>
            <a:ext cx="6172200" cy="3811588"/>
          </a:xfrm>
        </p:spPr>
        <p:txBody>
          <a:bodyPr/>
          <a:lstStyle>
            <a:lvl1pPr>
              <a:defRPr sz="2400"/>
            </a:lvl1pPr>
            <a:lvl2pPr>
              <a:defRPr sz="1800">
                <a:solidFill>
                  <a:schemeClr val="tx1">
                    <a:lumMod val="50000"/>
                    <a:lumOff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p:txBody>
      </p:sp>
      <p:sp>
        <p:nvSpPr>
          <p:cNvPr id="4" name="Espace réservé du texte 3">
            <a:extLst>
              <a:ext uri="{FF2B5EF4-FFF2-40B4-BE49-F238E27FC236}">
                <a16:creationId xmlns:a16="http://schemas.microsoft.com/office/drawing/2014/main" id="{156C9FB3-B36B-DD4F-987F-C0086E3E4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ACDC0FE-A4DC-C24C-9854-0D10A928411A}"/>
              </a:ext>
            </a:extLst>
          </p:cNvPr>
          <p:cNvSpPr>
            <a:spLocks noGrp="1"/>
          </p:cNvSpPr>
          <p:nvPr>
            <p:ph type="dt" sz="half" idx="10"/>
          </p:nvPr>
        </p:nvSpPr>
        <p:spPr/>
        <p:txBody>
          <a:bodyPr/>
          <a:lstStyle/>
          <a:p>
            <a:fld id="{B1D87AD3-391B-3444-BA0C-1AD8621F0A15}" type="datetime1">
              <a:rPr lang="fr-CA" smtClean="0"/>
              <a:t>2024-07-25</a:t>
            </a:fld>
            <a:endParaRPr lang="fr-FR"/>
          </a:p>
        </p:txBody>
      </p:sp>
      <p:sp>
        <p:nvSpPr>
          <p:cNvPr id="6" name="Espace réservé du pied de page 5">
            <a:extLst>
              <a:ext uri="{FF2B5EF4-FFF2-40B4-BE49-F238E27FC236}">
                <a16:creationId xmlns:a16="http://schemas.microsoft.com/office/drawing/2014/main" id="{B16AE2BC-4E58-244A-A799-A94358A064FD}"/>
              </a:ext>
            </a:extLst>
          </p:cNvPr>
          <p:cNvSpPr>
            <a:spLocks noGrp="1"/>
          </p:cNvSpPr>
          <p:nvPr>
            <p:ph type="ftr" sz="quarter" idx="11"/>
          </p:nvPr>
        </p:nvSpPr>
        <p:spPr/>
        <p:txBody>
          <a:bodyPr/>
          <a:lstStyle/>
          <a:p>
            <a:r>
              <a:rPr lang="fr-FR"/>
              <a:t>ALU-COMPÉTENCES</a:t>
            </a:r>
          </a:p>
        </p:txBody>
      </p:sp>
      <p:sp>
        <p:nvSpPr>
          <p:cNvPr id="7" name="Espace réservé du numéro de diapositive 6">
            <a:extLst>
              <a:ext uri="{FF2B5EF4-FFF2-40B4-BE49-F238E27FC236}">
                <a16:creationId xmlns:a16="http://schemas.microsoft.com/office/drawing/2014/main" id="{207D588B-8009-584E-9D14-116A674DBF37}"/>
              </a:ext>
            </a:extLst>
          </p:cNvPr>
          <p:cNvSpPr>
            <a:spLocks noGrp="1"/>
          </p:cNvSpPr>
          <p:nvPr>
            <p:ph type="sldNum" sz="quarter" idx="12"/>
          </p:nvPr>
        </p:nvSpPr>
        <p:spPr/>
        <p:txBody>
          <a:bodyPr/>
          <a:lstStyle/>
          <a:p>
            <a:fld id="{82B63C5F-247B-BE4F-ACBC-7BDD67617F3E}" type="slidenum">
              <a:rPr lang="fr-FR" smtClean="0"/>
              <a:t>‹N°›</a:t>
            </a:fld>
            <a:endParaRPr lang="fr-FR"/>
          </a:p>
        </p:txBody>
      </p:sp>
      <p:pic>
        <p:nvPicPr>
          <p:cNvPr id="8" name="Image 7">
            <a:extLst>
              <a:ext uri="{FF2B5EF4-FFF2-40B4-BE49-F238E27FC236}">
                <a16:creationId xmlns:a16="http://schemas.microsoft.com/office/drawing/2014/main" id="{458373AF-3EBA-5F41-B9C9-5E5812245C88}"/>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399780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7A6D958-F017-2141-A0EE-C9E024D55043}"/>
              </a:ext>
            </a:extLst>
          </p:cNvPr>
          <p:cNvSpPr>
            <a:spLocks noGrp="1"/>
          </p:cNvSpPr>
          <p:nvPr>
            <p:ph type="pic" idx="1"/>
          </p:nvPr>
        </p:nvSpPr>
        <p:spPr>
          <a:xfrm>
            <a:off x="5183188" y="1"/>
            <a:ext cx="6172200"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5" name="Espace réservé de la date 4">
            <a:extLst>
              <a:ext uri="{FF2B5EF4-FFF2-40B4-BE49-F238E27FC236}">
                <a16:creationId xmlns:a16="http://schemas.microsoft.com/office/drawing/2014/main" id="{CAF3F121-A669-DB46-921E-0CF6D0952CAF}"/>
              </a:ext>
            </a:extLst>
          </p:cNvPr>
          <p:cNvSpPr>
            <a:spLocks noGrp="1"/>
          </p:cNvSpPr>
          <p:nvPr>
            <p:ph type="dt" sz="half" idx="10"/>
          </p:nvPr>
        </p:nvSpPr>
        <p:spPr/>
        <p:txBody>
          <a:bodyPr/>
          <a:lstStyle/>
          <a:p>
            <a:fld id="{81063783-8153-2B4F-A5C4-88E8A06AEFC3}" type="datetime1">
              <a:rPr lang="fr-CA" smtClean="0"/>
              <a:t>2024-07-25</a:t>
            </a:fld>
            <a:endParaRPr lang="fr-FR"/>
          </a:p>
        </p:txBody>
      </p:sp>
      <p:sp>
        <p:nvSpPr>
          <p:cNvPr id="6" name="Espace réservé du pied de page 5">
            <a:extLst>
              <a:ext uri="{FF2B5EF4-FFF2-40B4-BE49-F238E27FC236}">
                <a16:creationId xmlns:a16="http://schemas.microsoft.com/office/drawing/2014/main" id="{7A2216F8-5E6E-C548-8138-7BB69D0B9BCB}"/>
              </a:ext>
            </a:extLst>
          </p:cNvPr>
          <p:cNvSpPr>
            <a:spLocks noGrp="1"/>
          </p:cNvSpPr>
          <p:nvPr>
            <p:ph type="ftr" sz="quarter" idx="11"/>
          </p:nvPr>
        </p:nvSpPr>
        <p:spPr/>
        <p:txBody>
          <a:bodyPr/>
          <a:lstStyle/>
          <a:p>
            <a:r>
              <a:rPr lang="fr-FR"/>
              <a:t>ALU-COMPÉTENCES</a:t>
            </a:r>
          </a:p>
        </p:txBody>
      </p:sp>
      <p:sp>
        <p:nvSpPr>
          <p:cNvPr id="7" name="Espace réservé du numéro de diapositive 6">
            <a:extLst>
              <a:ext uri="{FF2B5EF4-FFF2-40B4-BE49-F238E27FC236}">
                <a16:creationId xmlns:a16="http://schemas.microsoft.com/office/drawing/2014/main" id="{06C60801-8D6B-204F-B3D3-638F9D2B068E}"/>
              </a:ext>
            </a:extLst>
          </p:cNvPr>
          <p:cNvSpPr>
            <a:spLocks noGrp="1"/>
          </p:cNvSpPr>
          <p:nvPr>
            <p:ph type="sldNum" sz="quarter" idx="12"/>
          </p:nvPr>
        </p:nvSpPr>
        <p:spPr/>
        <p:txBody>
          <a:bodyPr/>
          <a:lstStyle/>
          <a:p>
            <a:fld id="{82B63C5F-247B-BE4F-ACBC-7BDD67617F3E}" type="slidenum">
              <a:rPr lang="fr-FR" smtClean="0"/>
              <a:t>‹N°›</a:t>
            </a:fld>
            <a:endParaRPr lang="fr-FR"/>
          </a:p>
        </p:txBody>
      </p:sp>
      <p:sp>
        <p:nvSpPr>
          <p:cNvPr id="8" name="Titre 1">
            <a:extLst>
              <a:ext uri="{FF2B5EF4-FFF2-40B4-BE49-F238E27FC236}">
                <a16:creationId xmlns:a16="http://schemas.microsoft.com/office/drawing/2014/main" id="{E196B9EC-2EA2-6241-AF9A-3CB6BBAF6937}"/>
              </a:ext>
            </a:extLst>
          </p:cNvPr>
          <p:cNvSpPr>
            <a:spLocks noGrp="1"/>
          </p:cNvSpPr>
          <p:nvPr>
            <p:ph type="title"/>
          </p:nvPr>
        </p:nvSpPr>
        <p:spPr>
          <a:xfrm>
            <a:off x="838200" y="538358"/>
            <a:ext cx="3932237" cy="1271392"/>
          </a:xfrm>
        </p:spPr>
        <p:txBody>
          <a:bodyPr anchor="b"/>
          <a:lstStyle>
            <a:lvl1pPr>
              <a:defRPr sz="3200"/>
            </a:lvl1pPr>
          </a:lstStyle>
          <a:p>
            <a:r>
              <a:rPr lang="fr-FR"/>
              <a:t>Modifiez le style du titre</a:t>
            </a:r>
            <a:endParaRPr lang="fr-FR" dirty="0"/>
          </a:p>
        </p:txBody>
      </p:sp>
      <p:sp>
        <p:nvSpPr>
          <p:cNvPr id="9" name="Espace réservé du texte 3">
            <a:extLst>
              <a:ext uri="{FF2B5EF4-FFF2-40B4-BE49-F238E27FC236}">
                <a16:creationId xmlns:a16="http://schemas.microsoft.com/office/drawing/2014/main" id="{84AA4F01-856B-524B-8D0B-A853319D0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23597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24215-073F-4D62-8B63-6F6602BF7DD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5C6C6CA5-3ABF-4E55-AC8B-30A23A76A9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0315A11E-6069-40EE-9540-5D601476B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4126EC8-78A9-4E89-BF7E-0255E1DD5851}"/>
              </a:ext>
            </a:extLst>
          </p:cNvPr>
          <p:cNvSpPr>
            <a:spLocks noGrp="1"/>
          </p:cNvSpPr>
          <p:nvPr>
            <p:ph type="dt" sz="half" idx="10"/>
          </p:nvPr>
        </p:nvSpPr>
        <p:spPr/>
        <p:txBody>
          <a:bodyPr/>
          <a:lstStyle/>
          <a:p>
            <a:fld id="{E41D533B-F757-4341-9F49-F79E143FE4D6}" type="datetime1">
              <a:rPr lang="fr-CA" smtClean="0"/>
              <a:t>2024-07-25</a:t>
            </a:fld>
            <a:endParaRPr lang="fr-FR"/>
          </a:p>
        </p:txBody>
      </p:sp>
      <p:sp>
        <p:nvSpPr>
          <p:cNvPr id="6" name="Espace réservé du pied de page 5">
            <a:extLst>
              <a:ext uri="{FF2B5EF4-FFF2-40B4-BE49-F238E27FC236}">
                <a16:creationId xmlns:a16="http://schemas.microsoft.com/office/drawing/2014/main" id="{704A0B0C-735E-4470-BF1A-D9E8B413DA95}"/>
              </a:ext>
            </a:extLst>
          </p:cNvPr>
          <p:cNvSpPr>
            <a:spLocks noGrp="1"/>
          </p:cNvSpPr>
          <p:nvPr>
            <p:ph type="ftr" sz="quarter" idx="11"/>
          </p:nvPr>
        </p:nvSpPr>
        <p:spPr/>
        <p:txBody>
          <a:bodyPr/>
          <a:lstStyle/>
          <a:p>
            <a:r>
              <a:rPr lang="fr-FR"/>
              <a:t>ALU-COMPÉTENCES</a:t>
            </a:r>
            <a:endParaRPr lang="fr-FR" dirty="0"/>
          </a:p>
        </p:txBody>
      </p:sp>
      <p:sp>
        <p:nvSpPr>
          <p:cNvPr id="7" name="Espace réservé du numéro de diapositive 6">
            <a:extLst>
              <a:ext uri="{FF2B5EF4-FFF2-40B4-BE49-F238E27FC236}">
                <a16:creationId xmlns:a16="http://schemas.microsoft.com/office/drawing/2014/main" id="{9AD7447C-4CAD-4A94-A2CC-EAF5F362AB79}"/>
              </a:ext>
            </a:extLst>
          </p:cNvPr>
          <p:cNvSpPr>
            <a:spLocks noGrp="1"/>
          </p:cNvSpPr>
          <p:nvPr>
            <p:ph type="sldNum" sz="quarter" idx="12"/>
          </p:nvPr>
        </p:nvSpPr>
        <p:spPr/>
        <p:txBody>
          <a:bodyPr/>
          <a:lstStyle/>
          <a:p>
            <a:fld id="{82B63C5F-247B-BE4F-ACBC-7BDD67617F3E}" type="slidenum">
              <a:rPr lang="fr-FR" smtClean="0"/>
              <a:pPr/>
              <a:t>‹N°›</a:t>
            </a:fld>
            <a:endParaRPr lang="fr-FR"/>
          </a:p>
        </p:txBody>
      </p:sp>
    </p:spTree>
    <p:extLst>
      <p:ext uri="{BB962C8B-B14F-4D97-AF65-F5344CB8AC3E}">
        <p14:creationId xmlns:p14="http://schemas.microsoft.com/office/powerpoint/2010/main" val="210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75FAE54-81EA-9E4D-8C1E-6E6765193BF1}"/>
              </a:ext>
            </a:extLst>
          </p:cNvPr>
          <p:cNvPicPr>
            <a:picLocks noChangeAspect="1"/>
          </p:cNvPicPr>
          <p:nvPr userDrawn="1"/>
        </p:nvPicPr>
        <p:blipFill>
          <a:blip r:embed="rId2"/>
          <a:stretch>
            <a:fillRect/>
          </a:stretch>
        </p:blipFill>
        <p:spPr>
          <a:xfrm>
            <a:off x="0" y="4762"/>
            <a:ext cx="12192000" cy="6858000"/>
          </a:xfrm>
          <a:prstGeom prst="rect">
            <a:avLst/>
          </a:prstGeom>
        </p:spPr>
      </p:pic>
      <p:sp>
        <p:nvSpPr>
          <p:cNvPr id="2" name="Titre 1">
            <a:extLst>
              <a:ext uri="{FF2B5EF4-FFF2-40B4-BE49-F238E27FC236}">
                <a16:creationId xmlns:a16="http://schemas.microsoft.com/office/drawing/2014/main" id="{CC485A26-4BE3-8441-881B-C02E683DD48F}"/>
              </a:ext>
            </a:extLst>
          </p:cNvPr>
          <p:cNvSpPr>
            <a:spLocks noGrp="1"/>
          </p:cNvSpPr>
          <p:nvPr>
            <p:ph type="title" hasCustomPrompt="1"/>
          </p:nvPr>
        </p:nvSpPr>
        <p:spPr>
          <a:xfrm>
            <a:off x="831850" y="768350"/>
            <a:ext cx="10515600" cy="2852737"/>
          </a:xfrm>
        </p:spPr>
        <p:txBody>
          <a:bodyPr lIns="0" tIns="0" rIns="0" bIns="0" anchor="b"/>
          <a:lstStyle>
            <a:lvl1pPr>
              <a:defRPr sz="6000">
                <a:solidFill>
                  <a:schemeClr val="tx1"/>
                </a:solidFill>
              </a:defRPr>
            </a:lvl1p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F1F41D0B-055D-4940-8136-FE30BAE9971A}"/>
              </a:ext>
            </a:extLst>
          </p:cNvPr>
          <p:cNvSpPr>
            <a:spLocks noGrp="1"/>
          </p:cNvSpPr>
          <p:nvPr>
            <p:ph type="body" idx="1"/>
          </p:nvPr>
        </p:nvSpPr>
        <p:spPr>
          <a:xfrm>
            <a:off x="931972" y="4013656"/>
            <a:ext cx="3677520" cy="1500187"/>
          </a:xfrm>
        </p:spPr>
        <p:txBody>
          <a:bodyPr lIns="0" tIns="0" rIns="0" bIns="0"/>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7A6F854-950F-914D-A65C-8F734EDCF1A2}"/>
              </a:ext>
            </a:extLst>
          </p:cNvPr>
          <p:cNvSpPr>
            <a:spLocks noGrp="1"/>
          </p:cNvSpPr>
          <p:nvPr>
            <p:ph type="dt" sz="half" idx="10"/>
          </p:nvPr>
        </p:nvSpPr>
        <p:spPr/>
        <p:txBody>
          <a:bodyPr/>
          <a:lstStyle/>
          <a:p>
            <a:fld id="{D3C094FE-8F74-7242-A8C0-61D5A29D0275}" type="datetime1">
              <a:rPr lang="fr-CA" smtClean="0"/>
              <a:t>2024-07-25</a:t>
            </a:fld>
            <a:endParaRPr lang="fr-FR"/>
          </a:p>
        </p:txBody>
      </p:sp>
      <p:sp>
        <p:nvSpPr>
          <p:cNvPr id="5" name="Espace réservé du pied de page 4">
            <a:extLst>
              <a:ext uri="{FF2B5EF4-FFF2-40B4-BE49-F238E27FC236}">
                <a16:creationId xmlns:a16="http://schemas.microsoft.com/office/drawing/2014/main" id="{BAAC405D-C2B5-0843-B015-9BEE359148C8}"/>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7FA09529-E96A-2349-B0C3-987B447E2E72}"/>
              </a:ext>
            </a:extLst>
          </p:cNvPr>
          <p:cNvSpPr>
            <a:spLocks noGrp="1"/>
          </p:cNvSpPr>
          <p:nvPr>
            <p:ph type="sldNum" sz="quarter" idx="12"/>
          </p:nvPr>
        </p:nvSpPr>
        <p:spPr/>
        <p:txBody>
          <a:bodyPr/>
          <a:lstStyle/>
          <a:p>
            <a:fld id="{82B63C5F-247B-BE4F-ACBC-7BDD67617F3E}" type="slidenum">
              <a:rPr lang="fr-FR" smtClean="0"/>
              <a:t>‹N°›</a:t>
            </a:fld>
            <a:endParaRPr lang="fr-FR"/>
          </a:p>
        </p:txBody>
      </p:sp>
      <p:cxnSp>
        <p:nvCxnSpPr>
          <p:cNvPr id="11" name="Connecteur droit 10">
            <a:extLst>
              <a:ext uri="{FF2B5EF4-FFF2-40B4-BE49-F238E27FC236}">
                <a16:creationId xmlns:a16="http://schemas.microsoft.com/office/drawing/2014/main" id="{42F025AC-A4F6-124F-BA13-23E7E7A541C6}"/>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395FB047-EA4C-514E-ABA8-CEFA81336B31}"/>
              </a:ext>
            </a:extLst>
          </p:cNvPr>
          <p:cNvCxnSpPr>
            <a:cxnSpLocks/>
          </p:cNvCxnSpPr>
          <p:nvPr userDrawn="1"/>
        </p:nvCxnSpPr>
        <p:spPr>
          <a:xfrm flipV="1">
            <a:off x="831850" y="3988931"/>
            <a:ext cx="0" cy="162272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54AC500B-E805-5C40-95C1-E07C8CB2197C}"/>
              </a:ext>
            </a:extLst>
          </p:cNvPr>
          <p:cNvPicPr>
            <a:picLocks noChangeAspect="1"/>
          </p:cNvPicPr>
          <p:nvPr userDrawn="1"/>
        </p:nvPicPr>
        <p:blipFill>
          <a:blip r:embed="rId3"/>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358853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re et contenu">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lvl1pPr>
              <a:defRPr>
                <a:solidFill>
                  <a:schemeClr val="bg1"/>
                </a:solidFill>
              </a:defRPr>
            </a:lvl1pPr>
          </a:lstStyle>
          <a:p>
            <a:fld id="{C85A5AAA-C609-1546-8328-0703B99F45B8}" type="datetime1">
              <a:rPr lang="fr-CA" smtClean="0"/>
              <a:t>2024-07-25</a:t>
            </a:fld>
            <a:endParaRPr lang="fr-FR" dirty="0"/>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lvl1pPr>
              <a:defRPr>
                <a:solidFill>
                  <a:schemeClr val="bg1"/>
                </a:solidFill>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lvl1pPr>
              <a:defRPr>
                <a:solidFill>
                  <a:schemeClr val="bg1"/>
                </a:solidFill>
              </a:defRPr>
            </a:lvl1pPr>
          </a:lstStyle>
          <a:p>
            <a:fld id="{82B63C5F-247B-BE4F-ACBC-7BDD67617F3E}" type="slidenum">
              <a:rPr lang="fr-FR" smtClean="0"/>
              <a:pPr/>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solidFill>
                  <a:schemeClr val="bg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bg1"/>
                </a:solidFill>
                <a:latin typeface="Univers Condensed Light" panose="020B0306020202040204" pitchFamily="34" charset="0"/>
              </a:defRPr>
            </a:lvl1pPr>
          </a:lstStyle>
          <a:p>
            <a:r>
              <a:rPr lang="fr-CA" dirty="0"/>
              <a:t>MODIFIER LE STYLE DU TITRE</a:t>
            </a:r>
            <a:endParaRPr lang="fr-FR" dirty="0"/>
          </a:p>
        </p:txBody>
      </p:sp>
      <p:pic>
        <p:nvPicPr>
          <p:cNvPr id="2" name="Image 1">
            <a:extLst>
              <a:ext uri="{FF2B5EF4-FFF2-40B4-BE49-F238E27FC236}">
                <a16:creationId xmlns:a16="http://schemas.microsoft.com/office/drawing/2014/main" id="{A703705E-0664-DA4B-9831-5F02A9C01103}"/>
              </a:ext>
            </a:extLst>
          </p:cNvPr>
          <p:cNvPicPr>
            <a:picLocks noChangeAspect="1"/>
          </p:cNvPicPr>
          <p:nvPr userDrawn="1"/>
        </p:nvPicPr>
        <p:blipFill>
          <a:blip r:embed="rId2"/>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313916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re et contenu">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lvl1pPr>
              <a:defRPr>
                <a:solidFill>
                  <a:schemeClr val="bg1"/>
                </a:solidFill>
              </a:defRPr>
            </a:lvl1pPr>
          </a:lstStyle>
          <a:p>
            <a:fld id="{CBC98A73-89A8-2246-A126-1A5B409E4147}" type="datetime1">
              <a:rPr lang="fr-CA" smtClean="0"/>
              <a:t>2024-07-25</a:t>
            </a:fld>
            <a:endParaRPr lang="fr-FR" dirty="0"/>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lvl1pPr>
              <a:defRPr>
                <a:solidFill>
                  <a:schemeClr val="bg1"/>
                </a:solidFill>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lvl1pPr>
              <a:defRPr>
                <a:solidFill>
                  <a:schemeClr val="bg1"/>
                </a:solidFill>
              </a:defRPr>
            </a:lvl1pPr>
          </a:lstStyle>
          <a:p>
            <a:fld id="{82B63C5F-247B-BE4F-ACBC-7BDD67617F3E}" type="slidenum">
              <a:rPr lang="fr-FR" smtClean="0"/>
              <a:pPr/>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solidFill>
                  <a:schemeClr val="bg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bg1"/>
                </a:solidFill>
                <a:latin typeface="Univers Condensed Light" panose="020B0306020202040204" pitchFamily="34" charset="0"/>
              </a:defRPr>
            </a:lvl1pPr>
          </a:lstStyle>
          <a:p>
            <a:r>
              <a:rPr lang="fr-CA" dirty="0"/>
              <a:t>MODIFIER LE STYLE DU TITRE</a:t>
            </a:r>
            <a:endParaRPr lang="fr-FR" dirty="0"/>
          </a:p>
        </p:txBody>
      </p:sp>
      <p:pic>
        <p:nvPicPr>
          <p:cNvPr id="12" name="Image 11">
            <a:extLst>
              <a:ext uri="{FF2B5EF4-FFF2-40B4-BE49-F238E27FC236}">
                <a16:creationId xmlns:a16="http://schemas.microsoft.com/office/drawing/2014/main" id="{E2229217-D99A-1940-B66E-5A118C350DCA}"/>
              </a:ext>
            </a:extLst>
          </p:cNvPr>
          <p:cNvPicPr>
            <a:picLocks noChangeAspect="1"/>
          </p:cNvPicPr>
          <p:nvPr userDrawn="1"/>
        </p:nvPicPr>
        <p:blipFill>
          <a:blip r:embed="rId2"/>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10407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930B506C-8DE1-B040-80F3-39B2ECD04121}"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Tree>
    <p:extLst>
      <p:ext uri="{BB962C8B-B14F-4D97-AF65-F5344CB8AC3E}">
        <p14:creationId xmlns:p14="http://schemas.microsoft.com/office/powerpoint/2010/main" val="68093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C95A7-9F95-FF49-ACC2-40EA608B2247}"/>
              </a:ext>
            </a:extLst>
          </p:cNvPr>
          <p:cNvSpPr/>
          <p:nvPr userDrawn="1"/>
        </p:nvSpPr>
        <p:spPr>
          <a:xfrm>
            <a:off x="838200"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215D4DE-328B-364C-8A15-DA6F1CACE7D8}"/>
              </a:ext>
            </a:extLst>
          </p:cNvPr>
          <p:cNvSpPr/>
          <p:nvPr userDrawn="1"/>
        </p:nvSpPr>
        <p:spPr>
          <a:xfrm>
            <a:off x="6399756"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C996DD94-9E6A-2849-AEB4-60E093208044}"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371048"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663847" y="3116306"/>
            <a:ext cx="447179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Triangle 6">
            <a:extLst>
              <a:ext uri="{FF2B5EF4-FFF2-40B4-BE49-F238E27FC236}">
                <a16:creationId xmlns:a16="http://schemas.microsoft.com/office/drawing/2014/main" id="{5F7D0C47-EDF4-9644-9523-C3EC43CEEC36}"/>
              </a:ext>
            </a:extLst>
          </p:cNvPr>
          <p:cNvSpPr/>
          <p:nvPr userDrawn="1"/>
        </p:nvSpPr>
        <p:spPr>
          <a:xfrm rot="10800000">
            <a:off x="8505173" y="1277655"/>
            <a:ext cx="857281" cy="739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2">
            <a:extLst>
              <a:ext uri="{FF2B5EF4-FFF2-40B4-BE49-F238E27FC236}">
                <a16:creationId xmlns:a16="http://schemas.microsoft.com/office/drawing/2014/main" id="{50A165D2-E52A-0A4C-8534-176F6C4983F5}"/>
              </a:ext>
            </a:extLst>
          </p:cNvPr>
          <p:cNvSpPr>
            <a:spLocks noGrp="1"/>
          </p:cNvSpPr>
          <p:nvPr>
            <p:ph type="body" idx="16"/>
          </p:nvPr>
        </p:nvSpPr>
        <p:spPr>
          <a:xfrm>
            <a:off x="1822017"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8" name="Espace réservé du texte 2">
            <a:extLst>
              <a:ext uri="{FF2B5EF4-FFF2-40B4-BE49-F238E27FC236}">
                <a16:creationId xmlns:a16="http://schemas.microsoft.com/office/drawing/2014/main" id="{B594B824-439A-F145-86CF-54294110EDCA}"/>
              </a:ext>
            </a:extLst>
          </p:cNvPr>
          <p:cNvSpPr>
            <a:spLocks noGrp="1"/>
          </p:cNvSpPr>
          <p:nvPr>
            <p:ph type="body" idx="17"/>
          </p:nvPr>
        </p:nvSpPr>
        <p:spPr>
          <a:xfrm>
            <a:off x="1056361" y="3116306"/>
            <a:ext cx="451772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riangle 18">
            <a:extLst>
              <a:ext uri="{FF2B5EF4-FFF2-40B4-BE49-F238E27FC236}">
                <a16:creationId xmlns:a16="http://schemas.microsoft.com/office/drawing/2014/main" id="{B731E492-30B7-2942-969B-44A8F8F29DE2}"/>
              </a:ext>
            </a:extLst>
          </p:cNvPr>
          <p:cNvSpPr/>
          <p:nvPr userDrawn="1"/>
        </p:nvSpPr>
        <p:spPr>
          <a:xfrm rot="10800000">
            <a:off x="2956142" y="1277655"/>
            <a:ext cx="857281" cy="739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887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C95A7-9F95-FF49-ACC2-40EA608B2247}"/>
              </a:ext>
            </a:extLst>
          </p:cNvPr>
          <p:cNvSpPr/>
          <p:nvPr userDrawn="1"/>
        </p:nvSpPr>
        <p:spPr>
          <a:xfrm>
            <a:off x="838200"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215D4DE-328B-364C-8A15-DA6F1CACE7D8}"/>
              </a:ext>
            </a:extLst>
          </p:cNvPr>
          <p:cNvSpPr/>
          <p:nvPr userDrawn="1"/>
        </p:nvSpPr>
        <p:spPr>
          <a:xfrm>
            <a:off x="6399756"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lgn="l">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B6A6386E-FA55-0B49-A829-C4D6F87107C3}"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371048"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663847" y="3116306"/>
            <a:ext cx="447179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Triangle 6">
            <a:extLst>
              <a:ext uri="{FF2B5EF4-FFF2-40B4-BE49-F238E27FC236}">
                <a16:creationId xmlns:a16="http://schemas.microsoft.com/office/drawing/2014/main" id="{5F7D0C47-EDF4-9644-9523-C3EC43CEEC36}"/>
              </a:ext>
            </a:extLst>
          </p:cNvPr>
          <p:cNvSpPr/>
          <p:nvPr userDrawn="1"/>
        </p:nvSpPr>
        <p:spPr>
          <a:xfrm rot="10800000">
            <a:off x="8611643" y="1380024"/>
            <a:ext cx="576197" cy="49672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_|_</a:t>
            </a:r>
          </a:p>
        </p:txBody>
      </p:sp>
      <p:sp>
        <p:nvSpPr>
          <p:cNvPr id="17" name="Espace réservé du texte 2">
            <a:extLst>
              <a:ext uri="{FF2B5EF4-FFF2-40B4-BE49-F238E27FC236}">
                <a16:creationId xmlns:a16="http://schemas.microsoft.com/office/drawing/2014/main" id="{50A165D2-E52A-0A4C-8534-176F6C4983F5}"/>
              </a:ext>
            </a:extLst>
          </p:cNvPr>
          <p:cNvSpPr>
            <a:spLocks noGrp="1"/>
          </p:cNvSpPr>
          <p:nvPr>
            <p:ph type="body" idx="16"/>
          </p:nvPr>
        </p:nvSpPr>
        <p:spPr>
          <a:xfrm>
            <a:off x="1822017"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8" name="Espace réservé du texte 2">
            <a:extLst>
              <a:ext uri="{FF2B5EF4-FFF2-40B4-BE49-F238E27FC236}">
                <a16:creationId xmlns:a16="http://schemas.microsoft.com/office/drawing/2014/main" id="{B594B824-439A-F145-86CF-54294110EDCA}"/>
              </a:ext>
            </a:extLst>
          </p:cNvPr>
          <p:cNvSpPr>
            <a:spLocks noGrp="1"/>
          </p:cNvSpPr>
          <p:nvPr>
            <p:ph type="body" idx="17"/>
          </p:nvPr>
        </p:nvSpPr>
        <p:spPr>
          <a:xfrm>
            <a:off x="1056361" y="3116306"/>
            <a:ext cx="451772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riangle 18">
            <a:extLst>
              <a:ext uri="{FF2B5EF4-FFF2-40B4-BE49-F238E27FC236}">
                <a16:creationId xmlns:a16="http://schemas.microsoft.com/office/drawing/2014/main" id="{B731E492-30B7-2942-969B-44A8F8F29DE2}"/>
              </a:ext>
            </a:extLst>
          </p:cNvPr>
          <p:cNvSpPr/>
          <p:nvPr userDrawn="1"/>
        </p:nvSpPr>
        <p:spPr>
          <a:xfrm rot="10800000">
            <a:off x="2956141" y="1322290"/>
            <a:ext cx="576197" cy="49672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632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ED94F288-C2B6-AD48-96B8-2B0B6A1B990A}"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528149" y="1681163"/>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2" name="Connecteur droit 11">
            <a:extLst>
              <a:ext uri="{FF2B5EF4-FFF2-40B4-BE49-F238E27FC236}">
                <a16:creationId xmlns:a16="http://schemas.microsoft.com/office/drawing/2014/main" id="{BC3F537B-88F2-794F-87AB-E5E1B8C615F2}"/>
              </a:ext>
            </a:extLst>
          </p:cNvPr>
          <p:cNvCxnSpPr>
            <a:cxnSpLocks/>
          </p:cNvCxnSpPr>
          <p:nvPr userDrawn="1"/>
        </p:nvCxnSpPr>
        <p:spPr>
          <a:xfrm flipV="1">
            <a:off x="6092868" y="1696667"/>
            <a:ext cx="0" cy="4025754"/>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Espace réservé du texte 2">
            <a:extLst>
              <a:ext uri="{FF2B5EF4-FFF2-40B4-BE49-F238E27FC236}">
                <a16:creationId xmlns:a16="http://schemas.microsoft.com/office/drawing/2014/main" id="{CF81FB56-C8DF-4149-9D62-10C91BC192BA}"/>
              </a:ext>
            </a:extLst>
          </p:cNvPr>
          <p:cNvSpPr>
            <a:spLocks noGrp="1"/>
          </p:cNvSpPr>
          <p:nvPr>
            <p:ph type="body" idx="14"/>
          </p:nvPr>
        </p:nvSpPr>
        <p:spPr>
          <a:xfrm>
            <a:off x="839788" y="2645668"/>
            <a:ext cx="4834502" cy="3076752"/>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517712" y="2645667"/>
            <a:ext cx="4855921" cy="3076753"/>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5" name="Espace réservé du texte 2">
            <a:extLst>
              <a:ext uri="{FF2B5EF4-FFF2-40B4-BE49-F238E27FC236}">
                <a16:creationId xmlns:a16="http://schemas.microsoft.com/office/drawing/2014/main" id="{31FC9D24-432A-A74E-A0A5-091D7661378F}"/>
              </a:ext>
            </a:extLst>
          </p:cNvPr>
          <p:cNvSpPr>
            <a:spLocks noGrp="1"/>
          </p:cNvSpPr>
          <p:nvPr>
            <p:ph type="body" idx="16"/>
          </p:nvPr>
        </p:nvSpPr>
        <p:spPr>
          <a:xfrm>
            <a:off x="1841333" y="1681163"/>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7" name="Image 16">
            <a:extLst>
              <a:ext uri="{FF2B5EF4-FFF2-40B4-BE49-F238E27FC236}">
                <a16:creationId xmlns:a16="http://schemas.microsoft.com/office/drawing/2014/main" id="{E4413C52-968B-8649-96C9-33D5794859E5}"/>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247572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4FA4DDF9-A9CF-C14B-81A8-3614B598F79C}"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pic>
        <p:nvPicPr>
          <p:cNvPr id="12" name="Image 11">
            <a:extLst>
              <a:ext uri="{FF2B5EF4-FFF2-40B4-BE49-F238E27FC236}">
                <a16:creationId xmlns:a16="http://schemas.microsoft.com/office/drawing/2014/main" id="{B65EDFE5-2417-4B43-8977-E21C6A2B4E65}"/>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68553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25DB3E-96BA-F649-9361-4CBAFE5D0CFE}"/>
              </a:ext>
            </a:extLst>
          </p:cNvPr>
          <p:cNvSpPr>
            <a:spLocks noGrp="1"/>
          </p:cNvSpPr>
          <p:nvPr>
            <p:ph type="title"/>
          </p:nvPr>
        </p:nvSpPr>
        <p:spPr>
          <a:xfrm>
            <a:off x="838200" y="513567"/>
            <a:ext cx="9896605" cy="1177121"/>
          </a:xfrm>
          <a:prstGeom prst="rect">
            <a:avLst/>
          </a:prstGeom>
        </p:spPr>
        <p:txBody>
          <a:bodyPr vert="horz" lIns="0" tIns="0" rIns="0" bIns="0" rtlCol="0" anchor="t">
            <a:normAutofit/>
          </a:body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A536AE04-C6AA-2D40-9AF7-5A85C0688360}"/>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a:extLst>
              <a:ext uri="{FF2B5EF4-FFF2-40B4-BE49-F238E27FC236}">
                <a16:creationId xmlns:a16="http://schemas.microsoft.com/office/drawing/2014/main" id="{BF0172DD-8208-ED41-876D-CC58E0CAE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Univers Condensed Light" panose="020B0306020202040204" pitchFamily="34" charset="0"/>
              </a:defRPr>
            </a:lvl1pPr>
          </a:lstStyle>
          <a:p>
            <a:fld id="{E41D533B-F757-4341-9F49-F79E143FE4D6}" type="datetime1">
              <a:rPr lang="fr-CA" smtClean="0"/>
              <a:t>2024-07-25</a:t>
            </a:fld>
            <a:endParaRPr lang="fr-FR"/>
          </a:p>
        </p:txBody>
      </p:sp>
      <p:sp>
        <p:nvSpPr>
          <p:cNvPr id="5" name="Espace réservé du pied de page 4">
            <a:extLst>
              <a:ext uri="{FF2B5EF4-FFF2-40B4-BE49-F238E27FC236}">
                <a16:creationId xmlns:a16="http://schemas.microsoft.com/office/drawing/2014/main" id="{06971A4D-0AD9-064F-B043-346263532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Univers Condensed Light" panose="020B0306020202040204" pitchFamily="34" charset="0"/>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63BABB3F-F220-D849-928A-D836963E0A1A}"/>
              </a:ext>
            </a:extLst>
          </p:cNvPr>
          <p:cNvSpPr>
            <a:spLocks noGrp="1"/>
          </p:cNvSpPr>
          <p:nvPr>
            <p:ph type="sldNum" sz="quarter" idx="4"/>
          </p:nvPr>
        </p:nvSpPr>
        <p:spPr>
          <a:xfrm>
            <a:off x="8610599" y="6356350"/>
            <a:ext cx="2575135" cy="365125"/>
          </a:xfrm>
          <a:prstGeom prst="rect">
            <a:avLst/>
          </a:prstGeom>
        </p:spPr>
        <p:txBody>
          <a:bodyPr vert="horz" lIns="91440" tIns="45720" rIns="91440" bIns="45720" rtlCol="0" anchor="ctr"/>
          <a:lstStyle>
            <a:lvl1pPr algn="r">
              <a:defRPr sz="1200" b="0" i="0">
                <a:solidFill>
                  <a:schemeClr val="accent2"/>
                </a:solidFill>
                <a:latin typeface="Univers Condensed Light" panose="020B0306020202040204" pitchFamily="34" charset="0"/>
              </a:defRPr>
            </a:lvl1pPr>
          </a:lstStyle>
          <a:p>
            <a:fld id="{82B63C5F-247B-BE4F-ACBC-7BDD67617F3E}" type="slidenum">
              <a:rPr lang="fr-FR" smtClean="0"/>
              <a:pPr/>
              <a:t>‹N°›</a:t>
            </a:fld>
            <a:endParaRPr lang="fr-FR"/>
          </a:p>
        </p:txBody>
      </p:sp>
      <p:cxnSp>
        <p:nvCxnSpPr>
          <p:cNvPr id="8" name="Connecteur droit 7">
            <a:extLst>
              <a:ext uri="{FF2B5EF4-FFF2-40B4-BE49-F238E27FC236}">
                <a16:creationId xmlns:a16="http://schemas.microsoft.com/office/drawing/2014/main" id="{53CB125F-1831-744A-AC8D-D030A10E2F3F}"/>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679180"/>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7" r:id="rId3"/>
    <p:sldLayoutId id="2147483666" r:id="rId4"/>
    <p:sldLayoutId id="2147483663" r:id="rId5"/>
    <p:sldLayoutId id="2147483664" r:id="rId6"/>
    <p:sldLayoutId id="2147483670" r:id="rId7"/>
    <p:sldLayoutId id="2147483665" r:id="rId8"/>
    <p:sldLayoutId id="2147483661" r:id="rId9"/>
    <p:sldLayoutId id="2147483662" r:id="rId10"/>
    <p:sldLayoutId id="2147483650" r:id="rId11"/>
    <p:sldLayoutId id="2147483654" r:id="rId12"/>
    <p:sldLayoutId id="2147483655" r:id="rId13"/>
    <p:sldLayoutId id="2147483656" r:id="rId14"/>
    <p:sldLayoutId id="2147483657" r:id="rId15"/>
    <p:sldLayoutId id="2147483671" r:id="rId16"/>
  </p:sldLayoutIdLst>
  <p:hf hdr="0" dt="0"/>
  <p:txStyles>
    <p:title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9.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8.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png"/><Relationship Id="rId7" Type="http://schemas.openxmlformats.org/officeDocument/2006/relationships/image" Target="../media/image66.jpg"/><Relationship Id="rId2" Type="http://schemas.openxmlformats.org/officeDocument/2006/relationships/image" Target="../media/image61.jpg"/><Relationship Id="rId1" Type="http://schemas.openxmlformats.org/officeDocument/2006/relationships/slideLayout" Target="../slideLayouts/slideLayout12.xml"/><Relationship Id="rId6" Type="http://schemas.openxmlformats.org/officeDocument/2006/relationships/image" Target="../media/image65.emf"/><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4698" y="3606631"/>
            <a:ext cx="8352221" cy="1617122"/>
          </a:xfrm>
          <a:effectLst>
            <a:glow>
              <a:schemeClr val="accent3">
                <a:satMod val="175000"/>
                <a:alpha val="40000"/>
              </a:schemeClr>
            </a:glow>
          </a:effectLst>
        </p:spPr>
        <p:txBody>
          <a:bodyPr>
            <a:normAutofit fontScale="90000"/>
          </a:bodyPr>
          <a:lstStyle/>
          <a:p>
            <a:r>
              <a:rPr lang="fr-CA" dirty="0">
                <a:ln w="0"/>
                <a:effectLst>
                  <a:glow rad="38100">
                    <a:schemeClr val="bg1">
                      <a:alpha val="40000"/>
                    </a:schemeClr>
                  </a:glow>
                  <a:outerShdw blurRad="38100" dist="19050" dir="2700000" algn="tl" rotWithShape="0">
                    <a:schemeClr val="dk1">
                      <a:alpha val="40000"/>
                    </a:schemeClr>
                  </a:outerShdw>
                </a:effectLst>
              </a:rPr>
              <a:t>Étude de cas: </a:t>
            </a:r>
            <a:br>
              <a:rPr lang="fr-CA" dirty="0">
                <a:ln w="0"/>
                <a:effectLst>
                  <a:glow rad="38100">
                    <a:schemeClr val="bg1">
                      <a:alpha val="40000"/>
                    </a:schemeClr>
                  </a:glow>
                  <a:outerShdw blurRad="38100" dist="19050" dir="2700000" algn="tl" rotWithShape="0">
                    <a:schemeClr val="dk1">
                      <a:alpha val="40000"/>
                    </a:schemeClr>
                  </a:outerShdw>
                </a:effectLst>
              </a:rPr>
            </a:br>
            <a:r>
              <a:rPr lang="fr-CA" dirty="0">
                <a:ln w="0"/>
                <a:effectLst>
                  <a:glow rad="38100">
                    <a:schemeClr val="bg1">
                      <a:alpha val="40000"/>
                    </a:schemeClr>
                  </a:glow>
                  <a:outerShdw blurRad="38100" dist="19050" dir="2700000" algn="tl" rotWithShape="0">
                    <a:schemeClr val="dk1">
                      <a:alpha val="40000"/>
                    </a:schemeClr>
                  </a:outerShdw>
                </a:effectLst>
              </a:rPr>
              <a:t>Conversion en aluminium </a:t>
            </a:r>
            <a:r>
              <a:rPr lang="fr-CA" dirty="0">
                <a:ln w="0"/>
                <a:effectLst>
                  <a:glow rad="12700">
                    <a:schemeClr val="bg1">
                      <a:alpha val="40000"/>
                    </a:schemeClr>
                  </a:glow>
                  <a:outerShdw blurRad="38100" dist="19050" dir="2700000" algn="tl" rotWithShape="0">
                    <a:schemeClr val="dk1">
                      <a:alpha val="40000"/>
                    </a:schemeClr>
                  </a:outerShdw>
                </a:effectLst>
              </a:rPr>
              <a:t>d’un</a:t>
            </a:r>
            <a:r>
              <a:rPr lang="fr-CA" dirty="0">
                <a:ln w="0"/>
                <a:effectLst>
                  <a:glow rad="38100">
                    <a:schemeClr val="bg1">
                      <a:alpha val="40000"/>
                    </a:schemeClr>
                  </a:glow>
                  <a:outerShdw blurRad="38100" dist="19050" dir="2700000" algn="tl" rotWithShape="0">
                    <a:schemeClr val="dk1">
                      <a:alpha val="40000"/>
                    </a:schemeClr>
                  </a:outerShdw>
                </a:effectLst>
              </a:rPr>
              <a:t> système de blocage de roue pour camion poids lourd</a:t>
            </a:r>
          </a:p>
        </p:txBody>
      </p:sp>
      <p:sp>
        <p:nvSpPr>
          <p:cNvPr id="3" name="Espace réservé du texte 2">
            <a:extLst>
              <a:ext uri="{FF2B5EF4-FFF2-40B4-BE49-F238E27FC236}">
                <a16:creationId xmlns:a16="http://schemas.microsoft.com/office/drawing/2014/main" id="{89486D8D-1286-B241-B23D-58D91BF00115}"/>
              </a:ext>
            </a:extLst>
          </p:cNvPr>
          <p:cNvSpPr txBox="1">
            <a:spLocks/>
          </p:cNvSpPr>
          <p:nvPr/>
        </p:nvSpPr>
        <p:spPr>
          <a:xfrm>
            <a:off x="976604" y="5098023"/>
            <a:ext cx="4368161" cy="10070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solidFill>
                  <a:schemeClr val="accent2"/>
                </a:solidFill>
              </a:rPr>
              <a:t>Conception et analyse</a:t>
            </a:r>
            <a:br>
              <a:rPr lang="fr-CA" sz="2000" dirty="0">
                <a:solidFill>
                  <a:schemeClr val="accent2"/>
                </a:solidFill>
              </a:rPr>
            </a:br>
            <a:r>
              <a:rPr lang="fr-CA" sz="2000" dirty="0">
                <a:solidFill>
                  <a:schemeClr val="accent2"/>
                </a:solidFill>
              </a:rPr>
              <a:t>contrainte-déformation</a:t>
            </a:r>
          </a:p>
        </p:txBody>
      </p:sp>
    </p:spTree>
    <p:extLst>
      <p:ext uri="{BB962C8B-B14F-4D97-AF65-F5344CB8AC3E}">
        <p14:creationId xmlns:p14="http://schemas.microsoft.com/office/powerpoint/2010/main" val="195824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10</a:t>
            </a:fld>
            <a:endParaRPr lang="fr-FR" dirty="0"/>
          </a:p>
        </p:txBody>
      </p:sp>
      <p:sp>
        <p:nvSpPr>
          <p:cNvPr id="5" name="Titre 4"/>
          <p:cNvSpPr>
            <a:spLocks noGrp="1"/>
          </p:cNvSpPr>
          <p:nvPr>
            <p:ph type="title"/>
          </p:nvPr>
        </p:nvSpPr>
        <p:spPr/>
        <p:txBody>
          <a:bodyPr/>
          <a:lstStyle/>
          <a:p>
            <a:r>
              <a:rPr lang="fr-CA" dirty="0"/>
              <a:t>Cahier des charges (3/3)</a:t>
            </a:r>
          </a:p>
        </p:txBody>
      </p:sp>
      <p:pic>
        <p:nvPicPr>
          <p:cNvPr id="11" name="Espace réservé pour une image  7" descr="Spec ressort 36po.pdf - Adobe Acrobat Reader DC (64-bit)">
            <a:extLst>
              <a:ext uri="{FF2B5EF4-FFF2-40B4-BE49-F238E27FC236}">
                <a16:creationId xmlns:a16="http://schemas.microsoft.com/office/drawing/2014/main" id="{1D5482C1-2F4A-465C-8B8C-C13D4752C352}"/>
              </a:ext>
            </a:extLst>
          </p:cNvPr>
          <p:cNvPicPr>
            <a:picLocks noChangeAspect="1"/>
          </p:cNvPicPr>
          <p:nvPr/>
        </p:nvPicPr>
        <p:blipFill>
          <a:blip r:embed="rId2"/>
          <a:srcRect/>
          <a:stretch>
            <a:fillRect/>
          </a:stretch>
        </p:blipFill>
        <p:spPr>
          <a:xfrm>
            <a:off x="6981921" y="2505120"/>
            <a:ext cx="4664005" cy="3537015"/>
          </a:xfrm>
          <a:prstGeom prst="rect">
            <a:avLst/>
          </a:prstGeom>
        </p:spPr>
      </p:pic>
      <p:pic>
        <p:nvPicPr>
          <p:cNvPr id="7" name="Image 6">
            <a:extLst>
              <a:ext uri="{FF2B5EF4-FFF2-40B4-BE49-F238E27FC236}">
                <a16:creationId xmlns:a16="http://schemas.microsoft.com/office/drawing/2014/main" id="{092E09BF-0423-4EC4-A894-D8DC24758C26}"/>
              </a:ext>
            </a:extLst>
          </p:cNvPr>
          <p:cNvPicPr>
            <a:picLocks noChangeAspect="1"/>
          </p:cNvPicPr>
          <p:nvPr/>
        </p:nvPicPr>
        <p:blipFill>
          <a:blip r:embed="rId3"/>
          <a:stretch>
            <a:fillRect/>
          </a:stretch>
        </p:blipFill>
        <p:spPr>
          <a:xfrm>
            <a:off x="323491" y="1910108"/>
            <a:ext cx="6263890" cy="4132027"/>
          </a:xfrm>
          <a:prstGeom prst="rect">
            <a:avLst/>
          </a:prstGeom>
        </p:spPr>
      </p:pic>
      <p:pic>
        <p:nvPicPr>
          <p:cNvPr id="8" name="Image 7">
            <a:extLst>
              <a:ext uri="{FF2B5EF4-FFF2-40B4-BE49-F238E27FC236}">
                <a16:creationId xmlns:a16="http://schemas.microsoft.com/office/drawing/2014/main" id="{733CA842-9563-4A4D-8EEA-1929DE20F547}"/>
              </a:ext>
            </a:extLst>
          </p:cNvPr>
          <p:cNvPicPr>
            <a:picLocks noChangeAspect="1"/>
          </p:cNvPicPr>
          <p:nvPr/>
        </p:nvPicPr>
        <p:blipFill>
          <a:blip r:embed="rId4"/>
          <a:stretch>
            <a:fillRect/>
          </a:stretch>
        </p:blipFill>
        <p:spPr>
          <a:xfrm>
            <a:off x="6963229" y="1005279"/>
            <a:ext cx="4006776" cy="1340044"/>
          </a:xfrm>
          <a:prstGeom prst="rect">
            <a:avLst/>
          </a:prstGeom>
        </p:spPr>
      </p:pic>
    </p:spTree>
    <p:extLst>
      <p:ext uri="{BB962C8B-B14F-4D97-AF65-F5344CB8AC3E}">
        <p14:creationId xmlns:p14="http://schemas.microsoft.com/office/powerpoint/2010/main" val="21759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11</a:t>
            </a:fld>
            <a:endParaRPr lang="fr-FR" dirty="0"/>
          </a:p>
        </p:txBody>
      </p:sp>
      <p:sp>
        <p:nvSpPr>
          <p:cNvPr id="5" name="Titre 4"/>
          <p:cNvSpPr>
            <a:spLocks noGrp="1"/>
          </p:cNvSpPr>
          <p:nvPr>
            <p:ph type="title"/>
          </p:nvPr>
        </p:nvSpPr>
        <p:spPr/>
        <p:txBody>
          <a:bodyPr/>
          <a:lstStyle/>
          <a:p>
            <a:r>
              <a:rPr lang="fr-CA" dirty="0"/>
              <a:t>Solution proposée : Vue d’assemblage</a:t>
            </a:r>
          </a:p>
        </p:txBody>
      </p:sp>
      <p:pic>
        <p:nvPicPr>
          <p:cNvPr id="10" name="Espace réservé pour une image  5" descr="SOLIDWORKS Professional 2021 SP5.1 - [AQ-007-00-00 *]">
            <a:extLst>
              <a:ext uri="{FF2B5EF4-FFF2-40B4-BE49-F238E27FC236}">
                <a16:creationId xmlns:a16="http://schemas.microsoft.com/office/drawing/2014/main" id="{74E97785-F05F-4A37-9722-A642BF7ED5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68860" y="1922330"/>
            <a:ext cx="7598274" cy="2623394"/>
          </a:xfrm>
          <a:prstGeom prst="rect">
            <a:avLst/>
          </a:prstGeom>
        </p:spPr>
      </p:pic>
      <p:pic>
        <p:nvPicPr>
          <p:cNvPr id="12" name="Espace réservé pour une image  5" descr="SOLIDWORKS Professional 2021 SP5.1 - [AQ-007-00-00 *]">
            <a:extLst>
              <a:ext uri="{FF2B5EF4-FFF2-40B4-BE49-F238E27FC236}">
                <a16:creationId xmlns:a16="http://schemas.microsoft.com/office/drawing/2014/main" id="{DAA1CE8A-7D46-402C-8836-EF0AA26B2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021233" y="513568"/>
            <a:ext cx="1074600" cy="4873625"/>
          </a:xfrm>
          <a:prstGeom prst="rect">
            <a:avLst/>
          </a:prstGeom>
        </p:spPr>
      </p:pic>
      <p:sp>
        <p:nvSpPr>
          <p:cNvPr id="14" name="Espace réservé du texte 3">
            <a:extLst>
              <a:ext uri="{FF2B5EF4-FFF2-40B4-BE49-F238E27FC236}">
                <a16:creationId xmlns:a16="http://schemas.microsoft.com/office/drawing/2014/main" id="{C03BED0C-041E-459C-ACB9-4ABE4ECA1087}"/>
              </a:ext>
            </a:extLst>
          </p:cNvPr>
          <p:cNvSpPr>
            <a:spLocks noGrp="1"/>
          </p:cNvSpPr>
          <p:nvPr>
            <p:ph type="body" idx="1"/>
          </p:nvPr>
        </p:nvSpPr>
        <p:spPr>
          <a:xfrm>
            <a:off x="541867" y="5205360"/>
            <a:ext cx="4828315" cy="1010922"/>
          </a:xfrm>
        </p:spPr>
        <p:txBody>
          <a:bodyPr>
            <a:normAutofit/>
          </a:bodyPr>
          <a:lstStyle/>
          <a:p>
            <a:pPr marL="285750" indent="-285750">
              <a:buFont typeface="Wingdings" panose="05000000000000000000" pitchFamily="2" charset="2"/>
              <a:buChar char="§"/>
            </a:pPr>
            <a:endParaRPr lang="fr-CA" dirty="0"/>
          </a:p>
          <a:p>
            <a:pPr marL="342900" indent="-342900">
              <a:buFont typeface="Wingdings" pitchFamily="2" charset="2"/>
              <a:buChar char="§"/>
            </a:pPr>
            <a:r>
              <a:rPr lang="fr-CA" sz="2400" dirty="0"/>
              <a:t>Bras ouverts position maximale</a:t>
            </a:r>
          </a:p>
        </p:txBody>
      </p:sp>
      <p:sp>
        <p:nvSpPr>
          <p:cNvPr id="15" name="Espace réservé du texte 3">
            <a:extLst>
              <a:ext uri="{FF2B5EF4-FFF2-40B4-BE49-F238E27FC236}">
                <a16:creationId xmlns:a16="http://schemas.microsoft.com/office/drawing/2014/main" id="{5B6A956A-AD91-4DB4-BE92-3CAF688A6BFA}"/>
              </a:ext>
            </a:extLst>
          </p:cNvPr>
          <p:cNvSpPr txBox="1">
            <a:spLocks/>
          </p:cNvSpPr>
          <p:nvPr/>
        </p:nvSpPr>
        <p:spPr>
          <a:xfrm>
            <a:off x="7763933" y="5129160"/>
            <a:ext cx="4828315" cy="1010922"/>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Univers Condensed Light" panose="020B0306020202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accent1"/>
                </a:solidFill>
                <a:latin typeface="Univers Condensed Light" panose="020B0306020202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Univers Condensed Light" panose="020B0306020202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Univers Condensed Light" panose="020B0306020202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Univers Condensed Light" panose="020B030602020204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Wingdings" panose="05000000000000000000" pitchFamily="2" charset="2"/>
              <a:buChar char="§"/>
            </a:pPr>
            <a:endParaRPr lang="fr-CA" dirty="0"/>
          </a:p>
          <a:p>
            <a:pPr marL="342900" indent="-342900">
              <a:buFont typeface="Wingdings" pitchFamily="2" charset="2"/>
              <a:buChar char="§"/>
            </a:pPr>
            <a:r>
              <a:rPr lang="fr-CA" sz="2400" dirty="0"/>
              <a:t>Bras position fermée</a:t>
            </a:r>
          </a:p>
        </p:txBody>
      </p:sp>
    </p:spTree>
    <p:extLst>
      <p:ext uri="{BB962C8B-B14F-4D97-AF65-F5344CB8AC3E}">
        <p14:creationId xmlns:p14="http://schemas.microsoft.com/office/powerpoint/2010/main" val="425743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12</a:t>
            </a:fld>
            <a:endParaRPr lang="fr-FR" dirty="0"/>
          </a:p>
        </p:txBody>
      </p:sp>
      <p:sp>
        <p:nvSpPr>
          <p:cNvPr id="5" name="Titre 4"/>
          <p:cNvSpPr>
            <a:spLocks noGrp="1"/>
          </p:cNvSpPr>
          <p:nvPr>
            <p:ph type="title"/>
          </p:nvPr>
        </p:nvSpPr>
        <p:spPr/>
        <p:txBody>
          <a:bodyPr/>
          <a:lstStyle/>
          <a:p>
            <a:r>
              <a:rPr lang="fr-CA" dirty="0"/>
              <a:t>Solution proposée : Descriptif</a:t>
            </a:r>
          </a:p>
        </p:txBody>
      </p:sp>
      <p:sp>
        <p:nvSpPr>
          <p:cNvPr id="11" name="Rectangle 10">
            <a:extLst>
              <a:ext uri="{FF2B5EF4-FFF2-40B4-BE49-F238E27FC236}">
                <a16:creationId xmlns:a16="http://schemas.microsoft.com/office/drawing/2014/main" id="{62A7507A-C1CA-462C-88DB-E2FF1AAC8E63}"/>
              </a:ext>
            </a:extLst>
          </p:cNvPr>
          <p:cNvSpPr/>
          <p:nvPr/>
        </p:nvSpPr>
        <p:spPr>
          <a:xfrm>
            <a:off x="838200" y="1188039"/>
            <a:ext cx="10387842" cy="5616922"/>
          </a:xfrm>
          <a:prstGeom prst="rect">
            <a:avLst/>
          </a:prstGeom>
        </p:spPr>
        <p:txBody>
          <a:bodyPr wrap="square">
            <a:spAutoFit/>
          </a:bodyPr>
          <a:lstStyle/>
          <a:p>
            <a:pPr marL="285750" indent="-285750">
              <a:buFont typeface="Wingdings" pitchFamily="2" charset="2"/>
              <a:buChar char="§"/>
            </a:pPr>
            <a:r>
              <a:rPr lang="fr-CA" sz="2000" dirty="0">
                <a:solidFill>
                  <a:srgbClr val="000000"/>
                </a:solidFill>
                <a:latin typeface="Univers Condensed Light" panose="020B0306020202040204" pitchFamily="34" charset="0"/>
              </a:rPr>
              <a:t>Toutes les composantes sont conçues </a:t>
            </a:r>
            <a:r>
              <a:rPr lang="fr-CA" sz="2000" b="1" dirty="0">
                <a:solidFill>
                  <a:srgbClr val="000000"/>
                </a:solidFill>
                <a:latin typeface="Univers Condensed Light" panose="020B0306020202040204" pitchFamily="34" charset="0"/>
              </a:rPr>
              <a:t>en aluminium</a:t>
            </a:r>
            <a:r>
              <a:rPr lang="fr-CA" sz="2000" dirty="0">
                <a:solidFill>
                  <a:srgbClr val="000000"/>
                </a:solidFill>
                <a:latin typeface="Univers Condensed Light" panose="020B0306020202040204" pitchFamily="34" charset="0"/>
              </a:rPr>
              <a:t> sauf la quincaillerie, le levier-ressort et le joint supérieur.</a:t>
            </a:r>
            <a:br>
              <a:rPr lang="fr-CA" sz="2000" dirty="0">
                <a:solidFill>
                  <a:srgbClr val="000000"/>
                </a:solidFill>
                <a:latin typeface="Univers Condensed Light" panose="020B0306020202040204" pitchFamily="34" charset="0"/>
              </a:rPr>
            </a:br>
            <a:r>
              <a:rPr lang="fr-CA" sz="500" dirty="0">
                <a:solidFill>
                  <a:srgbClr val="000000"/>
                </a:solidFill>
                <a:latin typeface="Univers Condensed Light" panose="020B0306020202040204" pitchFamily="34" charset="0"/>
              </a:rPr>
              <a:t> </a:t>
            </a:r>
          </a:p>
          <a:p>
            <a:pPr marL="285750" indent="-285750">
              <a:buFont typeface="Wingdings" pitchFamily="2" charset="2"/>
              <a:buChar char="§"/>
            </a:pPr>
            <a:r>
              <a:rPr lang="fr-CA" sz="2000" dirty="0">
                <a:solidFill>
                  <a:srgbClr val="000000"/>
                </a:solidFill>
                <a:latin typeface="Univers Condensed Light" panose="020B0306020202040204" pitchFamily="34" charset="0"/>
              </a:rPr>
              <a:t>Le pivot est connecté avec un boulon (assurant la rotation du mécanisme en plan horizontal) sur une plaque fixée au mur. Le pivot a un levier-pivot qui est connecté avec le ressort.</a:t>
            </a:r>
            <a:br>
              <a:rPr lang="fr-CA" sz="2000" dirty="0">
                <a:solidFill>
                  <a:srgbClr val="000000"/>
                </a:solidFill>
                <a:latin typeface="Univers Condensed Light" panose="020B0306020202040204" pitchFamily="34" charset="0"/>
              </a:rPr>
            </a:br>
            <a:r>
              <a:rPr lang="fr-CA" sz="500" dirty="0">
                <a:solidFill>
                  <a:srgbClr val="000000"/>
                </a:solidFill>
                <a:latin typeface="Univers Condensed Light" panose="020B0306020202040204" pitchFamily="34" charset="0"/>
              </a:rPr>
              <a:t> </a:t>
            </a:r>
          </a:p>
          <a:p>
            <a:pPr marL="285750" indent="-285750">
              <a:buFont typeface="Wingdings" pitchFamily="2" charset="2"/>
              <a:buChar char="§"/>
            </a:pPr>
            <a:r>
              <a:rPr lang="fr-CA" sz="2000" dirty="0">
                <a:solidFill>
                  <a:srgbClr val="000000"/>
                </a:solidFill>
                <a:latin typeface="Univers Condensed Light" panose="020B0306020202040204" pitchFamily="34" charset="0"/>
              </a:rPr>
              <a:t>L’</a:t>
            </a:r>
            <a:r>
              <a:rPr lang="fr-CA" sz="2000" dirty="0" err="1">
                <a:solidFill>
                  <a:srgbClr val="000000"/>
                </a:solidFill>
                <a:latin typeface="Univers Condensed Light" panose="020B0306020202040204" pitchFamily="34" charset="0"/>
              </a:rPr>
              <a:t>arrière-bras</a:t>
            </a:r>
            <a:r>
              <a:rPr lang="fr-CA" sz="2000" dirty="0">
                <a:solidFill>
                  <a:srgbClr val="000000"/>
                </a:solidFill>
                <a:latin typeface="Univers Condensed Light" panose="020B0306020202040204" pitchFamily="34" charset="0"/>
              </a:rPr>
              <a:t> est connecté sur le pivot avec des plaques d’ajustement d’angle en plan vertical.</a:t>
            </a:r>
            <a:br>
              <a:rPr lang="fr-CA" sz="2000" dirty="0">
                <a:solidFill>
                  <a:srgbClr val="000000"/>
                </a:solidFill>
                <a:latin typeface="Univers Condensed Light" panose="020B0306020202040204" pitchFamily="34" charset="0"/>
              </a:rPr>
            </a:br>
            <a:r>
              <a:rPr lang="fr-CA" sz="500" dirty="0">
                <a:solidFill>
                  <a:srgbClr val="000000"/>
                </a:solidFill>
                <a:latin typeface="Univers Condensed Light" panose="020B0306020202040204" pitchFamily="34" charset="0"/>
              </a:rPr>
              <a:t> </a:t>
            </a:r>
          </a:p>
          <a:p>
            <a:pPr marL="285750" indent="-285750">
              <a:buFont typeface="Wingdings" pitchFamily="2" charset="2"/>
              <a:buChar char="§"/>
            </a:pPr>
            <a:r>
              <a:rPr lang="fr-CA" sz="2000" dirty="0">
                <a:solidFill>
                  <a:srgbClr val="000000"/>
                </a:solidFill>
                <a:latin typeface="Univers Condensed Light" panose="020B0306020202040204" pitchFamily="34" charset="0"/>
              </a:rPr>
              <a:t>L’avant-bras est connecté avec deux plaques (incluant deux plaques de frottement en plastique) avec l’</a:t>
            </a:r>
            <a:r>
              <a:rPr lang="fr-CA" sz="2000" dirty="0" err="1">
                <a:solidFill>
                  <a:srgbClr val="000000"/>
                </a:solidFill>
                <a:latin typeface="Univers Condensed Light" panose="020B0306020202040204" pitchFamily="34" charset="0"/>
              </a:rPr>
              <a:t>arrière-bras</a:t>
            </a:r>
            <a:r>
              <a:rPr lang="fr-CA" sz="2000" dirty="0">
                <a:solidFill>
                  <a:srgbClr val="000000"/>
                </a:solidFill>
                <a:latin typeface="Univers Condensed Light" panose="020B0306020202040204" pitchFamily="34" charset="0"/>
              </a:rPr>
              <a:t>, permettant une rotation relative entre les deux.</a:t>
            </a:r>
            <a:br>
              <a:rPr lang="fr-CA" sz="2000" dirty="0">
                <a:solidFill>
                  <a:srgbClr val="000000"/>
                </a:solidFill>
                <a:latin typeface="Univers Condensed Light" panose="020B0306020202040204" pitchFamily="34" charset="0"/>
              </a:rPr>
            </a:br>
            <a:r>
              <a:rPr lang="fr-CA" sz="500" dirty="0">
                <a:solidFill>
                  <a:srgbClr val="000000"/>
                </a:solidFill>
                <a:latin typeface="Univers Condensed Light" panose="020B0306020202040204" pitchFamily="34" charset="0"/>
              </a:rPr>
              <a:t> </a:t>
            </a:r>
          </a:p>
          <a:p>
            <a:pPr marL="285750" indent="-285750">
              <a:buFont typeface="Wingdings" pitchFamily="2" charset="2"/>
              <a:buChar char="§"/>
            </a:pPr>
            <a:r>
              <a:rPr lang="fr-CA" sz="2000" dirty="0">
                <a:solidFill>
                  <a:srgbClr val="000000"/>
                </a:solidFill>
                <a:latin typeface="Univers Condensed Light" panose="020B0306020202040204" pitchFamily="34" charset="0"/>
              </a:rPr>
              <a:t>Sur l’avant-bras est fixé le joint supérieur et celui-ci est connecté avec le levier-ressort. Le levier-ressort assure la connexion avec le ressort.</a:t>
            </a:r>
            <a:br>
              <a:rPr lang="fr-CA" sz="2000" dirty="0">
                <a:solidFill>
                  <a:srgbClr val="000000"/>
                </a:solidFill>
                <a:latin typeface="Univers Condensed Light" panose="020B0306020202040204" pitchFamily="34" charset="0"/>
              </a:rPr>
            </a:br>
            <a:r>
              <a:rPr lang="fr-CA" sz="500" dirty="0">
                <a:solidFill>
                  <a:srgbClr val="000000"/>
                </a:solidFill>
                <a:latin typeface="Univers Condensed Light" panose="020B0306020202040204" pitchFamily="34" charset="0"/>
              </a:rPr>
              <a:t> </a:t>
            </a:r>
          </a:p>
          <a:p>
            <a:pPr marL="285750" indent="-285750">
              <a:buFont typeface="Wingdings" pitchFamily="2" charset="2"/>
              <a:buChar char="§"/>
            </a:pPr>
            <a:r>
              <a:rPr lang="fr-CA" sz="2000" dirty="0">
                <a:solidFill>
                  <a:srgbClr val="000000"/>
                </a:solidFill>
                <a:latin typeface="Univers Condensed Light" panose="020B0306020202040204" pitchFamily="34" charset="0"/>
              </a:rPr>
              <a:t>Sur l’avant-bras est fixée une attache cale qui assure la connexion avec le joint de la cale.</a:t>
            </a:r>
            <a:br>
              <a:rPr lang="fr-CA" sz="2000" dirty="0">
                <a:solidFill>
                  <a:srgbClr val="000000"/>
                </a:solidFill>
                <a:latin typeface="Univers Condensed Light" panose="020B0306020202040204" pitchFamily="34" charset="0"/>
              </a:rPr>
            </a:br>
            <a:r>
              <a:rPr lang="fr-CA" sz="500" dirty="0">
                <a:solidFill>
                  <a:srgbClr val="000000"/>
                </a:solidFill>
                <a:latin typeface="Univers Condensed Light" panose="020B0306020202040204" pitchFamily="34" charset="0"/>
              </a:rPr>
              <a:t> </a:t>
            </a:r>
          </a:p>
          <a:p>
            <a:pPr marL="285750" indent="-285750">
              <a:buFont typeface="Wingdings" pitchFamily="2" charset="2"/>
              <a:buChar char="§"/>
            </a:pPr>
            <a:r>
              <a:rPr lang="fr-CA" sz="2000" dirty="0">
                <a:solidFill>
                  <a:srgbClr val="000000"/>
                </a:solidFill>
                <a:latin typeface="Univers Condensed Light" panose="020B0306020202040204" pitchFamily="34" charset="0"/>
              </a:rPr>
              <a:t>Toutes les connexions utilisées comme joints sont munies avec des </a:t>
            </a:r>
            <a:r>
              <a:rPr lang="fr-CA" sz="2000" i="1" dirty="0" err="1">
                <a:solidFill>
                  <a:srgbClr val="000000"/>
                </a:solidFill>
                <a:latin typeface="Univers Condensed Light" panose="020B0306020202040204" pitchFamily="34" charset="0"/>
              </a:rPr>
              <a:t>bushings</a:t>
            </a:r>
            <a:r>
              <a:rPr lang="fr-CA" sz="2000" dirty="0">
                <a:solidFill>
                  <a:srgbClr val="000000"/>
                </a:solidFill>
                <a:latin typeface="Univers Condensed Light" panose="020B0306020202040204" pitchFamily="34" charset="0"/>
              </a:rPr>
              <a:t> (bagues) d’usure en plastique pour éviter l’usure des pièces en aluminium en contact avec les axes en acier.</a:t>
            </a:r>
            <a:br>
              <a:rPr lang="fr-CA" sz="2000" dirty="0">
                <a:solidFill>
                  <a:srgbClr val="000000"/>
                </a:solidFill>
                <a:latin typeface="Univers Condensed Light" panose="020B0306020202040204" pitchFamily="34" charset="0"/>
              </a:rPr>
            </a:br>
            <a:r>
              <a:rPr lang="fr-CA" sz="500" dirty="0">
                <a:solidFill>
                  <a:srgbClr val="000000"/>
                </a:solidFill>
                <a:latin typeface="Univers Condensed Light" panose="020B0306020202040204" pitchFamily="34" charset="0"/>
              </a:rPr>
              <a:t> </a:t>
            </a:r>
          </a:p>
          <a:p>
            <a:pPr marL="285750" indent="-285750">
              <a:buFont typeface="Wingdings" pitchFamily="2" charset="2"/>
              <a:buChar char="§"/>
            </a:pPr>
            <a:r>
              <a:rPr lang="en-US" sz="2000" dirty="0">
                <a:solidFill>
                  <a:srgbClr val="000000"/>
                </a:solidFill>
                <a:latin typeface="Univers Condensed Light" panose="020B0306020202040204" pitchFamily="34" charset="0"/>
              </a:rPr>
              <a:t>L</a:t>
            </a:r>
            <a:r>
              <a:rPr lang="fr-CA" sz="2000" dirty="0">
                <a:solidFill>
                  <a:srgbClr val="000000"/>
                </a:solidFill>
                <a:latin typeface="Univers Condensed Light" panose="020B0306020202040204" pitchFamily="34" charset="0"/>
              </a:rPr>
              <a:t>es alliages en aluminium utilisés pour le système:</a:t>
            </a:r>
          </a:p>
          <a:p>
            <a:pPr marL="628650" lvl="1" indent="-171450">
              <a:buFont typeface="Arial" panose="020B0604020202020204" pitchFamily="34" charset="0"/>
              <a:buChar char="•"/>
            </a:pPr>
            <a:r>
              <a:rPr lang="en-US" sz="2000" b="1" dirty="0">
                <a:solidFill>
                  <a:srgbClr val="000000"/>
                </a:solidFill>
                <a:latin typeface="Univers Condensed Light" panose="020B0306020202040204" pitchFamily="34" charset="0"/>
              </a:rPr>
              <a:t>6061-T6 pour les tubes</a:t>
            </a:r>
          </a:p>
          <a:p>
            <a:pPr marL="628650" lvl="1" indent="-171450">
              <a:buFont typeface="Arial" panose="020B0604020202020204" pitchFamily="34" charset="0"/>
              <a:buChar char="•"/>
            </a:pPr>
            <a:r>
              <a:rPr lang="en-US" sz="2000" b="1" dirty="0">
                <a:solidFill>
                  <a:srgbClr val="000000"/>
                </a:solidFill>
                <a:latin typeface="Univers Condensed Light" panose="020B0306020202040204" pitchFamily="34" charset="0"/>
              </a:rPr>
              <a:t>5052-H32 pour les plaques.</a:t>
            </a:r>
            <a:endParaRPr lang="fr-CA" sz="2000" b="1" dirty="0">
              <a:solidFill>
                <a:srgbClr val="000000"/>
              </a:solidFill>
              <a:latin typeface="Univers Condensed Light" panose="020B0306020202040204" pitchFamily="34" charset="0"/>
            </a:endParaRPr>
          </a:p>
          <a:p>
            <a:endParaRPr lang="fr-CA" sz="1200" dirty="0">
              <a:solidFill>
                <a:schemeClr val="tx2"/>
              </a:solidFill>
              <a:latin typeface=""/>
              <a:cs typeface="Helvetica" panose="020B0604020202020204" pitchFamily="34" charset="0"/>
            </a:endParaRPr>
          </a:p>
          <a:p>
            <a:r>
              <a:rPr lang="fr-CA" sz="1200" dirty="0">
                <a:solidFill>
                  <a:schemeClr val="tx2"/>
                </a:solidFill>
                <a:latin typeface=""/>
                <a:cs typeface="Helvetica" panose="020B0604020202020204" pitchFamily="34" charset="0"/>
              </a:rPr>
              <a:t> </a:t>
            </a:r>
          </a:p>
        </p:txBody>
      </p:sp>
    </p:spTree>
    <p:extLst>
      <p:ext uri="{BB962C8B-B14F-4D97-AF65-F5344CB8AC3E}">
        <p14:creationId xmlns:p14="http://schemas.microsoft.com/office/powerpoint/2010/main" val="377975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13</a:t>
            </a:fld>
            <a:endParaRPr lang="fr-FR" dirty="0"/>
          </a:p>
        </p:txBody>
      </p:sp>
      <p:sp>
        <p:nvSpPr>
          <p:cNvPr id="5" name="Titre 4"/>
          <p:cNvSpPr>
            <a:spLocks noGrp="1"/>
          </p:cNvSpPr>
          <p:nvPr>
            <p:ph type="title"/>
          </p:nvPr>
        </p:nvSpPr>
        <p:spPr/>
        <p:txBody>
          <a:bodyPr/>
          <a:lstStyle/>
          <a:p>
            <a:r>
              <a:rPr lang="fr-CA" dirty="0"/>
              <a:t>Solution proposée : Support mural </a:t>
            </a:r>
          </a:p>
        </p:txBody>
      </p:sp>
      <p:sp>
        <p:nvSpPr>
          <p:cNvPr id="11" name="Rectangle 10">
            <a:extLst>
              <a:ext uri="{FF2B5EF4-FFF2-40B4-BE49-F238E27FC236}">
                <a16:creationId xmlns:a16="http://schemas.microsoft.com/office/drawing/2014/main" id="{62A7507A-C1CA-462C-88DB-E2FF1AAC8E63}"/>
              </a:ext>
            </a:extLst>
          </p:cNvPr>
          <p:cNvSpPr/>
          <p:nvPr/>
        </p:nvSpPr>
        <p:spPr>
          <a:xfrm>
            <a:off x="4638938" y="1333757"/>
            <a:ext cx="6587104" cy="4401205"/>
          </a:xfrm>
          <a:prstGeom prst="rect">
            <a:avLst/>
          </a:prstGeom>
        </p:spPr>
        <p:txBody>
          <a:bodyPr wrap="square">
            <a:spAutoFit/>
          </a:bodyPr>
          <a:lstStyle/>
          <a:p>
            <a:pPr marL="342900" indent="-342900">
              <a:buFont typeface="Wingdings" pitchFamily="2" charset="2"/>
              <a:buChar char="§"/>
            </a:pPr>
            <a:r>
              <a:rPr lang="fr-CA" sz="2000" dirty="0">
                <a:solidFill>
                  <a:srgbClr val="000000"/>
                </a:solidFill>
                <a:latin typeface="Univers Condensed Light" panose="020B0306020202040204" pitchFamily="34" charset="0"/>
              </a:rPr>
              <a:t>La plaque qui permet de fixer le mécanisme au mur a été convertie en aluminium afin de réduire son poids et faciliter sa manipulation lors de l’installation.</a:t>
            </a:r>
          </a:p>
          <a:p>
            <a:pPr marL="342900" indent="-342900">
              <a:buFont typeface="Wingdings" pitchFamily="2" charset="2"/>
              <a:buChar char="§"/>
            </a:pPr>
            <a:r>
              <a:rPr lang="fr-CA" sz="2000" dirty="0">
                <a:solidFill>
                  <a:srgbClr val="000000"/>
                </a:solidFill>
                <a:latin typeface="Univers Condensed Light" panose="020B0306020202040204" pitchFamily="34" charset="0"/>
              </a:rPr>
              <a:t>Celle-ci est robuste et constituée de deux angles </a:t>
            </a:r>
            <a:r>
              <a:rPr lang="fr-CA" sz="2000" b="1" dirty="0">
                <a:solidFill>
                  <a:srgbClr val="000000"/>
                </a:solidFill>
                <a:latin typeface="Univers Condensed Light" panose="020B0306020202040204" pitchFamily="34" charset="0"/>
              </a:rPr>
              <a:t>L</a:t>
            </a:r>
            <a:r>
              <a:rPr lang="fr-CA" sz="2000" dirty="0">
                <a:solidFill>
                  <a:srgbClr val="000000"/>
                </a:solidFill>
                <a:latin typeface="Univers Condensed Light" panose="020B0306020202040204" pitchFamily="34" charset="0"/>
              </a:rPr>
              <a:t> standard, soudée avec une plaque de liaison standard. </a:t>
            </a:r>
          </a:p>
          <a:p>
            <a:pPr marL="342900" indent="-342900">
              <a:buFont typeface="Wingdings" pitchFamily="2" charset="2"/>
              <a:buChar char="§"/>
            </a:pPr>
            <a:r>
              <a:rPr lang="fr-CA" sz="2000" dirty="0">
                <a:solidFill>
                  <a:srgbClr val="000000"/>
                </a:solidFill>
                <a:latin typeface="Univers Condensed Light" panose="020B0306020202040204" pitchFamily="34" charset="0"/>
              </a:rPr>
              <a:t>On a des trous pour les pivots dans les ailes des </a:t>
            </a:r>
            <a:r>
              <a:rPr lang="fr-CA" sz="2000" b="1" dirty="0">
                <a:solidFill>
                  <a:srgbClr val="000000"/>
                </a:solidFill>
                <a:latin typeface="Univers Condensed Light" panose="020B0306020202040204" pitchFamily="34" charset="0"/>
              </a:rPr>
              <a:t>L</a:t>
            </a:r>
            <a:r>
              <a:rPr lang="fr-CA" sz="2000" dirty="0">
                <a:solidFill>
                  <a:srgbClr val="000000"/>
                </a:solidFill>
                <a:latin typeface="Univers Condensed Light" panose="020B0306020202040204" pitchFamily="34" charset="0"/>
              </a:rPr>
              <a:t>. </a:t>
            </a:r>
          </a:p>
          <a:p>
            <a:pPr marL="342900" indent="-342900">
              <a:buFont typeface="Wingdings" pitchFamily="2" charset="2"/>
              <a:buChar char="§"/>
            </a:pPr>
            <a:r>
              <a:rPr lang="fr-CA" sz="2000" dirty="0">
                <a:solidFill>
                  <a:srgbClr val="000000"/>
                </a:solidFill>
                <a:latin typeface="Univers Condensed Light" panose="020B0306020202040204" pitchFamily="34" charset="0"/>
              </a:rPr>
              <a:t>L’épaisseur de </a:t>
            </a:r>
            <a:r>
              <a:rPr lang="fr-CA" sz="2000" b="1" dirty="0">
                <a:solidFill>
                  <a:srgbClr val="000000"/>
                </a:solidFill>
                <a:latin typeface="Univers Condensed Light" panose="020B0306020202040204" pitchFamily="34" charset="0"/>
              </a:rPr>
              <a:t>1/2’’</a:t>
            </a:r>
            <a:r>
              <a:rPr lang="fr-CA" sz="2000" dirty="0">
                <a:solidFill>
                  <a:srgbClr val="000000"/>
                </a:solidFill>
                <a:latin typeface="Univers Condensed Light" panose="020B0306020202040204" pitchFamily="34" charset="0"/>
              </a:rPr>
              <a:t> des profilés et de la plaque assure une rigidité adéquate et une bonne résistance mécanique.</a:t>
            </a:r>
          </a:p>
          <a:p>
            <a:pPr marL="342900" indent="-342900">
              <a:buFont typeface="Wingdings" pitchFamily="2" charset="2"/>
              <a:buChar char="§"/>
            </a:pPr>
            <a:r>
              <a:rPr lang="fr-CA" sz="2000" dirty="0">
                <a:solidFill>
                  <a:srgbClr val="000000"/>
                </a:solidFill>
                <a:latin typeface="Univers Condensed Light" panose="020B0306020202040204" pitchFamily="34" charset="0"/>
              </a:rPr>
              <a:t>Les pièces en aluminium assurent une résistance élevée à la corrosion sans aucun traitement de surface, ce qui permet d’éliminer les coûts reliés à la galvanisation qui était nécessaire pour la version initiale en acier.</a:t>
            </a:r>
          </a:p>
          <a:p>
            <a:pPr marL="342900" indent="-342900">
              <a:buFont typeface="Wingdings" pitchFamily="2" charset="2"/>
              <a:buChar char="§"/>
            </a:pPr>
            <a:r>
              <a:rPr lang="fr-CA" sz="2000" dirty="0">
                <a:solidFill>
                  <a:srgbClr val="000000"/>
                </a:solidFill>
                <a:latin typeface="Univers Condensed Light" panose="020B0306020202040204" pitchFamily="34" charset="0"/>
              </a:rPr>
              <a:t>L’usinage de pièces est minimal : découpage et perçage, ce qui permet de </a:t>
            </a:r>
            <a:r>
              <a:rPr lang="fr-CA" sz="2000" b="1" dirty="0">
                <a:solidFill>
                  <a:srgbClr val="000000"/>
                </a:solidFill>
                <a:latin typeface="Univers Condensed Light" panose="020B0306020202040204" pitchFamily="34" charset="0"/>
              </a:rPr>
              <a:t>réduire les coûts.</a:t>
            </a:r>
          </a:p>
        </p:txBody>
      </p:sp>
      <p:pic>
        <p:nvPicPr>
          <p:cNvPr id="16" name="Espace réservé pour une image  5" descr="SOLIDWORKS Professional 2021 SP5.1 - [AQ-007-01-00]">
            <a:extLst>
              <a:ext uri="{FF2B5EF4-FFF2-40B4-BE49-F238E27FC236}">
                <a16:creationId xmlns:a16="http://schemas.microsoft.com/office/drawing/2014/main" id="{66C24026-3C9A-4B6A-9298-79A81D1E59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28121" y="1333757"/>
            <a:ext cx="3918998" cy="4873625"/>
          </a:xfrm>
          <a:prstGeom prst="rect">
            <a:avLst/>
          </a:prstGeom>
        </p:spPr>
      </p:pic>
    </p:spTree>
    <p:extLst>
      <p:ext uri="{BB962C8B-B14F-4D97-AF65-F5344CB8AC3E}">
        <p14:creationId xmlns:p14="http://schemas.microsoft.com/office/powerpoint/2010/main" val="170966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pour une image  7" descr="SOLIDWORKS Professional 2021 SP5.1 - [AQ-007-02-00 *]">
            <a:extLst>
              <a:ext uri="{FF2B5EF4-FFF2-40B4-BE49-F238E27FC236}">
                <a16:creationId xmlns:a16="http://schemas.microsoft.com/office/drawing/2014/main" id="{D89CEC06-493C-48CD-8FB5-4BDB049F9019}"/>
              </a:ext>
            </a:extLst>
          </p:cNvPr>
          <p:cNvPicPr>
            <a:picLocks noChangeAspect="1"/>
          </p:cNvPicPr>
          <p:nvPr/>
        </p:nvPicPr>
        <p:blipFill>
          <a:blip r:embed="rId2"/>
          <a:srcRect/>
          <a:stretch>
            <a:fillRect/>
          </a:stretch>
        </p:blipFill>
        <p:spPr>
          <a:xfrm>
            <a:off x="10515351" y="2803249"/>
            <a:ext cx="1626005" cy="3541183"/>
          </a:xfrm>
          <a:prstGeom prst="rect">
            <a:avLst/>
          </a:prstGeom>
          <a:ln>
            <a:solidFill>
              <a:schemeClr val="tx1">
                <a:lumMod val="50000"/>
                <a:lumOff val="50000"/>
              </a:schemeClr>
            </a:solidFill>
          </a:ln>
        </p:spPr>
      </p:pic>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14</a:t>
            </a:fld>
            <a:endParaRPr lang="fr-FR" dirty="0"/>
          </a:p>
        </p:txBody>
      </p:sp>
      <p:sp>
        <p:nvSpPr>
          <p:cNvPr id="5" name="Titre 4"/>
          <p:cNvSpPr>
            <a:spLocks noGrp="1"/>
          </p:cNvSpPr>
          <p:nvPr>
            <p:ph type="title"/>
          </p:nvPr>
        </p:nvSpPr>
        <p:spPr>
          <a:xfrm>
            <a:off x="838200" y="513568"/>
            <a:ext cx="9821449" cy="569274"/>
          </a:xfrm>
        </p:spPr>
        <p:txBody>
          <a:bodyPr/>
          <a:lstStyle/>
          <a:p>
            <a:r>
              <a:rPr lang="fr-CA" dirty="0"/>
              <a:t>Solution proposée : Description pivot</a:t>
            </a:r>
          </a:p>
        </p:txBody>
      </p:sp>
      <p:pic>
        <p:nvPicPr>
          <p:cNvPr id="7" name="Espace réservé pour une image  7" descr="SOLIDWORKS Professional 2021 SP5.1 - [AQ-007-02-00 *]">
            <a:extLst>
              <a:ext uri="{FF2B5EF4-FFF2-40B4-BE49-F238E27FC236}">
                <a16:creationId xmlns:a16="http://schemas.microsoft.com/office/drawing/2014/main" id="{9714BF11-3028-4D4B-B0B2-144DABA3F2E5}"/>
              </a:ext>
            </a:extLst>
          </p:cNvPr>
          <p:cNvPicPr>
            <a:picLocks noChangeAspect="1"/>
          </p:cNvPicPr>
          <p:nvPr/>
        </p:nvPicPr>
        <p:blipFill>
          <a:blip r:embed="rId3"/>
          <a:srcRect/>
          <a:stretch>
            <a:fillRect/>
          </a:stretch>
        </p:blipFill>
        <p:spPr>
          <a:xfrm>
            <a:off x="8715546" y="439145"/>
            <a:ext cx="2145256" cy="3541183"/>
          </a:xfrm>
          <a:prstGeom prst="rect">
            <a:avLst/>
          </a:prstGeom>
          <a:ln>
            <a:solidFill>
              <a:schemeClr val="tx1">
                <a:lumMod val="50000"/>
                <a:lumOff val="50000"/>
              </a:schemeClr>
            </a:solidFill>
          </a:ln>
        </p:spPr>
      </p:pic>
      <p:sp>
        <p:nvSpPr>
          <p:cNvPr id="8" name="Rectangle 7">
            <a:extLst>
              <a:ext uri="{FF2B5EF4-FFF2-40B4-BE49-F238E27FC236}">
                <a16:creationId xmlns:a16="http://schemas.microsoft.com/office/drawing/2014/main" id="{81463553-BC33-4361-8E28-5F41B855E8EE}"/>
              </a:ext>
            </a:extLst>
          </p:cNvPr>
          <p:cNvSpPr/>
          <p:nvPr/>
        </p:nvSpPr>
        <p:spPr>
          <a:xfrm>
            <a:off x="129308" y="1287080"/>
            <a:ext cx="6067926" cy="5093702"/>
          </a:xfrm>
          <a:prstGeom prst="rect">
            <a:avLst/>
          </a:prstGeom>
        </p:spPr>
        <p:txBody>
          <a:bodyPr wrap="square">
            <a:spAutoFit/>
          </a:bodyPr>
          <a:lstStyle/>
          <a:p>
            <a:r>
              <a:rPr lang="fr-CA" sz="2000" dirty="0">
                <a:solidFill>
                  <a:srgbClr val="000000"/>
                </a:solidFill>
                <a:latin typeface="Univers Condensed Light" panose="020B0306020202040204" pitchFamily="34" charset="0"/>
              </a:rPr>
              <a:t>L’assemblage du pivot est principalement composé de :</a:t>
            </a:r>
            <a:br>
              <a:rPr lang="fr-CA" sz="2000" dirty="0">
                <a:solidFill>
                  <a:srgbClr val="000000"/>
                </a:solidFill>
                <a:latin typeface="Univers Condensed Light" panose="020B0306020202040204" pitchFamily="34" charset="0"/>
              </a:rPr>
            </a:br>
            <a:r>
              <a:rPr lang="fr-CA" sz="5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Deux plaques en aluminium 1/4’’ d’épaisseur assemblées par rivetage (afin d’éviter la soudure, plus coûteuse et avec une précision dimensionnelle réduite à cause des déformations post-soudure);</a:t>
            </a:r>
            <a:br>
              <a:rPr lang="fr-CA" sz="1000" dirty="0">
                <a:solidFill>
                  <a:schemeClr val="tx2"/>
                </a:solidFill>
                <a:latin typeface="Univers Condensed" panose="020B0506020202050204" pitchFamily="34" charset="0"/>
              </a:rPr>
            </a:br>
            <a:endParaRPr lang="fr-CA" sz="1000" dirty="0">
              <a:solidFill>
                <a:schemeClr val="tx2"/>
              </a:solidFill>
              <a:latin typeface="Univers Condensed" panose="020B0506020202050204" pitchFamily="34" charset="0"/>
              <a:cs typeface="Helvetica" panose="020B0604020202020204" pitchFamily="34" charset="0"/>
            </a:endParaRPr>
          </a:p>
          <a:p>
            <a:pPr marL="457200" indent="-457200">
              <a:buFont typeface="+mj-lt"/>
              <a:buAutoNum type="alphaUcPeriod"/>
            </a:pPr>
            <a:r>
              <a:rPr lang="fr-CA" sz="2000" dirty="0">
                <a:solidFill>
                  <a:srgbClr val="000000"/>
                </a:solidFill>
                <a:latin typeface="Univers Condensed Light" panose="020B0306020202040204" pitchFamily="34" charset="0"/>
              </a:rPr>
              <a:t>Deux tubes carrés de 2.5’’ et d’une épaisseur de 3/16’’ en aluminium;</a:t>
            </a:r>
            <a:br>
              <a:rPr lang="fr-CA" sz="1000" dirty="0">
                <a:solidFill>
                  <a:schemeClr val="tx2"/>
                </a:solidFill>
                <a:latin typeface="Univers Condensed" panose="020B0506020202050204" pitchFamily="34" charset="0"/>
              </a:rPr>
            </a:br>
            <a:endParaRPr lang="fr-CA" sz="1000" dirty="0">
              <a:solidFill>
                <a:schemeClr val="tx2"/>
              </a:solidFill>
              <a:latin typeface="Univers Condensed" panose="020B0506020202050204" pitchFamily="34" charset="0"/>
              <a:cs typeface="Helvetica" panose="020B0604020202020204" pitchFamily="34" charset="0"/>
            </a:endParaRPr>
          </a:p>
          <a:p>
            <a:pPr marL="457200" indent="-457200">
              <a:buFont typeface="+mj-lt"/>
              <a:buAutoNum type="alphaUcPeriod"/>
            </a:pPr>
            <a:r>
              <a:rPr lang="fr-CA" sz="2000" dirty="0">
                <a:solidFill>
                  <a:srgbClr val="000000"/>
                </a:solidFill>
                <a:latin typeface="Univers Condensed Light" panose="020B0306020202040204" pitchFamily="34" charset="0"/>
              </a:rPr>
              <a:t>Levier-pivot, composé d’une plaque et d’un cornier soudé, tous deux en aluminium;</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endParaRPr lang="fr-CA" sz="1000" dirty="0">
              <a:solidFill>
                <a:schemeClr val="tx2"/>
              </a:solidFill>
              <a:latin typeface="Univers Condensed" panose="020B0506020202050204" pitchFamily="34" charset="0"/>
              <a:cs typeface="Helvetica" panose="020B0604020202020204" pitchFamily="34" charset="0"/>
            </a:endParaRPr>
          </a:p>
          <a:p>
            <a:pPr marL="457200" indent="-457200">
              <a:buFont typeface="+mj-lt"/>
              <a:buAutoNum type="alphaUcPeriod"/>
            </a:pPr>
            <a:r>
              <a:rPr lang="fr-CA" sz="2000" dirty="0">
                <a:solidFill>
                  <a:srgbClr val="000000"/>
                </a:solidFill>
                <a:latin typeface="Univers Condensed Light" panose="020B0306020202040204" pitchFamily="34" charset="0"/>
              </a:rPr>
              <a:t>Support + « </a:t>
            </a:r>
            <a:r>
              <a:rPr lang="fr-CA" sz="2000" dirty="0" err="1">
                <a:solidFill>
                  <a:srgbClr val="000000"/>
                </a:solidFill>
                <a:latin typeface="Univers Condensed Light" panose="020B0306020202040204" pitchFamily="34" charset="0"/>
              </a:rPr>
              <a:t>pogo</a:t>
            </a:r>
            <a:r>
              <a:rPr lang="fr-CA" sz="2000" dirty="0">
                <a:solidFill>
                  <a:srgbClr val="000000"/>
                </a:solidFill>
                <a:latin typeface="Univers Condensed Light" panose="020B0306020202040204" pitchFamily="34" charset="0"/>
              </a:rPr>
              <a:t> », en acier;</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endParaRPr lang="fr-CA" sz="1000" dirty="0">
              <a:solidFill>
                <a:schemeClr val="tx2"/>
              </a:solidFill>
              <a:latin typeface="Univers Condensed" panose="020B0506020202050204" pitchFamily="34" charset="0"/>
              <a:cs typeface="Helvetica" panose="020B0604020202020204" pitchFamily="34" charset="0"/>
            </a:endParaRPr>
          </a:p>
          <a:p>
            <a:pPr marL="457200" indent="-457200">
              <a:buFont typeface="+mj-lt"/>
              <a:buAutoNum type="alphaUcPeriod"/>
            </a:pPr>
            <a:r>
              <a:rPr lang="fr-CA" sz="2000" dirty="0">
                <a:solidFill>
                  <a:srgbClr val="000000"/>
                </a:solidFill>
                <a:latin typeface="Univers Condensed Light" panose="020B0306020202040204" pitchFamily="34" charset="0"/>
              </a:rPr>
              <a:t>Autres : patins, plaques d’ajustement;</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Quincaillerie : rivets, vis-épaulée (axe rotation), boulons, écrous, écrou-rivet, bagues de frottement.</a:t>
            </a:r>
          </a:p>
        </p:txBody>
      </p:sp>
      <p:pic>
        <p:nvPicPr>
          <p:cNvPr id="9" name="Image 8">
            <a:extLst>
              <a:ext uri="{FF2B5EF4-FFF2-40B4-BE49-F238E27FC236}">
                <a16:creationId xmlns:a16="http://schemas.microsoft.com/office/drawing/2014/main" id="{136ED5B6-A295-47A8-9863-FBC581ECE33A}"/>
              </a:ext>
            </a:extLst>
          </p:cNvPr>
          <p:cNvPicPr>
            <a:picLocks noChangeAspect="1"/>
          </p:cNvPicPr>
          <p:nvPr/>
        </p:nvPicPr>
        <p:blipFill>
          <a:blip r:embed="rId4"/>
          <a:stretch>
            <a:fillRect/>
          </a:stretch>
        </p:blipFill>
        <p:spPr>
          <a:xfrm>
            <a:off x="6069421" y="1116972"/>
            <a:ext cx="850411" cy="1689633"/>
          </a:xfrm>
          <a:prstGeom prst="rect">
            <a:avLst/>
          </a:prstGeom>
        </p:spPr>
      </p:pic>
      <p:sp>
        <p:nvSpPr>
          <p:cNvPr id="4" name="TextBox 3">
            <a:extLst>
              <a:ext uri="{FF2B5EF4-FFF2-40B4-BE49-F238E27FC236}">
                <a16:creationId xmlns:a16="http://schemas.microsoft.com/office/drawing/2014/main" id="{63C19219-4AE4-E540-B79A-89E300A2141D}"/>
              </a:ext>
            </a:extLst>
          </p:cNvPr>
          <p:cNvSpPr txBox="1"/>
          <p:nvPr/>
        </p:nvSpPr>
        <p:spPr>
          <a:xfrm>
            <a:off x="6588144" y="1082842"/>
            <a:ext cx="356964" cy="471790"/>
          </a:xfrm>
          <a:prstGeom prst="rect">
            <a:avLst/>
          </a:prstGeom>
          <a:noFill/>
        </p:spPr>
        <p:txBody>
          <a:bodyPr wrap="square" rtlCol="0">
            <a:spAutoFit/>
          </a:bodyPr>
          <a:lstStyle/>
          <a:p>
            <a:r>
              <a:rPr lang="en-US" sz="2500" dirty="0">
                <a:solidFill>
                  <a:schemeClr val="accent1">
                    <a:lumMod val="75000"/>
                  </a:schemeClr>
                </a:solidFill>
              </a:rPr>
              <a:t>A</a:t>
            </a:r>
          </a:p>
        </p:txBody>
      </p:sp>
      <p:grpSp>
        <p:nvGrpSpPr>
          <p:cNvPr id="11" name="Group 10">
            <a:extLst>
              <a:ext uri="{FF2B5EF4-FFF2-40B4-BE49-F238E27FC236}">
                <a16:creationId xmlns:a16="http://schemas.microsoft.com/office/drawing/2014/main" id="{512DEF19-1F05-CD49-82C3-F5C9DC939CD7}"/>
              </a:ext>
            </a:extLst>
          </p:cNvPr>
          <p:cNvGrpSpPr/>
          <p:nvPr/>
        </p:nvGrpSpPr>
        <p:grpSpPr>
          <a:xfrm>
            <a:off x="7017432" y="2139269"/>
            <a:ext cx="1414293" cy="1121631"/>
            <a:chOff x="6278514" y="2931164"/>
            <a:chExt cx="1450134" cy="1150055"/>
          </a:xfrm>
        </p:grpSpPr>
        <p:pic>
          <p:nvPicPr>
            <p:cNvPr id="10" name="Image 9">
              <a:extLst>
                <a:ext uri="{FF2B5EF4-FFF2-40B4-BE49-F238E27FC236}">
                  <a16:creationId xmlns:a16="http://schemas.microsoft.com/office/drawing/2014/main" id="{E07458EB-F3B9-45D5-B2FE-53DD84BA7F92}"/>
                </a:ext>
              </a:extLst>
            </p:cNvPr>
            <p:cNvPicPr>
              <a:picLocks noChangeAspect="1"/>
            </p:cNvPicPr>
            <p:nvPr/>
          </p:nvPicPr>
          <p:blipFill>
            <a:blip r:embed="rId5"/>
            <a:stretch>
              <a:fillRect/>
            </a:stretch>
          </p:blipFill>
          <p:spPr>
            <a:xfrm>
              <a:off x="6278514" y="3003418"/>
              <a:ext cx="1450134" cy="1077801"/>
            </a:xfrm>
            <a:prstGeom prst="rect">
              <a:avLst/>
            </a:prstGeom>
          </p:spPr>
        </p:pic>
        <p:sp>
          <p:nvSpPr>
            <p:cNvPr id="17" name="TextBox 16">
              <a:extLst>
                <a:ext uri="{FF2B5EF4-FFF2-40B4-BE49-F238E27FC236}">
                  <a16:creationId xmlns:a16="http://schemas.microsoft.com/office/drawing/2014/main" id="{73F63C61-63D2-C448-B2EC-339EC61DBE5C}"/>
                </a:ext>
              </a:extLst>
            </p:cNvPr>
            <p:cNvSpPr txBox="1"/>
            <p:nvPr/>
          </p:nvSpPr>
          <p:spPr>
            <a:xfrm>
              <a:off x="7338830" y="2931164"/>
              <a:ext cx="360947" cy="477054"/>
            </a:xfrm>
            <a:prstGeom prst="rect">
              <a:avLst/>
            </a:prstGeom>
            <a:noFill/>
          </p:spPr>
          <p:txBody>
            <a:bodyPr wrap="square" rtlCol="0">
              <a:spAutoFit/>
            </a:bodyPr>
            <a:lstStyle/>
            <a:p>
              <a:r>
                <a:rPr lang="en-US" sz="2500" dirty="0">
                  <a:solidFill>
                    <a:schemeClr val="accent1">
                      <a:lumMod val="75000"/>
                    </a:schemeClr>
                  </a:solidFill>
                </a:rPr>
                <a:t>B</a:t>
              </a:r>
            </a:p>
          </p:txBody>
        </p:sp>
      </p:grpSp>
      <p:grpSp>
        <p:nvGrpSpPr>
          <p:cNvPr id="22" name="Group 21">
            <a:extLst>
              <a:ext uri="{FF2B5EF4-FFF2-40B4-BE49-F238E27FC236}">
                <a16:creationId xmlns:a16="http://schemas.microsoft.com/office/drawing/2014/main" id="{01C70732-70F0-F945-9D84-34E9468642FF}"/>
              </a:ext>
            </a:extLst>
          </p:cNvPr>
          <p:cNvGrpSpPr/>
          <p:nvPr/>
        </p:nvGrpSpPr>
        <p:grpSpPr>
          <a:xfrm>
            <a:off x="6165469" y="3180977"/>
            <a:ext cx="803162" cy="1994630"/>
            <a:chOff x="6380891" y="4228357"/>
            <a:chExt cx="803162" cy="1994630"/>
          </a:xfrm>
        </p:grpSpPr>
        <p:pic>
          <p:nvPicPr>
            <p:cNvPr id="12" name="Image 11">
              <a:extLst>
                <a:ext uri="{FF2B5EF4-FFF2-40B4-BE49-F238E27FC236}">
                  <a16:creationId xmlns:a16="http://schemas.microsoft.com/office/drawing/2014/main" id="{14C127B5-A82A-4966-A6C0-63D4DA1F5392}"/>
                </a:ext>
              </a:extLst>
            </p:cNvPr>
            <p:cNvPicPr>
              <a:picLocks noChangeAspect="1"/>
            </p:cNvPicPr>
            <p:nvPr/>
          </p:nvPicPr>
          <p:blipFill>
            <a:blip r:embed="rId6"/>
            <a:stretch>
              <a:fillRect/>
            </a:stretch>
          </p:blipFill>
          <p:spPr>
            <a:xfrm>
              <a:off x="6380891" y="4244145"/>
              <a:ext cx="758942" cy="1978842"/>
            </a:xfrm>
            <a:prstGeom prst="rect">
              <a:avLst/>
            </a:prstGeom>
          </p:spPr>
        </p:pic>
        <p:sp>
          <p:nvSpPr>
            <p:cNvPr id="18" name="TextBox 17">
              <a:extLst>
                <a:ext uri="{FF2B5EF4-FFF2-40B4-BE49-F238E27FC236}">
                  <a16:creationId xmlns:a16="http://schemas.microsoft.com/office/drawing/2014/main" id="{7A3BE4F2-65E0-5347-9FD8-22B60A99416A}"/>
                </a:ext>
              </a:extLst>
            </p:cNvPr>
            <p:cNvSpPr txBox="1"/>
            <p:nvPr/>
          </p:nvSpPr>
          <p:spPr>
            <a:xfrm>
              <a:off x="6823106" y="4228357"/>
              <a:ext cx="360947" cy="477054"/>
            </a:xfrm>
            <a:prstGeom prst="rect">
              <a:avLst/>
            </a:prstGeom>
            <a:noFill/>
          </p:spPr>
          <p:txBody>
            <a:bodyPr wrap="square" rtlCol="0">
              <a:spAutoFit/>
            </a:bodyPr>
            <a:lstStyle/>
            <a:p>
              <a:r>
                <a:rPr lang="en-US" sz="2500" dirty="0">
                  <a:solidFill>
                    <a:schemeClr val="accent1">
                      <a:lumMod val="75000"/>
                    </a:schemeClr>
                  </a:solidFill>
                </a:rPr>
                <a:t>C</a:t>
              </a:r>
            </a:p>
          </p:txBody>
        </p:sp>
      </p:grpSp>
      <p:grpSp>
        <p:nvGrpSpPr>
          <p:cNvPr id="25" name="Group 24">
            <a:extLst>
              <a:ext uri="{FF2B5EF4-FFF2-40B4-BE49-F238E27FC236}">
                <a16:creationId xmlns:a16="http://schemas.microsoft.com/office/drawing/2014/main" id="{0B29B587-52AC-6845-9B60-F96AA6A91E0B}"/>
              </a:ext>
            </a:extLst>
          </p:cNvPr>
          <p:cNvGrpSpPr/>
          <p:nvPr/>
        </p:nvGrpSpPr>
        <p:grpSpPr>
          <a:xfrm>
            <a:off x="7117406" y="4654858"/>
            <a:ext cx="1356020" cy="988869"/>
            <a:chOff x="9517571" y="5330334"/>
            <a:chExt cx="1356020" cy="988869"/>
          </a:xfrm>
        </p:grpSpPr>
        <p:pic>
          <p:nvPicPr>
            <p:cNvPr id="14" name="Image 13">
              <a:extLst>
                <a:ext uri="{FF2B5EF4-FFF2-40B4-BE49-F238E27FC236}">
                  <a16:creationId xmlns:a16="http://schemas.microsoft.com/office/drawing/2014/main" id="{884DD83A-5FE7-44EF-BE4D-26291FBF0BE2}"/>
                </a:ext>
              </a:extLst>
            </p:cNvPr>
            <p:cNvPicPr>
              <a:picLocks noChangeAspect="1"/>
            </p:cNvPicPr>
            <p:nvPr/>
          </p:nvPicPr>
          <p:blipFill>
            <a:blip r:embed="rId7"/>
            <a:stretch>
              <a:fillRect/>
            </a:stretch>
          </p:blipFill>
          <p:spPr>
            <a:xfrm>
              <a:off x="9517571" y="5382116"/>
              <a:ext cx="1356020" cy="937087"/>
            </a:xfrm>
            <a:prstGeom prst="rect">
              <a:avLst/>
            </a:prstGeom>
          </p:spPr>
        </p:pic>
        <p:sp>
          <p:nvSpPr>
            <p:cNvPr id="21" name="TextBox 20">
              <a:extLst>
                <a:ext uri="{FF2B5EF4-FFF2-40B4-BE49-F238E27FC236}">
                  <a16:creationId xmlns:a16="http://schemas.microsoft.com/office/drawing/2014/main" id="{2425F850-D1A9-084C-8164-BEE7D3BE8CD7}"/>
                </a:ext>
              </a:extLst>
            </p:cNvPr>
            <p:cNvSpPr txBox="1"/>
            <p:nvPr/>
          </p:nvSpPr>
          <p:spPr>
            <a:xfrm>
              <a:off x="10459178" y="5330334"/>
              <a:ext cx="360947" cy="477054"/>
            </a:xfrm>
            <a:prstGeom prst="rect">
              <a:avLst/>
            </a:prstGeom>
            <a:noFill/>
          </p:spPr>
          <p:txBody>
            <a:bodyPr wrap="square" rtlCol="0">
              <a:spAutoFit/>
            </a:bodyPr>
            <a:lstStyle/>
            <a:p>
              <a:r>
                <a:rPr lang="en-US" sz="2500" dirty="0">
                  <a:solidFill>
                    <a:schemeClr val="accent1">
                      <a:lumMod val="75000"/>
                    </a:schemeClr>
                  </a:solidFill>
                </a:rPr>
                <a:t>D</a:t>
              </a:r>
            </a:p>
          </p:txBody>
        </p:sp>
      </p:grpSp>
      <p:grpSp>
        <p:nvGrpSpPr>
          <p:cNvPr id="24" name="Group 23">
            <a:extLst>
              <a:ext uri="{FF2B5EF4-FFF2-40B4-BE49-F238E27FC236}">
                <a16:creationId xmlns:a16="http://schemas.microsoft.com/office/drawing/2014/main" id="{19C06F92-15D0-D14D-A37F-34C49F0AA3C8}"/>
              </a:ext>
            </a:extLst>
          </p:cNvPr>
          <p:cNvGrpSpPr/>
          <p:nvPr/>
        </p:nvGrpSpPr>
        <p:grpSpPr>
          <a:xfrm>
            <a:off x="6941848" y="5699982"/>
            <a:ext cx="1531578" cy="986807"/>
            <a:chOff x="7692979" y="5332393"/>
            <a:chExt cx="1531578" cy="986807"/>
          </a:xfrm>
        </p:grpSpPr>
        <p:pic>
          <p:nvPicPr>
            <p:cNvPr id="13" name="Image 12">
              <a:extLst>
                <a:ext uri="{FF2B5EF4-FFF2-40B4-BE49-F238E27FC236}">
                  <a16:creationId xmlns:a16="http://schemas.microsoft.com/office/drawing/2014/main" id="{935C4F7E-40C5-4292-B1F1-EE0C9855E63F}"/>
                </a:ext>
              </a:extLst>
            </p:cNvPr>
            <p:cNvPicPr>
              <a:picLocks noChangeAspect="1"/>
            </p:cNvPicPr>
            <p:nvPr/>
          </p:nvPicPr>
          <p:blipFill>
            <a:blip r:embed="rId8"/>
            <a:stretch>
              <a:fillRect/>
            </a:stretch>
          </p:blipFill>
          <p:spPr>
            <a:xfrm>
              <a:off x="7692979" y="5382116"/>
              <a:ext cx="1531578" cy="937084"/>
            </a:xfrm>
            <a:prstGeom prst="rect">
              <a:avLst/>
            </a:prstGeom>
          </p:spPr>
        </p:pic>
        <p:sp>
          <p:nvSpPr>
            <p:cNvPr id="23" name="TextBox 22">
              <a:extLst>
                <a:ext uri="{FF2B5EF4-FFF2-40B4-BE49-F238E27FC236}">
                  <a16:creationId xmlns:a16="http://schemas.microsoft.com/office/drawing/2014/main" id="{B83D6991-E50E-A44A-9EF0-DDA39CBBF020}"/>
                </a:ext>
              </a:extLst>
            </p:cNvPr>
            <p:cNvSpPr txBox="1"/>
            <p:nvPr/>
          </p:nvSpPr>
          <p:spPr>
            <a:xfrm>
              <a:off x="8822994" y="5332393"/>
              <a:ext cx="360947" cy="477054"/>
            </a:xfrm>
            <a:prstGeom prst="rect">
              <a:avLst/>
            </a:prstGeom>
            <a:noFill/>
          </p:spPr>
          <p:txBody>
            <a:bodyPr wrap="square" rtlCol="0">
              <a:spAutoFit/>
            </a:bodyPr>
            <a:lstStyle/>
            <a:p>
              <a:r>
                <a:rPr lang="en-US" sz="2500" dirty="0">
                  <a:solidFill>
                    <a:schemeClr val="accent1">
                      <a:lumMod val="75000"/>
                    </a:schemeClr>
                  </a:solidFill>
                </a:rPr>
                <a:t>D</a:t>
              </a:r>
            </a:p>
          </p:txBody>
        </p:sp>
      </p:grpSp>
    </p:spTree>
    <p:extLst>
      <p:ext uri="{BB962C8B-B14F-4D97-AF65-F5344CB8AC3E}">
        <p14:creationId xmlns:p14="http://schemas.microsoft.com/office/powerpoint/2010/main" val="140960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15</a:t>
            </a:fld>
            <a:endParaRPr lang="fr-FR" dirty="0"/>
          </a:p>
        </p:txBody>
      </p:sp>
      <p:sp>
        <p:nvSpPr>
          <p:cNvPr id="5" name="Titre 4"/>
          <p:cNvSpPr>
            <a:spLocks noGrp="1"/>
          </p:cNvSpPr>
          <p:nvPr>
            <p:ph type="title"/>
          </p:nvPr>
        </p:nvSpPr>
        <p:spPr/>
        <p:txBody>
          <a:bodyPr/>
          <a:lstStyle/>
          <a:p>
            <a:r>
              <a:rPr lang="fr-CA" dirty="0"/>
              <a:t>Solution proposée : </a:t>
            </a:r>
            <a:r>
              <a:rPr lang="fr-CA" dirty="0" err="1"/>
              <a:t>Arrière-bras</a:t>
            </a:r>
            <a:endParaRPr lang="fr-CA" dirty="0"/>
          </a:p>
        </p:txBody>
      </p:sp>
      <p:sp>
        <p:nvSpPr>
          <p:cNvPr id="16" name="Rectangle 15">
            <a:extLst>
              <a:ext uri="{FF2B5EF4-FFF2-40B4-BE49-F238E27FC236}">
                <a16:creationId xmlns:a16="http://schemas.microsoft.com/office/drawing/2014/main" id="{760DD34A-3970-4E3D-90BE-98350F23E980}"/>
              </a:ext>
            </a:extLst>
          </p:cNvPr>
          <p:cNvSpPr/>
          <p:nvPr/>
        </p:nvSpPr>
        <p:spPr>
          <a:xfrm>
            <a:off x="578131" y="1218904"/>
            <a:ext cx="5329777" cy="5016758"/>
          </a:xfrm>
          <a:prstGeom prst="rect">
            <a:avLst/>
          </a:prstGeom>
        </p:spPr>
        <p:txBody>
          <a:bodyPr wrap="square">
            <a:spAutoFit/>
          </a:bodyPr>
          <a:lstStyle/>
          <a:p>
            <a:r>
              <a:rPr lang="fr-CA" sz="2000" dirty="0">
                <a:solidFill>
                  <a:srgbClr val="000000"/>
                </a:solidFill>
                <a:latin typeface="Univers Condensed Light" panose="020B0306020202040204" pitchFamily="34" charset="0"/>
              </a:rPr>
              <a:t>L’assemblage de l’</a:t>
            </a:r>
            <a:r>
              <a:rPr lang="fr-CA" sz="2000" dirty="0" err="1">
                <a:solidFill>
                  <a:srgbClr val="000000"/>
                </a:solidFill>
                <a:latin typeface="Univers Condensed Light" panose="020B0306020202040204" pitchFamily="34" charset="0"/>
              </a:rPr>
              <a:t>arrière-bras</a:t>
            </a:r>
            <a:r>
              <a:rPr lang="fr-CA" sz="2000" dirty="0">
                <a:solidFill>
                  <a:srgbClr val="000000"/>
                </a:solidFill>
                <a:latin typeface="Univers Condensed Light" panose="020B0306020202040204" pitchFamily="34" charset="0"/>
              </a:rPr>
              <a:t> est composé de :</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Deux plaques en aluminium 1/4’’ d’épaisseur connectées par rivets avec le tube;</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Deux plaques de frottement en plastique 1/4’’ d’épaisseur connectées par rivets avec le tube;</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Tube carré 2’’, 3/16’’ d’épaisseur, 108.5’’ de longueur standard en aluminium;</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Support de limiteur de course, plaque en aluminium 1/ 4’’ d’épaisseur pliée, connectée par rivets avec le tube;</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Quincaillerie : rivets, boulon, écrou ,écrou-rivet, bagues de frottement.</a:t>
            </a:r>
          </a:p>
          <a:p>
            <a:pPr marL="171450" indent="-171450">
              <a:buFontTx/>
              <a:buChar char="-"/>
            </a:pPr>
            <a:endParaRPr lang="fr-CA" sz="1000" dirty="0">
              <a:solidFill>
                <a:schemeClr val="tx2"/>
              </a:solidFill>
              <a:latin typeface="Helvetica" panose="020B0604020202020204" pitchFamily="34" charset="0"/>
              <a:cs typeface="Helvetica" panose="020B0604020202020204" pitchFamily="34" charset="0"/>
            </a:endParaRPr>
          </a:p>
          <a:p>
            <a:r>
              <a:rPr lang="fr-CA" sz="1000" dirty="0">
                <a:solidFill>
                  <a:schemeClr val="tx2"/>
                </a:solidFill>
                <a:latin typeface="Helvetica" panose="020B0604020202020204" pitchFamily="34" charset="0"/>
                <a:cs typeface="Helvetica" panose="020B0604020202020204" pitchFamily="34" charset="0"/>
              </a:rPr>
              <a:t> </a:t>
            </a:r>
          </a:p>
        </p:txBody>
      </p:sp>
      <p:pic>
        <p:nvPicPr>
          <p:cNvPr id="21" name="Espace réservé pour une image  7" descr="SOLIDWORKS Professional 2021 SP5.1 - [AQ-007-03-00 *]">
            <a:extLst>
              <a:ext uri="{FF2B5EF4-FFF2-40B4-BE49-F238E27FC236}">
                <a16:creationId xmlns:a16="http://schemas.microsoft.com/office/drawing/2014/main" id="{15B59910-9971-447E-B7DA-D7A4B077911A}"/>
              </a:ext>
            </a:extLst>
          </p:cNvPr>
          <p:cNvPicPr>
            <a:picLocks noChangeAspect="1"/>
          </p:cNvPicPr>
          <p:nvPr/>
        </p:nvPicPr>
        <p:blipFill>
          <a:blip r:embed="rId2"/>
          <a:srcRect/>
          <a:stretch>
            <a:fillRect/>
          </a:stretch>
        </p:blipFill>
        <p:spPr>
          <a:xfrm rot="4500000">
            <a:off x="5748004" y="3165623"/>
            <a:ext cx="6172200" cy="524529"/>
          </a:xfrm>
          <a:prstGeom prst="rect">
            <a:avLst/>
          </a:prstGeom>
          <a:ln>
            <a:solidFill>
              <a:schemeClr val="tx1">
                <a:lumMod val="50000"/>
                <a:lumOff val="50000"/>
              </a:schemeClr>
            </a:solidFill>
          </a:ln>
        </p:spPr>
      </p:pic>
      <p:pic>
        <p:nvPicPr>
          <p:cNvPr id="22" name="Espace réservé pour une image  7" descr="SOLIDWORKS Professional 2021 SP5.1 - [AQ-007-03-00 *]">
            <a:extLst>
              <a:ext uri="{FF2B5EF4-FFF2-40B4-BE49-F238E27FC236}">
                <a16:creationId xmlns:a16="http://schemas.microsoft.com/office/drawing/2014/main" id="{6CB57FE3-2551-403F-879D-E3EBE8F81083}"/>
              </a:ext>
            </a:extLst>
          </p:cNvPr>
          <p:cNvPicPr>
            <a:picLocks noChangeAspect="1"/>
          </p:cNvPicPr>
          <p:nvPr/>
        </p:nvPicPr>
        <p:blipFill>
          <a:blip r:embed="rId3"/>
          <a:srcRect/>
          <a:stretch>
            <a:fillRect/>
          </a:stretch>
        </p:blipFill>
        <p:spPr>
          <a:xfrm rot="9900000">
            <a:off x="9203011" y="322257"/>
            <a:ext cx="715238" cy="6198722"/>
          </a:xfrm>
          <a:prstGeom prst="rect">
            <a:avLst/>
          </a:prstGeom>
          <a:ln>
            <a:solidFill>
              <a:schemeClr val="tx1">
                <a:lumMod val="50000"/>
                <a:lumOff val="50000"/>
              </a:schemeClr>
            </a:solidFill>
          </a:ln>
        </p:spPr>
      </p:pic>
      <p:pic>
        <p:nvPicPr>
          <p:cNvPr id="23" name="Espace réservé pour une image  7" descr="SOLIDWORKS Professional 2021 SP5.1 - [AQ-007-03-00 *]">
            <a:extLst>
              <a:ext uri="{FF2B5EF4-FFF2-40B4-BE49-F238E27FC236}">
                <a16:creationId xmlns:a16="http://schemas.microsoft.com/office/drawing/2014/main" id="{672589E2-B7AE-436F-B410-114207C14927}"/>
              </a:ext>
            </a:extLst>
          </p:cNvPr>
          <p:cNvPicPr>
            <a:picLocks noChangeAspect="1"/>
          </p:cNvPicPr>
          <p:nvPr/>
        </p:nvPicPr>
        <p:blipFill>
          <a:blip r:embed="rId4"/>
          <a:srcRect/>
          <a:stretch>
            <a:fillRect/>
          </a:stretch>
        </p:blipFill>
        <p:spPr>
          <a:xfrm>
            <a:off x="10323997" y="1291367"/>
            <a:ext cx="1590524" cy="2439785"/>
          </a:xfrm>
          <a:prstGeom prst="rect">
            <a:avLst/>
          </a:prstGeom>
          <a:ln>
            <a:solidFill>
              <a:schemeClr val="tx1">
                <a:lumMod val="50000"/>
                <a:lumOff val="50000"/>
              </a:schemeClr>
            </a:solidFill>
          </a:ln>
        </p:spPr>
      </p:pic>
      <p:pic>
        <p:nvPicPr>
          <p:cNvPr id="19" name="Image 18">
            <a:extLst>
              <a:ext uri="{FF2B5EF4-FFF2-40B4-BE49-F238E27FC236}">
                <a16:creationId xmlns:a16="http://schemas.microsoft.com/office/drawing/2014/main" id="{9624A478-121E-4D31-9352-9F9509DE5D44}"/>
              </a:ext>
            </a:extLst>
          </p:cNvPr>
          <p:cNvPicPr>
            <a:picLocks noChangeAspect="1"/>
          </p:cNvPicPr>
          <p:nvPr/>
        </p:nvPicPr>
        <p:blipFill>
          <a:blip r:embed="rId5"/>
          <a:stretch>
            <a:fillRect/>
          </a:stretch>
        </p:blipFill>
        <p:spPr>
          <a:xfrm>
            <a:off x="6076407" y="1044337"/>
            <a:ext cx="1487417" cy="1111565"/>
          </a:xfrm>
          <a:prstGeom prst="rect">
            <a:avLst/>
          </a:prstGeom>
        </p:spPr>
      </p:pic>
      <p:sp>
        <p:nvSpPr>
          <p:cNvPr id="14" name="TextBox 13">
            <a:extLst>
              <a:ext uri="{FF2B5EF4-FFF2-40B4-BE49-F238E27FC236}">
                <a16:creationId xmlns:a16="http://schemas.microsoft.com/office/drawing/2014/main" id="{B8F6E5AB-BD34-C642-A219-039EA0ADEF59}"/>
              </a:ext>
            </a:extLst>
          </p:cNvPr>
          <p:cNvSpPr txBox="1"/>
          <p:nvPr/>
        </p:nvSpPr>
        <p:spPr>
          <a:xfrm>
            <a:off x="7196147" y="992694"/>
            <a:ext cx="451962" cy="597346"/>
          </a:xfrm>
          <a:prstGeom prst="rect">
            <a:avLst/>
          </a:prstGeom>
          <a:noFill/>
        </p:spPr>
        <p:txBody>
          <a:bodyPr wrap="square" rtlCol="0">
            <a:spAutoFit/>
          </a:bodyPr>
          <a:lstStyle/>
          <a:p>
            <a:r>
              <a:rPr lang="en-US" sz="2500" dirty="0">
                <a:solidFill>
                  <a:schemeClr val="accent1">
                    <a:lumMod val="75000"/>
                  </a:schemeClr>
                </a:solidFill>
              </a:rPr>
              <a:t>A</a:t>
            </a:r>
          </a:p>
        </p:txBody>
      </p:sp>
      <p:grpSp>
        <p:nvGrpSpPr>
          <p:cNvPr id="6" name="Group 5">
            <a:extLst>
              <a:ext uri="{FF2B5EF4-FFF2-40B4-BE49-F238E27FC236}">
                <a16:creationId xmlns:a16="http://schemas.microsoft.com/office/drawing/2014/main" id="{7422FF0B-4C13-1D43-8C32-9E43B3ACC50B}"/>
              </a:ext>
            </a:extLst>
          </p:cNvPr>
          <p:cNvGrpSpPr/>
          <p:nvPr/>
        </p:nvGrpSpPr>
        <p:grpSpPr>
          <a:xfrm>
            <a:off x="6076406" y="2130903"/>
            <a:ext cx="1634993" cy="1240397"/>
            <a:chOff x="5329240" y="2365444"/>
            <a:chExt cx="1241347" cy="941755"/>
          </a:xfrm>
        </p:grpSpPr>
        <p:pic>
          <p:nvPicPr>
            <p:cNvPr id="17" name="Image 16">
              <a:extLst>
                <a:ext uri="{FF2B5EF4-FFF2-40B4-BE49-F238E27FC236}">
                  <a16:creationId xmlns:a16="http://schemas.microsoft.com/office/drawing/2014/main" id="{900E9FC1-9D96-4C45-89C2-C3E777FEC0DC}"/>
                </a:ext>
              </a:extLst>
            </p:cNvPr>
            <p:cNvPicPr>
              <a:picLocks noChangeAspect="1"/>
            </p:cNvPicPr>
            <p:nvPr/>
          </p:nvPicPr>
          <p:blipFill>
            <a:blip r:embed="rId6"/>
            <a:stretch>
              <a:fillRect/>
            </a:stretch>
          </p:blipFill>
          <p:spPr>
            <a:xfrm>
              <a:off x="5329240" y="2428209"/>
              <a:ext cx="1174777" cy="878990"/>
            </a:xfrm>
            <a:prstGeom prst="rect">
              <a:avLst/>
            </a:prstGeom>
          </p:spPr>
        </p:pic>
        <p:sp>
          <p:nvSpPr>
            <p:cNvPr id="15" name="TextBox 14">
              <a:extLst>
                <a:ext uri="{FF2B5EF4-FFF2-40B4-BE49-F238E27FC236}">
                  <a16:creationId xmlns:a16="http://schemas.microsoft.com/office/drawing/2014/main" id="{CCDE1487-7CA9-6548-9D54-C33D55DB7F5F}"/>
                </a:ext>
              </a:extLst>
            </p:cNvPr>
            <p:cNvSpPr txBox="1"/>
            <p:nvPr/>
          </p:nvSpPr>
          <p:spPr>
            <a:xfrm>
              <a:off x="6213623" y="2365444"/>
              <a:ext cx="356964" cy="477054"/>
            </a:xfrm>
            <a:prstGeom prst="rect">
              <a:avLst/>
            </a:prstGeom>
            <a:noFill/>
          </p:spPr>
          <p:txBody>
            <a:bodyPr wrap="square" rtlCol="0">
              <a:spAutoFit/>
            </a:bodyPr>
            <a:lstStyle/>
            <a:p>
              <a:r>
                <a:rPr lang="en-US" sz="2500" dirty="0">
                  <a:solidFill>
                    <a:schemeClr val="accent1">
                      <a:lumMod val="75000"/>
                    </a:schemeClr>
                  </a:solidFill>
                </a:rPr>
                <a:t>B</a:t>
              </a:r>
            </a:p>
          </p:txBody>
        </p:sp>
      </p:grpSp>
      <p:grpSp>
        <p:nvGrpSpPr>
          <p:cNvPr id="7" name="Group 6">
            <a:extLst>
              <a:ext uri="{FF2B5EF4-FFF2-40B4-BE49-F238E27FC236}">
                <a16:creationId xmlns:a16="http://schemas.microsoft.com/office/drawing/2014/main" id="{28863683-7F53-BC48-A376-E38C4AA57D62}"/>
              </a:ext>
            </a:extLst>
          </p:cNvPr>
          <p:cNvGrpSpPr/>
          <p:nvPr/>
        </p:nvGrpSpPr>
        <p:grpSpPr>
          <a:xfrm>
            <a:off x="6085676" y="3429000"/>
            <a:ext cx="1528771" cy="1345131"/>
            <a:chOff x="5329240" y="3427887"/>
            <a:chExt cx="1209385" cy="1064110"/>
          </a:xfrm>
        </p:grpSpPr>
        <p:pic>
          <p:nvPicPr>
            <p:cNvPr id="18" name="Image 17">
              <a:extLst>
                <a:ext uri="{FF2B5EF4-FFF2-40B4-BE49-F238E27FC236}">
                  <a16:creationId xmlns:a16="http://schemas.microsoft.com/office/drawing/2014/main" id="{ADEBDA67-5A7B-474B-8A3B-676B31873C9C}"/>
                </a:ext>
              </a:extLst>
            </p:cNvPr>
            <p:cNvPicPr>
              <a:picLocks noChangeAspect="1"/>
            </p:cNvPicPr>
            <p:nvPr/>
          </p:nvPicPr>
          <p:blipFill>
            <a:blip r:embed="rId7"/>
            <a:stretch>
              <a:fillRect/>
            </a:stretch>
          </p:blipFill>
          <p:spPr>
            <a:xfrm>
              <a:off x="5329240" y="3427887"/>
              <a:ext cx="1174777" cy="1064110"/>
            </a:xfrm>
            <a:prstGeom prst="rect">
              <a:avLst/>
            </a:prstGeom>
          </p:spPr>
        </p:pic>
        <p:sp>
          <p:nvSpPr>
            <p:cNvPr id="24" name="TextBox 23">
              <a:extLst>
                <a:ext uri="{FF2B5EF4-FFF2-40B4-BE49-F238E27FC236}">
                  <a16:creationId xmlns:a16="http://schemas.microsoft.com/office/drawing/2014/main" id="{3BF928AA-F24C-EC40-BF3F-15779846C417}"/>
                </a:ext>
              </a:extLst>
            </p:cNvPr>
            <p:cNvSpPr txBox="1"/>
            <p:nvPr/>
          </p:nvSpPr>
          <p:spPr>
            <a:xfrm>
              <a:off x="6181661" y="3629106"/>
              <a:ext cx="356964" cy="477054"/>
            </a:xfrm>
            <a:prstGeom prst="rect">
              <a:avLst/>
            </a:prstGeom>
            <a:noFill/>
          </p:spPr>
          <p:txBody>
            <a:bodyPr wrap="square" rtlCol="0">
              <a:spAutoFit/>
            </a:bodyPr>
            <a:lstStyle/>
            <a:p>
              <a:r>
                <a:rPr lang="en-US" sz="2500" dirty="0">
                  <a:solidFill>
                    <a:schemeClr val="accent1">
                      <a:lumMod val="75000"/>
                    </a:schemeClr>
                  </a:solidFill>
                </a:rPr>
                <a:t>C</a:t>
              </a:r>
            </a:p>
          </p:txBody>
        </p:sp>
      </p:grpSp>
      <p:grpSp>
        <p:nvGrpSpPr>
          <p:cNvPr id="8" name="Group 7">
            <a:extLst>
              <a:ext uri="{FF2B5EF4-FFF2-40B4-BE49-F238E27FC236}">
                <a16:creationId xmlns:a16="http://schemas.microsoft.com/office/drawing/2014/main" id="{C83CA0AC-EC8E-DA43-A932-BC5DAD8345D7}"/>
              </a:ext>
            </a:extLst>
          </p:cNvPr>
          <p:cNvGrpSpPr/>
          <p:nvPr/>
        </p:nvGrpSpPr>
        <p:grpSpPr>
          <a:xfrm>
            <a:off x="6081720" y="4778494"/>
            <a:ext cx="1563488" cy="1159724"/>
            <a:chOff x="5329240" y="4571809"/>
            <a:chExt cx="1238686" cy="918801"/>
          </a:xfrm>
        </p:grpSpPr>
        <p:pic>
          <p:nvPicPr>
            <p:cNvPr id="20" name="Image 19">
              <a:extLst>
                <a:ext uri="{FF2B5EF4-FFF2-40B4-BE49-F238E27FC236}">
                  <a16:creationId xmlns:a16="http://schemas.microsoft.com/office/drawing/2014/main" id="{EC7FB75D-BE7B-401A-A9C3-321499B12D6B}"/>
                </a:ext>
              </a:extLst>
            </p:cNvPr>
            <p:cNvPicPr>
              <a:picLocks noChangeAspect="1"/>
            </p:cNvPicPr>
            <p:nvPr/>
          </p:nvPicPr>
          <p:blipFill>
            <a:blip r:embed="rId8"/>
            <a:stretch>
              <a:fillRect/>
            </a:stretch>
          </p:blipFill>
          <p:spPr>
            <a:xfrm>
              <a:off x="5329240" y="4612685"/>
              <a:ext cx="1209385" cy="877925"/>
            </a:xfrm>
            <a:prstGeom prst="rect">
              <a:avLst/>
            </a:prstGeom>
          </p:spPr>
        </p:pic>
        <p:sp>
          <p:nvSpPr>
            <p:cNvPr id="25" name="TextBox 24">
              <a:extLst>
                <a:ext uri="{FF2B5EF4-FFF2-40B4-BE49-F238E27FC236}">
                  <a16:creationId xmlns:a16="http://schemas.microsoft.com/office/drawing/2014/main" id="{1318BB46-2C76-F24C-86D0-26030EFF8248}"/>
                </a:ext>
              </a:extLst>
            </p:cNvPr>
            <p:cNvSpPr txBox="1"/>
            <p:nvPr/>
          </p:nvSpPr>
          <p:spPr>
            <a:xfrm>
              <a:off x="6210962" y="4571809"/>
              <a:ext cx="356964" cy="477054"/>
            </a:xfrm>
            <a:prstGeom prst="rect">
              <a:avLst/>
            </a:prstGeom>
            <a:noFill/>
          </p:spPr>
          <p:txBody>
            <a:bodyPr wrap="square" rtlCol="0">
              <a:spAutoFit/>
            </a:bodyPr>
            <a:lstStyle/>
            <a:p>
              <a:r>
                <a:rPr lang="en-US" sz="2500" dirty="0">
                  <a:solidFill>
                    <a:schemeClr val="accent1">
                      <a:lumMod val="75000"/>
                    </a:schemeClr>
                  </a:solidFill>
                </a:rPr>
                <a:t>D</a:t>
              </a:r>
            </a:p>
          </p:txBody>
        </p:sp>
      </p:grpSp>
    </p:spTree>
    <p:extLst>
      <p:ext uri="{BB962C8B-B14F-4D97-AF65-F5344CB8AC3E}">
        <p14:creationId xmlns:p14="http://schemas.microsoft.com/office/powerpoint/2010/main" val="181035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16</a:t>
            </a:fld>
            <a:endParaRPr lang="fr-FR" dirty="0"/>
          </a:p>
        </p:txBody>
      </p:sp>
      <p:sp>
        <p:nvSpPr>
          <p:cNvPr id="5" name="Titre 4"/>
          <p:cNvSpPr>
            <a:spLocks noGrp="1"/>
          </p:cNvSpPr>
          <p:nvPr>
            <p:ph type="title"/>
          </p:nvPr>
        </p:nvSpPr>
        <p:spPr/>
        <p:txBody>
          <a:bodyPr/>
          <a:lstStyle/>
          <a:p>
            <a:r>
              <a:rPr lang="fr-CA" dirty="0"/>
              <a:t>Solution proposée : Avant-bras</a:t>
            </a:r>
          </a:p>
        </p:txBody>
      </p:sp>
      <p:pic>
        <p:nvPicPr>
          <p:cNvPr id="13" name="Espace réservé pour une image  7" descr="SOLIDWORKS Professional 2021 SP5.1 - [AQ-007-04-00 *]">
            <a:extLst>
              <a:ext uri="{FF2B5EF4-FFF2-40B4-BE49-F238E27FC236}">
                <a16:creationId xmlns:a16="http://schemas.microsoft.com/office/drawing/2014/main" id="{7B72514B-E054-4E04-B934-34D9B71B6DDE}"/>
              </a:ext>
            </a:extLst>
          </p:cNvPr>
          <p:cNvPicPr>
            <a:picLocks noChangeAspect="1"/>
          </p:cNvPicPr>
          <p:nvPr/>
        </p:nvPicPr>
        <p:blipFill>
          <a:blip r:embed="rId2"/>
          <a:srcRect/>
          <a:stretch>
            <a:fillRect/>
          </a:stretch>
        </p:blipFill>
        <p:spPr>
          <a:xfrm rot="20514611">
            <a:off x="8278232" y="1225662"/>
            <a:ext cx="700742" cy="4873625"/>
          </a:xfrm>
          <a:prstGeom prst="rect">
            <a:avLst/>
          </a:prstGeom>
          <a:ln>
            <a:solidFill>
              <a:schemeClr val="tx1">
                <a:lumMod val="50000"/>
                <a:lumOff val="50000"/>
              </a:schemeClr>
            </a:solidFill>
          </a:ln>
        </p:spPr>
      </p:pic>
      <p:pic>
        <p:nvPicPr>
          <p:cNvPr id="14" name="Espace réservé pour une image  7" descr="SOLIDWORKS Professional 2021 SP5.1 - [AQ-007-04-00 *]">
            <a:extLst>
              <a:ext uri="{FF2B5EF4-FFF2-40B4-BE49-F238E27FC236}">
                <a16:creationId xmlns:a16="http://schemas.microsoft.com/office/drawing/2014/main" id="{B3D822FE-8E26-4275-BD62-A0684848D0C6}"/>
              </a:ext>
            </a:extLst>
          </p:cNvPr>
          <p:cNvPicPr>
            <a:picLocks noChangeAspect="1"/>
          </p:cNvPicPr>
          <p:nvPr/>
        </p:nvPicPr>
        <p:blipFill>
          <a:blip r:embed="rId3"/>
          <a:srcRect/>
          <a:stretch>
            <a:fillRect/>
          </a:stretch>
        </p:blipFill>
        <p:spPr>
          <a:xfrm>
            <a:off x="10131107" y="1440494"/>
            <a:ext cx="1298612" cy="2457928"/>
          </a:xfrm>
          <a:prstGeom prst="rect">
            <a:avLst/>
          </a:prstGeom>
          <a:ln>
            <a:solidFill>
              <a:schemeClr val="tx1">
                <a:lumMod val="50000"/>
                <a:lumOff val="50000"/>
              </a:schemeClr>
            </a:solidFill>
          </a:ln>
        </p:spPr>
      </p:pic>
      <p:pic>
        <p:nvPicPr>
          <p:cNvPr id="15" name="Espace réservé pour une image  7" descr="SOLIDWORKS Professional 2021 SP5.1 - [AQ-007-04-00 *]">
            <a:extLst>
              <a:ext uri="{FF2B5EF4-FFF2-40B4-BE49-F238E27FC236}">
                <a16:creationId xmlns:a16="http://schemas.microsoft.com/office/drawing/2014/main" id="{5BF814CA-C5C2-40B7-80C7-420D7D7BB279}"/>
              </a:ext>
            </a:extLst>
          </p:cNvPr>
          <p:cNvPicPr>
            <a:picLocks noChangeAspect="1"/>
          </p:cNvPicPr>
          <p:nvPr/>
        </p:nvPicPr>
        <p:blipFill>
          <a:blip r:embed="rId4"/>
          <a:srcRect/>
          <a:stretch>
            <a:fillRect/>
          </a:stretch>
        </p:blipFill>
        <p:spPr>
          <a:xfrm>
            <a:off x="10131107" y="4167600"/>
            <a:ext cx="1291954" cy="1692384"/>
          </a:xfrm>
          <a:prstGeom prst="rect">
            <a:avLst/>
          </a:prstGeom>
          <a:ln>
            <a:solidFill>
              <a:schemeClr val="tx1">
                <a:lumMod val="50000"/>
                <a:lumOff val="50000"/>
              </a:schemeClr>
            </a:solidFill>
          </a:ln>
        </p:spPr>
      </p:pic>
      <p:sp>
        <p:nvSpPr>
          <p:cNvPr id="24" name="Rectangle 23">
            <a:extLst>
              <a:ext uri="{FF2B5EF4-FFF2-40B4-BE49-F238E27FC236}">
                <a16:creationId xmlns:a16="http://schemas.microsoft.com/office/drawing/2014/main" id="{3C468530-21B1-467F-B7BE-87C60DFFF51C}"/>
              </a:ext>
            </a:extLst>
          </p:cNvPr>
          <p:cNvSpPr/>
          <p:nvPr/>
        </p:nvSpPr>
        <p:spPr>
          <a:xfrm>
            <a:off x="843298" y="1237318"/>
            <a:ext cx="5860900" cy="3323987"/>
          </a:xfrm>
          <a:prstGeom prst="rect">
            <a:avLst/>
          </a:prstGeom>
        </p:spPr>
        <p:txBody>
          <a:bodyPr wrap="square">
            <a:spAutoFit/>
          </a:bodyPr>
          <a:lstStyle/>
          <a:p>
            <a:r>
              <a:rPr lang="fr-CA" sz="2000" dirty="0">
                <a:solidFill>
                  <a:srgbClr val="000000"/>
                </a:solidFill>
                <a:latin typeface="Univers Condensed Light" panose="020B0306020202040204" pitchFamily="34" charset="0"/>
              </a:rPr>
              <a:t>L’assemblage de l’avant-bras est composé de:</a:t>
            </a:r>
          </a:p>
          <a:p>
            <a:r>
              <a:rPr lang="fr-CA" sz="10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Tube carré 1.5’’, 3/16’’ d’épaisseur, 100.875’’ de longueur standard en aluminium;</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Tube carré 2’’, 3/16’’ d’épaisseur standard en aluminium; </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Joint en acier, plaque pliée 3/ 16’’ d’épaisseur;</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Autres : plaques, </a:t>
            </a:r>
            <a:r>
              <a:rPr lang="fr-CA" sz="2000" dirty="0" err="1">
                <a:solidFill>
                  <a:srgbClr val="000000"/>
                </a:solidFill>
                <a:latin typeface="Univers Condensed Light" panose="020B0306020202040204" pitchFamily="34" charset="0"/>
              </a:rPr>
              <a:t>espaceur</a:t>
            </a:r>
            <a:r>
              <a:rPr lang="fr-CA" sz="2000" dirty="0">
                <a:solidFill>
                  <a:srgbClr val="000000"/>
                </a:solidFill>
                <a:latin typeface="Univers Condensed Light" panose="020B0306020202040204" pitchFamily="34" charset="0"/>
              </a:rPr>
              <a:t>;</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457200" indent="-457200">
              <a:buFont typeface="+mj-lt"/>
              <a:buAutoNum type="alphaUcPeriod"/>
            </a:pPr>
            <a:r>
              <a:rPr lang="fr-CA" sz="2000" dirty="0">
                <a:solidFill>
                  <a:srgbClr val="000000"/>
                </a:solidFill>
                <a:latin typeface="Univers Condensed Light" panose="020B0306020202040204" pitchFamily="34" charset="0"/>
              </a:rPr>
              <a:t>Quincaillerie : rivets, boulons, écrous, bagues de frottement.</a:t>
            </a:r>
          </a:p>
        </p:txBody>
      </p:sp>
      <p:grpSp>
        <p:nvGrpSpPr>
          <p:cNvPr id="4" name="Group 3">
            <a:extLst>
              <a:ext uri="{FF2B5EF4-FFF2-40B4-BE49-F238E27FC236}">
                <a16:creationId xmlns:a16="http://schemas.microsoft.com/office/drawing/2014/main" id="{793147EA-3BBC-324F-9A04-B74193444FA5}"/>
              </a:ext>
            </a:extLst>
          </p:cNvPr>
          <p:cNvGrpSpPr/>
          <p:nvPr/>
        </p:nvGrpSpPr>
        <p:grpSpPr>
          <a:xfrm>
            <a:off x="607010" y="4813793"/>
            <a:ext cx="1792719" cy="1403239"/>
            <a:chOff x="5996053" y="1237319"/>
            <a:chExt cx="1521158" cy="1165859"/>
          </a:xfrm>
        </p:grpSpPr>
        <p:pic>
          <p:nvPicPr>
            <p:cNvPr id="25" name="Image 24">
              <a:extLst>
                <a:ext uri="{FF2B5EF4-FFF2-40B4-BE49-F238E27FC236}">
                  <a16:creationId xmlns:a16="http://schemas.microsoft.com/office/drawing/2014/main" id="{8FE959CF-36D6-471A-B5CD-225BC297379D}"/>
                </a:ext>
              </a:extLst>
            </p:cNvPr>
            <p:cNvPicPr>
              <a:picLocks noChangeAspect="1"/>
            </p:cNvPicPr>
            <p:nvPr/>
          </p:nvPicPr>
          <p:blipFill>
            <a:blip r:embed="rId5"/>
            <a:stretch>
              <a:fillRect/>
            </a:stretch>
          </p:blipFill>
          <p:spPr>
            <a:xfrm>
              <a:off x="5996053" y="1237319"/>
              <a:ext cx="1463526" cy="1165859"/>
            </a:xfrm>
            <a:prstGeom prst="rect">
              <a:avLst/>
            </a:prstGeom>
          </p:spPr>
        </p:pic>
        <p:sp>
          <p:nvSpPr>
            <p:cNvPr id="17" name="TextBox 16">
              <a:extLst>
                <a:ext uri="{FF2B5EF4-FFF2-40B4-BE49-F238E27FC236}">
                  <a16:creationId xmlns:a16="http://schemas.microsoft.com/office/drawing/2014/main" id="{FA7B1595-39A5-484E-B338-ECFB7E6105E7}"/>
                </a:ext>
              </a:extLst>
            </p:cNvPr>
            <p:cNvSpPr txBox="1"/>
            <p:nvPr/>
          </p:nvSpPr>
          <p:spPr>
            <a:xfrm>
              <a:off x="7065249" y="1532478"/>
              <a:ext cx="451962" cy="597346"/>
            </a:xfrm>
            <a:prstGeom prst="rect">
              <a:avLst/>
            </a:prstGeom>
            <a:noFill/>
          </p:spPr>
          <p:txBody>
            <a:bodyPr wrap="square" rtlCol="0">
              <a:spAutoFit/>
            </a:bodyPr>
            <a:lstStyle/>
            <a:p>
              <a:r>
                <a:rPr lang="en-US" sz="2500" dirty="0">
                  <a:solidFill>
                    <a:schemeClr val="accent1">
                      <a:lumMod val="75000"/>
                    </a:schemeClr>
                  </a:solidFill>
                </a:rPr>
                <a:t>A</a:t>
              </a:r>
            </a:p>
          </p:txBody>
        </p:sp>
      </p:grpSp>
      <p:grpSp>
        <p:nvGrpSpPr>
          <p:cNvPr id="8" name="Group 7">
            <a:extLst>
              <a:ext uri="{FF2B5EF4-FFF2-40B4-BE49-F238E27FC236}">
                <a16:creationId xmlns:a16="http://schemas.microsoft.com/office/drawing/2014/main" id="{EAA5B130-249E-7A4F-9591-AD9DF889EABA}"/>
              </a:ext>
            </a:extLst>
          </p:cNvPr>
          <p:cNvGrpSpPr/>
          <p:nvPr/>
        </p:nvGrpSpPr>
        <p:grpSpPr>
          <a:xfrm>
            <a:off x="6403300" y="4783544"/>
            <a:ext cx="1750100" cy="1433488"/>
            <a:chOff x="5169725" y="4431273"/>
            <a:chExt cx="1750100" cy="1433488"/>
          </a:xfrm>
        </p:grpSpPr>
        <p:pic>
          <p:nvPicPr>
            <p:cNvPr id="28" name="Image 27">
              <a:extLst>
                <a:ext uri="{FF2B5EF4-FFF2-40B4-BE49-F238E27FC236}">
                  <a16:creationId xmlns:a16="http://schemas.microsoft.com/office/drawing/2014/main" id="{634E8127-69A0-4B60-A3D8-0F6B81E4FE0E}"/>
                </a:ext>
              </a:extLst>
            </p:cNvPr>
            <p:cNvPicPr>
              <a:picLocks noChangeAspect="1"/>
            </p:cNvPicPr>
            <p:nvPr/>
          </p:nvPicPr>
          <p:blipFill>
            <a:blip r:embed="rId6"/>
            <a:stretch>
              <a:fillRect/>
            </a:stretch>
          </p:blipFill>
          <p:spPr>
            <a:xfrm>
              <a:off x="5169725" y="4486370"/>
              <a:ext cx="1677042" cy="1378391"/>
            </a:xfrm>
            <a:prstGeom prst="rect">
              <a:avLst/>
            </a:prstGeom>
          </p:spPr>
        </p:pic>
        <p:sp>
          <p:nvSpPr>
            <p:cNvPr id="18" name="TextBox 17">
              <a:extLst>
                <a:ext uri="{FF2B5EF4-FFF2-40B4-BE49-F238E27FC236}">
                  <a16:creationId xmlns:a16="http://schemas.microsoft.com/office/drawing/2014/main" id="{8EF9AA3A-4D70-4546-9ADE-302029008D24}"/>
                </a:ext>
              </a:extLst>
            </p:cNvPr>
            <p:cNvSpPr txBox="1"/>
            <p:nvPr/>
          </p:nvSpPr>
          <p:spPr>
            <a:xfrm>
              <a:off x="6467863" y="4431273"/>
              <a:ext cx="451962" cy="477054"/>
            </a:xfrm>
            <a:prstGeom prst="rect">
              <a:avLst/>
            </a:prstGeom>
            <a:noFill/>
          </p:spPr>
          <p:txBody>
            <a:bodyPr wrap="square" rtlCol="0">
              <a:spAutoFit/>
            </a:bodyPr>
            <a:lstStyle/>
            <a:p>
              <a:r>
                <a:rPr lang="en-US" sz="2500" dirty="0">
                  <a:solidFill>
                    <a:schemeClr val="accent1">
                      <a:lumMod val="75000"/>
                    </a:schemeClr>
                  </a:solidFill>
                </a:rPr>
                <a:t>C</a:t>
              </a:r>
            </a:p>
          </p:txBody>
        </p:sp>
      </p:grpSp>
      <p:grpSp>
        <p:nvGrpSpPr>
          <p:cNvPr id="6" name="Group 5">
            <a:extLst>
              <a:ext uri="{FF2B5EF4-FFF2-40B4-BE49-F238E27FC236}">
                <a16:creationId xmlns:a16="http://schemas.microsoft.com/office/drawing/2014/main" id="{AE584BE1-45C6-B64F-BEAD-F19BBA09CC7A}"/>
              </a:ext>
            </a:extLst>
          </p:cNvPr>
          <p:cNvGrpSpPr/>
          <p:nvPr/>
        </p:nvGrpSpPr>
        <p:grpSpPr>
          <a:xfrm>
            <a:off x="2452572" y="4813793"/>
            <a:ext cx="1975935" cy="1425371"/>
            <a:chOff x="5174738" y="2983251"/>
            <a:chExt cx="1745087" cy="1258845"/>
          </a:xfrm>
        </p:grpSpPr>
        <p:pic>
          <p:nvPicPr>
            <p:cNvPr id="26" name="Image 25">
              <a:extLst>
                <a:ext uri="{FF2B5EF4-FFF2-40B4-BE49-F238E27FC236}">
                  <a16:creationId xmlns:a16="http://schemas.microsoft.com/office/drawing/2014/main" id="{EAFB2C23-1A0B-4166-9AD5-BB4D958B7FC3}"/>
                </a:ext>
              </a:extLst>
            </p:cNvPr>
            <p:cNvPicPr>
              <a:picLocks noChangeAspect="1"/>
            </p:cNvPicPr>
            <p:nvPr/>
          </p:nvPicPr>
          <p:blipFill>
            <a:blip r:embed="rId7"/>
            <a:stretch>
              <a:fillRect/>
            </a:stretch>
          </p:blipFill>
          <p:spPr>
            <a:xfrm>
              <a:off x="5174738" y="2989906"/>
              <a:ext cx="1677042" cy="1252190"/>
            </a:xfrm>
            <a:prstGeom prst="rect">
              <a:avLst/>
            </a:prstGeom>
          </p:spPr>
        </p:pic>
        <p:sp>
          <p:nvSpPr>
            <p:cNvPr id="19" name="TextBox 18">
              <a:extLst>
                <a:ext uri="{FF2B5EF4-FFF2-40B4-BE49-F238E27FC236}">
                  <a16:creationId xmlns:a16="http://schemas.microsoft.com/office/drawing/2014/main" id="{0FF01961-9D47-0A40-A312-7A40B2453ACC}"/>
                </a:ext>
              </a:extLst>
            </p:cNvPr>
            <p:cNvSpPr txBox="1"/>
            <p:nvPr/>
          </p:nvSpPr>
          <p:spPr>
            <a:xfrm>
              <a:off x="6467863" y="2983251"/>
              <a:ext cx="451962" cy="477054"/>
            </a:xfrm>
            <a:prstGeom prst="rect">
              <a:avLst/>
            </a:prstGeom>
            <a:noFill/>
          </p:spPr>
          <p:txBody>
            <a:bodyPr wrap="square" rtlCol="0">
              <a:spAutoFit/>
            </a:bodyPr>
            <a:lstStyle/>
            <a:p>
              <a:r>
                <a:rPr lang="en-US" sz="2500" dirty="0">
                  <a:solidFill>
                    <a:schemeClr val="accent1">
                      <a:lumMod val="75000"/>
                    </a:schemeClr>
                  </a:solidFill>
                </a:rPr>
                <a:t>B</a:t>
              </a:r>
            </a:p>
          </p:txBody>
        </p:sp>
      </p:grpSp>
      <p:grpSp>
        <p:nvGrpSpPr>
          <p:cNvPr id="7" name="Group 6">
            <a:extLst>
              <a:ext uri="{FF2B5EF4-FFF2-40B4-BE49-F238E27FC236}">
                <a16:creationId xmlns:a16="http://schemas.microsoft.com/office/drawing/2014/main" id="{02490111-3110-9F4F-A156-EC4AB1374961}"/>
              </a:ext>
            </a:extLst>
          </p:cNvPr>
          <p:cNvGrpSpPr/>
          <p:nvPr/>
        </p:nvGrpSpPr>
        <p:grpSpPr>
          <a:xfrm>
            <a:off x="4438261" y="4821328"/>
            <a:ext cx="1926429" cy="1417836"/>
            <a:chOff x="7162517" y="2989907"/>
            <a:chExt cx="1701364" cy="1252190"/>
          </a:xfrm>
        </p:grpSpPr>
        <p:pic>
          <p:nvPicPr>
            <p:cNvPr id="27" name="Image 26">
              <a:extLst>
                <a:ext uri="{FF2B5EF4-FFF2-40B4-BE49-F238E27FC236}">
                  <a16:creationId xmlns:a16="http://schemas.microsoft.com/office/drawing/2014/main" id="{2F6A7FF4-BEE5-47A0-AF06-3C8DE87CDC9F}"/>
                </a:ext>
              </a:extLst>
            </p:cNvPr>
            <p:cNvPicPr>
              <a:picLocks noChangeAspect="1"/>
            </p:cNvPicPr>
            <p:nvPr/>
          </p:nvPicPr>
          <p:blipFill>
            <a:blip r:embed="rId8"/>
            <a:stretch>
              <a:fillRect/>
            </a:stretch>
          </p:blipFill>
          <p:spPr>
            <a:xfrm>
              <a:off x="7162517" y="2989907"/>
              <a:ext cx="1658804" cy="1252190"/>
            </a:xfrm>
            <a:prstGeom prst="rect">
              <a:avLst/>
            </a:prstGeom>
          </p:spPr>
        </p:pic>
        <p:sp>
          <p:nvSpPr>
            <p:cNvPr id="20" name="TextBox 19">
              <a:extLst>
                <a:ext uri="{FF2B5EF4-FFF2-40B4-BE49-F238E27FC236}">
                  <a16:creationId xmlns:a16="http://schemas.microsoft.com/office/drawing/2014/main" id="{492D1C0B-7F05-4B47-ACE1-30E777A8D431}"/>
                </a:ext>
              </a:extLst>
            </p:cNvPr>
            <p:cNvSpPr txBox="1"/>
            <p:nvPr/>
          </p:nvSpPr>
          <p:spPr>
            <a:xfrm>
              <a:off x="8411919" y="2999991"/>
              <a:ext cx="451962" cy="477054"/>
            </a:xfrm>
            <a:prstGeom prst="rect">
              <a:avLst/>
            </a:prstGeom>
            <a:noFill/>
          </p:spPr>
          <p:txBody>
            <a:bodyPr wrap="square" rtlCol="0">
              <a:spAutoFit/>
            </a:bodyPr>
            <a:lstStyle/>
            <a:p>
              <a:r>
                <a:rPr lang="en-US" sz="2500" dirty="0">
                  <a:solidFill>
                    <a:schemeClr val="accent1">
                      <a:lumMod val="75000"/>
                    </a:schemeClr>
                  </a:solidFill>
                </a:rPr>
                <a:t>B</a:t>
              </a:r>
            </a:p>
          </p:txBody>
        </p:sp>
      </p:grpSp>
    </p:spTree>
    <p:extLst>
      <p:ext uri="{BB962C8B-B14F-4D97-AF65-F5344CB8AC3E}">
        <p14:creationId xmlns:p14="http://schemas.microsoft.com/office/powerpoint/2010/main" val="24321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17</a:t>
            </a:fld>
            <a:endParaRPr lang="fr-FR" dirty="0"/>
          </a:p>
        </p:txBody>
      </p:sp>
      <p:sp>
        <p:nvSpPr>
          <p:cNvPr id="5" name="Titre 4"/>
          <p:cNvSpPr>
            <a:spLocks noGrp="1"/>
          </p:cNvSpPr>
          <p:nvPr>
            <p:ph type="title"/>
          </p:nvPr>
        </p:nvSpPr>
        <p:spPr/>
        <p:txBody>
          <a:bodyPr/>
          <a:lstStyle/>
          <a:p>
            <a:r>
              <a:rPr lang="fr-CA" dirty="0"/>
              <a:t>Analyse par éléments finis : Géométrie</a:t>
            </a:r>
          </a:p>
        </p:txBody>
      </p:sp>
      <p:sp>
        <p:nvSpPr>
          <p:cNvPr id="16" name="Rectangle 15">
            <a:extLst>
              <a:ext uri="{FF2B5EF4-FFF2-40B4-BE49-F238E27FC236}">
                <a16:creationId xmlns:a16="http://schemas.microsoft.com/office/drawing/2014/main" id="{3CED789C-DBA3-4571-BBAE-479FED48EE25}"/>
              </a:ext>
            </a:extLst>
          </p:cNvPr>
          <p:cNvSpPr/>
          <p:nvPr/>
        </p:nvSpPr>
        <p:spPr>
          <a:xfrm>
            <a:off x="6490615" y="3224965"/>
            <a:ext cx="5317554" cy="3170099"/>
          </a:xfrm>
          <a:prstGeom prst="rect">
            <a:avLst/>
          </a:prstGeom>
        </p:spPr>
        <p:txBody>
          <a:bodyPr wrap="square">
            <a:spAutoFit/>
          </a:bodyPr>
          <a:lstStyle/>
          <a:p>
            <a:pPr marL="285750" indent="-285750">
              <a:buFont typeface="Wingdings" panose="05000000000000000000" pitchFamily="2" charset="2"/>
              <a:buChar char="§"/>
            </a:pPr>
            <a:r>
              <a:rPr lang="fr-CA" sz="2000" dirty="0">
                <a:solidFill>
                  <a:srgbClr val="000000"/>
                </a:solidFill>
                <a:latin typeface="Univers Condensed Light" panose="020B0306020202040204" pitchFamily="34" charset="0"/>
              </a:rPr>
              <a:t>On étudie le système en statique dans 4 positions d’ouverture de l’arrière et de l’avant-bras (15, 30, 45 et 60 degrés) pour déterminer où se trouve le maximum de contraintes et de déformations.</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285750" indent="-285750">
              <a:buFont typeface="Wingdings" panose="05000000000000000000" pitchFamily="2" charset="2"/>
              <a:buChar char="§"/>
            </a:pPr>
            <a:r>
              <a:rPr lang="fr-CA" sz="2000" dirty="0">
                <a:solidFill>
                  <a:srgbClr val="000000"/>
                </a:solidFill>
                <a:latin typeface="Univers Condensed Light" panose="020B0306020202040204" pitchFamily="34" charset="0"/>
              </a:rPr>
              <a:t>Pour déterminer la position optimale du U qui tient le haut du support du Hockey Stick, on étudie deux positions du U (initiale et arrière).</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285750" indent="-285750">
              <a:buFont typeface="Wingdings" panose="05000000000000000000" pitchFamily="2" charset="2"/>
              <a:buChar char="§"/>
            </a:pPr>
            <a:r>
              <a:rPr lang="fr-CA" sz="2000" dirty="0">
                <a:solidFill>
                  <a:srgbClr val="000000"/>
                </a:solidFill>
                <a:latin typeface="Univers Condensed Light" panose="020B0306020202040204" pitchFamily="34" charset="0"/>
              </a:rPr>
              <a:t>Au total, il s'agit d’étudier le système en statique en 8 positions différentes.</a:t>
            </a:r>
          </a:p>
        </p:txBody>
      </p:sp>
      <p:pic>
        <p:nvPicPr>
          <p:cNvPr id="17" name="Picture Placeholder 5" descr="SOLIDWORKS Professional 2020 SP5.0 - [AEF-AQ-007-00-00 *]">
            <a:extLst>
              <a:ext uri="{FF2B5EF4-FFF2-40B4-BE49-F238E27FC236}">
                <a16:creationId xmlns:a16="http://schemas.microsoft.com/office/drawing/2014/main" id="{82F4F41C-C65E-4AC3-BF39-67DFF3A921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17441" y="1131163"/>
            <a:ext cx="1165576" cy="1736567"/>
          </a:xfrm>
          <a:prstGeom prst="rect">
            <a:avLst/>
          </a:prstGeom>
        </p:spPr>
      </p:pic>
      <p:pic>
        <p:nvPicPr>
          <p:cNvPr id="18" name="Picture Placeholder 5" descr="SOLIDWORKS Professional 2020 SP5.0 - [AEF-AQ-007-00-00 *]">
            <a:extLst>
              <a:ext uri="{FF2B5EF4-FFF2-40B4-BE49-F238E27FC236}">
                <a16:creationId xmlns:a16="http://schemas.microsoft.com/office/drawing/2014/main" id="{35BAEB08-A715-44AE-8EDE-2D9A3E549B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09726" y="1131162"/>
            <a:ext cx="2093046" cy="1736566"/>
          </a:xfrm>
          <a:prstGeom prst="rect">
            <a:avLst/>
          </a:prstGeom>
        </p:spPr>
      </p:pic>
      <p:pic>
        <p:nvPicPr>
          <p:cNvPr id="19" name="Picture Placeholder 5" descr="SOLIDWORKS Professional 2020 SP5.0 - [AEF-AQ-007-00-00 *]">
            <a:extLst>
              <a:ext uri="{FF2B5EF4-FFF2-40B4-BE49-F238E27FC236}">
                <a16:creationId xmlns:a16="http://schemas.microsoft.com/office/drawing/2014/main" id="{4E47B0A1-224C-4856-88CC-2CA286F9C7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829481" y="1131162"/>
            <a:ext cx="3296688" cy="1736565"/>
          </a:xfrm>
          <a:prstGeom prst="rect">
            <a:avLst/>
          </a:prstGeom>
        </p:spPr>
      </p:pic>
      <p:pic>
        <p:nvPicPr>
          <p:cNvPr id="20" name="Picture Placeholder 5" descr="SOLIDWORKS Professional 2020 SP5.0 - [AEF-AQ-007-00-00 *]">
            <a:extLst>
              <a:ext uri="{FF2B5EF4-FFF2-40B4-BE49-F238E27FC236}">
                <a16:creationId xmlns:a16="http://schemas.microsoft.com/office/drawing/2014/main" id="{BAD5F2EA-A94F-4281-8CC0-1CA33546F3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126168" y="1159981"/>
            <a:ext cx="4682001" cy="1629948"/>
          </a:xfrm>
          <a:prstGeom prst="rect">
            <a:avLst/>
          </a:prstGeom>
        </p:spPr>
      </p:pic>
      <p:sp>
        <p:nvSpPr>
          <p:cNvPr id="21" name="TextBox 6">
            <a:extLst>
              <a:ext uri="{FF2B5EF4-FFF2-40B4-BE49-F238E27FC236}">
                <a16:creationId xmlns:a16="http://schemas.microsoft.com/office/drawing/2014/main" id="{5B02B6C6-9944-44F2-8760-8C2457731386}"/>
              </a:ext>
            </a:extLst>
          </p:cNvPr>
          <p:cNvSpPr txBox="1"/>
          <p:nvPr/>
        </p:nvSpPr>
        <p:spPr>
          <a:xfrm>
            <a:off x="651603" y="2822781"/>
            <a:ext cx="534121" cy="369332"/>
          </a:xfrm>
          <a:prstGeom prst="rect">
            <a:avLst/>
          </a:prstGeom>
          <a:noFill/>
        </p:spPr>
        <p:txBody>
          <a:bodyPr wrap="none" rtlCol="0">
            <a:spAutoFit/>
          </a:bodyPr>
          <a:lstStyle/>
          <a:p>
            <a:r>
              <a:rPr lang="en-US" dirty="0">
                <a:solidFill>
                  <a:schemeClr val="accent2"/>
                </a:solidFill>
                <a:latin typeface="Helvetica" panose="020B0604020202020204" pitchFamily="34" charset="0"/>
                <a:cs typeface="Helvetica" panose="020B0604020202020204" pitchFamily="34" charset="0"/>
              </a:rPr>
              <a:t>15°</a:t>
            </a:r>
            <a:endParaRPr lang="en-CA" dirty="0">
              <a:solidFill>
                <a:schemeClr val="accent2"/>
              </a:solidFill>
              <a:latin typeface="Helvetica" panose="020B0604020202020204" pitchFamily="34" charset="0"/>
              <a:cs typeface="Helvetica" panose="020B0604020202020204" pitchFamily="34" charset="0"/>
            </a:endParaRPr>
          </a:p>
        </p:txBody>
      </p:sp>
      <p:sp>
        <p:nvSpPr>
          <p:cNvPr id="22" name="TextBox 12">
            <a:extLst>
              <a:ext uri="{FF2B5EF4-FFF2-40B4-BE49-F238E27FC236}">
                <a16:creationId xmlns:a16="http://schemas.microsoft.com/office/drawing/2014/main" id="{FD484872-7CC8-4EE0-943F-06FF342B711A}"/>
              </a:ext>
            </a:extLst>
          </p:cNvPr>
          <p:cNvSpPr txBox="1"/>
          <p:nvPr/>
        </p:nvSpPr>
        <p:spPr>
          <a:xfrm>
            <a:off x="2407623" y="2822781"/>
            <a:ext cx="534121" cy="369332"/>
          </a:xfrm>
          <a:prstGeom prst="rect">
            <a:avLst/>
          </a:prstGeom>
          <a:noFill/>
        </p:spPr>
        <p:txBody>
          <a:bodyPr wrap="none" rtlCol="0">
            <a:spAutoFit/>
          </a:bodyPr>
          <a:lstStyle/>
          <a:p>
            <a:r>
              <a:rPr lang="en-US" dirty="0">
                <a:solidFill>
                  <a:schemeClr val="accent2"/>
                </a:solidFill>
                <a:latin typeface="Helvetica" panose="020B0604020202020204" pitchFamily="34" charset="0"/>
                <a:cs typeface="Helvetica" panose="020B0604020202020204" pitchFamily="34" charset="0"/>
              </a:rPr>
              <a:t>30°</a:t>
            </a:r>
            <a:endParaRPr lang="en-CA" dirty="0">
              <a:solidFill>
                <a:schemeClr val="accent2"/>
              </a:solidFill>
              <a:latin typeface="Helvetica" panose="020B0604020202020204" pitchFamily="34" charset="0"/>
              <a:cs typeface="Helvetica" panose="020B0604020202020204" pitchFamily="34" charset="0"/>
            </a:endParaRPr>
          </a:p>
        </p:txBody>
      </p:sp>
      <p:sp>
        <p:nvSpPr>
          <p:cNvPr id="23" name="TextBox 13">
            <a:extLst>
              <a:ext uri="{FF2B5EF4-FFF2-40B4-BE49-F238E27FC236}">
                <a16:creationId xmlns:a16="http://schemas.microsoft.com/office/drawing/2014/main" id="{5D845C44-3A3A-4866-9CD4-2141F76D3F75}"/>
              </a:ext>
            </a:extLst>
          </p:cNvPr>
          <p:cNvSpPr txBox="1"/>
          <p:nvPr/>
        </p:nvSpPr>
        <p:spPr>
          <a:xfrm>
            <a:off x="5238210" y="2822781"/>
            <a:ext cx="534121" cy="369332"/>
          </a:xfrm>
          <a:prstGeom prst="rect">
            <a:avLst/>
          </a:prstGeom>
          <a:noFill/>
        </p:spPr>
        <p:txBody>
          <a:bodyPr wrap="none" rtlCol="0">
            <a:spAutoFit/>
          </a:bodyPr>
          <a:lstStyle/>
          <a:p>
            <a:r>
              <a:rPr lang="en-US" dirty="0">
                <a:solidFill>
                  <a:schemeClr val="accent2"/>
                </a:solidFill>
                <a:latin typeface="Helvetica" panose="020B0604020202020204" pitchFamily="34" charset="0"/>
                <a:cs typeface="Helvetica" panose="020B0604020202020204" pitchFamily="34" charset="0"/>
              </a:rPr>
              <a:t>45°</a:t>
            </a:r>
            <a:endParaRPr lang="en-CA" dirty="0">
              <a:solidFill>
                <a:schemeClr val="accent2"/>
              </a:solidFill>
              <a:latin typeface="Helvetica" panose="020B0604020202020204" pitchFamily="34" charset="0"/>
              <a:cs typeface="Helvetica" panose="020B0604020202020204" pitchFamily="34" charset="0"/>
            </a:endParaRPr>
          </a:p>
        </p:txBody>
      </p:sp>
      <p:sp>
        <p:nvSpPr>
          <p:cNvPr id="29" name="TextBox 14">
            <a:extLst>
              <a:ext uri="{FF2B5EF4-FFF2-40B4-BE49-F238E27FC236}">
                <a16:creationId xmlns:a16="http://schemas.microsoft.com/office/drawing/2014/main" id="{926A79DA-2C17-44CA-A022-5968863743B5}"/>
              </a:ext>
            </a:extLst>
          </p:cNvPr>
          <p:cNvSpPr txBox="1"/>
          <p:nvPr/>
        </p:nvSpPr>
        <p:spPr>
          <a:xfrm>
            <a:off x="9218543" y="2822781"/>
            <a:ext cx="534121" cy="369332"/>
          </a:xfrm>
          <a:prstGeom prst="rect">
            <a:avLst/>
          </a:prstGeom>
          <a:noFill/>
        </p:spPr>
        <p:txBody>
          <a:bodyPr wrap="none" rtlCol="0">
            <a:spAutoFit/>
          </a:bodyPr>
          <a:lstStyle/>
          <a:p>
            <a:r>
              <a:rPr lang="en-US" dirty="0">
                <a:solidFill>
                  <a:schemeClr val="accent2"/>
                </a:solidFill>
                <a:latin typeface="Helvetica" panose="020B0604020202020204" pitchFamily="34" charset="0"/>
                <a:cs typeface="Helvetica" panose="020B0604020202020204" pitchFamily="34" charset="0"/>
              </a:rPr>
              <a:t>60°</a:t>
            </a:r>
            <a:endParaRPr lang="en-CA" dirty="0">
              <a:solidFill>
                <a:schemeClr val="accent2"/>
              </a:solidFill>
              <a:latin typeface="Helvetica" panose="020B0604020202020204" pitchFamily="34" charset="0"/>
              <a:cs typeface="Helvetica" panose="020B0604020202020204" pitchFamily="34" charset="0"/>
            </a:endParaRPr>
          </a:p>
        </p:txBody>
      </p:sp>
      <p:cxnSp>
        <p:nvCxnSpPr>
          <p:cNvPr id="30" name="Straight Connector 15">
            <a:extLst>
              <a:ext uri="{FF2B5EF4-FFF2-40B4-BE49-F238E27FC236}">
                <a16:creationId xmlns:a16="http://schemas.microsoft.com/office/drawing/2014/main" id="{C6756F71-8236-4A87-BBF5-0447F538C250}"/>
              </a:ext>
            </a:extLst>
          </p:cNvPr>
          <p:cNvCxnSpPr/>
          <p:nvPr/>
        </p:nvCxnSpPr>
        <p:spPr>
          <a:xfrm flipV="1">
            <a:off x="482353" y="1375593"/>
            <a:ext cx="0" cy="1385517"/>
          </a:xfrm>
          <a:prstGeom prst="line">
            <a:avLst/>
          </a:prstGeom>
        </p:spPr>
        <p:style>
          <a:lnRef idx="1">
            <a:schemeClr val="accent1"/>
          </a:lnRef>
          <a:fillRef idx="0">
            <a:schemeClr val="accent1"/>
          </a:fillRef>
          <a:effectRef idx="0">
            <a:schemeClr val="accent1"/>
          </a:effectRef>
          <a:fontRef idx="minor">
            <a:schemeClr val="tx1"/>
          </a:fontRef>
        </p:style>
      </p:cxnSp>
      <p:sp>
        <p:nvSpPr>
          <p:cNvPr id="31" name="Arc 30">
            <a:extLst>
              <a:ext uri="{FF2B5EF4-FFF2-40B4-BE49-F238E27FC236}">
                <a16:creationId xmlns:a16="http://schemas.microsoft.com/office/drawing/2014/main" id="{AD14F664-E372-4096-8E43-822EF6620D12}"/>
              </a:ext>
            </a:extLst>
          </p:cNvPr>
          <p:cNvSpPr/>
          <p:nvPr/>
        </p:nvSpPr>
        <p:spPr>
          <a:xfrm>
            <a:off x="317441" y="2169224"/>
            <a:ext cx="397816" cy="224286"/>
          </a:xfrm>
          <a:prstGeom prst="arc">
            <a:avLst>
              <a:gd name="adj1" fmla="val 14980545"/>
              <a:gd name="adj2" fmla="val 202964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32" name="Picture Placeholder 5" descr="SOLIDWORKS Professional 2020 SP5.0 - [AEF-AQ-007-00-00 *]">
            <a:extLst>
              <a:ext uri="{FF2B5EF4-FFF2-40B4-BE49-F238E27FC236}">
                <a16:creationId xmlns:a16="http://schemas.microsoft.com/office/drawing/2014/main" id="{F0D7EC79-1DF0-40B4-99AE-C4668B2AF7A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3098941" y="3690640"/>
            <a:ext cx="2526039" cy="2476953"/>
          </a:xfrm>
          <a:prstGeom prst="rect">
            <a:avLst/>
          </a:prstGeom>
        </p:spPr>
      </p:pic>
      <p:pic>
        <p:nvPicPr>
          <p:cNvPr id="33" name="Picture Placeholder 5" descr="SOLIDWORKS Professional 2020 SP5.0 - [AEF-AQ-007-00-00 *]">
            <a:extLst>
              <a:ext uri="{FF2B5EF4-FFF2-40B4-BE49-F238E27FC236}">
                <a16:creationId xmlns:a16="http://schemas.microsoft.com/office/drawing/2014/main" id="{E5AD43C2-6843-4A9B-BFA0-28EA860238E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98879" y="3799171"/>
            <a:ext cx="2822260" cy="2014947"/>
          </a:xfrm>
          <a:prstGeom prst="rect">
            <a:avLst/>
          </a:prstGeom>
        </p:spPr>
      </p:pic>
      <p:sp>
        <p:nvSpPr>
          <p:cNvPr id="34" name="TextBox 32">
            <a:extLst>
              <a:ext uri="{FF2B5EF4-FFF2-40B4-BE49-F238E27FC236}">
                <a16:creationId xmlns:a16="http://schemas.microsoft.com/office/drawing/2014/main" id="{0EDACC6B-F3EC-4DE8-AD70-B8392EAF72D6}"/>
              </a:ext>
            </a:extLst>
          </p:cNvPr>
          <p:cNvSpPr txBox="1"/>
          <p:nvPr/>
        </p:nvSpPr>
        <p:spPr>
          <a:xfrm>
            <a:off x="838861" y="5851329"/>
            <a:ext cx="1625766" cy="400110"/>
          </a:xfrm>
          <a:prstGeom prst="rect">
            <a:avLst/>
          </a:prstGeom>
          <a:noFill/>
        </p:spPr>
        <p:txBody>
          <a:bodyPr wrap="none" rtlCol="0">
            <a:spAutoFit/>
          </a:bodyPr>
          <a:lstStyle/>
          <a:p>
            <a:r>
              <a:rPr lang="fr-CA" sz="2000" dirty="0">
                <a:solidFill>
                  <a:srgbClr val="000000"/>
                </a:solidFill>
                <a:latin typeface="Univers Condensed Light" panose="020B0306020202040204" pitchFamily="34" charset="0"/>
              </a:rPr>
              <a:t>Position initiale</a:t>
            </a:r>
          </a:p>
        </p:txBody>
      </p:sp>
      <p:sp>
        <p:nvSpPr>
          <p:cNvPr id="35" name="TextBox 33">
            <a:extLst>
              <a:ext uri="{FF2B5EF4-FFF2-40B4-BE49-F238E27FC236}">
                <a16:creationId xmlns:a16="http://schemas.microsoft.com/office/drawing/2014/main" id="{4FE54E96-CC5A-41C3-A4E0-E95858E2B2CC}"/>
              </a:ext>
            </a:extLst>
          </p:cNvPr>
          <p:cNvSpPr txBox="1"/>
          <p:nvPr/>
        </p:nvSpPr>
        <p:spPr>
          <a:xfrm>
            <a:off x="3473932" y="5851329"/>
            <a:ext cx="1593706" cy="400110"/>
          </a:xfrm>
          <a:prstGeom prst="rect">
            <a:avLst/>
          </a:prstGeom>
          <a:noFill/>
        </p:spPr>
        <p:txBody>
          <a:bodyPr wrap="none" rtlCol="0">
            <a:spAutoFit/>
          </a:bodyPr>
          <a:lstStyle/>
          <a:p>
            <a:r>
              <a:rPr lang="en-US" sz="2000" dirty="0">
                <a:solidFill>
                  <a:srgbClr val="000000"/>
                </a:solidFill>
                <a:latin typeface="Univers Condensed Light" panose="020B0306020202040204" pitchFamily="34" charset="0"/>
              </a:rPr>
              <a:t>Position </a:t>
            </a:r>
            <a:r>
              <a:rPr lang="fr-CA" sz="2000" dirty="0">
                <a:solidFill>
                  <a:srgbClr val="000000"/>
                </a:solidFill>
                <a:latin typeface="Univers Condensed Light" panose="020B0306020202040204" pitchFamily="34" charset="0"/>
              </a:rPr>
              <a:t>arrière</a:t>
            </a:r>
          </a:p>
        </p:txBody>
      </p:sp>
      <p:cxnSp>
        <p:nvCxnSpPr>
          <p:cNvPr id="36" name="Straight Connector 15">
            <a:extLst>
              <a:ext uri="{FF2B5EF4-FFF2-40B4-BE49-F238E27FC236}">
                <a16:creationId xmlns:a16="http://schemas.microsoft.com/office/drawing/2014/main" id="{D1A876A9-D29E-43AD-A4E2-28B088E8BED8}"/>
              </a:ext>
            </a:extLst>
          </p:cNvPr>
          <p:cNvCxnSpPr/>
          <p:nvPr/>
        </p:nvCxnSpPr>
        <p:spPr>
          <a:xfrm flipV="1">
            <a:off x="1784440" y="1310309"/>
            <a:ext cx="0" cy="1385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15">
            <a:extLst>
              <a:ext uri="{FF2B5EF4-FFF2-40B4-BE49-F238E27FC236}">
                <a16:creationId xmlns:a16="http://schemas.microsoft.com/office/drawing/2014/main" id="{6AAA1AFA-FC4F-430D-AB65-3928B617D5C7}"/>
              </a:ext>
            </a:extLst>
          </p:cNvPr>
          <p:cNvCxnSpPr/>
          <p:nvPr/>
        </p:nvCxnSpPr>
        <p:spPr>
          <a:xfrm flipV="1">
            <a:off x="4055552" y="1375593"/>
            <a:ext cx="0" cy="1385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15">
            <a:extLst>
              <a:ext uri="{FF2B5EF4-FFF2-40B4-BE49-F238E27FC236}">
                <a16:creationId xmlns:a16="http://schemas.microsoft.com/office/drawing/2014/main" id="{56F8F6C9-AF9B-44AB-98F6-21EDE78126D5}"/>
              </a:ext>
            </a:extLst>
          </p:cNvPr>
          <p:cNvCxnSpPr/>
          <p:nvPr/>
        </p:nvCxnSpPr>
        <p:spPr>
          <a:xfrm flipV="1">
            <a:off x="7426275" y="1201947"/>
            <a:ext cx="0" cy="1385517"/>
          </a:xfrm>
          <a:prstGeom prst="line">
            <a:avLst/>
          </a:prstGeom>
        </p:spPr>
        <p:style>
          <a:lnRef idx="1">
            <a:schemeClr val="accent1"/>
          </a:lnRef>
          <a:fillRef idx="0">
            <a:schemeClr val="accent1"/>
          </a:fillRef>
          <a:effectRef idx="0">
            <a:schemeClr val="accent1"/>
          </a:effectRef>
          <a:fontRef idx="minor">
            <a:schemeClr val="tx1"/>
          </a:fontRef>
        </p:style>
      </p:cxnSp>
      <p:sp>
        <p:nvSpPr>
          <p:cNvPr id="42" name="Arc 41">
            <a:extLst>
              <a:ext uri="{FF2B5EF4-FFF2-40B4-BE49-F238E27FC236}">
                <a16:creationId xmlns:a16="http://schemas.microsoft.com/office/drawing/2014/main" id="{B48E3A19-39AC-441C-A6AC-F90F161ECAE1}"/>
              </a:ext>
            </a:extLst>
          </p:cNvPr>
          <p:cNvSpPr/>
          <p:nvPr/>
        </p:nvSpPr>
        <p:spPr>
          <a:xfrm rot="1870042">
            <a:off x="1240796" y="2281809"/>
            <a:ext cx="1418513" cy="1129256"/>
          </a:xfrm>
          <a:prstGeom prst="arc">
            <a:avLst>
              <a:gd name="adj1" fmla="val 13525418"/>
              <a:gd name="adj2" fmla="val 151898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3" name="Arc 42">
            <a:extLst>
              <a:ext uri="{FF2B5EF4-FFF2-40B4-BE49-F238E27FC236}">
                <a16:creationId xmlns:a16="http://schemas.microsoft.com/office/drawing/2014/main" id="{E7B934FA-3AA1-4014-8762-0CE470D10BB3}"/>
              </a:ext>
            </a:extLst>
          </p:cNvPr>
          <p:cNvSpPr/>
          <p:nvPr/>
        </p:nvSpPr>
        <p:spPr>
          <a:xfrm rot="1870042">
            <a:off x="3521352" y="2227817"/>
            <a:ext cx="1418513" cy="1129256"/>
          </a:xfrm>
          <a:prstGeom prst="arc">
            <a:avLst>
              <a:gd name="adj1" fmla="val 13525418"/>
              <a:gd name="adj2" fmla="val 16233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4" name="Arc 43">
            <a:extLst>
              <a:ext uri="{FF2B5EF4-FFF2-40B4-BE49-F238E27FC236}">
                <a16:creationId xmlns:a16="http://schemas.microsoft.com/office/drawing/2014/main" id="{E9FC0053-7082-4860-A523-90F910D75C9B}"/>
              </a:ext>
            </a:extLst>
          </p:cNvPr>
          <p:cNvSpPr/>
          <p:nvPr/>
        </p:nvSpPr>
        <p:spPr>
          <a:xfrm rot="1870042">
            <a:off x="6877376" y="2267266"/>
            <a:ext cx="1418513" cy="1129256"/>
          </a:xfrm>
          <a:prstGeom prst="arc">
            <a:avLst>
              <a:gd name="adj1" fmla="val 13525418"/>
              <a:gd name="adj2" fmla="val 162335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70854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18</a:t>
            </a:fld>
            <a:endParaRPr lang="fr-FR" dirty="0"/>
          </a:p>
        </p:txBody>
      </p:sp>
      <p:sp>
        <p:nvSpPr>
          <p:cNvPr id="5" name="Titre 4"/>
          <p:cNvSpPr>
            <a:spLocks noGrp="1"/>
          </p:cNvSpPr>
          <p:nvPr>
            <p:ph type="title"/>
          </p:nvPr>
        </p:nvSpPr>
        <p:spPr/>
        <p:txBody>
          <a:bodyPr>
            <a:normAutofit fontScale="90000"/>
          </a:bodyPr>
          <a:lstStyle/>
          <a:p>
            <a:r>
              <a:rPr lang="fr-CA" dirty="0"/>
              <a:t>Analyse par éléments finis : Hypothèses, conditions aux limites</a:t>
            </a:r>
          </a:p>
        </p:txBody>
      </p:sp>
      <p:pic>
        <p:nvPicPr>
          <p:cNvPr id="26" name="Picture Placeholder 5" descr="I : 15 deg position arriere - Mechanical [Ansys]">
            <a:extLst>
              <a:ext uri="{FF2B5EF4-FFF2-40B4-BE49-F238E27FC236}">
                <a16:creationId xmlns:a16="http://schemas.microsoft.com/office/drawing/2014/main" id="{532A508C-6582-4771-A35E-9515F51136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88312" y="1224221"/>
            <a:ext cx="1420633" cy="2090479"/>
          </a:xfrm>
          <a:prstGeom prst="rect">
            <a:avLst/>
          </a:prstGeom>
        </p:spPr>
      </p:pic>
      <p:sp>
        <p:nvSpPr>
          <p:cNvPr id="27" name="TextBox 2">
            <a:extLst>
              <a:ext uri="{FF2B5EF4-FFF2-40B4-BE49-F238E27FC236}">
                <a16:creationId xmlns:a16="http://schemas.microsoft.com/office/drawing/2014/main" id="{07A5BE46-39F5-49C9-9948-3F73ACE6CF75}"/>
              </a:ext>
            </a:extLst>
          </p:cNvPr>
          <p:cNvSpPr txBox="1"/>
          <p:nvPr/>
        </p:nvSpPr>
        <p:spPr>
          <a:xfrm>
            <a:off x="5501580" y="1243189"/>
            <a:ext cx="3140603" cy="1631216"/>
          </a:xfrm>
          <a:prstGeom prst="rect">
            <a:avLst/>
          </a:prstGeom>
          <a:noFill/>
        </p:spPr>
        <p:txBody>
          <a:bodyPr wrap="none" rtlCol="0">
            <a:spAutoFit/>
          </a:bodyPr>
          <a:lstStyle/>
          <a:p>
            <a:pPr marL="342900" indent="-342900">
              <a:buFont typeface="Wingdings" pitchFamily="2" charset="2"/>
              <a:buChar char="§"/>
            </a:pPr>
            <a:r>
              <a:rPr lang="en-US" sz="2000" dirty="0">
                <a:solidFill>
                  <a:srgbClr val="000000"/>
                </a:solidFill>
                <a:latin typeface="Univers Condensed Light" panose="020B0306020202040204" pitchFamily="34" charset="0"/>
              </a:rPr>
              <a:t>Taille des </a:t>
            </a:r>
            <a:r>
              <a:rPr lang="fr-CA" sz="2000" dirty="0">
                <a:solidFill>
                  <a:srgbClr val="000000"/>
                </a:solidFill>
                <a:latin typeface="Univers Condensed Light" panose="020B0306020202040204" pitchFamily="34" charset="0"/>
              </a:rPr>
              <a:t>éléments</a:t>
            </a:r>
            <a:r>
              <a:rPr lang="en-US" sz="2000" dirty="0">
                <a:solidFill>
                  <a:srgbClr val="000000"/>
                </a:solidFill>
                <a:latin typeface="Univers Condensed Light" panose="020B0306020202040204" pitchFamily="34" charset="0"/>
              </a:rPr>
              <a:t>: </a:t>
            </a:r>
            <a:r>
              <a:rPr lang="en-US" sz="2000" b="1" dirty="0">
                <a:solidFill>
                  <a:srgbClr val="000000"/>
                </a:solidFill>
                <a:latin typeface="Univers Condensed Light" panose="020B0306020202040204" pitchFamily="34" charset="0"/>
              </a:rPr>
              <a:t>4mm</a:t>
            </a:r>
          </a:p>
          <a:p>
            <a:pPr marL="342900" indent="-342900">
              <a:buFont typeface="Wingdings" pitchFamily="2" charset="2"/>
              <a:buChar char="§"/>
            </a:pPr>
            <a:r>
              <a:rPr lang="en-US" sz="2000" dirty="0">
                <a:solidFill>
                  <a:srgbClr val="000000"/>
                </a:solidFill>
                <a:latin typeface="Univers Condensed Light" panose="020B0306020202040204" pitchFamily="34" charset="0"/>
              </a:rPr>
              <a:t>Curvature normal angle: </a:t>
            </a:r>
            <a:r>
              <a:rPr lang="en-US" sz="2000" b="1" dirty="0">
                <a:solidFill>
                  <a:srgbClr val="000000"/>
                </a:solidFill>
                <a:latin typeface="Univers Condensed Light" panose="020B0306020202040204" pitchFamily="34" charset="0"/>
              </a:rPr>
              <a:t>60°</a:t>
            </a:r>
          </a:p>
          <a:p>
            <a:pPr marL="342900" indent="-342900">
              <a:buFont typeface="Wingdings" pitchFamily="2" charset="2"/>
              <a:buChar char="§"/>
            </a:pPr>
            <a:r>
              <a:rPr lang="fr-CA" sz="2000" dirty="0">
                <a:solidFill>
                  <a:srgbClr val="000000"/>
                </a:solidFill>
                <a:latin typeface="Univers Condensed Light" panose="020B0306020202040204" pitchFamily="34" charset="0"/>
              </a:rPr>
              <a:t>Nombre</a:t>
            </a:r>
            <a:r>
              <a:rPr lang="en-US" sz="2000" dirty="0">
                <a:solidFill>
                  <a:srgbClr val="000000"/>
                </a:solidFill>
                <a:latin typeface="Univers Condensed Light" panose="020B0306020202040204" pitchFamily="34" charset="0"/>
              </a:rPr>
              <a:t> de </a:t>
            </a:r>
            <a:r>
              <a:rPr lang="fr-CA" sz="2000" dirty="0">
                <a:solidFill>
                  <a:srgbClr val="000000"/>
                </a:solidFill>
                <a:latin typeface="Univers Condensed Light" panose="020B0306020202040204" pitchFamily="34" charset="0"/>
              </a:rPr>
              <a:t>nœuds </a:t>
            </a:r>
            <a:r>
              <a:rPr lang="en-US" sz="2000" dirty="0">
                <a:solidFill>
                  <a:srgbClr val="000000"/>
                </a:solidFill>
                <a:latin typeface="Univers Condensed Light" panose="020B0306020202040204" pitchFamily="34" charset="0"/>
              </a:rPr>
              <a:t>: </a:t>
            </a:r>
            <a:r>
              <a:rPr lang="en-US" sz="2000" b="1" dirty="0">
                <a:solidFill>
                  <a:srgbClr val="000000"/>
                </a:solidFill>
                <a:latin typeface="Univers Condensed Light" panose="020B0306020202040204" pitchFamily="34" charset="0"/>
              </a:rPr>
              <a:t>101 031</a:t>
            </a:r>
          </a:p>
          <a:p>
            <a:pPr marL="342900" indent="-342900">
              <a:buFont typeface="Wingdings" pitchFamily="2" charset="2"/>
              <a:buChar char="§"/>
            </a:pPr>
            <a:r>
              <a:rPr lang="en-US" sz="2000" dirty="0" err="1">
                <a:solidFill>
                  <a:srgbClr val="000000"/>
                </a:solidFill>
                <a:latin typeface="Univers Condensed Light" panose="020B0306020202040204" pitchFamily="34" charset="0"/>
              </a:rPr>
              <a:t>Nombre</a:t>
            </a:r>
            <a:r>
              <a:rPr lang="en-US" sz="2000" dirty="0">
                <a:solidFill>
                  <a:srgbClr val="000000"/>
                </a:solidFill>
                <a:latin typeface="Univers Condensed Light" panose="020B0306020202040204" pitchFamily="34" charset="0"/>
              </a:rPr>
              <a:t> </a:t>
            </a:r>
            <a:r>
              <a:rPr lang="en-US" sz="2000" dirty="0" err="1">
                <a:solidFill>
                  <a:srgbClr val="000000"/>
                </a:solidFill>
                <a:latin typeface="Univers Condensed Light" panose="020B0306020202040204" pitchFamily="34" charset="0"/>
              </a:rPr>
              <a:t>d’éléments</a:t>
            </a:r>
            <a:r>
              <a:rPr lang="en-US" sz="2000" dirty="0">
                <a:solidFill>
                  <a:srgbClr val="000000"/>
                </a:solidFill>
                <a:latin typeface="Univers Condensed Light" panose="020B0306020202040204" pitchFamily="34" charset="0"/>
              </a:rPr>
              <a:t> : </a:t>
            </a:r>
            <a:r>
              <a:rPr lang="en-US" sz="2000" b="1" dirty="0">
                <a:solidFill>
                  <a:srgbClr val="000000"/>
                </a:solidFill>
                <a:latin typeface="Univers Condensed Light" panose="020B0306020202040204" pitchFamily="34" charset="0"/>
              </a:rPr>
              <a:t>97 882</a:t>
            </a:r>
          </a:p>
          <a:p>
            <a:pPr marL="342900" indent="-342900">
              <a:buFont typeface="Wingdings" pitchFamily="2" charset="2"/>
              <a:buChar char="§"/>
            </a:pPr>
            <a:r>
              <a:rPr lang="en-CA" sz="2000" dirty="0" err="1">
                <a:solidFill>
                  <a:srgbClr val="000000"/>
                </a:solidFill>
                <a:latin typeface="Univers Condensed Light" panose="020B0306020202040204" pitchFamily="34" charset="0"/>
              </a:rPr>
              <a:t>Nombre</a:t>
            </a:r>
            <a:r>
              <a:rPr lang="en-CA" sz="2000" dirty="0">
                <a:solidFill>
                  <a:srgbClr val="000000"/>
                </a:solidFill>
                <a:latin typeface="Univers Condensed Light" panose="020B0306020202040204" pitchFamily="34" charset="0"/>
              </a:rPr>
              <a:t> de DDL : </a:t>
            </a:r>
            <a:r>
              <a:rPr lang="en-CA" sz="2000" b="1" dirty="0">
                <a:solidFill>
                  <a:srgbClr val="000000"/>
                </a:solidFill>
                <a:latin typeface="Univers Condensed Light" panose="020B0306020202040204" pitchFamily="34" charset="0"/>
              </a:rPr>
              <a:t>602059</a:t>
            </a:r>
          </a:p>
        </p:txBody>
      </p:sp>
      <p:pic>
        <p:nvPicPr>
          <p:cNvPr id="28" name="Picture Placeholder 5" descr="I : 15 deg position arriere - Mechanical [Ansys]">
            <a:extLst>
              <a:ext uri="{FF2B5EF4-FFF2-40B4-BE49-F238E27FC236}">
                <a16:creationId xmlns:a16="http://schemas.microsoft.com/office/drawing/2014/main" id="{D5105DC5-85FB-4D48-88D8-A425CD4E8E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764497" y="1243189"/>
            <a:ext cx="2489883" cy="1788358"/>
          </a:xfrm>
          <a:prstGeom prst="rect">
            <a:avLst/>
          </a:prstGeom>
        </p:spPr>
      </p:pic>
      <p:pic>
        <p:nvPicPr>
          <p:cNvPr id="37" name="Picture Placeholder 5">
            <a:extLst>
              <a:ext uri="{FF2B5EF4-FFF2-40B4-BE49-F238E27FC236}">
                <a16:creationId xmlns:a16="http://schemas.microsoft.com/office/drawing/2014/main" id="{203E23F8-7DD4-41B2-9578-69E4CEB2D1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94647" y="3499417"/>
            <a:ext cx="2881397" cy="1803139"/>
          </a:xfrm>
          <a:prstGeom prst="rect">
            <a:avLst/>
          </a:prstGeom>
        </p:spPr>
      </p:pic>
      <p:sp>
        <p:nvSpPr>
          <p:cNvPr id="39" name="TextBox 3">
            <a:extLst>
              <a:ext uri="{FF2B5EF4-FFF2-40B4-BE49-F238E27FC236}">
                <a16:creationId xmlns:a16="http://schemas.microsoft.com/office/drawing/2014/main" id="{BC98F079-8EED-4BA4-9769-05155E7251E9}"/>
              </a:ext>
            </a:extLst>
          </p:cNvPr>
          <p:cNvSpPr txBox="1"/>
          <p:nvPr/>
        </p:nvSpPr>
        <p:spPr>
          <a:xfrm>
            <a:off x="392606" y="5871530"/>
            <a:ext cx="2146742" cy="338554"/>
          </a:xfrm>
          <a:prstGeom prst="rect">
            <a:avLst/>
          </a:prstGeom>
          <a:ln>
            <a:solidFill>
              <a:schemeClr val="accent2"/>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600" dirty="0" err="1">
                <a:solidFill>
                  <a:schemeClr val="accent2"/>
                </a:solidFill>
                <a:latin typeface="Helvetica" panose="020B0604020202020204" pitchFamily="34" charset="0"/>
                <a:cs typeface="Helvetica" panose="020B0604020202020204" pitchFamily="34" charset="0"/>
              </a:rPr>
              <a:t>Butée</a:t>
            </a:r>
            <a:r>
              <a:rPr lang="en-US" sz="1600" dirty="0">
                <a:solidFill>
                  <a:schemeClr val="accent2"/>
                </a:solidFill>
                <a:latin typeface="Helvetica" panose="020B0604020202020204" pitchFamily="34" charset="0"/>
                <a:cs typeface="Helvetica" panose="020B0604020202020204" pitchFamily="34" charset="0"/>
              </a:rPr>
              <a:t> </a:t>
            </a:r>
            <a:r>
              <a:rPr lang="en-US" sz="1600" dirty="0" err="1">
                <a:solidFill>
                  <a:schemeClr val="accent2"/>
                </a:solidFill>
                <a:latin typeface="Helvetica" panose="020B0604020202020204" pitchFamily="34" charset="0"/>
                <a:cs typeface="Helvetica" panose="020B0604020202020204" pitchFamily="34" charset="0"/>
              </a:rPr>
              <a:t>figée</a:t>
            </a:r>
            <a:r>
              <a:rPr lang="en-US" sz="1600" dirty="0">
                <a:solidFill>
                  <a:schemeClr val="accent2"/>
                </a:solidFill>
                <a:latin typeface="Helvetica" panose="020B0604020202020204" pitchFamily="34" charset="0"/>
                <a:cs typeface="Helvetica" panose="020B0604020202020204" pitchFamily="34" charset="0"/>
              </a:rPr>
              <a:t> sur axe X</a:t>
            </a:r>
            <a:endParaRPr lang="en-CA" sz="1600" dirty="0">
              <a:solidFill>
                <a:schemeClr val="accent2"/>
              </a:solidFill>
              <a:latin typeface="Helvetica" panose="020B0604020202020204" pitchFamily="34" charset="0"/>
              <a:cs typeface="Helvetica" panose="020B0604020202020204" pitchFamily="34" charset="0"/>
            </a:endParaRPr>
          </a:p>
        </p:txBody>
      </p:sp>
      <p:cxnSp>
        <p:nvCxnSpPr>
          <p:cNvPr id="41" name="Straight Connector 6">
            <a:extLst>
              <a:ext uri="{FF2B5EF4-FFF2-40B4-BE49-F238E27FC236}">
                <a16:creationId xmlns:a16="http://schemas.microsoft.com/office/drawing/2014/main" id="{810F5EEE-C9AC-46A6-9CD5-9466A4381874}"/>
              </a:ext>
            </a:extLst>
          </p:cNvPr>
          <p:cNvCxnSpPr>
            <a:cxnSpLocks/>
            <a:stCxn id="39" idx="0"/>
          </p:cNvCxnSpPr>
          <p:nvPr/>
        </p:nvCxnSpPr>
        <p:spPr>
          <a:xfrm flipV="1">
            <a:off x="1465977" y="4808668"/>
            <a:ext cx="842968" cy="10628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5" name="Picture Placeholder 5" descr="D : 30 deg - Mechanical [Ansys Mechanical Enterprise]">
            <a:extLst>
              <a:ext uri="{FF2B5EF4-FFF2-40B4-BE49-F238E27FC236}">
                <a16:creationId xmlns:a16="http://schemas.microsoft.com/office/drawing/2014/main" id="{BF9D8862-5D26-480B-A1CF-FA279DE0DB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9545179" y="1243189"/>
            <a:ext cx="1680863" cy="2314105"/>
          </a:xfrm>
          <a:prstGeom prst="rect">
            <a:avLst/>
          </a:prstGeom>
        </p:spPr>
      </p:pic>
      <p:sp>
        <p:nvSpPr>
          <p:cNvPr id="46" name="TextBox 12">
            <a:extLst>
              <a:ext uri="{FF2B5EF4-FFF2-40B4-BE49-F238E27FC236}">
                <a16:creationId xmlns:a16="http://schemas.microsoft.com/office/drawing/2014/main" id="{622B0ED9-A7CC-40CA-909F-8E9B31924889}"/>
              </a:ext>
            </a:extLst>
          </p:cNvPr>
          <p:cNvSpPr txBox="1"/>
          <p:nvPr/>
        </p:nvSpPr>
        <p:spPr>
          <a:xfrm>
            <a:off x="9250611" y="3974421"/>
            <a:ext cx="2146742" cy="584775"/>
          </a:xfrm>
          <a:prstGeom prst="rect">
            <a:avLst/>
          </a:prstGeom>
          <a:ln>
            <a:solidFill>
              <a:schemeClr val="accent2"/>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err="1">
                <a:solidFill>
                  <a:schemeClr val="accent2"/>
                </a:solidFill>
                <a:latin typeface="Helvetica" panose="020B0604020202020204" pitchFamily="34" charset="0"/>
                <a:cs typeface="Helvetica" panose="020B0604020202020204" pitchFamily="34" charset="0"/>
              </a:rPr>
              <a:t>Raideur</a:t>
            </a:r>
            <a:r>
              <a:rPr lang="en-US" sz="1600" dirty="0">
                <a:solidFill>
                  <a:schemeClr val="accent2"/>
                </a:solidFill>
                <a:latin typeface="Helvetica" panose="020B0604020202020204" pitchFamily="34" charset="0"/>
                <a:cs typeface="Helvetica" panose="020B0604020202020204" pitchFamily="34" charset="0"/>
              </a:rPr>
              <a:t> : </a:t>
            </a:r>
            <a:r>
              <a:rPr lang="en-US" sz="1600" b="1" dirty="0">
                <a:solidFill>
                  <a:schemeClr val="accent2"/>
                </a:solidFill>
                <a:latin typeface="Helvetica" panose="020B0604020202020204" pitchFamily="34" charset="0"/>
                <a:cs typeface="Helvetica" panose="020B0604020202020204" pitchFamily="34" charset="0"/>
              </a:rPr>
              <a:t>4.2435 N/m</a:t>
            </a:r>
            <a:br>
              <a:rPr lang="en-US" sz="1600" dirty="0">
                <a:solidFill>
                  <a:schemeClr val="accent2"/>
                </a:solidFill>
                <a:latin typeface="Helvetica" panose="020B0604020202020204" pitchFamily="34" charset="0"/>
                <a:cs typeface="Helvetica" panose="020B0604020202020204" pitchFamily="34" charset="0"/>
              </a:rPr>
            </a:br>
            <a:r>
              <a:rPr lang="en-US" sz="1600" dirty="0">
                <a:solidFill>
                  <a:schemeClr val="accent2"/>
                </a:solidFill>
                <a:highlight>
                  <a:srgbClr val="FFFF00"/>
                </a:highlight>
                <a:latin typeface="Helvetica" panose="020B0604020202020204" pitchFamily="34" charset="0"/>
                <a:cs typeface="Helvetica" panose="020B0604020202020204" pitchFamily="34" charset="0"/>
              </a:rPr>
              <a:t>Preload</a:t>
            </a:r>
            <a:r>
              <a:rPr lang="en-US" sz="1600" dirty="0">
                <a:solidFill>
                  <a:schemeClr val="accent2"/>
                </a:solidFill>
                <a:latin typeface="Helvetica" panose="020B0604020202020204" pitchFamily="34" charset="0"/>
                <a:cs typeface="Helvetica" panose="020B0604020202020204" pitchFamily="34" charset="0"/>
              </a:rPr>
              <a:t> : </a:t>
            </a:r>
            <a:r>
              <a:rPr lang="en-US" sz="1600" b="1" dirty="0">
                <a:solidFill>
                  <a:schemeClr val="accent2"/>
                </a:solidFill>
                <a:latin typeface="Helvetica" panose="020B0604020202020204" pitchFamily="34" charset="0"/>
                <a:cs typeface="Helvetica" panose="020B0604020202020204" pitchFamily="34" charset="0"/>
              </a:rPr>
              <a:t>266Lbf</a:t>
            </a:r>
            <a:endParaRPr lang="en-CA" sz="1600" b="1" dirty="0">
              <a:solidFill>
                <a:schemeClr val="accent2"/>
              </a:solidFill>
              <a:latin typeface="Helvetica" panose="020B0604020202020204" pitchFamily="34" charset="0"/>
              <a:cs typeface="Helvetica" panose="020B0604020202020204" pitchFamily="34" charset="0"/>
            </a:endParaRPr>
          </a:p>
        </p:txBody>
      </p:sp>
      <p:cxnSp>
        <p:nvCxnSpPr>
          <p:cNvPr id="47" name="Straight Connector 13">
            <a:extLst>
              <a:ext uri="{FF2B5EF4-FFF2-40B4-BE49-F238E27FC236}">
                <a16:creationId xmlns:a16="http://schemas.microsoft.com/office/drawing/2014/main" id="{C09D437F-1320-4302-A24F-D3C9EBB9E080}"/>
              </a:ext>
            </a:extLst>
          </p:cNvPr>
          <p:cNvCxnSpPr>
            <a:cxnSpLocks/>
            <a:stCxn id="46" idx="0"/>
          </p:cNvCxnSpPr>
          <p:nvPr/>
        </p:nvCxnSpPr>
        <p:spPr>
          <a:xfrm flipV="1">
            <a:off x="10323982" y="2400241"/>
            <a:ext cx="61628" cy="15741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8" name="Picture Placeholder 5" descr="D : 30 deg - Mechanical [Ansys Mechanical Enterprise]">
            <a:extLst>
              <a:ext uri="{FF2B5EF4-FFF2-40B4-BE49-F238E27FC236}">
                <a16:creationId xmlns:a16="http://schemas.microsoft.com/office/drawing/2014/main" id="{89D8B9B0-0352-472A-9575-D8D90CC175E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309774" y="3190662"/>
            <a:ext cx="2223662" cy="1981866"/>
          </a:xfrm>
          <a:prstGeom prst="rect">
            <a:avLst/>
          </a:prstGeom>
        </p:spPr>
      </p:pic>
      <p:sp>
        <p:nvSpPr>
          <p:cNvPr id="49" name="TextBox 19">
            <a:extLst>
              <a:ext uri="{FF2B5EF4-FFF2-40B4-BE49-F238E27FC236}">
                <a16:creationId xmlns:a16="http://schemas.microsoft.com/office/drawing/2014/main" id="{B050E9A3-2CEA-484B-A547-4ABF9FDB6E31}"/>
              </a:ext>
            </a:extLst>
          </p:cNvPr>
          <p:cNvSpPr txBox="1"/>
          <p:nvPr/>
        </p:nvSpPr>
        <p:spPr>
          <a:xfrm>
            <a:off x="6147888" y="5238123"/>
            <a:ext cx="3517310" cy="1077218"/>
          </a:xfrm>
          <a:prstGeom prst="rect">
            <a:avLst/>
          </a:prstGeom>
          <a:ln>
            <a:solidFill>
              <a:schemeClr val="accent2"/>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fr-CA" sz="1600" dirty="0">
                <a:solidFill>
                  <a:schemeClr val="accent2"/>
                </a:solidFill>
                <a:latin typeface="Helvetica" panose="020B0604020202020204" pitchFamily="34" charset="0"/>
                <a:cs typeface="Helvetica" panose="020B0604020202020204" pitchFamily="34" charset="0"/>
              </a:rPr>
              <a:t>Centre de masse de la cale (</a:t>
            </a:r>
            <a:r>
              <a:rPr lang="fr-CA" sz="1600" b="1" dirty="0">
                <a:solidFill>
                  <a:schemeClr val="accent2"/>
                </a:solidFill>
                <a:latin typeface="Helvetica" panose="020B0604020202020204" pitchFamily="34" charset="0"/>
                <a:cs typeface="Helvetica" panose="020B0604020202020204" pitchFamily="34" charset="0"/>
              </a:rPr>
              <a:t>60 </a:t>
            </a:r>
            <a:r>
              <a:rPr lang="fr-CA" sz="1600" b="1" dirty="0" err="1">
                <a:solidFill>
                  <a:schemeClr val="accent2"/>
                </a:solidFill>
                <a:latin typeface="Helvetica" panose="020B0604020202020204" pitchFamily="34" charset="0"/>
                <a:cs typeface="Helvetica" panose="020B0604020202020204" pitchFamily="34" charset="0"/>
              </a:rPr>
              <a:t>lbs</a:t>
            </a:r>
            <a:r>
              <a:rPr lang="fr-CA" sz="1600" dirty="0">
                <a:solidFill>
                  <a:schemeClr val="accent2"/>
                </a:solidFill>
                <a:latin typeface="Helvetica" panose="020B0604020202020204" pitchFamily="34" charset="0"/>
                <a:cs typeface="Helvetica" panose="020B0604020202020204" pitchFamily="34" charset="0"/>
              </a:rPr>
              <a:t>):</a:t>
            </a:r>
          </a:p>
          <a:p>
            <a:r>
              <a:rPr lang="fr-CA" sz="1600" dirty="0">
                <a:solidFill>
                  <a:schemeClr val="accent2"/>
                </a:solidFill>
                <a:latin typeface="Helvetica" panose="020B0604020202020204" pitchFamily="34" charset="0"/>
                <a:cs typeface="Helvetica" panose="020B0604020202020204" pitchFamily="34" charset="0"/>
              </a:rPr>
              <a:t>À partir du </a:t>
            </a:r>
            <a:r>
              <a:rPr lang="fr-CA" sz="1600" b="1" dirty="0" err="1">
                <a:solidFill>
                  <a:srgbClr val="FF0000"/>
                </a:solidFill>
                <a:latin typeface="Helvetica" panose="020B0604020202020204" pitchFamily="34" charset="0"/>
                <a:cs typeface="Helvetica" panose="020B0604020202020204" pitchFamily="34" charset="0"/>
              </a:rPr>
              <a:t>centroïde</a:t>
            </a:r>
            <a:r>
              <a:rPr lang="fr-CA" sz="1600" dirty="0">
                <a:solidFill>
                  <a:schemeClr val="accent2"/>
                </a:solidFill>
                <a:latin typeface="Helvetica" panose="020B0604020202020204" pitchFamily="34" charset="0"/>
                <a:cs typeface="Helvetica" panose="020B0604020202020204" pitchFamily="34" charset="0"/>
              </a:rPr>
              <a:t> du support</a:t>
            </a:r>
          </a:p>
          <a:p>
            <a:pPr marL="285750" indent="-285750">
              <a:buFont typeface="Arial" panose="020B0604020202020204" pitchFamily="34" charset="0"/>
              <a:buChar char="•"/>
            </a:pPr>
            <a:r>
              <a:rPr lang="fr-CA" sz="1600" b="1" dirty="0">
                <a:solidFill>
                  <a:schemeClr val="accent2"/>
                </a:solidFill>
                <a:latin typeface="Helvetica" panose="020B0604020202020204" pitchFamily="34" charset="0"/>
                <a:cs typeface="Helvetica" panose="020B0604020202020204" pitchFamily="34" charset="0"/>
              </a:rPr>
              <a:t>Y= -100mm</a:t>
            </a:r>
          </a:p>
          <a:p>
            <a:pPr marL="285750" indent="-285750">
              <a:buFont typeface="Arial" panose="020B0604020202020204" pitchFamily="34" charset="0"/>
              <a:buChar char="•"/>
            </a:pPr>
            <a:r>
              <a:rPr lang="fr-CA" sz="1600" b="1" dirty="0">
                <a:solidFill>
                  <a:schemeClr val="accent2"/>
                </a:solidFill>
                <a:latin typeface="Helvetica" panose="020B0604020202020204" pitchFamily="34" charset="0"/>
                <a:cs typeface="Helvetica" panose="020B0604020202020204" pitchFamily="34" charset="0"/>
              </a:rPr>
              <a:t>Z= +50mm</a:t>
            </a:r>
          </a:p>
        </p:txBody>
      </p:sp>
      <p:sp>
        <p:nvSpPr>
          <p:cNvPr id="50" name="TextBox 10">
            <a:extLst>
              <a:ext uri="{FF2B5EF4-FFF2-40B4-BE49-F238E27FC236}">
                <a16:creationId xmlns:a16="http://schemas.microsoft.com/office/drawing/2014/main" id="{A9E70B59-943E-4560-97F2-C2D1DB569544}"/>
              </a:ext>
            </a:extLst>
          </p:cNvPr>
          <p:cNvSpPr txBox="1"/>
          <p:nvPr/>
        </p:nvSpPr>
        <p:spPr>
          <a:xfrm>
            <a:off x="2858295" y="5871530"/>
            <a:ext cx="2489882" cy="584775"/>
          </a:xfrm>
          <a:prstGeom prst="rect">
            <a:avLst/>
          </a:prstGeom>
          <a:ln>
            <a:solidFill>
              <a:schemeClr val="accent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1600" dirty="0">
                <a:solidFill>
                  <a:schemeClr val="accent2"/>
                </a:solidFill>
                <a:latin typeface="Helvetica" panose="020B0604020202020204" pitchFamily="34" charset="0"/>
                <a:cs typeface="Helvetica" panose="020B0604020202020204" pitchFamily="34" charset="0"/>
              </a:rPr>
              <a:t>2 corniers muraux figés (</a:t>
            </a:r>
            <a:r>
              <a:rPr lang="fr-CA" sz="1600" b="1" dirty="0">
                <a:solidFill>
                  <a:schemeClr val="accent2"/>
                </a:solidFill>
                <a:latin typeface="Helvetica" panose="020B0604020202020204" pitchFamily="34" charset="0"/>
                <a:cs typeface="Helvetica" panose="020B0604020202020204" pitchFamily="34" charset="0"/>
              </a:rPr>
              <a:t>8 trous</a:t>
            </a:r>
            <a:r>
              <a:rPr lang="fr-CA" sz="1600" dirty="0">
                <a:solidFill>
                  <a:schemeClr val="accent2"/>
                </a:solidFill>
                <a:latin typeface="Helvetica" panose="020B0604020202020204" pitchFamily="34" charset="0"/>
                <a:cs typeface="Helvetica" panose="020B0604020202020204" pitchFamily="34" charset="0"/>
              </a:rPr>
              <a:t>)</a:t>
            </a:r>
          </a:p>
        </p:txBody>
      </p:sp>
      <p:cxnSp>
        <p:nvCxnSpPr>
          <p:cNvPr id="51" name="Straight Connector 11">
            <a:extLst>
              <a:ext uri="{FF2B5EF4-FFF2-40B4-BE49-F238E27FC236}">
                <a16:creationId xmlns:a16="http://schemas.microsoft.com/office/drawing/2014/main" id="{562B88C5-5470-44F1-9E44-32AC50CAEE7B}"/>
              </a:ext>
            </a:extLst>
          </p:cNvPr>
          <p:cNvCxnSpPr>
            <a:cxnSpLocks/>
            <a:stCxn id="50" idx="0"/>
          </p:cNvCxnSpPr>
          <p:nvPr/>
        </p:nvCxnSpPr>
        <p:spPr>
          <a:xfrm flipH="1" flipV="1">
            <a:off x="2632684" y="4922440"/>
            <a:ext cx="1470552" cy="9490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16">
            <a:extLst>
              <a:ext uri="{FF2B5EF4-FFF2-40B4-BE49-F238E27FC236}">
                <a16:creationId xmlns:a16="http://schemas.microsoft.com/office/drawing/2014/main" id="{79586875-5EFC-4A4C-861D-41D331126B65}"/>
              </a:ext>
            </a:extLst>
          </p:cNvPr>
          <p:cNvCxnSpPr>
            <a:cxnSpLocks/>
            <a:stCxn id="50" idx="0"/>
          </p:cNvCxnSpPr>
          <p:nvPr/>
        </p:nvCxnSpPr>
        <p:spPr>
          <a:xfrm flipH="1" flipV="1">
            <a:off x="2526802" y="4260028"/>
            <a:ext cx="1576434" cy="16115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98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82B63C5F-247B-BE4F-ACBC-7BDD67617F3E}" type="slidenum">
              <a:rPr lang="fr-FR" smtClean="0"/>
              <a:t>19</a:t>
            </a:fld>
            <a:endParaRPr lang="fr-FR" dirty="0"/>
          </a:p>
        </p:txBody>
      </p:sp>
      <p:sp>
        <p:nvSpPr>
          <p:cNvPr id="5" name="Titre 4"/>
          <p:cNvSpPr>
            <a:spLocks noGrp="1"/>
          </p:cNvSpPr>
          <p:nvPr>
            <p:ph type="title"/>
          </p:nvPr>
        </p:nvSpPr>
        <p:spPr/>
        <p:txBody>
          <a:bodyPr/>
          <a:lstStyle/>
          <a:p>
            <a:r>
              <a:rPr lang="fr-CA" dirty="0"/>
              <a:t>Analyse par éléments finis : Résultats</a:t>
            </a:r>
          </a:p>
        </p:txBody>
      </p:sp>
      <p:sp>
        <p:nvSpPr>
          <p:cNvPr id="7" name="TextBox 6">
            <a:extLst>
              <a:ext uri="{FF2B5EF4-FFF2-40B4-BE49-F238E27FC236}">
                <a16:creationId xmlns:a16="http://schemas.microsoft.com/office/drawing/2014/main" id="{B6EA09EB-2F72-47C2-B6A5-42A319411A7A}"/>
              </a:ext>
            </a:extLst>
          </p:cNvPr>
          <p:cNvSpPr txBox="1"/>
          <p:nvPr/>
        </p:nvSpPr>
        <p:spPr>
          <a:xfrm>
            <a:off x="55267" y="3190292"/>
            <a:ext cx="5433277" cy="3477875"/>
          </a:xfrm>
          <a:prstGeom prst="rect">
            <a:avLst/>
          </a:prstGeom>
          <a:noFill/>
        </p:spPr>
        <p:txBody>
          <a:bodyPr wrap="square" rtlCol="0">
            <a:spAutoFit/>
          </a:bodyPr>
          <a:lstStyle/>
          <a:p>
            <a:pPr marL="342900" indent="-342900">
              <a:buFont typeface="Wingdings" pitchFamily="2" charset="2"/>
              <a:buChar char="§"/>
            </a:pPr>
            <a:r>
              <a:rPr lang="fr-CA" sz="2000" dirty="0">
                <a:solidFill>
                  <a:srgbClr val="000000"/>
                </a:solidFill>
                <a:latin typeface="Univers Condensed Light" panose="020B0306020202040204" pitchFamily="34" charset="0"/>
              </a:rPr>
              <a:t>On fige l’avant-bras dans les 3 directions (X, Y, Z) au niveau de la poignée inférieure pour déterminer la force de réaction de l’opérateur à cet endroit.</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342900" indent="-342900">
              <a:buFont typeface="Wingdings" pitchFamily="2" charset="2"/>
              <a:buChar char="§"/>
            </a:pPr>
            <a:r>
              <a:rPr lang="fr-CA" sz="2000" dirty="0">
                <a:solidFill>
                  <a:srgbClr val="000000"/>
                </a:solidFill>
                <a:latin typeface="Univers Condensed Light" panose="020B0306020202040204" pitchFamily="34" charset="0"/>
              </a:rPr>
              <a:t>En position arrière, la réaction produite majoritairement par le ressort (</a:t>
            </a:r>
            <a:r>
              <a:rPr lang="fr-CA" sz="2000" dirty="0" err="1">
                <a:solidFill>
                  <a:srgbClr val="000000"/>
                </a:solidFill>
                <a:latin typeface="Univers Condensed Light" panose="020B0306020202040204" pitchFamily="34" charset="0"/>
              </a:rPr>
              <a:t>Rx</a:t>
            </a:r>
            <a:r>
              <a:rPr lang="fr-CA" sz="2000" dirty="0">
                <a:solidFill>
                  <a:srgbClr val="000000"/>
                </a:solidFill>
                <a:latin typeface="Univers Condensed Light" panose="020B0306020202040204" pitchFamily="34" charset="0"/>
              </a:rPr>
              <a:t>) est quasi-nulle dans les positions 30 et 45 degrés et une différence de la moitié à 60 degrés.</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342900" indent="-342900">
              <a:buFont typeface="Wingdings" pitchFamily="2" charset="2"/>
              <a:buChar char="§"/>
            </a:pPr>
            <a:r>
              <a:rPr lang="fr-CA" sz="2000" dirty="0">
                <a:solidFill>
                  <a:srgbClr val="000000"/>
                </a:solidFill>
                <a:latin typeface="Univers Condensed Light" panose="020B0306020202040204" pitchFamily="34" charset="0"/>
              </a:rPr>
              <a:t>Pas de changement majeur pour le ressenti du poids de la cale  (</a:t>
            </a:r>
            <a:r>
              <a:rPr lang="fr-CA" sz="2000" dirty="0" err="1">
                <a:solidFill>
                  <a:srgbClr val="000000"/>
                </a:solidFill>
                <a:latin typeface="Univers Condensed Light" panose="020B0306020202040204" pitchFamily="34" charset="0"/>
              </a:rPr>
              <a:t>Ry</a:t>
            </a:r>
            <a:r>
              <a:rPr lang="fr-CA" sz="2000" dirty="0">
                <a:solidFill>
                  <a:srgbClr val="000000"/>
                </a:solidFill>
                <a:latin typeface="Univers Condensed Light" panose="020B0306020202040204" pitchFamily="34" charset="0"/>
              </a:rPr>
              <a:t>) et pour les positions arrière et initiale pour un même angle.</a:t>
            </a:r>
          </a:p>
        </p:txBody>
      </p:sp>
      <p:grpSp>
        <p:nvGrpSpPr>
          <p:cNvPr id="4" name="Group 3">
            <a:extLst>
              <a:ext uri="{FF2B5EF4-FFF2-40B4-BE49-F238E27FC236}">
                <a16:creationId xmlns:a16="http://schemas.microsoft.com/office/drawing/2014/main" id="{E81E3F4F-AEB0-7B4A-8E55-01238D57E552}"/>
              </a:ext>
            </a:extLst>
          </p:cNvPr>
          <p:cNvGrpSpPr/>
          <p:nvPr/>
        </p:nvGrpSpPr>
        <p:grpSpPr>
          <a:xfrm>
            <a:off x="761068" y="1136771"/>
            <a:ext cx="1542565" cy="2013143"/>
            <a:chOff x="1551701" y="1020188"/>
            <a:chExt cx="1542565" cy="2013143"/>
          </a:xfrm>
        </p:grpSpPr>
        <p:pic>
          <p:nvPicPr>
            <p:cNvPr id="6" name="Picture Placeholder 5" descr="D : 30 deg - Mechanical [Ansys Mechanical Enterprise]">
              <a:extLst>
                <a:ext uri="{FF2B5EF4-FFF2-40B4-BE49-F238E27FC236}">
                  <a16:creationId xmlns:a16="http://schemas.microsoft.com/office/drawing/2014/main" id="{B93F90DF-1652-4995-AEAB-06D2FA9523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51701" y="1020188"/>
              <a:ext cx="1542565" cy="1927493"/>
            </a:xfrm>
            <a:prstGeom prst="rect">
              <a:avLst/>
            </a:prstGeom>
          </p:spPr>
        </p:pic>
        <p:sp>
          <p:nvSpPr>
            <p:cNvPr id="8" name="Rectangle 7">
              <a:extLst>
                <a:ext uri="{FF2B5EF4-FFF2-40B4-BE49-F238E27FC236}">
                  <a16:creationId xmlns:a16="http://schemas.microsoft.com/office/drawing/2014/main" id="{D8EF43C8-7355-43EA-865C-C998D62DF327}"/>
                </a:ext>
              </a:extLst>
            </p:cNvPr>
            <p:cNvSpPr/>
            <p:nvPr/>
          </p:nvSpPr>
          <p:spPr>
            <a:xfrm>
              <a:off x="2717276" y="2387000"/>
              <a:ext cx="376990" cy="64633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grpSp>
      <p:pic>
        <p:nvPicPr>
          <p:cNvPr id="9" name="Image 8">
            <a:extLst>
              <a:ext uri="{FF2B5EF4-FFF2-40B4-BE49-F238E27FC236}">
                <a16:creationId xmlns:a16="http://schemas.microsoft.com/office/drawing/2014/main" id="{90C4854D-3D4A-42E5-8BC7-8474EDE03049}"/>
              </a:ext>
            </a:extLst>
          </p:cNvPr>
          <p:cNvPicPr>
            <a:picLocks noChangeAspect="1"/>
          </p:cNvPicPr>
          <p:nvPr/>
        </p:nvPicPr>
        <p:blipFill>
          <a:blip r:embed="rId3"/>
          <a:stretch>
            <a:fillRect/>
          </a:stretch>
        </p:blipFill>
        <p:spPr>
          <a:xfrm>
            <a:off x="2709970" y="1114824"/>
            <a:ext cx="8304253" cy="1407930"/>
          </a:xfrm>
          <a:prstGeom prst="rect">
            <a:avLst/>
          </a:prstGeom>
        </p:spPr>
      </p:pic>
      <p:graphicFrame>
        <p:nvGraphicFramePr>
          <p:cNvPr id="10" name="Chart 3">
            <a:extLst>
              <a:ext uri="{FF2B5EF4-FFF2-40B4-BE49-F238E27FC236}">
                <a16:creationId xmlns:a16="http://schemas.microsoft.com/office/drawing/2014/main" id="{2D8C5A63-49E1-47B9-B0C8-858943900589}"/>
              </a:ext>
            </a:extLst>
          </p:cNvPr>
          <p:cNvGraphicFramePr>
            <a:graphicFrameLocks/>
          </p:cNvGraphicFramePr>
          <p:nvPr>
            <p:extLst>
              <p:ext uri="{D42A27DB-BD31-4B8C-83A1-F6EECF244321}">
                <p14:modId xmlns:p14="http://schemas.microsoft.com/office/powerpoint/2010/main" val="2846416287"/>
              </p:ext>
            </p:extLst>
          </p:nvPr>
        </p:nvGraphicFramePr>
        <p:xfrm>
          <a:off x="5529208" y="2575084"/>
          <a:ext cx="3385011" cy="2119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6">
            <a:extLst>
              <a:ext uri="{FF2B5EF4-FFF2-40B4-BE49-F238E27FC236}">
                <a16:creationId xmlns:a16="http://schemas.microsoft.com/office/drawing/2014/main" id="{F5191025-5D7C-4FE7-9D05-F2B2C821A39B}"/>
              </a:ext>
            </a:extLst>
          </p:cNvPr>
          <p:cNvGraphicFramePr>
            <a:graphicFrameLocks/>
          </p:cNvGraphicFramePr>
          <p:nvPr>
            <p:extLst>
              <p:ext uri="{D42A27DB-BD31-4B8C-83A1-F6EECF244321}">
                <p14:modId xmlns:p14="http://schemas.microsoft.com/office/powerpoint/2010/main" val="499985800"/>
              </p:ext>
            </p:extLst>
          </p:nvPr>
        </p:nvGraphicFramePr>
        <p:xfrm>
          <a:off x="8808120" y="2575084"/>
          <a:ext cx="3148967" cy="2119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7">
            <a:extLst>
              <a:ext uri="{FF2B5EF4-FFF2-40B4-BE49-F238E27FC236}">
                <a16:creationId xmlns:a16="http://schemas.microsoft.com/office/drawing/2014/main" id="{17A84E07-8F21-49DE-A323-6E962483B116}"/>
              </a:ext>
            </a:extLst>
          </p:cNvPr>
          <p:cNvGraphicFramePr>
            <a:graphicFrameLocks/>
          </p:cNvGraphicFramePr>
          <p:nvPr>
            <p:extLst>
              <p:ext uri="{D42A27DB-BD31-4B8C-83A1-F6EECF244321}">
                <p14:modId xmlns:p14="http://schemas.microsoft.com/office/powerpoint/2010/main" val="2588850663"/>
              </p:ext>
            </p:extLst>
          </p:nvPr>
        </p:nvGraphicFramePr>
        <p:xfrm>
          <a:off x="5529208" y="4614215"/>
          <a:ext cx="3678405" cy="23147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7008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2</a:t>
            </a:fld>
            <a:endParaRPr lang="fr-FR"/>
          </a:p>
        </p:txBody>
      </p:sp>
      <p:sp>
        <p:nvSpPr>
          <p:cNvPr id="4" name="Espace réservé du texte 3"/>
          <p:cNvSpPr>
            <a:spLocks noGrp="1"/>
          </p:cNvSpPr>
          <p:nvPr>
            <p:ph type="body" idx="1"/>
          </p:nvPr>
        </p:nvSpPr>
        <p:spPr>
          <a:xfrm>
            <a:off x="839788" y="1440494"/>
            <a:ext cx="10513982" cy="4687351"/>
          </a:xfrm>
        </p:spPr>
        <p:txBody>
          <a:bodyPr>
            <a:normAutofit/>
          </a:bodyPr>
          <a:lstStyle/>
          <a:p>
            <a:r>
              <a:rPr lang="fr-CA" dirty="0"/>
              <a:t>L'information, les renseignements et les données contenus dans les documents de ce portail (appelé par la suite l'«Information»), sont considérés comme fiables au moment de leur publication, mais rien ne garantit qu'ils sont exacts et complets. L'Information est présentée uniquement à titre de renseignement et ne doit d'aucune manière être interprétée comme un conseil de nature technique ou autre. Sans limiter la portée générale de ce qui précède, l'Information peut contenir des inexactitudes techniques ou des erreurs typographiques et AluQuébec, la Grappe industrielle de l’aluminium, ses administrateurs, ses dirigeants, ses représentants, ses employés et ses mandataires ne peuvent être tenus responsables d'aucune manière des dommages pouvant en découler. </a:t>
            </a:r>
            <a:endParaRPr lang="fr-CA" sz="1800" b="1" dirty="0">
              <a:solidFill>
                <a:schemeClr val="accent1"/>
              </a:solidFill>
            </a:endParaRPr>
          </a:p>
          <a:p>
            <a:r>
              <a:rPr lang="fr-CA" sz="1800" b="1" dirty="0">
                <a:solidFill>
                  <a:schemeClr val="accent1"/>
                </a:solidFill>
              </a:rPr>
              <a:t>Dégagement de responsabilité</a:t>
            </a:r>
          </a:p>
          <a:p>
            <a:r>
              <a:rPr lang="fr-CA" dirty="0"/>
              <a:t>AluQuébec met à votre disposition l’Information sans aucune garantie, implicite ou explicite, et se dégage de toute responsabilité quant à son exactitude, sa fiabilité, sa pertinence ou son exhaustivité. </a:t>
            </a:r>
            <a:endParaRPr lang="fr-CA" sz="1800" b="1" dirty="0">
              <a:solidFill>
                <a:schemeClr val="accent1"/>
              </a:solidFill>
            </a:endParaRPr>
          </a:p>
          <a:p>
            <a:r>
              <a:rPr lang="fr-CA" sz="1800" b="1" dirty="0">
                <a:solidFill>
                  <a:schemeClr val="accent1"/>
                </a:solidFill>
              </a:rPr>
              <a:t>Droits d'auteur et propriété intellectuelle</a:t>
            </a:r>
          </a:p>
          <a:p>
            <a:r>
              <a:rPr lang="fr-CA" dirty="0"/>
              <a:t>Les droits d’auteurs de tous les contenus sur ce portail appartiennent à AluQuébec. Tous les éléments inclus dans ces contenus par les auteurs originaux, incluant textes, images, graphiques mais sans s’y limiter, proviennent soit de l’auteur même, de sources libres de droits ou encore d’éléments dont l’approbation d’utilisation a été obtenue par les auteurs originaux. Les utilisateurs du portail consentent à utiliser les contenus à des fins pédagogiques seulement. Les contenus peuvent être utilisés entièrement ou partiellement, mais ne pourront pas être modifiés de façon à altérer la nature même des informations ou encore à causer préjudice à AluQuébec. Un tel acte pourrait être une infraction à la législation applicable en matière de propriété intellectuelle et entraîner des réclamations.</a:t>
            </a:r>
          </a:p>
          <a:p>
            <a:endParaRPr lang="fr-CA" dirty="0"/>
          </a:p>
        </p:txBody>
      </p:sp>
      <p:sp>
        <p:nvSpPr>
          <p:cNvPr id="5" name="Titre 4"/>
          <p:cNvSpPr>
            <a:spLocks noGrp="1"/>
          </p:cNvSpPr>
          <p:nvPr>
            <p:ph type="title"/>
          </p:nvPr>
        </p:nvSpPr>
        <p:spPr/>
        <p:txBody>
          <a:bodyPr/>
          <a:lstStyle/>
          <a:p>
            <a:r>
              <a:rPr lang="fr-CA" dirty="0"/>
              <a:t>Note</a:t>
            </a:r>
          </a:p>
        </p:txBody>
      </p:sp>
    </p:spTree>
    <p:extLst>
      <p:ext uri="{BB962C8B-B14F-4D97-AF65-F5344CB8AC3E}">
        <p14:creationId xmlns:p14="http://schemas.microsoft.com/office/powerpoint/2010/main" val="106782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20</a:t>
            </a:fld>
            <a:endParaRPr lang="fr-FR" dirty="0"/>
          </a:p>
        </p:txBody>
      </p:sp>
      <p:sp>
        <p:nvSpPr>
          <p:cNvPr id="5" name="Titre 4"/>
          <p:cNvSpPr>
            <a:spLocks noGrp="1"/>
          </p:cNvSpPr>
          <p:nvPr>
            <p:ph type="title"/>
          </p:nvPr>
        </p:nvSpPr>
        <p:spPr>
          <a:xfrm>
            <a:off x="457200" y="479897"/>
            <a:ext cx="10039163" cy="926926"/>
          </a:xfrm>
        </p:spPr>
        <p:txBody>
          <a:bodyPr>
            <a:normAutofit fontScale="90000"/>
          </a:bodyPr>
          <a:lstStyle/>
          <a:p>
            <a:r>
              <a:rPr lang="fr-CA" dirty="0"/>
              <a:t>Analyse par éléments finis : Résultats - contraintes et déformations</a:t>
            </a:r>
          </a:p>
        </p:txBody>
      </p:sp>
      <p:pic>
        <p:nvPicPr>
          <p:cNvPr id="14" name="Picture Placeholder 5" descr="D : 30 deg - Mechanical [Ansys Mechanical Enterprise]">
            <a:extLst>
              <a:ext uri="{FF2B5EF4-FFF2-40B4-BE49-F238E27FC236}">
                <a16:creationId xmlns:a16="http://schemas.microsoft.com/office/drawing/2014/main" id="{8CAA2410-442F-436F-B6FA-FEC5B01664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3334" y="1203339"/>
            <a:ext cx="3805266" cy="4451321"/>
          </a:xfrm>
          <a:prstGeom prst="rect">
            <a:avLst/>
          </a:prstGeom>
        </p:spPr>
      </p:pic>
      <p:sp>
        <p:nvSpPr>
          <p:cNvPr id="15" name="Rectangle 14">
            <a:extLst>
              <a:ext uri="{FF2B5EF4-FFF2-40B4-BE49-F238E27FC236}">
                <a16:creationId xmlns:a16="http://schemas.microsoft.com/office/drawing/2014/main" id="{102F6D3E-DC71-4E9E-84BE-BE378496899A}"/>
              </a:ext>
            </a:extLst>
          </p:cNvPr>
          <p:cNvSpPr/>
          <p:nvPr/>
        </p:nvSpPr>
        <p:spPr>
          <a:xfrm>
            <a:off x="1640446" y="1740641"/>
            <a:ext cx="384610" cy="32181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Placeholder 5" descr="D : 30 deg - Mechanical [Ansys Mechanical Enterprise]">
            <a:extLst>
              <a:ext uri="{FF2B5EF4-FFF2-40B4-BE49-F238E27FC236}">
                <a16:creationId xmlns:a16="http://schemas.microsoft.com/office/drawing/2014/main" id="{BEE8D449-7DB3-4D89-A143-1B982DE742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381497" y="3311445"/>
            <a:ext cx="2152318" cy="1700387"/>
          </a:xfrm>
          <a:prstGeom prst="rect">
            <a:avLst/>
          </a:prstGeom>
        </p:spPr>
      </p:pic>
      <p:cxnSp>
        <p:nvCxnSpPr>
          <p:cNvPr id="17" name="Straight Connector 8">
            <a:extLst>
              <a:ext uri="{FF2B5EF4-FFF2-40B4-BE49-F238E27FC236}">
                <a16:creationId xmlns:a16="http://schemas.microsoft.com/office/drawing/2014/main" id="{E3FB3713-9049-4205-86BA-0FEE4F4A4703}"/>
              </a:ext>
            </a:extLst>
          </p:cNvPr>
          <p:cNvCxnSpPr>
            <a:cxnSpLocks/>
            <a:endCxn id="15" idx="3"/>
          </p:cNvCxnSpPr>
          <p:nvPr/>
        </p:nvCxnSpPr>
        <p:spPr>
          <a:xfrm flipH="1" flipV="1">
            <a:off x="2025056" y="1901550"/>
            <a:ext cx="2356441" cy="195875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1">
            <a:extLst>
              <a:ext uri="{FF2B5EF4-FFF2-40B4-BE49-F238E27FC236}">
                <a16:creationId xmlns:a16="http://schemas.microsoft.com/office/drawing/2014/main" id="{BCD2D684-6ECB-4B62-BECB-95CE2F448F2E}"/>
              </a:ext>
            </a:extLst>
          </p:cNvPr>
          <p:cNvPicPr>
            <a:picLocks noChangeAspect="1"/>
          </p:cNvPicPr>
          <p:nvPr/>
        </p:nvPicPr>
        <p:blipFill>
          <a:blip r:embed="rId4"/>
          <a:stretch>
            <a:fillRect/>
          </a:stretch>
        </p:blipFill>
        <p:spPr>
          <a:xfrm>
            <a:off x="6900798" y="3473902"/>
            <a:ext cx="5086236" cy="1042104"/>
          </a:xfrm>
          <a:prstGeom prst="rect">
            <a:avLst/>
          </a:prstGeom>
        </p:spPr>
      </p:pic>
      <p:sp>
        <p:nvSpPr>
          <p:cNvPr id="19" name="TextBox 12">
            <a:extLst>
              <a:ext uri="{FF2B5EF4-FFF2-40B4-BE49-F238E27FC236}">
                <a16:creationId xmlns:a16="http://schemas.microsoft.com/office/drawing/2014/main" id="{F69F54E0-4B65-47A5-B894-083AED0E7504}"/>
              </a:ext>
            </a:extLst>
          </p:cNvPr>
          <p:cNvSpPr txBox="1"/>
          <p:nvPr/>
        </p:nvSpPr>
        <p:spPr>
          <a:xfrm>
            <a:off x="7443347" y="4757137"/>
            <a:ext cx="4543687" cy="1323439"/>
          </a:xfrm>
          <a:prstGeom prst="rect">
            <a:avLst/>
          </a:prstGeom>
          <a:noFill/>
        </p:spPr>
        <p:txBody>
          <a:bodyPr wrap="square" rtlCol="0">
            <a:spAutoFit/>
          </a:bodyPr>
          <a:lstStyle/>
          <a:p>
            <a:pPr marL="342900" indent="-342900">
              <a:buFont typeface="Wingdings" pitchFamily="2" charset="2"/>
              <a:buChar char="§"/>
            </a:pPr>
            <a:r>
              <a:rPr lang="fr-CA" sz="2000" dirty="0">
                <a:solidFill>
                  <a:srgbClr val="000000"/>
                </a:solidFill>
                <a:latin typeface="Univers Condensed Light" panose="020B0306020202040204" pitchFamily="34" charset="0"/>
              </a:rPr>
              <a:t>Une contrainte équivalente maximale en position initiale à 30 degrés de 644 </a:t>
            </a:r>
            <a:r>
              <a:rPr lang="fr-CA" sz="2000" dirty="0" err="1">
                <a:solidFill>
                  <a:srgbClr val="000000"/>
                </a:solidFill>
                <a:latin typeface="Univers Condensed Light" panose="020B0306020202040204" pitchFamily="34" charset="0"/>
              </a:rPr>
              <a:t>MPa</a:t>
            </a:r>
            <a:r>
              <a:rPr lang="fr-CA" sz="2000" dirty="0">
                <a:solidFill>
                  <a:srgbClr val="000000"/>
                </a:solidFill>
                <a:latin typeface="Univers Condensed Light" panose="020B0306020202040204" pitchFamily="34" charset="0"/>
              </a:rPr>
              <a:t>. Une valeur qui est au-dessus de la limite d’élasticité.</a:t>
            </a:r>
          </a:p>
        </p:txBody>
      </p:sp>
      <p:pic>
        <p:nvPicPr>
          <p:cNvPr id="20" name="Espace réservé pour une image  5" descr="F : 60 deg - Mechanical [Ansys Mechanical Enterprise]">
            <a:extLst>
              <a:ext uri="{FF2B5EF4-FFF2-40B4-BE49-F238E27FC236}">
                <a16:creationId xmlns:a16="http://schemas.microsoft.com/office/drawing/2014/main" id="{CBE9D731-76CE-4A2D-8578-13565C4365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381497" y="1203339"/>
            <a:ext cx="2946403" cy="1670526"/>
          </a:xfrm>
          <a:prstGeom prst="rect">
            <a:avLst/>
          </a:prstGeom>
        </p:spPr>
      </p:pic>
      <p:sp>
        <p:nvSpPr>
          <p:cNvPr id="21" name="TextBox 12">
            <a:extLst>
              <a:ext uri="{FF2B5EF4-FFF2-40B4-BE49-F238E27FC236}">
                <a16:creationId xmlns:a16="http://schemas.microsoft.com/office/drawing/2014/main" id="{EBE1C506-159C-48E9-B86C-EC054351EFDF}"/>
              </a:ext>
            </a:extLst>
          </p:cNvPr>
          <p:cNvSpPr txBox="1"/>
          <p:nvPr/>
        </p:nvSpPr>
        <p:spPr>
          <a:xfrm>
            <a:off x="7443347" y="1187957"/>
            <a:ext cx="4543687" cy="2092881"/>
          </a:xfrm>
          <a:prstGeom prst="rect">
            <a:avLst/>
          </a:prstGeom>
          <a:noFill/>
        </p:spPr>
        <p:txBody>
          <a:bodyPr wrap="square" rtlCol="0">
            <a:spAutoFit/>
          </a:bodyPr>
          <a:lstStyle/>
          <a:p>
            <a:pPr marL="342900" indent="-342900">
              <a:buFont typeface="Wingdings" pitchFamily="2" charset="2"/>
              <a:buChar char="§"/>
            </a:pPr>
            <a:r>
              <a:rPr lang="fr-CH" sz="2000" dirty="0">
                <a:solidFill>
                  <a:srgbClr val="000000"/>
                </a:solidFill>
                <a:latin typeface="Univers Condensed Light" panose="020B0306020202040204" pitchFamily="34" charset="0"/>
              </a:rPr>
              <a:t>Les contraintes équivalentes observées sur les bras en aluminium sont en-dessous de la limite d’élasticité de l’alliage utilisé.</a:t>
            </a:r>
            <a:br>
              <a:rPr lang="fr-CH" sz="2000" dirty="0">
                <a:solidFill>
                  <a:srgbClr val="000000"/>
                </a:solidFill>
                <a:latin typeface="Univers Condensed Light" panose="020B0306020202040204" pitchFamily="34" charset="0"/>
              </a:rPr>
            </a:br>
            <a:r>
              <a:rPr lang="fr-CH" sz="1000" dirty="0">
                <a:solidFill>
                  <a:srgbClr val="000000"/>
                </a:solidFill>
                <a:latin typeface="Univers Condensed Light" panose="020B0306020202040204" pitchFamily="34" charset="0"/>
              </a:rPr>
              <a:t> </a:t>
            </a:r>
          </a:p>
          <a:p>
            <a:pPr marL="342900" indent="-342900">
              <a:buFont typeface="Wingdings" pitchFamily="2" charset="2"/>
              <a:buChar char="§"/>
            </a:pPr>
            <a:r>
              <a:rPr lang="fr-CH" sz="2000" dirty="0">
                <a:solidFill>
                  <a:srgbClr val="000000"/>
                </a:solidFill>
                <a:latin typeface="Univers Condensed Light" panose="020B0306020202040204" pitchFamily="34" charset="0"/>
              </a:rPr>
              <a:t>On observe une contrainte équivalente à 230 </a:t>
            </a:r>
            <a:r>
              <a:rPr lang="fr-CH" sz="2000" dirty="0" err="1">
                <a:solidFill>
                  <a:srgbClr val="000000"/>
                </a:solidFill>
                <a:latin typeface="Univers Condensed Light" panose="020B0306020202040204" pitchFamily="34" charset="0"/>
              </a:rPr>
              <a:t>MPa</a:t>
            </a:r>
            <a:r>
              <a:rPr lang="fr-CH" sz="2000" dirty="0">
                <a:solidFill>
                  <a:srgbClr val="000000"/>
                </a:solidFill>
                <a:latin typeface="Univers Condensed Light" panose="020B0306020202040204" pitchFamily="34" charset="0"/>
              </a:rPr>
              <a:t> localisée autour des boulons de sécurité</a:t>
            </a:r>
            <a:r>
              <a:rPr lang="fr-CH" sz="1200" dirty="0">
                <a:solidFill>
                  <a:schemeClr val="tx2"/>
                </a:solidFill>
                <a:latin typeface="Helvetica" panose="020B0604020202020204" pitchFamily="34" charset="0"/>
                <a:cs typeface="Helvetica" panose="020B0604020202020204" pitchFamily="34" charset="0"/>
              </a:rPr>
              <a:t>. </a:t>
            </a:r>
          </a:p>
        </p:txBody>
      </p:sp>
      <p:sp>
        <p:nvSpPr>
          <p:cNvPr id="22" name="Rectangle 21">
            <a:extLst>
              <a:ext uri="{FF2B5EF4-FFF2-40B4-BE49-F238E27FC236}">
                <a16:creationId xmlns:a16="http://schemas.microsoft.com/office/drawing/2014/main" id="{52B08268-4223-47A1-99AF-2A658CDA02B7}"/>
              </a:ext>
            </a:extLst>
          </p:cNvPr>
          <p:cNvSpPr/>
          <p:nvPr/>
        </p:nvSpPr>
        <p:spPr>
          <a:xfrm>
            <a:off x="2163211" y="1547191"/>
            <a:ext cx="299702" cy="32181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3" name="Straight Connector 8">
            <a:extLst>
              <a:ext uri="{FF2B5EF4-FFF2-40B4-BE49-F238E27FC236}">
                <a16:creationId xmlns:a16="http://schemas.microsoft.com/office/drawing/2014/main" id="{B08D04E8-CB75-4E2A-AC12-8286A69F771A}"/>
              </a:ext>
            </a:extLst>
          </p:cNvPr>
          <p:cNvCxnSpPr>
            <a:cxnSpLocks/>
          </p:cNvCxnSpPr>
          <p:nvPr/>
        </p:nvCxnSpPr>
        <p:spPr>
          <a:xfrm flipH="1" flipV="1">
            <a:off x="2462913" y="1737759"/>
            <a:ext cx="1929877" cy="6484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083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21</a:t>
            </a:fld>
            <a:endParaRPr lang="fr-FR" dirty="0"/>
          </a:p>
        </p:txBody>
      </p:sp>
      <p:sp>
        <p:nvSpPr>
          <p:cNvPr id="5" name="Titre 4"/>
          <p:cNvSpPr>
            <a:spLocks noGrp="1"/>
          </p:cNvSpPr>
          <p:nvPr>
            <p:ph type="title"/>
          </p:nvPr>
        </p:nvSpPr>
        <p:spPr/>
        <p:txBody>
          <a:bodyPr>
            <a:normAutofit/>
          </a:bodyPr>
          <a:lstStyle/>
          <a:p>
            <a:r>
              <a:rPr lang="fr-CA" dirty="0"/>
              <a:t>Analyse par éléments finis : Recommandations</a:t>
            </a:r>
          </a:p>
        </p:txBody>
      </p:sp>
      <p:pic>
        <p:nvPicPr>
          <p:cNvPr id="24" name="Picture Placeholder 5" descr="SOLIDWORKS Professional 2020 SP5.0 - [AEF-AQ-007-00-00 *]">
            <a:extLst>
              <a:ext uri="{FF2B5EF4-FFF2-40B4-BE49-F238E27FC236}">
                <a16:creationId xmlns:a16="http://schemas.microsoft.com/office/drawing/2014/main" id="{74299521-4D5B-4A4B-9C61-90547B91CD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28045" y="1421468"/>
            <a:ext cx="2526039" cy="2476953"/>
          </a:xfrm>
          <a:prstGeom prst="rect">
            <a:avLst/>
          </a:prstGeom>
          <a:ln>
            <a:solidFill>
              <a:schemeClr val="tx1">
                <a:lumMod val="50000"/>
                <a:lumOff val="50000"/>
              </a:schemeClr>
            </a:solidFill>
          </a:ln>
        </p:spPr>
      </p:pic>
      <p:pic>
        <p:nvPicPr>
          <p:cNvPr id="25" name="Picture Placeholder 5" descr="SOLIDWORKS Professional 2020 SP5.0 - [AEF-AQ-007-00-00 *]">
            <a:extLst>
              <a:ext uri="{FF2B5EF4-FFF2-40B4-BE49-F238E27FC236}">
                <a16:creationId xmlns:a16="http://schemas.microsoft.com/office/drawing/2014/main" id="{959FF8A8-40DB-4EBF-A63E-782ADC57E8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2760" y="1421468"/>
            <a:ext cx="3022112" cy="2157631"/>
          </a:xfrm>
          <a:prstGeom prst="rect">
            <a:avLst/>
          </a:prstGeom>
          <a:ln>
            <a:solidFill>
              <a:schemeClr val="tx1">
                <a:lumMod val="50000"/>
                <a:lumOff val="50000"/>
              </a:schemeClr>
            </a:solidFill>
          </a:ln>
        </p:spPr>
      </p:pic>
      <p:cxnSp>
        <p:nvCxnSpPr>
          <p:cNvPr id="26" name="Straight Arrow Connector 4">
            <a:extLst>
              <a:ext uri="{FF2B5EF4-FFF2-40B4-BE49-F238E27FC236}">
                <a16:creationId xmlns:a16="http://schemas.microsoft.com/office/drawing/2014/main" id="{44F18956-D2AE-4C2B-9BC6-E64A4C84E274}"/>
              </a:ext>
            </a:extLst>
          </p:cNvPr>
          <p:cNvCxnSpPr/>
          <p:nvPr/>
        </p:nvCxnSpPr>
        <p:spPr>
          <a:xfrm>
            <a:off x="3383092" y="2573590"/>
            <a:ext cx="956733"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13">
            <a:extLst>
              <a:ext uri="{FF2B5EF4-FFF2-40B4-BE49-F238E27FC236}">
                <a16:creationId xmlns:a16="http://schemas.microsoft.com/office/drawing/2014/main" id="{B628C1DF-0699-4F2B-8536-C5EE9A9D6E55}"/>
              </a:ext>
            </a:extLst>
          </p:cNvPr>
          <p:cNvCxnSpPr/>
          <p:nvPr/>
        </p:nvCxnSpPr>
        <p:spPr>
          <a:xfrm>
            <a:off x="3383092" y="2827590"/>
            <a:ext cx="956733"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14">
            <a:extLst>
              <a:ext uri="{FF2B5EF4-FFF2-40B4-BE49-F238E27FC236}">
                <a16:creationId xmlns:a16="http://schemas.microsoft.com/office/drawing/2014/main" id="{C4BAAF25-485A-4650-AA58-4E381D1670A0}"/>
              </a:ext>
            </a:extLst>
          </p:cNvPr>
          <p:cNvSpPr txBox="1"/>
          <p:nvPr/>
        </p:nvSpPr>
        <p:spPr>
          <a:xfrm>
            <a:off x="7327450" y="1181254"/>
            <a:ext cx="4429566" cy="3323987"/>
          </a:xfrm>
          <a:prstGeom prst="rect">
            <a:avLst/>
          </a:prstGeom>
          <a:noFill/>
        </p:spPr>
        <p:txBody>
          <a:bodyPr wrap="square" rtlCol="0">
            <a:spAutoFit/>
          </a:bodyPr>
          <a:lstStyle/>
          <a:p>
            <a:pPr marL="342900" indent="-342900">
              <a:buFont typeface="Wingdings" pitchFamily="2" charset="2"/>
              <a:buChar char="§"/>
            </a:pPr>
            <a:r>
              <a:rPr lang="fr-CA" sz="2000" dirty="0">
                <a:solidFill>
                  <a:srgbClr val="000000"/>
                </a:solidFill>
                <a:latin typeface="Univers Condensed Light" panose="020B0306020202040204" pitchFamily="34" charset="0"/>
              </a:rPr>
              <a:t>Si la position du U est en arrière : la réaction du ressort va être minimale, l’opérateur fournit moins d’effort pour tirer le système (maximum 7Lbf à 60 degrés et quasi-nul entre 30 et 45 degrés). Toutefois, le système prendra plus de temps à revenir à sa position de 0 degré.</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342900" indent="-342900">
              <a:buFont typeface="Wingdings" pitchFamily="2" charset="2"/>
              <a:buChar char="§"/>
            </a:pPr>
            <a:r>
              <a:rPr lang="fr-CA" sz="2000" dirty="0">
                <a:solidFill>
                  <a:srgbClr val="000000"/>
                </a:solidFill>
                <a:latin typeface="Univers Condensed Light" panose="020B0306020202040204" pitchFamily="34" charset="0"/>
              </a:rPr>
              <a:t>Il y a un aspect à tenir en compte : le retour de la cale versus l’assistance à l’usager.</a:t>
            </a:r>
          </a:p>
        </p:txBody>
      </p:sp>
      <p:pic>
        <p:nvPicPr>
          <p:cNvPr id="29" name="Picture Placeholder 5" descr="D : 30 deg - Mechanical [Ansys Mechanical Enterprise]">
            <a:extLst>
              <a:ext uri="{FF2B5EF4-FFF2-40B4-BE49-F238E27FC236}">
                <a16:creationId xmlns:a16="http://schemas.microsoft.com/office/drawing/2014/main" id="{B7F6B2A7-6079-4AC0-978D-1F8BB371B4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72612" y="4505240"/>
            <a:ext cx="2343099" cy="1851109"/>
          </a:xfrm>
          <a:prstGeom prst="rect">
            <a:avLst/>
          </a:prstGeom>
        </p:spPr>
      </p:pic>
      <p:sp>
        <p:nvSpPr>
          <p:cNvPr id="30" name="TextBox 16">
            <a:extLst>
              <a:ext uri="{FF2B5EF4-FFF2-40B4-BE49-F238E27FC236}">
                <a16:creationId xmlns:a16="http://schemas.microsoft.com/office/drawing/2014/main" id="{798F0921-4307-4B18-AFAA-C3C2871710FF}"/>
              </a:ext>
            </a:extLst>
          </p:cNvPr>
          <p:cNvSpPr txBox="1"/>
          <p:nvPr/>
        </p:nvSpPr>
        <p:spPr>
          <a:xfrm>
            <a:off x="2807402" y="4540467"/>
            <a:ext cx="5130098" cy="1815882"/>
          </a:xfrm>
          <a:prstGeom prst="rect">
            <a:avLst/>
          </a:prstGeom>
          <a:noFill/>
        </p:spPr>
        <p:txBody>
          <a:bodyPr wrap="square" rtlCol="0">
            <a:spAutoFit/>
          </a:bodyPr>
          <a:lstStyle/>
          <a:p>
            <a:pPr marL="342900" indent="-342900">
              <a:buFont typeface="Wingdings" pitchFamily="2" charset="2"/>
              <a:buChar char="§"/>
            </a:pPr>
            <a:r>
              <a:rPr lang="fr-CA" sz="2000" dirty="0">
                <a:solidFill>
                  <a:srgbClr val="000000"/>
                </a:solidFill>
                <a:latin typeface="Univers Condensed Light" panose="020B0306020202040204" pitchFamily="34" charset="0"/>
              </a:rPr>
              <a:t>Revoir le design du levier-ressort (Hockey Stick) à ce niveau, revoir la préparation de la soudure car le maximum calculé à cet endroit est de 630 </a:t>
            </a:r>
            <a:r>
              <a:rPr lang="fr-CA" sz="2000" dirty="0" err="1">
                <a:solidFill>
                  <a:srgbClr val="000000"/>
                </a:solidFill>
                <a:latin typeface="Univers Condensed Light" panose="020B0306020202040204" pitchFamily="34" charset="0"/>
              </a:rPr>
              <a:t>MPa</a:t>
            </a:r>
            <a:r>
              <a:rPr lang="fr-CA" sz="2000" dirty="0">
                <a:solidFill>
                  <a:srgbClr val="000000"/>
                </a:solidFill>
                <a:latin typeface="Univers Condensed Light" panose="020B0306020202040204" pitchFamily="34" charset="0"/>
              </a:rPr>
              <a:t>, ce qui dépasse largement la limite d’élasticité du matériau utilisé.</a:t>
            </a:r>
          </a:p>
          <a:p>
            <a:r>
              <a:rPr lang="fr-CA" sz="1200" dirty="0">
                <a:solidFill>
                  <a:schemeClr val="tx2"/>
                </a:solidFill>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417396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22</a:t>
            </a:fld>
            <a:endParaRPr lang="fr-FR" dirty="0"/>
          </a:p>
        </p:txBody>
      </p:sp>
      <p:sp>
        <p:nvSpPr>
          <p:cNvPr id="5" name="Titre 4"/>
          <p:cNvSpPr>
            <a:spLocks noGrp="1"/>
          </p:cNvSpPr>
          <p:nvPr>
            <p:ph type="title"/>
          </p:nvPr>
        </p:nvSpPr>
        <p:spPr/>
        <p:txBody>
          <a:bodyPr>
            <a:normAutofit/>
          </a:bodyPr>
          <a:lstStyle/>
          <a:p>
            <a:r>
              <a:rPr lang="fr-CA" dirty="0"/>
              <a:t>Analyse par éléments finis : Cas d’arrachement du bras</a:t>
            </a:r>
          </a:p>
        </p:txBody>
      </p:sp>
      <p:sp>
        <p:nvSpPr>
          <p:cNvPr id="31" name="TextBox 12">
            <a:extLst>
              <a:ext uri="{FF2B5EF4-FFF2-40B4-BE49-F238E27FC236}">
                <a16:creationId xmlns:a16="http://schemas.microsoft.com/office/drawing/2014/main" id="{4ABFB315-F901-4A5D-A80B-502FD1A40E3C}"/>
              </a:ext>
            </a:extLst>
          </p:cNvPr>
          <p:cNvSpPr txBox="1"/>
          <p:nvPr/>
        </p:nvSpPr>
        <p:spPr>
          <a:xfrm>
            <a:off x="304800" y="1198507"/>
            <a:ext cx="6389367" cy="3323987"/>
          </a:xfrm>
          <a:prstGeom prst="rect">
            <a:avLst/>
          </a:prstGeom>
          <a:noFill/>
        </p:spPr>
        <p:txBody>
          <a:bodyPr wrap="square" rtlCol="0">
            <a:spAutoFit/>
          </a:bodyPr>
          <a:lstStyle/>
          <a:p>
            <a:r>
              <a:rPr lang="fr-CA" sz="2000" dirty="0">
                <a:solidFill>
                  <a:srgbClr val="000000"/>
                </a:solidFill>
                <a:latin typeface="Univers Condensed Light" panose="020B0306020202040204" pitchFamily="34" charset="0"/>
              </a:rPr>
              <a:t>On détermine dans cette étude l’endroit où le système est plus fragile. On suppose que la roue du camion a généré un déplacement vers l’avant.</a:t>
            </a:r>
          </a:p>
          <a:p>
            <a:r>
              <a:rPr lang="fr-CA" sz="1000" dirty="0">
                <a:solidFill>
                  <a:srgbClr val="000000"/>
                </a:solidFill>
                <a:latin typeface="Univers Condensed Light" panose="020B0306020202040204" pitchFamily="34" charset="0"/>
              </a:rPr>
              <a:t> </a:t>
            </a:r>
          </a:p>
          <a:p>
            <a:pPr marL="342900" indent="-342900">
              <a:buFont typeface="Wingdings" pitchFamily="2" charset="2"/>
              <a:buChar char="§"/>
            </a:pPr>
            <a:r>
              <a:rPr lang="fr-CA" sz="2000" u="sng" dirty="0">
                <a:solidFill>
                  <a:srgbClr val="000000"/>
                </a:solidFill>
                <a:latin typeface="Univers Condensed Light" panose="020B0306020202040204" pitchFamily="34" charset="0"/>
              </a:rPr>
              <a:t>Géométrie</a:t>
            </a:r>
            <a:r>
              <a:rPr lang="fr-CA" sz="2000" dirty="0">
                <a:solidFill>
                  <a:srgbClr val="000000"/>
                </a:solidFill>
                <a:latin typeface="Univers Condensed Light" panose="020B0306020202040204" pitchFamily="34" charset="0"/>
              </a:rPr>
              <a:t> : ouverture de l’avant-bras à 60 degrés en position initiale du U.</a:t>
            </a:r>
          </a:p>
          <a:p>
            <a:pPr marL="342900" indent="-342900">
              <a:buFont typeface="Wingdings" pitchFamily="2" charset="2"/>
              <a:buChar char="§"/>
            </a:pPr>
            <a:r>
              <a:rPr lang="fr-CA" sz="2000" u="sng" dirty="0">
                <a:solidFill>
                  <a:srgbClr val="000000"/>
                </a:solidFill>
                <a:latin typeface="Univers Condensed Light" panose="020B0306020202040204" pitchFamily="34" charset="0"/>
              </a:rPr>
              <a:t>Maillage</a:t>
            </a:r>
            <a:r>
              <a:rPr lang="fr-CA" sz="2000" dirty="0">
                <a:solidFill>
                  <a:srgbClr val="000000"/>
                </a:solidFill>
                <a:latin typeface="Univers Condensed Light" panose="020B0306020202040204" pitchFamily="34" charset="0"/>
              </a:rPr>
              <a:t> : inchangé.</a:t>
            </a:r>
          </a:p>
          <a:p>
            <a:pPr marL="342900" indent="-342900">
              <a:buFont typeface="Wingdings" pitchFamily="2" charset="2"/>
              <a:buChar char="§"/>
            </a:pPr>
            <a:r>
              <a:rPr lang="fr-CA" sz="2000" u="sng" dirty="0">
                <a:solidFill>
                  <a:srgbClr val="000000"/>
                </a:solidFill>
                <a:latin typeface="Univers Condensed Light" panose="020B0306020202040204" pitchFamily="34" charset="0"/>
              </a:rPr>
              <a:t>Conditions aux limites</a:t>
            </a:r>
            <a:r>
              <a:rPr lang="fr-CA" sz="2000" dirty="0">
                <a:solidFill>
                  <a:srgbClr val="000000"/>
                </a:solidFill>
                <a:latin typeface="Univers Condensed Light" panose="020B0306020202040204" pitchFamily="34" charset="0"/>
              </a:rPr>
              <a:t> : mêmes conditions sans la réaction des efforts de l’opérateur avec un blocage entre les deux bras.</a:t>
            </a:r>
          </a:p>
          <a:p>
            <a:pPr marL="342900" indent="-342900">
              <a:buFont typeface="Wingdings" pitchFamily="2" charset="2"/>
              <a:buChar char="§"/>
            </a:pPr>
            <a:r>
              <a:rPr lang="fr-CA" sz="2000" u="sng" dirty="0">
                <a:solidFill>
                  <a:srgbClr val="000000"/>
                </a:solidFill>
                <a:latin typeface="Univers Condensed Light" panose="020B0306020202040204" pitchFamily="34" charset="0"/>
              </a:rPr>
              <a:t>Chargement</a:t>
            </a:r>
            <a:r>
              <a:rPr lang="fr-CA" sz="2000" dirty="0">
                <a:solidFill>
                  <a:srgbClr val="000000"/>
                </a:solidFill>
                <a:latin typeface="Univers Condensed Light" panose="020B0306020202040204" pitchFamily="34" charset="0"/>
              </a:rPr>
              <a:t> : un déplacement de 20 cm (7 ⁷/₈ pouces) au niveau du support de la cale (suivant l’axe des X)</a:t>
            </a:r>
            <a:r>
              <a:rPr lang="fr-CA" sz="1200" dirty="0">
                <a:solidFill>
                  <a:schemeClr val="tx2"/>
                </a:solidFill>
                <a:latin typeface="Helvetica" panose="020B0604020202020204" pitchFamily="34" charset="0"/>
              </a:rPr>
              <a:t>.</a:t>
            </a:r>
            <a:endParaRPr lang="fr-CA" sz="2000" dirty="0">
              <a:solidFill>
                <a:srgbClr val="000000"/>
              </a:solidFill>
              <a:latin typeface="Univers Condensed Light" panose="020B0306020202040204" pitchFamily="34" charset="0"/>
            </a:endParaRPr>
          </a:p>
        </p:txBody>
      </p:sp>
      <p:pic>
        <p:nvPicPr>
          <p:cNvPr id="32" name="Picture Placeholder 5" descr="H : 60 deg arrachement - Mechanical [Ansys Mechanical Enterprise]">
            <a:extLst>
              <a:ext uri="{FF2B5EF4-FFF2-40B4-BE49-F238E27FC236}">
                <a16:creationId xmlns:a16="http://schemas.microsoft.com/office/drawing/2014/main" id="{77DC0B41-1CD3-44BB-A40A-12EFF45121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694166" y="1349433"/>
            <a:ext cx="4719801" cy="1520825"/>
          </a:xfrm>
          <a:prstGeom prst="rect">
            <a:avLst/>
          </a:prstGeom>
        </p:spPr>
      </p:pic>
      <p:cxnSp>
        <p:nvCxnSpPr>
          <p:cNvPr id="33" name="Straight Arrow Connector 3">
            <a:extLst>
              <a:ext uri="{FF2B5EF4-FFF2-40B4-BE49-F238E27FC236}">
                <a16:creationId xmlns:a16="http://schemas.microsoft.com/office/drawing/2014/main" id="{1E0143A4-44A5-4A1D-9127-D59990B18161}"/>
              </a:ext>
            </a:extLst>
          </p:cNvPr>
          <p:cNvCxnSpPr/>
          <p:nvPr/>
        </p:nvCxnSpPr>
        <p:spPr>
          <a:xfrm>
            <a:off x="11226042" y="2696383"/>
            <a:ext cx="651933"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Objet 33">
            <a:extLst>
              <a:ext uri="{FF2B5EF4-FFF2-40B4-BE49-F238E27FC236}">
                <a16:creationId xmlns:a16="http://schemas.microsoft.com/office/drawing/2014/main" id="{F9BEFCCB-6998-48FA-93B3-9F0690D54B5F}"/>
              </a:ext>
            </a:extLst>
          </p:cNvPr>
          <p:cNvGraphicFramePr>
            <a:graphicFrameLocks noChangeAspect="1"/>
          </p:cNvGraphicFramePr>
          <p:nvPr>
            <p:extLst>
              <p:ext uri="{D42A27DB-BD31-4B8C-83A1-F6EECF244321}">
                <p14:modId xmlns:p14="http://schemas.microsoft.com/office/powerpoint/2010/main" val="3945927339"/>
              </p:ext>
            </p:extLst>
          </p:nvPr>
        </p:nvGraphicFramePr>
        <p:xfrm>
          <a:off x="190500" y="5195020"/>
          <a:ext cx="3830573" cy="1359339"/>
        </p:xfrm>
        <a:graphic>
          <a:graphicData uri="http://schemas.openxmlformats.org/presentationml/2006/ole">
            <mc:AlternateContent xmlns:mc="http://schemas.openxmlformats.org/markup-compatibility/2006">
              <mc:Choice xmlns:v="urn:schemas-microsoft-com:vml" Requires="v">
                <p:oleObj spid="_x0000_s1062" name="Bitmap Image" r:id="rId4" imgW="11353680" imgH="4029120" progId="Paint.Picture">
                  <p:embed/>
                </p:oleObj>
              </mc:Choice>
              <mc:Fallback>
                <p:oleObj name="Bitmap Image" r:id="rId4" imgW="11353680" imgH="4029120" progId="Paint.Picture">
                  <p:embed/>
                  <p:pic>
                    <p:nvPicPr>
                      <p:cNvPr id="34" name="Objet 33">
                        <a:extLst>
                          <a:ext uri="{FF2B5EF4-FFF2-40B4-BE49-F238E27FC236}">
                            <a16:creationId xmlns:a16="http://schemas.microsoft.com/office/drawing/2014/main" id="{F9BEFCCB-6998-48FA-93B3-9F0690D54B5F}"/>
                          </a:ext>
                        </a:extLst>
                      </p:cNvPr>
                      <p:cNvPicPr/>
                      <p:nvPr/>
                    </p:nvPicPr>
                    <p:blipFill>
                      <a:blip r:embed="rId5"/>
                      <a:stretch>
                        <a:fillRect/>
                      </a:stretch>
                    </p:blipFill>
                    <p:spPr>
                      <a:xfrm>
                        <a:off x="190500" y="5195020"/>
                        <a:ext cx="3830573" cy="1359339"/>
                      </a:xfrm>
                      <a:prstGeom prst="rect">
                        <a:avLst/>
                      </a:prstGeom>
                    </p:spPr>
                  </p:pic>
                </p:oleObj>
              </mc:Fallback>
            </mc:AlternateContent>
          </a:graphicData>
        </a:graphic>
      </p:graphicFrame>
      <p:graphicFrame>
        <p:nvGraphicFramePr>
          <p:cNvPr id="35" name="Objet 34">
            <a:extLst>
              <a:ext uri="{FF2B5EF4-FFF2-40B4-BE49-F238E27FC236}">
                <a16:creationId xmlns:a16="http://schemas.microsoft.com/office/drawing/2014/main" id="{49F8FA4A-E4D5-42BC-9655-4707B7764F12}"/>
              </a:ext>
            </a:extLst>
          </p:cNvPr>
          <p:cNvGraphicFramePr>
            <a:graphicFrameLocks noChangeAspect="1"/>
          </p:cNvGraphicFramePr>
          <p:nvPr>
            <p:extLst>
              <p:ext uri="{D42A27DB-BD31-4B8C-83A1-F6EECF244321}">
                <p14:modId xmlns:p14="http://schemas.microsoft.com/office/powerpoint/2010/main" val="353970577"/>
              </p:ext>
            </p:extLst>
          </p:nvPr>
        </p:nvGraphicFramePr>
        <p:xfrm>
          <a:off x="4267200" y="4721786"/>
          <a:ext cx="3240088" cy="1520825"/>
        </p:xfrm>
        <a:graphic>
          <a:graphicData uri="http://schemas.openxmlformats.org/presentationml/2006/ole">
            <mc:AlternateContent xmlns:mc="http://schemas.openxmlformats.org/markup-compatibility/2006">
              <mc:Choice xmlns:v="urn:schemas-microsoft-com:vml" Requires="v">
                <p:oleObj spid="_x0000_s1063" name="Image bitmap" r:id="rId6" imgW="7000920" imgH="3286080" progId="Paint.Picture">
                  <p:embed/>
                </p:oleObj>
              </mc:Choice>
              <mc:Fallback>
                <p:oleObj name="Image bitmap" r:id="rId6" imgW="7000920" imgH="3286080" progId="Paint.Picture">
                  <p:embed/>
                  <p:pic>
                    <p:nvPicPr>
                      <p:cNvPr id="35" name="Objet 34">
                        <a:extLst>
                          <a:ext uri="{FF2B5EF4-FFF2-40B4-BE49-F238E27FC236}">
                            <a16:creationId xmlns:a16="http://schemas.microsoft.com/office/drawing/2014/main" id="{49F8FA4A-E4D5-42BC-9655-4707B7764F12}"/>
                          </a:ext>
                        </a:extLst>
                      </p:cNvPr>
                      <p:cNvPicPr/>
                      <p:nvPr/>
                    </p:nvPicPr>
                    <p:blipFill>
                      <a:blip r:embed="rId7"/>
                      <a:stretch>
                        <a:fillRect/>
                      </a:stretch>
                    </p:blipFill>
                    <p:spPr>
                      <a:xfrm>
                        <a:off x="4267200" y="4721786"/>
                        <a:ext cx="3240088" cy="1520825"/>
                      </a:xfrm>
                      <a:prstGeom prst="rect">
                        <a:avLst/>
                      </a:prstGeom>
                    </p:spPr>
                  </p:pic>
                </p:oleObj>
              </mc:Fallback>
            </mc:AlternateContent>
          </a:graphicData>
        </a:graphic>
      </p:graphicFrame>
      <p:sp>
        <p:nvSpPr>
          <p:cNvPr id="36" name="TextBox 12">
            <a:extLst>
              <a:ext uri="{FF2B5EF4-FFF2-40B4-BE49-F238E27FC236}">
                <a16:creationId xmlns:a16="http://schemas.microsoft.com/office/drawing/2014/main" id="{62676FD0-2672-4903-95CD-5953B89E1C05}"/>
              </a:ext>
            </a:extLst>
          </p:cNvPr>
          <p:cNvSpPr txBox="1"/>
          <p:nvPr/>
        </p:nvSpPr>
        <p:spPr>
          <a:xfrm>
            <a:off x="7621588" y="3935707"/>
            <a:ext cx="4379912" cy="2400657"/>
          </a:xfrm>
          <a:prstGeom prst="rect">
            <a:avLst/>
          </a:prstGeom>
          <a:noFill/>
        </p:spPr>
        <p:txBody>
          <a:bodyPr wrap="square" rtlCol="0">
            <a:spAutoFit/>
          </a:bodyPr>
          <a:lstStyle/>
          <a:p>
            <a:pPr marL="342900" indent="-342900">
              <a:buFont typeface="Wingdings" pitchFamily="2" charset="2"/>
              <a:buChar char="§"/>
            </a:pPr>
            <a:r>
              <a:rPr lang="fr-CA" sz="2000" dirty="0">
                <a:solidFill>
                  <a:srgbClr val="000000"/>
                </a:solidFill>
                <a:latin typeface="Univers Condensed Light" panose="020B0306020202040204" pitchFamily="34" charset="0"/>
              </a:rPr>
              <a:t>L’application du déplacement au niveau des poignées a entrainé un maximum de contrainte au niveau des boulons de sécurité (autour de 240 </a:t>
            </a:r>
            <a:r>
              <a:rPr lang="fr-CA" sz="2000" dirty="0" err="1">
                <a:solidFill>
                  <a:srgbClr val="000000"/>
                </a:solidFill>
                <a:latin typeface="Univers Condensed Light" panose="020B0306020202040204" pitchFamily="34" charset="0"/>
              </a:rPr>
              <a:t>MPa</a:t>
            </a:r>
            <a:r>
              <a:rPr lang="fr-CA" sz="2000" dirty="0">
                <a:solidFill>
                  <a:srgbClr val="000000"/>
                </a:solidFill>
                <a:latin typeface="Univers Condensed Light" panose="020B0306020202040204" pitchFamily="34" charset="0"/>
              </a:rPr>
              <a:t>).</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342900" indent="-342900">
              <a:buFont typeface="Wingdings" pitchFamily="2" charset="2"/>
              <a:buChar char="§"/>
            </a:pPr>
            <a:r>
              <a:rPr lang="fr-CA" sz="2000" dirty="0">
                <a:solidFill>
                  <a:srgbClr val="000000"/>
                </a:solidFill>
                <a:latin typeface="Univers Condensed Light" panose="020B0306020202040204" pitchFamily="34" charset="0"/>
              </a:rPr>
              <a:t>Le système conçu permettra aux boulons de sécurité de casser en premier lors de l’application d’un effort conséquent</a:t>
            </a:r>
            <a:r>
              <a:rPr lang="fr-CA" sz="1200" dirty="0">
                <a:solidFill>
                  <a:schemeClr val="tx2"/>
                </a:solidFill>
                <a:latin typeface="Helvetica" panose="020B0604020202020204" pitchFamily="34" charset="0"/>
                <a:cs typeface="Helvetica" panose="020B0604020202020204" pitchFamily="34" charset="0"/>
              </a:rPr>
              <a:t>.</a:t>
            </a:r>
          </a:p>
        </p:txBody>
      </p:sp>
      <p:cxnSp>
        <p:nvCxnSpPr>
          <p:cNvPr id="37" name="Connecteur droit avec flèche 36">
            <a:extLst>
              <a:ext uri="{FF2B5EF4-FFF2-40B4-BE49-F238E27FC236}">
                <a16:creationId xmlns:a16="http://schemas.microsoft.com/office/drawing/2014/main" id="{078333E4-034B-4330-97DD-3F1ED117B569}"/>
              </a:ext>
            </a:extLst>
          </p:cNvPr>
          <p:cNvCxnSpPr>
            <a:cxnSpLocks/>
          </p:cNvCxnSpPr>
          <p:nvPr/>
        </p:nvCxnSpPr>
        <p:spPr>
          <a:xfrm>
            <a:off x="2368252" y="5430032"/>
            <a:ext cx="1898948" cy="3788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691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23</a:t>
            </a:fld>
            <a:endParaRPr lang="fr-FR" dirty="0"/>
          </a:p>
        </p:txBody>
      </p:sp>
      <p:sp>
        <p:nvSpPr>
          <p:cNvPr id="5" name="Titre 4"/>
          <p:cNvSpPr>
            <a:spLocks noGrp="1"/>
          </p:cNvSpPr>
          <p:nvPr>
            <p:ph type="title"/>
          </p:nvPr>
        </p:nvSpPr>
        <p:spPr/>
        <p:txBody>
          <a:bodyPr>
            <a:normAutofit/>
          </a:bodyPr>
          <a:lstStyle/>
          <a:p>
            <a:r>
              <a:rPr lang="fr-CA" dirty="0"/>
              <a:t>Conclusions</a:t>
            </a:r>
          </a:p>
        </p:txBody>
      </p:sp>
      <p:sp>
        <p:nvSpPr>
          <p:cNvPr id="12" name="TextBox 2">
            <a:extLst>
              <a:ext uri="{FF2B5EF4-FFF2-40B4-BE49-F238E27FC236}">
                <a16:creationId xmlns:a16="http://schemas.microsoft.com/office/drawing/2014/main" id="{6E0201D6-47C2-47DD-AD45-37D060745833}"/>
              </a:ext>
            </a:extLst>
          </p:cNvPr>
          <p:cNvSpPr txBox="1"/>
          <p:nvPr/>
        </p:nvSpPr>
        <p:spPr>
          <a:xfrm>
            <a:off x="838200" y="2177626"/>
            <a:ext cx="10345733" cy="3016210"/>
          </a:xfrm>
          <a:prstGeom prst="rect">
            <a:avLst/>
          </a:prstGeom>
          <a:noFill/>
        </p:spPr>
        <p:txBody>
          <a:bodyPr wrap="square" rtlCol="0">
            <a:spAutoFit/>
          </a:bodyPr>
          <a:lstStyle/>
          <a:p>
            <a:pPr marL="342900" indent="-342900">
              <a:buFont typeface="Wingdings" pitchFamily="2" charset="2"/>
              <a:buChar char="§"/>
            </a:pPr>
            <a:r>
              <a:rPr lang="fr-CA" sz="2000" dirty="0">
                <a:solidFill>
                  <a:srgbClr val="000000"/>
                </a:solidFill>
                <a:latin typeface="Univers Condensed Light" panose="020B0306020202040204" pitchFamily="34" charset="0"/>
              </a:rPr>
              <a:t>L’allègement du mécanisme, le critère principal de la nouvelle conception est atteint : poids estimé (sans ressort) réduit </a:t>
            </a:r>
            <a:r>
              <a:rPr lang="fr-CA" sz="2000" b="1" dirty="0">
                <a:solidFill>
                  <a:srgbClr val="000000"/>
                </a:solidFill>
                <a:latin typeface="Univers Condensed Light" panose="020B0306020202040204" pitchFamily="34" charset="0"/>
              </a:rPr>
              <a:t>de 60 kg à 29 kg</a:t>
            </a:r>
            <a:r>
              <a:rPr lang="fr-CA" sz="2000" dirty="0">
                <a:solidFill>
                  <a:srgbClr val="000000"/>
                </a:solidFill>
                <a:latin typeface="Univers Condensed Light" panose="020B0306020202040204" pitchFamily="34" charset="0"/>
              </a:rPr>
              <a:t>.</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342900" indent="-342900">
              <a:buFont typeface="Wingdings" pitchFamily="2" charset="2"/>
              <a:buChar char="§"/>
            </a:pPr>
            <a:r>
              <a:rPr lang="fr-CA" sz="2000" dirty="0">
                <a:solidFill>
                  <a:srgbClr val="000000"/>
                </a:solidFill>
                <a:latin typeface="Univers Condensed Light" panose="020B0306020202040204" pitchFamily="34" charset="0"/>
              </a:rPr>
              <a:t>L’utilisation majoritaire de composantes en aluminium élimine l’opération de traitement de surface par galvanisation (utilisé pour la version en acier) : coût réduit de fabrication, produit avec empreinte environnementale réduite.</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342900" indent="-342900">
              <a:buFont typeface="Wingdings" pitchFamily="2" charset="2"/>
              <a:buChar char="§"/>
            </a:pPr>
            <a:r>
              <a:rPr lang="fr-CA" sz="2000" dirty="0">
                <a:solidFill>
                  <a:srgbClr val="000000"/>
                </a:solidFill>
                <a:latin typeface="Univers Condensed Light" panose="020B0306020202040204" pitchFamily="34" charset="0"/>
              </a:rPr>
              <a:t>Les performances respectent le cahier des charges, comportement du produit similaire à celui en acier.</a:t>
            </a:r>
            <a:br>
              <a:rPr lang="fr-CA" sz="2000" dirty="0">
                <a:solidFill>
                  <a:srgbClr val="000000"/>
                </a:solidFill>
                <a:latin typeface="Univers Condensed Light" panose="020B0306020202040204" pitchFamily="34" charset="0"/>
              </a:rPr>
            </a:br>
            <a:r>
              <a:rPr lang="fr-CA" sz="1000" dirty="0">
                <a:solidFill>
                  <a:srgbClr val="000000"/>
                </a:solidFill>
                <a:latin typeface="Univers Condensed Light" panose="020B0306020202040204" pitchFamily="34" charset="0"/>
              </a:rPr>
              <a:t> </a:t>
            </a:r>
          </a:p>
          <a:p>
            <a:pPr marL="342900" indent="-342900">
              <a:buFont typeface="Wingdings" pitchFamily="2" charset="2"/>
              <a:buChar char="§"/>
            </a:pPr>
            <a:r>
              <a:rPr lang="fr-CA" sz="2000" dirty="0">
                <a:solidFill>
                  <a:srgbClr val="000000"/>
                </a:solidFill>
                <a:latin typeface="Univers Condensed Light" panose="020B0306020202040204" pitchFamily="34" charset="0"/>
              </a:rPr>
              <a:t>Design simplifié, avec une réduction de temps d’assemblage à l’usine, procédé de soudure seulement sur un sous-assemblage, utilisation de rivets demandé des opérateurs avec qualifications de base.</a:t>
            </a:r>
          </a:p>
        </p:txBody>
      </p:sp>
    </p:spTree>
    <p:extLst>
      <p:ext uri="{BB962C8B-B14F-4D97-AF65-F5344CB8AC3E}">
        <p14:creationId xmlns:p14="http://schemas.microsoft.com/office/powerpoint/2010/main" val="3999600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D485D82-F5EB-9243-AACD-09E4AA355EE7}"/>
              </a:ext>
            </a:extLst>
          </p:cNvPr>
          <p:cNvSpPr>
            <a:spLocks noGrp="1"/>
          </p:cNvSpPr>
          <p:nvPr>
            <p:ph type="title"/>
          </p:nvPr>
        </p:nvSpPr>
        <p:spPr/>
        <p:txBody>
          <a:bodyPr/>
          <a:lstStyle/>
          <a:p>
            <a:r>
              <a:rPr lang="fr-FR" dirty="0"/>
              <a:t>PARTENAIRES</a:t>
            </a:r>
          </a:p>
        </p:txBody>
      </p:sp>
      <p:pic>
        <p:nvPicPr>
          <p:cNvPr id="29" name="Image 28">
            <a:extLst>
              <a:ext uri="{FF2B5EF4-FFF2-40B4-BE49-F238E27FC236}">
                <a16:creationId xmlns:a16="http://schemas.microsoft.com/office/drawing/2014/main" id="{CC8BB46F-97D0-6946-A523-884DE0E13EF1}"/>
              </a:ext>
            </a:extLst>
          </p:cNvPr>
          <p:cNvPicPr>
            <a:picLocks noChangeAspect="1"/>
          </p:cNvPicPr>
          <p:nvPr/>
        </p:nvPicPr>
        <p:blipFill>
          <a:blip r:embed="rId2"/>
          <a:stretch>
            <a:fillRect/>
          </a:stretch>
        </p:blipFill>
        <p:spPr>
          <a:xfrm>
            <a:off x="6514231" y="4516771"/>
            <a:ext cx="1403783" cy="686059"/>
          </a:xfrm>
          <a:prstGeom prst="rect">
            <a:avLst/>
          </a:prstGeom>
        </p:spPr>
      </p:pic>
      <p:pic>
        <p:nvPicPr>
          <p:cNvPr id="31" name="Image 30">
            <a:extLst>
              <a:ext uri="{FF2B5EF4-FFF2-40B4-BE49-F238E27FC236}">
                <a16:creationId xmlns:a16="http://schemas.microsoft.com/office/drawing/2014/main" id="{C8E166F7-2569-2148-81D4-8D05C20D39F6}"/>
              </a:ext>
            </a:extLst>
          </p:cNvPr>
          <p:cNvPicPr>
            <a:picLocks noChangeAspect="1"/>
          </p:cNvPicPr>
          <p:nvPr/>
        </p:nvPicPr>
        <p:blipFill>
          <a:blip r:embed="rId3"/>
          <a:stretch>
            <a:fillRect/>
          </a:stretch>
        </p:blipFill>
        <p:spPr>
          <a:xfrm>
            <a:off x="4864818" y="2341426"/>
            <a:ext cx="2351305" cy="722673"/>
          </a:xfrm>
          <a:prstGeom prst="rect">
            <a:avLst/>
          </a:prstGeom>
        </p:spPr>
      </p:pic>
      <p:pic>
        <p:nvPicPr>
          <p:cNvPr id="37" name="Graphique 36">
            <a:extLst>
              <a:ext uri="{FF2B5EF4-FFF2-40B4-BE49-F238E27FC236}">
                <a16:creationId xmlns:a16="http://schemas.microsoft.com/office/drawing/2014/main" id="{595DA0AB-17DF-DE40-AFD4-10998F7D17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4044" y="2405809"/>
            <a:ext cx="2586715" cy="559290"/>
          </a:xfrm>
          <a:prstGeom prst="rect">
            <a:avLst/>
          </a:prstGeom>
        </p:spPr>
      </p:pic>
      <p:pic>
        <p:nvPicPr>
          <p:cNvPr id="43" name="Image 42">
            <a:extLst>
              <a:ext uri="{FF2B5EF4-FFF2-40B4-BE49-F238E27FC236}">
                <a16:creationId xmlns:a16="http://schemas.microsoft.com/office/drawing/2014/main" id="{6AD8C13E-7269-FF47-B324-F140639916EB}"/>
              </a:ext>
            </a:extLst>
          </p:cNvPr>
          <p:cNvPicPr>
            <a:picLocks noChangeAspect="1"/>
          </p:cNvPicPr>
          <p:nvPr/>
        </p:nvPicPr>
        <p:blipFill>
          <a:blip r:embed="rId6"/>
          <a:stretch>
            <a:fillRect/>
          </a:stretch>
        </p:blipFill>
        <p:spPr>
          <a:xfrm>
            <a:off x="4366402" y="4751494"/>
            <a:ext cx="1458903" cy="447255"/>
          </a:xfrm>
          <a:prstGeom prst="rect">
            <a:avLst/>
          </a:prstGeom>
        </p:spPr>
      </p:pic>
      <p:cxnSp>
        <p:nvCxnSpPr>
          <p:cNvPr id="11" name="Connecteur droit 10">
            <a:extLst>
              <a:ext uri="{FF2B5EF4-FFF2-40B4-BE49-F238E27FC236}">
                <a16:creationId xmlns:a16="http://schemas.microsoft.com/office/drawing/2014/main" id="{8BF77C14-C801-C94F-AADA-B6874BA2871B}"/>
              </a:ext>
            </a:extLst>
          </p:cNvPr>
          <p:cNvCxnSpPr>
            <a:cxnSpLocks/>
          </p:cNvCxnSpPr>
          <p:nvPr/>
        </p:nvCxnSpPr>
        <p:spPr>
          <a:xfrm>
            <a:off x="4083019" y="4019610"/>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5F0B9348-28CA-6F45-9589-A3D7D3AE2B7F}"/>
              </a:ext>
            </a:extLst>
          </p:cNvPr>
          <p:cNvCxnSpPr>
            <a:cxnSpLocks/>
          </p:cNvCxnSpPr>
          <p:nvPr/>
        </p:nvCxnSpPr>
        <p:spPr>
          <a:xfrm>
            <a:off x="6153360" y="4038675"/>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E1D36E10-06D2-5240-9F20-C58B979E6B78}"/>
              </a:ext>
            </a:extLst>
          </p:cNvPr>
          <p:cNvCxnSpPr>
            <a:cxnSpLocks/>
          </p:cNvCxnSpPr>
          <p:nvPr/>
        </p:nvCxnSpPr>
        <p:spPr>
          <a:xfrm>
            <a:off x="6198166"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149DE5E-AD39-E346-9E85-53C16A8EA9D8}"/>
              </a:ext>
            </a:extLst>
          </p:cNvPr>
          <p:cNvCxnSpPr>
            <a:cxnSpLocks/>
          </p:cNvCxnSpPr>
          <p:nvPr/>
        </p:nvCxnSpPr>
        <p:spPr>
          <a:xfrm>
            <a:off x="4140533"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ABC491A-34CB-6B4B-A915-110E6B759F98}"/>
              </a:ext>
            </a:extLst>
          </p:cNvPr>
          <p:cNvCxnSpPr>
            <a:cxnSpLocks/>
          </p:cNvCxnSpPr>
          <p:nvPr/>
        </p:nvCxnSpPr>
        <p:spPr>
          <a:xfrm>
            <a:off x="2091405" y="4008799"/>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05399FDD-6013-C24A-A6F6-3BE37430B62E}"/>
              </a:ext>
            </a:extLst>
          </p:cNvPr>
          <p:cNvCxnSpPr>
            <a:cxnSpLocks/>
          </p:cNvCxnSpPr>
          <p:nvPr/>
        </p:nvCxnSpPr>
        <p:spPr>
          <a:xfrm>
            <a:off x="8139307" y="1949067"/>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F02D5362-EE43-9247-8445-D202A4F24E15}"/>
              </a:ext>
            </a:extLst>
          </p:cNvPr>
          <p:cNvCxnSpPr>
            <a:cxnSpLocks/>
          </p:cNvCxnSpPr>
          <p:nvPr/>
        </p:nvCxnSpPr>
        <p:spPr>
          <a:xfrm>
            <a:off x="4019483" y="1949067"/>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E01C0322-C4B6-CF43-9998-DAD7FA6DE591}"/>
              </a:ext>
            </a:extLst>
          </p:cNvPr>
          <p:cNvSpPr>
            <a:spLocks noGrp="1"/>
          </p:cNvSpPr>
          <p:nvPr>
            <p:ph type="ftr" sz="quarter" idx="11"/>
          </p:nvPr>
        </p:nvSpPr>
        <p:spPr/>
        <p:txBody>
          <a:bodyPr/>
          <a:lstStyle/>
          <a:p>
            <a:r>
              <a:rPr lang="fr-FR"/>
              <a:t>ALU-COMPÉTENCES</a:t>
            </a:r>
            <a:endParaRPr lang="fr-FR" dirty="0"/>
          </a:p>
        </p:txBody>
      </p:sp>
      <p:sp>
        <p:nvSpPr>
          <p:cNvPr id="4" name="Espace réservé du numéro de diapositive 3">
            <a:extLst>
              <a:ext uri="{FF2B5EF4-FFF2-40B4-BE49-F238E27FC236}">
                <a16:creationId xmlns:a16="http://schemas.microsoft.com/office/drawing/2014/main" id="{602D9E4A-F008-D64D-AFB2-6F056C26B8E3}"/>
              </a:ext>
            </a:extLst>
          </p:cNvPr>
          <p:cNvSpPr>
            <a:spLocks noGrp="1"/>
          </p:cNvSpPr>
          <p:nvPr>
            <p:ph type="sldNum" sz="quarter" idx="12"/>
          </p:nvPr>
        </p:nvSpPr>
        <p:spPr/>
        <p:txBody>
          <a:bodyPr/>
          <a:lstStyle/>
          <a:p>
            <a:fld id="{82B63C5F-247B-BE4F-ACBC-7BDD67617F3E}" type="slidenum">
              <a:rPr lang="fr-FR" smtClean="0"/>
              <a:t>24</a:t>
            </a:fld>
            <a:endParaRPr lang="fr-FR"/>
          </a:p>
        </p:txBody>
      </p:sp>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987" y="4605858"/>
            <a:ext cx="1627012" cy="751173"/>
          </a:xfrm>
          <a:prstGeom prst="rect">
            <a:avLst/>
          </a:prstGeom>
        </p:spPr>
      </p:pic>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9645" y="4577281"/>
            <a:ext cx="1239750" cy="621468"/>
          </a:xfrm>
          <a:prstGeom prst="rect">
            <a:avLst/>
          </a:prstGeom>
        </p:spPr>
      </p:pic>
      <p:cxnSp>
        <p:nvCxnSpPr>
          <p:cNvPr id="20" name="Connecteur droit 19">
            <a:extLst>
              <a:ext uri="{FF2B5EF4-FFF2-40B4-BE49-F238E27FC236}">
                <a16:creationId xmlns:a16="http://schemas.microsoft.com/office/drawing/2014/main" id="{E1D36E10-06D2-5240-9F20-C58B979E6B78}"/>
              </a:ext>
            </a:extLst>
          </p:cNvPr>
          <p:cNvCxnSpPr>
            <a:cxnSpLocks/>
          </p:cNvCxnSpPr>
          <p:nvPr/>
        </p:nvCxnSpPr>
        <p:spPr>
          <a:xfrm>
            <a:off x="8267160"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5F0B9348-28CA-6F45-9589-A3D7D3AE2B7F}"/>
              </a:ext>
            </a:extLst>
          </p:cNvPr>
          <p:cNvCxnSpPr>
            <a:cxnSpLocks/>
          </p:cNvCxnSpPr>
          <p:nvPr/>
        </p:nvCxnSpPr>
        <p:spPr>
          <a:xfrm>
            <a:off x="8202688" y="4019610"/>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B82088F8-4E2E-45A6-BA5D-07321A918BD6}"/>
              </a:ext>
            </a:extLst>
          </p:cNvPr>
          <p:cNvPicPr>
            <a:picLocks noChangeAspect="1"/>
          </p:cNvPicPr>
          <p:nvPr/>
        </p:nvPicPr>
        <p:blipFill>
          <a:blip r:embed="rId9"/>
          <a:stretch>
            <a:fillRect/>
          </a:stretch>
        </p:blipFill>
        <p:spPr>
          <a:xfrm>
            <a:off x="258421" y="2252183"/>
            <a:ext cx="3524897" cy="888568"/>
          </a:xfrm>
          <a:prstGeom prst="rect">
            <a:avLst/>
          </a:prstGeom>
        </p:spPr>
      </p:pic>
    </p:spTree>
    <p:extLst>
      <p:ext uri="{BB962C8B-B14F-4D97-AF65-F5344CB8AC3E}">
        <p14:creationId xmlns:p14="http://schemas.microsoft.com/office/powerpoint/2010/main" val="374393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endParaRPr lang="fr-FR" dirty="0"/>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3</a:t>
            </a:fld>
            <a:endParaRPr lang="fr-FR" dirty="0"/>
          </a:p>
        </p:txBody>
      </p:sp>
      <p:sp>
        <p:nvSpPr>
          <p:cNvPr id="4" name="Espace réservé du texte 3"/>
          <p:cNvSpPr>
            <a:spLocks noGrp="1"/>
          </p:cNvSpPr>
          <p:nvPr>
            <p:ph type="body" idx="1"/>
          </p:nvPr>
        </p:nvSpPr>
        <p:spPr>
          <a:xfrm>
            <a:off x="839009" y="2057387"/>
            <a:ext cx="10513982" cy="3671901"/>
          </a:xfrm>
        </p:spPr>
        <p:txBody>
          <a:bodyPr>
            <a:noAutofit/>
          </a:bodyPr>
          <a:lstStyle/>
          <a:p>
            <a:pPr marL="342900" indent="-342900">
              <a:buFont typeface="+mj-lt"/>
              <a:buAutoNum type="arabicPeriod"/>
            </a:pPr>
            <a:r>
              <a:rPr lang="fr-CA" sz="3200" dirty="0"/>
              <a:t> Contexte du projet </a:t>
            </a:r>
          </a:p>
          <a:p>
            <a:pPr marL="342900" indent="-342900">
              <a:buFont typeface="+mj-lt"/>
              <a:buAutoNum type="arabicPeriod"/>
            </a:pPr>
            <a:r>
              <a:rPr lang="fr-CA" sz="3200" dirty="0"/>
              <a:t> Cahier des charges</a:t>
            </a:r>
          </a:p>
          <a:p>
            <a:pPr marL="342900" indent="-342900">
              <a:buFont typeface="+mj-lt"/>
              <a:buAutoNum type="arabicPeriod"/>
            </a:pPr>
            <a:r>
              <a:rPr lang="fr-CA" sz="3200" dirty="0"/>
              <a:t> Solution proposée</a:t>
            </a:r>
          </a:p>
          <a:p>
            <a:pPr marL="342900" indent="-342900">
              <a:buFont typeface="+mj-lt"/>
              <a:buAutoNum type="arabicPeriod"/>
            </a:pPr>
            <a:r>
              <a:rPr lang="fr-CA" sz="3200" dirty="0"/>
              <a:t> Analyse par éléments finis</a:t>
            </a:r>
          </a:p>
          <a:p>
            <a:pPr marL="342900" indent="-342900">
              <a:buFont typeface="+mj-lt"/>
              <a:buAutoNum type="arabicPeriod"/>
            </a:pPr>
            <a:r>
              <a:rPr lang="fr-CA" sz="3200" dirty="0"/>
              <a:t> Conclusion</a:t>
            </a:r>
          </a:p>
        </p:txBody>
      </p:sp>
      <p:sp>
        <p:nvSpPr>
          <p:cNvPr id="5" name="Titre 4">
            <a:extLst>
              <a:ext uri="{FF2B5EF4-FFF2-40B4-BE49-F238E27FC236}">
                <a16:creationId xmlns:a16="http://schemas.microsoft.com/office/drawing/2014/main" id="{71076510-54E6-E042-8FA5-F3A686CC8955}"/>
              </a:ext>
            </a:extLst>
          </p:cNvPr>
          <p:cNvSpPr>
            <a:spLocks noGrp="1"/>
          </p:cNvSpPr>
          <p:nvPr>
            <p:ph type="title"/>
          </p:nvPr>
        </p:nvSpPr>
        <p:spPr>
          <a:xfrm>
            <a:off x="838200" y="513568"/>
            <a:ext cx="9821449" cy="926926"/>
          </a:xfrm>
        </p:spPr>
        <p:txBody>
          <a:bodyPr>
            <a:normAutofit/>
          </a:bodyPr>
          <a:lstStyle/>
          <a:p>
            <a:r>
              <a:rPr lang="fr-CA" sz="4400" dirty="0"/>
              <a:t>Plan de présentation</a:t>
            </a:r>
          </a:p>
        </p:txBody>
      </p:sp>
    </p:spTree>
    <p:extLst>
      <p:ext uri="{BB962C8B-B14F-4D97-AF65-F5344CB8AC3E}">
        <p14:creationId xmlns:p14="http://schemas.microsoft.com/office/powerpoint/2010/main" val="317305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4</a:t>
            </a:fld>
            <a:endParaRPr lang="fr-FR" dirty="0"/>
          </a:p>
        </p:txBody>
      </p:sp>
      <p:sp>
        <p:nvSpPr>
          <p:cNvPr id="4" name="Espace réservé du texte 3"/>
          <p:cNvSpPr>
            <a:spLocks noGrp="1"/>
          </p:cNvSpPr>
          <p:nvPr>
            <p:ph type="body" idx="1"/>
          </p:nvPr>
        </p:nvSpPr>
        <p:spPr>
          <a:xfrm>
            <a:off x="839009" y="3426739"/>
            <a:ext cx="10513982" cy="3112173"/>
          </a:xfrm>
        </p:spPr>
        <p:txBody>
          <a:bodyPr>
            <a:normAutofit/>
          </a:bodyPr>
          <a:lstStyle/>
          <a:p>
            <a:r>
              <a:rPr lang="fr-CA" sz="2000" dirty="0"/>
              <a:t>Le système exerce un blocage de la roue des camions lors du chargement dans les entrepôts.</a:t>
            </a:r>
            <a:br>
              <a:rPr lang="fr-CA" sz="2000" dirty="0"/>
            </a:br>
            <a:r>
              <a:rPr lang="fr-CA" sz="1000" dirty="0"/>
              <a:t> </a:t>
            </a:r>
          </a:p>
          <a:p>
            <a:r>
              <a:rPr lang="fr-CA" sz="2000" dirty="0"/>
              <a:t>La solution vient prévenir les accidents si le camion se déplace au moment de la manipulation avec le chariot élévateur.</a:t>
            </a:r>
            <a:br>
              <a:rPr lang="fr-CA" sz="2000" dirty="0"/>
            </a:br>
            <a:r>
              <a:rPr lang="fr-CA" sz="1000" dirty="0"/>
              <a:t> </a:t>
            </a:r>
          </a:p>
          <a:p>
            <a:r>
              <a:rPr lang="fr-CA" sz="2000" dirty="0"/>
              <a:t>Le système a trois composantes principales :</a:t>
            </a:r>
          </a:p>
          <a:p>
            <a:pPr marL="285750" indent="-285750">
              <a:buFont typeface="Wingdings" panose="05000000000000000000" pitchFamily="2" charset="2"/>
              <a:buChar char="§"/>
            </a:pPr>
            <a:r>
              <a:rPr lang="fr-CA" sz="2000" dirty="0"/>
              <a:t>la cale de blocage; </a:t>
            </a:r>
          </a:p>
          <a:p>
            <a:pPr marL="285750" indent="-285750">
              <a:buFont typeface="Wingdings" panose="05000000000000000000" pitchFamily="2" charset="2"/>
              <a:buChar char="§"/>
            </a:pPr>
            <a:r>
              <a:rPr lang="fr-CA" sz="2000" dirty="0"/>
              <a:t>le bras-aide à la manipulation;</a:t>
            </a:r>
          </a:p>
          <a:p>
            <a:pPr marL="285750" indent="-285750">
              <a:buFont typeface="Wingdings" panose="05000000000000000000" pitchFamily="2" charset="2"/>
              <a:buChar char="§"/>
            </a:pPr>
            <a:r>
              <a:rPr lang="fr-CA" sz="2000" dirty="0"/>
              <a:t>la plaque de blocage de la cale sur le sol.</a:t>
            </a:r>
          </a:p>
          <a:p>
            <a:endParaRPr lang="fr-CA" dirty="0"/>
          </a:p>
        </p:txBody>
      </p:sp>
      <p:sp>
        <p:nvSpPr>
          <p:cNvPr id="5" name="Titre 4"/>
          <p:cNvSpPr>
            <a:spLocks noGrp="1"/>
          </p:cNvSpPr>
          <p:nvPr>
            <p:ph type="title"/>
          </p:nvPr>
        </p:nvSpPr>
        <p:spPr/>
        <p:txBody>
          <a:bodyPr/>
          <a:lstStyle/>
          <a:p>
            <a:r>
              <a:rPr lang="fr-CA" dirty="0"/>
              <a:t>Contexte du projet</a:t>
            </a:r>
          </a:p>
        </p:txBody>
      </p:sp>
      <p:pic>
        <p:nvPicPr>
          <p:cNvPr id="6" name="Image 5">
            <a:extLst>
              <a:ext uri="{FF2B5EF4-FFF2-40B4-BE49-F238E27FC236}">
                <a16:creationId xmlns:a16="http://schemas.microsoft.com/office/drawing/2014/main" id="{64285883-3981-4E93-A694-465D46474061}"/>
              </a:ext>
            </a:extLst>
          </p:cNvPr>
          <p:cNvPicPr>
            <a:picLocks noChangeAspect="1"/>
          </p:cNvPicPr>
          <p:nvPr/>
        </p:nvPicPr>
        <p:blipFill>
          <a:blip r:embed="rId2"/>
          <a:stretch>
            <a:fillRect/>
          </a:stretch>
        </p:blipFill>
        <p:spPr>
          <a:xfrm>
            <a:off x="941555" y="1261887"/>
            <a:ext cx="2914650" cy="1657350"/>
          </a:xfrm>
          <a:prstGeom prst="rect">
            <a:avLst/>
          </a:prstGeom>
        </p:spPr>
      </p:pic>
      <p:pic>
        <p:nvPicPr>
          <p:cNvPr id="7" name="Image 6">
            <a:extLst>
              <a:ext uri="{FF2B5EF4-FFF2-40B4-BE49-F238E27FC236}">
                <a16:creationId xmlns:a16="http://schemas.microsoft.com/office/drawing/2014/main" id="{BB42AF52-BCA8-44F4-A3E7-66F5066BC367}"/>
              </a:ext>
            </a:extLst>
          </p:cNvPr>
          <p:cNvPicPr>
            <a:picLocks noChangeAspect="1"/>
          </p:cNvPicPr>
          <p:nvPr/>
        </p:nvPicPr>
        <p:blipFill>
          <a:blip r:embed="rId3"/>
          <a:stretch>
            <a:fillRect/>
          </a:stretch>
        </p:blipFill>
        <p:spPr>
          <a:xfrm>
            <a:off x="4099983" y="1238933"/>
            <a:ext cx="2914650" cy="1680304"/>
          </a:xfrm>
          <a:prstGeom prst="rect">
            <a:avLst/>
          </a:prstGeom>
        </p:spPr>
      </p:pic>
      <p:pic>
        <p:nvPicPr>
          <p:cNvPr id="8" name="Image 7">
            <a:extLst>
              <a:ext uri="{FF2B5EF4-FFF2-40B4-BE49-F238E27FC236}">
                <a16:creationId xmlns:a16="http://schemas.microsoft.com/office/drawing/2014/main" id="{E90BC3FC-87B4-40A4-B86E-A5023883B1A3}"/>
              </a:ext>
            </a:extLst>
          </p:cNvPr>
          <p:cNvPicPr>
            <a:picLocks noChangeAspect="1"/>
          </p:cNvPicPr>
          <p:nvPr/>
        </p:nvPicPr>
        <p:blipFill>
          <a:blip r:embed="rId4"/>
          <a:stretch>
            <a:fillRect/>
          </a:stretch>
        </p:blipFill>
        <p:spPr>
          <a:xfrm>
            <a:off x="7258411" y="245490"/>
            <a:ext cx="1926865" cy="2673747"/>
          </a:xfrm>
          <a:prstGeom prst="rect">
            <a:avLst/>
          </a:prstGeom>
        </p:spPr>
      </p:pic>
      <p:sp>
        <p:nvSpPr>
          <p:cNvPr id="9" name="Rectangle 8">
            <a:extLst>
              <a:ext uri="{FF2B5EF4-FFF2-40B4-BE49-F238E27FC236}">
                <a16:creationId xmlns:a16="http://schemas.microsoft.com/office/drawing/2014/main" id="{EBA1B094-EE66-4A50-BA79-3DEF0C9C4EC0}"/>
              </a:ext>
            </a:extLst>
          </p:cNvPr>
          <p:cNvSpPr/>
          <p:nvPr/>
        </p:nvSpPr>
        <p:spPr>
          <a:xfrm>
            <a:off x="7228416" y="2905623"/>
            <a:ext cx="3226799" cy="338554"/>
          </a:xfrm>
          <a:prstGeom prst="rect">
            <a:avLst/>
          </a:prstGeom>
        </p:spPr>
        <p:txBody>
          <a:bodyPr wrap="square">
            <a:spAutoFit/>
          </a:bodyPr>
          <a:lstStyle/>
          <a:p>
            <a:r>
              <a:rPr lang="fr-CA" sz="800" i="1" dirty="0">
                <a:solidFill>
                  <a:srgbClr val="7E7E7E"/>
                </a:solidFill>
                <a:latin typeface="Arial" panose="020B0604020202020204" pitchFamily="34" charset="0"/>
              </a:rPr>
              <a:t>Source : site web GMR-</a:t>
            </a:r>
            <a:r>
              <a:rPr lang="fr-CA" sz="800" i="1" dirty="0" err="1">
                <a:solidFill>
                  <a:srgbClr val="7E7E7E"/>
                </a:solidFill>
                <a:latin typeface="Arial" panose="020B0604020202020204" pitchFamily="34" charset="0"/>
              </a:rPr>
              <a:t>Safety</a:t>
            </a:r>
            <a:endParaRPr lang="fr-CA" sz="800" dirty="0">
              <a:solidFill>
                <a:srgbClr val="7E7E7E"/>
              </a:solidFill>
              <a:latin typeface="Arial" panose="020B0604020202020204" pitchFamily="34" charset="0"/>
            </a:endParaRPr>
          </a:p>
          <a:p>
            <a:r>
              <a:rPr lang="fr-CA" sz="800" i="1" dirty="0">
                <a:solidFill>
                  <a:srgbClr val="7E7E7E"/>
                </a:solidFill>
                <a:latin typeface="Arial" panose="020B0604020202020204" pitchFamily="34" charset="0"/>
              </a:rPr>
              <a:t>https://www.gmrsafety.com/fr/powerchock-notre-concept-unique/</a:t>
            </a:r>
            <a:endParaRPr lang="fr-CA" dirty="0"/>
          </a:p>
        </p:txBody>
      </p:sp>
    </p:spTree>
    <p:extLst>
      <p:ext uri="{BB962C8B-B14F-4D97-AF65-F5344CB8AC3E}">
        <p14:creationId xmlns:p14="http://schemas.microsoft.com/office/powerpoint/2010/main" val="248622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5</a:t>
            </a:fld>
            <a:endParaRPr lang="fr-FR" dirty="0"/>
          </a:p>
        </p:txBody>
      </p:sp>
      <p:sp>
        <p:nvSpPr>
          <p:cNvPr id="4" name="Espace réservé du texte 3"/>
          <p:cNvSpPr>
            <a:spLocks noGrp="1"/>
          </p:cNvSpPr>
          <p:nvPr>
            <p:ph type="body" idx="1"/>
          </p:nvPr>
        </p:nvSpPr>
        <p:spPr>
          <a:xfrm>
            <a:off x="839009" y="1961402"/>
            <a:ext cx="10513982" cy="3832698"/>
          </a:xfrm>
        </p:spPr>
        <p:txBody>
          <a:bodyPr>
            <a:normAutofit/>
          </a:bodyPr>
          <a:lstStyle/>
          <a:p>
            <a:pPr marL="285750" indent="-285750">
              <a:buFont typeface="Wingdings" panose="05000000000000000000" pitchFamily="2" charset="2"/>
              <a:buChar char="§"/>
            </a:pPr>
            <a:r>
              <a:rPr lang="fr-CA" sz="2000" dirty="0"/>
              <a:t>Toutes les composantes du système sont conçues en </a:t>
            </a:r>
            <a:r>
              <a:rPr lang="fr-CA" sz="2000" b="1" dirty="0"/>
              <a:t>acier</a:t>
            </a:r>
            <a:r>
              <a:rPr lang="fr-CA" sz="2000" dirty="0"/>
              <a:t>.</a:t>
            </a:r>
            <a:br>
              <a:rPr lang="fr-CA" sz="2000" dirty="0"/>
            </a:br>
            <a:endParaRPr lang="fr-CA" sz="2000" dirty="0"/>
          </a:p>
          <a:p>
            <a:pPr marL="285750" indent="-285750">
              <a:buFont typeface="Wingdings" panose="05000000000000000000" pitchFamily="2" charset="2"/>
              <a:buChar char="§"/>
            </a:pPr>
            <a:r>
              <a:rPr lang="fr-CA" sz="2000" dirty="0"/>
              <a:t>La cale pèse environ </a:t>
            </a:r>
            <a:r>
              <a:rPr lang="fr-CA" sz="2000" b="1" dirty="0"/>
              <a:t>60 livres</a:t>
            </a:r>
            <a:r>
              <a:rPr lang="fr-CA" sz="2000" dirty="0"/>
              <a:t>, l’utilisateur a besoin d’un mécanisme pour l’aider.</a:t>
            </a:r>
            <a:br>
              <a:rPr lang="fr-CA" sz="2000" dirty="0"/>
            </a:br>
            <a:endParaRPr lang="fr-CA" sz="2000" dirty="0"/>
          </a:p>
          <a:p>
            <a:pPr marL="285750" indent="-285750">
              <a:buFont typeface="Wingdings" panose="05000000000000000000" pitchFamily="2" charset="2"/>
              <a:buChar char="§"/>
            </a:pPr>
            <a:r>
              <a:rPr lang="fr-CA" sz="2000" dirty="0"/>
              <a:t>La solution actuelle est concrétisée par un bras actionné par un ressort qui aide à retourner la cale au mur de l’entrepôt.</a:t>
            </a:r>
            <a:br>
              <a:rPr lang="fr-CA" sz="2000" dirty="0"/>
            </a:br>
            <a:endParaRPr lang="fr-CA" sz="2000" dirty="0"/>
          </a:p>
          <a:p>
            <a:pPr marL="285750" indent="-285750">
              <a:buFont typeface="Wingdings" panose="05000000000000000000" pitchFamily="2" charset="2"/>
              <a:buChar char="§"/>
            </a:pPr>
            <a:r>
              <a:rPr lang="fr-CA" sz="2000" dirty="0"/>
              <a:t>Les pièces du système actuel sont en acier. Le poids du bras nuit à l’efficacité du mécanisme. </a:t>
            </a:r>
            <a:br>
              <a:rPr lang="fr-CA" sz="2000" dirty="0"/>
            </a:br>
            <a:endParaRPr lang="fr-CA" sz="2000" dirty="0"/>
          </a:p>
          <a:p>
            <a:pPr marL="285750" indent="-285750">
              <a:buFont typeface="Wingdings" panose="05000000000000000000" pitchFamily="2" charset="2"/>
              <a:buChar char="§"/>
            </a:pPr>
            <a:r>
              <a:rPr lang="fr-CA" sz="2000" dirty="0"/>
              <a:t>L’objectif du projet est de les convertir en </a:t>
            </a:r>
            <a:r>
              <a:rPr lang="fr-CA" sz="2000" b="1" dirty="0"/>
              <a:t>aluminium</a:t>
            </a:r>
            <a:r>
              <a:rPr lang="fr-CA" sz="2000" dirty="0"/>
              <a:t>.</a:t>
            </a:r>
          </a:p>
        </p:txBody>
      </p:sp>
      <p:sp>
        <p:nvSpPr>
          <p:cNvPr id="5" name="Titre 4"/>
          <p:cNvSpPr>
            <a:spLocks noGrp="1"/>
          </p:cNvSpPr>
          <p:nvPr>
            <p:ph type="title"/>
          </p:nvPr>
        </p:nvSpPr>
        <p:spPr/>
        <p:txBody>
          <a:bodyPr/>
          <a:lstStyle/>
          <a:p>
            <a:r>
              <a:rPr lang="fr-CA" dirty="0"/>
              <a:t>Contexte du projet</a:t>
            </a:r>
          </a:p>
        </p:txBody>
      </p:sp>
    </p:spTree>
    <p:extLst>
      <p:ext uri="{BB962C8B-B14F-4D97-AF65-F5344CB8AC3E}">
        <p14:creationId xmlns:p14="http://schemas.microsoft.com/office/powerpoint/2010/main" val="76096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CEE88BC-A06B-4748-8636-EFC002F0F5FA}"/>
              </a:ext>
            </a:extLst>
          </p:cNvPr>
          <p:cNvSpPr>
            <a:spLocks noGrp="1"/>
          </p:cNvSpPr>
          <p:nvPr>
            <p:ph type="ftr" sz="quarter" idx="11"/>
          </p:nvPr>
        </p:nvSpPr>
        <p:spPr/>
        <p:txBody>
          <a:bodyPr/>
          <a:lstStyle/>
          <a:p>
            <a:r>
              <a:rPr lang="fr-FR"/>
              <a:t>ALU-COMPÉTENCES</a:t>
            </a:r>
          </a:p>
        </p:txBody>
      </p:sp>
      <p:sp>
        <p:nvSpPr>
          <p:cNvPr id="3" name="Espace réservé du numéro de diapositive 2">
            <a:extLst>
              <a:ext uri="{FF2B5EF4-FFF2-40B4-BE49-F238E27FC236}">
                <a16:creationId xmlns:a16="http://schemas.microsoft.com/office/drawing/2014/main" id="{282CB28C-45A8-4BDF-AE0B-2E64198C7F32}"/>
              </a:ext>
            </a:extLst>
          </p:cNvPr>
          <p:cNvSpPr>
            <a:spLocks noGrp="1"/>
          </p:cNvSpPr>
          <p:nvPr>
            <p:ph type="sldNum" sz="quarter" idx="12"/>
          </p:nvPr>
        </p:nvSpPr>
        <p:spPr/>
        <p:txBody>
          <a:bodyPr/>
          <a:lstStyle/>
          <a:p>
            <a:fld id="{82B63C5F-247B-BE4F-ACBC-7BDD67617F3E}" type="slidenum">
              <a:rPr lang="fr-FR" smtClean="0"/>
              <a:t>6</a:t>
            </a:fld>
            <a:endParaRPr lang="fr-FR" dirty="0"/>
          </a:p>
        </p:txBody>
      </p:sp>
      <p:sp>
        <p:nvSpPr>
          <p:cNvPr id="6" name="Titre 4">
            <a:extLst>
              <a:ext uri="{FF2B5EF4-FFF2-40B4-BE49-F238E27FC236}">
                <a16:creationId xmlns:a16="http://schemas.microsoft.com/office/drawing/2014/main" id="{6315EAD6-516C-4041-83BA-DC89C8F18CC2}"/>
              </a:ext>
            </a:extLst>
          </p:cNvPr>
          <p:cNvSpPr>
            <a:spLocks noGrp="1"/>
          </p:cNvSpPr>
          <p:nvPr>
            <p:ph type="title"/>
          </p:nvPr>
        </p:nvSpPr>
        <p:spPr>
          <a:xfrm>
            <a:off x="838200" y="513568"/>
            <a:ext cx="9821449" cy="1033130"/>
          </a:xfrm>
        </p:spPr>
        <p:txBody>
          <a:bodyPr/>
          <a:lstStyle/>
          <a:p>
            <a:r>
              <a:rPr lang="fr-CA" dirty="0"/>
              <a:t>Contexte du projet</a:t>
            </a:r>
            <a:br>
              <a:rPr lang="fr-CA" dirty="0"/>
            </a:br>
            <a:r>
              <a:rPr lang="fr-CA" sz="2400" dirty="0">
                <a:solidFill>
                  <a:schemeClr val="accent1"/>
                </a:solidFill>
              </a:rPr>
              <a:t>Pourquoi un bras en aluminium ? </a:t>
            </a:r>
          </a:p>
        </p:txBody>
      </p:sp>
      <p:sp>
        <p:nvSpPr>
          <p:cNvPr id="7" name="Espace réservé du texte 3">
            <a:extLst>
              <a:ext uri="{FF2B5EF4-FFF2-40B4-BE49-F238E27FC236}">
                <a16:creationId xmlns:a16="http://schemas.microsoft.com/office/drawing/2014/main" id="{367A096C-B0E6-4E96-974F-CACDD00A1627}"/>
              </a:ext>
            </a:extLst>
          </p:cNvPr>
          <p:cNvSpPr>
            <a:spLocks noGrp="1"/>
          </p:cNvSpPr>
          <p:nvPr>
            <p:ph type="body" idx="1"/>
          </p:nvPr>
        </p:nvSpPr>
        <p:spPr>
          <a:xfrm>
            <a:off x="838200" y="2544031"/>
            <a:ext cx="10513982" cy="2429540"/>
          </a:xfrm>
        </p:spPr>
        <p:txBody>
          <a:bodyPr>
            <a:normAutofit/>
          </a:bodyPr>
          <a:lstStyle/>
          <a:p>
            <a:pPr marL="285750" indent="-285750">
              <a:buFont typeface="Wingdings" pitchFamily="2" charset="2"/>
              <a:buChar char="§"/>
            </a:pPr>
            <a:r>
              <a:rPr lang="fr-CA" sz="2000" dirty="0"/>
              <a:t>Éviter toutes les contraintes rattachées au traitement de galvanisation :</a:t>
            </a:r>
          </a:p>
          <a:p>
            <a:pPr marL="742950" lvl="1" indent="-285750">
              <a:buFont typeface="Wingdings" pitchFamily="2" charset="2"/>
              <a:buChar char="§"/>
            </a:pPr>
            <a:r>
              <a:rPr lang="fr-CA" b="0" dirty="0">
                <a:solidFill>
                  <a:schemeClr val="tx1"/>
                </a:solidFill>
              </a:rPr>
              <a:t>la logistique reliée au transport entre les usines;</a:t>
            </a:r>
          </a:p>
          <a:p>
            <a:pPr marL="742950" lvl="1" indent="-285750">
              <a:buFont typeface="Wingdings" pitchFamily="2" charset="2"/>
              <a:buChar char="§"/>
            </a:pPr>
            <a:r>
              <a:rPr lang="fr-CA" b="0" dirty="0">
                <a:solidFill>
                  <a:schemeClr val="tx1"/>
                </a:solidFill>
              </a:rPr>
              <a:t>la perte de temps en usine de galvanisation, reperçage des trous et </a:t>
            </a:r>
            <a:r>
              <a:rPr lang="fr-CA" b="0" dirty="0" err="1">
                <a:solidFill>
                  <a:schemeClr val="tx1"/>
                </a:solidFill>
              </a:rPr>
              <a:t>re-filage</a:t>
            </a:r>
            <a:r>
              <a:rPr lang="fr-CA" b="0" dirty="0">
                <a:solidFill>
                  <a:schemeClr val="tx1"/>
                </a:solidFill>
              </a:rPr>
              <a:t> des filets.</a:t>
            </a:r>
            <a:br>
              <a:rPr lang="fr-CA" b="0" dirty="0">
                <a:solidFill>
                  <a:schemeClr val="tx1"/>
                </a:solidFill>
              </a:rPr>
            </a:br>
            <a:endParaRPr lang="fr-CA" b="0" dirty="0">
              <a:solidFill>
                <a:schemeClr val="tx1"/>
              </a:solidFill>
            </a:endParaRPr>
          </a:p>
          <a:p>
            <a:pPr marL="285750" indent="-285750">
              <a:buFont typeface="Wingdings" pitchFamily="2" charset="2"/>
              <a:buChar char="§"/>
            </a:pPr>
            <a:r>
              <a:rPr lang="fr-CA" sz="2000" dirty="0"/>
              <a:t>Profiter des caractéristiques de légèreté de l’aluminium, pour la manipulation et le transport.</a:t>
            </a:r>
            <a:br>
              <a:rPr lang="fr-CA" sz="2000" dirty="0"/>
            </a:br>
            <a:endParaRPr lang="fr-CA" sz="2000" dirty="0"/>
          </a:p>
          <a:p>
            <a:pPr marL="285750" indent="-285750">
              <a:buFont typeface="Wingdings" pitchFamily="2" charset="2"/>
              <a:buChar char="§"/>
            </a:pPr>
            <a:r>
              <a:rPr lang="fr-CA" sz="2000" dirty="0"/>
              <a:t>Un matériau écologique et recyclable à 100%.</a:t>
            </a:r>
          </a:p>
          <a:p>
            <a:pPr marL="285750" indent="-285750">
              <a:buFont typeface="Wingdings" pitchFamily="2" charset="2"/>
              <a:buChar char="§"/>
            </a:pPr>
            <a:endParaRPr lang="fr-CA" dirty="0"/>
          </a:p>
        </p:txBody>
      </p:sp>
    </p:spTree>
    <p:extLst>
      <p:ext uri="{BB962C8B-B14F-4D97-AF65-F5344CB8AC3E}">
        <p14:creationId xmlns:p14="http://schemas.microsoft.com/office/powerpoint/2010/main" val="298511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7</a:t>
            </a:fld>
            <a:endParaRPr lang="fr-FR" dirty="0"/>
          </a:p>
        </p:txBody>
      </p:sp>
      <p:sp>
        <p:nvSpPr>
          <p:cNvPr id="4" name="Espace réservé du texte 3"/>
          <p:cNvSpPr>
            <a:spLocks noGrp="1"/>
          </p:cNvSpPr>
          <p:nvPr>
            <p:ph type="body" idx="1"/>
          </p:nvPr>
        </p:nvSpPr>
        <p:spPr>
          <a:xfrm>
            <a:off x="497002" y="1277100"/>
            <a:ext cx="6596518" cy="5302800"/>
          </a:xfrm>
        </p:spPr>
        <p:txBody>
          <a:bodyPr anchor="t">
            <a:noAutofit/>
          </a:bodyPr>
          <a:lstStyle/>
          <a:p>
            <a:pPr marL="285750" indent="-285750">
              <a:buFont typeface="Wingdings" panose="05000000000000000000" pitchFamily="2" charset="2"/>
              <a:buChar char="§"/>
            </a:pPr>
            <a:r>
              <a:rPr lang="fr-CA" sz="1800" dirty="0"/>
              <a:t>Le pivot connecté au mur par le support de mur permet une rotation de 90°.</a:t>
            </a:r>
          </a:p>
          <a:p>
            <a:pPr marL="285750" indent="-285750">
              <a:buFont typeface="Wingdings" panose="05000000000000000000" pitchFamily="2" charset="2"/>
              <a:buChar char="§"/>
            </a:pPr>
            <a:r>
              <a:rPr lang="fr-CA" sz="1800" dirty="0"/>
              <a:t>Le levier-pivot relie le ressort au levier-ressort et au tendeur à pré-tension du ressort.</a:t>
            </a:r>
          </a:p>
          <a:p>
            <a:pPr marL="285750" indent="-285750">
              <a:buFont typeface="Wingdings" panose="05000000000000000000" pitchFamily="2" charset="2"/>
              <a:buChar char="§"/>
            </a:pPr>
            <a:r>
              <a:rPr lang="fr-CA" sz="1800" dirty="0"/>
              <a:t>Le joint supérieur connecte l’</a:t>
            </a:r>
            <a:r>
              <a:rPr lang="fr-CA" sz="1800" dirty="0" err="1"/>
              <a:t>arrière-bras</a:t>
            </a:r>
            <a:r>
              <a:rPr lang="fr-CA" sz="1800" dirty="0"/>
              <a:t> avec l’avant-bras, permettant un allongement.</a:t>
            </a:r>
          </a:p>
          <a:p>
            <a:pPr marL="285750" indent="-285750">
              <a:buFont typeface="Wingdings" panose="05000000000000000000" pitchFamily="2" charset="2"/>
              <a:buChar char="§"/>
            </a:pPr>
            <a:r>
              <a:rPr lang="fr-CA" sz="1800" dirty="0"/>
              <a:t>L’avant-bras est muni de deux poignées pour la manipulation et d’un connecteur pour la calle.</a:t>
            </a:r>
          </a:p>
          <a:p>
            <a:pPr marL="285750" indent="-285750">
              <a:buFont typeface="Wingdings" panose="05000000000000000000" pitchFamily="2" charset="2"/>
              <a:buChar char="§"/>
            </a:pPr>
            <a:r>
              <a:rPr lang="fr-CA" sz="1800" dirty="0"/>
              <a:t>Un boulon de pression limite l’angle de pivot.</a:t>
            </a:r>
          </a:p>
          <a:p>
            <a:pPr marL="285750" indent="-285750">
              <a:buFont typeface="Wingdings" panose="05000000000000000000" pitchFamily="2" charset="2"/>
              <a:buChar char="§"/>
            </a:pPr>
            <a:r>
              <a:rPr lang="fr-CA" sz="1800" dirty="0"/>
              <a:t>Dans le pivot, il y a un mécanisme d’inclinaison de l’</a:t>
            </a:r>
            <a:r>
              <a:rPr lang="fr-CA" sz="1800" dirty="0" err="1"/>
              <a:t>arrière-bras</a:t>
            </a:r>
            <a:r>
              <a:rPr lang="fr-CA" sz="1800" dirty="0"/>
              <a:t> en plan vertical (1.5°).</a:t>
            </a:r>
          </a:p>
          <a:p>
            <a:pPr marL="285750" indent="-285750">
              <a:buFont typeface="Wingdings" panose="05000000000000000000" pitchFamily="2" charset="2"/>
              <a:buChar char="§"/>
            </a:pPr>
            <a:r>
              <a:rPr lang="fr-CA" sz="1800" dirty="0"/>
              <a:t>Les pièces sont en acier, certaines sont soudées, mais toutes sont </a:t>
            </a:r>
            <a:r>
              <a:rPr lang="fr-CA" sz="1800" b="1" dirty="0"/>
              <a:t>galvanisées</a:t>
            </a:r>
            <a:r>
              <a:rPr lang="fr-CA" sz="1800" dirty="0"/>
              <a:t>.</a:t>
            </a:r>
          </a:p>
          <a:p>
            <a:pPr marL="285750" indent="-285750">
              <a:buFont typeface="Wingdings" panose="05000000000000000000" pitchFamily="2" charset="2"/>
              <a:buChar char="§"/>
            </a:pPr>
            <a:r>
              <a:rPr lang="fr-CA" sz="1800" dirty="0"/>
              <a:t>La quincaillerie est aussi en acier avec une protection en zinc.</a:t>
            </a:r>
          </a:p>
          <a:p>
            <a:pPr marL="285750" indent="-285750">
              <a:buFont typeface="Wingdings" panose="05000000000000000000" pitchFamily="2" charset="2"/>
              <a:buChar char="§"/>
            </a:pPr>
            <a:r>
              <a:rPr lang="fr-CA" sz="1800" dirty="0"/>
              <a:t>Les bras sont des tubes avec un poids total de 21kg.</a:t>
            </a:r>
          </a:p>
          <a:p>
            <a:pPr marL="285750" indent="-285750">
              <a:buFont typeface="Wingdings" panose="05000000000000000000" pitchFamily="2" charset="2"/>
              <a:buChar char="§"/>
            </a:pPr>
            <a:r>
              <a:rPr lang="fr-CA" sz="1800" dirty="0"/>
              <a:t>L’estimation de poids total est de 60 kg.</a:t>
            </a:r>
          </a:p>
        </p:txBody>
      </p:sp>
      <p:sp>
        <p:nvSpPr>
          <p:cNvPr id="5" name="Titre 4"/>
          <p:cNvSpPr>
            <a:spLocks noGrp="1"/>
          </p:cNvSpPr>
          <p:nvPr>
            <p:ph type="title"/>
          </p:nvPr>
        </p:nvSpPr>
        <p:spPr>
          <a:xfrm>
            <a:off x="838200" y="513568"/>
            <a:ext cx="9821449" cy="634089"/>
          </a:xfrm>
        </p:spPr>
        <p:txBody>
          <a:bodyPr/>
          <a:lstStyle/>
          <a:p>
            <a:r>
              <a:rPr lang="fr-CA" dirty="0"/>
              <a:t>Contexte du projet : Solution actuelle</a:t>
            </a:r>
          </a:p>
        </p:txBody>
      </p:sp>
      <p:pic>
        <p:nvPicPr>
          <p:cNvPr id="9" name="Image 8">
            <a:extLst>
              <a:ext uri="{FF2B5EF4-FFF2-40B4-BE49-F238E27FC236}">
                <a16:creationId xmlns:a16="http://schemas.microsoft.com/office/drawing/2014/main" id="{A5996440-21EF-4180-81E3-7AA5F6F56D52}"/>
              </a:ext>
            </a:extLst>
          </p:cNvPr>
          <p:cNvPicPr>
            <a:picLocks noChangeAspect="1"/>
          </p:cNvPicPr>
          <p:nvPr/>
        </p:nvPicPr>
        <p:blipFill>
          <a:blip r:embed="rId2"/>
          <a:stretch>
            <a:fillRect/>
          </a:stretch>
        </p:blipFill>
        <p:spPr>
          <a:xfrm>
            <a:off x="6871298" y="2581703"/>
            <a:ext cx="4992648" cy="3553327"/>
          </a:xfrm>
          <a:prstGeom prst="rect">
            <a:avLst/>
          </a:prstGeom>
        </p:spPr>
      </p:pic>
      <p:pic>
        <p:nvPicPr>
          <p:cNvPr id="10" name="Image 9">
            <a:extLst>
              <a:ext uri="{FF2B5EF4-FFF2-40B4-BE49-F238E27FC236}">
                <a16:creationId xmlns:a16="http://schemas.microsoft.com/office/drawing/2014/main" id="{073CFE00-2585-42F2-BD4F-9192A1151294}"/>
              </a:ext>
            </a:extLst>
          </p:cNvPr>
          <p:cNvPicPr>
            <a:picLocks noChangeAspect="1"/>
          </p:cNvPicPr>
          <p:nvPr/>
        </p:nvPicPr>
        <p:blipFill>
          <a:blip r:embed="rId3"/>
          <a:stretch>
            <a:fillRect/>
          </a:stretch>
        </p:blipFill>
        <p:spPr>
          <a:xfrm>
            <a:off x="8720749" y="4288667"/>
            <a:ext cx="2193966" cy="2120834"/>
          </a:xfrm>
          <a:prstGeom prst="rect">
            <a:avLst/>
          </a:prstGeom>
        </p:spPr>
      </p:pic>
      <p:pic>
        <p:nvPicPr>
          <p:cNvPr id="11" name="Image 10">
            <a:extLst>
              <a:ext uri="{FF2B5EF4-FFF2-40B4-BE49-F238E27FC236}">
                <a16:creationId xmlns:a16="http://schemas.microsoft.com/office/drawing/2014/main" id="{43426223-B359-4051-9601-EEC80BE73BCF}"/>
              </a:ext>
            </a:extLst>
          </p:cNvPr>
          <p:cNvPicPr>
            <a:picLocks noChangeAspect="1"/>
          </p:cNvPicPr>
          <p:nvPr/>
        </p:nvPicPr>
        <p:blipFill>
          <a:blip r:embed="rId4"/>
          <a:stretch>
            <a:fillRect/>
          </a:stretch>
        </p:blipFill>
        <p:spPr>
          <a:xfrm>
            <a:off x="7812565" y="254985"/>
            <a:ext cx="3052590" cy="2230739"/>
          </a:xfrm>
          <a:prstGeom prst="rect">
            <a:avLst/>
          </a:prstGeom>
        </p:spPr>
      </p:pic>
      <p:sp>
        <p:nvSpPr>
          <p:cNvPr id="12" name="ZoneTexte 11">
            <a:extLst>
              <a:ext uri="{FF2B5EF4-FFF2-40B4-BE49-F238E27FC236}">
                <a16:creationId xmlns:a16="http://schemas.microsoft.com/office/drawing/2014/main" id="{3EA4E503-8069-47E7-9C2A-19251220AA41}"/>
              </a:ext>
            </a:extLst>
          </p:cNvPr>
          <p:cNvSpPr txBox="1"/>
          <p:nvPr/>
        </p:nvSpPr>
        <p:spPr>
          <a:xfrm>
            <a:off x="9925835" y="2555369"/>
            <a:ext cx="658514" cy="276999"/>
          </a:xfrm>
          <a:prstGeom prst="rect">
            <a:avLst/>
          </a:prstGeom>
          <a:noFill/>
        </p:spPr>
        <p:txBody>
          <a:bodyPr wrap="none" rtlCol="0">
            <a:spAutoFit/>
          </a:bodyPr>
          <a:lstStyle/>
          <a:p>
            <a:r>
              <a:rPr lang="fr-CA" sz="1200" b="1" dirty="0"/>
              <a:t>Ressort</a:t>
            </a:r>
          </a:p>
        </p:txBody>
      </p:sp>
      <p:sp>
        <p:nvSpPr>
          <p:cNvPr id="13" name="ZoneTexte 12">
            <a:extLst>
              <a:ext uri="{FF2B5EF4-FFF2-40B4-BE49-F238E27FC236}">
                <a16:creationId xmlns:a16="http://schemas.microsoft.com/office/drawing/2014/main" id="{C35689E2-CB00-4282-997E-3F9B89345A74}"/>
              </a:ext>
            </a:extLst>
          </p:cNvPr>
          <p:cNvSpPr txBox="1"/>
          <p:nvPr/>
        </p:nvSpPr>
        <p:spPr>
          <a:xfrm>
            <a:off x="8690401" y="2506530"/>
            <a:ext cx="1088952" cy="276999"/>
          </a:xfrm>
          <a:prstGeom prst="rect">
            <a:avLst/>
          </a:prstGeom>
          <a:noFill/>
        </p:spPr>
        <p:txBody>
          <a:bodyPr wrap="none" rtlCol="0">
            <a:spAutoFit/>
          </a:bodyPr>
          <a:lstStyle/>
          <a:p>
            <a:r>
              <a:rPr lang="fr-CA" sz="1200" b="1" dirty="0"/>
              <a:t>Levier-Ressort</a:t>
            </a:r>
          </a:p>
        </p:txBody>
      </p:sp>
      <p:sp>
        <p:nvSpPr>
          <p:cNvPr id="14" name="ZoneTexte 13">
            <a:extLst>
              <a:ext uri="{FF2B5EF4-FFF2-40B4-BE49-F238E27FC236}">
                <a16:creationId xmlns:a16="http://schemas.microsoft.com/office/drawing/2014/main" id="{67040618-E07C-4EF9-9092-4116DF3521AD}"/>
              </a:ext>
            </a:extLst>
          </p:cNvPr>
          <p:cNvSpPr txBox="1"/>
          <p:nvPr/>
        </p:nvSpPr>
        <p:spPr>
          <a:xfrm>
            <a:off x="8033239" y="2832224"/>
            <a:ext cx="1140249" cy="276999"/>
          </a:xfrm>
          <a:prstGeom prst="rect">
            <a:avLst/>
          </a:prstGeom>
          <a:noFill/>
        </p:spPr>
        <p:txBody>
          <a:bodyPr wrap="none" rtlCol="0">
            <a:spAutoFit/>
          </a:bodyPr>
          <a:lstStyle/>
          <a:p>
            <a:r>
              <a:rPr lang="fr-CA" sz="1200" b="1" dirty="0"/>
              <a:t>Joint supérieur</a:t>
            </a:r>
          </a:p>
        </p:txBody>
      </p:sp>
      <p:sp>
        <p:nvSpPr>
          <p:cNvPr id="15" name="ZoneTexte 14">
            <a:extLst>
              <a:ext uri="{FF2B5EF4-FFF2-40B4-BE49-F238E27FC236}">
                <a16:creationId xmlns:a16="http://schemas.microsoft.com/office/drawing/2014/main" id="{76E80B90-3F16-4078-99CB-C7E35E6ABA08}"/>
              </a:ext>
            </a:extLst>
          </p:cNvPr>
          <p:cNvSpPr txBox="1"/>
          <p:nvPr/>
        </p:nvSpPr>
        <p:spPr>
          <a:xfrm>
            <a:off x="8556045" y="3722751"/>
            <a:ext cx="871136" cy="276999"/>
          </a:xfrm>
          <a:prstGeom prst="rect">
            <a:avLst/>
          </a:prstGeom>
          <a:noFill/>
        </p:spPr>
        <p:txBody>
          <a:bodyPr wrap="none" rtlCol="0">
            <a:spAutoFit/>
          </a:bodyPr>
          <a:lstStyle/>
          <a:p>
            <a:r>
              <a:rPr lang="fr-CA" sz="1200" b="1" dirty="0"/>
              <a:t>Avant-bras</a:t>
            </a:r>
          </a:p>
        </p:txBody>
      </p:sp>
      <p:sp>
        <p:nvSpPr>
          <p:cNvPr id="16" name="ZoneTexte 15">
            <a:extLst>
              <a:ext uri="{FF2B5EF4-FFF2-40B4-BE49-F238E27FC236}">
                <a16:creationId xmlns:a16="http://schemas.microsoft.com/office/drawing/2014/main" id="{3EBD78EF-6025-43B1-B8E7-FD640B571250}"/>
              </a:ext>
            </a:extLst>
          </p:cNvPr>
          <p:cNvSpPr txBox="1"/>
          <p:nvPr/>
        </p:nvSpPr>
        <p:spPr>
          <a:xfrm>
            <a:off x="9800558" y="3401137"/>
            <a:ext cx="948978" cy="276999"/>
          </a:xfrm>
          <a:prstGeom prst="rect">
            <a:avLst/>
          </a:prstGeom>
          <a:noFill/>
        </p:spPr>
        <p:txBody>
          <a:bodyPr wrap="none" rtlCol="0">
            <a:spAutoFit/>
          </a:bodyPr>
          <a:lstStyle/>
          <a:p>
            <a:r>
              <a:rPr lang="fr-CA" sz="1200" b="1" dirty="0" err="1"/>
              <a:t>Arrière-bras</a:t>
            </a:r>
            <a:endParaRPr lang="fr-CA" sz="1200" b="1" dirty="0"/>
          </a:p>
        </p:txBody>
      </p:sp>
      <p:sp>
        <p:nvSpPr>
          <p:cNvPr id="17" name="ZoneTexte 16">
            <a:extLst>
              <a:ext uri="{FF2B5EF4-FFF2-40B4-BE49-F238E27FC236}">
                <a16:creationId xmlns:a16="http://schemas.microsoft.com/office/drawing/2014/main" id="{5A0C1E8F-2DC3-41BF-9EBC-459E3DF4C773}"/>
              </a:ext>
            </a:extLst>
          </p:cNvPr>
          <p:cNvSpPr txBox="1"/>
          <p:nvPr/>
        </p:nvSpPr>
        <p:spPr>
          <a:xfrm>
            <a:off x="10871849" y="2513990"/>
            <a:ext cx="943913" cy="276999"/>
          </a:xfrm>
          <a:prstGeom prst="rect">
            <a:avLst/>
          </a:prstGeom>
          <a:noFill/>
        </p:spPr>
        <p:txBody>
          <a:bodyPr wrap="none" rtlCol="0">
            <a:spAutoFit/>
          </a:bodyPr>
          <a:lstStyle/>
          <a:p>
            <a:r>
              <a:rPr lang="fr-CA" sz="1200" b="1" dirty="0"/>
              <a:t>Levier-pivot</a:t>
            </a:r>
          </a:p>
        </p:txBody>
      </p:sp>
      <p:sp>
        <p:nvSpPr>
          <p:cNvPr id="18" name="ZoneTexte 17">
            <a:extLst>
              <a:ext uri="{FF2B5EF4-FFF2-40B4-BE49-F238E27FC236}">
                <a16:creationId xmlns:a16="http://schemas.microsoft.com/office/drawing/2014/main" id="{A317E753-B9E7-45AB-9434-F8D8D6339CC3}"/>
              </a:ext>
            </a:extLst>
          </p:cNvPr>
          <p:cNvSpPr txBox="1"/>
          <p:nvPr/>
        </p:nvSpPr>
        <p:spPr>
          <a:xfrm>
            <a:off x="10906821" y="3072446"/>
            <a:ext cx="513474" cy="276999"/>
          </a:xfrm>
          <a:prstGeom prst="rect">
            <a:avLst/>
          </a:prstGeom>
          <a:noFill/>
        </p:spPr>
        <p:txBody>
          <a:bodyPr wrap="none" rtlCol="0">
            <a:spAutoFit/>
          </a:bodyPr>
          <a:lstStyle/>
          <a:p>
            <a:r>
              <a:rPr lang="fr-CA" sz="1200" b="1" dirty="0"/>
              <a:t>pivot</a:t>
            </a:r>
          </a:p>
        </p:txBody>
      </p:sp>
      <p:sp>
        <p:nvSpPr>
          <p:cNvPr id="19" name="ZoneTexte 18">
            <a:extLst>
              <a:ext uri="{FF2B5EF4-FFF2-40B4-BE49-F238E27FC236}">
                <a16:creationId xmlns:a16="http://schemas.microsoft.com/office/drawing/2014/main" id="{BBDA9C8B-DA74-47CA-BB65-1A4624B58198}"/>
              </a:ext>
            </a:extLst>
          </p:cNvPr>
          <p:cNvSpPr txBox="1"/>
          <p:nvPr/>
        </p:nvSpPr>
        <p:spPr>
          <a:xfrm>
            <a:off x="9782801" y="2056643"/>
            <a:ext cx="1191352" cy="276999"/>
          </a:xfrm>
          <a:prstGeom prst="rect">
            <a:avLst/>
          </a:prstGeom>
          <a:noFill/>
        </p:spPr>
        <p:txBody>
          <a:bodyPr wrap="none" rtlCol="0">
            <a:spAutoFit/>
          </a:bodyPr>
          <a:lstStyle/>
          <a:p>
            <a:r>
              <a:rPr lang="fr-CA" sz="1200" b="1" dirty="0"/>
              <a:t>Support de mur</a:t>
            </a:r>
          </a:p>
        </p:txBody>
      </p:sp>
      <p:sp>
        <p:nvSpPr>
          <p:cNvPr id="20" name="ZoneTexte 19">
            <a:extLst>
              <a:ext uri="{FF2B5EF4-FFF2-40B4-BE49-F238E27FC236}">
                <a16:creationId xmlns:a16="http://schemas.microsoft.com/office/drawing/2014/main" id="{CEAF8A22-9AB8-490E-AD32-ECA85DE9BC45}"/>
              </a:ext>
            </a:extLst>
          </p:cNvPr>
          <p:cNvSpPr txBox="1"/>
          <p:nvPr/>
        </p:nvSpPr>
        <p:spPr>
          <a:xfrm>
            <a:off x="10840397" y="5781780"/>
            <a:ext cx="1414041" cy="276999"/>
          </a:xfrm>
          <a:prstGeom prst="rect">
            <a:avLst/>
          </a:prstGeom>
          <a:noFill/>
        </p:spPr>
        <p:txBody>
          <a:bodyPr wrap="none" rtlCol="0">
            <a:spAutoFit/>
          </a:bodyPr>
          <a:lstStyle/>
          <a:p>
            <a:r>
              <a:rPr lang="fr-CA" sz="1200" b="1" dirty="0"/>
              <a:t>Boulon de pression</a:t>
            </a:r>
          </a:p>
        </p:txBody>
      </p:sp>
      <p:sp>
        <p:nvSpPr>
          <p:cNvPr id="21" name="Rectangle 20">
            <a:extLst>
              <a:ext uri="{FF2B5EF4-FFF2-40B4-BE49-F238E27FC236}">
                <a16:creationId xmlns:a16="http://schemas.microsoft.com/office/drawing/2014/main" id="{D7914740-4050-435D-B266-27ABE921F262}"/>
              </a:ext>
            </a:extLst>
          </p:cNvPr>
          <p:cNvSpPr/>
          <p:nvPr/>
        </p:nvSpPr>
        <p:spPr>
          <a:xfrm>
            <a:off x="11325287" y="2726897"/>
            <a:ext cx="487634" cy="883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a:p>
        </p:txBody>
      </p:sp>
      <p:cxnSp>
        <p:nvCxnSpPr>
          <p:cNvPr id="7" name="Curved Connector 6">
            <a:extLst>
              <a:ext uri="{FF2B5EF4-FFF2-40B4-BE49-F238E27FC236}">
                <a16:creationId xmlns:a16="http://schemas.microsoft.com/office/drawing/2014/main" id="{F56131E1-AB50-264F-A023-1FE98E536E66}"/>
              </a:ext>
            </a:extLst>
          </p:cNvPr>
          <p:cNvCxnSpPr>
            <a:cxnSpLocks/>
          </p:cNvCxnSpPr>
          <p:nvPr/>
        </p:nvCxnSpPr>
        <p:spPr>
          <a:xfrm rot="16200000" flipV="1">
            <a:off x="10823431" y="1737405"/>
            <a:ext cx="1072882" cy="906102"/>
          </a:xfrm>
          <a:prstGeom prst="curvedConnector3">
            <a:avLst>
              <a:gd name="adj1" fmla="val 10440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96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8</a:t>
            </a:fld>
            <a:endParaRPr lang="fr-FR" dirty="0"/>
          </a:p>
        </p:txBody>
      </p:sp>
      <p:sp>
        <p:nvSpPr>
          <p:cNvPr id="5" name="Titre 4"/>
          <p:cNvSpPr>
            <a:spLocks noGrp="1"/>
          </p:cNvSpPr>
          <p:nvPr>
            <p:ph type="title"/>
          </p:nvPr>
        </p:nvSpPr>
        <p:spPr/>
        <p:txBody>
          <a:bodyPr/>
          <a:lstStyle/>
          <a:p>
            <a:r>
              <a:rPr lang="fr-CA" dirty="0"/>
              <a:t>Cahier des charges (1/2)</a:t>
            </a:r>
          </a:p>
        </p:txBody>
      </p:sp>
      <p:sp>
        <p:nvSpPr>
          <p:cNvPr id="6" name="Espace réservé du texte 3">
            <a:extLst>
              <a:ext uri="{FF2B5EF4-FFF2-40B4-BE49-F238E27FC236}">
                <a16:creationId xmlns:a16="http://schemas.microsoft.com/office/drawing/2014/main" id="{69E8C4DE-30AC-D243-9AD3-D5DF57889A33}"/>
              </a:ext>
            </a:extLst>
          </p:cNvPr>
          <p:cNvSpPr txBox="1">
            <a:spLocks/>
          </p:cNvSpPr>
          <p:nvPr/>
        </p:nvSpPr>
        <p:spPr>
          <a:xfrm>
            <a:off x="842487" y="1174558"/>
            <a:ext cx="10665334" cy="5181791"/>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Univers Condensed Light" panose="020B0306020202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accent1"/>
                </a:solidFill>
                <a:latin typeface="Univers Condensed Light" panose="020B0306020202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Univers Condensed Light" panose="020B0306020202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Univers Condensed Light" panose="020B0306020202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Univers Condensed Light" panose="020B030602020204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rtl="0">
              <a:buSzPts val="1600"/>
              <a:buFont typeface="Wingdings" pitchFamily="2" charset="2"/>
              <a:buChar char="§"/>
            </a:pPr>
            <a:r>
              <a:rPr lang="fr-CA" sz="1800" dirty="0">
                <a:solidFill>
                  <a:srgbClr val="000000"/>
                </a:solidFill>
              </a:rPr>
              <a:t>La cale doit p</a:t>
            </a:r>
            <a:r>
              <a:rPr lang="fr-CA" sz="1800" b="0" i="0" u="none" strike="noStrike" kern="1200" baseline="0" dirty="0">
                <a:solidFill>
                  <a:srgbClr val="000000"/>
                </a:solidFill>
                <a:latin typeface="Univers Condensed Light" panose="020B0306020202040204" pitchFamily="34" charset="0"/>
              </a:rPr>
              <a:t>ouvoir supporter </a:t>
            </a:r>
            <a:r>
              <a:rPr lang="fr-CA" sz="1800" b="1" i="0" u="none" strike="noStrike" kern="1200" baseline="0" dirty="0">
                <a:solidFill>
                  <a:srgbClr val="000000"/>
                </a:solidFill>
                <a:latin typeface="Univers Condensed Light" panose="020B0306020202040204" pitchFamily="34" charset="0"/>
              </a:rPr>
              <a:t>60 livres </a:t>
            </a:r>
            <a:r>
              <a:rPr lang="fr-CA" sz="1800" b="0" i="0" u="none" strike="noStrike" kern="1200" baseline="0" dirty="0">
                <a:solidFill>
                  <a:srgbClr val="000000"/>
                </a:solidFill>
                <a:latin typeface="Univers Condensed Light" panose="020B0306020202040204" pitchFamily="34" charset="0"/>
              </a:rPr>
              <a:t>et peser 30 livres maximum.</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Considérer la friction de la cale avec le béton et l’asphalte lors du retour au mur.</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Résister à une inclinaison vers l’extérieur du mur droit/gauche de </a:t>
            </a:r>
            <a:r>
              <a:rPr lang="fr-CA" sz="1800" b="1" i="0" u="none" strike="noStrike" kern="1200" baseline="0" dirty="0">
                <a:solidFill>
                  <a:srgbClr val="000000"/>
                </a:solidFill>
                <a:latin typeface="Univers Condensed Light" panose="020B0306020202040204" pitchFamily="34" charset="0"/>
              </a:rPr>
              <a:t>0.5 à 1.5°</a:t>
            </a:r>
            <a:r>
              <a:rPr lang="fr-CA" sz="1800" b="0" i="0" u="none" strike="noStrike" kern="1200" baseline="0" dirty="0">
                <a:solidFill>
                  <a:srgbClr val="000000"/>
                </a:solidFill>
                <a:latin typeface="Univers Condensed Light" panose="020B0306020202040204" pitchFamily="34" charset="0"/>
              </a:rPr>
              <a:t>.</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Réduire le poids actuel.</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Garder les dimensions extérieures du </a:t>
            </a:r>
            <a:r>
              <a:rPr lang="fr-CA" sz="1800" dirty="0">
                <a:solidFill>
                  <a:srgbClr val="000000"/>
                </a:solidFill>
              </a:rPr>
              <a:t>tube version acier pour conserver la même </a:t>
            </a:r>
            <a:r>
              <a:rPr lang="fr-CA" sz="1800" b="0" i="0" u="none" strike="noStrike" kern="1200" baseline="0" dirty="0">
                <a:solidFill>
                  <a:srgbClr val="000000"/>
                </a:solidFill>
                <a:latin typeface="Univers Condensed Light" panose="020B0306020202040204" pitchFamily="34" charset="0"/>
              </a:rPr>
              <a:t>enveloppe dimensionnelle.</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Utiliser le même ressort.</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Éviter la protection par galvanisation pour minimiser les coûts.</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Avoir la même résistance et rigidité que la version en acier.</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Réduire les frottements dans les joints.</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Choisir des procédés de fabrication qui permettront de réduire les coûts (assemblage en usine).</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Respecter les paramètres fonctionnels (degrés de liberté, extension maximale, inclinaison du bras en plan vertical).</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Trouver la position optimale de l'attache du ressort avec le joint supérieur.</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Produit doit être robuste, doit résister à la corrosion et être facile à réparer.</a:t>
            </a:r>
          </a:p>
          <a:p>
            <a:pPr marL="342900" indent="-342900" rtl="0">
              <a:buSzPts val="1600"/>
              <a:buFont typeface="Wingdings" pitchFamily="2" charset="2"/>
              <a:buChar char="§"/>
            </a:pPr>
            <a:r>
              <a:rPr lang="fr-CA" sz="1800" b="0" i="0" u="none" strike="noStrike" kern="1200" baseline="0" dirty="0">
                <a:solidFill>
                  <a:srgbClr val="000000"/>
                </a:solidFill>
                <a:latin typeface="Univers Condensed Light" panose="020B0306020202040204" pitchFamily="34" charset="0"/>
              </a:rPr>
              <a:t>Vérifier l’efficacité des boulons de sécurité dans le cas d'accident (accrochage du bras par camion). </a:t>
            </a:r>
            <a:endParaRPr lang="fr-CA" sz="1800" dirty="0"/>
          </a:p>
        </p:txBody>
      </p:sp>
    </p:spTree>
    <p:extLst>
      <p:ext uri="{BB962C8B-B14F-4D97-AF65-F5344CB8AC3E}">
        <p14:creationId xmlns:p14="http://schemas.microsoft.com/office/powerpoint/2010/main" val="283325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t>9</a:t>
            </a:fld>
            <a:endParaRPr lang="fr-FR" dirty="0"/>
          </a:p>
        </p:txBody>
      </p:sp>
      <p:sp>
        <p:nvSpPr>
          <p:cNvPr id="5" name="Titre 4"/>
          <p:cNvSpPr>
            <a:spLocks noGrp="1"/>
          </p:cNvSpPr>
          <p:nvPr>
            <p:ph type="title"/>
          </p:nvPr>
        </p:nvSpPr>
        <p:spPr/>
        <p:txBody>
          <a:bodyPr/>
          <a:lstStyle/>
          <a:p>
            <a:r>
              <a:rPr lang="fr-CA" dirty="0"/>
              <a:t>Cahier des charges (2/3)</a:t>
            </a:r>
          </a:p>
        </p:txBody>
      </p:sp>
      <p:pic>
        <p:nvPicPr>
          <p:cNvPr id="14" name="Image 13">
            <a:extLst>
              <a:ext uri="{FF2B5EF4-FFF2-40B4-BE49-F238E27FC236}">
                <a16:creationId xmlns:a16="http://schemas.microsoft.com/office/drawing/2014/main" id="{8DFDED03-2A19-4857-9CE3-19B767E2043F}"/>
              </a:ext>
            </a:extLst>
          </p:cNvPr>
          <p:cNvPicPr>
            <a:picLocks noChangeAspect="1"/>
          </p:cNvPicPr>
          <p:nvPr/>
        </p:nvPicPr>
        <p:blipFill>
          <a:blip r:embed="rId2"/>
          <a:stretch>
            <a:fillRect/>
          </a:stretch>
        </p:blipFill>
        <p:spPr>
          <a:xfrm>
            <a:off x="267495" y="1589132"/>
            <a:ext cx="8965463" cy="2362069"/>
          </a:xfrm>
          <a:prstGeom prst="rect">
            <a:avLst/>
          </a:prstGeom>
        </p:spPr>
      </p:pic>
      <p:cxnSp>
        <p:nvCxnSpPr>
          <p:cNvPr id="15" name="Connecteur droit avec flèche 14">
            <a:extLst>
              <a:ext uri="{FF2B5EF4-FFF2-40B4-BE49-F238E27FC236}">
                <a16:creationId xmlns:a16="http://schemas.microsoft.com/office/drawing/2014/main" id="{D0E8B045-CC93-4DDF-BB8C-E81EB65B929B}"/>
              </a:ext>
            </a:extLst>
          </p:cNvPr>
          <p:cNvCxnSpPr>
            <a:cxnSpLocks/>
          </p:cNvCxnSpPr>
          <p:nvPr/>
        </p:nvCxnSpPr>
        <p:spPr>
          <a:xfrm>
            <a:off x="234415" y="4301980"/>
            <a:ext cx="8485359"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E96C527D-60D5-47D9-8426-DB41F43A6254}"/>
              </a:ext>
            </a:extLst>
          </p:cNvPr>
          <p:cNvSpPr txBox="1"/>
          <p:nvPr/>
        </p:nvSpPr>
        <p:spPr>
          <a:xfrm>
            <a:off x="3881967" y="3941035"/>
            <a:ext cx="981359" cy="369332"/>
          </a:xfrm>
          <a:prstGeom prst="rect">
            <a:avLst/>
          </a:prstGeom>
          <a:noFill/>
        </p:spPr>
        <p:txBody>
          <a:bodyPr wrap="square" rtlCol="0">
            <a:spAutoFit/>
          </a:bodyPr>
          <a:lstStyle/>
          <a:p>
            <a:r>
              <a:rPr lang="fr-CA" b="1" dirty="0">
                <a:solidFill>
                  <a:srgbClr val="FF0000"/>
                </a:solidFill>
              </a:rPr>
              <a:t>16 pieds</a:t>
            </a:r>
            <a:endParaRPr lang="fr-CA" b="1" strike="sngStrike" dirty="0">
              <a:solidFill>
                <a:srgbClr val="FF0000"/>
              </a:solidFill>
            </a:endParaRPr>
          </a:p>
        </p:txBody>
      </p:sp>
      <p:cxnSp>
        <p:nvCxnSpPr>
          <p:cNvPr id="17" name="Connecteur droit 16">
            <a:extLst>
              <a:ext uri="{FF2B5EF4-FFF2-40B4-BE49-F238E27FC236}">
                <a16:creationId xmlns:a16="http://schemas.microsoft.com/office/drawing/2014/main" id="{AEFDEA64-79A1-424A-A99D-3034CB0FEDFD}"/>
              </a:ext>
            </a:extLst>
          </p:cNvPr>
          <p:cNvCxnSpPr>
            <a:cxnSpLocks/>
          </p:cNvCxnSpPr>
          <p:nvPr/>
        </p:nvCxnSpPr>
        <p:spPr>
          <a:xfrm>
            <a:off x="8719774" y="1946596"/>
            <a:ext cx="0" cy="240147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e 18">
            <a:extLst>
              <a:ext uri="{FF2B5EF4-FFF2-40B4-BE49-F238E27FC236}">
                <a16:creationId xmlns:a16="http://schemas.microsoft.com/office/drawing/2014/main" id="{E2CEA87D-5537-435F-A8CC-0BF3E63B7B67}"/>
              </a:ext>
            </a:extLst>
          </p:cNvPr>
          <p:cNvGrpSpPr/>
          <p:nvPr/>
        </p:nvGrpSpPr>
        <p:grpSpPr>
          <a:xfrm>
            <a:off x="7045672" y="560116"/>
            <a:ext cx="3664720" cy="6127750"/>
            <a:chOff x="5935777" y="365125"/>
            <a:chExt cx="3664720" cy="6127750"/>
          </a:xfrm>
        </p:grpSpPr>
        <p:pic>
          <p:nvPicPr>
            <p:cNvPr id="20" name="Image 19">
              <a:extLst>
                <a:ext uri="{FF2B5EF4-FFF2-40B4-BE49-F238E27FC236}">
                  <a16:creationId xmlns:a16="http://schemas.microsoft.com/office/drawing/2014/main" id="{89C73898-0FB0-44E7-B3AF-512FA9DC08FE}"/>
                </a:ext>
              </a:extLst>
            </p:cNvPr>
            <p:cNvPicPr>
              <a:picLocks noChangeAspect="1"/>
            </p:cNvPicPr>
            <p:nvPr/>
          </p:nvPicPr>
          <p:blipFill>
            <a:blip r:embed="rId3"/>
            <a:stretch>
              <a:fillRect/>
            </a:stretch>
          </p:blipFill>
          <p:spPr>
            <a:xfrm>
              <a:off x="8422560" y="365125"/>
              <a:ext cx="1177937" cy="6103856"/>
            </a:xfrm>
            <a:prstGeom prst="rect">
              <a:avLst/>
            </a:prstGeom>
          </p:spPr>
        </p:pic>
        <p:cxnSp>
          <p:nvCxnSpPr>
            <p:cNvPr id="21" name="Connecteur droit avec flèche 20">
              <a:extLst>
                <a:ext uri="{FF2B5EF4-FFF2-40B4-BE49-F238E27FC236}">
                  <a16:creationId xmlns:a16="http://schemas.microsoft.com/office/drawing/2014/main" id="{62B7143B-772B-47E4-AE50-F1F55D5FEEEB}"/>
                </a:ext>
              </a:extLst>
            </p:cNvPr>
            <p:cNvCxnSpPr/>
            <p:nvPr/>
          </p:nvCxnSpPr>
          <p:spPr>
            <a:xfrm flipV="1">
              <a:off x="8672660" y="6146276"/>
              <a:ext cx="0" cy="34659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F7C0EC91-614C-4E81-8574-8F20C55710C2}"/>
                </a:ext>
              </a:extLst>
            </p:cNvPr>
            <p:cNvSpPr txBox="1"/>
            <p:nvPr/>
          </p:nvSpPr>
          <p:spPr>
            <a:xfrm>
              <a:off x="5935777" y="6110304"/>
              <a:ext cx="2396233" cy="369332"/>
            </a:xfrm>
            <a:prstGeom prst="rect">
              <a:avLst/>
            </a:prstGeom>
            <a:noFill/>
          </p:spPr>
          <p:txBody>
            <a:bodyPr wrap="none" rtlCol="0">
              <a:spAutoFit/>
            </a:bodyPr>
            <a:lstStyle/>
            <a:p>
              <a:r>
                <a:rPr lang="fr-CA" b="1" dirty="0">
                  <a:solidFill>
                    <a:srgbClr val="FF0000"/>
                  </a:solidFill>
                </a:rPr>
                <a:t>En développement 6po</a:t>
              </a:r>
            </a:p>
          </p:txBody>
        </p:sp>
      </p:grpSp>
    </p:spTree>
    <p:extLst>
      <p:ext uri="{BB962C8B-B14F-4D97-AF65-F5344CB8AC3E}">
        <p14:creationId xmlns:p14="http://schemas.microsoft.com/office/powerpoint/2010/main" val="886396774"/>
      </p:ext>
    </p:extLst>
  </p:cSld>
  <p:clrMapOvr>
    <a:masterClrMapping/>
  </p:clrMapOvr>
</p:sld>
</file>

<file path=ppt/theme/theme1.xml><?xml version="1.0" encoding="utf-8"?>
<a:theme xmlns:a="http://schemas.openxmlformats.org/drawingml/2006/main" name="Thème Office">
  <a:themeElements>
    <a:clrScheme name="Alu-Compétences 1">
      <a:dk1>
        <a:srgbClr val="000000"/>
      </a:dk1>
      <a:lt1>
        <a:srgbClr val="FFFFFF"/>
      </a:lt1>
      <a:dk2>
        <a:srgbClr val="44546A"/>
      </a:dk2>
      <a:lt2>
        <a:srgbClr val="E7E6E6"/>
      </a:lt2>
      <a:accent1>
        <a:srgbClr val="00ADBA"/>
      </a:accent1>
      <a:accent2>
        <a:srgbClr val="ED7D31"/>
      </a:accent2>
      <a:accent3>
        <a:srgbClr val="00ACB9"/>
      </a:accent3>
      <a:accent4>
        <a:srgbClr val="EC7C30"/>
      </a:accent4>
      <a:accent5>
        <a:srgbClr val="00ACB9"/>
      </a:accent5>
      <a:accent6>
        <a:srgbClr val="EC7C30"/>
      </a:accent6>
      <a:hlink>
        <a:srgbClr val="445369"/>
      </a:hlink>
      <a:folHlink>
        <a:srgbClr val="445369"/>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u-compétence" id="{127CFA1E-9E73-4041-8D17-93AEEC1179A6}" vid="{8C161699-2FC3-8646-A63F-1FDAC9E20D1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F916BF18EF94F9704786CA761D43A" ma:contentTypeVersion="12" ma:contentTypeDescription="Crée un document." ma:contentTypeScope="" ma:versionID="8b5efc4d4611875761f087f62a500068">
  <xsd:schema xmlns:xsd="http://www.w3.org/2001/XMLSchema" xmlns:xs="http://www.w3.org/2001/XMLSchema" xmlns:p="http://schemas.microsoft.com/office/2006/metadata/properties" xmlns:ns3="8d49875e-d263-44f9-ab50-8c95811fa250" xmlns:ns4="7a96f313-615e-4761-8f2f-2442fb5c55ec" targetNamespace="http://schemas.microsoft.com/office/2006/metadata/properties" ma:root="true" ma:fieldsID="ca6fb71b0711e481613da31577f74eaa" ns3:_="" ns4:_="">
    <xsd:import namespace="8d49875e-d263-44f9-ab50-8c95811fa250"/>
    <xsd:import namespace="7a96f313-615e-4761-8f2f-2442fb5c55e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9875e-d263-44f9-ab50-8c95811fa2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96f313-615e-4761-8f2f-2442fb5c55ec"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SharingHintHash" ma:index="16"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673D3D-C8D3-4E7A-AB83-41EA28267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9875e-d263-44f9-ab50-8c95811fa250"/>
    <ds:schemaRef ds:uri="7a96f313-615e-4761-8f2f-2442fb5c5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FFE8C7-B2D1-4C9C-8FAA-BF4F94F97098}">
  <ds:schemaRefs>
    <ds:schemaRef ds:uri="http://schemas.microsoft.com/sharepoint/v3/contenttype/forms"/>
  </ds:schemaRefs>
</ds:datastoreItem>
</file>

<file path=customXml/itemProps3.xml><?xml version="1.0" encoding="utf-8"?>
<ds:datastoreItem xmlns:ds="http://schemas.openxmlformats.org/officeDocument/2006/customXml" ds:itemID="{CBBCB46F-4C6E-4C31-8D0B-375302F6FE46}">
  <ds:schemaRef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 ds:uri="7a96f313-615e-4761-8f2f-2442fb5c55ec"/>
    <ds:schemaRef ds:uri="8d49875e-d263-44f9-ab50-8c95811fa25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alu-compétence</Template>
  <TotalTime>4429</TotalTime>
  <Words>2455</Words>
  <Application>Microsoft Office PowerPoint</Application>
  <PresentationFormat>Grand écran</PresentationFormat>
  <Paragraphs>242</Paragraphs>
  <Slides>24</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24</vt:i4>
      </vt:variant>
    </vt:vector>
  </HeadingPairs>
  <TitlesOfParts>
    <vt:vector size="33" baseType="lpstr">
      <vt:lpstr>Arial</vt:lpstr>
      <vt:lpstr>Calibri</vt:lpstr>
      <vt:lpstr>Helvetica</vt:lpstr>
      <vt:lpstr>Univers Condensed</vt:lpstr>
      <vt:lpstr>Univers Condensed Light</vt:lpstr>
      <vt:lpstr>Wingdings</vt:lpstr>
      <vt:lpstr>Thème Office</vt:lpstr>
      <vt:lpstr>Bitmap Image</vt:lpstr>
      <vt:lpstr>Image bitmap</vt:lpstr>
      <vt:lpstr>Étude de cas:  Conversion en aluminium d’un système de blocage de roue pour camion poids lourd</vt:lpstr>
      <vt:lpstr>Note</vt:lpstr>
      <vt:lpstr>Plan de présentation</vt:lpstr>
      <vt:lpstr>Contexte du projet</vt:lpstr>
      <vt:lpstr>Contexte du projet</vt:lpstr>
      <vt:lpstr>Contexte du projet Pourquoi un bras en aluminium ? </vt:lpstr>
      <vt:lpstr>Contexte du projet : Solution actuelle</vt:lpstr>
      <vt:lpstr>Cahier des charges (1/2)</vt:lpstr>
      <vt:lpstr>Cahier des charges (2/3)</vt:lpstr>
      <vt:lpstr>Cahier des charges (3/3)</vt:lpstr>
      <vt:lpstr>Solution proposée : Vue d’assemblage</vt:lpstr>
      <vt:lpstr>Solution proposée : Descriptif</vt:lpstr>
      <vt:lpstr>Solution proposée : Support mural </vt:lpstr>
      <vt:lpstr>Solution proposée : Description pivot</vt:lpstr>
      <vt:lpstr>Solution proposée : Arrière-bras</vt:lpstr>
      <vt:lpstr>Solution proposée : Avant-bras</vt:lpstr>
      <vt:lpstr>Analyse par éléments finis : Géométrie</vt:lpstr>
      <vt:lpstr>Analyse par éléments finis : Hypothèses, conditions aux limites</vt:lpstr>
      <vt:lpstr>Analyse par éléments finis : Résultats</vt:lpstr>
      <vt:lpstr>Analyse par éléments finis : Résultats - contraintes et déformations</vt:lpstr>
      <vt:lpstr>Analyse par éléments finis : Recommandations</vt:lpstr>
      <vt:lpstr>Analyse par éléments finis : Cas d’arrachement du bras</vt:lpstr>
      <vt:lpstr>Conclusions</vt:lpstr>
      <vt:lpstr>PARTENAIRES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Martel</dc:creator>
  <cp:lastModifiedBy>INALCO 2023</cp:lastModifiedBy>
  <cp:revision>51</cp:revision>
  <dcterms:created xsi:type="dcterms:W3CDTF">2021-07-15T17:10:38Z</dcterms:created>
  <dcterms:modified xsi:type="dcterms:W3CDTF">2024-07-25T19:09:53Z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0x010100E9BF916BF18EF94F9704786CA761D43A</vt:lpwstr>
  </property>
</Properties>
</file>