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262" r:id="rId2"/>
    <p:sldId id="495" r:id="rId3"/>
    <p:sldId id="263" r:id="rId4"/>
    <p:sldId id="499" r:id="rId5"/>
    <p:sldId id="500" r:id="rId6"/>
    <p:sldId id="501" r:id="rId7"/>
    <p:sldId id="503" r:id="rId8"/>
    <p:sldId id="502" r:id="rId9"/>
    <p:sldId id="505" r:id="rId10"/>
    <p:sldId id="504" r:id="rId11"/>
    <p:sldId id="506" r:id="rId12"/>
    <p:sldId id="507" r:id="rId13"/>
    <p:sldId id="509" r:id="rId14"/>
    <p:sldId id="508" r:id="rId15"/>
    <p:sldId id="511" r:id="rId16"/>
    <p:sldId id="512" r:id="rId17"/>
    <p:sldId id="513" r:id="rId18"/>
    <p:sldId id="514" r:id="rId19"/>
    <p:sldId id="515" r:id="rId20"/>
    <p:sldId id="510" r:id="rId21"/>
    <p:sldId id="517" r:id="rId22"/>
    <p:sldId id="518" r:id="rId23"/>
    <p:sldId id="519" r:id="rId24"/>
    <p:sldId id="516" r:id="rId25"/>
    <p:sldId id="520" r:id="rId26"/>
    <p:sldId id="521" r:id="rId27"/>
    <p:sldId id="523" r:id="rId28"/>
    <p:sldId id="524" r:id="rId29"/>
    <p:sldId id="525" r:id="rId30"/>
    <p:sldId id="526" r:id="rId31"/>
    <p:sldId id="527" r:id="rId32"/>
    <p:sldId id="522" r:id="rId33"/>
    <p:sldId id="529" r:id="rId34"/>
    <p:sldId id="530" r:id="rId35"/>
    <p:sldId id="531" r:id="rId36"/>
    <p:sldId id="532" r:id="rId37"/>
    <p:sldId id="528" r:id="rId38"/>
    <p:sldId id="533" r:id="rId39"/>
    <p:sldId id="535" r:id="rId40"/>
    <p:sldId id="536" r:id="rId41"/>
    <p:sldId id="537" r:id="rId42"/>
    <p:sldId id="538" r:id="rId43"/>
    <p:sldId id="539" r:id="rId44"/>
    <p:sldId id="534" r:id="rId45"/>
    <p:sldId id="540" r:id="rId46"/>
    <p:sldId id="541" r:id="rId47"/>
    <p:sldId id="543" r:id="rId48"/>
    <p:sldId id="544" r:id="rId49"/>
    <p:sldId id="542" r:id="rId50"/>
    <p:sldId id="545" r:id="rId51"/>
    <p:sldId id="547" r:id="rId52"/>
    <p:sldId id="546" r:id="rId53"/>
    <p:sldId id="548" r:id="rId54"/>
    <p:sldId id="256"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FFFF"/>
    <a:srgbClr val="DE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8" autoAdjust="0"/>
    <p:restoredTop sz="94721"/>
  </p:normalViewPr>
  <p:slideViewPr>
    <p:cSldViewPr snapToGrid="0" snapToObjects="1">
      <p:cViewPr varScale="1">
        <p:scale>
          <a:sx n="82" d="100"/>
          <a:sy n="82" d="100"/>
        </p:scale>
        <p:origin x="811"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01/11/2024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2024-11-01</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2024-11-01</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2024-11-01</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2024-11-01</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2024-11-01</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2024-11-01</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2024-11-01</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2024-11-01</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2024-11-01</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2024-11-01</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jpe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7.png"/><Relationship Id="rId7" Type="http://schemas.openxmlformats.org/officeDocument/2006/relationships/image" Target="../media/image116.jpeg"/><Relationship Id="rId2" Type="http://schemas.openxmlformats.org/officeDocument/2006/relationships/hyperlink" Target="https://aluquebec.com/alu-competences/" TargetMode="External"/><Relationship Id="rId1" Type="http://schemas.openxmlformats.org/officeDocument/2006/relationships/slideLayout" Target="../slideLayouts/slideLayout5.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emf"/><Relationship Id="rId2" Type="http://schemas.openxmlformats.org/officeDocument/2006/relationships/image" Target="../media/image119.jpeg"/><Relationship Id="rId1" Type="http://schemas.openxmlformats.org/officeDocument/2006/relationships/slideLayout" Target="../slideLayouts/slideLayout12.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jpeg"/><Relationship Id="rId9" Type="http://schemas.openxmlformats.org/officeDocument/2006/relationships/image" Target="../media/image12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CA">
                <a:solidFill>
                  <a:srgbClr val="000000"/>
                </a:solidFill>
                <a:effectLst/>
              </a:rPr>
              <a:t>Conception d'une passerelle complexe </a:t>
            </a:r>
            <a:endParaRPr lang="fr-CA"/>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C4CEDC-C233-D330-C668-6E0805CA1EB1}"/>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10</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Conception d’une structure complexe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solidFill>
                  <a:schemeClr val="accent2"/>
                </a:solidFill>
              </a:rPr>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Image 5" descr="Une image contenant plein air, arbre, plante, pont&#10;&#10;Description générée automatiquement">
            <a:extLst>
              <a:ext uri="{FF2B5EF4-FFF2-40B4-BE49-F238E27FC236}">
                <a16:creationId xmlns:a16="http://schemas.microsoft.com/office/drawing/2014/main" id="{62CCDE4C-8113-7BA9-1B22-C21C10FA98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041" y="737973"/>
            <a:ext cx="10040883" cy="5647997"/>
          </a:xfrm>
          <a:prstGeom prst="rect">
            <a:avLst/>
          </a:prstGeom>
        </p:spPr>
      </p:pic>
      <p:sp>
        <p:nvSpPr>
          <p:cNvPr id="8" name="Espace réservé du contenu 5">
            <a:extLst>
              <a:ext uri="{FF2B5EF4-FFF2-40B4-BE49-F238E27FC236}">
                <a16:creationId xmlns:a16="http://schemas.microsoft.com/office/drawing/2014/main" id="{4D27E4E8-2E63-192C-0616-D8E69ABBB8F5}"/>
              </a:ext>
            </a:extLst>
          </p:cNvPr>
          <p:cNvSpPr txBox="1">
            <a:spLocks/>
          </p:cNvSpPr>
          <p:nvPr/>
        </p:nvSpPr>
        <p:spPr>
          <a:xfrm>
            <a:off x="7620000" y="4886324"/>
            <a:ext cx="4572000" cy="197167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System Font Regular"/>
              <a:buChar char="-"/>
            </a:pPr>
            <a:r>
              <a:rPr lang="fr-CA" sz="1800" dirty="0">
                <a:solidFill>
                  <a:schemeClr val="bg1"/>
                </a:solidFill>
                <a:latin typeface="Univers Condensed Light" panose="020B0306020202040204" pitchFamily="34" charset="0"/>
                <a:ea typeface="+mj-ea"/>
                <a:cs typeface="+mj-cs"/>
              </a:rPr>
              <a:t>Démontrer la faisabilité
Établir des stratégies de fabrication
Présenter les détails de connexion
Dimensionnement des membrures
Relever les défis structuraux</a:t>
            </a:r>
          </a:p>
          <a:p>
            <a:endParaRPr lang="fr-CA" dirty="0"/>
          </a:p>
        </p:txBody>
      </p:sp>
      <p:pic>
        <p:nvPicPr>
          <p:cNvPr id="10" name="Picture 9">
            <a:extLst>
              <a:ext uri="{FF2B5EF4-FFF2-40B4-BE49-F238E27FC236}">
                <a16:creationId xmlns:a16="http://schemas.microsoft.com/office/drawing/2014/main" id="{79AB6D13-A34A-6255-C357-DBDC7CAE59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2970481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B2AFF8-60B1-4906-211F-BC5CB13D8BDA}"/>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11</a:t>
            </a:fld>
            <a:endParaRPr lang="fr-FR" dirty="0"/>
          </a:p>
        </p:txBody>
      </p:sp>
      <p:sp>
        <p:nvSpPr>
          <p:cNvPr id="5" name="Titre 4"/>
          <p:cNvSpPr>
            <a:spLocks noGrp="1"/>
          </p:cNvSpPr>
          <p:nvPr>
            <p:ph type="title"/>
          </p:nvPr>
        </p:nvSpPr>
        <p:spPr>
          <a:xfrm>
            <a:off x="1540996" y="162757"/>
            <a:ext cx="9118653" cy="701621"/>
          </a:xfrm>
        </p:spPr>
        <p:txBody>
          <a:bodyPr/>
          <a:lstStyle/>
          <a:p>
            <a:r>
              <a:rPr lang="fr-CA" dirty="0"/>
              <a:t>Disposition générale</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grpSp>
        <p:nvGrpSpPr>
          <p:cNvPr id="6" name="Groupe 8">
            <a:extLst>
              <a:ext uri="{FF2B5EF4-FFF2-40B4-BE49-F238E27FC236}">
                <a16:creationId xmlns:a16="http://schemas.microsoft.com/office/drawing/2014/main" id="{799270E1-6CDD-029E-5622-E44E3F2F8FAB}"/>
              </a:ext>
            </a:extLst>
          </p:cNvPr>
          <p:cNvGrpSpPr/>
          <p:nvPr/>
        </p:nvGrpSpPr>
        <p:grpSpPr>
          <a:xfrm>
            <a:off x="1525042" y="1076325"/>
            <a:ext cx="10516961" cy="4196083"/>
            <a:chOff x="1525042" y="400050"/>
            <a:chExt cx="10516961" cy="4196083"/>
          </a:xfrm>
        </p:grpSpPr>
        <p:pic>
          <p:nvPicPr>
            <p:cNvPr id="8" name="Image 4">
              <a:extLst>
                <a:ext uri="{FF2B5EF4-FFF2-40B4-BE49-F238E27FC236}">
                  <a16:creationId xmlns:a16="http://schemas.microsoft.com/office/drawing/2014/main" id="{87F74C1B-9F47-0EBF-F698-38AA732C8A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042" y="400050"/>
              <a:ext cx="10428833" cy="3954291"/>
            </a:xfrm>
            <a:prstGeom prst="rect">
              <a:avLst/>
            </a:prstGeom>
          </p:spPr>
        </p:pic>
        <p:sp>
          <p:nvSpPr>
            <p:cNvPr id="9" name="Rectangle 8">
              <a:extLst>
                <a:ext uri="{FF2B5EF4-FFF2-40B4-BE49-F238E27FC236}">
                  <a16:creationId xmlns:a16="http://schemas.microsoft.com/office/drawing/2014/main" id="{E33DD9EB-FB65-EB15-4CEB-ABB88A3BEA69}"/>
                </a:ext>
              </a:extLst>
            </p:cNvPr>
            <p:cNvSpPr/>
            <p:nvPr/>
          </p:nvSpPr>
          <p:spPr>
            <a:xfrm>
              <a:off x="10125075" y="2471740"/>
              <a:ext cx="1916928" cy="2124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Espace réservé du contenu 5">
            <a:extLst>
              <a:ext uri="{FF2B5EF4-FFF2-40B4-BE49-F238E27FC236}">
                <a16:creationId xmlns:a16="http://schemas.microsoft.com/office/drawing/2014/main" id="{AFBB5CF6-30CC-B627-E820-2CA6F5D95990}"/>
              </a:ext>
            </a:extLst>
          </p:cNvPr>
          <p:cNvSpPr txBox="1">
            <a:spLocks/>
          </p:cNvSpPr>
          <p:nvPr/>
        </p:nvSpPr>
        <p:spPr>
          <a:xfrm>
            <a:off x="9332099" y="3015049"/>
            <a:ext cx="2638425" cy="2958734"/>
          </a:xfrm>
          <a:prstGeom prst="wedgeRectCallout">
            <a:avLst>
              <a:gd name="adj1" fmla="val -79678"/>
              <a:gd name="adj2" fmla="val -33051"/>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System Font Regular"/>
              <a:buChar char="-"/>
            </a:pPr>
            <a:r>
              <a:rPr lang="fr-CA" sz="3600" dirty="0">
                <a:solidFill>
                  <a:schemeClr val="bg1"/>
                </a:solidFill>
                <a:latin typeface="Univers Condensed Light" panose="020B0306020202040204" pitchFamily="34" charset="0"/>
                <a:ea typeface="+mj-ea"/>
                <a:cs typeface="+mj-cs"/>
              </a:rPr>
              <a:t>Deux segments principaux
Zone de transition
Travées continues
Ouverture de treillis </a:t>
            </a:r>
            <a:r>
              <a:rPr lang="fr-CA" sz="3600" dirty="0" err="1">
                <a:solidFill>
                  <a:schemeClr val="bg1"/>
                </a:solidFill>
                <a:latin typeface="Univers Condensed Light" panose="020B0306020202040204" pitchFamily="34" charset="0"/>
                <a:ea typeface="+mj-ea"/>
                <a:cs typeface="+mj-cs"/>
              </a:rPr>
              <a:t>Vierendeel</a:t>
            </a:r>
            <a:endParaRPr lang="fr-CA" sz="3600" dirty="0">
              <a:solidFill>
                <a:schemeClr val="bg1"/>
              </a:solidFill>
              <a:latin typeface="Univers Condensed Light" panose="020B0306020202040204" pitchFamily="34" charset="0"/>
              <a:ea typeface="+mj-ea"/>
              <a:cs typeface="+mj-cs"/>
            </a:endParaRPr>
          </a:p>
          <a:p>
            <a:pPr>
              <a:buFont typeface="System Font Regular"/>
              <a:buChar char="-"/>
            </a:pPr>
            <a:r>
              <a:rPr lang="fr-CA" sz="3600" dirty="0">
                <a:solidFill>
                  <a:schemeClr val="bg1"/>
                </a:solidFill>
                <a:latin typeface="Univers Condensed Light" panose="020B0306020202040204" pitchFamily="34" charset="0"/>
                <a:ea typeface="+mj-ea"/>
                <a:cs typeface="+mj-cs"/>
              </a:rPr>
              <a:t>Poutres courbes avec CV</a:t>
            </a:r>
          </a:p>
          <a:p>
            <a:pPr>
              <a:buFont typeface="System Font Regular"/>
              <a:buChar char="-"/>
            </a:pPr>
            <a:r>
              <a:rPr lang="fr-CA" sz="3600" dirty="0">
                <a:solidFill>
                  <a:schemeClr val="bg1"/>
                </a:solidFill>
                <a:latin typeface="Univers Condensed Light" panose="020B0306020202040204" pitchFamily="34" charset="0"/>
                <a:ea typeface="+mj-ea"/>
                <a:cs typeface="+mj-cs"/>
              </a:rPr>
              <a:t>Belvédères en porte-à-faux
Pente longitudinale
100 % préfabriqué</a:t>
            </a:r>
          </a:p>
        </p:txBody>
      </p:sp>
      <p:pic>
        <p:nvPicPr>
          <p:cNvPr id="13" name="Picture 12">
            <a:extLst>
              <a:ext uri="{FF2B5EF4-FFF2-40B4-BE49-F238E27FC236}">
                <a16:creationId xmlns:a16="http://schemas.microsoft.com/office/drawing/2014/main" id="{2B41794E-8110-DD1F-8278-E13756EA59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1261464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32010EC-0CD5-6829-63D6-CC91D64AFD3A}"/>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12</a:t>
            </a:fld>
            <a:endParaRPr lang="fr-FR" dirty="0"/>
          </a:p>
        </p:txBody>
      </p:sp>
      <p:sp>
        <p:nvSpPr>
          <p:cNvPr id="5" name="Titre 4"/>
          <p:cNvSpPr>
            <a:spLocks noGrp="1"/>
          </p:cNvSpPr>
          <p:nvPr>
            <p:ph type="title"/>
          </p:nvPr>
        </p:nvSpPr>
        <p:spPr>
          <a:xfrm>
            <a:off x="1540996" y="162757"/>
            <a:ext cx="9118653" cy="701621"/>
          </a:xfrm>
        </p:spPr>
        <p:txBody>
          <a:bodyPr/>
          <a:lstStyle/>
          <a:p>
            <a:r>
              <a:rPr lang="fr-CA" dirty="0"/>
              <a:t>Segment droit</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Image 6">
            <a:extLst>
              <a:ext uri="{FF2B5EF4-FFF2-40B4-BE49-F238E27FC236}">
                <a16:creationId xmlns:a16="http://schemas.microsoft.com/office/drawing/2014/main" id="{59FCB02B-30F7-1DBF-E0B7-71646BA86F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399" y="4943475"/>
            <a:ext cx="4818875" cy="1762520"/>
          </a:xfrm>
          <a:prstGeom prst="rect">
            <a:avLst/>
          </a:prstGeom>
        </p:spPr>
      </p:pic>
      <p:pic>
        <p:nvPicPr>
          <p:cNvPr id="8" name="Image 9">
            <a:extLst>
              <a:ext uri="{FF2B5EF4-FFF2-40B4-BE49-F238E27FC236}">
                <a16:creationId xmlns:a16="http://schemas.microsoft.com/office/drawing/2014/main" id="{E274FD74-676C-2A0F-1C78-6E679BE37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7382" y="3908655"/>
            <a:ext cx="2320614" cy="1841873"/>
          </a:xfrm>
          <a:prstGeom prst="rect">
            <a:avLst/>
          </a:prstGeom>
        </p:spPr>
      </p:pic>
      <p:pic>
        <p:nvPicPr>
          <p:cNvPr id="9" name="Image 13">
            <a:extLst>
              <a:ext uri="{FF2B5EF4-FFF2-40B4-BE49-F238E27FC236}">
                <a16:creationId xmlns:a16="http://schemas.microsoft.com/office/drawing/2014/main" id="{27B75EF8-F350-10FD-7376-ACE9E1A46B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7864" y="972233"/>
            <a:ext cx="10755086" cy="1880934"/>
          </a:xfrm>
          <a:prstGeom prst="rect">
            <a:avLst/>
          </a:prstGeom>
        </p:spPr>
      </p:pic>
      <p:pic>
        <p:nvPicPr>
          <p:cNvPr id="11" name="Image 19">
            <a:extLst>
              <a:ext uri="{FF2B5EF4-FFF2-40B4-BE49-F238E27FC236}">
                <a16:creationId xmlns:a16="http://schemas.microsoft.com/office/drawing/2014/main" id="{E2D471F7-9F17-2906-9934-5070A376A9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8644" y="3013377"/>
            <a:ext cx="4827183" cy="1987664"/>
          </a:xfrm>
          <a:prstGeom prst="rect">
            <a:avLst/>
          </a:prstGeom>
        </p:spPr>
      </p:pic>
      <p:sp>
        <p:nvSpPr>
          <p:cNvPr id="14" name="Espace réservé du contenu 5">
            <a:extLst>
              <a:ext uri="{FF2B5EF4-FFF2-40B4-BE49-F238E27FC236}">
                <a16:creationId xmlns:a16="http://schemas.microsoft.com/office/drawing/2014/main" id="{97A9BE7C-5A12-993C-E501-CB8F84AD60EB}"/>
              </a:ext>
            </a:extLst>
          </p:cNvPr>
          <p:cNvSpPr txBox="1">
            <a:spLocks/>
          </p:cNvSpPr>
          <p:nvPr/>
        </p:nvSpPr>
        <p:spPr>
          <a:xfrm>
            <a:off x="9366534" y="3602380"/>
            <a:ext cx="2825465" cy="2606511"/>
          </a:xfrm>
          <a:prstGeom prst="rect">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fontScale="92500"/>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NeueDeskInterface-Regular" charset="0"/>
              <a:buNone/>
              <a:tabLst/>
              <a:defRPr/>
            </a:pPr>
            <a:r>
              <a:rPr lang="fr-CA" dirty="0">
                <a:solidFill>
                  <a:schemeClr val="bg1"/>
                </a:solidFill>
                <a:latin typeface="Univers Condensed Light" panose="020B0306020202040204" pitchFamily="34" charset="0"/>
                <a:ea typeface="+mj-ea"/>
                <a:cs typeface="+mj-cs"/>
              </a:rPr>
              <a:t>Assemblage boulonné</a:t>
            </a: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fr-CA" sz="2400" i="0" dirty="0">
                <a:solidFill>
                  <a:schemeClr val="bg1"/>
                </a:solidFill>
                <a:latin typeface="Univers Condensed Light" panose="020B0306020202040204" pitchFamily="34" charset="0"/>
                <a:ea typeface="+mj-ea"/>
                <a:cs typeface="+mj-cs"/>
              </a:rPr>
              <a:t>Manchon interne</a:t>
            </a: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fr-CA" sz="2400" i="0" dirty="0" err="1">
                <a:solidFill>
                  <a:schemeClr val="bg1"/>
                </a:solidFill>
                <a:latin typeface="Univers Condensed Light" panose="020B0306020202040204" pitchFamily="34" charset="0"/>
                <a:ea typeface="+mj-ea"/>
                <a:cs typeface="+mj-cs"/>
              </a:rPr>
              <a:t>Antiglissement</a:t>
            </a:r>
            <a:endParaRPr lang="fr-CA" sz="2400" i="0" dirty="0">
              <a:solidFill>
                <a:schemeClr val="bg1"/>
              </a:solidFill>
              <a:latin typeface="Univers Condensed Light" panose="020B0306020202040204" pitchFamily="34" charset="0"/>
              <a:ea typeface="+mj-ea"/>
              <a:cs typeface="+mj-cs"/>
            </a:endParaRP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fr-CA" sz="2400" i="0" dirty="0">
                <a:solidFill>
                  <a:schemeClr val="bg1"/>
                </a:solidFill>
                <a:latin typeface="Univers Condensed Light" panose="020B0306020202040204" pitchFamily="34" charset="0"/>
                <a:ea typeface="+mj-ea"/>
                <a:cs typeface="+mj-cs"/>
              </a:rPr>
              <a:t>Boulons remplaçables</a:t>
            </a: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fr-CA" sz="2400" i="0" dirty="0">
                <a:solidFill>
                  <a:schemeClr val="bg1"/>
                </a:solidFill>
                <a:latin typeface="Univers Condensed Light" panose="020B0306020202040204" pitchFamily="34" charset="0"/>
                <a:ea typeface="+mj-ea"/>
                <a:cs typeface="+mj-cs"/>
              </a:rPr>
              <a:t>Treillis et platelage continus</a:t>
            </a:r>
          </a:p>
          <a:p>
            <a:pPr marL="403225" marR="0" lvl="0"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endParaRPr kumimoji="0" lang="fr-CA" sz="2400" b="0" i="0" u="none" strike="noStrike" kern="1200" cap="none" spc="0" normalizeH="0" baseline="0" noProof="0" dirty="0">
              <a:ln>
                <a:noFill/>
              </a:ln>
              <a:solidFill>
                <a:srgbClr val="FFFFFF"/>
              </a:solidFill>
              <a:effectLst/>
              <a:uLnTx/>
              <a:uFillTx/>
              <a:latin typeface="Montserrat"/>
              <a:ea typeface="+mn-ea"/>
              <a:cs typeface="+mn-cs"/>
            </a:endParaRPr>
          </a:p>
          <a:p>
            <a:pPr marL="403225" marR="0" lvl="0"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endParaRPr kumimoji="0" lang="fr-CA"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16" name="Picture 15">
            <a:extLst>
              <a:ext uri="{FF2B5EF4-FFF2-40B4-BE49-F238E27FC236}">
                <a16:creationId xmlns:a16="http://schemas.microsoft.com/office/drawing/2014/main" id="{AF47A69B-E4D9-3305-6779-4A6068B69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393631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D5C6C5-537D-B861-A0F6-413BBD417AA1}"/>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pied de page 1"/>
          <p:cNvSpPr>
            <a:spLocks noGrp="1"/>
          </p:cNvSpPr>
          <p:nvPr>
            <p:ph type="ftr" sz="quarter" idx="11"/>
          </p:nvPr>
        </p:nvSpPr>
        <p:spPr/>
        <p:txBody>
          <a:bodyPr/>
          <a:lstStyle/>
          <a:p>
            <a:r>
              <a:rPr lang="fr-FR" dirty="0"/>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13</a:t>
            </a:fld>
            <a:endParaRPr lang="fr-FR" dirty="0"/>
          </a:p>
        </p:txBody>
      </p:sp>
      <p:sp>
        <p:nvSpPr>
          <p:cNvPr id="5" name="Titre 4"/>
          <p:cNvSpPr>
            <a:spLocks noGrp="1"/>
          </p:cNvSpPr>
          <p:nvPr>
            <p:ph type="title"/>
          </p:nvPr>
        </p:nvSpPr>
        <p:spPr>
          <a:xfrm>
            <a:off x="1540996" y="162757"/>
            <a:ext cx="9118653" cy="701621"/>
          </a:xfrm>
        </p:spPr>
        <p:txBody>
          <a:bodyPr/>
          <a:lstStyle/>
          <a:p>
            <a:r>
              <a:rPr lang="fr-CA" dirty="0"/>
              <a:t>Segment droit</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4" name="Image 13">
            <a:extLst>
              <a:ext uri="{FF2B5EF4-FFF2-40B4-BE49-F238E27FC236}">
                <a16:creationId xmlns:a16="http://schemas.microsoft.com/office/drawing/2014/main" id="{ACBE6870-1357-5A1B-099E-6080E9A104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7864" y="972233"/>
            <a:ext cx="10755086" cy="1880934"/>
          </a:xfrm>
          <a:prstGeom prst="rect">
            <a:avLst/>
          </a:prstGeom>
        </p:spPr>
      </p:pic>
      <p:sp>
        <p:nvSpPr>
          <p:cNvPr id="10" name="Espace réservé du contenu 5">
            <a:extLst>
              <a:ext uri="{FF2B5EF4-FFF2-40B4-BE49-F238E27FC236}">
                <a16:creationId xmlns:a16="http://schemas.microsoft.com/office/drawing/2014/main" id="{904FC06E-3D2C-456B-DE09-DAF9CD6D35BA}"/>
              </a:ext>
            </a:extLst>
          </p:cNvPr>
          <p:cNvSpPr txBox="1">
            <a:spLocks/>
          </p:cNvSpPr>
          <p:nvPr/>
        </p:nvSpPr>
        <p:spPr>
          <a:xfrm>
            <a:off x="9577632" y="4181476"/>
            <a:ext cx="2614367" cy="2676524"/>
          </a:xfrm>
          <a:prstGeom prst="rect">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lnSpcReduction="10000"/>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NeueDeskInterface-Regular" charset="0"/>
              <a:buNone/>
              <a:tabLst/>
              <a:defRPr/>
            </a:pPr>
            <a:r>
              <a:rPr lang="fr-CA" dirty="0">
                <a:solidFill>
                  <a:schemeClr val="bg1"/>
                </a:solidFill>
                <a:latin typeface="Univers Condensed Light" panose="020B0306020202040204" pitchFamily="34" charset="0"/>
                <a:ea typeface="+mj-ea"/>
                <a:cs typeface="+mj-cs"/>
              </a:rPr>
              <a:t>Ouverture </a:t>
            </a:r>
            <a:r>
              <a:rPr lang="fr-CA" dirty="0" err="1">
                <a:solidFill>
                  <a:schemeClr val="bg1"/>
                </a:solidFill>
                <a:latin typeface="Univers Condensed Light" panose="020B0306020202040204" pitchFamily="34" charset="0"/>
                <a:ea typeface="+mj-ea"/>
                <a:cs typeface="+mj-cs"/>
              </a:rPr>
              <a:t>Vierendeel</a:t>
            </a:r>
            <a:endParaRPr lang="fr-CA" dirty="0">
              <a:solidFill>
                <a:schemeClr val="bg1"/>
              </a:solidFill>
              <a:latin typeface="Univers Condensed Light" panose="020B0306020202040204" pitchFamily="34" charset="0"/>
              <a:ea typeface="+mj-ea"/>
              <a:cs typeface="+mj-cs"/>
            </a:endParaRP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fr-CA" sz="2400" i="0" dirty="0">
                <a:solidFill>
                  <a:schemeClr val="bg1"/>
                </a:solidFill>
                <a:latin typeface="Univers Condensed Light" panose="020B0306020202040204" pitchFamily="34" charset="0"/>
                <a:ea typeface="+mj-ea"/>
                <a:cs typeface="+mj-cs"/>
              </a:rPr>
              <a:t>Interaction entre l’axial et la flexion
Point d’inflexion
Renfort corde inférieure</a:t>
            </a:r>
          </a:p>
        </p:txBody>
      </p:sp>
      <p:pic>
        <p:nvPicPr>
          <p:cNvPr id="13" name="Image 2">
            <a:extLst>
              <a:ext uri="{FF2B5EF4-FFF2-40B4-BE49-F238E27FC236}">
                <a16:creationId xmlns:a16="http://schemas.microsoft.com/office/drawing/2014/main" id="{EDF783DE-A96B-72A3-541C-890FD4FDC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042" y="2853167"/>
            <a:ext cx="7119703" cy="4004833"/>
          </a:xfrm>
          <a:prstGeom prst="rect">
            <a:avLst/>
          </a:prstGeom>
        </p:spPr>
      </p:pic>
      <p:pic>
        <p:nvPicPr>
          <p:cNvPr id="16" name="Picture 15">
            <a:extLst>
              <a:ext uri="{FF2B5EF4-FFF2-40B4-BE49-F238E27FC236}">
                <a16:creationId xmlns:a16="http://schemas.microsoft.com/office/drawing/2014/main" id="{EEC943B4-3545-5580-951D-0D5EDDF8A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3152412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9">
            <a:extLst>
              <a:ext uri="{FF2B5EF4-FFF2-40B4-BE49-F238E27FC236}">
                <a16:creationId xmlns:a16="http://schemas.microsoft.com/office/drawing/2014/main" id="{F01FEB5A-7208-3C67-D0E2-86C5453DC7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4577" y="315010"/>
            <a:ext cx="7034468" cy="2470643"/>
          </a:xfrm>
          <a:prstGeom prst="rect">
            <a:avLst/>
          </a:prstGeom>
        </p:spPr>
      </p:pic>
      <p:pic>
        <p:nvPicPr>
          <p:cNvPr id="9" name="Image 7">
            <a:extLst>
              <a:ext uri="{FF2B5EF4-FFF2-40B4-BE49-F238E27FC236}">
                <a16:creationId xmlns:a16="http://schemas.microsoft.com/office/drawing/2014/main" id="{E4EA09D4-096E-15C6-0CF8-CC23C04DD6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242" y="2236284"/>
            <a:ext cx="7467758" cy="4600575"/>
          </a:xfrm>
          <a:prstGeom prst="rect">
            <a:avLst/>
          </a:prstGeom>
        </p:spPr>
      </p:pic>
      <p:sp>
        <p:nvSpPr>
          <p:cNvPr id="3" name="Espace réservé du numéro de diapositive 2"/>
          <p:cNvSpPr>
            <a:spLocks noGrp="1"/>
          </p:cNvSpPr>
          <p:nvPr>
            <p:ph type="sldNum" sz="quarter" idx="12"/>
          </p:nvPr>
        </p:nvSpPr>
        <p:spPr/>
        <p:txBody>
          <a:bodyPr/>
          <a:lstStyle/>
          <a:p>
            <a:fld id="{82B63C5F-247B-BE4F-ACBC-7BDD67617F3E}" type="slidenum">
              <a:rPr lang="fr-FR" smtClean="0"/>
              <a:t>14</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6" name="Espace réservé du contenu 5">
            <a:extLst>
              <a:ext uri="{FF2B5EF4-FFF2-40B4-BE49-F238E27FC236}">
                <a16:creationId xmlns:a16="http://schemas.microsoft.com/office/drawing/2014/main" id="{31D8EC86-3B80-F435-9A48-8F70B1E33FEA}"/>
              </a:ext>
            </a:extLst>
          </p:cNvPr>
          <p:cNvSpPr txBox="1">
            <a:spLocks/>
          </p:cNvSpPr>
          <p:nvPr/>
        </p:nvSpPr>
        <p:spPr>
          <a:xfrm>
            <a:off x="1436914" y="4981574"/>
            <a:ext cx="2495549" cy="1876425"/>
          </a:xfrm>
          <a:prstGeom prst="rect">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lnSpcReduction="10000"/>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NeueDeskInterface-Regular" charset="0"/>
              <a:buNone/>
              <a:tabLst/>
              <a:defRPr/>
            </a:pPr>
            <a:r>
              <a:rPr lang="fr-CA" dirty="0">
                <a:solidFill>
                  <a:schemeClr val="bg1"/>
                </a:solidFill>
                <a:latin typeface="Univers Condensed Light" panose="020B0306020202040204" pitchFamily="34" charset="0"/>
                <a:ea typeface="+mj-ea"/>
                <a:cs typeface="+mj-cs"/>
              </a:rPr>
              <a:t>Axes et rotules radiales</a:t>
            </a: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fr-CA" sz="2400" i="0" dirty="0">
                <a:solidFill>
                  <a:schemeClr val="bg1"/>
                </a:solidFill>
                <a:latin typeface="Univers Condensed Light" panose="020B0306020202040204" pitchFamily="34" charset="0"/>
                <a:ea typeface="+mj-ea"/>
                <a:cs typeface="+mj-cs"/>
              </a:rPr>
              <a:t>Déplacements fixes
Rotations libres</a:t>
            </a:r>
          </a:p>
        </p:txBody>
      </p:sp>
      <p:sp>
        <p:nvSpPr>
          <p:cNvPr id="5" name="Titre 4"/>
          <p:cNvSpPr>
            <a:spLocks noGrp="1"/>
          </p:cNvSpPr>
          <p:nvPr>
            <p:ph type="title"/>
          </p:nvPr>
        </p:nvSpPr>
        <p:spPr>
          <a:xfrm>
            <a:off x="1540996" y="162757"/>
            <a:ext cx="9118653" cy="701621"/>
          </a:xfrm>
        </p:spPr>
        <p:txBody>
          <a:bodyPr/>
          <a:lstStyle/>
          <a:p>
            <a:r>
              <a:rPr lang="fr-CA" dirty="0"/>
              <a:t>Zone de transition</a:t>
            </a:r>
          </a:p>
        </p:txBody>
      </p:sp>
      <p:pic>
        <p:nvPicPr>
          <p:cNvPr id="11" name="Picture 10">
            <a:extLst>
              <a:ext uri="{FF2B5EF4-FFF2-40B4-BE49-F238E27FC236}">
                <a16:creationId xmlns:a16="http://schemas.microsoft.com/office/drawing/2014/main" id="{C9B5CE04-D32F-8C1E-5BE8-508062A093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13" name="Rectangle 12">
            <a:extLst>
              <a:ext uri="{FF2B5EF4-FFF2-40B4-BE49-F238E27FC236}">
                <a16:creationId xmlns:a16="http://schemas.microsoft.com/office/drawing/2014/main" id="{4B26E127-E8A6-C515-17AF-949041235BC5}"/>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57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05B55C-3F4E-AB32-7872-F1BDEE185B2F}"/>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15</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5" name="Titre 4"/>
          <p:cNvSpPr>
            <a:spLocks noGrp="1"/>
          </p:cNvSpPr>
          <p:nvPr>
            <p:ph type="title"/>
          </p:nvPr>
        </p:nvSpPr>
        <p:spPr>
          <a:xfrm>
            <a:off x="1540996" y="162757"/>
            <a:ext cx="9118653" cy="701621"/>
          </a:xfrm>
        </p:spPr>
        <p:txBody>
          <a:bodyPr/>
          <a:lstStyle/>
          <a:p>
            <a:r>
              <a:rPr lang="fr-CA" dirty="0"/>
              <a:t>Zone de transition</a:t>
            </a:r>
          </a:p>
        </p:txBody>
      </p:sp>
      <p:pic>
        <p:nvPicPr>
          <p:cNvPr id="2" name="Picture 2" descr="GEC 800 TXA-2RS - Radial spherical plain bearings">
            <a:extLst>
              <a:ext uri="{FF2B5EF4-FFF2-40B4-BE49-F238E27FC236}">
                <a16:creationId xmlns:a16="http://schemas.microsoft.com/office/drawing/2014/main" id="{175C3389-9B2F-3460-9D05-6C2919B72A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2140" y="5038884"/>
            <a:ext cx="1819116" cy="181911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11">
            <a:extLst>
              <a:ext uri="{FF2B5EF4-FFF2-40B4-BE49-F238E27FC236}">
                <a16:creationId xmlns:a16="http://schemas.microsoft.com/office/drawing/2014/main" id="{29D41B36-72F0-961A-439F-6112ECFD4A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29415" y="748594"/>
            <a:ext cx="2764567" cy="4121100"/>
          </a:xfrm>
          <a:prstGeom prst="rect">
            <a:avLst/>
          </a:prstGeom>
        </p:spPr>
      </p:pic>
      <p:grpSp>
        <p:nvGrpSpPr>
          <p:cNvPr id="14" name="Group 13">
            <a:extLst>
              <a:ext uri="{FF2B5EF4-FFF2-40B4-BE49-F238E27FC236}">
                <a16:creationId xmlns:a16="http://schemas.microsoft.com/office/drawing/2014/main" id="{1792B480-E9A7-6FF7-696E-F4BB14E8CC6C}"/>
              </a:ext>
            </a:extLst>
          </p:cNvPr>
          <p:cNvGrpSpPr/>
          <p:nvPr/>
        </p:nvGrpSpPr>
        <p:grpSpPr>
          <a:xfrm>
            <a:off x="5467350" y="1344407"/>
            <a:ext cx="6500557" cy="4875418"/>
            <a:chOff x="5467350" y="1614775"/>
            <a:chExt cx="6500557" cy="4875418"/>
          </a:xfrm>
        </p:grpSpPr>
        <p:pic>
          <p:nvPicPr>
            <p:cNvPr id="10" name="Image 12" descr="Une image contenant plein air, ciel, nuage, bateau&#10;&#10;Description générée automatiquement">
              <a:extLst>
                <a:ext uri="{FF2B5EF4-FFF2-40B4-BE49-F238E27FC236}">
                  <a16:creationId xmlns:a16="http://schemas.microsoft.com/office/drawing/2014/main" id="{D33699D4-7B90-C2CA-CA2C-26B1B16461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7350" y="1614775"/>
              <a:ext cx="6500557" cy="4875418"/>
            </a:xfrm>
            <a:prstGeom prst="rect">
              <a:avLst/>
            </a:prstGeom>
          </p:spPr>
        </p:pic>
        <p:sp>
          <p:nvSpPr>
            <p:cNvPr id="11" name="Ellipse 5">
              <a:extLst>
                <a:ext uri="{FF2B5EF4-FFF2-40B4-BE49-F238E27FC236}">
                  <a16:creationId xmlns:a16="http://schemas.microsoft.com/office/drawing/2014/main" id="{009D8C7A-BA09-55A1-54A7-420336B3843D}"/>
                </a:ext>
              </a:extLst>
            </p:cNvPr>
            <p:cNvSpPr/>
            <p:nvPr/>
          </p:nvSpPr>
          <p:spPr>
            <a:xfrm>
              <a:off x="7829550" y="4114800"/>
              <a:ext cx="476250" cy="457200"/>
            </a:xfrm>
            <a:prstGeom prst="ellipse">
              <a:avLst/>
            </a:prstGeom>
            <a:noFill/>
            <a:ln w="57150"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grpSp>
      <p:pic>
        <p:nvPicPr>
          <p:cNvPr id="16" name="Picture 15">
            <a:extLst>
              <a:ext uri="{FF2B5EF4-FFF2-40B4-BE49-F238E27FC236}">
                <a16:creationId xmlns:a16="http://schemas.microsoft.com/office/drawing/2014/main" id="{15610747-9217-0881-06AB-B2C2AD5695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38039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9D450F-DF48-3E42-0085-A10466CF68C9}"/>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16</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5" name="Titre 4"/>
          <p:cNvSpPr>
            <a:spLocks noGrp="1"/>
          </p:cNvSpPr>
          <p:nvPr>
            <p:ph type="title"/>
          </p:nvPr>
        </p:nvSpPr>
        <p:spPr>
          <a:xfrm>
            <a:off x="1540996" y="162757"/>
            <a:ext cx="9118653" cy="701621"/>
          </a:xfrm>
        </p:spPr>
        <p:txBody>
          <a:bodyPr/>
          <a:lstStyle/>
          <a:p>
            <a:r>
              <a:rPr lang="fr-CA" dirty="0"/>
              <a:t>Zone de transition</a:t>
            </a:r>
          </a:p>
        </p:txBody>
      </p:sp>
      <p:pic>
        <p:nvPicPr>
          <p:cNvPr id="6" name="Image 5">
            <a:extLst>
              <a:ext uri="{FF2B5EF4-FFF2-40B4-BE49-F238E27FC236}">
                <a16:creationId xmlns:a16="http://schemas.microsoft.com/office/drawing/2014/main" id="{8B6CDB3F-5E6E-3832-CC97-CDBE078034D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77032" y="1100980"/>
            <a:ext cx="9344049" cy="5255370"/>
          </a:xfrm>
          <a:prstGeom prst="rect">
            <a:avLst/>
          </a:prstGeom>
        </p:spPr>
      </p:pic>
      <p:pic>
        <p:nvPicPr>
          <p:cNvPr id="13" name="Picture 12">
            <a:extLst>
              <a:ext uri="{FF2B5EF4-FFF2-40B4-BE49-F238E27FC236}">
                <a16:creationId xmlns:a16="http://schemas.microsoft.com/office/drawing/2014/main" id="{1BF99FBE-1A41-27D1-C7B8-9517BA03B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67318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BDE225-DFF1-FF4B-C357-47CA698219BA}"/>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17</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5" name="Titre 4"/>
          <p:cNvSpPr>
            <a:spLocks noGrp="1"/>
          </p:cNvSpPr>
          <p:nvPr>
            <p:ph type="title"/>
          </p:nvPr>
        </p:nvSpPr>
        <p:spPr>
          <a:xfrm>
            <a:off x="1540996" y="162757"/>
            <a:ext cx="9118653" cy="701621"/>
          </a:xfrm>
        </p:spPr>
        <p:txBody>
          <a:bodyPr/>
          <a:lstStyle/>
          <a:p>
            <a:r>
              <a:rPr lang="fr-CA" dirty="0"/>
              <a:t>Zone de transition</a:t>
            </a:r>
          </a:p>
        </p:txBody>
      </p:sp>
      <p:pic>
        <p:nvPicPr>
          <p:cNvPr id="2" name="Image 39" descr="Une image contenant plein air, ciel, herbe, nuage&#10;&#10;Description générée automatiquement">
            <a:extLst>
              <a:ext uri="{FF2B5EF4-FFF2-40B4-BE49-F238E27FC236}">
                <a16:creationId xmlns:a16="http://schemas.microsoft.com/office/drawing/2014/main" id="{B352DDC3-02AC-204E-F625-A0CEC4DB68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066" y="1112192"/>
            <a:ext cx="9322945" cy="5244157"/>
          </a:xfrm>
          <a:prstGeom prst="rect">
            <a:avLst/>
          </a:prstGeom>
        </p:spPr>
      </p:pic>
      <p:pic>
        <p:nvPicPr>
          <p:cNvPr id="9" name="Picture 8">
            <a:extLst>
              <a:ext uri="{FF2B5EF4-FFF2-40B4-BE49-F238E27FC236}">
                <a16:creationId xmlns:a16="http://schemas.microsoft.com/office/drawing/2014/main" id="{6DC042E1-3FE5-29CA-C6EE-F7D6E3CFB8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405526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33">
            <a:extLst>
              <a:ext uri="{FF2B5EF4-FFF2-40B4-BE49-F238E27FC236}">
                <a16:creationId xmlns:a16="http://schemas.microsoft.com/office/drawing/2014/main" id="{EAAFA78F-D32F-CF18-6E8E-C3C275EED0A2}"/>
              </a:ext>
            </a:extLst>
          </p:cNvPr>
          <p:cNvGrpSpPr/>
          <p:nvPr/>
        </p:nvGrpSpPr>
        <p:grpSpPr>
          <a:xfrm>
            <a:off x="4477377" y="0"/>
            <a:ext cx="7714623" cy="6858000"/>
            <a:chOff x="4477377" y="0"/>
            <a:chExt cx="7714623" cy="6858000"/>
          </a:xfrm>
        </p:grpSpPr>
        <p:pic>
          <p:nvPicPr>
            <p:cNvPr id="9" name="Image 4">
              <a:extLst>
                <a:ext uri="{FF2B5EF4-FFF2-40B4-BE49-F238E27FC236}">
                  <a16:creationId xmlns:a16="http://schemas.microsoft.com/office/drawing/2014/main" id="{AB683724-2293-7122-F8D2-1B98AD3C2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3627" y="0"/>
              <a:ext cx="7098373" cy="6858000"/>
            </a:xfrm>
            <a:prstGeom prst="rect">
              <a:avLst/>
            </a:prstGeom>
          </p:spPr>
        </p:pic>
        <p:sp>
          <p:nvSpPr>
            <p:cNvPr id="10" name="Rectangle 9">
              <a:extLst>
                <a:ext uri="{FF2B5EF4-FFF2-40B4-BE49-F238E27FC236}">
                  <a16:creationId xmlns:a16="http://schemas.microsoft.com/office/drawing/2014/main" id="{D84CFF9E-3756-37C0-4CBE-7D0D25442F49}"/>
                </a:ext>
              </a:extLst>
            </p:cNvPr>
            <p:cNvSpPr/>
            <p:nvPr/>
          </p:nvSpPr>
          <p:spPr>
            <a:xfrm rot="5400000">
              <a:off x="4793114" y="5389737"/>
              <a:ext cx="1152526" cy="1784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E2F04C72-53A8-BAFA-99F7-71326D3585FF}"/>
                </a:ext>
              </a:extLst>
            </p:cNvPr>
            <p:cNvSpPr/>
            <p:nvPr/>
          </p:nvSpPr>
          <p:spPr>
            <a:xfrm rot="5400000">
              <a:off x="5757862" y="5878867"/>
              <a:ext cx="676275" cy="96547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88F903CE-C06C-520E-FC41-BF8A3D1794AE}"/>
                </a:ext>
              </a:extLst>
            </p:cNvPr>
            <p:cNvSpPr/>
            <p:nvPr/>
          </p:nvSpPr>
          <p:spPr>
            <a:xfrm rot="5400000">
              <a:off x="4824530" y="4880779"/>
              <a:ext cx="855365" cy="96547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4" name="Rectangle 13">
              <a:extLst>
                <a:ext uri="{FF2B5EF4-FFF2-40B4-BE49-F238E27FC236}">
                  <a16:creationId xmlns:a16="http://schemas.microsoft.com/office/drawing/2014/main" id="{CC31771D-A9E3-1F68-F414-BADEE6F819F6}"/>
                </a:ext>
              </a:extLst>
            </p:cNvPr>
            <p:cNvSpPr/>
            <p:nvPr/>
          </p:nvSpPr>
          <p:spPr>
            <a:xfrm rot="5400000">
              <a:off x="5026898" y="5033179"/>
              <a:ext cx="855365" cy="96547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3A8E1559-05C5-DAB6-4E39-4DC128D7FE1F}"/>
                </a:ext>
              </a:extLst>
            </p:cNvPr>
            <p:cNvSpPr/>
            <p:nvPr/>
          </p:nvSpPr>
          <p:spPr>
            <a:xfrm rot="5400000">
              <a:off x="10895313" y="5561314"/>
              <a:ext cx="1269397" cy="132397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6" name="Rectangle 15">
              <a:extLst>
                <a:ext uri="{FF2B5EF4-FFF2-40B4-BE49-F238E27FC236}">
                  <a16:creationId xmlns:a16="http://schemas.microsoft.com/office/drawing/2014/main" id="{07347BF3-8563-0063-7768-E2CED01355AD}"/>
                </a:ext>
              </a:extLst>
            </p:cNvPr>
            <p:cNvSpPr/>
            <p:nvPr/>
          </p:nvSpPr>
          <p:spPr>
            <a:xfrm rot="5400000">
              <a:off x="4923015" y="52495"/>
              <a:ext cx="1063132" cy="96547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grpSp>
      <p:sp>
        <p:nvSpPr>
          <p:cNvPr id="3" name="Espace réservé du numéro de diapositive 2"/>
          <p:cNvSpPr>
            <a:spLocks noGrp="1"/>
          </p:cNvSpPr>
          <p:nvPr>
            <p:ph type="sldNum" sz="quarter" idx="12"/>
          </p:nvPr>
        </p:nvSpPr>
        <p:spPr/>
        <p:txBody>
          <a:bodyPr/>
          <a:lstStyle/>
          <a:p>
            <a:fld id="{82B63C5F-247B-BE4F-ACBC-7BDD67617F3E}" type="slidenum">
              <a:rPr lang="fr-FR" smtClean="0"/>
              <a:t>18</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5" name="Titre 4"/>
          <p:cNvSpPr>
            <a:spLocks noGrp="1"/>
          </p:cNvSpPr>
          <p:nvPr>
            <p:ph type="title"/>
          </p:nvPr>
        </p:nvSpPr>
        <p:spPr>
          <a:xfrm>
            <a:off x="1540996" y="162757"/>
            <a:ext cx="9118653" cy="701621"/>
          </a:xfrm>
        </p:spPr>
        <p:txBody>
          <a:bodyPr/>
          <a:lstStyle/>
          <a:p>
            <a:r>
              <a:rPr lang="fr-CA" dirty="0"/>
              <a:t>Segment courbe</a:t>
            </a:r>
          </a:p>
        </p:txBody>
      </p:sp>
      <p:sp>
        <p:nvSpPr>
          <p:cNvPr id="4" name="Espace réservé du contenu 5">
            <a:extLst>
              <a:ext uri="{FF2B5EF4-FFF2-40B4-BE49-F238E27FC236}">
                <a16:creationId xmlns:a16="http://schemas.microsoft.com/office/drawing/2014/main" id="{E8532554-27BF-E0C5-BF2F-4702366A5E28}"/>
              </a:ext>
            </a:extLst>
          </p:cNvPr>
          <p:cNvSpPr txBox="1">
            <a:spLocks/>
          </p:cNvSpPr>
          <p:nvPr/>
        </p:nvSpPr>
        <p:spPr>
          <a:xfrm>
            <a:off x="1436914" y="4883523"/>
            <a:ext cx="2649310" cy="1927795"/>
          </a:xfrm>
          <a:prstGeom prst="rect">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fontScale="92500" lnSpcReduction="10000"/>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en-CA" sz="2400" i="0" dirty="0" err="1">
                <a:solidFill>
                  <a:schemeClr val="bg1"/>
                </a:solidFill>
                <a:latin typeface="Univers Condensed Light" panose="020B0306020202040204" pitchFamily="34" charset="0"/>
                <a:ea typeface="+mj-ea"/>
                <a:cs typeface="+mj-cs"/>
              </a:rPr>
              <a:t>Poutres</a:t>
            </a:r>
            <a:r>
              <a:rPr lang="en-CA" sz="2400" i="0" dirty="0">
                <a:solidFill>
                  <a:schemeClr val="bg1"/>
                </a:solidFill>
                <a:latin typeface="Univers Condensed Light" panose="020B0306020202040204" pitchFamily="34" charset="0"/>
                <a:ea typeface="+mj-ea"/>
                <a:cs typeface="+mj-cs"/>
              </a:rPr>
              <a:t> </a:t>
            </a:r>
            <a:r>
              <a:rPr lang="en-CA" sz="2400" i="0" dirty="0" err="1">
                <a:solidFill>
                  <a:schemeClr val="bg1"/>
                </a:solidFill>
                <a:latin typeface="Univers Condensed Light" panose="020B0306020202040204" pitchFamily="34" charset="0"/>
                <a:ea typeface="+mj-ea"/>
                <a:cs typeface="+mj-cs"/>
              </a:rPr>
              <a:t>assemblées</a:t>
            </a:r>
            <a:r>
              <a:rPr lang="en-CA" sz="2400" i="0" dirty="0">
                <a:solidFill>
                  <a:schemeClr val="bg1"/>
                </a:solidFill>
                <a:latin typeface="Univers Condensed Light" panose="020B0306020202040204" pitchFamily="34" charset="0"/>
                <a:ea typeface="+mj-ea"/>
                <a:cs typeface="+mj-cs"/>
              </a:rPr>
              <a:t> </a:t>
            </a:r>
            <a:r>
              <a:rPr lang="en-CA" sz="2400" i="0" dirty="0" err="1">
                <a:solidFill>
                  <a:schemeClr val="bg1"/>
                </a:solidFill>
                <a:latin typeface="Univers Condensed Light" panose="020B0306020202040204" pitchFamily="34" charset="0"/>
                <a:ea typeface="+mj-ea"/>
                <a:cs typeface="+mj-cs"/>
              </a:rPr>
              <a:t>courbes</a:t>
            </a:r>
            <a:endParaRPr lang="en-CA" sz="2400" i="0" dirty="0">
              <a:solidFill>
                <a:schemeClr val="bg1"/>
              </a:solidFill>
              <a:latin typeface="Univers Condensed Light" panose="020B0306020202040204" pitchFamily="34" charset="0"/>
              <a:ea typeface="+mj-ea"/>
              <a:cs typeface="+mj-cs"/>
            </a:endParaRP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en-CA" sz="2400" i="0" dirty="0">
                <a:solidFill>
                  <a:schemeClr val="bg1"/>
                </a:solidFill>
                <a:latin typeface="Univers Condensed Light" panose="020B0306020202040204" pitchFamily="34" charset="0"/>
                <a:ea typeface="+mj-ea"/>
                <a:cs typeface="+mj-cs"/>
              </a:rPr>
              <a:t>CV </a:t>
            </a:r>
            <a:r>
              <a:rPr lang="en-CA" sz="2400" i="0" dirty="0" err="1">
                <a:solidFill>
                  <a:schemeClr val="bg1"/>
                </a:solidFill>
                <a:latin typeface="Univers Condensed Light" panose="020B0306020202040204" pitchFamily="34" charset="0"/>
                <a:ea typeface="+mj-ea"/>
                <a:cs typeface="+mj-cs"/>
              </a:rPr>
              <a:t>verticaux</a:t>
            </a:r>
            <a:r>
              <a:rPr lang="en-CA" sz="2400" i="0" dirty="0">
                <a:solidFill>
                  <a:schemeClr val="bg1"/>
                </a:solidFill>
                <a:latin typeface="Univers Condensed Light" panose="020B0306020202040204" pitchFamily="34" charset="0"/>
                <a:ea typeface="+mj-ea"/>
                <a:cs typeface="+mj-cs"/>
              </a:rPr>
              <a:t>
CV </a:t>
            </a:r>
            <a:r>
              <a:rPr lang="en-CA" sz="2400" i="0" dirty="0" err="1">
                <a:solidFill>
                  <a:schemeClr val="bg1"/>
                </a:solidFill>
                <a:latin typeface="Univers Condensed Light" panose="020B0306020202040204" pitchFamily="34" charset="0"/>
                <a:ea typeface="+mj-ea"/>
                <a:cs typeface="+mj-cs"/>
              </a:rPr>
              <a:t>latéraux</a:t>
            </a:r>
            <a:endParaRPr lang="en-CA" sz="2400" i="0" dirty="0">
              <a:solidFill>
                <a:schemeClr val="bg1"/>
              </a:solidFill>
              <a:latin typeface="Univers Condensed Light" panose="020B0306020202040204" pitchFamily="34" charset="0"/>
              <a:ea typeface="+mj-ea"/>
              <a:cs typeface="+mj-cs"/>
            </a:endParaRPr>
          </a:p>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en-CA" sz="2400" i="0" dirty="0" err="1">
                <a:solidFill>
                  <a:schemeClr val="bg1"/>
                </a:solidFill>
                <a:latin typeface="Univers Condensed Light" panose="020B0306020202040204" pitchFamily="34" charset="0"/>
                <a:ea typeface="+mj-ea"/>
                <a:cs typeface="+mj-cs"/>
              </a:rPr>
              <a:t>Effet</a:t>
            </a:r>
            <a:r>
              <a:rPr lang="en-CA" sz="2400" i="0" dirty="0">
                <a:solidFill>
                  <a:schemeClr val="bg1"/>
                </a:solidFill>
                <a:latin typeface="Univers Condensed Light" panose="020B0306020202040204" pitchFamily="34" charset="0"/>
                <a:ea typeface="+mj-ea"/>
                <a:cs typeface="+mj-cs"/>
              </a:rPr>
              <a:t> ZAT</a:t>
            </a:r>
          </a:p>
        </p:txBody>
      </p:sp>
      <p:grpSp>
        <p:nvGrpSpPr>
          <p:cNvPr id="17" name="Groupe 35">
            <a:extLst>
              <a:ext uri="{FF2B5EF4-FFF2-40B4-BE49-F238E27FC236}">
                <a16:creationId xmlns:a16="http://schemas.microsoft.com/office/drawing/2014/main" id="{F395D823-5238-C19F-D39F-3348CBB2ACF4}"/>
              </a:ext>
            </a:extLst>
          </p:cNvPr>
          <p:cNvGrpSpPr>
            <a:grpSpLocks noChangeAspect="1"/>
          </p:cNvGrpSpPr>
          <p:nvPr/>
        </p:nvGrpSpPr>
        <p:grpSpPr>
          <a:xfrm>
            <a:off x="1436914" y="1310783"/>
            <a:ext cx="3656713" cy="2664685"/>
            <a:chOff x="1662694" y="954887"/>
            <a:chExt cx="3466791" cy="2526287"/>
          </a:xfrm>
        </p:grpSpPr>
        <p:pic>
          <p:nvPicPr>
            <p:cNvPr id="18" name="Image 31">
              <a:extLst>
                <a:ext uri="{FF2B5EF4-FFF2-40B4-BE49-F238E27FC236}">
                  <a16:creationId xmlns:a16="http://schemas.microsoft.com/office/drawing/2014/main" id="{7DBA59EE-1F43-6A12-506C-6F02C42E9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694" y="954887"/>
              <a:ext cx="3466791" cy="2526287"/>
            </a:xfrm>
            <a:prstGeom prst="rect">
              <a:avLst/>
            </a:prstGeom>
          </p:spPr>
        </p:pic>
        <p:sp>
          <p:nvSpPr>
            <p:cNvPr id="19" name="Rectangle 18">
              <a:extLst>
                <a:ext uri="{FF2B5EF4-FFF2-40B4-BE49-F238E27FC236}">
                  <a16:creationId xmlns:a16="http://schemas.microsoft.com/office/drawing/2014/main" id="{CC9BC2F5-B690-CB3E-01BF-E90A7C9A5EB5}"/>
                </a:ext>
              </a:extLst>
            </p:cNvPr>
            <p:cNvSpPr/>
            <p:nvPr/>
          </p:nvSpPr>
          <p:spPr>
            <a:xfrm rot="5400000">
              <a:off x="2507477" y="1398487"/>
              <a:ext cx="1020090" cy="110259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20" name="Rectangle 19">
              <a:extLst>
                <a:ext uri="{FF2B5EF4-FFF2-40B4-BE49-F238E27FC236}">
                  <a16:creationId xmlns:a16="http://schemas.microsoft.com/office/drawing/2014/main" id="{A7E9E822-2CAE-AD09-DAC2-7898CC6EBEA5}"/>
                </a:ext>
              </a:extLst>
            </p:cNvPr>
            <p:cNvSpPr/>
            <p:nvPr/>
          </p:nvSpPr>
          <p:spPr>
            <a:xfrm rot="5400000">
              <a:off x="2435683" y="1920712"/>
              <a:ext cx="216690" cy="37794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grpSp>
      <p:pic>
        <p:nvPicPr>
          <p:cNvPr id="22" name="Picture 21">
            <a:extLst>
              <a:ext uri="{FF2B5EF4-FFF2-40B4-BE49-F238E27FC236}">
                <a16:creationId xmlns:a16="http://schemas.microsoft.com/office/drawing/2014/main" id="{ED130885-0DAF-38AE-B4B7-0392D24432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900607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19</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5" name="Titre 4"/>
          <p:cNvSpPr>
            <a:spLocks noGrp="1"/>
          </p:cNvSpPr>
          <p:nvPr>
            <p:ph type="title"/>
          </p:nvPr>
        </p:nvSpPr>
        <p:spPr>
          <a:xfrm>
            <a:off x="1540996" y="162757"/>
            <a:ext cx="9118653" cy="701621"/>
          </a:xfrm>
        </p:spPr>
        <p:txBody>
          <a:bodyPr/>
          <a:lstStyle/>
          <a:p>
            <a:r>
              <a:rPr lang="fr-CA" dirty="0"/>
              <a:t>Segment courbe</a:t>
            </a:r>
          </a:p>
        </p:txBody>
      </p:sp>
      <p:pic>
        <p:nvPicPr>
          <p:cNvPr id="2" name="Image 5">
            <a:extLst>
              <a:ext uri="{FF2B5EF4-FFF2-40B4-BE49-F238E27FC236}">
                <a16:creationId xmlns:a16="http://schemas.microsoft.com/office/drawing/2014/main" id="{2B752721-3952-6B87-9C8F-C2B1B91DB4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3549" y="3231043"/>
            <a:ext cx="4331537" cy="3519996"/>
          </a:xfrm>
          <a:prstGeom prst="rect">
            <a:avLst/>
          </a:prstGeom>
          <a:ln w="19050">
            <a:solidFill>
              <a:srgbClr val="333E48"/>
            </a:solidFill>
          </a:ln>
        </p:spPr>
      </p:pic>
      <p:pic>
        <p:nvPicPr>
          <p:cNvPr id="21" name="Image 7">
            <a:extLst>
              <a:ext uri="{FF2B5EF4-FFF2-40B4-BE49-F238E27FC236}">
                <a16:creationId xmlns:a16="http://schemas.microsoft.com/office/drawing/2014/main" id="{C30BD378-C622-40D5-3C46-8DD6DBFE9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8279" y="0"/>
            <a:ext cx="6673721" cy="2871325"/>
          </a:xfrm>
          <a:prstGeom prst="rect">
            <a:avLst/>
          </a:prstGeom>
        </p:spPr>
      </p:pic>
      <p:pic>
        <p:nvPicPr>
          <p:cNvPr id="22" name="Image 9">
            <a:extLst>
              <a:ext uri="{FF2B5EF4-FFF2-40B4-BE49-F238E27FC236}">
                <a16:creationId xmlns:a16="http://schemas.microsoft.com/office/drawing/2014/main" id="{FCA9FF0A-FD50-44E2-B76F-3500A70B83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8840672">
            <a:off x="2661342" y="1641429"/>
            <a:ext cx="2730691" cy="2819509"/>
          </a:xfrm>
          <a:prstGeom prst="rect">
            <a:avLst/>
          </a:prstGeom>
        </p:spPr>
      </p:pic>
      <p:sp>
        <p:nvSpPr>
          <p:cNvPr id="23" name="Espace réservé du contenu 5">
            <a:extLst>
              <a:ext uri="{FF2B5EF4-FFF2-40B4-BE49-F238E27FC236}">
                <a16:creationId xmlns:a16="http://schemas.microsoft.com/office/drawing/2014/main" id="{BCEE32AD-8F43-E2F9-4A55-2133A81AC838}"/>
              </a:ext>
            </a:extLst>
          </p:cNvPr>
          <p:cNvSpPr txBox="1">
            <a:spLocks/>
          </p:cNvSpPr>
          <p:nvPr/>
        </p:nvSpPr>
        <p:spPr>
          <a:xfrm>
            <a:off x="1436914" y="5658790"/>
            <a:ext cx="2495549" cy="1152527"/>
          </a:xfrm>
          <a:prstGeom prst="rect">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lnSpcReduction="10000"/>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lang="en-CA" sz="2400" i="0" dirty="0">
                <a:solidFill>
                  <a:schemeClr val="bg1"/>
                </a:solidFill>
                <a:latin typeface="Univers Condensed Light" panose="020B0306020202040204" pitchFamily="34" charset="0"/>
                <a:ea typeface="+mj-ea"/>
                <a:cs typeface="+mj-cs"/>
              </a:rPr>
              <a:t>Assemblages </a:t>
            </a:r>
            <a:r>
              <a:rPr lang="en-CA" sz="2400" i="0" dirty="0" err="1">
                <a:solidFill>
                  <a:schemeClr val="bg1"/>
                </a:solidFill>
                <a:latin typeface="Univers Condensed Light" panose="020B0306020202040204" pitchFamily="34" charset="0"/>
                <a:ea typeface="+mj-ea"/>
                <a:cs typeface="+mj-cs"/>
              </a:rPr>
              <a:t>boulonnés</a:t>
            </a:r>
            <a:r>
              <a:rPr lang="en-CA" sz="2400" i="0" dirty="0">
                <a:solidFill>
                  <a:schemeClr val="bg1"/>
                </a:solidFill>
                <a:latin typeface="Univers Condensed Light" panose="020B0306020202040204" pitchFamily="34" charset="0"/>
                <a:ea typeface="+mj-ea"/>
                <a:cs typeface="+mj-cs"/>
              </a:rPr>
              <a:t>
CV </a:t>
            </a:r>
            <a:r>
              <a:rPr lang="en-CA" sz="2400" i="0" dirty="0" err="1">
                <a:solidFill>
                  <a:schemeClr val="bg1"/>
                </a:solidFill>
                <a:latin typeface="Univers Condensed Light" panose="020B0306020202040204" pitchFamily="34" charset="0"/>
                <a:ea typeface="+mj-ea"/>
                <a:cs typeface="+mj-cs"/>
              </a:rPr>
              <a:t>latéraux</a:t>
            </a:r>
            <a:endParaRPr lang="en-CA" sz="2400" i="0" dirty="0">
              <a:solidFill>
                <a:schemeClr val="bg1"/>
              </a:solidFill>
              <a:latin typeface="Univers Condensed Light" panose="020B0306020202040204" pitchFamily="34" charset="0"/>
              <a:ea typeface="+mj-ea"/>
              <a:cs typeface="+mj-cs"/>
            </a:endParaRPr>
          </a:p>
        </p:txBody>
      </p:sp>
      <p:pic>
        <p:nvPicPr>
          <p:cNvPr id="25" name="Picture 24">
            <a:extLst>
              <a:ext uri="{FF2B5EF4-FFF2-40B4-BE49-F238E27FC236}">
                <a16:creationId xmlns:a16="http://schemas.microsoft.com/office/drawing/2014/main" id="{C54A1C38-6BD7-B714-AB76-2FF12066C3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368184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20</a:t>
            </a:fld>
            <a:endParaRPr lang="fr-FR" dirty="0"/>
          </a:p>
        </p:txBody>
      </p:sp>
      <p:sp>
        <p:nvSpPr>
          <p:cNvPr id="5" name="Titre 4"/>
          <p:cNvSpPr>
            <a:spLocks noGrp="1"/>
          </p:cNvSpPr>
          <p:nvPr>
            <p:ph type="title"/>
          </p:nvPr>
        </p:nvSpPr>
        <p:spPr>
          <a:xfrm>
            <a:off x="1540996" y="162757"/>
            <a:ext cx="9118653" cy="701621"/>
          </a:xfrm>
        </p:spPr>
        <p:txBody>
          <a:bodyPr/>
          <a:lstStyle/>
          <a:p>
            <a:r>
              <a:rPr lang="fr-CA" dirty="0"/>
              <a:t>Approvisionnement en extrusion</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9" name="Image 5" descr="Une image contenant texte, diagramme, Plan, Dessin technique&#10;&#10;Description générée automatiquement">
            <a:extLst>
              <a:ext uri="{FF2B5EF4-FFF2-40B4-BE49-F238E27FC236}">
                <a16:creationId xmlns:a16="http://schemas.microsoft.com/office/drawing/2014/main" id="{F305C410-DECF-C714-25D0-0911C1E968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4784" y="597446"/>
            <a:ext cx="8862874" cy="6260554"/>
          </a:xfrm>
          <a:prstGeom prst="rect">
            <a:avLst/>
          </a:prstGeom>
        </p:spPr>
      </p:pic>
      <p:sp>
        <p:nvSpPr>
          <p:cNvPr id="10" name="Espace réservé du contenu 5">
            <a:extLst>
              <a:ext uri="{FF2B5EF4-FFF2-40B4-BE49-F238E27FC236}">
                <a16:creationId xmlns:a16="http://schemas.microsoft.com/office/drawing/2014/main" id="{639E3A7F-EDBB-B2EA-D0B4-5E8D519B8945}"/>
              </a:ext>
            </a:extLst>
          </p:cNvPr>
          <p:cNvSpPr txBox="1">
            <a:spLocks/>
          </p:cNvSpPr>
          <p:nvPr/>
        </p:nvSpPr>
        <p:spPr>
          <a:xfrm>
            <a:off x="10174381" y="1310783"/>
            <a:ext cx="1179454" cy="507474"/>
          </a:xfrm>
          <a:prstGeom prst="wedgeRectCallout">
            <a:avLst>
              <a:gd name="adj1" fmla="val -82180"/>
              <a:gd name="adj2" fmla="val 61750"/>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NeueDeskInterface-Regular" charset="0"/>
              <a:buNone/>
              <a:tabLst/>
              <a:defRPr/>
            </a:pPr>
            <a:r>
              <a:rPr kumimoji="0" lang="fr-CA" sz="1400" b="0" i="0" u="none" strike="noStrike" kern="1200" cap="none" spc="0" normalizeH="0" baseline="0" noProof="0">
                <a:ln>
                  <a:noFill/>
                </a:ln>
                <a:solidFill>
                  <a:srgbClr val="FFFFFF"/>
                </a:solidFill>
                <a:effectLst/>
                <a:uLnTx/>
                <a:uFillTx/>
                <a:latin typeface="Montserrat"/>
                <a:ea typeface="+mn-ea"/>
                <a:cs typeface="+mn-cs"/>
              </a:rPr>
              <a:t>Cercle circonscrit</a:t>
            </a:r>
            <a:endParaRPr kumimoji="0" lang="fr-CA" sz="18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13" name="Picture 12">
            <a:extLst>
              <a:ext uri="{FF2B5EF4-FFF2-40B4-BE49-F238E27FC236}">
                <a16:creationId xmlns:a16="http://schemas.microsoft.com/office/drawing/2014/main" id="{B8812F2C-F8F0-6590-B1E7-5E7D1A5AC6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14" name="Rectangle 13">
            <a:extLst>
              <a:ext uri="{FF2B5EF4-FFF2-40B4-BE49-F238E27FC236}">
                <a16:creationId xmlns:a16="http://schemas.microsoft.com/office/drawing/2014/main" id="{5FC477A5-86AF-E989-BF8D-80FF561A0486}"/>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contenu 5">
            <a:extLst>
              <a:ext uri="{FF2B5EF4-FFF2-40B4-BE49-F238E27FC236}">
                <a16:creationId xmlns:a16="http://schemas.microsoft.com/office/drawing/2014/main" id="{B50C4324-11B6-6A0B-E103-8734530CC0E9}"/>
              </a:ext>
            </a:extLst>
          </p:cNvPr>
          <p:cNvSpPr txBox="1">
            <a:spLocks/>
          </p:cNvSpPr>
          <p:nvPr/>
        </p:nvSpPr>
        <p:spPr>
          <a:xfrm>
            <a:off x="7495636" y="5436084"/>
            <a:ext cx="1541940" cy="481028"/>
          </a:xfrm>
          <a:prstGeom prst="wedgeRectCallout">
            <a:avLst>
              <a:gd name="adj1" fmla="val -66436"/>
              <a:gd name="adj2" fmla="val -111773"/>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HelveticaNeueDeskInterface-Regular" charset="0"/>
              <a:buNone/>
              <a:tabLst/>
              <a:defRPr/>
            </a:pPr>
            <a:r>
              <a:rPr kumimoji="0" lang="en-CA" sz="1400" b="0" i="0" u="none" strike="noStrike" kern="1200" cap="none" spc="0" normalizeH="0" baseline="0" noProof="0" dirty="0">
                <a:ln>
                  <a:noFill/>
                </a:ln>
                <a:solidFill>
                  <a:srgbClr val="FFFFFF"/>
                </a:solidFill>
                <a:effectLst/>
                <a:uLnTx/>
                <a:uFillTx/>
                <a:latin typeface="Montserrat"/>
                <a:ea typeface="+mn-ea"/>
                <a:cs typeface="+mn-cs"/>
              </a:rPr>
              <a:t>Aire</a:t>
            </a:r>
            <a:br>
              <a:rPr kumimoji="0" lang="en-CA" sz="1400" b="0" i="0" u="none" strike="noStrike" kern="1200" cap="none" spc="0" normalizeH="0" baseline="0" noProof="0" dirty="0">
                <a:ln>
                  <a:noFill/>
                </a:ln>
                <a:solidFill>
                  <a:srgbClr val="FFFFFF"/>
                </a:solidFill>
                <a:effectLst/>
                <a:uLnTx/>
                <a:uFillTx/>
                <a:latin typeface="Montserrat"/>
                <a:ea typeface="+mn-ea"/>
                <a:cs typeface="+mn-cs"/>
              </a:rPr>
            </a:br>
            <a:r>
              <a:rPr kumimoji="0" lang="en-CA" sz="1400" b="0" i="0" u="none" strike="noStrike" kern="1200" cap="none" spc="0" normalizeH="0" baseline="0" noProof="0" dirty="0">
                <a:ln>
                  <a:noFill/>
                </a:ln>
                <a:solidFill>
                  <a:srgbClr val="FFFFFF"/>
                </a:solidFill>
                <a:effectLst/>
                <a:uLnTx/>
                <a:uFillTx/>
                <a:latin typeface="Montserrat"/>
                <a:ea typeface="+mn-ea"/>
                <a:cs typeface="+mn-cs"/>
              </a:rPr>
              <a:t>Masse </a:t>
            </a:r>
            <a:r>
              <a:rPr kumimoji="0" lang="en-CA" sz="1400" b="0" i="0" u="none" strike="noStrike" kern="1200" cap="none" spc="0" normalizeH="0" baseline="0" noProof="0" dirty="0" err="1">
                <a:ln>
                  <a:noFill/>
                </a:ln>
                <a:solidFill>
                  <a:srgbClr val="FFFFFF"/>
                </a:solidFill>
                <a:effectLst/>
                <a:uLnTx/>
                <a:uFillTx/>
                <a:latin typeface="Montserrat"/>
                <a:ea typeface="+mn-ea"/>
                <a:cs typeface="+mn-cs"/>
              </a:rPr>
              <a:t>linéaire</a:t>
            </a:r>
            <a:endParaRPr kumimoji="0" lang="en-CA" sz="1800" b="0" i="0" u="none" strike="noStrike" kern="1200" cap="none" spc="0" normalizeH="0" baseline="0" noProof="0" dirty="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5357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4" descr="Une image contenant texte, diagramme, capture d’écran, Parallèle&#10;&#10;Description générée automatiquement">
            <a:extLst>
              <a:ext uri="{FF2B5EF4-FFF2-40B4-BE49-F238E27FC236}">
                <a16:creationId xmlns:a16="http://schemas.microsoft.com/office/drawing/2014/main" id="{04E56E39-5C4C-C45C-94A9-F26E8ECCCD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41290" y="670264"/>
            <a:ext cx="7350710" cy="6187736"/>
          </a:xfrm>
          <a:prstGeom prst="rect">
            <a:avLst/>
          </a:prstGeom>
        </p:spPr>
      </p:pic>
      <p:sp>
        <p:nvSpPr>
          <p:cNvPr id="18" name="Rectangle 17">
            <a:extLst>
              <a:ext uri="{FF2B5EF4-FFF2-40B4-BE49-F238E27FC236}">
                <a16:creationId xmlns:a16="http://schemas.microsoft.com/office/drawing/2014/main" id="{7ECD1A8D-83D9-C48B-6229-F67A536D17F9}"/>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21</a:t>
            </a:fld>
            <a:endParaRPr lang="fr-FR" dirty="0"/>
          </a:p>
        </p:txBody>
      </p:sp>
      <p:sp>
        <p:nvSpPr>
          <p:cNvPr id="5" name="Titre 4"/>
          <p:cNvSpPr>
            <a:spLocks noGrp="1"/>
          </p:cNvSpPr>
          <p:nvPr>
            <p:ph type="title"/>
          </p:nvPr>
        </p:nvSpPr>
        <p:spPr>
          <a:xfrm>
            <a:off x="1540996" y="162757"/>
            <a:ext cx="9118653" cy="701621"/>
          </a:xfrm>
        </p:spPr>
        <p:txBody>
          <a:bodyPr/>
          <a:lstStyle/>
          <a:p>
            <a:r>
              <a:rPr lang="fr-CA" dirty="0"/>
              <a:t>Préfabrication et transport</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solidFill>
                  <a:schemeClr val="accent2"/>
                </a:solidFill>
              </a:rPr>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11" name="Espace réservé du contenu 5">
            <a:extLst>
              <a:ext uri="{FF2B5EF4-FFF2-40B4-BE49-F238E27FC236}">
                <a16:creationId xmlns:a16="http://schemas.microsoft.com/office/drawing/2014/main" id="{AFF8E8F0-637B-8CFB-9094-E0DCC6B6DC1F}"/>
              </a:ext>
            </a:extLst>
          </p:cNvPr>
          <p:cNvSpPr txBox="1">
            <a:spLocks/>
          </p:cNvSpPr>
          <p:nvPr/>
        </p:nvSpPr>
        <p:spPr>
          <a:xfrm>
            <a:off x="1436914" y="5486400"/>
            <a:ext cx="2495549" cy="1324918"/>
          </a:xfrm>
          <a:prstGeom prst="rect">
            <a:avLst/>
          </a:prstGeom>
          <a:gradFill rotWithShape="1">
            <a:gsLst>
              <a:gs pos="0">
                <a:srgbClr val="1E252B">
                  <a:satMod val="103000"/>
                  <a:lumMod val="102000"/>
                  <a:tint val="94000"/>
                </a:srgbClr>
              </a:gs>
              <a:gs pos="50000">
                <a:srgbClr val="1E252B">
                  <a:satMod val="110000"/>
                  <a:lumMod val="100000"/>
                  <a:shade val="100000"/>
                </a:srgbClr>
              </a:gs>
              <a:gs pos="100000">
                <a:srgbClr val="1E252B">
                  <a:lumMod val="99000"/>
                  <a:satMod val="120000"/>
                  <a:shade val="78000"/>
                </a:srgbClr>
              </a:gs>
            </a:gsLst>
            <a:lin ang="5400000" scaled="0"/>
          </a:gradFill>
          <a:ln w="6350" cap="flat" cmpd="sng" algn="ctr">
            <a:solidFill>
              <a:srgbClr val="1E252B"/>
            </a:solidFill>
            <a:prstDash val="solid"/>
            <a:miter lim="800000"/>
          </a:ln>
          <a:effectLst/>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chemeClr val="lt1"/>
                </a:solidFill>
                <a:latin typeface="+mn-lt"/>
                <a:ea typeface="+mn-ea"/>
                <a:cs typeface="+mn-cs"/>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403225" marR="0" lvl="1" indent="-403225" algn="l" defTabSz="914400" rtl="0" eaLnBrk="1" fontAlgn="auto" latinLnBrk="0" hangingPunct="1">
              <a:lnSpc>
                <a:spcPct val="90000"/>
              </a:lnSpc>
              <a:spcBef>
                <a:spcPts val="1000"/>
              </a:spcBef>
              <a:spcAft>
                <a:spcPts val="0"/>
              </a:spcAft>
              <a:buClrTx/>
              <a:buSzTx/>
              <a:buFont typeface=".HelveticaNeueDeskInterface-Regular" charset="0"/>
              <a:buChar char="—"/>
              <a:tabLst/>
              <a:defRPr/>
            </a:pPr>
            <a:r>
              <a:rPr kumimoji="0" lang="fr-CA" sz="1800" b="0" i="1" u="none" strike="noStrike" kern="1200" cap="none" spc="0" normalizeH="0" baseline="0" noProof="0" dirty="0">
                <a:ln>
                  <a:noFill/>
                </a:ln>
                <a:solidFill>
                  <a:srgbClr val="FFFFFF"/>
                </a:solidFill>
                <a:effectLst/>
                <a:uLnTx/>
                <a:uFillTx/>
                <a:latin typeface="Montserrat"/>
                <a:ea typeface="+mn-ea"/>
                <a:cs typeface="+mn-cs"/>
              </a:rPr>
              <a:t>Pré-assemblage en usine
Livraison par voie terrestre</a:t>
            </a:r>
            <a:endParaRPr kumimoji="0" lang="en-CA" sz="1800" b="0" i="1" u="none" strike="noStrike" kern="1200" cap="none" spc="0" normalizeH="0" baseline="0" noProof="0" dirty="0">
              <a:ln>
                <a:noFill/>
              </a:ln>
              <a:solidFill>
                <a:srgbClr val="FFFFFF"/>
              </a:solidFill>
              <a:effectLst/>
              <a:uLnTx/>
              <a:uFillTx/>
              <a:latin typeface="Montserrat"/>
              <a:ea typeface="+mn-ea"/>
              <a:cs typeface="+mn-cs"/>
            </a:endParaRPr>
          </a:p>
        </p:txBody>
      </p:sp>
      <p:pic>
        <p:nvPicPr>
          <p:cNvPr id="14" name="Image 6" descr="Camionneur - Groupe Bellemare">
            <a:extLst>
              <a:ext uri="{FF2B5EF4-FFF2-40B4-BE49-F238E27FC236}">
                <a16:creationId xmlns:a16="http://schemas.microsoft.com/office/drawing/2014/main" id="{7DF03A9A-4787-6151-22A1-384386C21A5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5337" y="2820773"/>
            <a:ext cx="2613611" cy="1743150"/>
          </a:xfrm>
          <a:prstGeom prst="rect">
            <a:avLst/>
          </a:prstGeom>
          <a:noFill/>
          <a:ln>
            <a:noFill/>
          </a:ln>
        </p:spPr>
      </p:pic>
      <p:pic>
        <p:nvPicPr>
          <p:cNvPr id="15" name="Image 10">
            <a:extLst>
              <a:ext uri="{FF2B5EF4-FFF2-40B4-BE49-F238E27FC236}">
                <a16:creationId xmlns:a16="http://schemas.microsoft.com/office/drawing/2014/main" id="{7458E4FE-D4D2-EEE4-08CC-376535AC70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337" y="956462"/>
            <a:ext cx="2613611" cy="1641694"/>
          </a:xfrm>
          <a:prstGeom prst="rect">
            <a:avLst/>
          </a:prstGeom>
        </p:spPr>
      </p:pic>
      <p:pic>
        <p:nvPicPr>
          <p:cNvPr id="17" name="Picture 16">
            <a:extLst>
              <a:ext uri="{FF2B5EF4-FFF2-40B4-BE49-F238E27FC236}">
                <a16:creationId xmlns:a16="http://schemas.microsoft.com/office/drawing/2014/main" id="{8029F20F-27D2-1FE9-8C4C-4432B886D9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1530006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22</a:t>
            </a:fld>
            <a:endParaRPr lang="fr-FR" dirty="0"/>
          </a:p>
        </p:txBody>
      </p:sp>
      <p:sp>
        <p:nvSpPr>
          <p:cNvPr id="5" name="Titre 4"/>
          <p:cNvSpPr>
            <a:spLocks noGrp="1"/>
          </p:cNvSpPr>
          <p:nvPr>
            <p:ph type="title"/>
          </p:nvPr>
        </p:nvSpPr>
        <p:spPr>
          <a:xfrm>
            <a:off x="1938000" y="2613285"/>
            <a:ext cx="8627074" cy="926926"/>
          </a:xfrm>
        </p:spPr>
        <p:txBody>
          <a:bodyPr/>
          <a:lstStyle/>
          <a:p>
            <a:pPr algn="ctr"/>
            <a:r>
              <a:rPr lang="fr-CA" sz="6000" dirty="0"/>
              <a:t>CONCEPTION</a:t>
            </a:r>
            <a:endParaRPr lang="fr-CA" dirty="0"/>
          </a:p>
        </p:txBody>
      </p:sp>
      <p:sp>
        <p:nvSpPr>
          <p:cNvPr id="6" name="Rectangle 5">
            <a:extLst>
              <a:ext uri="{FF2B5EF4-FFF2-40B4-BE49-F238E27FC236}">
                <a16:creationId xmlns:a16="http://schemas.microsoft.com/office/drawing/2014/main" id="{BE8A52B6-4FDD-DDD8-66CF-AE4890195D6A}"/>
              </a:ext>
            </a:extLst>
          </p:cNvPr>
          <p:cNvSpPr/>
          <p:nvPr/>
        </p:nvSpPr>
        <p:spPr>
          <a:xfrm>
            <a:off x="0" y="0"/>
            <a:ext cx="137160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2BA176FF-50E8-7138-D2C6-8E48931884B0}"/>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solidFill>
                  <a:schemeClr val="bg1"/>
                </a:solidFill>
              </a:rPr>
              <a:t>Origines du projet</a:t>
            </a:r>
          </a:p>
          <a:p>
            <a:pPr marL="184150" indent="-184150">
              <a:buAutoNum type="arabicPeriod"/>
            </a:pPr>
            <a:r>
              <a:rPr lang="fr-CA" sz="1400" dirty="0">
                <a:solidFill>
                  <a:schemeClr val="bg1"/>
                </a:solidFill>
              </a:rPr>
              <a:t>Passerelle en aluminium</a:t>
            </a:r>
          </a:p>
          <a:p>
            <a:pPr marL="184150" indent="-184150">
              <a:buAutoNum type="arabicPeriod"/>
            </a:pPr>
            <a:r>
              <a:rPr lang="fr-CA" sz="1400" dirty="0">
                <a:solidFill>
                  <a:schemeClr val="bg1"/>
                </a:solidFill>
              </a:rPr>
              <a:t>Avant-projet détaillé</a:t>
            </a:r>
          </a:p>
          <a:p>
            <a:pPr marL="184150" indent="-184150">
              <a:buAutoNum type="arabicPeriod"/>
            </a:pPr>
            <a:r>
              <a:rPr lang="fr-CA" sz="1400" dirty="0">
                <a:solidFill>
                  <a:schemeClr val="accent2"/>
                </a:solidFill>
              </a:rPr>
              <a:t>Implantation</a:t>
            </a:r>
          </a:p>
          <a:p>
            <a:pPr marL="184150" indent="-184150">
              <a:buAutoNum type="arabicPeriod"/>
            </a:pPr>
            <a:r>
              <a:rPr lang="fr-CA" sz="1400" dirty="0">
                <a:solidFill>
                  <a:schemeClr val="bg1"/>
                </a:solidFill>
              </a:rPr>
              <a:t>Éléments finis</a:t>
            </a:r>
          </a:p>
          <a:p>
            <a:pPr marL="184150" indent="-184150">
              <a:buAutoNum type="arabicPeriod"/>
            </a:pPr>
            <a:r>
              <a:rPr lang="fr-CA" sz="1400" dirty="0">
                <a:solidFill>
                  <a:schemeClr val="bg1"/>
                </a:solidFill>
              </a:rPr>
              <a:t>Charges</a:t>
            </a:r>
          </a:p>
          <a:p>
            <a:pPr marL="184150" indent="-184150">
              <a:buAutoNum type="arabicPeriod"/>
            </a:pPr>
            <a:r>
              <a:rPr lang="fr-CA" sz="1400" dirty="0">
                <a:solidFill>
                  <a:schemeClr val="bg1"/>
                </a:solidFill>
              </a:rPr>
              <a:t>Résistance des tubes</a:t>
            </a:r>
          </a:p>
          <a:p>
            <a:pPr marL="184150" indent="-184150">
              <a:buAutoNum type="arabicPeriod"/>
            </a:pPr>
            <a:r>
              <a:rPr lang="fr-CA" sz="1400" dirty="0">
                <a:solidFill>
                  <a:schemeClr val="bg1"/>
                </a:solidFill>
              </a:rPr>
              <a:t>Joints boulonnés</a:t>
            </a:r>
          </a:p>
          <a:p>
            <a:pPr marL="184150" indent="-184150">
              <a:buAutoNum type="arabicPeriod"/>
            </a:pPr>
            <a:r>
              <a:rPr lang="fr-CA" sz="1400" dirty="0">
                <a:solidFill>
                  <a:schemeClr val="bg1"/>
                </a:solidFill>
              </a:rPr>
              <a:t>Fatigue</a:t>
            </a:r>
          </a:p>
          <a:p>
            <a:pPr marL="342900" indent="-342900">
              <a:buAutoNum type="arabicPeriod"/>
            </a:pPr>
            <a:endParaRPr lang="fr-CA" sz="1400" dirty="0"/>
          </a:p>
        </p:txBody>
      </p:sp>
      <p:cxnSp>
        <p:nvCxnSpPr>
          <p:cNvPr id="9" name="Straight Connector 8">
            <a:extLst>
              <a:ext uri="{FF2B5EF4-FFF2-40B4-BE49-F238E27FC236}">
                <a16:creationId xmlns:a16="http://schemas.microsoft.com/office/drawing/2014/main" id="{2DA1EF8F-A720-F891-08F8-47D308B7F0CC}"/>
              </a:ext>
            </a:extLst>
          </p:cNvPr>
          <p:cNvCxnSpPr>
            <a:cxnSpLocks/>
          </p:cNvCxnSpPr>
          <p:nvPr/>
        </p:nvCxnSpPr>
        <p:spPr>
          <a:xfrm>
            <a:off x="1371600" y="333632"/>
            <a:ext cx="0" cy="6190736"/>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06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9">
            <a:extLst>
              <a:ext uri="{FF2B5EF4-FFF2-40B4-BE49-F238E27FC236}">
                <a16:creationId xmlns:a16="http://schemas.microsoft.com/office/drawing/2014/main" id="{FC9A0196-0221-44EC-C548-1BF58B9BD1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4680" y="4233672"/>
            <a:ext cx="6665773" cy="2542032"/>
          </a:xfrm>
          <a:prstGeom prst="rect">
            <a:avLst/>
          </a:prstGeom>
        </p:spPr>
      </p:pic>
      <p:sp>
        <p:nvSpPr>
          <p:cNvPr id="3" name="Espace réservé du numéro de diapositive 2"/>
          <p:cNvSpPr>
            <a:spLocks noGrp="1"/>
          </p:cNvSpPr>
          <p:nvPr>
            <p:ph type="sldNum" sz="quarter" idx="12"/>
          </p:nvPr>
        </p:nvSpPr>
        <p:spPr/>
        <p:txBody>
          <a:bodyPr/>
          <a:lstStyle/>
          <a:p>
            <a:fld id="{82B63C5F-247B-BE4F-ACBC-7BDD67617F3E}" type="slidenum">
              <a:rPr lang="fr-FR" smtClean="0"/>
              <a:t>23</a:t>
            </a:fld>
            <a:endParaRPr lang="fr-FR" dirty="0"/>
          </a:p>
        </p:txBody>
      </p:sp>
      <p:sp>
        <p:nvSpPr>
          <p:cNvPr id="5" name="Titre 4"/>
          <p:cNvSpPr>
            <a:spLocks noGrp="1"/>
          </p:cNvSpPr>
          <p:nvPr>
            <p:ph type="title"/>
          </p:nvPr>
        </p:nvSpPr>
        <p:spPr>
          <a:xfrm>
            <a:off x="1540996" y="162757"/>
            <a:ext cx="9118653" cy="701621"/>
          </a:xfrm>
        </p:spPr>
        <p:txBody>
          <a:bodyPr/>
          <a:lstStyle/>
          <a:p>
            <a:r>
              <a:rPr lang="fr-CA" dirty="0"/>
              <a:t>Implantation</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solidFill>
                  <a:schemeClr val="accent2"/>
                </a:solidFill>
              </a:rPr>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Image 4">
            <a:extLst>
              <a:ext uri="{FF2B5EF4-FFF2-40B4-BE49-F238E27FC236}">
                <a16:creationId xmlns:a16="http://schemas.microsoft.com/office/drawing/2014/main" id="{599A67A4-88E2-9665-AE03-015887B883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8974" y="1203007"/>
            <a:ext cx="2683121" cy="5299616"/>
          </a:xfrm>
          <a:prstGeom prst="rect">
            <a:avLst/>
          </a:prstGeom>
        </p:spPr>
      </p:pic>
      <p:pic>
        <p:nvPicPr>
          <p:cNvPr id="9" name="Image 13">
            <a:extLst>
              <a:ext uri="{FF2B5EF4-FFF2-40B4-BE49-F238E27FC236}">
                <a16:creationId xmlns:a16="http://schemas.microsoft.com/office/drawing/2014/main" id="{88A2EBFE-4AF6-ABD7-19AF-11B0D4A67A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4681" y="0"/>
            <a:ext cx="6677319" cy="3948746"/>
          </a:xfrm>
          <a:prstGeom prst="rect">
            <a:avLst/>
          </a:prstGeom>
        </p:spPr>
      </p:pic>
      <p:pic>
        <p:nvPicPr>
          <p:cNvPr id="11" name="Picture 10">
            <a:extLst>
              <a:ext uri="{FF2B5EF4-FFF2-40B4-BE49-F238E27FC236}">
                <a16:creationId xmlns:a16="http://schemas.microsoft.com/office/drawing/2014/main" id="{211E7082-4DD0-B7C4-C9B9-85A66369D2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4071457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24">
            <a:extLst>
              <a:ext uri="{FF2B5EF4-FFF2-40B4-BE49-F238E27FC236}">
                <a16:creationId xmlns:a16="http://schemas.microsoft.com/office/drawing/2014/main" id="{0A14CF2C-1665-9089-EEF0-BB4907500A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26439" y="1945179"/>
            <a:ext cx="5825114" cy="4912821"/>
          </a:xfrm>
          <a:prstGeom prst="rect">
            <a:avLst/>
          </a:prstGeom>
        </p:spPr>
      </p:pic>
      <p:sp>
        <p:nvSpPr>
          <p:cNvPr id="3" name="Espace réservé du numéro de diapositive 2"/>
          <p:cNvSpPr>
            <a:spLocks noGrp="1"/>
          </p:cNvSpPr>
          <p:nvPr>
            <p:ph type="sldNum" sz="quarter" idx="12"/>
          </p:nvPr>
        </p:nvSpPr>
        <p:spPr/>
        <p:txBody>
          <a:bodyPr/>
          <a:lstStyle/>
          <a:p>
            <a:fld id="{82B63C5F-247B-BE4F-ACBC-7BDD67617F3E}" type="slidenum">
              <a:rPr lang="fr-FR" smtClean="0"/>
              <a:t>24</a:t>
            </a:fld>
            <a:endParaRPr lang="fr-FR" dirty="0"/>
          </a:p>
        </p:txBody>
      </p:sp>
      <p:sp>
        <p:nvSpPr>
          <p:cNvPr id="5" name="Titre 4"/>
          <p:cNvSpPr>
            <a:spLocks noGrp="1"/>
          </p:cNvSpPr>
          <p:nvPr>
            <p:ph type="title"/>
          </p:nvPr>
        </p:nvSpPr>
        <p:spPr>
          <a:xfrm>
            <a:off x="1540996" y="162757"/>
            <a:ext cx="9118653" cy="701621"/>
          </a:xfrm>
        </p:spPr>
        <p:txBody>
          <a:bodyPr/>
          <a:lstStyle/>
          <a:p>
            <a:r>
              <a:rPr lang="fr-CA" dirty="0"/>
              <a:t>Portées et segments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solidFill>
                  <a:schemeClr val="accent2"/>
                </a:solidFill>
              </a:rPr>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2">
            <a:extLst>
              <a:ext uri="{FF2B5EF4-FFF2-40B4-BE49-F238E27FC236}">
                <a16:creationId xmlns:a16="http://schemas.microsoft.com/office/drawing/2014/main" id="{F9F6A4D9-11E9-A5D6-7A92-56168B7B55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3802"/>
          <a:stretch/>
        </p:blipFill>
        <p:spPr>
          <a:xfrm>
            <a:off x="1417864" y="672974"/>
            <a:ext cx="10755086" cy="1621339"/>
          </a:xfrm>
          <a:prstGeom prst="rect">
            <a:avLst/>
          </a:prstGeom>
        </p:spPr>
      </p:pic>
    </p:spTree>
    <p:extLst>
      <p:ext uri="{BB962C8B-B14F-4D97-AF65-F5344CB8AC3E}">
        <p14:creationId xmlns:p14="http://schemas.microsoft.com/office/powerpoint/2010/main" val="1991683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25</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1049730"/>
            <a:ext cx="9118653" cy="4955059"/>
          </a:xfrm>
        </p:spPr>
        <p:txBody>
          <a:bodyPr>
            <a:normAutofit/>
          </a:bodyPr>
          <a:lstStyle/>
          <a:p>
            <a:r>
              <a:rPr lang="fr-CA" sz="2400" dirty="0"/>
              <a:t>- Planifier la modélisation</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4">
            <a:extLst>
              <a:ext uri="{FF2B5EF4-FFF2-40B4-BE49-F238E27FC236}">
                <a16:creationId xmlns:a16="http://schemas.microsoft.com/office/drawing/2014/main" id="{C9BFFC68-D0F4-403C-E8C6-1861C08126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914" y="2297905"/>
            <a:ext cx="4000847" cy="3162574"/>
          </a:xfrm>
          <a:prstGeom prst="rect">
            <a:avLst/>
          </a:prstGeom>
        </p:spPr>
      </p:pic>
      <p:pic>
        <p:nvPicPr>
          <p:cNvPr id="9" name="Image 6">
            <a:extLst>
              <a:ext uri="{FF2B5EF4-FFF2-40B4-BE49-F238E27FC236}">
                <a16:creationId xmlns:a16="http://schemas.microsoft.com/office/drawing/2014/main" id="{91B81916-62A9-049C-9C7C-274EDD32B3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4218" y="2297905"/>
            <a:ext cx="6287357" cy="3049837"/>
          </a:xfrm>
          <a:prstGeom prst="rect">
            <a:avLst/>
          </a:prstGeom>
        </p:spPr>
      </p:pic>
    </p:spTree>
    <p:extLst>
      <p:ext uri="{BB962C8B-B14F-4D97-AF65-F5344CB8AC3E}">
        <p14:creationId xmlns:p14="http://schemas.microsoft.com/office/powerpoint/2010/main" val="106893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26</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03188"/>
            <a:ext cx="9118653" cy="4955059"/>
          </a:xfrm>
        </p:spPr>
        <p:txBody>
          <a:bodyPr>
            <a:normAutofit/>
          </a:bodyPr>
          <a:lstStyle/>
          <a:p>
            <a:pPr marL="285750" indent="-285750">
              <a:buFontTx/>
              <a:buChar char="-"/>
            </a:pPr>
            <a:r>
              <a:rPr lang="fr-CA" sz="2000" dirty="0"/>
              <a:t>Complexifier progressivement</a:t>
            </a:r>
          </a:p>
          <a:p>
            <a:pPr marL="285750" indent="-285750">
              <a:buFontTx/>
              <a:buChar char="-"/>
            </a:pPr>
            <a:r>
              <a:rPr lang="fr-CA" sz="2000" dirty="0"/>
              <a:t>Valider avec charges unitaires</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5" descr="Une image contenant texte, capture d’écran, conception&#10;&#10;Description générée automatiquement">
            <a:extLst>
              <a:ext uri="{FF2B5EF4-FFF2-40B4-BE49-F238E27FC236}">
                <a16:creationId xmlns:a16="http://schemas.microsoft.com/office/drawing/2014/main" id="{7AE12C4C-5D78-1858-F748-3579F9E5C6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303" y="1557078"/>
            <a:ext cx="9423862" cy="5300922"/>
          </a:xfrm>
          <a:prstGeom prst="rect">
            <a:avLst/>
          </a:prstGeom>
        </p:spPr>
      </p:pic>
    </p:spTree>
    <p:extLst>
      <p:ext uri="{BB962C8B-B14F-4D97-AF65-F5344CB8AC3E}">
        <p14:creationId xmlns:p14="http://schemas.microsoft.com/office/powerpoint/2010/main" val="151383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27</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03188"/>
            <a:ext cx="9118653" cy="4955059"/>
          </a:xfrm>
        </p:spPr>
        <p:txBody>
          <a:bodyPr>
            <a:normAutofit/>
          </a:bodyPr>
          <a:lstStyle/>
          <a:p>
            <a:pPr marL="285750" indent="-285750">
              <a:buFontTx/>
              <a:buChar char="-"/>
            </a:pPr>
            <a:r>
              <a:rPr lang="fr-CA" sz="2000" dirty="0"/>
              <a:t>Complexifier progressivement</a:t>
            </a:r>
          </a:p>
          <a:p>
            <a:pPr marL="285750" indent="-285750">
              <a:buFontTx/>
              <a:buChar char="-"/>
            </a:pPr>
            <a:r>
              <a:rPr lang="fr-CA" sz="2000" dirty="0"/>
              <a:t>Valider avec charges unitaires</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2">
            <a:extLst>
              <a:ext uri="{FF2B5EF4-FFF2-40B4-BE49-F238E27FC236}">
                <a16:creationId xmlns:a16="http://schemas.microsoft.com/office/drawing/2014/main" id="{39D9618D-BF65-2864-C906-0BA22D2932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1401" y="751598"/>
            <a:ext cx="5546685" cy="3031785"/>
          </a:xfrm>
          <a:prstGeom prst="rect">
            <a:avLst/>
          </a:prstGeom>
        </p:spPr>
      </p:pic>
      <p:pic>
        <p:nvPicPr>
          <p:cNvPr id="10" name="Image 4">
            <a:extLst>
              <a:ext uri="{FF2B5EF4-FFF2-40B4-BE49-F238E27FC236}">
                <a16:creationId xmlns:a16="http://schemas.microsoft.com/office/drawing/2014/main" id="{2AD90912-66B0-5B58-4ED3-08168C0C46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4454" y="3799598"/>
            <a:ext cx="5546685" cy="3031785"/>
          </a:xfrm>
          <a:prstGeom prst="rect">
            <a:avLst/>
          </a:prstGeom>
        </p:spPr>
      </p:pic>
    </p:spTree>
    <p:extLst>
      <p:ext uri="{BB962C8B-B14F-4D97-AF65-F5344CB8AC3E}">
        <p14:creationId xmlns:p14="http://schemas.microsoft.com/office/powerpoint/2010/main" val="132565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28</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03188"/>
            <a:ext cx="9118653" cy="4955059"/>
          </a:xfrm>
        </p:spPr>
        <p:txBody>
          <a:bodyPr>
            <a:normAutofit/>
          </a:bodyPr>
          <a:lstStyle/>
          <a:p>
            <a:pPr marL="285750" indent="-285750">
              <a:buFontTx/>
              <a:buChar char="-"/>
            </a:pPr>
            <a:r>
              <a:rPr lang="fr-CA" sz="2000" dirty="0"/>
              <a:t>Complexifier progressivement</a:t>
            </a:r>
          </a:p>
          <a:p>
            <a:pPr marL="285750" indent="-285750">
              <a:buFontTx/>
              <a:buChar char="-"/>
            </a:pPr>
            <a:r>
              <a:rPr lang="fr-CA" sz="2000" dirty="0"/>
              <a:t>Valider avec charges unitaires</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5">
            <a:extLst>
              <a:ext uri="{FF2B5EF4-FFF2-40B4-BE49-F238E27FC236}">
                <a16:creationId xmlns:a16="http://schemas.microsoft.com/office/drawing/2014/main" id="{6D905C94-7A2A-8EDC-9D21-587A59F205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357" y="734520"/>
            <a:ext cx="5546685" cy="3031785"/>
          </a:xfrm>
          <a:prstGeom prst="rect">
            <a:avLst/>
          </a:prstGeom>
        </p:spPr>
      </p:pic>
      <p:pic>
        <p:nvPicPr>
          <p:cNvPr id="11" name="Image 6">
            <a:extLst>
              <a:ext uri="{FF2B5EF4-FFF2-40B4-BE49-F238E27FC236}">
                <a16:creationId xmlns:a16="http://schemas.microsoft.com/office/drawing/2014/main" id="{130E6A6B-E2B1-D153-E950-9E8DB37FEF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6891" y="3813797"/>
            <a:ext cx="5546685" cy="3031785"/>
          </a:xfrm>
          <a:prstGeom prst="rect">
            <a:avLst/>
          </a:prstGeom>
        </p:spPr>
      </p:pic>
    </p:spTree>
    <p:extLst>
      <p:ext uri="{BB962C8B-B14F-4D97-AF65-F5344CB8AC3E}">
        <p14:creationId xmlns:p14="http://schemas.microsoft.com/office/powerpoint/2010/main" val="700363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29</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4">
            <a:extLst>
              <a:ext uri="{FF2B5EF4-FFF2-40B4-BE49-F238E27FC236}">
                <a16:creationId xmlns:a16="http://schemas.microsoft.com/office/drawing/2014/main" id="{BD4C4C76-539F-2A5A-C63A-976D4AA7B7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4438" y="1273376"/>
            <a:ext cx="9937341" cy="3490262"/>
          </a:xfrm>
          <a:prstGeom prst="rect">
            <a:avLst/>
          </a:prstGeom>
        </p:spPr>
      </p:pic>
    </p:spTree>
    <p:extLst>
      <p:ext uri="{BB962C8B-B14F-4D97-AF65-F5344CB8AC3E}">
        <p14:creationId xmlns:p14="http://schemas.microsoft.com/office/powerpoint/2010/main" val="581794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67376C-E670-850A-6C5B-12CECBAF80C2}"/>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3</a:t>
            </a:fld>
            <a:endParaRPr lang="fr-FR" dirty="0"/>
          </a:p>
        </p:txBody>
      </p:sp>
      <p:sp>
        <p:nvSpPr>
          <p:cNvPr id="5" name="Titre 4"/>
          <p:cNvSpPr>
            <a:spLocks noGrp="1"/>
          </p:cNvSpPr>
          <p:nvPr>
            <p:ph type="title"/>
          </p:nvPr>
        </p:nvSpPr>
        <p:spPr>
          <a:xfrm>
            <a:off x="1540996" y="162757"/>
            <a:ext cx="9118653" cy="701621"/>
          </a:xfrm>
        </p:spPr>
        <p:txBody>
          <a:bodyPr/>
          <a:lstStyle/>
          <a:p>
            <a:r>
              <a:rPr lang="fr-CA" dirty="0"/>
              <a:t>Pont piétonnier signature</a:t>
            </a:r>
          </a:p>
        </p:txBody>
      </p:sp>
      <p:pic>
        <p:nvPicPr>
          <p:cNvPr id="11" name="Image 13">
            <a:extLst>
              <a:ext uri="{FF2B5EF4-FFF2-40B4-BE49-F238E27FC236}">
                <a16:creationId xmlns:a16="http://schemas.microsoft.com/office/drawing/2014/main" id="{E276695A-AFE5-C3A5-626F-1C8FF7C2B5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3048" y="1215189"/>
            <a:ext cx="9118653" cy="5129243"/>
          </a:xfrm>
          <a:prstGeom prst="rect">
            <a:avLst/>
          </a:prstGeom>
        </p:spPr>
      </p:pic>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solidFill>
                  <a:schemeClr val="accent2"/>
                </a:solidFill>
              </a:rPr>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14" name="Picture 13">
            <a:extLst>
              <a:ext uri="{FF2B5EF4-FFF2-40B4-BE49-F238E27FC236}">
                <a16:creationId xmlns:a16="http://schemas.microsoft.com/office/drawing/2014/main" id="{D065AD9F-222F-D13E-84B5-A55F595B5B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248622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30</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5">
            <a:extLst>
              <a:ext uri="{FF2B5EF4-FFF2-40B4-BE49-F238E27FC236}">
                <a16:creationId xmlns:a16="http://schemas.microsoft.com/office/drawing/2014/main" id="{9BE4C954-6DAC-B2AC-B3A0-1423F08B34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6310" y="834273"/>
            <a:ext cx="5412251" cy="5766033"/>
          </a:xfrm>
          <a:prstGeom prst="rect">
            <a:avLst/>
          </a:prstGeom>
        </p:spPr>
      </p:pic>
      <p:pic>
        <p:nvPicPr>
          <p:cNvPr id="4" name="Image 6">
            <a:extLst>
              <a:ext uri="{FF2B5EF4-FFF2-40B4-BE49-F238E27FC236}">
                <a16:creationId xmlns:a16="http://schemas.microsoft.com/office/drawing/2014/main" id="{2A42A3D0-2367-C502-7664-C5818F49AB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7957" y="834273"/>
            <a:ext cx="5219203" cy="5766034"/>
          </a:xfrm>
          <a:prstGeom prst="rect">
            <a:avLst/>
          </a:prstGeom>
        </p:spPr>
      </p:pic>
    </p:spTree>
    <p:extLst>
      <p:ext uri="{BB962C8B-B14F-4D97-AF65-F5344CB8AC3E}">
        <p14:creationId xmlns:p14="http://schemas.microsoft.com/office/powerpoint/2010/main" val="371572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31</a:t>
            </a:fld>
            <a:endParaRPr lang="fr-FR" dirty="0"/>
          </a:p>
        </p:txBody>
      </p:sp>
      <p:sp>
        <p:nvSpPr>
          <p:cNvPr id="5" name="Titre 4"/>
          <p:cNvSpPr>
            <a:spLocks noGrp="1"/>
          </p:cNvSpPr>
          <p:nvPr>
            <p:ph type="title"/>
          </p:nvPr>
        </p:nvSpPr>
        <p:spPr>
          <a:xfrm>
            <a:off x="1540996" y="162757"/>
            <a:ext cx="9118653" cy="701621"/>
          </a:xfrm>
        </p:spPr>
        <p:txBody>
          <a:bodyPr/>
          <a:lstStyle/>
          <a:p>
            <a:r>
              <a:rPr lang="fr-CA" dirty="0"/>
              <a:t>Modélisation par éléments finis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solidFill>
                  <a:schemeClr val="accent2"/>
                </a:solidFill>
              </a:rPr>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9">
            <a:extLst>
              <a:ext uri="{FF2B5EF4-FFF2-40B4-BE49-F238E27FC236}">
                <a16:creationId xmlns:a16="http://schemas.microsoft.com/office/drawing/2014/main" id="{239289E4-7658-C2A5-CF6C-9B44EC480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8072" y="1040925"/>
            <a:ext cx="5546685" cy="3031785"/>
          </a:xfrm>
          <a:prstGeom prst="rect">
            <a:avLst/>
          </a:prstGeom>
        </p:spPr>
      </p:pic>
      <p:pic>
        <p:nvPicPr>
          <p:cNvPr id="10" name="Image 6">
            <a:extLst>
              <a:ext uri="{FF2B5EF4-FFF2-40B4-BE49-F238E27FC236}">
                <a16:creationId xmlns:a16="http://schemas.microsoft.com/office/drawing/2014/main" id="{BFF544E1-D663-2420-97A2-56CD462748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1660" y="3569799"/>
            <a:ext cx="5546685" cy="3031785"/>
          </a:xfrm>
          <a:prstGeom prst="rect">
            <a:avLst/>
          </a:prstGeom>
        </p:spPr>
      </p:pic>
      <p:pic>
        <p:nvPicPr>
          <p:cNvPr id="11" name="Image 11" descr="Une image contenant capture d’écran, texte, Logiciel de graphisme, Logiciel multimédia&#10;&#10;Description générée automatiquement">
            <a:extLst>
              <a:ext uri="{FF2B5EF4-FFF2-40B4-BE49-F238E27FC236}">
                <a16:creationId xmlns:a16="http://schemas.microsoft.com/office/drawing/2014/main" id="{32E203C3-F958-646E-3F04-55F1302E89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40205" y="513567"/>
            <a:ext cx="3077438" cy="2597211"/>
          </a:xfrm>
          <a:prstGeom prst="rect">
            <a:avLst/>
          </a:prstGeom>
        </p:spPr>
      </p:pic>
    </p:spTree>
    <p:extLst>
      <p:ext uri="{BB962C8B-B14F-4D97-AF65-F5344CB8AC3E}">
        <p14:creationId xmlns:p14="http://schemas.microsoft.com/office/powerpoint/2010/main" val="4205235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32</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Charges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solidFill>
                  <a:schemeClr val="accent2"/>
                </a:solidFill>
              </a:rPr>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40258"/>
            <a:ext cx="9118653" cy="4955059"/>
          </a:xfrm>
        </p:spPr>
        <p:txBody>
          <a:bodyPr>
            <a:normAutofit/>
          </a:bodyPr>
          <a:lstStyle/>
          <a:p>
            <a:r>
              <a:rPr lang="fr-CA" sz="2000" dirty="0"/>
              <a:t>- Piétons</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6">
            <a:extLst>
              <a:ext uri="{FF2B5EF4-FFF2-40B4-BE49-F238E27FC236}">
                <a16:creationId xmlns:a16="http://schemas.microsoft.com/office/drawing/2014/main" id="{DE2CAB8C-808F-4173-286A-FC97D763CF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6759" y="158257"/>
            <a:ext cx="5373496" cy="3042061"/>
          </a:xfrm>
          <a:prstGeom prst="rect">
            <a:avLst/>
          </a:prstGeom>
        </p:spPr>
      </p:pic>
      <p:pic>
        <p:nvPicPr>
          <p:cNvPr id="9" name="Image 10">
            <a:extLst>
              <a:ext uri="{FF2B5EF4-FFF2-40B4-BE49-F238E27FC236}">
                <a16:creationId xmlns:a16="http://schemas.microsoft.com/office/drawing/2014/main" id="{5222CAC2-FB40-BF3C-0846-F0B6F8A076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2059" y="624097"/>
            <a:ext cx="2038435" cy="2110379"/>
          </a:xfrm>
          <a:prstGeom prst="rect">
            <a:avLst/>
          </a:prstGeom>
        </p:spPr>
      </p:pic>
      <p:pic>
        <p:nvPicPr>
          <p:cNvPr id="10" name="Image 11">
            <a:extLst>
              <a:ext uri="{FF2B5EF4-FFF2-40B4-BE49-F238E27FC236}">
                <a16:creationId xmlns:a16="http://schemas.microsoft.com/office/drawing/2014/main" id="{9E198371-6ACE-1A27-A114-1E218EA6A4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5042" y="2378497"/>
            <a:ext cx="2837686" cy="1678114"/>
          </a:xfrm>
          <a:prstGeom prst="rect">
            <a:avLst/>
          </a:prstGeom>
        </p:spPr>
      </p:pic>
      <p:pic>
        <p:nvPicPr>
          <p:cNvPr id="11" name="Image 4">
            <a:extLst>
              <a:ext uri="{FF2B5EF4-FFF2-40B4-BE49-F238E27FC236}">
                <a16:creationId xmlns:a16="http://schemas.microsoft.com/office/drawing/2014/main" id="{73203A1E-3AEB-EC41-BAD9-86CEC0A5E9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8458" y="3327817"/>
            <a:ext cx="8420957" cy="3530183"/>
          </a:xfrm>
          <a:prstGeom prst="rect">
            <a:avLst/>
          </a:prstGeom>
        </p:spPr>
      </p:pic>
    </p:spTree>
    <p:extLst>
      <p:ext uri="{BB962C8B-B14F-4D97-AF65-F5344CB8AC3E}">
        <p14:creationId xmlns:p14="http://schemas.microsoft.com/office/powerpoint/2010/main" val="342904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33</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Charges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solidFill>
                  <a:schemeClr val="accent2"/>
                </a:solidFill>
              </a:rPr>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40258"/>
            <a:ext cx="9118653" cy="4955059"/>
          </a:xfrm>
        </p:spPr>
        <p:txBody>
          <a:bodyPr>
            <a:normAutofit/>
          </a:bodyPr>
          <a:lstStyle/>
          <a:p>
            <a:r>
              <a:rPr lang="fr-CA" sz="2000" dirty="0"/>
              <a:t>- Véhicule d’entretien</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5">
            <a:extLst>
              <a:ext uri="{FF2B5EF4-FFF2-40B4-BE49-F238E27FC236}">
                <a16:creationId xmlns:a16="http://schemas.microsoft.com/office/drawing/2014/main" id="{C2A962B1-3533-F69B-6E96-2C9278C042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042" y="1815720"/>
            <a:ext cx="7492181" cy="5055461"/>
          </a:xfrm>
          <a:prstGeom prst="rect">
            <a:avLst/>
          </a:prstGeom>
        </p:spPr>
      </p:pic>
      <p:pic>
        <p:nvPicPr>
          <p:cNvPr id="14" name="Image 12">
            <a:extLst>
              <a:ext uri="{FF2B5EF4-FFF2-40B4-BE49-F238E27FC236}">
                <a16:creationId xmlns:a16="http://schemas.microsoft.com/office/drawing/2014/main" id="{0081500F-85E6-8F54-B4AB-D6820C70CA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82191" y="158257"/>
            <a:ext cx="2724811" cy="2493503"/>
          </a:xfrm>
          <a:prstGeom prst="rect">
            <a:avLst/>
          </a:prstGeom>
        </p:spPr>
      </p:pic>
      <p:pic>
        <p:nvPicPr>
          <p:cNvPr id="15" name="Image 13">
            <a:extLst>
              <a:ext uri="{FF2B5EF4-FFF2-40B4-BE49-F238E27FC236}">
                <a16:creationId xmlns:a16="http://schemas.microsoft.com/office/drawing/2014/main" id="{4719E67E-4CE7-E65E-E18E-D6308F7121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11492" y="3844212"/>
            <a:ext cx="3080687" cy="2194054"/>
          </a:xfrm>
          <a:prstGeom prst="rect">
            <a:avLst/>
          </a:prstGeom>
        </p:spPr>
      </p:pic>
    </p:spTree>
    <p:extLst>
      <p:ext uri="{BB962C8B-B14F-4D97-AF65-F5344CB8AC3E}">
        <p14:creationId xmlns:p14="http://schemas.microsoft.com/office/powerpoint/2010/main" val="283018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34</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Charges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solidFill>
                  <a:schemeClr val="accent2"/>
                </a:solidFill>
              </a:rPr>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40258"/>
            <a:ext cx="9118653" cy="4955059"/>
          </a:xfrm>
        </p:spPr>
        <p:txBody>
          <a:bodyPr>
            <a:normAutofit/>
          </a:bodyPr>
          <a:lstStyle/>
          <a:p>
            <a:r>
              <a:rPr lang="fr-CA" sz="2000" dirty="0"/>
              <a:t>- Neige</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4">
            <a:extLst>
              <a:ext uri="{FF2B5EF4-FFF2-40B4-BE49-F238E27FC236}">
                <a16:creationId xmlns:a16="http://schemas.microsoft.com/office/drawing/2014/main" id="{8AB896DF-E14B-9D35-E94A-F0EEA5F9DB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4077" y="15368"/>
            <a:ext cx="7399698" cy="999629"/>
          </a:xfrm>
          <a:prstGeom prst="rect">
            <a:avLst/>
          </a:prstGeom>
          <a:ln>
            <a:solidFill>
              <a:schemeClr val="tx1"/>
            </a:solidFill>
          </a:ln>
        </p:spPr>
      </p:pic>
      <p:grpSp>
        <p:nvGrpSpPr>
          <p:cNvPr id="9" name="Groupe 13">
            <a:extLst>
              <a:ext uri="{FF2B5EF4-FFF2-40B4-BE49-F238E27FC236}">
                <a16:creationId xmlns:a16="http://schemas.microsoft.com/office/drawing/2014/main" id="{3BEE38FC-7B29-446B-D8E6-4AFCA8398970}"/>
              </a:ext>
            </a:extLst>
          </p:cNvPr>
          <p:cNvGrpSpPr/>
          <p:nvPr/>
        </p:nvGrpSpPr>
        <p:grpSpPr>
          <a:xfrm>
            <a:off x="4398273" y="1146792"/>
            <a:ext cx="5514837" cy="4603736"/>
            <a:chOff x="4206925" y="1266280"/>
            <a:chExt cx="6100214" cy="5088683"/>
          </a:xfrm>
        </p:grpSpPr>
        <p:pic>
          <p:nvPicPr>
            <p:cNvPr id="10" name="Image 9">
              <a:extLst>
                <a:ext uri="{FF2B5EF4-FFF2-40B4-BE49-F238E27FC236}">
                  <a16:creationId xmlns:a16="http://schemas.microsoft.com/office/drawing/2014/main" id="{A61F95C3-1560-1A3E-18EE-1680970F68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6925" y="1266280"/>
              <a:ext cx="6100214" cy="3251787"/>
            </a:xfrm>
            <a:prstGeom prst="rect">
              <a:avLst/>
            </a:prstGeom>
          </p:spPr>
        </p:pic>
        <p:pic>
          <p:nvPicPr>
            <p:cNvPr id="11" name="Image 11">
              <a:extLst>
                <a:ext uri="{FF2B5EF4-FFF2-40B4-BE49-F238E27FC236}">
                  <a16:creationId xmlns:a16="http://schemas.microsoft.com/office/drawing/2014/main" id="{D06A8A2F-8B9D-E046-E32F-13BD8D9DF9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9821" y="4426627"/>
              <a:ext cx="5984834" cy="1928336"/>
            </a:xfrm>
            <a:prstGeom prst="rect">
              <a:avLst/>
            </a:prstGeom>
          </p:spPr>
        </p:pic>
      </p:grpSp>
      <p:pic>
        <p:nvPicPr>
          <p:cNvPr id="16" name="Image 18">
            <a:extLst>
              <a:ext uri="{FF2B5EF4-FFF2-40B4-BE49-F238E27FC236}">
                <a16:creationId xmlns:a16="http://schemas.microsoft.com/office/drawing/2014/main" id="{D64CA274-8C7A-7A28-6213-3FCB73DA23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65268" y="6213374"/>
            <a:ext cx="4470914" cy="644626"/>
          </a:xfrm>
          <a:prstGeom prst="rect">
            <a:avLst/>
          </a:prstGeom>
        </p:spPr>
      </p:pic>
      <p:pic>
        <p:nvPicPr>
          <p:cNvPr id="17" name="Image 16">
            <a:extLst>
              <a:ext uri="{FF2B5EF4-FFF2-40B4-BE49-F238E27FC236}">
                <a16:creationId xmlns:a16="http://schemas.microsoft.com/office/drawing/2014/main" id="{BF1862A6-73D4-FB48-0B18-57E3F4822A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5268" y="5866625"/>
            <a:ext cx="5984834" cy="288924"/>
          </a:xfrm>
          <a:prstGeom prst="rect">
            <a:avLst/>
          </a:prstGeom>
        </p:spPr>
      </p:pic>
      <p:sp>
        <p:nvSpPr>
          <p:cNvPr id="13" name="Rectangle 12">
            <a:extLst>
              <a:ext uri="{FF2B5EF4-FFF2-40B4-BE49-F238E27FC236}">
                <a16:creationId xmlns:a16="http://schemas.microsoft.com/office/drawing/2014/main" id="{85B88118-A424-5C8B-EEB1-675DD06F92D0}"/>
              </a:ext>
            </a:extLst>
          </p:cNvPr>
          <p:cNvSpPr/>
          <p:nvPr/>
        </p:nvSpPr>
        <p:spPr>
          <a:xfrm>
            <a:off x="4465267" y="4354073"/>
            <a:ext cx="5373273" cy="2263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9405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35</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Charges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solidFill>
                  <a:schemeClr val="accent2"/>
                </a:solidFill>
              </a:rPr>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40258"/>
            <a:ext cx="9118653" cy="4955059"/>
          </a:xfrm>
        </p:spPr>
        <p:txBody>
          <a:bodyPr>
            <a:normAutofit/>
          </a:bodyPr>
          <a:lstStyle/>
          <a:p>
            <a:r>
              <a:rPr lang="fr-CA" sz="2000" dirty="0"/>
              <a:t>- Neige</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5" descr="Une image contenant texte, capture d’écran, Parallèle, ligne&#10;&#10;Description générée automatiquement">
            <a:extLst>
              <a:ext uri="{FF2B5EF4-FFF2-40B4-BE49-F238E27FC236}">
                <a16:creationId xmlns:a16="http://schemas.microsoft.com/office/drawing/2014/main" id="{6C5D6247-C283-6843-8A4E-2ACA263A6C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72494" y="42544"/>
            <a:ext cx="7241421" cy="6815456"/>
          </a:xfrm>
          <a:prstGeom prst="rect">
            <a:avLst/>
          </a:prstGeom>
        </p:spPr>
      </p:pic>
    </p:spTree>
    <p:extLst>
      <p:ext uri="{BB962C8B-B14F-4D97-AF65-F5344CB8AC3E}">
        <p14:creationId xmlns:p14="http://schemas.microsoft.com/office/powerpoint/2010/main" val="3886479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A5115597-F97A-3190-0ECD-81A08635DE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2132" y="1138844"/>
            <a:ext cx="5674190" cy="5573634"/>
          </a:xfrm>
          <a:prstGeom prst="rect">
            <a:avLst/>
          </a:prstGeom>
        </p:spPr>
      </p:pic>
      <p:sp>
        <p:nvSpPr>
          <p:cNvPr id="3" name="Espace réservé du numéro de diapositive 2"/>
          <p:cNvSpPr>
            <a:spLocks noGrp="1"/>
          </p:cNvSpPr>
          <p:nvPr>
            <p:ph type="sldNum" sz="quarter" idx="12"/>
          </p:nvPr>
        </p:nvSpPr>
        <p:spPr/>
        <p:txBody>
          <a:bodyPr/>
          <a:lstStyle/>
          <a:p>
            <a:fld id="{82B63C5F-247B-BE4F-ACBC-7BDD67617F3E}" type="slidenum">
              <a:rPr lang="fr-FR" smtClean="0"/>
              <a:t>36</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Charges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solidFill>
                  <a:schemeClr val="accent2"/>
                </a:solidFill>
              </a:rPr>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40258"/>
            <a:ext cx="9118653" cy="4955059"/>
          </a:xfrm>
        </p:spPr>
        <p:txBody>
          <a:bodyPr>
            <a:normAutofit/>
          </a:bodyPr>
          <a:lstStyle/>
          <a:p>
            <a:r>
              <a:rPr lang="fr-CA" sz="2000" dirty="0"/>
              <a:t>- Vent</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11">
            <a:extLst>
              <a:ext uri="{FF2B5EF4-FFF2-40B4-BE49-F238E27FC236}">
                <a16:creationId xmlns:a16="http://schemas.microsoft.com/office/drawing/2014/main" id="{BF405448-2ABE-E4E0-3297-B5373F44D5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5042" y="5071505"/>
            <a:ext cx="4776977" cy="1316832"/>
          </a:xfrm>
          <a:prstGeom prst="rect">
            <a:avLst/>
          </a:prstGeom>
          <a:ln>
            <a:solidFill>
              <a:srgbClr val="FF0000"/>
            </a:solidFill>
          </a:ln>
        </p:spPr>
      </p:pic>
      <p:pic>
        <p:nvPicPr>
          <p:cNvPr id="10" name="Image 16">
            <a:extLst>
              <a:ext uri="{FF2B5EF4-FFF2-40B4-BE49-F238E27FC236}">
                <a16:creationId xmlns:a16="http://schemas.microsoft.com/office/drawing/2014/main" id="{5C7E2832-D1C6-B87F-A19F-17F25A88FE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8450" y="1310784"/>
            <a:ext cx="4680000" cy="1133591"/>
          </a:xfrm>
          <a:prstGeom prst="rect">
            <a:avLst/>
          </a:prstGeom>
          <a:ln>
            <a:solidFill>
              <a:schemeClr val="tx1"/>
            </a:solidFill>
          </a:ln>
        </p:spPr>
      </p:pic>
      <p:pic>
        <p:nvPicPr>
          <p:cNvPr id="11" name="Image 20">
            <a:extLst>
              <a:ext uri="{FF2B5EF4-FFF2-40B4-BE49-F238E27FC236}">
                <a16:creationId xmlns:a16="http://schemas.microsoft.com/office/drawing/2014/main" id="{F53A455F-406D-3CCD-7012-CDC27285DE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8450" y="3694904"/>
            <a:ext cx="4680000" cy="860324"/>
          </a:xfrm>
          <a:prstGeom prst="rect">
            <a:avLst/>
          </a:prstGeom>
          <a:ln>
            <a:solidFill>
              <a:schemeClr val="tx1"/>
            </a:solidFill>
          </a:ln>
        </p:spPr>
      </p:pic>
      <p:pic>
        <p:nvPicPr>
          <p:cNvPr id="14" name="Image 22">
            <a:extLst>
              <a:ext uri="{FF2B5EF4-FFF2-40B4-BE49-F238E27FC236}">
                <a16:creationId xmlns:a16="http://schemas.microsoft.com/office/drawing/2014/main" id="{4DE7AD05-D622-2A9B-A495-D8FAE7521C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8450" y="2575629"/>
            <a:ext cx="4680000" cy="919634"/>
          </a:xfrm>
          <a:prstGeom prst="rect">
            <a:avLst/>
          </a:prstGeom>
          <a:ln>
            <a:solidFill>
              <a:schemeClr val="tx1"/>
            </a:solidFill>
          </a:ln>
        </p:spPr>
      </p:pic>
    </p:spTree>
    <p:extLst>
      <p:ext uri="{BB962C8B-B14F-4D97-AF65-F5344CB8AC3E}">
        <p14:creationId xmlns:p14="http://schemas.microsoft.com/office/powerpoint/2010/main" val="36071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37</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17">
            <a:extLst>
              <a:ext uri="{FF2B5EF4-FFF2-40B4-BE49-F238E27FC236}">
                <a16:creationId xmlns:a16="http://schemas.microsoft.com/office/drawing/2014/main" id="{53D7A846-D8F9-5C7E-E902-755853D4AD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77031" y="990967"/>
            <a:ext cx="10430933" cy="5866666"/>
          </a:xfrm>
          <a:prstGeom prst="rect">
            <a:avLst/>
          </a:prstGeom>
        </p:spPr>
      </p:pic>
    </p:spTree>
    <p:extLst>
      <p:ext uri="{BB962C8B-B14F-4D97-AF65-F5344CB8AC3E}">
        <p14:creationId xmlns:p14="http://schemas.microsoft.com/office/powerpoint/2010/main" val="2572625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38</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7901"/>
            <a:ext cx="9118653" cy="4955059"/>
          </a:xfrm>
        </p:spPr>
        <p:txBody>
          <a:bodyPr>
            <a:normAutofit/>
          </a:bodyPr>
          <a:lstStyle/>
          <a:p>
            <a:r>
              <a:rPr lang="fr-CA" sz="2000" dirty="0"/>
              <a:t>- Outil de calcul</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6">
            <a:extLst>
              <a:ext uri="{FF2B5EF4-FFF2-40B4-BE49-F238E27FC236}">
                <a16:creationId xmlns:a16="http://schemas.microsoft.com/office/drawing/2014/main" id="{8278FB90-D944-6462-F7D0-78E8DAADC6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615" y="1132238"/>
            <a:ext cx="10180320" cy="5724763"/>
          </a:xfrm>
          <a:prstGeom prst="rect">
            <a:avLst/>
          </a:prstGeom>
        </p:spPr>
      </p:pic>
    </p:spTree>
    <p:extLst>
      <p:ext uri="{BB962C8B-B14F-4D97-AF65-F5344CB8AC3E}">
        <p14:creationId xmlns:p14="http://schemas.microsoft.com/office/powerpoint/2010/main" val="3397043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39</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7901"/>
            <a:ext cx="9118653" cy="4955059"/>
          </a:xfrm>
        </p:spPr>
        <p:txBody>
          <a:bodyPr>
            <a:normAutofit/>
          </a:bodyPr>
          <a:lstStyle/>
          <a:p>
            <a:r>
              <a:rPr lang="fr-CA" sz="2000" dirty="0"/>
              <a:t>- Outil de calcul</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4">
            <a:extLst>
              <a:ext uri="{FF2B5EF4-FFF2-40B4-BE49-F238E27FC236}">
                <a16:creationId xmlns:a16="http://schemas.microsoft.com/office/drawing/2014/main" id="{F24C1D97-E64F-B00A-0B12-CB59580826C9}"/>
              </a:ext>
            </a:extLst>
          </p:cNvPr>
          <p:cNvPicPr>
            <a:picLocks noChangeAspect="1"/>
          </p:cNvPicPr>
          <p:nvPr/>
        </p:nvPicPr>
        <p:blipFill>
          <a:blip r:embed="rId3"/>
          <a:stretch>
            <a:fillRect/>
          </a:stretch>
        </p:blipFill>
        <p:spPr>
          <a:xfrm>
            <a:off x="1721057" y="1260590"/>
            <a:ext cx="10166143" cy="5547217"/>
          </a:xfrm>
          <a:prstGeom prst="rect">
            <a:avLst/>
          </a:prstGeom>
        </p:spPr>
      </p:pic>
    </p:spTree>
    <p:extLst>
      <p:ext uri="{BB962C8B-B14F-4D97-AF65-F5344CB8AC3E}">
        <p14:creationId xmlns:p14="http://schemas.microsoft.com/office/powerpoint/2010/main" val="286803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a:t>
            </a:fld>
            <a:endParaRPr lang="fr-FR" dirty="0"/>
          </a:p>
        </p:txBody>
      </p:sp>
      <p:sp>
        <p:nvSpPr>
          <p:cNvPr id="5" name="Titre 4"/>
          <p:cNvSpPr>
            <a:spLocks noGrp="1"/>
          </p:cNvSpPr>
          <p:nvPr>
            <p:ph type="title"/>
          </p:nvPr>
        </p:nvSpPr>
        <p:spPr>
          <a:xfrm>
            <a:off x="1540996" y="162757"/>
            <a:ext cx="9118653" cy="701621"/>
          </a:xfrm>
        </p:spPr>
        <p:txBody>
          <a:bodyPr/>
          <a:lstStyle/>
          <a:p>
            <a:r>
              <a:rPr lang="fr-CA" dirty="0"/>
              <a:t>Origines du projet</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solidFill>
                  <a:schemeClr val="accent2"/>
                </a:solidFill>
              </a:rPr>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64378"/>
            <a:ext cx="9118653" cy="4955059"/>
          </a:xfrm>
        </p:spPr>
        <p:txBody>
          <a:bodyPr>
            <a:normAutofit/>
          </a:bodyPr>
          <a:lstStyle/>
          <a:p>
            <a:r>
              <a:rPr lang="fr-CA" sz="1800" dirty="0"/>
              <a:t>- Contexte du projet</a:t>
            </a:r>
          </a:p>
          <a:p>
            <a:r>
              <a:rPr lang="fr-CA" sz="1800" dirty="0"/>
              <a:t>- Deux quartiers à relier</a:t>
            </a:r>
          </a:p>
          <a:p>
            <a:r>
              <a:rPr lang="fr-CA" sz="1800" dirty="0"/>
              <a:t>- Chemin de fer</a:t>
            </a:r>
          </a:p>
          <a:p>
            <a:r>
              <a:rPr lang="fr-CA" sz="1800" dirty="0"/>
              <a:t>- Terrain escarpé</a:t>
            </a:r>
          </a:p>
        </p:txBody>
      </p:sp>
      <p:pic>
        <p:nvPicPr>
          <p:cNvPr id="6" name="Image 6" descr="Une image contenant plein air, nature, ciel, eau&#10;&#10;Description générée automatiquement">
            <a:extLst>
              <a:ext uri="{FF2B5EF4-FFF2-40B4-BE49-F238E27FC236}">
                <a16:creationId xmlns:a16="http://schemas.microsoft.com/office/drawing/2014/main" id="{5CB18266-6EF9-B88C-0DF7-7343D1091B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0330" y="1565999"/>
            <a:ext cx="8438037" cy="4746396"/>
          </a:xfrm>
          <a:prstGeom prst="rect">
            <a:avLst/>
          </a:prstGeom>
        </p:spPr>
      </p:pic>
      <p:pic>
        <p:nvPicPr>
          <p:cNvPr id="9" name="Picture 8">
            <a:extLst>
              <a:ext uri="{FF2B5EF4-FFF2-40B4-BE49-F238E27FC236}">
                <a16:creationId xmlns:a16="http://schemas.microsoft.com/office/drawing/2014/main" id="{E732DFCC-D95A-C1CD-89E7-22BAAC34B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10" name="Rectangle 9">
            <a:extLst>
              <a:ext uri="{FF2B5EF4-FFF2-40B4-BE49-F238E27FC236}">
                <a16:creationId xmlns:a16="http://schemas.microsoft.com/office/drawing/2014/main" id="{03D32E34-0B5E-C8B0-9613-6BDB5BD16B01}"/>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217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40</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7901"/>
            <a:ext cx="9118653" cy="4955059"/>
          </a:xfrm>
        </p:spPr>
        <p:txBody>
          <a:bodyPr>
            <a:normAutofit/>
          </a:bodyPr>
          <a:lstStyle/>
          <a:p>
            <a:r>
              <a:rPr lang="fr-CA" sz="2000" dirty="0"/>
              <a:t>- Outil de calcul</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5">
            <a:extLst>
              <a:ext uri="{FF2B5EF4-FFF2-40B4-BE49-F238E27FC236}">
                <a16:creationId xmlns:a16="http://schemas.microsoft.com/office/drawing/2014/main" id="{C63886F9-5721-84A5-5667-133ADD206024}"/>
              </a:ext>
            </a:extLst>
          </p:cNvPr>
          <p:cNvPicPr>
            <a:picLocks noChangeAspect="1"/>
          </p:cNvPicPr>
          <p:nvPr/>
        </p:nvPicPr>
        <p:blipFill rotWithShape="1">
          <a:blip r:embed="rId3"/>
          <a:srcRect r="13268"/>
          <a:stretch/>
        </p:blipFill>
        <p:spPr>
          <a:xfrm>
            <a:off x="5262817" y="0"/>
            <a:ext cx="6923644" cy="6858000"/>
          </a:xfrm>
          <a:prstGeom prst="rect">
            <a:avLst/>
          </a:prstGeom>
        </p:spPr>
      </p:pic>
    </p:spTree>
    <p:extLst>
      <p:ext uri="{BB962C8B-B14F-4D97-AF65-F5344CB8AC3E}">
        <p14:creationId xmlns:p14="http://schemas.microsoft.com/office/powerpoint/2010/main" val="1166804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41</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7901"/>
            <a:ext cx="9118653" cy="4955059"/>
          </a:xfrm>
        </p:spPr>
        <p:txBody>
          <a:bodyPr>
            <a:normAutofit/>
          </a:bodyPr>
          <a:lstStyle/>
          <a:p>
            <a:r>
              <a:rPr lang="fr-CA" sz="2000" dirty="0"/>
              <a:t>- Cordes principales = 10x10x1/2</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4">
            <a:extLst>
              <a:ext uri="{FF2B5EF4-FFF2-40B4-BE49-F238E27FC236}">
                <a16:creationId xmlns:a16="http://schemas.microsoft.com/office/drawing/2014/main" id="{ED4A5AD4-4EEE-274E-9506-7E47E13EC4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625" y="1143433"/>
            <a:ext cx="3211006" cy="2591672"/>
          </a:xfrm>
          <a:prstGeom prst="rect">
            <a:avLst/>
          </a:prstGeom>
        </p:spPr>
      </p:pic>
      <p:pic>
        <p:nvPicPr>
          <p:cNvPr id="10" name="Image 6">
            <a:extLst>
              <a:ext uri="{FF2B5EF4-FFF2-40B4-BE49-F238E27FC236}">
                <a16:creationId xmlns:a16="http://schemas.microsoft.com/office/drawing/2014/main" id="{E8BA3ED5-0C03-FEC4-0616-4594E27BBE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3644" y="3857394"/>
            <a:ext cx="2376968" cy="2855531"/>
          </a:xfrm>
          <a:prstGeom prst="rect">
            <a:avLst/>
          </a:prstGeom>
        </p:spPr>
      </p:pic>
      <p:pic>
        <p:nvPicPr>
          <p:cNvPr id="11" name="Image 10" descr="Une image contenant texte, capture d’écran, Parallèle, nombre&#10;&#10;Description générée automatiquement">
            <a:extLst>
              <a:ext uri="{FF2B5EF4-FFF2-40B4-BE49-F238E27FC236}">
                <a16:creationId xmlns:a16="http://schemas.microsoft.com/office/drawing/2014/main" id="{AEABFA73-2A74-2007-B4A5-8F3DB801A6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72592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42</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7901"/>
            <a:ext cx="9118653" cy="4955059"/>
          </a:xfrm>
        </p:spPr>
        <p:txBody>
          <a:bodyPr>
            <a:normAutofit/>
          </a:bodyPr>
          <a:lstStyle/>
          <a:p>
            <a:r>
              <a:rPr lang="fr-CA" sz="2000" dirty="0"/>
              <a:t>- Cordes principales = 10x10x1/2</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 2">
            <a:extLst>
              <a:ext uri="{FF2B5EF4-FFF2-40B4-BE49-F238E27FC236}">
                <a16:creationId xmlns:a16="http://schemas.microsoft.com/office/drawing/2014/main" id="{8BCE269F-2E08-D894-A183-9D99A2D72A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683" y="3099452"/>
            <a:ext cx="6608791" cy="3716362"/>
          </a:xfrm>
          <a:prstGeom prst="rect">
            <a:avLst/>
          </a:prstGeom>
        </p:spPr>
      </p:pic>
      <p:pic>
        <p:nvPicPr>
          <p:cNvPr id="21" name="Image 9">
            <a:extLst>
              <a:ext uri="{FF2B5EF4-FFF2-40B4-BE49-F238E27FC236}">
                <a16:creationId xmlns:a16="http://schemas.microsoft.com/office/drawing/2014/main" id="{58A306C3-503B-31FB-A450-A6F0F5C3E1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3802"/>
          <a:stretch/>
        </p:blipFill>
        <p:spPr>
          <a:xfrm>
            <a:off x="1417864" y="1301624"/>
            <a:ext cx="10755086" cy="1621339"/>
          </a:xfrm>
          <a:prstGeom prst="rect">
            <a:avLst/>
          </a:prstGeom>
        </p:spPr>
      </p:pic>
      <p:cxnSp>
        <p:nvCxnSpPr>
          <p:cNvPr id="22" name="Connecteur droit avec flèche 12">
            <a:extLst>
              <a:ext uri="{FF2B5EF4-FFF2-40B4-BE49-F238E27FC236}">
                <a16:creationId xmlns:a16="http://schemas.microsoft.com/office/drawing/2014/main" id="{2CFDCE05-DF66-34A3-B85C-34B7E6EA2C09}"/>
              </a:ext>
            </a:extLst>
          </p:cNvPr>
          <p:cNvCxnSpPr/>
          <p:nvPr/>
        </p:nvCxnSpPr>
        <p:spPr>
          <a:xfrm flipH="1" flipV="1">
            <a:off x="3498850" y="2530475"/>
            <a:ext cx="269875" cy="609600"/>
          </a:xfrm>
          <a:prstGeom prst="straightConnector1">
            <a:avLst/>
          </a:prstGeom>
          <a:noFill/>
          <a:ln w="6350" cap="flat" cmpd="sng" algn="ctr">
            <a:solidFill>
              <a:srgbClr val="F9423A"/>
            </a:solidFill>
            <a:prstDash val="solid"/>
            <a:miter lim="800000"/>
            <a:tailEnd type="triangle"/>
          </a:ln>
          <a:effectLst/>
        </p:spPr>
      </p:cxnSp>
      <p:cxnSp>
        <p:nvCxnSpPr>
          <p:cNvPr id="23" name="Connecteur droit avec flèche 13">
            <a:extLst>
              <a:ext uri="{FF2B5EF4-FFF2-40B4-BE49-F238E27FC236}">
                <a16:creationId xmlns:a16="http://schemas.microsoft.com/office/drawing/2014/main" id="{678D1F22-5974-55A7-0A7F-9B71F949F58E}"/>
              </a:ext>
            </a:extLst>
          </p:cNvPr>
          <p:cNvCxnSpPr>
            <a:cxnSpLocks/>
          </p:cNvCxnSpPr>
          <p:nvPr/>
        </p:nvCxnSpPr>
        <p:spPr>
          <a:xfrm flipH="1" flipV="1">
            <a:off x="5884069" y="2530475"/>
            <a:ext cx="142325" cy="609600"/>
          </a:xfrm>
          <a:prstGeom prst="straightConnector1">
            <a:avLst/>
          </a:prstGeom>
          <a:noFill/>
          <a:ln w="6350" cap="flat" cmpd="sng" algn="ctr">
            <a:solidFill>
              <a:srgbClr val="F9423A"/>
            </a:solidFill>
            <a:prstDash val="solid"/>
            <a:miter lim="800000"/>
            <a:tailEnd type="triangle"/>
          </a:ln>
          <a:effectLst/>
        </p:spPr>
      </p:cxnSp>
      <p:cxnSp>
        <p:nvCxnSpPr>
          <p:cNvPr id="24" name="Connecteur droit avec flèche 15">
            <a:extLst>
              <a:ext uri="{FF2B5EF4-FFF2-40B4-BE49-F238E27FC236}">
                <a16:creationId xmlns:a16="http://schemas.microsoft.com/office/drawing/2014/main" id="{0A686971-95E3-6737-7FFB-AAFFB5B469D2}"/>
              </a:ext>
            </a:extLst>
          </p:cNvPr>
          <p:cNvCxnSpPr>
            <a:cxnSpLocks/>
          </p:cNvCxnSpPr>
          <p:nvPr/>
        </p:nvCxnSpPr>
        <p:spPr>
          <a:xfrm flipH="1" flipV="1">
            <a:off x="6915150" y="2043113"/>
            <a:ext cx="1297750" cy="1096962"/>
          </a:xfrm>
          <a:prstGeom prst="straightConnector1">
            <a:avLst/>
          </a:prstGeom>
          <a:noFill/>
          <a:ln w="6350" cap="flat" cmpd="sng" algn="ctr">
            <a:solidFill>
              <a:srgbClr val="F9423A"/>
            </a:solidFill>
            <a:prstDash val="solid"/>
            <a:miter lim="800000"/>
            <a:tailEnd type="triangle"/>
          </a:ln>
          <a:effectLst/>
        </p:spPr>
      </p:cxnSp>
      <p:cxnSp>
        <p:nvCxnSpPr>
          <p:cNvPr id="25" name="Connecteur droit avec flèche 18">
            <a:extLst>
              <a:ext uri="{FF2B5EF4-FFF2-40B4-BE49-F238E27FC236}">
                <a16:creationId xmlns:a16="http://schemas.microsoft.com/office/drawing/2014/main" id="{F9D526D5-26CD-7271-DB1C-89CFDEA00EBE}"/>
              </a:ext>
            </a:extLst>
          </p:cNvPr>
          <p:cNvCxnSpPr>
            <a:cxnSpLocks/>
          </p:cNvCxnSpPr>
          <p:nvPr/>
        </p:nvCxnSpPr>
        <p:spPr>
          <a:xfrm flipV="1">
            <a:off x="3776112" y="2491784"/>
            <a:ext cx="1507088" cy="1867983"/>
          </a:xfrm>
          <a:prstGeom prst="straightConnector1">
            <a:avLst/>
          </a:prstGeom>
          <a:noFill/>
          <a:ln w="6350" cap="flat" cmpd="sng" algn="ctr">
            <a:solidFill>
              <a:srgbClr val="F9423A"/>
            </a:solidFill>
            <a:prstDash val="solid"/>
            <a:miter lim="800000"/>
            <a:tailEnd type="triangle"/>
          </a:ln>
          <a:effectLst/>
        </p:spPr>
      </p:cxnSp>
      <p:cxnSp>
        <p:nvCxnSpPr>
          <p:cNvPr id="26" name="Connecteur droit avec flèche 20">
            <a:extLst>
              <a:ext uri="{FF2B5EF4-FFF2-40B4-BE49-F238E27FC236}">
                <a16:creationId xmlns:a16="http://schemas.microsoft.com/office/drawing/2014/main" id="{2A17EDF8-65AF-8058-B3B9-C608D17BD38D}"/>
              </a:ext>
            </a:extLst>
          </p:cNvPr>
          <p:cNvCxnSpPr>
            <a:cxnSpLocks/>
          </p:cNvCxnSpPr>
          <p:nvPr/>
        </p:nvCxnSpPr>
        <p:spPr>
          <a:xfrm flipH="1" flipV="1">
            <a:off x="3182100" y="2569570"/>
            <a:ext cx="594012" cy="3019033"/>
          </a:xfrm>
          <a:prstGeom prst="straightConnector1">
            <a:avLst/>
          </a:prstGeom>
          <a:noFill/>
          <a:ln w="6350" cap="flat" cmpd="sng" algn="ctr">
            <a:solidFill>
              <a:srgbClr val="F9423A"/>
            </a:solidFill>
            <a:prstDash val="solid"/>
            <a:miter lim="800000"/>
            <a:tailEnd type="triangle"/>
          </a:ln>
          <a:effectLst/>
        </p:spPr>
      </p:cxnSp>
      <p:cxnSp>
        <p:nvCxnSpPr>
          <p:cNvPr id="27" name="Connecteur droit avec flèche 22">
            <a:extLst>
              <a:ext uri="{FF2B5EF4-FFF2-40B4-BE49-F238E27FC236}">
                <a16:creationId xmlns:a16="http://schemas.microsoft.com/office/drawing/2014/main" id="{5E429B0E-DE14-2174-E77D-868173EAADD0}"/>
              </a:ext>
            </a:extLst>
          </p:cNvPr>
          <p:cNvCxnSpPr>
            <a:cxnSpLocks/>
          </p:cNvCxnSpPr>
          <p:nvPr/>
        </p:nvCxnSpPr>
        <p:spPr>
          <a:xfrm flipV="1">
            <a:off x="5981020" y="2569570"/>
            <a:ext cx="324530" cy="3041057"/>
          </a:xfrm>
          <a:prstGeom prst="straightConnector1">
            <a:avLst/>
          </a:prstGeom>
          <a:noFill/>
          <a:ln w="6350" cap="flat" cmpd="sng" algn="ctr">
            <a:solidFill>
              <a:srgbClr val="F9423A"/>
            </a:solidFill>
            <a:prstDash val="solid"/>
            <a:miter lim="800000"/>
            <a:tailEnd type="triangle"/>
          </a:ln>
          <a:effectLst/>
        </p:spPr>
      </p:cxnSp>
    </p:spTree>
    <p:extLst>
      <p:ext uri="{BB962C8B-B14F-4D97-AF65-F5344CB8AC3E}">
        <p14:creationId xmlns:p14="http://schemas.microsoft.com/office/powerpoint/2010/main" val="38587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0" descr="Une image contenant texte, capture d’écran, Parallèle, nombre&#10;&#10;Description générée automatiquement">
            <a:extLst>
              <a:ext uri="{FF2B5EF4-FFF2-40B4-BE49-F238E27FC236}">
                <a16:creationId xmlns:a16="http://schemas.microsoft.com/office/drawing/2014/main" id="{46AED28E-5327-3A9B-31EA-7F36E289AF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636" y="0"/>
            <a:ext cx="5299364" cy="6858000"/>
          </a:xfrm>
          <a:prstGeom prst="rect">
            <a:avLst/>
          </a:prstGeom>
        </p:spPr>
      </p:pic>
      <p:sp>
        <p:nvSpPr>
          <p:cNvPr id="3" name="Espace réservé du numéro de diapositive 2"/>
          <p:cNvSpPr>
            <a:spLocks noGrp="1"/>
          </p:cNvSpPr>
          <p:nvPr>
            <p:ph type="sldNum" sz="quarter" idx="12"/>
          </p:nvPr>
        </p:nvSpPr>
        <p:spPr/>
        <p:txBody>
          <a:bodyPr/>
          <a:lstStyle/>
          <a:p>
            <a:fld id="{82B63C5F-247B-BE4F-ACBC-7BDD67617F3E}" type="slidenum">
              <a:rPr lang="fr-FR" smtClean="0"/>
              <a:t>43</a:t>
            </a:fld>
            <a:endParaRPr lang="fr-FR" dirty="0"/>
          </a:p>
        </p:txBody>
      </p:sp>
      <p:sp>
        <p:nvSpPr>
          <p:cNvPr id="5" name="Titre 4"/>
          <p:cNvSpPr>
            <a:spLocks noGrp="1"/>
          </p:cNvSpPr>
          <p:nvPr>
            <p:ph type="title"/>
          </p:nvPr>
        </p:nvSpPr>
        <p:spPr>
          <a:xfrm>
            <a:off x="1540996" y="162757"/>
            <a:ext cx="9118653" cy="701621"/>
          </a:xfrm>
        </p:spPr>
        <p:txBody>
          <a:bodyPr/>
          <a:lstStyle/>
          <a:p>
            <a:r>
              <a:rPr lang="fr-CA" dirty="0"/>
              <a:t>Tubes en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solidFill>
                  <a:schemeClr val="accent2"/>
                </a:solidFill>
              </a:rPr>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7901"/>
            <a:ext cx="9118653" cy="4955059"/>
          </a:xfrm>
        </p:spPr>
        <p:txBody>
          <a:bodyPr>
            <a:normAutofit/>
          </a:bodyPr>
          <a:lstStyle/>
          <a:p>
            <a:r>
              <a:rPr lang="fr-CA" sz="2000" dirty="0"/>
              <a:t>- Cordes principales = 10x10x1/2</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2">
            <a:extLst>
              <a:ext uri="{FF2B5EF4-FFF2-40B4-BE49-F238E27FC236}">
                <a16:creationId xmlns:a16="http://schemas.microsoft.com/office/drawing/2014/main" id="{BFA06F50-36A7-3ADA-2F64-05FFB16295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1284" y="1975216"/>
            <a:ext cx="5170516" cy="2907568"/>
          </a:xfrm>
          <a:prstGeom prst="rect">
            <a:avLst/>
          </a:prstGeom>
        </p:spPr>
      </p:pic>
      <p:sp>
        <p:nvSpPr>
          <p:cNvPr id="15" name="Rectangle 14">
            <a:extLst>
              <a:ext uri="{FF2B5EF4-FFF2-40B4-BE49-F238E27FC236}">
                <a16:creationId xmlns:a16="http://schemas.microsoft.com/office/drawing/2014/main" id="{3BF84C2A-46F7-8DDD-FC7B-B0A5CBDF0355}"/>
              </a:ext>
            </a:extLst>
          </p:cNvPr>
          <p:cNvSpPr/>
          <p:nvPr/>
        </p:nvSpPr>
        <p:spPr>
          <a:xfrm>
            <a:off x="8120062" y="5407818"/>
            <a:ext cx="1323976" cy="157163"/>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6" name="Rectangle 15">
            <a:extLst>
              <a:ext uri="{FF2B5EF4-FFF2-40B4-BE49-F238E27FC236}">
                <a16:creationId xmlns:a16="http://schemas.microsoft.com/office/drawing/2014/main" id="{DF53E653-7CC2-5919-5681-B05DBCF1FEDE}"/>
              </a:ext>
            </a:extLst>
          </p:cNvPr>
          <p:cNvSpPr/>
          <p:nvPr/>
        </p:nvSpPr>
        <p:spPr>
          <a:xfrm>
            <a:off x="9853611" y="5395911"/>
            <a:ext cx="985839" cy="157163"/>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7" name="Rectangle 16">
            <a:extLst>
              <a:ext uri="{FF2B5EF4-FFF2-40B4-BE49-F238E27FC236}">
                <a16:creationId xmlns:a16="http://schemas.microsoft.com/office/drawing/2014/main" id="{B202EB03-DB1C-EF45-A390-EF23D6001F81}"/>
              </a:ext>
            </a:extLst>
          </p:cNvPr>
          <p:cNvSpPr/>
          <p:nvPr/>
        </p:nvSpPr>
        <p:spPr>
          <a:xfrm>
            <a:off x="8108795" y="2950365"/>
            <a:ext cx="1323976" cy="157163"/>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
        <p:nvSpPr>
          <p:cNvPr id="18" name="Rectangle 17">
            <a:extLst>
              <a:ext uri="{FF2B5EF4-FFF2-40B4-BE49-F238E27FC236}">
                <a16:creationId xmlns:a16="http://schemas.microsoft.com/office/drawing/2014/main" id="{4523EFB8-45FB-AFDB-0153-4D43EE027148}"/>
              </a:ext>
            </a:extLst>
          </p:cNvPr>
          <p:cNvSpPr/>
          <p:nvPr/>
        </p:nvSpPr>
        <p:spPr>
          <a:xfrm>
            <a:off x="10196512" y="2945602"/>
            <a:ext cx="1721137" cy="157163"/>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29115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44</a:t>
            </a:fld>
            <a:endParaRPr lang="fr-FR" dirty="0"/>
          </a:p>
        </p:txBody>
      </p:sp>
      <p:sp>
        <p:nvSpPr>
          <p:cNvPr id="5" name="Titre 4"/>
          <p:cNvSpPr>
            <a:spLocks noGrp="1"/>
          </p:cNvSpPr>
          <p:nvPr>
            <p:ph type="title"/>
          </p:nvPr>
        </p:nvSpPr>
        <p:spPr>
          <a:xfrm>
            <a:off x="1540996" y="162757"/>
            <a:ext cx="9118653" cy="701621"/>
          </a:xfrm>
        </p:spPr>
        <p:txBody>
          <a:bodyPr/>
          <a:lstStyle/>
          <a:p>
            <a:r>
              <a:rPr lang="fr-CA" dirty="0"/>
              <a:t>Joints boulonnés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solidFill>
                  <a:schemeClr val="accent2"/>
                </a:solidFill>
              </a:rPr>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2" descr="Une image contenant plein air, ciel, piste, train&#10;&#10;Description générée automatiquement">
            <a:extLst>
              <a:ext uri="{FF2B5EF4-FFF2-40B4-BE49-F238E27FC236}">
                <a16:creationId xmlns:a16="http://schemas.microsoft.com/office/drawing/2014/main" id="{9641E531-A61B-D16E-350A-ADB5845B7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0736" y="970819"/>
            <a:ext cx="10471264" cy="5883134"/>
          </a:xfrm>
          <a:prstGeom prst="rect">
            <a:avLst/>
          </a:prstGeom>
        </p:spPr>
      </p:pic>
      <p:pic>
        <p:nvPicPr>
          <p:cNvPr id="13" name="Image 17">
            <a:extLst>
              <a:ext uri="{FF2B5EF4-FFF2-40B4-BE49-F238E27FC236}">
                <a16:creationId xmlns:a16="http://schemas.microsoft.com/office/drawing/2014/main" id="{A76F81B5-3166-5D0F-CFB2-DC716042A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11988" y="142287"/>
            <a:ext cx="2331760" cy="3627183"/>
          </a:xfrm>
          <a:prstGeom prst="rect">
            <a:avLst/>
          </a:prstGeom>
        </p:spPr>
      </p:pic>
      <p:cxnSp>
        <p:nvCxnSpPr>
          <p:cNvPr id="14" name="Connecteur droit avec flèche 19">
            <a:extLst>
              <a:ext uri="{FF2B5EF4-FFF2-40B4-BE49-F238E27FC236}">
                <a16:creationId xmlns:a16="http://schemas.microsoft.com/office/drawing/2014/main" id="{F238F898-A220-8DD1-D8B0-EC0E5E654284}"/>
              </a:ext>
            </a:extLst>
          </p:cNvPr>
          <p:cNvCxnSpPr/>
          <p:nvPr/>
        </p:nvCxnSpPr>
        <p:spPr>
          <a:xfrm flipV="1">
            <a:off x="7847215" y="1955878"/>
            <a:ext cx="1945178" cy="2084107"/>
          </a:xfrm>
          <a:prstGeom prst="straightConnector1">
            <a:avLst/>
          </a:prstGeom>
          <a:noFill/>
          <a:ln w="57150" cap="flat" cmpd="sng" algn="ctr">
            <a:solidFill>
              <a:srgbClr val="F9423A"/>
            </a:solidFill>
            <a:prstDash val="solid"/>
            <a:miter lim="800000"/>
            <a:tailEnd type="triangle"/>
          </a:ln>
          <a:effectLst/>
        </p:spPr>
      </p:cxnSp>
    </p:spTree>
    <p:extLst>
      <p:ext uri="{BB962C8B-B14F-4D97-AF65-F5344CB8AC3E}">
        <p14:creationId xmlns:p14="http://schemas.microsoft.com/office/powerpoint/2010/main" val="19524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45</a:t>
            </a:fld>
            <a:endParaRPr lang="fr-FR" dirty="0"/>
          </a:p>
        </p:txBody>
      </p:sp>
      <p:sp>
        <p:nvSpPr>
          <p:cNvPr id="5" name="Titre 4"/>
          <p:cNvSpPr>
            <a:spLocks noGrp="1"/>
          </p:cNvSpPr>
          <p:nvPr>
            <p:ph type="title"/>
          </p:nvPr>
        </p:nvSpPr>
        <p:spPr>
          <a:xfrm>
            <a:off x="1540996" y="162757"/>
            <a:ext cx="9118653" cy="701621"/>
          </a:xfrm>
        </p:spPr>
        <p:txBody>
          <a:bodyPr/>
          <a:lstStyle/>
          <a:p>
            <a:r>
              <a:rPr lang="fr-CA" dirty="0"/>
              <a:t>Joints boulonnés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solidFill>
                  <a:schemeClr val="accent2"/>
                </a:solidFill>
              </a:rPr>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5924"/>
            <a:ext cx="9118653" cy="4955059"/>
          </a:xfrm>
        </p:spPr>
        <p:txBody>
          <a:bodyPr>
            <a:normAutofit/>
          </a:bodyPr>
          <a:lstStyle/>
          <a:p>
            <a:r>
              <a:rPr lang="fr-CA" sz="2000" dirty="0"/>
              <a:t>- Configurations étudiées</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2" descr="Une image contenant texte, diagramme, capture d’écran, Plan&#10;&#10;Description générée automatiquement">
            <a:extLst>
              <a:ext uri="{FF2B5EF4-FFF2-40B4-BE49-F238E27FC236}">
                <a16:creationId xmlns:a16="http://schemas.microsoft.com/office/drawing/2014/main" id="{35C84A95-BB0D-C66B-17AF-C80F5ECDF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96691" y="58188"/>
            <a:ext cx="3253224" cy="6758247"/>
          </a:xfrm>
          <a:prstGeom prst="rect">
            <a:avLst/>
          </a:prstGeom>
          <a:ln>
            <a:noFill/>
          </a:ln>
        </p:spPr>
      </p:pic>
      <p:pic>
        <p:nvPicPr>
          <p:cNvPr id="9" name="Image 5" descr="Une image contenant texte, diagramme, capture d’écran, Plan&#10;&#10;Description générée automatiquement">
            <a:extLst>
              <a:ext uri="{FF2B5EF4-FFF2-40B4-BE49-F238E27FC236}">
                <a16:creationId xmlns:a16="http://schemas.microsoft.com/office/drawing/2014/main" id="{06724CBD-4473-9224-4C45-A523B6F2C1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5179" y="1506894"/>
            <a:ext cx="7295587" cy="2017702"/>
          </a:xfrm>
          <a:prstGeom prst="rect">
            <a:avLst/>
          </a:prstGeom>
          <a:ln>
            <a:noFill/>
          </a:ln>
        </p:spPr>
      </p:pic>
      <p:pic>
        <p:nvPicPr>
          <p:cNvPr id="10" name="Image 6" descr="Une image contenant texte, diagramme, capture d’écran, Plan&#10;&#10;Description générée automatiquement">
            <a:extLst>
              <a:ext uri="{FF2B5EF4-FFF2-40B4-BE49-F238E27FC236}">
                <a16:creationId xmlns:a16="http://schemas.microsoft.com/office/drawing/2014/main" id="{318376D0-3A8D-5049-58C6-7FADCA4FD35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41993" y="3901359"/>
            <a:ext cx="1854945" cy="1826110"/>
          </a:xfrm>
          <a:prstGeom prst="rect">
            <a:avLst/>
          </a:prstGeom>
          <a:ln>
            <a:noFill/>
          </a:ln>
        </p:spPr>
      </p:pic>
      <p:pic>
        <p:nvPicPr>
          <p:cNvPr id="11" name="Image 9" descr="Une image contenant texte, diagramme, capture d’écran, Plan&#10;&#10;Description générée automatiquement">
            <a:extLst>
              <a:ext uri="{FF2B5EF4-FFF2-40B4-BE49-F238E27FC236}">
                <a16:creationId xmlns:a16="http://schemas.microsoft.com/office/drawing/2014/main" id="{5E476193-7C84-CF07-69E0-E091FC7250C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57165" y="3802647"/>
            <a:ext cx="1854945" cy="1826110"/>
          </a:xfrm>
          <a:prstGeom prst="rect">
            <a:avLst/>
          </a:prstGeom>
          <a:ln>
            <a:noFill/>
          </a:ln>
        </p:spPr>
      </p:pic>
    </p:spTree>
    <p:extLst>
      <p:ext uri="{BB962C8B-B14F-4D97-AF65-F5344CB8AC3E}">
        <p14:creationId xmlns:p14="http://schemas.microsoft.com/office/powerpoint/2010/main" val="2115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0" descr="Une image contenant texte, capture d’écran, Police, document&#10;&#10;Description générée automatiquement">
            <a:extLst>
              <a:ext uri="{FF2B5EF4-FFF2-40B4-BE49-F238E27FC236}">
                <a16:creationId xmlns:a16="http://schemas.microsoft.com/office/drawing/2014/main" id="{9C33790D-BCD7-1744-C2DB-069ABE1D5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3084" y="0"/>
            <a:ext cx="10798915" cy="6556485"/>
          </a:xfrm>
          <a:prstGeom prst="rect">
            <a:avLst/>
          </a:prstGeom>
        </p:spPr>
      </p:pic>
      <p:sp>
        <p:nvSpPr>
          <p:cNvPr id="3" name="Espace réservé du numéro de diapositive 2"/>
          <p:cNvSpPr>
            <a:spLocks noGrp="1"/>
          </p:cNvSpPr>
          <p:nvPr>
            <p:ph type="sldNum" sz="quarter" idx="12"/>
          </p:nvPr>
        </p:nvSpPr>
        <p:spPr/>
        <p:txBody>
          <a:bodyPr/>
          <a:lstStyle/>
          <a:p>
            <a:fld id="{82B63C5F-247B-BE4F-ACBC-7BDD67617F3E}" type="slidenum">
              <a:rPr lang="fr-FR" smtClean="0"/>
              <a:t>46</a:t>
            </a:fld>
            <a:endParaRPr lang="fr-FR" dirty="0"/>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solidFill>
                  <a:schemeClr val="accent2"/>
                </a:solidFill>
              </a:rPr>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9" name="Rectangle 8">
            <a:extLst>
              <a:ext uri="{FF2B5EF4-FFF2-40B4-BE49-F238E27FC236}">
                <a16:creationId xmlns:a16="http://schemas.microsoft.com/office/drawing/2014/main" id="{FFD150D5-2153-F145-BD73-70DD2DA643DE}"/>
              </a:ext>
            </a:extLst>
          </p:cNvPr>
          <p:cNvSpPr/>
          <p:nvPr/>
        </p:nvSpPr>
        <p:spPr>
          <a:xfrm>
            <a:off x="10820399" y="136525"/>
            <a:ext cx="1066801" cy="482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138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47</a:t>
            </a:fld>
            <a:endParaRPr lang="fr-FR" dirty="0"/>
          </a:p>
        </p:txBody>
      </p:sp>
      <p:sp>
        <p:nvSpPr>
          <p:cNvPr id="5" name="Titre 4"/>
          <p:cNvSpPr>
            <a:spLocks noGrp="1"/>
          </p:cNvSpPr>
          <p:nvPr>
            <p:ph type="title"/>
          </p:nvPr>
        </p:nvSpPr>
        <p:spPr>
          <a:xfrm>
            <a:off x="1540996" y="162757"/>
            <a:ext cx="9118653" cy="701621"/>
          </a:xfrm>
        </p:spPr>
        <p:txBody>
          <a:bodyPr/>
          <a:lstStyle/>
          <a:p>
            <a:r>
              <a:rPr lang="fr-CA" dirty="0"/>
              <a:t>Joints boulonnés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solidFill>
                  <a:schemeClr val="accent2"/>
                </a:solidFill>
              </a:rPr>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5924"/>
            <a:ext cx="9118653" cy="4955059"/>
          </a:xfrm>
        </p:spPr>
        <p:txBody>
          <a:bodyPr>
            <a:normAutofit/>
          </a:bodyPr>
          <a:lstStyle/>
          <a:p>
            <a:r>
              <a:rPr lang="fr-CA" sz="2000" dirty="0"/>
              <a:t>- </a:t>
            </a:r>
            <a:r>
              <a:rPr lang="fr-CA" sz="2000" dirty="0" err="1"/>
              <a:t>Antiglissement</a:t>
            </a:r>
            <a:endParaRPr lang="fr-CA" sz="20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e 20">
            <a:extLst>
              <a:ext uri="{FF2B5EF4-FFF2-40B4-BE49-F238E27FC236}">
                <a16:creationId xmlns:a16="http://schemas.microsoft.com/office/drawing/2014/main" id="{3275BC14-BF7C-8150-05E1-7C1835EBFB63}"/>
              </a:ext>
            </a:extLst>
          </p:cNvPr>
          <p:cNvGrpSpPr/>
          <p:nvPr/>
        </p:nvGrpSpPr>
        <p:grpSpPr>
          <a:xfrm>
            <a:off x="7331400" y="1794681"/>
            <a:ext cx="4523503" cy="2766369"/>
            <a:chOff x="7331400" y="1794681"/>
            <a:chExt cx="4523503" cy="2766369"/>
          </a:xfrm>
        </p:grpSpPr>
        <p:pic>
          <p:nvPicPr>
            <p:cNvPr id="14" name="Image 2">
              <a:extLst>
                <a:ext uri="{FF2B5EF4-FFF2-40B4-BE49-F238E27FC236}">
                  <a16:creationId xmlns:a16="http://schemas.microsoft.com/office/drawing/2014/main" id="{70386307-6C65-1BB2-6D22-3EF814DF0B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4336" y="1794681"/>
              <a:ext cx="4420567" cy="2417445"/>
            </a:xfrm>
            <a:prstGeom prst="rect">
              <a:avLst/>
            </a:prstGeom>
            <a:ln>
              <a:solidFill>
                <a:sysClr val="windowText" lastClr="000000"/>
              </a:solidFill>
            </a:ln>
          </p:spPr>
        </p:pic>
        <p:sp>
          <p:nvSpPr>
            <p:cNvPr id="15" name="ZoneTexte 5">
              <a:extLst>
                <a:ext uri="{FF2B5EF4-FFF2-40B4-BE49-F238E27FC236}">
                  <a16:creationId xmlns:a16="http://schemas.microsoft.com/office/drawing/2014/main" id="{BC58A41C-2432-C276-E92C-041A98F01413}"/>
                </a:ext>
              </a:extLst>
            </p:cNvPr>
            <p:cNvSpPr txBox="1"/>
            <p:nvPr/>
          </p:nvSpPr>
          <p:spPr>
            <a:xfrm>
              <a:off x="7331400" y="4253273"/>
              <a:ext cx="4485505" cy="307777"/>
            </a:xfrm>
            <a:prstGeom prst="rect">
              <a:avLst/>
            </a:prstGeom>
            <a:noFill/>
          </p:spPr>
          <p:txBody>
            <a:bodyPr wrap="square">
              <a:spAutoFit/>
            </a:bodyPr>
            <a:lstStyle/>
            <a:p>
              <a:r>
                <a:rPr lang="fr-CA" sz="700" dirty="0">
                  <a:solidFill>
                    <a:prstClr val="black"/>
                  </a:solidFill>
                  <a:latin typeface="Montserrat"/>
                </a:rPr>
                <a:t>https://www.researchgate.net/figure/load-versus-elongation-relationship-of-A325-equivalent-to-G88-bolts-tested-in-torqued_fig2_300046292</a:t>
              </a:r>
            </a:p>
          </p:txBody>
        </p:sp>
      </p:grpSp>
      <p:pic>
        <p:nvPicPr>
          <p:cNvPr id="16" name="Image 9">
            <a:extLst>
              <a:ext uri="{FF2B5EF4-FFF2-40B4-BE49-F238E27FC236}">
                <a16:creationId xmlns:a16="http://schemas.microsoft.com/office/drawing/2014/main" id="{214D9D7E-7ADB-3FB9-CBF2-D2315BA02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6373" y="140188"/>
            <a:ext cx="4659557" cy="1546639"/>
          </a:xfrm>
          <a:prstGeom prst="rect">
            <a:avLst/>
          </a:prstGeom>
          <a:ln>
            <a:solidFill>
              <a:sysClr val="windowText" lastClr="000000"/>
            </a:solidFill>
          </a:ln>
        </p:spPr>
      </p:pic>
      <p:sp>
        <p:nvSpPr>
          <p:cNvPr id="17" name="Rectangle 16">
            <a:extLst>
              <a:ext uri="{FF2B5EF4-FFF2-40B4-BE49-F238E27FC236}">
                <a16:creationId xmlns:a16="http://schemas.microsoft.com/office/drawing/2014/main" id="{F963C495-B402-F29D-7A87-8006219D2CB0}"/>
              </a:ext>
            </a:extLst>
          </p:cNvPr>
          <p:cNvSpPr/>
          <p:nvPr/>
        </p:nvSpPr>
        <p:spPr>
          <a:xfrm>
            <a:off x="9172824" y="1235496"/>
            <a:ext cx="2115860" cy="277420"/>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pic>
        <p:nvPicPr>
          <p:cNvPr id="18" name="Image 13">
            <a:extLst>
              <a:ext uri="{FF2B5EF4-FFF2-40B4-BE49-F238E27FC236}">
                <a16:creationId xmlns:a16="http://schemas.microsoft.com/office/drawing/2014/main" id="{302BDA6A-7B76-BBDE-4F08-5EB12AB329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4875" y="1510287"/>
            <a:ext cx="4692755" cy="2230439"/>
          </a:xfrm>
          <a:prstGeom prst="rect">
            <a:avLst/>
          </a:prstGeom>
        </p:spPr>
      </p:pic>
      <p:pic>
        <p:nvPicPr>
          <p:cNvPr id="19" name="Image 14">
            <a:extLst>
              <a:ext uri="{FF2B5EF4-FFF2-40B4-BE49-F238E27FC236}">
                <a16:creationId xmlns:a16="http://schemas.microsoft.com/office/drawing/2014/main" id="{FBFA7DCA-C711-31C3-AFAE-8DAE19D8C3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3390" y="4637806"/>
            <a:ext cx="1967050" cy="2160000"/>
          </a:xfrm>
          <a:prstGeom prst="rect">
            <a:avLst/>
          </a:prstGeom>
        </p:spPr>
      </p:pic>
      <p:pic>
        <p:nvPicPr>
          <p:cNvPr id="20" name="Image 16">
            <a:extLst>
              <a:ext uri="{FF2B5EF4-FFF2-40B4-BE49-F238E27FC236}">
                <a16:creationId xmlns:a16="http://schemas.microsoft.com/office/drawing/2014/main" id="{E35D6BA4-BE79-04B6-032F-0356430A3F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36881" y="4637806"/>
            <a:ext cx="1967969" cy="2160000"/>
          </a:xfrm>
          <a:prstGeom prst="rect">
            <a:avLst/>
          </a:prstGeom>
        </p:spPr>
      </p:pic>
      <p:pic>
        <p:nvPicPr>
          <p:cNvPr id="21" name="Image 17">
            <a:extLst>
              <a:ext uri="{FF2B5EF4-FFF2-40B4-BE49-F238E27FC236}">
                <a16:creationId xmlns:a16="http://schemas.microsoft.com/office/drawing/2014/main" id="{5DE3DDEF-2F57-5CCF-AC01-2C7A64FC6F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76151" y="4637806"/>
            <a:ext cx="1973837" cy="2160000"/>
          </a:xfrm>
          <a:prstGeom prst="rect">
            <a:avLst/>
          </a:prstGeom>
        </p:spPr>
      </p:pic>
      <p:pic>
        <p:nvPicPr>
          <p:cNvPr id="22" name="Image 19">
            <a:extLst>
              <a:ext uri="{FF2B5EF4-FFF2-40B4-BE49-F238E27FC236}">
                <a16:creationId xmlns:a16="http://schemas.microsoft.com/office/drawing/2014/main" id="{6DB0CFAE-10AA-58CA-7BDD-0DD9617F54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91742" y="4637806"/>
            <a:ext cx="1973837" cy="2160000"/>
          </a:xfrm>
          <a:prstGeom prst="rect">
            <a:avLst/>
          </a:prstGeom>
        </p:spPr>
      </p:pic>
    </p:spTree>
    <p:extLst>
      <p:ext uri="{BB962C8B-B14F-4D97-AF65-F5344CB8AC3E}">
        <p14:creationId xmlns:p14="http://schemas.microsoft.com/office/powerpoint/2010/main" val="292798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48</a:t>
            </a:fld>
            <a:endParaRPr lang="fr-FR" dirty="0"/>
          </a:p>
        </p:txBody>
      </p:sp>
      <p:sp>
        <p:nvSpPr>
          <p:cNvPr id="5" name="Titre 4"/>
          <p:cNvSpPr>
            <a:spLocks noGrp="1"/>
          </p:cNvSpPr>
          <p:nvPr>
            <p:ph type="title"/>
          </p:nvPr>
        </p:nvSpPr>
        <p:spPr>
          <a:xfrm>
            <a:off x="1540996" y="162757"/>
            <a:ext cx="9118653" cy="701621"/>
          </a:xfrm>
        </p:spPr>
        <p:txBody>
          <a:bodyPr/>
          <a:lstStyle/>
          <a:p>
            <a:r>
              <a:rPr lang="fr-CA" dirty="0"/>
              <a:t>Joints boulonnés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solidFill>
                  <a:schemeClr val="accent2"/>
                </a:solidFill>
              </a:rPr>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25924"/>
            <a:ext cx="9118653" cy="4955059"/>
          </a:xfrm>
        </p:spPr>
        <p:txBody>
          <a:bodyPr>
            <a:normAutofit/>
          </a:bodyPr>
          <a:lstStyle/>
          <a:p>
            <a:pPr marL="342900" indent="-342900">
              <a:buFontTx/>
              <a:buChar char="-"/>
            </a:pPr>
            <a:r>
              <a:rPr lang="fr-CA" sz="2000" dirty="0"/>
              <a:t>Cisaillement des boulons</a:t>
            </a:r>
          </a:p>
          <a:p>
            <a:pPr marL="342900" indent="-342900">
              <a:buFontTx/>
              <a:buChar char="-"/>
            </a:pPr>
            <a:r>
              <a:rPr lang="fr-CA" sz="2000" dirty="0"/>
              <a:t>Boulons en écrasement</a:t>
            </a:r>
          </a:p>
          <a:p>
            <a:pPr marL="342900" indent="-342900">
              <a:buFontTx/>
              <a:buChar char="-"/>
            </a:pPr>
            <a:r>
              <a:rPr lang="fr-CA" sz="2000" dirty="0"/>
              <a:t>Glissement des boulons</a:t>
            </a:r>
          </a:p>
          <a:p>
            <a:pPr marL="342900" indent="-342900">
              <a:buFontTx/>
              <a:buChar char="-"/>
            </a:pPr>
            <a:r>
              <a:rPr lang="fr-CA" sz="2000" dirty="0"/>
              <a:t>Aire nette tube et manchon</a:t>
            </a:r>
          </a:p>
          <a:p>
            <a:pPr marL="800100" lvl="1" indent="-342900">
              <a:buFontTx/>
              <a:buChar char="-"/>
            </a:pPr>
            <a:r>
              <a:rPr lang="fr-CA" sz="1800" b="0" dirty="0">
                <a:solidFill>
                  <a:schemeClr val="tx1"/>
                </a:solidFill>
              </a:rPr>
              <a:t>Aire nette effective vs décalage cisaillement</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4">
            <a:extLst>
              <a:ext uri="{FF2B5EF4-FFF2-40B4-BE49-F238E27FC236}">
                <a16:creationId xmlns:a16="http://schemas.microsoft.com/office/drawing/2014/main" id="{B612F4F9-B37A-B152-D1E8-BF0C95708F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5737" y="386526"/>
            <a:ext cx="5546685" cy="2613284"/>
          </a:xfrm>
          <a:prstGeom prst="rect">
            <a:avLst/>
          </a:prstGeom>
          <a:ln>
            <a:solidFill>
              <a:sysClr val="windowText" lastClr="000000"/>
            </a:solidFill>
          </a:ln>
        </p:spPr>
      </p:pic>
      <p:pic>
        <p:nvPicPr>
          <p:cNvPr id="9" name="Image 10">
            <a:extLst>
              <a:ext uri="{FF2B5EF4-FFF2-40B4-BE49-F238E27FC236}">
                <a16:creationId xmlns:a16="http://schemas.microsoft.com/office/drawing/2014/main" id="{67136F4B-42B2-F4D4-1CF6-2D31885DA7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5737" y="3431053"/>
            <a:ext cx="5561925" cy="2383190"/>
          </a:xfrm>
          <a:prstGeom prst="rect">
            <a:avLst/>
          </a:prstGeom>
        </p:spPr>
      </p:pic>
      <p:sp>
        <p:nvSpPr>
          <p:cNvPr id="10" name="ZoneTexte 14">
            <a:extLst>
              <a:ext uri="{FF2B5EF4-FFF2-40B4-BE49-F238E27FC236}">
                <a16:creationId xmlns:a16="http://schemas.microsoft.com/office/drawing/2014/main" id="{66A4CE08-0E68-58CC-7713-AE702FA7B034}"/>
              </a:ext>
            </a:extLst>
          </p:cNvPr>
          <p:cNvSpPr txBox="1"/>
          <p:nvPr/>
        </p:nvSpPr>
        <p:spPr>
          <a:xfrm>
            <a:off x="1843347" y="3975888"/>
            <a:ext cx="3211435" cy="1015663"/>
          </a:xfrm>
          <a:prstGeom prst="rect">
            <a:avLst/>
          </a:prstGeom>
          <a:noFill/>
        </p:spPr>
        <p:txBody>
          <a:bodyPr wrap="square">
            <a:spAutoFit/>
          </a:bodyPr>
          <a:lstStyle/>
          <a:p>
            <a:r>
              <a:rPr lang="de-DE" sz="2000" dirty="0">
                <a:latin typeface="Univers Condensed Light" panose="020B0306020202040204" pitchFamily="34" charset="0"/>
              </a:rPr>
              <a:t>Ane1 = Ag - 2 d t</a:t>
            </a:r>
          </a:p>
          <a:p>
            <a:r>
              <a:rPr lang="de-DE" sz="2000" dirty="0">
                <a:latin typeface="Univers Condensed Light" panose="020B0306020202040204" pitchFamily="34" charset="0"/>
              </a:rPr>
              <a:t>Ane2 = Ag - 4 </a:t>
            </a:r>
            <a:r>
              <a:rPr lang="de-DE" sz="2000" dirty="0" err="1">
                <a:latin typeface="Univers Condensed Light" panose="020B0306020202040204" pitchFamily="34" charset="0"/>
              </a:rPr>
              <a:t>dt</a:t>
            </a:r>
            <a:r>
              <a:rPr lang="de-DE" sz="2000" dirty="0">
                <a:latin typeface="Univers Condensed Light" panose="020B0306020202040204" pitchFamily="34" charset="0"/>
              </a:rPr>
              <a:t> + 2 s²t/4g</a:t>
            </a:r>
          </a:p>
          <a:p>
            <a:r>
              <a:rPr lang="de-DE" sz="2000" dirty="0">
                <a:latin typeface="Univers Condensed Light" panose="020B0306020202040204" pitchFamily="34" charset="0"/>
              </a:rPr>
              <a:t>S6:19 | 17.8.2.2</a:t>
            </a:r>
          </a:p>
        </p:txBody>
      </p:sp>
    </p:spTree>
    <p:extLst>
      <p:ext uri="{BB962C8B-B14F-4D97-AF65-F5344CB8AC3E}">
        <p14:creationId xmlns:p14="http://schemas.microsoft.com/office/powerpoint/2010/main" val="70544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49</a:t>
            </a:fld>
            <a:endParaRPr lang="fr-FR" dirty="0"/>
          </a:p>
        </p:txBody>
      </p:sp>
      <p:sp>
        <p:nvSpPr>
          <p:cNvPr id="5" name="Titre 4"/>
          <p:cNvSpPr>
            <a:spLocks noGrp="1"/>
          </p:cNvSpPr>
          <p:nvPr>
            <p:ph type="title"/>
          </p:nvPr>
        </p:nvSpPr>
        <p:spPr>
          <a:xfrm>
            <a:off x="1540996" y="162757"/>
            <a:ext cx="9118653" cy="701621"/>
          </a:xfrm>
        </p:spPr>
        <p:txBody>
          <a:bodyPr/>
          <a:lstStyle/>
          <a:p>
            <a:r>
              <a:rPr lang="fr-CA" dirty="0"/>
              <a:t>Fatigue</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solidFill>
                  <a:schemeClr val="accent2"/>
                </a:solidFill>
              </a:rPr>
              <a:t>Fatigue</a:t>
            </a:r>
          </a:p>
          <a:p>
            <a:pPr marL="342900" indent="-342900">
              <a:buAutoNum type="arabicPeriod"/>
            </a:pPr>
            <a:endParaRPr lang="fr-CA" sz="1400"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6">
            <a:extLst>
              <a:ext uri="{FF2B5EF4-FFF2-40B4-BE49-F238E27FC236}">
                <a16:creationId xmlns:a16="http://schemas.microsoft.com/office/drawing/2014/main" id="{6DD66747-6B4E-C090-498B-C13EABE36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5163" y="420455"/>
            <a:ext cx="6041849" cy="1780655"/>
          </a:xfrm>
          <a:prstGeom prst="rect">
            <a:avLst/>
          </a:prstGeom>
        </p:spPr>
      </p:pic>
      <p:pic>
        <p:nvPicPr>
          <p:cNvPr id="9" name="Image 8">
            <a:extLst>
              <a:ext uri="{FF2B5EF4-FFF2-40B4-BE49-F238E27FC236}">
                <a16:creationId xmlns:a16="http://schemas.microsoft.com/office/drawing/2014/main" id="{1697556A-024C-2557-8E2D-8987A3067F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6303" y="953336"/>
            <a:ext cx="3500344" cy="5415956"/>
          </a:xfrm>
          <a:prstGeom prst="rect">
            <a:avLst/>
          </a:prstGeom>
        </p:spPr>
      </p:pic>
      <p:pic>
        <p:nvPicPr>
          <p:cNvPr id="10" name="Image 12">
            <a:extLst>
              <a:ext uri="{FF2B5EF4-FFF2-40B4-BE49-F238E27FC236}">
                <a16:creationId xmlns:a16="http://schemas.microsoft.com/office/drawing/2014/main" id="{FC5618E2-B8A4-084D-118A-88F3E18368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5164" y="2956913"/>
            <a:ext cx="5960870" cy="677513"/>
          </a:xfrm>
          <a:prstGeom prst="rect">
            <a:avLst/>
          </a:prstGeom>
        </p:spPr>
      </p:pic>
      <p:pic>
        <p:nvPicPr>
          <p:cNvPr id="11" name="Image 14">
            <a:extLst>
              <a:ext uri="{FF2B5EF4-FFF2-40B4-BE49-F238E27FC236}">
                <a16:creationId xmlns:a16="http://schemas.microsoft.com/office/drawing/2014/main" id="{02BA7C18-C344-C0B9-C911-0FE86DC9D0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5164" y="4272024"/>
            <a:ext cx="5960870" cy="1365199"/>
          </a:xfrm>
          <a:prstGeom prst="rect">
            <a:avLst/>
          </a:prstGeom>
        </p:spPr>
      </p:pic>
    </p:spTree>
    <p:extLst>
      <p:ext uri="{BB962C8B-B14F-4D97-AF65-F5344CB8AC3E}">
        <p14:creationId xmlns:p14="http://schemas.microsoft.com/office/powerpoint/2010/main" val="104036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5</a:t>
            </a:fld>
            <a:endParaRPr lang="fr-FR" dirty="0"/>
          </a:p>
        </p:txBody>
      </p:sp>
      <p:sp>
        <p:nvSpPr>
          <p:cNvPr id="5" name="Titre 4"/>
          <p:cNvSpPr>
            <a:spLocks noGrp="1"/>
          </p:cNvSpPr>
          <p:nvPr>
            <p:ph type="title"/>
          </p:nvPr>
        </p:nvSpPr>
        <p:spPr>
          <a:xfrm>
            <a:off x="1540996" y="162757"/>
            <a:ext cx="9118653" cy="701621"/>
          </a:xfrm>
        </p:spPr>
        <p:txBody>
          <a:bodyPr/>
          <a:lstStyle/>
          <a:p>
            <a:r>
              <a:rPr lang="fr-CA" dirty="0"/>
              <a:t>Origines du projet</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solidFill>
                  <a:schemeClr val="accent2"/>
                </a:solidFill>
              </a:rPr>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6" name="Espace réservé du contenu 5">
            <a:extLst>
              <a:ext uri="{FF2B5EF4-FFF2-40B4-BE49-F238E27FC236}">
                <a16:creationId xmlns:a16="http://schemas.microsoft.com/office/drawing/2014/main" id="{FF272220-F018-5337-3CD5-442D8D7BD546}"/>
              </a:ext>
            </a:extLst>
          </p:cNvPr>
          <p:cNvSpPr txBox="1">
            <a:spLocks/>
          </p:cNvSpPr>
          <p:nvPr/>
        </p:nvSpPr>
        <p:spPr>
          <a:xfrm>
            <a:off x="6834149" y="5997930"/>
            <a:ext cx="4114800" cy="78279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fr-CA" sz="1800"/>
              <a:t>Mai 2021 SEAO 1478160 (Conception)</a:t>
            </a:r>
          </a:p>
          <a:p>
            <a:pPr marL="0" indent="0">
              <a:buFont typeface="Arial" panose="020B0604020202020204" pitchFamily="34" charset="0"/>
              <a:buNone/>
            </a:pPr>
            <a:r>
              <a:rPr lang="fr-CA" sz="1800"/>
              <a:t>Juin 2022 SEAO 1607026 (Construction)</a:t>
            </a:r>
          </a:p>
          <a:p>
            <a:pPr marL="0" indent="0">
              <a:buFont typeface="Arial" panose="020B0604020202020204" pitchFamily="34" charset="0"/>
              <a:buNone/>
            </a:pPr>
            <a:endParaRPr lang="fr-CA" sz="1800"/>
          </a:p>
          <a:p>
            <a:endParaRPr lang="fr-CA" sz="1800"/>
          </a:p>
          <a:p>
            <a:endParaRPr lang="fr-CA" sz="1800"/>
          </a:p>
          <a:p>
            <a:pPr lvl="1"/>
            <a:endParaRPr lang="fr-CA" sz="1400"/>
          </a:p>
          <a:p>
            <a:endParaRPr lang="fr-CA" dirty="0"/>
          </a:p>
        </p:txBody>
      </p:sp>
      <p:pic>
        <p:nvPicPr>
          <p:cNvPr id="8" name="Image 8">
            <a:extLst>
              <a:ext uri="{FF2B5EF4-FFF2-40B4-BE49-F238E27FC236}">
                <a16:creationId xmlns:a16="http://schemas.microsoft.com/office/drawing/2014/main" id="{15AD8317-828E-4903-EBD0-E4405EDF98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9066" y="735320"/>
            <a:ext cx="4306934" cy="3351229"/>
          </a:xfrm>
          <a:prstGeom prst="rect">
            <a:avLst/>
          </a:prstGeom>
        </p:spPr>
      </p:pic>
      <p:pic>
        <p:nvPicPr>
          <p:cNvPr id="9" name="Image 10">
            <a:extLst>
              <a:ext uri="{FF2B5EF4-FFF2-40B4-BE49-F238E27FC236}">
                <a16:creationId xmlns:a16="http://schemas.microsoft.com/office/drawing/2014/main" id="{BC62E0F4-D6DC-E923-595B-F82686F3EA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6939" y="4145794"/>
            <a:ext cx="4201996" cy="2634926"/>
          </a:xfrm>
          <a:prstGeom prst="rect">
            <a:avLst/>
          </a:prstGeom>
        </p:spPr>
      </p:pic>
      <p:grpSp>
        <p:nvGrpSpPr>
          <p:cNvPr id="10" name="Groupe 9">
            <a:extLst>
              <a:ext uri="{FF2B5EF4-FFF2-40B4-BE49-F238E27FC236}">
                <a16:creationId xmlns:a16="http://schemas.microsoft.com/office/drawing/2014/main" id="{5A92937C-1066-6931-675C-3735D0BE9E8B}"/>
              </a:ext>
            </a:extLst>
          </p:cNvPr>
          <p:cNvGrpSpPr/>
          <p:nvPr/>
        </p:nvGrpSpPr>
        <p:grpSpPr>
          <a:xfrm>
            <a:off x="7168787" y="1145351"/>
            <a:ext cx="4816029" cy="2946569"/>
            <a:chOff x="7168787" y="1145351"/>
            <a:chExt cx="4816029" cy="2946569"/>
          </a:xfrm>
        </p:grpSpPr>
        <p:pic>
          <p:nvPicPr>
            <p:cNvPr id="11" name="Image 5">
              <a:extLst>
                <a:ext uri="{FF2B5EF4-FFF2-40B4-BE49-F238E27FC236}">
                  <a16:creationId xmlns:a16="http://schemas.microsoft.com/office/drawing/2014/main" id="{0410FB53-9412-9275-A386-E4A7502E6F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8787" y="1145351"/>
              <a:ext cx="4533500" cy="2946569"/>
            </a:xfrm>
            <a:prstGeom prst="rect">
              <a:avLst/>
            </a:prstGeom>
          </p:spPr>
        </p:pic>
        <p:sp>
          <p:nvSpPr>
            <p:cNvPr id="13" name="Rectangle 12">
              <a:extLst>
                <a:ext uri="{FF2B5EF4-FFF2-40B4-BE49-F238E27FC236}">
                  <a16:creationId xmlns:a16="http://schemas.microsoft.com/office/drawing/2014/main" id="{19C48963-DE8E-0EE1-8E2A-BE9A7B5BB565}"/>
                </a:ext>
              </a:extLst>
            </p:cNvPr>
            <p:cNvSpPr/>
            <p:nvPr/>
          </p:nvSpPr>
          <p:spPr>
            <a:xfrm>
              <a:off x="10948949" y="1613831"/>
              <a:ext cx="1035867" cy="1214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grpSp>
      <p:pic>
        <p:nvPicPr>
          <p:cNvPr id="15" name="Picture 14">
            <a:extLst>
              <a:ext uri="{FF2B5EF4-FFF2-40B4-BE49-F238E27FC236}">
                <a16:creationId xmlns:a16="http://schemas.microsoft.com/office/drawing/2014/main" id="{F9F2D734-4705-480B-1763-015F442E25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16" name="Rectangle 15">
            <a:extLst>
              <a:ext uri="{FF2B5EF4-FFF2-40B4-BE49-F238E27FC236}">
                <a16:creationId xmlns:a16="http://schemas.microsoft.com/office/drawing/2014/main" id="{BE7A2BEE-23B9-DABD-049C-856F521E0229}"/>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680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50</a:t>
            </a:fld>
            <a:endParaRPr lang="fr-FR" dirty="0"/>
          </a:p>
        </p:txBody>
      </p:sp>
      <p:sp>
        <p:nvSpPr>
          <p:cNvPr id="5" name="Titre 4"/>
          <p:cNvSpPr>
            <a:spLocks noGrp="1"/>
          </p:cNvSpPr>
          <p:nvPr>
            <p:ph type="title"/>
          </p:nvPr>
        </p:nvSpPr>
        <p:spPr>
          <a:xfrm>
            <a:off x="1540996" y="162757"/>
            <a:ext cx="9118653" cy="701621"/>
          </a:xfrm>
        </p:spPr>
        <p:txBody>
          <a:bodyPr/>
          <a:lstStyle/>
          <a:p>
            <a:r>
              <a:rPr lang="fr-CA" dirty="0"/>
              <a:t>Fatigue</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solidFill>
                  <a:schemeClr val="accent2"/>
                </a:solidFill>
              </a:rPr>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95867"/>
            <a:ext cx="9118653" cy="4955059"/>
          </a:xfrm>
        </p:spPr>
        <p:txBody>
          <a:bodyPr>
            <a:normAutofit/>
          </a:bodyPr>
          <a:lstStyle/>
          <a:p>
            <a:r>
              <a:rPr lang="fr-CA" sz="2000" dirty="0"/>
              <a:t>- Côté résistance (</a:t>
            </a:r>
            <a:r>
              <a:rPr lang="fr-CA" sz="2000" dirty="0" err="1"/>
              <a:t>Fsr</a:t>
            </a:r>
            <a:r>
              <a:rPr lang="fr-CA" sz="2000" dirty="0"/>
              <a:t> = </a:t>
            </a:r>
            <a:r>
              <a:rPr lang="fr-CA" sz="2000" dirty="0" err="1"/>
              <a:t>Fsrt</a:t>
            </a:r>
            <a:r>
              <a:rPr lang="fr-CA" sz="2000" dirty="0"/>
              <a:t>)</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21">
            <a:extLst>
              <a:ext uri="{FF2B5EF4-FFF2-40B4-BE49-F238E27FC236}">
                <a16:creationId xmlns:a16="http://schemas.microsoft.com/office/drawing/2014/main" id="{7B435BE3-7906-04EF-6D46-659ACCC1CCD8}"/>
              </a:ext>
            </a:extLst>
          </p:cNvPr>
          <p:cNvPicPr>
            <a:picLocks noChangeAspect="1"/>
          </p:cNvPicPr>
          <p:nvPr/>
        </p:nvPicPr>
        <p:blipFill>
          <a:blip r:embed="rId3"/>
          <a:stretch>
            <a:fillRect/>
          </a:stretch>
        </p:blipFill>
        <p:spPr>
          <a:xfrm>
            <a:off x="8099379" y="0"/>
            <a:ext cx="2690553" cy="6866577"/>
          </a:xfrm>
          <a:prstGeom prst="rect">
            <a:avLst/>
          </a:prstGeom>
        </p:spPr>
      </p:pic>
      <p:grpSp>
        <p:nvGrpSpPr>
          <p:cNvPr id="15" name="Group 14">
            <a:extLst>
              <a:ext uri="{FF2B5EF4-FFF2-40B4-BE49-F238E27FC236}">
                <a16:creationId xmlns:a16="http://schemas.microsoft.com/office/drawing/2014/main" id="{A21DE3C9-B3EE-D1D8-EB6C-F570DA015037}"/>
              </a:ext>
            </a:extLst>
          </p:cNvPr>
          <p:cNvGrpSpPr/>
          <p:nvPr/>
        </p:nvGrpSpPr>
        <p:grpSpPr>
          <a:xfrm>
            <a:off x="1968194" y="2109619"/>
            <a:ext cx="5695075" cy="2924498"/>
            <a:chOff x="2142169" y="2139115"/>
            <a:chExt cx="4760872" cy="2444772"/>
          </a:xfrm>
        </p:grpSpPr>
        <p:pic>
          <p:nvPicPr>
            <p:cNvPr id="11" name="Image 9">
              <a:extLst>
                <a:ext uri="{FF2B5EF4-FFF2-40B4-BE49-F238E27FC236}">
                  <a16:creationId xmlns:a16="http://schemas.microsoft.com/office/drawing/2014/main" id="{B62D2E3F-6F63-86BE-1D57-33C221E3B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2169" y="2139115"/>
              <a:ext cx="4760872" cy="2444772"/>
            </a:xfrm>
            <a:prstGeom prst="rect">
              <a:avLst/>
            </a:prstGeom>
          </p:spPr>
        </p:pic>
        <p:sp>
          <p:nvSpPr>
            <p:cNvPr id="14" name="Rectangle 13">
              <a:extLst>
                <a:ext uri="{FF2B5EF4-FFF2-40B4-BE49-F238E27FC236}">
                  <a16:creationId xmlns:a16="http://schemas.microsoft.com/office/drawing/2014/main" id="{74B6F5CF-18C1-7553-C12D-135A2B4448FA}"/>
                </a:ext>
              </a:extLst>
            </p:cNvPr>
            <p:cNvSpPr/>
            <p:nvPr/>
          </p:nvSpPr>
          <p:spPr>
            <a:xfrm>
              <a:off x="4547062" y="4318390"/>
              <a:ext cx="388184" cy="265497"/>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grpSp>
    </p:spTree>
    <p:extLst>
      <p:ext uri="{BB962C8B-B14F-4D97-AF65-F5344CB8AC3E}">
        <p14:creationId xmlns:p14="http://schemas.microsoft.com/office/powerpoint/2010/main" val="1503047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51</a:t>
            </a:fld>
            <a:endParaRPr lang="fr-FR" dirty="0"/>
          </a:p>
        </p:txBody>
      </p:sp>
      <p:sp>
        <p:nvSpPr>
          <p:cNvPr id="5" name="Titre 4"/>
          <p:cNvSpPr>
            <a:spLocks noGrp="1"/>
          </p:cNvSpPr>
          <p:nvPr>
            <p:ph type="title"/>
          </p:nvPr>
        </p:nvSpPr>
        <p:spPr>
          <a:xfrm>
            <a:off x="1540996" y="162757"/>
            <a:ext cx="9118653" cy="701621"/>
          </a:xfrm>
        </p:spPr>
        <p:txBody>
          <a:bodyPr/>
          <a:lstStyle/>
          <a:p>
            <a:r>
              <a:rPr lang="fr-CA" dirty="0"/>
              <a:t>Fatigue</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solidFill>
                  <a:schemeClr val="accent2"/>
                </a:solidFill>
              </a:rPr>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95867"/>
            <a:ext cx="9118653" cy="4955059"/>
          </a:xfrm>
        </p:spPr>
        <p:txBody>
          <a:bodyPr>
            <a:normAutofit/>
          </a:bodyPr>
          <a:lstStyle/>
          <a:p>
            <a:r>
              <a:rPr lang="fr-CA" sz="2000" dirty="0"/>
              <a:t>- Côté chargement (</a:t>
            </a:r>
            <a:r>
              <a:rPr lang="fr-CA" sz="2000" dirty="0" err="1"/>
              <a:t>fsr</a:t>
            </a:r>
            <a:r>
              <a:rPr lang="fr-CA" sz="2000" dirty="0"/>
              <a:t>)</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4">
            <a:extLst>
              <a:ext uri="{FF2B5EF4-FFF2-40B4-BE49-F238E27FC236}">
                <a16:creationId xmlns:a16="http://schemas.microsoft.com/office/drawing/2014/main" id="{414F4556-CF9C-18A7-7B18-B8FE1599D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1016" y="0"/>
            <a:ext cx="5975174" cy="1004066"/>
          </a:xfrm>
          <a:prstGeom prst="rect">
            <a:avLst/>
          </a:prstGeom>
        </p:spPr>
      </p:pic>
      <p:pic>
        <p:nvPicPr>
          <p:cNvPr id="9" name="Image 7">
            <a:extLst>
              <a:ext uri="{FF2B5EF4-FFF2-40B4-BE49-F238E27FC236}">
                <a16:creationId xmlns:a16="http://schemas.microsoft.com/office/drawing/2014/main" id="{7D998524-E599-5051-B62D-BF9697B0E7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4341" y="1069978"/>
            <a:ext cx="5571249" cy="1717418"/>
          </a:xfrm>
          <a:prstGeom prst="rect">
            <a:avLst/>
          </a:prstGeom>
        </p:spPr>
      </p:pic>
      <p:grpSp>
        <p:nvGrpSpPr>
          <p:cNvPr id="10" name="Groupe 13">
            <a:extLst>
              <a:ext uri="{FF2B5EF4-FFF2-40B4-BE49-F238E27FC236}">
                <a16:creationId xmlns:a16="http://schemas.microsoft.com/office/drawing/2014/main" id="{32B7E777-F5DA-58B1-D4A2-12FA1E7DA184}"/>
              </a:ext>
            </a:extLst>
          </p:cNvPr>
          <p:cNvGrpSpPr/>
          <p:nvPr/>
        </p:nvGrpSpPr>
        <p:grpSpPr>
          <a:xfrm>
            <a:off x="6143328" y="5134743"/>
            <a:ext cx="5632472" cy="1620382"/>
            <a:chOff x="6174341" y="4110799"/>
            <a:chExt cx="5632472" cy="1620382"/>
          </a:xfrm>
        </p:grpSpPr>
        <p:pic>
          <p:nvPicPr>
            <p:cNvPr id="17" name="Image 11">
              <a:extLst>
                <a:ext uri="{FF2B5EF4-FFF2-40B4-BE49-F238E27FC236}">
                  <a16:creationId xmlns:a16="http://schemas.microsoft.com/office/drawing/2014/main" id="{AD6BBF80-180F-035F-88BF-8D13E42B72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4341" y="4110799"/>
              <a:ext cx="5632472" cy="1620382"/>
            </a:xfrm>
            <a:prstGeom prst="rect">
              <a:avLst/>
            </a:prstGeom>
          </p:spPr>
        </p:pic>
        <p:sp>
          <p:nvSpPr>
            <p:cNvPr id="18" name="Rectangle 17">
              <a:extLst>
                <a:ext uri="{FF2B5EF4-FFF2-40B4-BE49-F238E27FC236}">
                  <a16:creationId xmlns:a16="http://schemas.microsoft.com/office/drawing/2014/main" id="{79ED9737-8D23-35E8-23B2-711251CC28A7}"/>
                </a:ext>
              </a:extLst>
            </p:cNvPr>
            <p:cNvSpPr/>
            <p:nvPr/>
          </p:nvSpPr>
          <p:spPr>
            <a:xfrm>
              <a:off x="7063304" y="4412614"/>
              <a:ext cx="1471353" cy="13156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grpSp>
      <p:pic>
        <p:nvPicPr>
          <p:cNvPr id="19" name="Image 14">
            <a:extLst>
              <a:ext uri="{FF2B5EF4-FFF2-40B4-BE49-F238E27FC236}">
                <a16:creationId xmlns:a16="http://schemas.microsoft.com/office/drawing/2014/main" id="{95A8004E-243B-4686-4C33-CB46FEEC11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43895" y="2938835"/>
            <a:ext cx="6093613" cy="2140241"/>
          </a:xfrm>
          <a:prstGeom prst="rect">
            <a:avLst/>
          </a:prstGeom>
        </p:spPr>
      </p:pic>
      <p:sp>
        <p:nvSpPr>
          <p:cNvPr id="20" name="ZoneTexte 16">
            <a:extLst>
              <a:ext uri="{FF2B5EF4-FFF2-40B4-BE49-F238E27FC236}">
                <a16:creationId xmlns:a16="http://schemas.microsoft.com/office/drawing/2014/main" id="{8C5CD1F7-0E2D-F2D0-5B12-5EE4DF700D69}"/>
              </a:ext>
            </a:extLst>
          </p:cNvPr>
          <p:cNvSpPr txBox="1"/>
          <p:nvPr/>
        </p:nvSpPr>
        <p:spPr>
          <a:xfrm>
            <a:off x="2056643" y="2938835"/>
            <a:ext cx="2535036" cy="2862322"/>
          </a:xfrm>
          <a:prstGeom prst="rect">
            <a:avLst/>
          </a:prstGeom>
          <a:noFill/>
        </p:spPr>
        <p:txBody>
          <a:bodyPr wrap="square">
            <a:spAutoFit/>
          </a:bodyPr>
          <a:lstStyle/>
          <a:p>
            <a:r>
              <a:rPr lang="fr-CA" sz="2000" dirty="0">
                <a:latin typeface="Univers Condensed Light" panose="020B0306020202040204" pitchFamily="34" charset="0"/>
              </a:rPr>
              <a:t>On conclut donc que le treillis peut être considéré comme chargé statiquement, ce qui a des implications importantes au niveau de CSA W59.2 ainsi que des détails de soudage acceptés dans S6.</a:t>
            </a:r>
          </a:p>
        </p:txBody>
      </p:sp>
      <p:sp>
        <p:nvSpPr>
          <p:cNvPr id="22" name="Rectangle 21">
            <a:extLst>
              <a:ext uri="{FF2B5EF4-FFF2-40B4-BE49-F238E27FC236}">
                <a16:creationId xmlns:a16="http://schemas.microsoft.com/office/drawing/2014/main" id="{E5FBFD5D-7384-46A1-AA59-9AB30D85BA37}"/>
              </a:ext>
            </a:extLst>
          </p:cNvPr>
          <p:cNvSpPr/>
          <p:nvPr/>
        </p:nvSpPr>
        <p:spPr>
          <a:xfrm>
            <a:off x="8146473" y="2410689"/>
            <a:ext cx="388184" cy="203080"/>
          </a:xfrm>
          <a:prstGeom prst="rect">
            <a:avLst/>
          </a:prstGeom>
          <a:noFill/>
          <a:ln w="28575" cap="flat" cmpd="sng" algn="ctr">
            <a:solidFill>
              <a:srgbClr val="F942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3997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52</a:t>
            </a:fld>
            <a:endParaRPr lang="fr-FR" dirty="0"/>
          </a:p>
        </p:txBody>
      </p:sp>
      <p:sp>
        <p:nvSpPr>
          <p:cNvPr id="5" name="Titre 4"/>
          <p:cNvSpPr>
            <a:spLocks noGrp="1"/>
          </p:cNvSpPr>
          <p:nvPr>
            <p:ph type="title"/>
          </p:nvPr>
        </p:nvSpPr>
        <p:spPr>
          <a:xfrm>
            <a:off x="1540996" y="162757"/>
            <a:ext cx="9118653" cy="701621"/>
          </a:xfrm>
        </p:spPr>
        <p:txBody>
          <a:bodyPr/>
          <a:lstStyle/>
          <a:p>
            <a:r>
              <a:rPr lang="fr-CA" dirty="0"/>
              <a:t>Alu-Compétences</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907102"/>
            <a:ext cx="9118653" cy="4955059"/>
          </a:xfrm>
        </p:spPr>
        <p:txBody>
          <a:bodyPr>
            <a:normAutofit/>
          </a:bodyPr>
          <a:lstStyle/>
          <a:p>
            <a:r>
              <a:rPr lang="fr-CA" sz="2000" b="1" dirty="0"/>
              <a:t>Documentation disponible :</a:t>
            </a:r>
          </a:p>
          <a:p>
            <a:r>
              <a:rPr lang="fr-CA" sz="2000" dirty="0">
                <a:hlinkClick r:id="rId2"/>
              </a:rPr>
              <a:t>https://aluquebec.com/alu-competences/</a:t>
            </a:r>
            <a:r>
              <a:rPr lang="fr-CA" sz="2000" dirty="0"/>
              <a:t> </a:t>
            </a:r>
          </a:p>
          <a:p>
            <a:pPr marL="285750" indent="-285750">
              <a:buFontTx/>
              <a:buChar char="-"/>
            </a:pPr>
            <a:r>
              <a:rPr lang="fr-CA" sz="2000" dirty="0"/>
              <a:t>Plans du projet</a:t>
            </a:r>
          </a:p>
          <a:p>
            <a:pPr marL="285750" indent="-285750">
              <a:buFontTx/>
              <a:buChar char="-"/>
            </a:pPr>
            <a:r>
              <a:rPr lang="fr-CA" sz="2000" dirty="0"/>
              <a:t>Note de calcul</a:t>
            </a:r>
          </a:p>
          <a:p>
            <a:pPr marL="285750" indent="-285750">
              <a:buFontTx/>
              <a:buChar char="-"/>
            </a:pPr>
            <a:r>
              <a:rPr lang="fr-CA" sz="2000" dirty="0"/>
              <a:t>Joints boulonnés</a:t>
            </a:r>
          </a:p>
          <a:p>
            <a:pPr marL="285750" indent="-285750">
              <a:buFontTx/>
              <a:buChar char="-"/>
            </a:pPr>
            <a:r>
              <a:rPr lang="fr-CA" sz="2000" dirty="0"/>
              <a:t>Chiffrier des tubes rectangulaires</a:t>
            </a:r>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7">
            <a:extLst>
              <a:ext uri="{FF2B5EF4-FFF2-40B4-BE49-F238E27FC236}">
                <a16:creationId xmlns:a16="http://schemas.microsoft.com/office/drawing/2014/main" id="{D1B7224B-7F85-EDE7-6C83-3A84164EAD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7465" y="23157"/>
            <a:ext cx="3123524" cy="2134582"/>
          </a:xfrm>
          <a:prstGeom prst="rect">
            <a:avLst/>
          </a:prstGeom>
        </p:spPr>
      </p:pic>
      <p:pic>
        <p:nvPicPr>
          <p:cNvPr id="10" name="Image 9" descr="Une image contenant texte, capture d’écran, diagramme, carte&#10;&#10;Description générée automatiquement">
            <a:extLst>
              <a:ext uri="{FF2B5EF4-FFF2-40B4-BE49-F238E27FC236}">
                <a16:creationId xmlns:a16="http://schemas.microsoft.com/office/drawing/2014/main" id="{23956565-BB9A-5425-450B-2CA4F1411D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6942" y="3593566"/>
            <a:ext cx="3568084" cy="2520000"/>
          </a:xfrm>
          <a:prstGeom prst="rect">
            <a:avLst/>
          </a:prstGeom>
          <a:ln>
            <a:solidFill>
              <a:sysClr val="windowText" lastClr="000000"/>
            </a:solidFill>
          </a:ln>
        </p:spPr>
      </p:pic>
      <p:pic>
        <p:nvPicPr>
          <p:cNvPr id="11" name="Image 15" descr="Une image contenant texte, diagramme, Plan, Rectangle&#10;&#10;Description générée automatiquement">
            <a:extLst>
              <a:ext uri="{FF2B5EF4-FFF2-40B4-BE49-F238E27FC236}">
                <a16:creationId xmlns:a16="http://schemas.microsoft.com/office/drawing/2014/main" id="{61136F86-1083-023F-151E-55128E9DD8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63486" y="4564682"/>
            <a:ext cx="4211100" cy="2160000"/>
          </a:xfrm>
          <a:prstGeom prst="rect">
            <a:avLst/>
          </a:prstGeom>
          <a:ln>
            <a:solidFill>
              <a:sysClr val="windowText" lastClr="000000"/>
            </a:solidFill>
          </a:ln>
        </p:spPr>
      </p:pic>
      <p:pic>
        <p:nvPicPr>
          <p:cNvPr id="13" name="Image 17" descr="Une image contenant texte, capture d’écran, arbre, plante&#10;&#10;Description générée automatiquement">
            <a:extLst>
              <a:ext uri="{FF2B5EF4-FFF2-40B4-BE49-F238E27FC236}">
                <a16:creationId xmlns:a16="http://schemas.microsoft.com/office/drawing/2014/main" id="{39DAA18E-99CF-ECAA-C6CB-4241F60E4F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3660" y="3593566"/>
            <a:ext cx="1947273" cy="2520000"/>
          </a:xfrm>
          <a:prstGeom prst="rect">
            <a:avLst/>
          </a:prstGeom>
          <a:ln>
            <a:solidFill>
              <a:sysClr val="windowText" lastClr="000000"/>
            </a:solidFill>
          </a:ln>
        </p:spPr>
      </p:pic>
      <p:pic>
        <p:nvPicPr>
          <p:cNvPr id="14" name="Image 18" descr="Une image contenant texte, diagramme, capture d’écran, Plan&#10;&#10;Description générée automatiquement">
            <a:extLst>
              <a:ext uri="{FF2B5EF4-FFF2-40B4-BE49-F238E27FC236}">
                <a16:creationId xmlns:a16="http://schemas.microsoft.com/office/drawing/2014/main" id="{B8A39AA2-8247-0DCF-B2A7-1C83F9CA61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15778" y="2264333"/>
            <a:ext cx="3058358" cy="2160000"/>
          </a:xfrm>
          <a:prstGeom prst="rect">
            <a:avLst/>
          </a:prstGeom>
          <a:ln>
            <a:solidFill>
              <a:sysClr val="windowText" lastClr="000000"/>
            </a:solidFill>
          </a:ln>
        </p:spPr>
      </p:pic>
    </p:spTree>
    <p:extLst>
      <p:ext uri="{BB962C8B-B14F-4D97-AF65-F5344CB8AC3E}">
        <p14:creationId xmlns:p14="http://schemas.microsoft.com/office/powerpoint/2010/main" val="335068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53</a:t>
            </a:fld>
            <a:endParaRPr lang="fr-FR" dirty="0"/>
          </a:p>
        </p:txBody>
      </p:sp>
      <p:sp>
        <p:nvSpPr>
          <p:cNvPr id="5" name="Titre 4"/>
          <p:cNvSpPr>
            <a:spLocks noGrp="1"/>
          </p:cNvSpPr>
          <p:nvPr>
            <p:ph type="title"/>
          </p:nvPr>
        </p:nvSpPr>
        <p:spPr>
          <a:xfrm>
            <a:off x="1540996" y="162757"/>
            <a:ext cx="9118653" cy="701621"/>
          </a:xfrm>
        </p:spPr>
        <p:txBody>
          <a:bodyPr/>
          <a:lstStyle/>
          <a:p>
            <a:r>
              <a:rPr lang="fr-CA" dirty="0"/>
              <a:t>Pont piétonnier signature</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535F03E-28DE-2896-FA23-ED55F4309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8" name="Rectangle 7">
            <a:extLst>
              <a:ext uri="{FF2B5EF4-FFF2-40B4-BE49-F238E27FC236}">
                <a16:creationId xmlns:a16="http://schemas.microsoft.com/office/drawing/2014/main" id="{A269732B-4D43-B2E6-8A97-EF5D111C0668}"/>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7" descr="Une image contenant plein air, arbre, plante, ciel&#10;&#10;Description générée automatiquement">
            <a:extLst>
              <a:ext uri="{FF2B5EF4-FFF2-40B4-BE49-F238E27FC236}">
                <a16:creationId xmlns:a16="http://schemas.microsoft.com/office/drawing/2014/main" id="{3640F4CF-CA74-DADF-9069-C27A5CC3E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1484" y="702393"/>
            <a:ext cx="10520516" cy="6155607"/>
          </a:xfrm>
          <a:prstGeom prst="rect">
            <a:avLst/>
          </a:prstGeom>
        </p:spPr>
      </p:pic>
    </p:spTree>
    <p:extLst>
      <p:ext uri="{BB962C8B-B14F-4D97-AF65-F5344CB8AC3E}">
        <p14:creationId xmlns:p14="http://schemas.microsoft.com/office/powerpoint/2010/main" val="359822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54</a:t>
            </a:fld>
            <a:endParaRPr lang="fr-FR"/>
          </a:p>
        </p:txBody>
      </p:sp>
      <p:pic>
        <p:nvPicPr>
          <p:cNvPr id="5" name="Imag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3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6</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Critères de conception</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solidFill>
                  <a:schemeClr val="accent2"/>
                </a:solidFill>
              </a:rPr>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64378"/>
            <a:ext cx="9118653" cy="4955059"/>
          </a:xfrm>
        </p:spPr>
        <p:txBody>
          <a:bodyPr/>
          <a:lstStyle/>
          <a:p>
            <a:r>
              <a:rPr lang="fr-CA" sz="1800" dirty="0"/>
              <a:t>- Géométrie</a:t>
            </a:r>
          </a:p>
          <a:p>
            <a:r>
              <a:rPr lang="fr-CA" sz="1800" dirty="0"/>
              <a:t>- Longueur des travées</a:t>
            </a:r>
          </a:p>
          <a:p>
            <a:r>
              <a:rPr lang="fr-CA" sz="1800" dirty="0"/>
              <a:t>- Charges</a:t>
            </a:r>
          </a:p>
          <a:p>
            <a:endParaRPr lang="fr-CA" dirty="0"/>
          </a:p>
          <a:p>
            <a:endParaRPr lang="fr-CA" dirty="0"/>
          </a:p>
        </p:txBody>
      </p:sp>
      <p:pic>
        <p:nvPicPr>
          <p:cNvPr id="6" name="Image 10">
            <a:extLst>
              <a:ext uri="{FF2B5EF4-FFF2-40B4-BE49-F238E27FC236}">
                <a16:creationId xmlns:a16="http://schemas.microsoft.com/office/drawing/2014/main" id="{3BD64011-6E94-372A-91F3-A4ADFA3443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2876" y="158257"/>
            <a:ext cx="5794128" cy="2255760"/>
          </a:xfrm>
          <a:prstGeom prst="rect">
            <a:avLst/>
          </a:prstGeom>
          <a:ln>
            <a:solidFill>
              <a:schemeClr val="tx1"/>
            </a:solidFill>
          </a:ln>
        </p:spPr>
      </p:pic>
      <p:grpSp>
        <p:nvGrpSpPr>
          <p:cNvPr id="8" name="Groupe 12">
            <a:extLst>
              <a:ext uri="{FF2B5EF4-FFF2-40B4-BE49-F238E27FC236}">
                <a16:creationId xmlns:a16="http://schemas.microsoft.com/office/drawing/2014/main" id="{064F525A-6084-6A67-D4B5-E97F405B45E7}"/>
              </a:ext>
            </a:extLst>
          </p:cNvPr>
          <p:cNvGrpSpPr/>
          <p:nvPr/>
        </p:nvGrpSpPr>
        <p:grpSpPr>
          <a:xfrm>
            <a:off x="7179327" y="2461548"/>
            <a:ext cx="4727582" cy="4396452"/>
            <a:chOff x="7179327" y="2461548"/>
            <a:chExt cx="4727582" cy="4396452"/>
          </a:xfrm>
        </p:grpSpPr>
        <p:pic>
          <p:nvPicPr>
            <p:cNvPr id="9" name="Image 4">
              <a:extLst>
                <a:ext uri="{FF2B5EF4-FFF2-40B4-BE49-F238E27FC236}">
                  <a16:creationId xmlns:a16="http://schemas.microsoft.com/office/drawing/2014/main" id="{26C85C88-D488-E08D-49FB-49366FE83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7629" y="2461548"/>
              <a:ext cx="4349280" cy="4396452"/>
            </a:xfrm>
            <a:prstGeom prst="rect">
              <a:avLst/>
            </a:prstGeom>
          </p:spPr>
        </p:pic>
        <p:sp>
          <p:nvSpPr>
            <p:cNvPr id="10" name="Rectangle 9">
              <a:extLst>
                <a:ext uri="{FF2B5EF4-FFF2-40B4-BE49-F238E27FC236}">
                  <a16:creationId xmlns:a16="http://schemas.microsoft.com/office/drawing/2014/main" id="{B6CF8D0B-022D-FB2A-0CD3-DCFB16F4C1C7}"/>
                </a:ext>
              </a:extLst>
            </p:cNvPr>
            <p:cNvSpPr/>
            <p:nvPr/>
          </p:nvSpPr>
          <p:spPr>
            <a:xfrm>
              <a:off x="7179327" y="5643563"/>
              <a:ext cx="896112" cy="1214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1" name="Image 5">
            <a:extLst>
              <a:ext uri="{FF2B5EF4-FFF2-40B4-BE49-F238E27FC236}">
                <a16:creationId xmlns:a16="http://schemas.microsoft.com/office/drawing/2014/main" id="{7597E03B-9F08-6DC0-B668-C33481AF87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9884" y="3007358"/>
            <a:ext cx="3909443" cy="3617949"/>
          </a:xfrm>
          <a:prstGeom prst="rect">
            <a:avLst/>
          </a:prstGeom>
        </p:spPr>
      </p:pic>
      <p:pic>
        <p:nvPicPr>
          <p:cNvPr id="14" name="Picture 13">
            <a:extLst>
              <a:ext uri="{FF2B5EF4-FFF2-40B4-BE49-F238E27FC236}">
                <a16:creationId xmlns:a16="http://schemas.microsoft.com/office/drawing/2014/main" id="{86183945-F33E-D33A-C5FC-7D00DE13EA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109030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8818A1-788B-9215-FF8D-4AD4EC2DF8AF}"/>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7</a:t>
            </a:fld>
            <a:endParaRPr lang="fr-FR" dirty="0"/>
          </a:p>
        </p:txBody>
      </p:sp>
      <p:sp>
        <p:nvSpPr>
          <p:cNvPr id="5" name="Titre 4"/>
          <p:cNvSpPr>
            <a:spLocks noGrp="1"/>
          </p:cNvSpPr>
          <p:nvPr>
            <p:ph type="title"/>
          </p:nvPr>
        </p:nvSpPr>
        <p:spPr>
          <a:xfrm>
            <a:off x="1540996" y="162757"/>
            <a:ext cx="9118653" cy="701621"/>
          </a:xfrm>
        </p:spPr>
        <p:txBody>
          <a:bodyPr/>
          <a:lstStyle/>
          <a:p>
            <a:r>
              <a:rPr lang="fr-CA" dirty="0"/>
              <a:t>Critères de conception</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solidFill>
                  <a:schemeClr val="accent2"/>
                </a:solidFill>
              </a:rPr>
              <a:t>Origines du projet</a:t>
            </a:r>
          </a:p>
          <a:p>
            <a:pPr marL="184150" indent="-184150">
              <a:buAutoNum type="arabicPeriod"/>
            </a:pPr>
            <a:r>
              <a:rPr lang="fr-CA" sz="1400" dirty="0"/>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pic>
        <p:nvPicPr>
          <p:cNvPr id="6" name="Image 9">
            <a:extLst>
              <a:ext uri="{FF2B5EF4-FFF2-40B4-BE49-F238E27FC236}">
                <a16:creationId xmlns:a16="http://schemas.microsoft.com/office/drawing/2014/main" id="{018867CB-823C-E4E9-0E18-ADF692886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4330" y="1252540"/>
            <a:ext cx="4189299" cy="5400000"/>
          </a:xfrm>
          <a:prstGeom prst="rect">
            <a:avLst/>
          </a:prstGeom>
        </p:spPr>
      </p:pic>
      <p:pic>
        <p:nvPicPr>
          <p:cNvPr id="8" name="Image 14">
            <a:extLst>
              <a:ext uri="{FF2B5EF4-FFF2-40B4-BE49-F238E27FC236}">
                <a16:creationId xmlns:a16="http://schemas.microsoft.com/office/drawing/2014/main" id="{511C743D-DEDB-DE1C-3C43-DA471ACA2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2868" y="1252540"/>
            <a:ext cx="4063366" cy="5400000"/>
          </a:xfrm>
          <a:prstGeom prst="rect">
            <a:avLst/>
          </a:prstGeom>
        </p:spPr>
      </p:pic>
      <p:pic>
        <p:nvPicPr>
          <p:cNvPr id="9" name="Image 18">
            <a:extLst>
              <a:ext uri="{FF2B5EF4-FFF2-40B4-BE49-F238E27FC236}">
                <a16:creationId xmlns:a16="http://schemas.microsoft.com/office/drawing/2014/main" id="{6B8A5783-E53D-9907-4B34-4BFED8DD03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2322" y="43764"/>
            <a:ext cx="2874264" cy="1119004"/>
          </a:xfrm>
          <a:prstGeom prst="rect">
            <a:avLst/>
          </a:prstGeom>
          <a:ln>
            <a:solidFill>
              <a:schemeClr val="tx1"/>
            </a:solidFill>
          </a:ln>
        </p:spPr>
      </p:pic>
      <p:pic>
        <p:nvPicPr>
          <p:cNvPr id="11" name="Picture 10">
            <a:extLst>
              <a:ext uri="{FF2B5EF4-FFF2-40B4-BE49-F238E27FC236}">
                <a16:creationId xmlns:a16="http://schemas.microsoft.com/office/drawing/2014/main" id="{14176CA2-750B-5FAB-4BB7-DE811762A0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Tree>
    <p:extLst>
      <p:ext uri="{BB962C8B-B14F-4D97-AF65-F5344CB8AC3E}">
        <p14:creationId xmlns:p14="http://schemas.microsoft.com/office/powerpoint/2010/main" val="5756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8</a:t>
            </a:fld>
            <a:endParaRPr lang="fr-FR" dirty="0"/>
          </a:p>
        </p:txBody>
      </p:sp>
      <p:sp>
        <p:nvSpPr>
          <p:cNvPr id="5" name="Titre 4"/>
          <p:cNvSpPr>
            <a:spLocks noGrp="1"/>
          </p:cNvSpPr>
          <p:nvPr>
            <p:ph type="title"/>
          </p:nvPr>
        </p:nvSpPr>
        <p:spPr>
          <a:xfrm>
            <a:off x="1540996" y="162757"/>
            <a:ext cx="9118653" cy="701621"/>
          </a:xfrm>
        </p:spPr>
        <p:txBody>
          <a:bodyPr/>
          <a:lstStyle/>
          <a:p>
            <a:r>
              <a:rPr lang="fr-CA" dirty="0"/>
              <a:t>Solution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solidFill>
                  <a:schemeClr val="accent2"/>
                </a:solidFill>
              </a:rPr>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64378"/>
            <a:ext cx="9118653" cy="4955059"/>
          </a:xfrm>
        </p:spPr>
        <p:txBody>
          <a:bodyPr>
            <a:normAutofit/>
          </a:bodyPr>
          <a:lstStyle/>
          <a:p>
            <a:r>
              <a:rPr lang="fr-CA" sz="1800" dirty="0"/>
              <a:t>- Contexte du projet
- Deux quartiers à relier
- Chemin de fer
- Terrain escarpé</a:t>
            </a:r>
          </a:p>
          <a:p>
            <a:endParaRPr lang="fr-CA" sz="1800" dirty="0"/>
          </a:p>
        </p:txBody>
      </p:sp>
      <p:pic>
        <p:nvPicPr>
          <p:cNvPr id="6" name="Image 6">
            <a:extLst>
              <a:ext uri="{FF2B5EF4-FFF2-40B4-BE49-F238E27FC236}">
                <a16:creationId xmlns:a16="http://schemas.microsoft.com/office/drawing/2014/main" id="{1808296A-8158-8C8B-F3BF-253A45BC206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329776" y="1540771"/>
            <a:ext cx="8380311" cy="4713336"/>
          </a:xfrm>
          <a:prstGeom prst="rect">
            <a:avLst/>
          </a:prstGeom>
        </p:spPr>
      </p:pic>
      <p:pic>
        <p:nvPicPr>
          <p:cNvPr id="9" name="Picture 8">
            <a:extLst>
              <a:ext uri="{FF2B5EF4-FFF2-40B4-BE49-F238E27FC236}">
                <a16:creationId xmlns:a16="http://schemas.microsoft.com/office/drawing/2014/main" id="{ACD11208-3151-B1B3-CE38-196ADF829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10" name="Rectangle 9">
            <a:extLst>
              <a:ext uri="{FF2B5EF4-FFF2-40B4-BE49-F238E27FC236}">
                <a16:creationId xmlns:a16="http://schemas.microsoft.com/office/drawing/2014/main" id="{167AA916-8487-8C77-A1D2-B0F5E47B9F1D}"/>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67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2B63C5F-247B-BE4F-ACBC-7BDD67617F3E}" type="slidenum">
              <a:rPr lang="fr-FR" smtClean="0"/>
              <a:t>9</a:t>
            </a:fld>
            <a:endParaRPr lang="fr-FR" dirty="0"/>
          </a:p>
        </p:txBody>
      </p:sp>
      <p:sp>
        <p:nvSpPr>
          <p:cNvPr id="5" name="Titre 4"/>
          <p:cNvSpPr>
            <a:spLocks noGrp="1"/>
          </p:cNvSpPr>
          <p:nvPr>
            <p:ph type="title"/>
          </p:nvPr>
        </p:nvSpPr>
        <p:spPr>
          <a:xfrm>
            <a:off x="1540996" y="162757"/>
            <a:ext cx="9118653" cy="701621"/>
          </a:xfrm>
        </p:spPr>
        <p:txBody>
          <a:bodyPr/>
          <a:lstStyle/>
          <a:p>
            <a:r>
              <a:rPr lang="fr-CA" dirty="0"/>
              <a:t>Solution aluminium</a:t>
            </a:r>
          </a:p>
        </p:txBody>
      </p:sp>
      <p:sp>
        <p:nvSpPr>
          <p:cNvPr id="12" name="Rectangle 11">
            <a:extLst>
              <a:ext uri="{FF2B5EF4-FFF2-40B4-BE49-F238E27FC236}">
                <a16:creationId xmlns:a16="http://schemas.microsoft.com/office/drawing/2014/main" id="{BBEEEA0F-B124-7996-10DA-633D66E39A0F}"/>
              </a:ext>
            </a:extLst>
          </p:cNvPr>
          <p:cNvSpPr/>
          <p:nvPr/>
        </p:nvSpPr>
        <p:spPr>
          <a:xfrm>
            <a:off x="0" y="0"/>
            <a:ext cx="1371600" cy="6858000"/>
          </a:xfrm>
          <a:prstGeom prst="rect">
            <a:avLst/>
          </a:prstGeom>
          <a:solidFill>
            <a:srgbClr val="DE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space réservé du texte 3">
            <a:extLst>
              <a:ext uri="{FF2B5EF4-FFF2-40B4-BE49-F238E27FC236}">
                <a16:creationId xmlns:a16="http://schemas.microsoft.com/office/drawing/2014/main" id="{52FE48CA-5508-C518-A10C-F6773C037E4B}"/>
              </a:ext>
            </a:extLst>
          </p:cNvPr>
          <p:cNvSpPr txBox="1">
            <a:spLocks/>
          </p:cNvSpPr>
          <p:nvPr/>
        </p:nvSpPr>
        <p:spPr>
          <a:xfrm>
            <a:off x="40516" y="864378"/>
            <a:ext cx="1182804" cy="404125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indent="-184150">
              <a:buAutoNum type="arabicPeriod"/>
            </a:pPr>
            <a:r>
              <a:rPr lang="fr-CA" sz="1400" dirty="0"/>
              <a:t>Origines du projet</a:t>
            </a:r>
          </a:p>
          <a:p>
            <a:pPr marL="184150" indent="-184150">
              <a:buAutoNum type="arabicPeriod"/>
            </a:pPr>
            <a:r>
              <a:rPr lang="fr-CA" sz="1400" dirty="0">
                <a:solidFill>
                  <a:schemeClr val="accent2"/>
                </a:solidFill>
              </a:rPr>
              <a:t>Passerelle en aluminium</a:t>
            </a:r>
          </a:p>
          <a:p>
            <a:pPr marL="184150" indent="-184150">
              <a:buAutoNum type="arabicPeriod"/>
            </a:pPr>
            <a:r>
              <a:rPr lang="fr-CA" sz="1400" dirty="0"/>
              <a:t>Avant-projet détaillé</a:t>
            </a:r>
          </a:p>
          <a:p>
            <a:pPr marL="184150" indent="-184150">
              <a:buAutoNum type="arabicPeriod"/>
            </a:pPr>
            <a:r>
              <a:rPr lang="fr-CA" sz="1400" dirty="0"/>
              <a:t>Implantation</a:t>
            </a:r>
          </a:p>
          <a:p>
            <a:pPr marL="184150" indent="-184150">
              <a:buAutoNum type="arabicPeriod"/>
            </a:pPr>
            <a:r>
              <a:rPr lang="fr-CA" sz="1400" dirty="0"/>
              <a:t>Éléments finis</a:t>
            </a:r>
          </a:p>
          <a:p>
            <a:pPr marL="184150" indent="-184150">
              <a:buAutoNum type="arabicPeriod"/>
            </a:pPr>
            <a:r>
              <a:rPr lang="fr-CA" sz="1400" dirty="0"/>
              <a:t>Charges</a:t>
            </a:r>
          </a:p>
          <a:p>
            <a:pPr marL="184150" indent="-184150">
              <a:buAutoNum type="arabicPeriod"/>
            </a:pPr>
            <a:r>
              <a:rPr lang="fr-CA" sz="1400" dirty="0"/>
              <a:t>Résistance des tubes</a:t>
            </a:r>
          </a:p>
          <a:p>
            <a:pPr marL="184150" indent="-184150">
              <a:buAutoNum type="arabicPeriod"/>
            </a:pPr>
            <a:r>
              <a:rPr lang="fr-CA" sz="1400" dirty="0"/>
              <a:t>Joints boulonnés</a:t>
            </a:r>
          </a:p>
          <a:p>
            <a:pPr marL="184150" indent="-184150">
              <a:buAutoNum type="arabicPeriod"/>
            </a:pPr>
            <a:r>
              <a:rPr lang="fr-CA" sz="1400" dirty="0"/>
              <a:t>Fatigue</a:t>
            </a:r>
          </a:p>
          <a:p>
            <a:pPr marL="342900" indent="-342900">
              <a:buAutoNum type="arabicPeriod"/>
            </a:pPr>
            <a:endParaRPr lang="fr-CA" sz="1400" dirty="0"/>
          </a:p>
        </p:txBody>
      </p:sp>
      <p:sp>
        <p:nvSpPr>
          <p:cNvPr id="4" name="Espace réservé du texte 3">
            <a:extLst>
              <a:ext uri="{FF2B5EF4-FFF2-40B4-BE49-F238E27FC236}">
                <a16:creationId xmlns:a16="http://schemas.microsoft.com/office/drawing/2014/main" id="{A6D35E6E-18D7-600B-E0F8-DC30C5AF827D}"/>
              </a:ext>
            </a:extLst>
          </p:cNvPr>
          <p:cNvSpPr>
            <a:spLocks noGrp="1"/>
          </p:cNvSpPr>
          <p:nvPr>
            <p:ph type="body" idx="1"/>
          </p:nvPr>
        </p:nvSpPr>
        <p:spPr>
          <a:xfrm>
            <a:off x="1540996" y="864378"/>
            <a:ext cx="9118653" cy="4955059"/>
          </a:xfrm>
        </p:spPr>
        <p:txBody>
          <a:bodyPr>
            <a:normAutofit/>
          </a:bodyPr>
          <a:lstStyle/>
          <a:p>
            <a:r>
              <a:rPr lang="fr-CA" sz="1800" dirty="0"/>
              <a:t>- Contexte du projet
- Deux quartiers à relier
- Chemin de fer
- Terrain escarpé</a:t>
            </a:r>
          </a:p>
          <a:p>
            <a:endParaRPr lang="fr-CA" sz="1800" dirty="0"/>
          </a:p>
        </p:txBody>
      </p:sp>
      <p:pic>
        <p:nvPicPr>
          <p:cNvPr id="8" name="Image 9">
            <a:extLst>
              <a:ext uri="{FF2B5EF4-FFF2-40B4-BE49-F238E27FC236}">
                <a16:creationId xmlns:a16="http://schemas.microsoft.com/office/drawing/2014/main" id="{CD35D5E6-F17A-21F2-EEBF-C333C7AB4F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38213" y="1565999"/>
            <a:ext cx="8360664" cy="4725910"/>
          </a:xfrm>
          <a:prstGeom prst="rect">
            <a:avLst/>
          </a:prstGeom>
        </p:spPr>
      </p:pic>
      <p:pic>
        <p:nvPicPr>
          <p:cNvPr id="10" name="Picture 9">
            <a:extLst>
              <a:ext uri="{FF2B5EF4-FFF2-40B4-BE49-F238E27FC236}">
                <a16:creationId xmlns:a16="http://schemas.microsoft.com/office/drawing/2014/main" id="{C925F83A-78E0-490D-7717-F6FB6A1D56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03" y="5676598"/>
            <a:ext cx="1119617" cy="1119617"/>
          </a:xfrm>
          <a:prstGeom prst="rect">
            <a:avLst/>
          </a:prstGeom>
        </p:spPr>
      </p:pic>
      <p:sp>
        <p:nvSpPr>
          <p:cNvPr id="11" name="Rectangle 10">
            <a:extLst>
              <a:ext uri="{FF2B5EF4-FFF2-40B4-BE49-F238E27FC236}">
                <a16:creationId xmlns:a16="http://schemas.microsoft.com/office/drawing/2014/main" id="{76AF7158-A9FB-7888-C656-F33CF6ED971A}"/>
              </a:ext>
            </a:extLst>
          </p:cNvPr>
          <p:cNvSpPr/>
          <p:nvPr/>
        </p:nvSpPr>
        <p:spPr>
          <a:xfrm>
            <a:off x="10948086" y="432486"/>
            <a:ext cx="939114" cy="79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108142"/>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167</TotalTime>
  <Words>1753</Words>
  <Application>Microsoft Office PowerPoint</Application>
  <PresentationFormat>Grand écran</PresentationFormat>
  <Paragraphs>631</Paragraphs>
  <Slides>54</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54</vt:i4>
      </vt:variant>
    </vt:vector>
  </HeadingPairs>
  <TitlesOfParts>
    <vt:vector size="62" baseType="lpstr">
      <vt:lpstr>.HelveticaNeueDeskInterface-Regular</vt:lpstr>
      <vt:lpstr>Arial</vt:lpstr>
      <vt:lpstr>Calibri</vt:lpstr>
      <vt:lpstr>Montserrat</vt:lpstr>
      <vt:lpstr>System Font Regular</vt:lpstr>
      <vt:lpstr>Univers Condensed</vt:lpstr>
      <vt:lpstr>Univers Condensed Light</vt:lpstr>
      <vt:lpstr>Thème Office</vt:lpstr>
      <vt:lpstr>Conception d'une passerelle complexe </vt:lpstr>
      <vt:lpstr>Note</vt:lpstr>
      <vt:lpstr>Pont piétonnier signature</vt:lpstr>
      <vt:lpstr>Origines du projet</vt:lpstr>
      <vt:lpstr>Origines du projet</vt:lpstr>
      <vt:lpstr>Critères de conception</vt:lpstr>
      <vt:lpstr>Critères de conception</vt:lpstr>
      <vt:lpstr>Solution aluminium</vt:lpstr>
      <vt:lpstr>Solution aluminium</vt:lpstr>
      <vt:lpstr>Conception d’une structure complexe en aluminium</vt:lpstr>
      <vt:lpstr>Disposition générale</vt:lpstr>
      <vt:lpstr>Segment droit</vt:lpstr>
      <vt:lpstr>Segment droit</vt:lpstr>
      <vt:lpstr>Zone de transition</vt:lpstr>
      <vt:lpstr>Zone de transition</vt:lpstr>
      <vt:lpstr>Zone de transition</vt:lpstr>
      <vt:lpstr>Zone de transition</vt:lpstr>
      <vt:lpstr>Segment courbe</vt:lpstr>
      <vt:lpstr>Segment courbe</vt:lpstr>
      <vt:lpstr>Approvisionnement en extrusion</vt:lpstr>
      <vt:lpstr>Préfabrication et transport</vt:lpstr>
      <vt:lpstr>CONCEPTION</vt:lpstr>
      <vt:lpstr>Implantation</vt:lpstr>
      <vt:lpstr>Portées et segments</vt:lpstr>
      <vt:lpstr>Modélisation par éléments finis</vt:lpstr>
      <vt:lpstr>Modélisation par éléments finis</vt:lpstr>
      <vt:lpstr>Modélisation par éléments finis</vt:lpstr>
      <vt:lpstr>Modélisation par éléments finis</vt:lpstr>
      <vt:lpstr>Modélisation par éléments finis</vt:lpstr>
      <vt:lpstr>Modélisation par éléments finis</vt:lpstr>
      <vt:lpstr>Modélisation par éléments finis</vt:lpstr>
      <vt:lpstr>Charges</vt:lpstr>
      <vt:lpstr>Charges</vt:lpstr>
      <vt:lpstr>Charges</vt:lpstr>
      <vt:lpstr>Charges</vt:lpstr>
      <vt:lpstr>Charges</vt:lpstr>
      <vt:lpstr>Tubes en aluminium</vt:lpstr>
      <vt:lpstr>Tubes en aluminium</vt:lpstr>
      <vt:lpstr>Tubes en aluminium</vt:lpstr>
      <vt:lpstr>Tubes en aluminium</vt:lpstr>
      <vt:lpstr>Tubes en aluminium</vt:lpstr>
      <vt:lpstr>Tubes en aluminium</vt:lpstr>
      <vt:lpstr>Tubes en aluminium</vt:lpstr>
      <vt:lpstr>Joints boulonnés</vt:lpstr>
      <vt:lpstr>Joints boulonnés</vt:lpstr>
      <vt:lpstr>Présentation PowerPoint</vt:lpstr>
      <vt:lpstr>Joints boulonnés</vt:lpstr>
      <vt:lpstr>Joints boulonnés</vt:lpstr>
      <vt:lpstr>Fatigue</vt:lpstr>
      <vt:lpstr>Fatigue</vt:lpstr>
      <vt:lpstr>Fatigue</vt:lpstr>
      <vt:lpstr>Alu-Compétences</vt:lpstr>
      <vt:lpstr>Pont piétonnier signature</vt:lpstr>
      <vt:lpstr>PARTENAIRES</vt:lpstr>
    </vt:vector>
  </TitlesOfParts>
  <Manager/>
  <Company>Hewlett-Packard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Martel</dc:creator>
  <cp:keywords/>
  <dc:description/>
  <cp:lastModifiedBy>Marie Morin-Drolet</cp:lastModifiedBy>
  <cp:revision>22</cp:revision>
  <dcterms:created xsi:type="dcterms:W3CDTF">2021-07-15T17:10:38Z</dcterms:created>
  <dcterms:modified xsi:type="dcterms:W3CDTF">2024-11-01T19:49:58Z</dcterms:modified>
  <cp:category/>
</cp:coreProperties>
</file>