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3"/>
  </p:notesMasterIdLst>
  <p:sldIdLst>
    <p:sldId id="262" r:id="rId2"/>
    <p:sldId id="1049" r:id="rId3"/>
    <p:sldId id="1050" r:id="rId4"/>
    <p:sldId id="1009" r:id="rId5"/>
    <p:sldId id="258" r:id="rId6"/>
    <p:sldId id="860" r:id="rId7"/>
    <p:sldId id="991" r:id="rId8"/>
    <p:sldId id="1010" r:id="rId9"/>
    <p:sldId id="1011" r:id="rId10"/>
    <p:sldId id="1012" r:id="rId11"/>
    <p:sldId id="992" r:id="rId12"/>
    <p:sldId id="1013" r:id="rId13"/>
    <p:sldId id="1014" r:id="rId14"/>
    <p:sldId id="993" r:id="rId15"/>
    <p:sldId id="1015" r:id="rId16"/>
    <p:sldId id="994" r:id="rId17"/>
    <p:sldId id="1016" r:id="rId18"/>
    <p:sldId id="995" r:id="rId19"/>
    <p:sldId id="1017" r:id="rId20"/>
    <p:sldId id="1018" r:id="rId21"/>
    <p:sldId id="998" r:id="rId22"/>
    <p:sldId id="1019" r:id="rId23"/>
    <p:sldId id="1020" r:id="rId24"/>
    <p:sldId id="1021" r:id="rId25"/>
    <p:sldId id="999" r:id="rId26"/>
    <p:sldId id="1022" r:id="rId27"/>
    <p:sldId id="1023" r:id="rId28"/>
    <p:sldId id="1024" r:id="rId29"/>
    <p:sldId id="1025" r:id="rId30"/>
    <p:sldId id="1026" r:id="rId31"/>
    <p:sldId id="1027" r:id="rId32"/>
    <p:sldId id="1028" r:id="rId33"/>
    <p:sldId id="1000" r:id="rId34"/>
    <p:sldId id="1029" r:id="rId35"/>
    <p:sldId id="1030" r:id="rId36"/>
    <p:sldId id="1031" r:id="rId37"/>
    <p:sldId id="1001" r:id="rId38"/>
    <p:sldId id="1032" r:id="rId39"/>
    <p:sldId id="1033" r:id="rId40"/>
    <p:sldId id="1034" r:id="rId41"/>
    <p:sldId id="1035" r:id="rId42"/>
    <p:sldId id="985" r:id="rId43"/>
    <p:sldId id="1036" r:id="rId44"/>
    <p:sldId id="1037" r:id="rId45"/>
    <p:sldId id="1004" r:id="rId46"/>
    <p:sldId id="1038" r:id="rId47"/>
    <p:sldId id="1005" r:id="rId48"/>
    <p:sldId id="1039" r:id="rId49"/>
    <p:sldId id="1040" r:id="rId50"/>
    <p:sldId id="1006" r:id="rId51"/>
    <p:sldId id="1041" r:id="rId52"/>
    <p:sldId id="1007" r:id="rId53"/>
    <p:sldId id="1042" r:id="rId54"/>
    <p:sldId id="1043" r:id="rId55"/>
    <p:sldId id="1044" r:id="rId56"/>
    <p:sldId id="1045" r:id="rId57"/>
    <p:sldId id="1046" r:id="rId58"/>
    <p:sldId id="1008" r:id="rId59"/>
    <p:sldId id="1047" r:id="rId60"/>
    <p:sldId id="1048" r:id="rId61"/>
    <p:sldId id="256" r:id="rId6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60" autoAdjust="0"/>
    <p:restoredTop sz="96405" autoAdjust="0"/>
  </p:normalViewPr>
  <p:slideViewPr>
    <p:cSldViewPr snapToGrid="0" snapToObjects="1">
      <p:cViewPr varScale="1">
        <p:scale>
          <a:sx n="71" d="100"/>
          <a:sy n="71" d="100"/>
        </p:scale>
        <p:origin x="256" y="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32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AD79F-04A4-5346-A3ED-EDBE6BC3531C}" type="datetimeFigureOut">
              <a:rPr lang="fr-FR" smtClean="0"/>
              <a:t>12/08/2024</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C71B6E-AC55-304E-9344-CF3AAC291903}" type="slidenum">
              <a:rPr lang="fr-FR" smtClean="0"/>
              <a:t>‹n°›</a:t>
            </a:fld>
            <a:endParaRPr lang="fr-FR"/>
          </a:p>
        </p:txBody>
      </p:sp>
    </p:spTree>
    <p:extLst>
      <p:ext uri="{BB962C8B-B14F-4D97-AF65-F5344CB8AC3E}">
        <p14:creationId xmlns:p14="http://schemas.microsoft.com/office/powerpoint/2010/main" val="320661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6</a:t>
            </a:fld>
            <a:endParaRPr lang="fr-CA" altLang="fr-FR"/>
          </a:p>
        </p:txBody>
      </p:sp>
    </p:spTree>
    <p:extLst>
      <p:ext uri="{BB962C8B-B14F-4D97-AF65-F5344CB8AC3E}">
        <p14:creationId xmlns:p14="http://schemas.microsoft.com/office/powerpoint/2010/main" val="770161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20</a:t>
            </a:fld>
            <a:endParaRPr lang="fr-CA" altLang="fr-FR"/>
          </a:p>
        </p:txBody>
      </p:sp>
    </p:spTree>
    <p:extLst>
      <p:ext uri="{BB962C8B-B14F-4D97-AF65-F5344CB8AC3E}">
        <p14:creationId xmlns:p14="http://schemas.microsoft.com/office/powerpoint/2010/main" val="328062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22</a:t>
            </a:fld>
            <a:endParaRPr lang="fr-CA" altLang="fr-FR"/>
          </a:p>
        </p:txBody>
      </p:sp>
    </p:spTree>
    <p:extLst>
      <p:ext uri="{BB962C8B-B14F-4D97-AF65-F5344CB8AC3E}">
        <p14:creationId xmlns:p14="http://schemas.microsoft.com/office/powerpoint/2010/main" val="1753225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23</a:t>
            </a:fld>
            <a:endParaRPr lang="fr-CA" altLang="fr-FR"/>
          </a:p>
        </p:txBody>
      </p:sp>
    </p:spTree>
    <p:extLst>
      <p:ext uri="{BB962C8B-B14F-4D97-AF65-F5344CB8AC3E}">
        <p14:creationId xmlns:p14="http://schemas.microsoft.com/office/powerpoint/2010/main" val="3143428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24</a:t>
            </a:fld>
            <a:endParaRPr lang="fr-CA" altLang="fr-FR"/>
          </a:p>
        </p:txBody>
      </p:sp>
    </p:spTree>
    <p:extLst>
      <p:ext uri="{BB962C8B-B14F-4D97-AF65-F5344CB8AC3E}">
        <p14:creationId xmlns:p14="http://schemas.microsoft.com/office/powerpoint/2010/main" val="281631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26</a:t>
            </a:fld>
            <a:endParaRPr lang="fr-CA" altLang="fr-FR"/>
          </a:p>
        </p:txBody>
      </p:sp>
    </p:spTree>
    <p:extLst>
      <p:ext uri="{BB962C8B-B14F-4D97-AF65-F5344CB8AC3E}">
        <p14:creationId xmlns:p14="http://schemas.microsoft.com/office/powerpoint/2010/main" val="3723782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27</a:t>
            </a:fld>
            <a:endParaRPr lang="fr-CA" altLang="fr-FR"/>
          </a:p>
        </p:txBody>
      </p:sp>
    </p:spTree>
    <p:extLst>
      <p:ext uri="{BB962C8B-B14F-4D97-AF65-F5344CB8AC3E}">
        <p14:creationId xmlns:p14="http://schemas.microsoft.com/office/powerpoint/2010/main" val="1734579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28</a:t>
            </a:fld>
            <a:endParaRPr lang="fr-CA" altLang="fr-FR"/>
          </a:p>
        </p:txBody>
      </p:sp>
    </p:spTree>
    <p:extLst>
      <p:ext uri="{BB962C8B-B14F-4D97-AF65-F5344CB8AC3E}">
        <p14:creationId xmlns:p14="http://schemas.microsoft.com/office/powerpoint/2010/main" val="3942154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29</a:t>
            </a:fld>
            <a:endParaRPr lang="fr-CA" altLang="fr-FR"/>
          </a:p>
        </p:txBody>
      </p:sp>
    </p:spTree>
    <p:extLst>
      <p:ext uri="{BB962C8B-B14F-4D97-AF65-F5344CB8AC3E}">
        <p14:creationId xmlns:p14="http://schemas.microsoft.com/office/powerpoint/2010/main" val="1088886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30</a:t>
            </a:fld>
            <a:endParaRPr lang="fr-CA" altLang="fr-FR"/>
          </a:p>
        </p:txBody>
      </p:sp>
    </p:spTree>
    <p:extLst>
      <p:ext uri="{BB962C8B-B14F-4D97-AF65-F5344CB8AC3E}">
        <p14:creationId xmlns:p14="http://schemas.microsoft.com/office/powerpoint/2010/main" val="2716861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31</a:t>
            </a:fld>
            <a:endParaRPr lang="fr-CA" altLang="fr-FR"/>
          </a:p>
        </p:txBody>
      </p:sp>
    </p:spTree>
    <p:extLst>
      <p:ext uri="{BB962C8B-B14F-4D97-AF65-F5344CB8AC3E}">
        <p14:creationId xmlns:p14="http://schemas.microsoft.com/office/powerpoint/2010/main" val="152135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8</a:t>
            </a:fld>
            <a:endParaRPr lang="fr-CA" altLang="fr-FR"/>
          </a:p>
        </p:txBody>
      </p:sp>
    </p:spTree>
    <p:extLst>
      <p:ext uri="{BB962C8B-B14F-4D97-AF65-F5344CB8AC3E}">
        <p14:creationId xmlns:p14="http://schemas.microsoft.com/office/powerpoint/2010/main" val="1327943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32</a:t>
            </a:fld>
            <a:endParaRPr lang="fr-CA" altLang="fr-FR"/>
          </a:p>
        </p:txBody>
      </p:sp>
    </p:spTree>
    <p:extLst>
      <p:ext uri="{BB962C8B-B14F-4D97-AF65-F5344CB8AC3E}">
        <p14:creationId xmlns:p14="http://schemas.microsoft.com/office/powerpoint/2010/main" val="1170228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34</a:t>
            </a:fld>
            <a:endParaRPr lang="fr-CA" altLang="fr-FR"/>
          </a:p>
        </p:txBody>
      </p:sp>
    </p:spTree>
    <p:extLst>
      <p:ext uri="{BB962C8B-B14F-4D97-AF65-F5344CB8AC3E}">
        <p14:creationId xmlns:p14="http://schemas.microsoft.com/office/powerpoint/2010/main" val="559983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35</a:t>
            </a:fld>
            <a:endParaRPr lang="fr-CA" altLang="fr-FR"/>
          </a:p>
        </p:txBody>
      </p:sp>
    </p:spTree>
    <p:extLst>
      <p:ext uri="{BB962C8B-B14F-4D97-AF65-F5344CB8AC3E}">
        <p14:creationId xmlns:p14="http://schemas.microsoft.com/office/powerpoint/2010/main" val="3970930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36</a:t>
            </a:fld>
            <a:endParaRPr lang="fr-CA" altLang="fr-FR"/>
          </a:p>
        </p:txBody>
      </p:sp>
    </p:spTree>
    <p:extLst>
      <p:ext uri="{BB962C8B-B14F-4D97-AF65-F5344CB8AC3E}">
        <p14:creationId xmlns:p14="http://schemas.microsoft.com/office/powerpoint/2010/main" val="3951246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38</a:t>
            </a:fld>
            <a:endParaRPr lang="fr-CA" altLang="fr-FR"/>
          </a:p>
        </p:txBody>
      </p:sp>
    </p:spTree>
    <p:extLst>
      <p:ext uri="{BB962C8B-B14F-4D97-AF65-F5344CB8AC3E}">
        <p14:creationId xmlns:p14="http://schemas.microsoft.com/office/powerpoint/2010/main" val="2371905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39</a:t>
            </a:fld>
            <a:endParaRPr lang="fr-CA" altLang="fr-FR"/>
          </a:p>
        </p:txBody>
      </p:sp>
    </p:spTree>
    <p:extLst>
      <p:ext uri="{BB962C8B-B14F-4D97-AF65-F5344CB8AC3E}">
        <p14:creationId xmlns:p14="http://schemas.microsoft.com/office/powerpoint/2010/main" val="1021540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40</a:t>
            </a:fld>
            <a:endParaRPr lang="fr-CA" altLang="fr-FR"/>
          </a:p>
        </p:txBody>
      </p:sp>
    </p:spTree>
    <p:extLst>
      <p:ext uri="{BB962C8B-B14F-4D97-AF65-F5344CB8AC3E}">
        <p14:creationId xmlns:p14="http://schemas.microsoft.com/office/powerpoint/2010/main" val="3844323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43</a:t>
            </a:fld>
            <a:endParaRPr lang="fr-CA" altLang="fr-FR"/>
          </a:p>
        </p:txBody>
      </p:sp>
    </p:spTree>
    <p:extLst>
      <p:ext uri="{BB962C8B-B14F-4D97-AF65-F5344CB8AC3E}">
        <p14:creationId xmlns:p14="http://schemas.microsoft.com/office/powerpoint/2010/main" val="1537854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44</a:t>
            </a:fld>
            <a:endParaRPr lang="fr-CA" altLang="fr-FR"/>
          </a:p>
        </p:txBody>
      </p:sp>
    </p:spTree>
    <p:extLst>
      <p:ext uri="{BB962C8B-B14F-4D97-AF65-F5344CB8AC3E}">
        <p14:creationId xmlns:p14="http://schemas.microsoft.com/office/powerpoint/2010/main" val="2763359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46</a:t>
            </a:fld>
            <a:endParaRPr lang="fr-CA" altLang="fr-FR"/>
          </a:p>
        </p:txBody>
      </p:sp>
    </p:spTree>
    <p:extLst>
      <p:ext uri="{BB962C8B-B14F-4D97-AF65-F5344CB8AC3E}">
        <p14:creationId xmlns:p14="http://schemas.microsoft.com/office/powerpoint/2010/main" val="2337457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9</a:t>
            </a:fld>
            <a:endParaRPr lang="fr-CA" altLang="fr-FR"/>
          </a:p>
        </p:txBody>
      </p:sp>
    </p:spTree>
    <p:extLst>
      <p:ext uri="{BB962C8B-B14F-4D97-AF65-F5344CB8AC3E}">
        <p14:creationId xmlns:p14="http://schemas.microsoft.com/office/powerpoint/2010/main" val="1316363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48</a:t>
            </a:fld>
            <a:endParaRPr lang="fr-CA" altLang="fr-FR"/>
          </a:p>
        </p:txBody>
      </p:sp>
    </p:spTree>
    <p:extLst>
      <p:ext uri="{BB962C8B-B14F-4D97-AF65-F5344CB8AC3E}">
        <p14:creationId xmlns:p14="http://schemas.microsoft.com/office/powerpoint/2010/main" val="4243456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49</a:t>
            </a:fld>
            <a:endParaRPr lang="fr-CA" altLang="fr-FR"/>
          </a:p>
        </p:txBody>
      </p:sp>
    </p:spTree>
    <p:extLst>
      <p:ext uri="{BB962C8B-B14F-4D97-AF65-F5344CB8AC3E}">
        <p14:creationId xmlns:p14="http://schemas.microsoft.com/office/powerpoint/2010/main" val="4223577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51</a:t>
            </a:fld>
            <a:endParaRPr lang="fr-CA" altLang="fr-FR"/>
          </a:p>
        </p:txBody>
      </p:sp>
    </p:spTree>
    <p:extLst>
      <p:ext uri="{BB962C8B-B14F-4D97-AF65-F5344CB8AC3E}">
        <p14:creationId xmlns:p14="http://schemas.microsoft.com/office/powerpoint/2010/main" val="2505776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53</a:t>
            </a:fld>
            <a:endParaRPr lang="fr-CA" altLang="fr-FR"/>
          </a:p>
        </p:txBody>
      </p:sp>
    </p:spTree>
    <p:extLst>
      <p:ext uri="{BB962C8B-B14F-4D97-AF65-F5344CB8AC3E}">
        <p14:creationId xmlns:p14="http://schemas.microsoft.com/office/powerpoint/2010/main" val="991470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54</a:t>
            </a:fld>
            <a:endParaRPr lang="fr-CA" altLang="fr-FR"/>
          </a:p>
        </p:txBody>
      </p:sp>
    </p:spTree>
    <p:extLst>
      <p:ext uri="{BB962C8B-B14F-4D97-AF65-F5344CB8AC3E}">
        <p14:creationId xmlns:p14="http://schemas.microsoft.com/office/powerpoint/2010/main" val="6432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55</a:t>
            </a:fld>
            <a:endParaRPr lang="fr-CA" altLang="fr-FR"/>
          </a:p>
        </p:txBody>
      </p:sp>
    </p:spTree>
    <p:extLst>
      <p:ext uri="{BB962C8B-B14F-4D97-AF65-F5344CB8AC3E}">
        <p14:creationId xmlns:p14="http://schemas.microsoft.com/office/powerpoint/2010/main" val="2039871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56</a:t>
            </a:fld>
            <a:endParaRPr lang="fr-CA" altLang="fr-FR"/>
          </a:p>
        </p:txBody>
      </p:sp>
    </p:spTree>
    <p:extLst>
      <p:ext uri="{BB962C8B-B14F-4D97-AF65-F5344CB8AC3E}">
        <p14:creationId xmlns:p14="http://schemas.microsoft.com/office/powerpoint/2010/main" val="2174853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57</a:t>
            </a:fld>
            <a:endParaRPr lang="fr-CA" altLang="fr-FR"/>
          </a:p>
        </p:txBody>
      </p:sp>
    </p:spTree>
    <p:extLst>
      <p:ext uri="{BB962C8B-B14F-4D97-AF65-F5344CB8AC3E}">
        <p14:creationId xmlns:p14="http://schemas.microsoft.com/office/powerpoint/2010/main" val="93279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59</a:t>
            </a:fld>
            <a:endParaRPr lang="fr-CA" altLang="fr-FR"/>
          </a:p>
        </p:txBody>
      </p:sp>
    </p:spTree>
    <p:extLst>
      <p:ext uri="{BB962C8B-B14F-4D97-AF65-F5344CB8AC3E}">
        <p14:creationId xmlns:p14="http://schemas.microsoft.com/office/powerpoint/2010/main" val="2858100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60</a:t>
            </a:fld>
            <a:endParaRPr lang="fr-CA" altLang="fr-FR"/>
          </a:p>
        </p:txBody>
      </p:sp>
    </p:spTree>
    <p:extLst>
      <p:ext uri="{BB962C8B-B14F-4D97-AF65-F5344CB8AC3E}">
        <p14:creationId xmlns:p14="http://schemas.microsoft.com/office/powerpoint/2010/main" val="1420608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10</a:t>
            </a:fld>
            <a:endParaRPr lang="fr-CA" altLang="fr-FR"/>
          </a:p>
        </p:txBody>
      </p:sp>
    </p:spTree>
    <p:extLst>
      <p:ext uri="{BB962C8B-B14F-4D97-AF65-F5344CB8AC3E}">
        <p14:creationId xmlns:p14="http://schemas.microsoft.com/office/powerpoint/2010/main" val="4161479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12</a:t>
            </a:fld>
            <a:endParaRPr lang="fr-CA" altLang="fr-FR"/>
          </a:p>
        </p:txBody>
      </p:sp>
    </p:spTree>
    <p:extLst>
      <p:ext uri="{BB962C8B-B14F-4D97-AF65-F5344CB8AC3E}">
        <p14:creationId xmlns:p14="http://schemas.microsoft.com/office/powerpoint/2010/main" val="3732825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13</a:t>
            </a:fld>
            <a:endParaRPr lang="fr-CA" altLang="fr-FR"/>
          </a:p>
        </p:txBody>
      </p:sp>
    </p:spTree>
    <p:extLst>
      <p:ext uri="{BB962C8B-B14F-4D97-AF65-F5344CB8AC3E}">
        <p14:creationId xmlns:p14="http://schemas.microsoft.com/office/powerpoint/2010/main" val="2407946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15</a:t>
            </a:fld>
            <a:endParaRPr lang="fr-CA" altLang="fr-FR"/>
          </a:p>
        </p:txBody>
      </p:sp>
    </p:spTree>
    <p:extLst>
      <p:ext uri="{BB962C8B-B14F-4D97-AF65-F5344CB8AC3E}">
        <p14:creationId xmlns:p14="http://schemas.microsoft.com/office/powerpoint/2010/main" val="2302612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17</a:t>
            </a:fld>
            <a:endParaRPr lang="fr-CA" altLang="fr-FR"/>
          </a:p>
        </p:txBody>
      </p:sp>
    </p:spTree>
    <p:extLst>
      <p:ext uri="{BB962C8B-B14F-4D97-AF65-F5344CB8AC3E}">
        <p14:creationId xmlns:p14="http://schemas.microsoft.com/office/powerpoint/2010/main" val="2789577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7585071-9E67-4937-B214-447396AC566B}" type="slidenum">
              <a:rPr lang="fr-CA" altLang="fr-FR" smtClean="0"/>
              <a:pPr/>
              <a:t>19</a:t>
            </a:fld>
            <a:endParaRPr lang="fr-CA" altLang="fr-FR"/>
          </a:p>
        </p:txBody>
      </p:sp>
    </p:spTree>
    <p:extLst>
      <p:ext uri="{BB962C8B-B14F-4D97-AF65-F5344CB8AC3E}">
        <p14:creationId xmlns:p14="http://schemas.microsoft.com/office/powerpoint/2010/main" val="2566741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D3ACCC0-C65D-0742-839D-C09B5E30D46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C6A23252-335E-2148-A85B-02145ED00550}"/>
              </a:ext>
            </a:extLst>
          </p:cNvPr>
          <p:cNvSpPr>
            <a:spLocks noGrp="1"/>
          </p:cNvSpPr>
          <p:nvPr>
            <p:ph type="ctrTitle" hasCustomPrompt="1"/>
          </p:nvPr>
        </p:nvSpPr>
        <p:spPr>
          <a:xfrm>
            <a:off x="1093156" y="3890354"/>
            <a:ext cx="4242932" cy="1569015"/>
          </a:xfrm>
        </p:spPr>
        <p:txBody>
          <a:bodyPr lIns="0" tIns="0" rIns="0" bIns="0" anchor="t">
            <a:normAutofit/>
          </a:bodyPr>
          <a:lstStyle>
            <a:lvl1pPr algn="l">
              <a:defRPr sz="4000" b="0" i="0">
                <a:solidFill>
                  <a:schemeClr val="tx1"/>
                </a:solidFill>
                <a:latin typeface="Univers Condensed" panose="020B0506020202050204" pitchFamily="34" charset="0"/>
              </a:defRPr>
            </a:lvl1pPr>
          </a:lstStyle>
          <a:p>
            <a:r>
              <a:rPr lang="fr-CA" dirty="0"/>
              <a:t>MODIFIER LE </a:t>
            </a:r>
            <a:br>
              <a:rPr lang="fr-CA" dirty="0"/>
            </a:br>
            <a:r>
              <a:rPr lang="fr-CA" dirty="0"/>
              <a:t>STYLE DU TITRE</a:t>
            </a:r>
            <a:endParaRPr lang="fr-FR" dirty="0"/>
          </a:p>
        </p:txBody>
      </p:sp>
      <p:sp>
        <p:nvSpPr>
          <p:cNvPr id="4" name="Espace réservé de la date 3">
            <a:extLst>
              <a:ext uri="{FF2B5EF4-FFF2-40B4-BE49-F238E27FC236}">
                <a16:creationId xmlns:a16="http://schemas.microsoft.com/office/drawing/2014/main" id="{741338D4-CFE8-6F45-B125-02208C4F1439}"/>
              </a:ext>
            </a:extLst>
          </p:cNvPr>
          <p:cNvSpPr>
            <a:spLocks noGrp="1"/>
          </p:cNvSpPr>
          <p:nvPr>
            <p:ph type="dt" sz="half" idx="10"/>
          </p:nvPr>
        </p:nvSpPr>
        <p:spPr>
          <a:xfrm>
            <a:off x="8571194" y="782267"/>
            <a:ext cx="2743200" cy="365125"/>
          </a:xfrm>
        </p:spPr>
        <p:txBody>
          <a:bodyPr/>
          <a:lstStyle>
            <a:lvl1pPr algn="r">
              <a:defRPr b="0" i="0">
                <a:solidFill>
                  <a:schemeClr val="bg1"/>
                </a:solidFill>
                <a:latin typeface="Univers Condensed Light" panose="020B0306020202040204" pitchFamily="34" charset="0"/>
              </a:defRPr>
            </a:lvl1pPr>
          </a:lstStyle>
          <a:p>
            <a:fld id="{ACBD074D-61BE-074E-9335-1C77C0C132C7}" type="datetime1">
              <a:rPr lang="fr-CA" smtClean="0"/>
              <a:t>2024-08-12</a:t>
            </a:fld>
            <a:endParaRPr lang="fr-FR" dirty="0"/>
          </a:p>
        </p:txBody>
      </p:sp>
      <p:pic>
        <p:nvPicPr>
          <p:cNvPr id="9" name="Image 8">
            <a:extLst>
              <a:ext uri="{FF2B5EF4-FFF2-40B4-BE49-F238E27FC236}">
                <a16:creationId xmlns:a16="http://schemas.microsoft.com/office/drawing/2014/main" id="{98C58334-7BFE-5B40-870C-D6AE554051F2}"/>
              </a:ext>
            </a:extLst>
          </p:cNvPr>
          <p:cNvPicPr>
            <a:picLocks noChangeAspect="1"/>
          </p:cNvPicPr>
          <p:nvPr userDrawn="1"/>
        </p:nvPicPr>
        <p:blipFill>
          <a:blip r:embed="rId3"/>
          <a:stretch>
            <a:fillRect/>
          </a:stretch>
        </p:blipFill>
        <p:spPr>
          <a:xfrm>
            <a:off x="1073325" y="1794897"/>
            <a:ext cx="1882818" cy="1569015"/>
          </a:xfrm>
          <a:prstGeom prst="rect">
            <a:avLst/>
          </a:prstGeom>
        </p:spPr>
      </p:pic>
    </p:spTree>
    <p:extLst>
      <p:ext uri="{BB962C8B-B14F-4D97-AF65-F5344CB8AC3E}">
        <p14:creationId xmlns:p14="http://schemas.microsoft.com/office/powerpoint/2010/main" val="1453885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5D6627-CD5F-C64A-992F-99E84AE41C04}"/>
              </a:ext>
            </a:extLst>
          </p:cNvPr>
          <p:cNvSpPr>
            <a:spLocks noGrp="1"/>
          </p:cNvSpPr>
          <p:nvPr>
            <p:ph type="title" hasCustomPrompt="1"/>
          </p:nvPr>
        </p:nvSpPr>
        <p:spPr>
          <a:xfrm>
            <a:off x="838200" y="513568"/>
            <a:ext cx="9821449" cy="926926"/>
          </a:xfrm>
        </p:spPr>
        <p:txBody>
          <a:bodyPr/>
          <a:lstStyle>
            <a:lvl1pPr>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7EA353BC-F036-164F-A0D0-4008868F48FD}" type="datetime1">
              <a:rPr lang="fr-CA" smtClean="0"/>
              <a:t>2024-08-12</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36964A97-F46D-5544-AEE2-6DB2F0276A8F}"/>
              </a:ext>
            </a:extLst>
          </p:cNvPr>
          <p:cNvSpPr>
            <a:spLocks noGrp="1"/>
          </p:cNvSpPr>
          <p:nvPr>
            <p:ph type="body" idx="1"/>
          </p:nvPr>
        </p:nvSpPr>
        <p:spPr>
          <a:xfrm>
            <a:off x="839788" y="1681163"/>
            <a:ext cx="4834502" cy="4041258"/>
          </a:xfrm>
        </p:spPr>
        <p:txBody>
          <a:bodyPr anchor="t">
            <a:normAutofit/>
          </a:bodyPr>
          <a:lstStyle>
            <a:lvl1pPr marL="0" indent="0">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2">
            <a:extLst>
              <a:ext uri="{FF2B5EF4-FFF2-40B4-BE49-F238E27FC236}">
                <a16:creationId xmlns:a16="http://schemas.microsoft.com/office/drawing/2014/main" id="{B37026B1-C37F-C646-8B85-5D0E78FA7CF7}"/>
              </a:ext>
            </a:extLst>
          </p:cNvPr>
          <p:cNvSpPr>
            <a:spLocks noGrp="1"/>
          </p:cNvSpPr>
          <p:nvPr>
            <p:ph type="body" idx="13"/>
          </p:nvPr>
        </p:nvSpPr>
        <p:spPr>
          <a:xfrm>
            <a:off x="6517712" y="1681163"/>
            <a:ext cx="4855921" cy="4041258"/>
          </a:xfrm>
        </p:spPr>
        <p:txBody>
          <a:bodyPr anchor="t">
            <a:normAutofit/>
          </a:bodyPr>
          <a:lstStyle>
            <a:lvl1pPr marL="0" indent="0">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cxnSp>
        <p:nvCxnSpPr>
          <p:cNvPr id="12" name="Connecteur droit 11">
            <a:extLst>
              <a:ext uri="{FF2B5EF4-FFF2-40B4-BE49-F238E27FC236}">
                <a16:creationId xmlns:a16="http://schemas.microsoft.com/office/drawing/2014/main" id="{BC3F537B-88F2-794F-87AB-E5E1B8C615F2}"/>
              </a:ext>
            </a:extLst>
          </p:cNvPr>
          <p:cNvCxnSpPr>
            <a:cxnSpLocks/>
          </p:cNvCxnSpPr>
          <p:nvPr userDrawn="1"/>
        </p:nvCxnSpPr>
        <p:spPr>
          <a:xfrm flipV="1">
            <a:off x="6092868" y="1696667"/>
            <a:ext cx="0" cy="4025754"/>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B79B7EA8-5CD5-6C44-9203-014E37721A8A}"/>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287832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5D6627-CD5F-C64A-992F-99E84AE41C04}"/>
              </a:ext>
            </a:extLst>
          </p:cNvPr>
          <p:cNvSpPr>
            <a:spLocks noGrp="1"/>
          </p:cNvSpPr>
          <p:nvPr>
            <p:ph type="title" hasCustomPrompt="1"/>
          </p:nvPr>
        </p:nvSpPr>
        <p:spPr>
          <a:xfrm>
            <a:off x="838200" y="513567"/>
            <a:ext cx="9821449" cy="1177121"/>
          </a:xfrm>
        </p:spPr>
        <p:txBody>
          <a:bodyPr/>
          <a:lstStyle>
            <a:lvl1pPr>
              <a:defRPr b="0" i="0">
                <a:solidFill>
                  <a:schemeClr val="accent1"/>
                </a:solidFill>
                <a:latin typeface="Univers Condensed Light" panose="020B0306020202040204" pitchFamily="34" charset="0"/>
              </a:defRPr>
            </a:lvl1pPr>
          </a:lstStyle>
          <a:p>
            <a:r>
              <a:rPr lang="fr-CA" dirty="0"/>
              <a:t>MODIFIER LE STYLE DU TITRE</a:t>
            </a:r>
            <a:endParaRPr lang="fr-FR" dirty="0"/>
          </a:p>
        </p:txBody>
      </p:sp>
      <p:sp>
        <p:nvSpPr>
          <p:cNvPr id="3" name="Espace réservé du contenu 2">
            <a:extLst>
              <a:ext uri="{FF2B5EF4-FFF2-40B4-BE49-F238E27FC236}">
                <a16:creationId xmlns:a16="http://schemas.microsoft.com/office/drawing/2014/main" id="{D31AC519-0FF4-2C47-A1DF-3B437A8E7FD7}"/>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61C51333-E0EF-B64C-AF13-5A2F4B023AB8}" type="datetime1">
              <a:rPr lang="fr-CA" smtClean="0"/>
              <a:t>2024-08-12</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02F56093-0B37-7A44-B520-FC71B0BCB40D}"/>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608532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CE5DBB-7011-E340-B4D3-3C1206A40A8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B9DB32F-F724-924E-A326-04C2000AAF42}"/>
              </a:ext>
            </a:extLst>
          </p:cNvPr>
          <p:cNvSpPr>
            <a:spLocks noGrp="1"/>
          </p:cNvSpPr>
          <p:nvPr>
            <p:ph type="dt" sz="half" idx="10"/>
          </p:nvPr>
        </p:nvSpPr>
        <p:spPr/>
        <p:txBody>
          <a:bodyPr/>
          <a:lstStyle/>
          <a:p>
            <a:fld id="{7BE7FFBC-1320-E84E-B9DF-8D6CBD8D6C83}" type="datetime1">
              <a:rPr lang="fr-CA" smtClean="0"/>
              <a:t>2024-08-12</a:t>
            </a:fld>
            <a:endParaRPr lang="fr-FR"/>
          </a:p>
        </p:txBody>
      </p:sp>
      <p:sp>
        <p:nvSpPr>
          <p:cNvPr id="4" name="Espace réservé du pied de page 3">
            <a:extLst>
              <a:ext uri="{FF2B5EF4-FFF2-40B4-BE49-F238E27FC236}">
                <a16:creationId xmlns:a16="http://schemas.microsoft.com/office/drawing/2014/main" id="{002554ED-4516-1A4E-9663-9F9E9615FF9A}"/>
              </a:ext>
            </a:extLst>
          </p:cNvPr>
          <p:cNvSpPr>
            <a:spLocks noGrp="1"/>
          </p:cNvSpPr>
          <p:nvPr>
            <p:ph type="ftr" sz="quarter" idx="11"/>
          </p:nvPr>
        </p:nvSpPr>
        <p:spPr>
          <a:xfrm>
            <a:off x="9167262" y="6356350"/>
            <a:ext cx="1567543" cy="365125"/>
          </a:xfrm>
        </p:spPr>
        <p:txBody>
          <a:bodyPr lIns="0" tIns="0" rIns="0"/>
          <a:lstStyle>
            <a:lvl1pPr algn="r">
              <a:defRPr sz="1000"/>
            </a:lvl1pPr>
          </a:lstStyle>
          <a:p>
            <a:r>
              <a:rPr lang="fr-FR"/>
              <a:t>ALU-COMPÉTENCES</a:t>
            </a:r>
            <a:endParaRPr lang="fr-FR" dirty="0"/>
          </a:p>
        </p:txBody>
      </p:sp>
      <p:sp>
        <p:nvSpPr>
          <p:cNvPr id="5" name="Espace réservé du numéro de diapositive 4">
            <a:extLst>
              <a:ext uri="{FF2B5EF4-FFF2-40B4-BE49-F238E27FC236}">
                <a16:creationId xmlns:a16="http://schemas.microsoft.com/office/drawing/2014/main" id="{C9C4AA1B-0BC1-4F41-9A04-9BEEF67A8075}"/>
              </a:ext>
            </a:extLst>
          </p:cNvPr>
          <p:cNvSpPr>
            <a:spLocks noGrp="1"/>
          </p:cNvSpPr>
          <p:nvPr>
            <p:ph type="sldNum" sz="quarter" idx="12"/>
          </p:nvPr>
        </p:nvSpPr>
        <p:spPr>
          <a:xfrm>
            <a:off x="10734805" y="6356350"/>
            <a:ext cx="450929" cy="365125"/>
          </a:xfrm>
        </p:spPr>
        <p:txBody>
          <a:bodyPr/>
          <a:lstStyle/>
          <a:p>
            <a:fld id="{82B63C5F-247B-BE4F-ACBC-7BDD67617F3E}" type="slidenum">
              <a:rPr lang="fr-FR" smtClean="0"/>
              <a:t>‹n°›</a:t>
            </a:fld>
            <a:endParaRPr lang="fr-FR"/>
          </a:p>
        </p:txBody>
      </p:sp>
      <p:pic>
        <p:nvPicPr>
          <p:cNvPr id="6" name="Image 5">
            <a:extLst>
              <a:ext uri="{FF2B5EF4-FFF2-40B4-BE49-F238E27FC236}">
                <a16:creationId xmlns:a16="http://schemas.microsoft.com/office/drawing/2014/main" id="{0ED367A1-3852-CC40-BE66-9532F17E770E}"/>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319096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1E1E9DF-01F9-7F45-87F6-D5DCCCAFB69C}"/>
              </a:ext>
            </a:extLst>
          </p:cNvPr>
          <p:cNvSpPr>
            <a:spLocks noGrp="1"/>
          </p:cNvSpPr>
          <p:nvPr>
            <p:ph type="dt" sz="half" idx="10"/>
          </p:nvPr>
        </p:nvSpPr>
        <p:spPr/>
        <p:txBody>
          <a:bodyPr/>
          <a:lstStyle/>
          <a:p>
            <a:fld id="{2374B964-E42C-5942-9DE8-C00BFEF0AE2F}" type="datetime1">
              <a:rPr lang="fr-CA" smtClean="0"/>
              <a:t>2024-08-12</a:t>
            </a:fld>
            <a:endParaRPr lang="fr-FR"/>
          </a:p>
        </p:txBody>
      </p:sp>
      <p:sp>
        <p:nvSpPr>
          <p:cNvPr id="3" name="Espace réservé du pied de page 2">
            <a:extLst>
              <a:ext uri="{FF2B5EF4-FFF2-40B4-BE49-F238E27FC236}">
                <a16:creationId xmlns:a16="http://schemas.microsoft.com/office/drawing/2014/main" id="{BE58F0DA-0180-8F40-B25C-D6ED59B7FF8B}"/>
              </a:ext>
            </a:extLst>
          </p:cNvPr>
          <p:cNvSpPr>
            <a:spLocks noGrp="1"/>
          </p:cNvSpPr>
          <p:nvPr>
            <p:ph type="ftr" sz="quarter" idx="11"/>
          </p:nvPr>
        </p:nvSpPr>
        <p:spPr/>
        <p:txBody>
          <a:bodyPr/>
          <a:lstStyle/>
          <a:p>
            <a:r>
              <a:rPr lang="fr-FR"/>
              <a:t>ALU-COMPÉTENCES</a:t>
            </a:r>
          </a:p>
        </p:txBody>
      </p:sp>
      <p:sp>
        <p:nvSpPr>
          <p:cNvPr id="4" name="Espace réservé du numéro de diapositive 3">
            <a:extLst>
              <a:ext uri="{FF2B5EF4-FFF2-40B4-BE49-F238E27FC236}">
                <a16:creationId xmlns:a16="http://schemas.microsoft.com/office/drawing/2014/main" id="{DD97702D-1024-C544-AABC-F7808C319E19}"/>
              </a:ext>
            </a:extLst>
          </p:cNvPr>
          <p:cNvSpPr>
            <a:spLocks noGrp="1"/>
          </p:cNvSpPr>
          <p:nvPr>
            <p:ph type="sldNum" sz="quarter" idx="12"/>
          </p:nvPr>
        </p:nvSpPr>
        <p:spPr/>
        <p:txBody>
          <a:bodyPr/>
          <a:lstStyle/>
          <a:p>
            <a:fld id="{82B63C5F-247B-BE4F-ACBC-7BDD67617F3E}" type="slidenum">
              <a:rPr lang="fr-FR" smtClean="0"/>
              <a:t>‹n°›</a:t>
            </a:fld>
            <a:endParaRPr lang="fr-FR"/>
          </a:p>
        </p:txBody>
      </p:sp>
      <p:pic>
        <p:nvPicPr>
          <p:cNvPr id="5" name="Image 4">
            <a:extLst>
              <a:ext uri="{FF2B5EF4-FFF2-40B4-BE49-F238E27FC236}">
                <a16:creationId xmlns:a16="http://schemas.microsoft.com/office/drawing/2014/main" id="{702217F6-A8CB-D749-9C66-CBD361A89232}"/>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4233347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87601C-DE0B-3643-A648-4AADECB51663}"/>
              </a:ext>
            </a:extLst>
          </p:cNvPr>
          <p:cNvSpPr>
            <a:spLocks noGrp="1"/>
          </p:cNvSpPr>
          <p:nvPr>
            <p:ph type="title"/>
          </p:nvPr>
        </p:nvSpPr>
        <p:spPr>
          <a:xfrm>
            <a:off x="838200" y="538358"/>
            <a:ext cx="3932237" cy="1271392"/>
          </a:xfrm>
        </p:spPr>
        <p:txBody>
          <a:bodyPr anchor="b"/>
          <a:lstStyle>
            <a:lvl1pPr>
              <a:defRPr sz="3200"/>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1A55EED1-ED74-9547-B415-544D159C03B3}"/>
              </a:ext>
            </a:extLst>
          </p:cNvPr>
          <p:cNvSpPr>
            <a:spLocks noGrp="1"/>
          </p:cNvSpPr>
          <p:nvPr>
            <p:ph idx="1"/>
          </p:nvPr>
        </p:nvSpPr>
        <p:spPr>
          <a:xfrm>
            <a:off x="5183188" y="2049462"/>
            <a:ext cx="6172200" cy="3811588"/>
          </a:xfrm>
        </p:spPr>
        <p:txBody>
          <a:bodyPr/>
          <a:lstStyle>
            <a:lvl1pPr>
              <a:defRPr sz="2400"/>
            </a:lvl1pPr>
            <a:lvl2pPr>
              <a:defRPr sz="1800">
                <a:solidFill>
                  <a:schemeClr val="tx1">
                    <a:lumMod val="50000"/>
                    <a:lumOff val="50000"/>
                  </a:schemeClr>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p:txBody>
      </p:sp>
      <p:sp>
        <p:nvSpPr>
          <p:cNvPr id="4" name="Espace réservé du texte 3">
            <a:extLst>
              <a:ext uri="{FF2B5EF4-FFF2-40B4-BE49-F238E27FC236}">
                <a16:creationId xmlns:a16="http://schemas.microsoft.com/office/drawing/2014/main" id="{156C9FB3-B36B-DD4F-987F-C0086E3E40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ACDC0FE-A4DC-C24C-9854-0D10A928411A}"/>
              </a:ext>
            </a:extLst>
          </p:cNvPr>
          <p:cNvSpPr>
            <a:spLocks noGrp="1"/>
          </p:cNvSpPr>
          <p:nvPr>
            <p:ph type="dt" sz="half" idx="10"/>
          </p:nvPr>
        </p:nvSpPr>
        <p:spPr/>
        <p:txBody>
          <a:bodyPr/>
          <a:lstStyle/>
          <a:p>
            <a:fld id="{B1D87AD3-391B-3444-BA0C-1AD8621F0A15}" type="datetime1">
              <a:rPr lang="fr-CA" smtClean="0"/>
              <a:t>2024-08-12</a:t>
            </a:fld>
            <a:endParaRPr lang="fr-FR"/>
          </a:p>
        </p:txBody>
      </p:sp>
      <p:sp>
        <p:nvSpPr>
          <p:cNvPr id="6" name="Espace réservé du pied de page 5">
            <a:extLst>
              <a:ext uri="{FF2B5EF4-FFF2-40B4-BE49-F238E27FC236}">
                <a16:creationId xmlns:a16="http://schemas.microsoft.com/office/drawing/2014/main" id="{B16AE2BC-4E58-244A-A799-A94358A064FD}"/>
              </a:ext>
            </a:extLst>
          </p:cNvPr>
          <p:cNvSpPr>
            <a:spLocks noGrp="1"/>
          </p:cNvSpPr>
          <p:nvPr>
            <p:ph type="ftr" sz="quarter" idx="11"/>
          </p:nvPr>
        </p:nvSpPr>
        <p:spPr/>
        <p:txBody>
          <a:bodyPr/>
          <a:lstStyle/>
          <a:p>
            <a:r>
              <a:rPr lang="fr-FR"/>
              <a:t>ALU-COMPÉTENCES</a:t>
            </a:r>
          </a:p>
        </p:txBody>
      </p:sp>
      <p:sp>
        <p:nvSpPr>
          <p:cNvPr id="7" name="Espace réservé du numéro de diapositive 6">
            <a:extLst>
              <a:ext uri="{FF2B5EF4-FFF2-40B4-BE49-F238E27FC236}">
                <a16:creationId xmlns:a16="http://schemas.microsoft.com/office/drawing/2014/main" id="{207D588B-8009-584E-9D14-116A674DBF37}"/>
              </a:ext>
            </a:extLst>
          </p:cNvPr>
          <p:cNvSpPr>
            <a:spLocks noGrp="1"/>
          </p:cNvSpPr>
          <p:nvPr>
            <p:ph type="sldNum" sz="quarter" idx="12"/>
          </p:nvPr>
        </p:nvSpPr>
        <p:spPr/>
        <p:txBody>
          <a:bodyPr/>
          <a:lstStyle/>
          <a:p>
            <a:fld id="{82B63C5F-247B-BE4F-ACBC-7BDD67617F3E}" type="slidenum">
              <a:rPr lang="fr-FR" smtClean="0"/>
              <a:t>‹n°›</a:t>
            </a:fld>
            <a:endParaRPr lang="fr-FR"/>
          </a:p>
        </p:txBody>
      </p:sp>
      <p:pic>
        <p:nvPicPr>
          <p:cNvPr id="8" name="Image 7">
            <a:extLst>
              <a:ext uri="{FF2B5EF4-FFF2-40B4-BE49-F238E27FC236}">
                <a16:creationId xmlns:a16="http://schemas.microsoft.com/office/drawing/2014/main" id="{458373AF-3EBA-5F41-B9C9-5E5812245C88}"/>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3997805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47A6D958-F017-2141-A0EE-C9E024D55043}"/>
              </a:ext>
            </a:extLst>
          </p:cNvPr>
          <p:cNvSpPr>
            <a:spLocks noGrp="1"/>
          </p:cNvSpPr>
          <p:nvPr>
            <p:ph type="pic" idx="1"/>
          </p:nvPr>
        </p:nvSpPr>
        <p:spPr>
          <a:xfrm>
            <a:off x="5183188" y="1"/>
            <a:ext cx="6172200" cy="5861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5" name="Espace réservé de la date 4">
            <a:extLst>
              <a:ext uri="{FF2B5EF4-FFF2-40B4-BE49-F238E27FC236}">
                <a16:creationId xmlns:a16="http://schemas.microsoft.com/office/drawing/2014/main" id="{CAF3F121-A669-DB46-921E-0CF6D0952CAF}"/>
              </a:ext>
            </a:extLst>
          </p:cNvPr>
          <p:cNvSpPr>
            <a:spLocks noGrp="1"/>
          </p:cNvSpPr>
          <p:nvPr>
            <p:ph type="dt" sz="half" idx="10"/>
          </p:nvPr>
        </p:nvSpPr>
        <p:spPr/>
        <p:txBody>
          <a:bodyPr/>
          <a:lstStyle/>
          <a:p>
            <a:fld id="{81063783-8153-2B4F-A5C4-88E8A06AEFC3}" type="datetime1">
              <a:rPr lang="fr-CA" smtClean="0"/>
              <a:t>2024-08-12</a:t>
            </a:fld>
            <a:endParaRPr lang="fr-FR"/>
          </a:p>
        </p:txBody>
      </p:sp>
      <p:sp>
        <p:nvSpPr>
          <p:cNvPr id="6" name="Espace réservé du pied de page 5">
            <a:extLst>
              <a:ext uri="{FF2B5EF4-FFF2-40B4-BE49-F238E27FC236}">
                <a16:creationId xmlns:a16="http://schemas.microsoft.com/office/drawing/2014/main" id="{7A2216F8-5E6E-C548-8138-7BB69D0B9BCB}"/>
              </a:ext>
            </a:extLst>
          </p:cNvPr>
          <p:cNvSpPr>
            <a:spLocks noGrp="1"/>
          </p:cNvSpPr>
          <p:nvPr>
            <p:ph type="ftr" sz="quarter" idx="11"/>
          </p:nvPr>
        </p:nvSpPr>
        <p:spPr/>
        <p:txBody>
          <a:bodyPr/>
          <a:lstStyle/>
          <a:p>
            <a:r>
              <a:rPr lang="fr-FR"/>
              <a:t>ALU-COMPÉTENCES</a:t>
            </a:r>
          </a:p>
        </p:txBody>
      </p:sp>
      <p:sp>
        <p:nvSpPr>
          <p:cNvPr id="7" name="Espace réservé du numéro de diapositive 6">
            <a:extLst>
              <a:ext uri="{FF2B5EF4-FFF2-40B4-BE49-F238E27FC236}">
                <a16:creationId xmlns:a16="http://schemas.microsoft.com/office/drawing/2014/main" id="{06C60801-8D6B-204F-B3D3-638F9D2B068E}"/>
              </a:ext>
            </a:extLst>
          </p:cNvPr>
          <p:cNvSpPr>
            <a:spLocks noGrp="1"/>
          </p:cNvSpPr>
          <p:nvPr>
            <p:ph type="sldNum" sz="quarter" idx="12"/>
          </p:nvPr>
        </p:nvSpPr>
        <p:spPr/>
        <p:txBody>
          <a:bodyPr/>
          <a:lstStyle/>
          <a:p>
            <a:fld id="{82B63C5F-247B-BE4F-ACBC-7BDD67617F3E}" type="slidenum">
              <a:rPr lang="fr-FR" smtClean="0"/>
              <a:t>‹n°›</a:t>
            </a:fld>
            <a:endParaRPr lang="fr-FR"/>
          </a:p>
        </p:txBody>
      </p:sp>
      <p:sp>
        <p:nvSpPr>
          <p:cNvPr id="8" name="Titre 1">
            <a:extLst>
              <a:ext uri="{FF2B5EF4-FFF2-40B4-BE49-F238E27FC236}">
                <a16:creationId xmlns:a16="http://schemas.microsoft.com/office/drawing/2014/main" id="{E196B9EC-2EA2-6241-AF9A-3CB6BBAF6937}"/>
              </a:ext>
            </a:extLst>
          </p:cNvPr>
          <p:cNvSpPr>
            <a:spLocks noGrp="1"/>
          </p:cNvSpPr>
          <p:nvPr>
            <p:ph type="title"/>
          </p:nvPr>
        </p:nvSpPr>
        <p:spPr>
          <a:xfrm>
            <a:off x="838200" y="538358"/>
            <a:ext cx="3932237" cy="1271392"/>
          </a:xfrm>
        </p:spPr>
        <p:txBody>
          <a:bodyPr anchor="b"/>
          <a:lstStyle>
            <a:lvl1pPr>
              <a:defRPr sz="3200"/>
            </a:lvl1pPr>
          </a:lstStyle>
          <a:p>
            <a:r>
              <a:rPr lang="fr-FR"/>
              <a:t>Modifiez le style du titre</a:t>
            </a:r>
            <a:endParaRPr lang="fr-FR" dirty="0"/>
          </a:p>
        </p:txBody>
      </p:sp>
      <p:sp>
        <p:nvSpPr>
          <p:cNvPr id="9" name="Espace réservé du texte 3">
            <a:extLst>
              <a:ext uri="{FF2B5EF4-FFF2-40B4-BE49-F238E27FC236}">
                <a16:creationId xmlns:a16="http://schemas.microsoft.com/office/drawing/2014/main" id="{84AA4F01-856B-524B-8D0B-A853319D08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1235979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75FAE54-81EA-9E4D-8C1E-6E6765193BF1}"/>
              </a:ext>
            </a:extLst>
          </p:cNvPr>
          <p:cNvPicPr>
            <a:picLocks noChangeAspect="1"/>
          </p:cNvPicPr>
          <p:nvPr userDrawn="1"/>
        </p:nvPicPr>
        <p:blipFill>
          <a:blip r:embed="rId2"/>
          <a:stretch>
            <a:fillRect/>
          </a:stretch>
        </p:blipFill>
        <p:spPr>
          <a:xfrm>
            <a:off x="0" y="4762"/>
            <a:ext cx="12192000" cy="6858000"/>
          </a:xfrm>
          <a:prstGeom prst="rect">
            <a:avLst/>
          </a:prstGeom>
        </p:spPr>
      </p:pic>
      <p:sp>
        <p:nvSpPr>
          <p:cNvPr id="2" name="Titre 1">
            <a:extLst>
              <a:ext uri="{FF2B5EF4-FFF2-40B4-BE49-F238E27FC236}">
                <a16:creationId xmlns:a16="http://schemas.microsoft.com/office/drawing/2014/main" id="{CC485A26-4BE3-8441-881B-C02E683DD48F}"/>
              </a:ext>
            </a:extLst>
          </p:cNvPr>
          <p:cNvSpPr>
            <a:spLocks noGrp="1"/>
          </p:cNvSpPr>
          <p:nvPr>
            <p:ph type="title" hasCustomPrompt="1"/>
          </p:nvPr>
        </p:nvSpPr>
        <p:spPr>
          <a:xfrm>
            <a:off x="831850" y="768350"/>
            <a:ext cx="10515600" cy="2852737"/>
          </a:xfrm>
        </p:spPr>
        <p:txBody>
          <a:bodyPr lIns="0" tIns="0" rIns="0" bIns="0" anchor="b"/>
          <a:lstStyle>
            <a:lvl1pPr>
              <a:defRPr sz="6000">
                <a:solidFill>
                  <a:schemeClr val="tx1"/>
                </a:solidFill>
              </a:defRPr>
            </a:lvl1pPr>
          </a:lstStyle>
          <a:p>
            <a:r>
              <a:rPr lang="fr-CA" dirty="0"/>
              <a:t>MODIFIER LE STYLE DU TITRE</a:t>
            </a:r>
            <a:endParaRPr lang="fr-FR" dirty="0"/>
          </a:p>
        </p:txBody>
      </p:sp>
      <p:sp>
        <p:nvSpPr>
          <p:cNvPr id="3" name="Espace réservé du texte 2">
            <a:extLst>
              <a:ext uri="{FF2B5EF4-FFF2-40B4-BE49-F238E27FC236}">
                <a16:creationId xmlns:a16="http://schemas.microsoft.com/office/drawing/2014/main" id="{F1F41D0B-055D-4940-8136-FE30BAE9971A}"/>
              </a:ext>
            </a:extLst>
          </p:cNvPr>
          <p:cNvSpPr>
            <a:spLocks noGrp="1"/>
          </p:cNvSpPr>
          <p:nvPr>
            <p:ph type="body" idx="1"/>
          </p:nvPr>
        </p:nvSpPr>
        <p:spPr>
          <a:xfrm>
            <a:off x="931972" y="4013656"/>
            <a:ext cx="3677520" cy="1500187"/>
          </a:xfrm>
        </p:spPr>
        <p:txBody>
          <a:bodyPr lIns="0" tIns="0" rIns="0" bIns="0"/>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87A6F854-950F-914D-A65C-8F734EDCF1A2}"/>
              </a:ext>
            </a:extLst>
          </p:cNvPr>
          <p:cNvSpPr>
            <a:spLocks noGrp="1"/>
          </p:cNvSpPr>
          <p:nvPr>
            <p:ph type="dt" sz="half" idx="10"/>
          </p:nvPr>
        </p:nvSpPr>
        <p:spPr/>
        <p:txBody>
          <a:bodyPr/>
          <a:lstStyle/>
          <a:p>
            <a:fld id="{D3C094FE-8F74-7242-A8C0-61D5A29D0275}" type="datetime1">
              <a:rPr lang="fr-CA" smtClean="0"/>
              <a:t>2024-08-12</a:t>
            </a:fld>
            <a:endParaRPr lang="fr-FR"/>
          </a:p>
        </p:txBody>
      </p:sp>
      <p:sp>
        <p:nvSpPr>
          <p:cNvPr id="5" name="Espace réservé du pied de page 4">
            <a:extLst>
              <a:ext uri="{FF2B5EF4-FFF2-40B4-BE49-F238E27FC236}">
                <a16:creationId xmlns:a16="http://schemas.microsoft.com/office/drawing/2014/main" id="{BAAC405D-C2B5-0843-B015-9BEE359148C8}"/>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7FA09529-E96A-2349-B0C3-987B447E2E72}"/>
              </a:ext>
            </a:extLst>
          </p:cNvPr>
          <p:cNvSpPr>
            <a:spLocks noGrp="1"/>
          </p:cNvSpPr>
          <p:nvPr>
            <p:ph type="sldNum" sz="quarter" idx="12"/>
          </p:nvPr>
        </p:nvSpPr>
        <p:spPr/>
        <p:txBody>
          <a:bodyPr/>
          <a:lstStyle/>
          <a:p>
            <a:fld id="{82B63C5F-247B-BE4F-ACBC-7BDD67617F3E}" type="slidenum">
              <a:rPr lang="fr-FR" smtClean="0"/>
              <a:t>‹n°›</a:t>
            </a:fld>
            <a:endParaRPr lang="fr-FR"/>
          </a:p>
        </p:txBody>
      </p:sp>
      <p:cxnSp>
        <p:nvCxnSpPr>
          <p:cNvPr id="11" name="Connecteur droit 10">
            <a:extLst>
              <a:ext uri="{FF2B5EF4-FFF2-40B4-BE49-F238E27FC236}">
                <a16:creationId xmlns:a16="http://schemas.microsoft.com/office/drawing/2014/main" id="{42F025AC-A4F6-124F-BA13-23E7E7A541C6}"/>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395FB047-EA4C-514E-ABA8-CEFA81336B31}"/>
              </a:ext>
            </a:extLst>
          </p:cNvPr>
          <p:cNvCxnSpPr>
            <a:cxnSpLocks/>
          </p:cNvCxnSpPr>
          <p:nvPr userDrawn="1"/>
        </p:nvCxnSpPr>
        <p:spPr>
          <a:xfrm flipV="1">
            <a:off x="831850" y="3988931"/>
            <a:ext cx="0" cy="162272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54AC500B-E805-5C40-95C1-E07C8CB2197C}"/>
              </a:ext>
            </a:extLst>
          </p:cNvPr>
          <p:cNvPicPr>
            <a:picLocks noChangeAspect="1"/>
          </p:cNvPicPr>
          <p:nvPr userDrawn="1"/>
        </p:nvPicPr>
        <p:blipFill>
          <a:blip r:embed="rId3"/>
          <a:stretch>
            <a:fillRect/>
          </a:stretch>
        </p:blipFill>
        <p:spPr>
          <a:xfrm>
            <a:off x="10972465" y="591872"/>
            <a:ext cx="762609" cy="501650"/>
          </a:xfrm>
          <a:prstGeom prst="rect">
            <a:avLst/>
          </a:prstGeom>
        </p:spPr>
      </p:pic>
    </p:spTree>
    <p:extLst>
      <p:ext uri="{BB962C8B-B14F-4D97-AF65-F5344CB8AC3E}">
        <p14:creationId xmlns:p14="http://schemas.microsoft.com/office/powerpoint/2010/main" val="358853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re et contenu">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lvl1pPr>
              <a:defRPr>
                <a:solidFill>
                  <a:schemeClr val="bg1"/>
                </a:solidFill>
              </a:defRPr>
            </a:lvl1pPr>
          </a:lstStyle>
          <a:p>
            <a:fld id="{C85A5AAA-C609-1546-8328-0703B99F45B8}" type="datetime1">
              <a:rPr lang="fr-CA" smtClean="0"/>
              <a:t>2024-08-12</a:t>
            </a:fld>
            <a:endParaRPr lang="fr-FR" dirty="0"/>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lvl1pPr>
              <a:defRPr>
                <a:solidFill>
                  <a:schemeClr val="bg1"/>
                </a:solidFill>
              </a:defRPr>
            </a:lvl1pPr>
          </a:lstStyle>
          <a:p>
            <a:r>
              <a:rPr lang="fr-FR"/>
              <a:t>ALU-COMPÉTENCES</a:t>
            </a:r>
            <a:endParaRPr lang="fr-FR" dirty="0"/>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lvl1pPr>
              <a:defRPr>
                <a:solidFill>
                  <a:schemeClr val="bg1"/>
                </a:solidFill>
              </a:defRPr>
            </a:lvl1pPr>
          </a:lstStyle>
          <a:p>
            <a:fld id="{82B63C5F-247B-BE4F-ACBC-7BDD67617F3E}" type="slidenum">
              <a:rPr lang="fr-FR" smtClean="0"/>
              <a:pPr/>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36964A97-F46D-5544-AEE2-6DB2F0276A8F}"/>
              </a:ext>
            </a:extLst>
          </p:cNvPr>
          <p:cNvSpPr>
            <a:spLocks noGrp="1"/>
          </p:cNvSpPr>
          <p:nvPr>
            <p:ph type="body" idx="1"/>
          </p:nvPr>
        </p:nvSpPr>
        <p:spPr>
          <a:xfrm>
            <a:off x="839788" y="1681163"/>
            <a:ext cx="10513982" cy="4041258"/>
          </a:xfrm>
        </p:spPr>
        <p:txBody>
          <a:bodyPr anchor="t">
            <a:normAutofit/>
          </a:bodyPr>
          <a:lstStyle>
            <a:lvl1pPr marL="0" indent="0">
              <a:buNone/>
              <a:defRPr sz="1600" b="0" i="0">
                <a:solidFill>
                  <a:schemeClr val="bg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Titre 1">
            <a:extLst>
              <a:ext uri="{FF2B5EF4-FFF2-40B4-BE49-F238E27FC236}">
                <a16:creationId xmlns:a16="http://schemas.microsoft.com/office/drawing/2014/main" id="{99B7DDE8-278E-414C-9C6E-0CA4CE2D47BF}"/>
              </a:ext>
            </a:extLst>
          </p:cNvPr>
          <p:cNvSpPr>
            <a:spLocks noGrp="1"/>
          </p:cNvSpPr>
          <p:nvPr>
            <p:ph type="title" hasCustomPrompt="1"/>
          </p:nvPr>
        </p:nvSpPr>
        <p:spPr>
          <a:xfrm>
            <a:off x="838200" y="513568"/>
            <a:ext cx="9821449" cy="926926"/>
          </a:xfrm>
        </p:spPr>
        <p:txBody>
          <a:bodyPr/>
          <a:lstStyle>
            <a:lvl1pPr>
              <a:defRPr b="0" i="0">
                <a:solidFill>
                  <a:schemeClr val="bg1"/>
                </a:solidFill>
                <a:latin typeface="Univers Condensed Light" panose="020B0306020202040204" pitchFamily="34" charset="0"/>
              </a:defRPr>
            </a:lvl1pPr>
          </a:lstStyle>
          <a:p>
            <a:r>
              <a:rPr lang="fr-CA" dirty="0"/>
              <a:t>MODIFIER LE STYLE DU TITRE</a:t>
            </a:r>
            <a:endParaRPr lang="fr-FR" dirty="0"/>
          </a:p>
        </p:txBody>
      </p:sp>
      <p:pic>
        <p:nvPicPr>
          <p:cNvPr id="2" name="Image 1">
            <a:extLst>
              <a:ext uri="{FF2B5EF4-FFF2-40B4-BE49-F238E27FC236}">
                <a16:creationId xmlns:a16="http://schemas.microsoft.com/office/drawing/2014/main" id="{A703705E-0664-DA4B-9831-5F02A9C01103}"/>
              </a:ext>
            </a:extLst>
          </p:cNvPr>
          <p:cNvPicPr>
            <a:picLocks noChangeAspect="1"/>
          </p:cNvPicPr>
          <p:nvPr userDrawn="1"/>
        </p:nvPicPr>
        <p:blipFill>
          <a:blip r:embed="rId2"/>
          <a:stretch>
            <a:fillRect/>
          </a:stretch>
        </p:blipFill>
        <p:spPr>
          <a:xfrm>
            <a:off x="10972465" y="591872"/>
            <a:ext cx="762609" cy="501650"/>
          </a:xfrm>
          <a:prstGeom prst="rect">
            <a:avLst/>
          </a:prstGeom>
        </p:spPr>
      </p:pic>
    </p:spTree>
    <p:extLst>
      <p:ext uri="{BB962C8B-B14F-4D97-AF65-F5344CB8AC3E}">
        <p14:creationId xmlns:p14="http://schemas.microsoft.com/office/powerpoint/2010/main" val="313916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re et contenu">
    <p:bg>
      <p:bgPr>
        <a:solidFill>
          <a:schemeClr val="accent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lvl1pPr>
              <a:defRPr>
                <a:solidFill>
                  <a:schemeClr val="bg1"/>
                </a:solidFill>
              </a:defRPr>
            </a:lvl1pPr>
          </a:lstStyle>
          <a:p>
            <a:fld id="{CBC98A73-89A8-2246-A126-1A5B409E4147}" type="datetime1">
              <a:rPr lang="fr-CA" smtClean="0"/>
              <a:t>2024-08-12</a:t>
            </a:fld>
            <a:endParaRPr lang="fr-FR" dirty="0"/>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lvl1pPr>
              <a:defRPr>
                <a:solidFill>
                  <a:schemeClr val="bg1"/>
                </a:solidFill>
              </a:defRPr>
            </a:lvl1pPr>
          </a:lstStyle>
          <a:p>
            <a:r>
              <a:rPr lang="fr-FR"/>
              <a:t>ALU-COMPÉTENCES</a:t>
            </a:r>
            <a:endParaRPr lang="fr-FR" dirty="0"/>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lvl1pPr>
              <a:defRPr>
                <a:solidFill>
                  <a:schemeClr val="bg1"/>
                </a:solidFill>
              </a:defRPr>
            </a:lvl1pPr>
          </a:lstStyle>
          <a:p>
            <a:fld id="{82B63C5F-247B-BE4F-ACBC-7BDD67617F3E}" type="slidenum">
              <a:rPr lang="fr-FR" smtClean="0"/>
              <a:pPr/>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36964A97-F46D-5544-AEE2-6DB2F0276A8F}"/>
              </a:ext>
            </a:extLst>
          </p:cNvPr>
          <p:cNvSpPr>
            <a:spLocks noGrp="1"/>
          </p:cNvSpPr>
          <p:nvPr>
            <p:ph type="body" idx="1"/>
          </p:nvPr>
        </p:nvSpPr>
        <p:spPr>
          <a:xfrm>
            <a:off x="839788" y="1681163"/>
            <a:ext cx="10513982" cy="4041258"/>
          </a:xfrm>
        </p:spPr>
        <p:txBody>
          <a:bodyPr anchor="t">
            <a:normAutofit/>
          </a:bodyPr>
          <a:lstStyle>
            <a:lvl1pPr marL="0" indent="0">
              <a:buNone/>
              <a:defRPr sz="1600" b="0" i="0">
                <a:solidFill>
                  <a:schemeClr val="bg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Titre 1">
            <a:extLst>
              <a:ext uri="{FF2B5EF4-FFF2-40B4-BE49-F238E27FC236}">
                <a16:creationId xmlns:a16="http://schemas.microsoft.com/office/drawing/2014/main" id="{99B7DDE8-278E-414C-9C6E-0CA4CE2D47BF}"/>
              </a:ext>
            </a:extLst>
          </p:cNvPr>
          <p:cNvSpPr>
            <a:spLocks noGrp="1"/>
          </p:cNvSpPr>
          <p:nvPr>
            <p:ph type="title" hasCustomPrompt="1"/>
          </p:nvPr>
        </p:nvSpPr>
        <p:spPr>
          <a:xfrm>
            <a:off x="838200" y="513568"/>
            <a:ext cx="9821449" cy="926926"/>
          </a:xfrm>
        </p:spPr>
        <p:txBody>
          <a:bodyPr/>
          <a:lstStyle>
            <a:lvl1pPr>
              <a:defRPr b="0" i="0">
                <a:solidFill>
                  <a:schemeClr val="bg1"/>
                </a:solidFill>
                <a:latin typeface="Univers Condensed Light" panose="020B0306020202040204" pitchFamily="34" charset="0"/>
              </a:defRPr>
            </a:lvl1pPr>
          </a:lstStyle>
          <a:p>
            <a:r>
              <a:rPr lang="fr-CA" dirty="0"/>
              <a:t>MODIFIER LE STYLE DU TITRE</a:t>
            </a:r>
            <a:endParaRPr lang="fr-FR" dirty="0"/>
          </a:p>
        </p:txBody>
      </p:sp>
      <p:pic>
        <p:nvPicPr>
          <p:cNvPr id="12" name="Image 11">
            <a:extLst>
              <a:ext uri="{FF2B5EF4-FFF2-40B4-BE49-F238E27FC236}">
                <a16:creationId xmlns:a16="http://schemas.microsoft.com/office/drawing/2014/main" id="{E2229217-D99A-1940-B66E-5A118C350DCA}"/>
              </a:ext>
            </a:extLst>
          </p:cNvPr>
          <p:cNvPicPr>
            <a:picLocks noChangeAspect="1"/>
          </p:cNvPicPr>
          <p:nvPr userDrawn="1"/>
        </p:nvPicPr>
        <p:blipFill>
          <a:blip r:embed="rId2"/>
          <a:stretch>
            <a:fillRect/>
          </a:stretch>
        </p:blipFill>
        <p:spPr>
          <a:xfrm>
            <a:off x="10972465" y="591872"/>
            <a:ext cx="762609" cy="501650"/>
          </a:xfrm>
          <a:prstGeom prst="rect">
            <a:avLst/>
          </a:prstGeom>
        </p:spPr>
      </p:pic>
    </p:spTree>
    <p:extLst>
      <p:ext uri="{BB962C8B-B14F-4D97-AF65-F5344CB8AC3E}">
        <p14:creationId xmlns:p14="http://schemas.microsoft.com/office/powerpoint/2010/main" val="104076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930B506C-8DE1-B040-80F3-39B2ECD04121}" type="datetime1">
              <a:rPr lang="fr-CA" smtClean="0"/>
              <a:t>2024-08-12</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pic>
        <p:nvPicPr>
          <p:cNvPr id="8" name="Image 7">
            <a:extLst>
              <a:ext uri="{FF2B5EF4-FFF2-40B4-BE49-F238E27FC236}">
                <a16:creationId xmlns:a16="http://schemas.microsoft.com/office/drawing/2014/main" id="{007C1CAC-9D76-C045-B8F8-D9E69BBE3DEA}"/>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36964A97-F46D-5544-AEE2-6DB2F0276A8F}"/>
              </a:ext>
            </a:extLst>
          </p:cNvPr>
          <p:cNvSpPr>
            <a:spLocks noGrp="1"/>
          </p:cNvSpPr>
          <p:nvPr>
            <p:ph type="body" idx="1"/>
          </p:nvPr>
        </p:nvSpPr>
        <p:spPr>
          <a:xfrm>
            <a:off x="839788" y="1681163"/>
            <a:ext cx="10513982" cy="4041258"/>
          </a:xfrm>
        </p:spPr>
        <p:txBody>
          <a:bodyPr anchor="t">
            <a:normAutofit/>
          </a:bodyPr>
          <a:lstStyle>
            <a:lvl1pPr marL="0" indent="0">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Titre 1">
            <a:extLst>
              <a:ext uri="{FF2B5EF4-FFF2-40B4-BE49-F238E27FC236}">
                <a16:creationId xmlns:a16="http://schemas.microsoft.com/office/drawing/2014/main" id="{99B7DDE8-278E-414C-9C6E-0CA4CE2D47BF}"/>
              </a:ext>
            </a:extLst>
          </p:cNvPr>
          <p:cNvSpPr>
            <a:spLocks noGrp="1"/>
          </p:cNvSpPr>
          <p:nvPr>
            <p:ph type="title" hasCustomPrompt="1"/>
          </p:nvPr>
        </p:nvSpPr>
        <p:spPr>
          <a:xfrm>
            <a:off x="838200" y="513568"/>
            <a:ext cx="9821449" cy="926926"/>
          </a:xfrm>
        </p:spPr>
        <p:txBody>
          <a:bodyPr/>
          <a:lstStyle>
            <a:lvl1pPr>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spTree>
    <p:extLst>
      <p:ext uri="{BB962C8B-B14F-4D97-AF65-F5344CB8AC3E}">
        <p14:creationId xmlns:p14="http://schemas.microsoft.com/office/powerpoint/2010/main" val="680939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C95A7-9F95-FF49-ACC2-40EA608B2247}"/>
              </a:ext>
            </a:extLst>
          </p:cNvPr>
          <p:cNvSpPr/>
          <p:nvPr userDrawn="1"/>
        </p:nvSpPr>
        <p:spPr>
          <a:xfrm>
            <a:off x="838200" y="1478071"/>
            <a:ext cx="4973877" cy="4244349"/>
          </a:xfrm>
          <a:prstGeom prst="rect">
            <a:avLst/>
          </a:prstGeom>
          <a:solidFill>
            <a:schemeClr val="accent1">
              <a:alpha val="147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215D4DE-328B-364C-8A15-DA6F1CACE7D8}"/>
              </a:ext>
            </a:extLst>
          </p:cNvPr>
          <p:cNvSpPr/>
          <p:nvPr userDrawn="1"/>
        </p:nvSpPr>
        <p:spPr>
          <a:xfrm>
            <a:off x="6399756" y="1478071"/>
            <a:ext cx="4973877" cy="4244349"/>
          </a:xfrm>
          <a:prstGeom prst="rect">
            <a:avLst/>
          </a:prstGeom>
          <a:solidFill>
            <a:schemeClr val="accent1">
              <a:alpha val="147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C5D6627-CD5F-C64A-992F-99E84AE41C04}"/>
              </a:ext>
            </a:extLst>
          </p:cNvPr>
          <p:cNvSpPr>
            <a:spLocks noGrp="1"/>
          </p:cNvSpPr>
          <p:nvPr>
            <p:ph type="title" hasCustomPrompt="1"/>
          </p:nvPr>
        </p:nvSpPr>
        <p:spPr>
          <a:xfrm>
            <a:off x="838200" y="513568"/>
            <a:ext cx="9821449" cy="926926"/>
          </a:xfrm>
        </p:spPr>
        <p:txBody>
          <a:bodyPr/>
          <a:lstStyle>
            <a:lvl1pPr>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C996DD94-9E6A-2849-AEB4-60E093208044}" type="datetime1">
              <a:rPr lang="fr-CA" smtClean="0"/>
              <a:t>2024-08-12</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pic>
        <p:nvPicPr>
          <p:cNvPr id="8" name="Image 7">
            <a:extLst>
              <a:ext uri="{FF2B5EF4-FFF2-40B4-BE49-F238E27FC236}">
                <a16:creationId xmlns:a16="http://schemas.microsoft.com/office/drawing/2014/main" id="{007C1CAC-9D76-C045-B8F8-D9E69BBE3DEA}"/>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texte 2">
            <a:extLst>
              <a:ext uri="{FF2B5EF4-FFF2-40B4-BE49-F238E27FC236}">
                <a16:creationId xmlns:a16="http://schemas.microsoft.com/office/drawing/2014/main" id="{B37026B1-C37F-C646-8B85-5D0E78FA7CF7}"/>
              </a:ext>
            </a:extLst>
          </p:cNvPr>
          <p:cNvSpPr>
            <a:spLocks noGrp="1"/>
          </p:cNvSpPr>
          <p:nvPr>
            <p:ph type="body" idx="13"/>
          </p:nvPr>
        </p:nvSpPr>
        <p:spPr>
          <a:xfrm>
            <a:off x="7371048" y="2204581"/>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4" name="Espace réservé du texte 2">
            <a:extLst>
              <a:ext uri="{FF2B5EF4-FFF2-40B4-BE49-F238E27FC236}">
                <a16:creationId xmlns:a16="http://schemas.microsoft.com/office/drawing/2014/main" id="{0B65B035-F7A0-844F-A8C3-CB03CAC38D6F}"/>
              </a:ext>
            </a:extLst>
          </p:cNvPr>
          <p:cNvSpPr>
            <a:spLocks noGrp="1"/>
          </p:cNvSpPr>
          <p:nvPr>
            <p:ph type="body" idx="15"/>
          </p:nvPr>
        </p:nvSpPr>
        <p:spPr>
          <a:xfrm>
            <a:off x="6663847" y="3116306"/>
            <a:ext cx="4471791" cy="2263624"/>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Triangle 6">
            <a:extLst>
              <a:ext uri="{FF2B5EF4-FFF2-40B4-BE49-F238E27FC236}">
                <a16:creationId xmlns:a16="http://schemas.microsoft.com/office/drawing/2014/main" id="{5F7D0C47-EDF4-9644-9523-C3EC43CEEC36}"/>
              </a:ext>
            </a:extLst>
          </p:cNvPr>
          <p:cNvSpPr/>
          <p:nvPr userDrawn="1"/>
        </p:nvSpPr>
        <p:spPr>
          <a:xfrm rot="10800000">
            <a:off x="8505173" y="1277655"/>
            <a:ext cx="857281" cy="7390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2">
            <a:extLst>
              <a:ext uri="{FF2B5EF4-FFF2-40B4-BE49-F238E27FC236}">
                <a16:creationId xmlns:a16="http://schemas.microsoft.com/office/drawing/2014/main" id="{50A165D2-E52A-0A4C-8534-176F6C4983F5}"/>
              </a:ext>
            </a:extLst>
          </p:cNvPr>
          <p:cNvSpPr>
            <a:spLocks noGrp="1"/>
          </p:cNvSpPr>
          <p:nvPr>
            <p:ph type="body" idx="16"/>
          </p:nvPr>
        </p:nvSpPr>
        <p:spPr>
          <a:xfrm>
            <a:off x="1822017" y="2204581"/>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8" name="Espace réservé du texte 2">
            <a:extLst>
              <a:ext uri="{FF2B5EF4-FFF2-40B4-BE49-F238E27FC236}">
                <a16:creationId xmlns:a16="http://schemas.microsoft.com/office/drawing/2014/main" id="{B594B824-439A-F145-86CF-54294110EDCA}"/>
              </a:ext>
            </a:extLst>
          </p:cNvPr>
          <p:cNvSpPr>
            <a:spLocks noGrp="1"/>
          </p:cNvSpPr>
          <p:nvPr>
            <p:ph type="body" idx="17"/>
          </p:nvPr>
        </p:nvSpPr>
        <p:spPr>
          <a:xfrm>
            <a:off x="1056361" y="3116306"/>
            <a:ext cx="4517721" cy="2263624"/>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riangle 18">
            <a:extLst>
              <a:ext uri="{FF2B5EF4-FFF2-40B4-BE49-F238E27FC236}">
                <a16:creationId xmlns:a16="http://schemas.microsoft.com/office/drawing/2014/main" id="{B731E492-30B7-2942-969B-44A8F8F29DE2}"/>
              </a:ext>
            </a:extLst>
          </p:cNvPr>
          <p:cNvSpPr/>
          <p:nvPr userDrawn="1"/>
        </p:nvSpPr>
        <p:spPr>
          <a:xfrm rot="10800000">
            <a:off x="2956142" y="1277655"/>
            <a:ext cx="857281" cy="73903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88871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re et conten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C95A7-9F95-FF49-ACC2-40EA608B2247}"/>
              </a:ext>
            </a:extLst>
          </p:cNvPr>
          <p:cNvSpPr/>
          <p:nvPr userDrawn="1"/>
        </p:nvSpPr>
        <p:spPr>
          <a:xfrm>
            <a:off x="838200" y="1478071"/>
            <a:ext cx="4973877" cy="4244349"/>
          </a:xfrm>
          <a:prstGeom prst="rect">
            <a:avLst/>
          </a:prstGeom>
          <a:solidFill>
            <a:schemeClr val="accent1">
              <a:alpha val="147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215D4DE-328B-364C-8A15-DA6F1CACE7D8}"/>
              </a:ext>
            </a:extLst>
          </p:cNvPr>
          <p:cNvSpPr/>
          <p:nvPr userDrawn="1"/>
        </p:nvSpPr>
        <p:spPr>
          <a:xfrm>
            <a:off x="6399756" y="1478071"/>
            <a:ext cx="4973877" cy="4244349"/>
          </a:xfrm>
          <a:prstGeom prst="rect">
            <a:avLst/>
          </a:prstGeom>
          <a:solidFill>
            <a:schemeClr val="accent1">
              <a:alpha val="147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C5D6627-CD5F-C64A-992F-99E84AE41C04}"/>
              </a:ext>
            </a:extLst>
          </p:cNvPr>
          <p:cNvSpPr>
            <a:spLocks noGrp="1"/>
          </p:cNvSpPr>
          <p:nvPr>
            <p:ph type="title" hasCustomPrompt="1"/>
          </p:nvPr>
        </p:nvSpPr>
        <p:spPr>
          <a:xfrm>
            <a:off x="838200" y="513568"/>
            <a:ext cx="9821449" cy="926926"/>
          </a:xfrm>
        </p:spPr>
        <p:txBody>
          <a:bodyPr/>
          <a:lstStyle>
            <a:lvl1pPr algn="l">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B6A6386E-FA55-0B49-A829-C4D6F87107C3}" type="datetime1">
              <a:rPr lang="fr-CA" smtClean="0"/>
              <a:t>2024-08-12</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pic>
        <p:nvPicPr>
          <p:cNvPr id="8" name="Image 7">
            <a:extLst>
              <a:ext uri="{FF2B5EF4-FFF2-40B4-BE49-F238E27FC236}">
                <a16:creationId xmlns:a16="http://schemas.microsoft.com/office/drawing/2014/main" id="{007C1CAC-9D76-C045-B8F8-D9E69BBE3DEA}"/>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texte 2">
            <a:extLst>
              <a:ext uri="{FF2B5EF4-FFF2-40B4-BE49-F238E27FC236}">
                <a16:creationId xmlns:a16="http://schemas.microsoft.com/office/drawing/2014/main" id="{B37026B1-C37F-C646-8B85-5D0E78FA7CF7}"/>
              </a:ext>
            </a:extLst>
          </p:cNvPr>
          <p:cNvSpPr>
            <a:spLocks noGrp="1"/>
          </p:cNvSpPr>
          <p:nvPr>
            <p:ph type="body" idx="13"/>
          </p:nvPr>
        </p:nvSpPr>
        <p:spPr>
          <a:xfrm>
            <a:off x="7371048" y="2204581"/>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4" name="Espace réservé du texte 2">
            <a:extLst>
              <a:ext uri="{FF2B5EF4-FFF2-40B4-BE49-F238E27FC236}">
                <a16:creationId xmlns:a16="http://schemas.microsoft.com/office/drawing/2014/main" id="{0B65B035-F7A0-844F-A8C3-CB03CAC38D6F}"/>
              </a:ext>
            </a:extLst>
          </p:cNvPr>
          <p:cNvSpPr>
            <a:spLocks noGrp="1"/>
          </p:cNvSpPr>
          <p:nvPr>
            <p:ph type="body" idx="15"/>
          </p:nvPr>
        </p:nvSpPr>
        <p:spPr>
          <a:xfrm>
            <a:off x="6663847" y="3116306"/>
            <a:ext cx="4471791" cy="2263624"/>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Triangle 6">
            <a:extLst>
              <a:ext uri="{FF2B5EF4-FFF2-40B4-BE49-F238E27FC236}">
                <a16:creationId xmlns:a16="http://schemas.microsoft.com/office/drawing/2014/main" id="{5F7D0C47-EDF4-9644-9523-C3EC43CEEC36}"/>
              </a:ext>
            </a:extLst>
          </p:cNvPr>
          <p:cNvSpPr/>
          <p:nvPr userDrawn="1"/>
        </p:nvSpPr>
        <p:spPr>
          <a:xfrm rot="10800000">
            <a:off x="8611643" y="1380024"/>
            <a:ext cx="576197" cy="49672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_|_</a:t>
            </a:r>
          </a:p>
        </p:txBody>
      </p:sp>
      <p:sp>
        <p:nvSpPr>
          <p:cNvPr id="17" name="Espace réservé du texte 2">
            <a:extLst>
              <a:ext uri="{FF2B5EF4-FFF2-40B4-BE49-F238E27FC236}">
                <a16:creationId xmlns:a16="http://schemas.microsoft.com/office/drawing/2014/main" id="{50A165D2-E52A-0A4C-8534-176F6C4983F5}"/>
              </a:ext>
            </a:extLst>
          </p:cNvPr>
          <p:cNvSpPr>
            <a:spLocks noGrp="1"/>
          </p:cNvSpPr>
          <p:nvPr>
            <p:ph type="body" idx="16"/>
          </p:nvPr>
        </p:nvSpPr>
        <p:spPr>
          <a:xfrm>
            <a:off x="1822017" y="2204581"/>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8" name="Espace réservé du texte 2">
            <a:extLst>
              <a:ext uri="{FF2B5EF4-FFF2-40B4-BE49-F238E27FC236}">
                <a16:creationId xmlns:a16="http://schemas.microsoft.com/office/drawing/2014/main" id="{B594B824-439A-F145-86CF-54294110EDCA}"/>
              </a:ext>
            </a:extLst>
          </p:cNvPr>
          <p:cNvSpPr>
            <a:spLocks noGrp="1"/>
          </p:cNvSpPr>
          <p:nvPr>
            <p:ph type="body" idx="17"/>
          </p:nvPr>
        </p:nvSpPr>
        <p:spPr>
          <a:xfrm>
            <a:off x="1056361" y="3116306"/>
            <a:ext cx="4517721" cy="2263624"/>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riangle 18">
            <a:extLst>
              <a:ext uri="{FF2B5EF4-FFF2-40B4-BE49-F238E27FC236}">
                <a16:creationId xmlns:a16="http://schemas.microsoft.com/office/drawing/2014/main" id="{B731E492-30B7-2942-969B-44A8F8F29DE2}"/>
              </a:ext>
            </a:extLst>
          </p:cNvPr>
          <p:cNvSpPr/>
          <p:nvPr userDrawn="1"/>
        </p:nvSpPr>
        <p:spPr>
          <a:xfrm rot="10800000">
            <a:off x="2956141" y="1322290"/>
            <a:ext cx="576197" cy="49672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6632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5D6627-CD5F-C64A-992F-99E84AE41C04}"/>
              </a:ext>
            </a:extLst>
          </p:cNvPr>
          <p:cNvSpPr>
            <a:spLocks noGrp="1"/>
          </p:cNvSpPr>
          <p:nvPr>
            <p:ph type="title" hasCustomPrompt="1"/>
          </p:nvPr>
        </p:nvSpPr>
        <p:spPr>
          <a:xfrm>
            <a:off x="838200" y="513568"/>
            <a:ext cx="9821449" cy="926926"/>
          </a:xfrm>
        </p:spPr>
        <p:txBody>
          <a:bodyPr/>
          <a:lstStyle>
            <a:lvl1pPr>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ED94F288-C2B6-AD48-96B8-2B0B6A1B990A}" type="datetime1">
              <a:rPr lang="fr-CA" smtClean="0"/>
              <a:t>2024-08-12</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Espace réservé du texte 2">
            <a:extLst>
              <a:ext uri="{FF2B5EF4-FFF2-40B4-BE49-F238E27FC236}">
                <a16:creationId xmlns:a16="http://schemas.microsoft.com/office/drawing/2014/main" id="{B37026B1-C37F-C646-8B85-5D0E78FA7CF7}"/>
              </a:ext>
            </a:extLst>
          </p:cNvPr>
          <p:cNvSpPr>
            <a:spLocks noGrp="1"/>
          </p:cNvSpPr>
          <p:nvPr>
            <p:ph type="body" idx="13"/>
          </p:nvPr>
        </p:nvSpPr>
        <p:spPr>
          <a:xfrm>
            <a:off x="7528149" y="1681163"/>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cxnSp>
        <p:nvCxnSpPr>
          <p:cNvPr id="12" name="Connecteur droit 11">
            <a:extLst>
              <a:ext uri="{FF2B5EF4-FFF2-40B4-BE49-F238E27FC236}">
                <a16:creationId xmlns:a16="http://schemas.microsoft.com/office/drawing/2014/main" id="{BC3F537B-88F2-794F-87AB-E5E1B8C615F2}"/>
              </a:ext>
            </a:extLst>
          </p:cNvPr>
          <p:cNvCxnSpPr>
            <a:cxnSpLocks/>
          </p:cNvCxnSpPr>
          <p:nvPr userDrawn="1"/>
        </p:nvCxnSpPr>
        <p:spPr>
          <a:xfrm flipV="1">
            <a:off x="6092868" y="1696667"/>
            <a:ext cx="0" cy="4025754"/>
          </a:xfrm>
          <a:prstGeom prst="line">
            <a:avLst/>
          </a:prstGeom>
          <a:ln w="127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Espace réservé du texte 2">
            <a:extLst>
              <a:ext uri="{FF2B5EF4-FFF2-40B4-BE49-F238E27FC236}">
                <a16:creationId xmlns:a16="http://schemas.microsoft.com/office/drawing/2014/main" id="{CF81FB56-C8DF-4149-9D62-10C91BC192BA}"/>
              </a:ext>
            </a:extLst>
          </p:cNvPr>
          <p:cNvSpPr>
            <a:spLocks noGrp="1"/>
          </p:cNvSpPr>
          <p:nvPr>
            <p:ph type="body" idx="14"/>
          </p:nvPr>
        </p:nvSpPr>
        <p:spPr>
          <a:xfrm>
            <a:off x="839788" y="2645668"/>
            <a:ext cx="4834502" cy="3076752"/>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4" name="Espace réservé du texte 2">
            <a:extLst>
              <a:ext uri="{FF2B5EF4-FFF2-40B4-BE49-F238E27FC236}">
                <a16:creationId xmlns:a16="http://schemas.microsoft.com/office/drawing/2014/main" id="{0B65B035-F7A0-844F-A8C3-CB03CAC38D6F}"/>
              </a:ext>
            </a:extLst>
          </p:cNvPr>
          <p:cNvSpPr>
            <a:spLocks noGrp="1"/>
          </p:cNvSpPr>
          <p:nvPr>
            <p:ph type="body" idx="15"/>
          </p:nvPr>
        </p:nvSpPr>
        <p:spPr>
          <a:xfrm>
            <a:off x="6517712" y="2645667"/>
            <a:ext cx="4855921" cy="3076753"/>
          </a:xfrm>
        </p:spPr>
        <p:txBody>
          <a:bodyPr anchor="t">
            <a:normAutofit/>
          </a:bodyPr>
          <a:lstStyle>
            <a:lvl1pPr marL="0" indent="0" algn="ctr">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5" name="Espace réservé du texte 2">
            <a:extLst>
              <a:ext uri="{FF2B5EF4-FFF2-40B4-BE49-F238E27FC236}">
                <a16:creationId xmlns:a16="http://schemas.microsoft.com/office/drawing/2014/main" id="{31FC9D24-432A-A74E-A0A5-091D7661378F}"/>
              </a:ext>
            </a:extLst>
          </p:cNvPr>
          <p:cNvSpPr>
            <a:spLocks noGrp="1"/>
          </p:cNvSpPr>
          <p:nvPr>
            <p:ph type="body" idx="16"/>
          </p:nvPr>
        </p:nvSpPr>
        <p:spPr>
          <a:xfrm>
            <a:off x="1841333" y="1681163"/>
            <a:ext cx="3031292" cy="723834"/>
          </a:xfrm>
        </p:spPr>
        <p:txBody>
          <a:bodyPr anchor="t">
            <a:normAutofit/>
          </a:bodyPr>
          <a:lstStyle>
            <a:lvl1pPr marL="0" indent="0" algn="ctr">
              <a:buNone/>
              <a:defRPr sz="2000" b="1" i="0">
                <a:solidFill>
                  <a:schemeClr val="accent1"/>
                </a:solidFill>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pic>
        <p:nvPicPr>
          <p:cNvPr id="17" name="Image 16">
            <a:extLst>
              <a:ext uri="{FF2B5EF4-FFF2-40B4-BE49-F238E27FC236}">
                <a16:creationId xmlns:a16="http://schemas.microsoft.com/office/drawing/2014/main" id="{E4413C52-968B-8649-96C9-33D5794859E5}"/>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247572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D8D3E17-F0B8-974F-9829-778BC75B088C}"/>
              </a:ext>
            </a:extLst>
          </p:cNvPr>
          <p:cNvSpPr>
            <a:spLocks noGrp="1"/>
          </p:cNvSpPr>
          <p:nvPr>
            <p:ph type="dt" sz="half" idx="10"/>
          </p:nvPr>
        </p:nvSpPr>
        <p:spPr/>
        <p:txBody>
          <a:bodyPr/>
          <a:lstStyle/>
          <a:p>
            <a:fld id="{4FA4DDF9-A9CF-C14B-81A8-3614B598F79C}" type="datetime1">
              <a:rPr lang="fr-CA" smtClean="0"/>
              <a:t>2024-08-12</a:t>
            </a:fld>
            <a:endParaRPr lang="fr-FR"/>
          </a:p>
        </p:txBody>
      </p:sp>
      <p:sp>
        <p:nvSpPr>
          <p:cNvPr id="5" name="Espace réservé du pied de page 4">
            <a:extLst>
              <a:ext uri="{FF2B5EF4-FFF2-40B4-BE49-F238E27FC236}">
                <a16:creationId xmlns:a16="http://schemas.microsoft.com/office/drawing/2014/main" id="{2AD76A8A-2BFC-744C-9432-615AFDB51E51}"/>
              </a:ext>
            </a:extLst>
          </p:cNvPr>
          <p:cNvSpPr>
            <a:spLocks noGrp="1"/>
          </p:cNvSpPr>
          <p:nvPr>
            <p:ph type="ftr" sz="quarter" idx="11"/>
          </p:nvPr>
        </p:nvSpPr>
        <p:spPr/>
        <p:txBody>
          <a:bodyPr/>
          <a:lstStyle/>
          <a:p>
            <a:r>
              <a:rPr lang="fr-FR"/>
              <a:t>ALU-COMPÉTENCES</a:t>
            </a:r>
          </a:p>
        </p:txBody>
      </p:sp>
      <p:sp>
        <p:nvSpPr>
          <p:cNvPr id="6" name="Espace réservé du numéro de diapositive 5">
            <a:extLst>
              <a:ext uri="{FF2B5EF4-FFF2-40B4-BE49-F238E27FC236}">
                <a16:creationId xmlns:a16="http://schemas.microsoft.com/office/drawing/2014/main" id="{DC58F119-67FD-E345-BE6F-351562CD25B3}"/>
              </a:ext>
            </a:extLst>
          </p:cNvPr>
          <p:cNvSpPr>
            <a:spLocks noGrp="1"/>
          </p:cNvSpPr>
          <p:nvPr>
            <p:ph type="sldNum" sz="quarter" idx="12"/>
          </p:nvPr>
        </p:nvSpPr>
        <p:spPr>
          <a:xfrm>
            <a:off x="10016237" y="6356350"/>
            <a:ext cx="1209805" cy="365125"/>
          </a:xfrm>
        </p:spPr>
        <p:txBody>
          <a:bodyPr/>
          <a:lstStyle/>
          <a:p>
            <a:fld id="{82B63C5F-247B-BE4F-ACBC-7BDD67617F3E}" type="slidenum">
              <a:rPr lang="fr-FR" smtClean="0"/>
              <a:t>‹n°›</a:t>
            </a:fld>
            <a:endParaRPr lang="fr-FR" dirty="0"/>
          </a:p>
        </p:txBody>
      </p:sp>
      <p:cxnSp>
        <p:nvCxnSpPr>
          <p:cNvPr id="10" name="Connecteur droit 9">
            <a:extLst>
              <a:ext uri="{FF2B5EF4-FFF2-40B4-BE49-F238E27FC236}">
                <a16:creationId xmlns:a16="http://schemas.microsoft.com/office/drawing/2014/main" id="{92C1DEB8-92B3-2446-8919-76AF2D175738}"/>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36964A97-F46D-5544-AEE2-6DB2F0276A8F}"/>
              </a:ext>
            </a:extLst>
          </p:cNvPr>
          <p:cNvSpPr>
            <a:spLocks noGrp="1"/>
          </p:cNvSpPr>
          <p:nvPr>
            <p:ph type="body" idx="1"/>
          </p:nvPr>
        </p:nvSpPr>
        <p:spPr>
          <a:xfrm>
            <a:off x="839788" y="1681163"/>
            <a:ext cx="10513982" cy="4041258"/>
          </a:xfrm>
        </p:spPr>
        <p:txBody>
          <a:bodyPr anchor="t">
            <a:normAutofit/>
          </a:bodyPr>
          <a:lstStyle>
            <a:lvl1pPr marL="0" indent="0">
              <a:buNone/>
              <a:defRPr sz="1600" b="0" i="0">
                <a:latin typeface="Univers Condensed Light" panose="020B0306020202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Titre 1">
            <a:extLst>
              <a:ext uri="{FF2B5EF4-FFF2-40B4-BE49-F238E27FC236}">
                <a16:creationId xmlns:a16="http://schemas.microsoft.com/office/drawing/2014/main" id="{99B7DDE8-278E-414C-9C6E-0CA4CE2D47BF}"/>
              </a:ext>
            </a:extLst>
          </p:cNvPr>
          <p:cNvSpPr>
            <a:spLocks noGrp="1"/>
          </p:cNvSpPr>
          <p:nvPr>
            <p:ph type="title" hasCustomPrompt="1"/>
          </p:nvPr>
        </p:nvSpPr>
        <p:spPr>
          <a:xfrm>
            <a:off x="838200" y="513568"/>
            <a:ext cx="9821449" cy="926926"/>
          </a:xfrm>
        </p:spPr>
        <p:txBody>
          <a:bodyPr/>
          <a:lstStyle>
            <a:lvl1pPr>
              <a:defRPr b="0" i="0">
                <a:solidFill>
                  <a:schemeClr val="accent2"/>
                </a:solidFill>
                <a:latin typeface="Univers Condensed Light" panose="020B0306020202040204" pitchFamily="34" charset="0"/>
              </a:defRPr>
            </a:lvl1pPr>
          </a:lstStyle>
          <a:p>
            <a:r>
              <a:rPr lang="fr-CA" dirty="0"/>
              <a:t>MODIFIER LE STYLE DU TITRE</a:t>
            </a:r>
            <a:endParaRPr lang="fr-FR" dirty="0"/>
          </a:p>
        </p:txBody>
      </p:sp>
      <p:pic>
        <p:nvPicPr>
          <p:cNvPr id="12" name="Image 11">
            <a:extLst>
              <a:ext uri="{FF2B5EF4-FFF2-40B4-BE49-F238E27FC236}">
                <a16:creationId xmlns:a16="http://schemas.microsoft.com/office/drawing/2014/main" id="{B65EDFE5-2417-4B43-8977-E21C6A2B4E65}"/>
              </a:ext>
            </a:extLst>
          </p:cNvPr>
          <p:cNvPicPr>
            <a:picLocks noChangeAspect="1"/>
          </p:cNvPicPr>
          <p:nvPr userDrawn="1"/>
        </p:nvPicPr>
        <p:blipFill>
          <a:blip r:embed="rId2">
            <a:alphaModFix amt="50000"/>
          </a:blip>
          <a:stretch>
            <a:fillRect/>
          </a:stretch>
        </p:blipFill>
        <p:spPr>
          <a:xfrm>
            <a:off x="10982462" y="513567"/>
            <a:ext cx="825761" cy="543192"/>
          </a:xfrm>
          <a:prstGeom prst="rect">
            <a:avLst/>
          </a:prstGeom>
        </p:spPr>
      </p:pic>
    </p:spTree>
    <p:extLst>
      <p:ext uri="{BB962C8B-B14F-4D97-AF65-F5344CB8AC3E}">
        <p14:creationId xmlns:p14="http://schemas.microsoft.com/office/powerpoint/2010/main" val="68553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025DB3E-96BA-F649-9361-4CBAFE5D0CFE}"/>
              </a:ext>
            </a:extLst>
          </p:cNvPr>
          <p:cNvSpPr>
            <a:spLocks noGrp="1"/>
          </p:cNvSpPr>
          <p:nvPr>
            <p:ph type="title"/>
          </p:nvPr>
        </p:nvSpPr>
        <p:spPr>
          <a:xfrm>
            <a:off x="838200" y="513567"/>
            <a:ext cx="9896605" cy="1177121"/>
          </a:xfrm>
          <a:prstGeom prst="rect">
            <a:avLst/>
          </a:prstGeom>
        </p:spPr>
        <p:txBody>
          <a:bodyPr vert="horz" lIns="0" tIns="0" rIns="0" bIns="0" rtlCol="0" anchor="t">
            <a:normAutofit/>
          </a:bodyPr>
          <a:lstStyle/>
          <a:p>
            <a:r>
              <a:rPr lang="fr-CA" dirty="0"/>
              <a:t>MODIFIER LE STYLE DU TITRE</a:t>
            </a:r>
            <a:endParaRPr lang="fr-FR" dirty="0"/>
          </a:p>
        </p:txBody>
      </p:sp>
      <p:sp>
        <p:nvSpPr>
          <p:cNvPr id="3" name="Espace réservé du texte 2">
            <a:extLst>
              <a:ext uri="{FF2B5EF4-FFF2-40B4-BE49-F238E27FC236}">
                <a16:creationId xmlns:a16="http://schemas.microsoft.com/office/drawing/2014/main" id="{A536AE04-C6AA-2D40-9AF7-5A85C0688360}"/>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Espace réservé de la date 3">
            <a:extLst>
              <a:ext uri="{FF2B5EF4-FFF2-40B4-BE49-F238E27FC236}">
                <a16:creationId xmlns:a16="http://schemas.microsoft.com/office/drawing/2014/main" id="{BF0172DD-8208-ED41-876D-CC58E0CAE6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Univers Condensed Light" panose="020B0306020202040204" pitchFamily="34" charset="0"/>
              </a:defRPr>
            </a:lvl1pPr>
          </a:lstStyle>
          <a:p>
            <a:fld id="{E41D533B-F757-4341-9F49-F79E143FE4D6}" type="datetime1">
              <a:rPr lang="fr-CA" smtClean="0"/>
              <a:t>2024-08-12</a:t>
            </a:fld>
            <a:endParaRPr lang="fr-FR"/>
          </a:p>
        </p:txBody>
      </p:sp>
      <p:sp>
        <p:nvSpPr>
          <p:cNvPr id="5" name="Espace réservé du pied de page 4">
            <a:extLst>
              <a:ext uri="{FF2B5EF4-FFF2-40B4-BE49-F238E27FC236}">
                <a16:creationId xmlns:a16="http://schemas.microsoft.com/office/drawing/2014/main" id="{06971A4D-0AD9-064F-B043-346263532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Univers Condensed Light" panose="020B0306020202040204" pitchFamily="34" charset="0"/>
              </a:defRPr>
            </a:lvl1pPr>
          </a:lstStyle>
          <a:p>
            <a:r>
              <a:rPr lang="fr-FR"/>
              <a:t>ALU-COMPÉTENCES</a:t>
            </a:r>
            <a:endParaRPr lang="fr-FR" dirty="0"/>
          </a:p>
        </p:txBody>
      </p:sp>
      <p:sp>
        <p:nvSpPr>
          <p:cNvPr id="6" name="Espace réservé du numéro de diapositive 5">
            <a:extLst>
              <a:ext uri="{FF2B5EF4-FFF2-40B4-BE49-F238E27FC236}">
                <a16:creationId xmlns:a16="http://schemas.microsoft.com/office/drawing/2014/main" id="{63BABB3F-F220-D849-928A-D836963E0A1A}"/>
              </a:ext>
            </a:extLst>
          </p:cNvPr>
          <p:cNvSpPr>
            <a:spLocks noGrp="1"/>
          </p:cNvSpPr>
          <p:nvPr>
            <p:ph type="sldNum" sz="quarter" idx="4"/>
          </p:nvPr>
        </p:nvSpPr>
        <p:spPr>
          <a:xfrm>
            <a:off x="8610599" y="6356350"/>
            <a:ext cx="2575135" cy="365125"/>
          </a:xfrm>
          <a:prstGeom prst="rect">
            <a:avLst/>
          </a:prstGeom>
        </p:spPr>
        <p:txBody>
          <a:bodyPr vert="horz" lIns="91440" tIns="45720" rIns="91440" bIns="45720" rtlCol="0" anchor="ctr"/>
          <a:lstStyle>
            <a:lvl1pPr algn="r">
              <a:defRPr sz="1200" b="0" i="0">
                <a:solidFill>
                  <a:schemeClr val="accent2"/>
                </a:solidFill>
                <a:latin typeface="Univers Condensed Light" panose="020B0306020202040204" pitchFamily="34" charset="0"/>
              </a:defRPr>
            </a:lvl1pPr>
          </a:lstStyle>
          <a:p>
            <a:fld id="{82B63C5F-247B-BE4F-ACBC-7BDD67617F3E}" type="slidenum">
              <a:rPr lang="fr-FR" smtClean="0"/>
              <a:pPr/>
              <a:t>‹n°›</a:t>
            </a:fld>
            <a:endParaRPr lang="fr-FR"/>
          </a:p>
        </p:txBody>
      </p:sp>
      <p:cxnSp>
        <p:nvCxnSpPr>
          <p:cNvPr id="8" name="Connecteur droit 7">
            <a:extLst>
              <a:ext uri="{FF2B5EF4-FFF2-40B4-BE49-F238E27FC236}">
                <a16:creationId xmlns:a16="http://schemas.microsoft.com/office/drawing/2014/main" id="{53CB125F-1831-744A-AC8D-D030A10E2F3F}"/>
              </a:ext>
            </a:extLst>
          </p:cNvPr>
          <p:cNvCxnSpPr/>
          <p:nvPr userDrawn="1"/>
        </p:nvCxnSpPr>
        <p:spPr>
          <a:xfrm flipV="1">
            <a:off x="11353800" y="6356350"/>
            <a:ext cx="0" cy="50165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679180"/>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67" r:id="rId3"/>
    <p:sldLayoutId id="2147483666" r:id="rId4"/>
    <p:sldLayoutId id="2147483663" r:id="rId5"/>
    <p:sldLayoutId id="2147483664" r:id="rId6"/>
    <p:sldLayoutId id="2147483670" r:id="rId7"/>
    <p:sldLayoutId id="2147483665" r:id="rId8"/>
    <p:sldLayoutId id="2147483661" r:id="rId9"/>
    <p:sldLayoutId id="2147483662" r:id="rId10"/>
    <p:sldLayoutId id="2147483650" r:id="rId11"/>
    <p:sldLayoutId id="2147483654" r:id="rId12"/>
    <p:sldLayoutId id="2147483655" r:id="rId13"/>
    <p:sldLayoutId id="2147483656" r:id="rId14"/>
    <p:sldLayoutId id="2147483657" r:id="rId15"/>
  </p:sldLayoutIdLst>
  <p:hf hdr="0" dt="0"/>
  <p:txStyles>
    <p:title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Condensed Light" panose="020B03060202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solidFill>
          <a:latin typeface="Univers Condensed Light" panose="020B03060202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Condensed Light" panose="020B03060202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Yo7N4d_Uglg"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3.png"/><Relationship Id="rId7" Type="http://schemas.openxmlformats.org/officeDocument/2006/relationships/image" Target="../media/image57.emf"/><Relationship Id="rId2" Type="http://schemas.openxmlformats.org/officeDocument/2006/relationships/image" Target="../media/image52.jpg"/><Relationship Id="rId1" Type="http://schemas.openxmlformats.org/officeDocument/2006/relationships/slideLayout" Target="../slideLayouts/slideLayout12.xml"/><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jpg"/><Relationship Id="rId4" Type="http://schemas.openxmlformats.org/officeDocument/2006/relationships/image" Target="../media/image54.jpg"/><Relationship Id="rId9" Type="http://schemas.openxmlformats.org/officeDocument/2006/relationships/image" Target="../media/image5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3156" y="3890354"/>
            <a:ext cx="9145718" cy="1342045"/>
          </a:xfrm>
        </p:spPr>
        <p:txBody>
          <a:bodyPr>
            <a:normAutofit fontScale="90000"/>
          </a:bodyPr>
          <a:lstStyle/>
          <a:p>
            <a:r>
              <a:rPr lang="fr-FR" dirty="0">
                <a:latin typeface="Univers Condensed" panose="020B0506020202050204"/>
              </a:rPr>
              <a:t>Conception des </a:t>
            </a:r>
            <a:br>
              <a:rPr lang="fr-FR" dirty="0">
                <a:latin typeface="Univers Condensed" panose="020B0506020202050204"/>
              </a:rPr>
            </a:br>
            <a:r>
              <a:rPr lang="fr-FR" dirty="0">
                <a:latin typeface="Univers Condensed" panose="020B0506020202050204"/>
              </a:rPr>
              <a:t>charpentes d’aluminium</a:t>
            </a:r>
            <a:br>
              <a:rPr lang="fr-FR" dirty="0">
                <a:latin typeface="Univers Condensed" panose="020B0506020202050204"/>
              </a:rPr>
            </a:br>
            <a:br>
              <a:rPr lang="fr-FR" sz="900" dirty="0"/>
            </a:br>
            <a:r>
              <a:rPr lang="fr-FR" sz="3100" b="1" dirty="0">
                <a:ln>
                  <a:solidFill>
                    <a:schemeClr val="tx1"/>
                  </a:solidFill>
                </a:ln>
                <a:solidFill>
                  <a:schemeClr val="bg2">
                    <a:lumMod val="50000"/>
                  </a:schemeClr>
                </a:solidFill>
                <a:effectLst/>
                <a:latin typeface="Univers Condensed" panose="020B0506020202050204"/>
              </a:rPr>
              <a:t>Normes et calculs </a:t>
            </a:r>
            <a:br>
              <a:rPr lang="fr-FR" sz="3100" b="1" dirty="0">
                <a:ln>
                  <a:solidFill>
                    <a:schemeClr val="tx1"/>
                  </a:solidFill>
                </a:ln>
                <a:solidFill>
                  <a:schemeClr val="bg2">
                    <a:lumMod val="50000"/>
                  </a:schemeClr>
                </a:solidFill>
                <a:effectLst/>
                <a:latin typeface="Univers Condensed" panose="020B0506020202050204"/>
              </a:rPr>
            </a:br>
            <a:r>
              <a:rPr lang="fr-FR" sz="3100" b="1" dirty="0">
                <a:ln>
                  <a:solidFill>
                    <a:schemeClr val="tx1"/>
                  </a:solidFill>
                </a:ln>
                <a:solidFill>
                  <a:schemeClr val="bg2">
                    <a:lumMod val="50000"/>
                  </a:schemeClr>
                </a:solidFill>
                <a:effectLst/>
                <a:latin typeface="Univers Condensed" panose="020B0506020202050204"/>
              </a:rPr>
              <a:t>aux états limites</a:t>
            </a:r>
            <a:endParaRPr lang="fr-CA" sz="3100" b="1" dirty="0">
              <a:ln>
                <a:solidFill>
                  <a:schemeClr val="tx1"/>
                </a:solidFill>
              </a:ln>
              <a:solidFill>
                <a:schemeClr val="bg2">
                  <a:lumMod val="50000"/>
                </a:schemeClr>
              </a:solidFill>
              <a:effectLst/>
              <a:latin typeface="Univers Condensed" panose="020B0506020202050204"/>
            </a:endParaRPr>
          </a:p>
        </p:txBody>
      </p:sp>
    </p:spTree>
    <p:extLst>
      <p:ext uri="{BB962C8B-B14F-4D97-AF65-F5344CB8AC3E}">
        <p14:creationId xmlns:p14="http://schemas.microsoft.com/office/powerpoint/2010/main" val="1958242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10</a:t>
            </a:fld>
            <a:endParaRPr lang="fr-CA" altLang="fr-F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p:sp>
        <p:nvSpPr>
          <p:cNvPr id="5" name="Rectangle 1027"/>
          <p:cNvSpPr txBox="1">
            <a:spLocks noChangeArrowheads="1"/>
          </p:cNvSpPr>
          <p:nvPr/>
        </p:nvSpPr>
        <p:spPr>
          <a:xfrm>
            <a:off x="1148763" y="996195"/>
            <a:ext cx="9001125" cy="10081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Condensed Light" panose="020B03060202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solidFill>
                <a:latin typeface="Univers Condensed Light" panose="020B03060202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Condensed Light" panose="020B03060202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a:defRPr/>
            </a:pPr>
            <a:r>
              <a:rPr lang="fr-CA" sz="2000" dirty="0">
                <a:solidFill>
                  <a:schemeClr val="tx1"/>
                </a:solidFill>
                <a:latin typeface="Univers Condensed" panose="020B0506020202050204"/>
              </a:rPr>
              <a:t>Pour le </a:t>
            </a:r>
            <a:r>
              <a:rPr lang="fr-CA" sz="2000" u="sng" dirty="0">
                <a:solidFill>
                  <a:schemeClr val="tx1"/>
                </a:solidFill>
                <a:latin typeface="Univers Condensed" panose="020B0506020202050204"/>
              </a:rPr>
              <a:t>calcul des bâtiments</a:t>
            </a:r>
            <a:r>
              <a:rPr lang="fr-CA" sz="2000" dirty="0">
                <a:solidFill>
                  <a:schemeClr val="tx1"/>
                </a:solidFill>
                <a:latin typeface="Univers Condensed" panose="020B0506020202050204"/>
              </a:rPr>
              <a:t>, on utilise généralement les charges prescrites dans le Code national du bâtiment. Les charges d’utilisation y sont dénotées et définies de la façon suivante :</a:t>
            </a:r>
          </a:p>
        </p:txBody>
      </p:sp>
      <mc:AlternateContent xmlns:mc="http://schemas.openxmlformats.org/markup-compatibility/2006" xmlns:a14="http://schemas.microsoft.com/office/drawing/2010/main">
        <mc:Choice Requires="a14">
          <p:graphicFrame>
            <p:nvGraphicFramePr>
              <p:cNvPr id="7" name="Tableau 6"/>
              <p:cNvGraphicFramePr>
                <a:graphicFrameLocks noGrp="1"/>
              </p:cNvGraphicFramePr>
              <p:nvPr>
                <p:extLst>
                  <p:ext uri="{D42A27DB-BD31-4B8C-83A1-F6EECF244321}">
                    <p14:modId xmlns:p14="http://schemas.microsoft.com/office/powerpoint/2010/main" val="2593281713"/>
                  </p:ext>
                </p:extLst>
              </p:nvPr>
            </p:nvGraphicFramePr>
            <p:xfrm>
              <a:off x="1847211" y="2153408"/>
              <a:ext cx="8425445" cy="4053840"/>
            </p:xfrm>
            <a:graphic>
              <a:graphicData uri="http://schemas.openxmlformats.org/drawingml/2006/table">
                <a:tbl>
                  <a:tblPr firstRow="1" bandRow="1">
                    <a:tableStyleId>{5940675A-B579-460E-94D1-54222C63F5DA}</a:tableStyleId>
                  </a:tblPr>
                  <a:tblGrid>
                    <a:gridCol w="435012">
                      <a:extLst>
                        <a:ext uri="{9D8B030D-6E8A-4147-A177-3AD203B41FA5}">
                          <a16:colId xmlns:a16="http://schemas.microsoft.com/office/drawing/2014/main" val="20000"/>
                        </a:ext>
                      </a:extLst>
                    </a:gridCol>
                    <a:gridCol w="7990433">
                      <a:extLst>
                        <a:ext uri="{9D8B030D-6E8A-4147-A177-3AD203B41FA5}">
                          <a16:colId xmlns:a16="http://schemas.microsoft.com/office/drawing/2014/main" val="20001"/>
                        </a:ext>
                      </a:extLst>
                    </a:gridCol>
                  </a:tblGrid>
                  <a:tr h="238904">
                    <a:tc>
                      <a:txBody>
                        <a:bodyPr/>
                        <a:lstStyle/>
                        <a:p>
                          <a:pPr algn="ctr"/>
                          <a14:m>
                            <m:oMathPara xmlns:m="http://schemas.openxmlformats.org/officeDocument/2006/math">
                              <m:oMathParaPr>
                                <m:jc m:val="centerGroup"/>
                              </m:oMathParaPr>
                              <m:oMath xmlns:m="http://schemas.openxmlformats.org/officeDocument/2006/math">
                                <m:r>
                                  <a:rPr lang="fr-CA" sz="1800" i="1" kern="1200" dirty="0" smtClean="0">
                                    <a:latin typeface="Cambria Math"/>
                                  </a:rPr>
                                  <m:t>𝐷</m:t>
                                </m:r>
                                <m:r>
                                  <a:rPr lang="fr-CA" sz="1800" i="1" kern="1200" dirty="0" smtClean="0">
                                    <a:latin typeface="Cambria Math"/>
                                  </a:rPr>
                                  <m:t> </m:t>
                                </m:r>
                              </m:oMath>
                            </m:oMathPara>
                          </a14:m>
                          <a:endParaRPr lang="fr-CA" sz="1800" kern="1200" dirty="0"/>
                        </a:p>
                      </a:txBody>
                      <a:tcPr anchor="ctr"/>
                    </a:tc>
                    <a:tc>
                      <a:txBody>
                        <a:bodyPr/>
                        <a:lstStyle/>
                        <a:p>
                          <a:r>
                            <a:rPr lang="fr-CA" sz="1800" b="0" i="0" u="none" strike="noStrike" kern="1200" baseline="0" dirty="0">
                              <a:solidFill>
                                <a:schemeClr val="tx1"/>
                              </a:solidFill>
                              <a:latin typeface="+mn-lt"/>
                              <a:ea typeface="+mn-ea"/>
                              <a:cs typeface="+mn-cs"/>
                            </a:rPr>
                            <a:t>Charge permanente - Charge constante exercé par le poids des composantes du bâtiment </a:t>
                          </a:r>
                        </a:p>
                      </a:txBody>
                      <a:tcPr anchor="ctr"/>
                    </a:tc>
                    <a:extLst>
                      <a:ext uri="{0D108BD9-81ED-4DB2-BD59-A6C34878D82A}">
                        <a16:rowId xmlns:a16="http://schemas.microsoft.com/office/drawing/2014/main" val="10000"/>
                      </a:ext>
                    </a:extLst>
                  </a:tr>
                  <a:tr h="370840">
                    <a:tc>
                      <a:txBody>
                        <a:bodyPr/>
                        <a:lstStyle/>
                        <a:p>
                          <a:pPr marL="0" algn="ctr" defTabSz="914400" rtl="0" eaLnBrk="1" latinLnBrk="0" hangingPunct="1"/>
                          <a14:m>
                            <m:oMathPara xmlns:m="http://schemas.openxmlformats.org/officeDocument/2006/math">
                              <m:oMathParaPr>
                                <m:jc m:val="centerGroup"/>
                              </m:oMathParaPr>
                              <m:oMath xmlns:m="http://schemas.openxmlformats.org/officeDocument/2006/math">
                                <m:r>
                                  <a:rPr lang="fr-CA" sz="1800" b="0" i="1" u="none" strike="noStrike" kern="1200" baseline="0" dirty="0" smtClean="0">
                                    <a:solidFill>
                                      <a:schemeClr val="tx1"/>
                                    </a:solidFill>
                                    <a:latin typeface="Cambria Math"/>
                                    <a:ea typeface="+mn-ea"/>
                                    <a:cs typeface="+mn-cs"/>
                                  </a:rPr>
                                  <m:t>𝐿</m:t>
                                </m:r>
                              </m:oMath>
                            </m:oMathPara>
                          </a14:m>
                          <a:endParaRPr lang="fr-CA" sz="1800" b="0" i="0" u="none" strike="noStrike" kern="1200" baseline="0" dirty="0">
                            <a:solidFill>
                              <a:schemeClr val="tx1"/>
                            </a:solidFill>
                            <a:latin typeface="+mn-lt"/>
                            <a:ea typeface="+mn-ea"/>
                            <a:cs typeface="+mn-cs"/>
                          </a:endParaRPr>
                        </a:p>
                      </a:txBody>
                      <a:tcPr/>
                    </a:tc>
                    <a:tc>
                      <a:txBody>
                        <a:bodyPr/>
                        <a:lstStyle/>
                        <a:p>
                          <a:pPr marL="0" algn="l" defTabSz="914400" rtl="0" eaLnBrk="1" latinLnBrk="0" hangingPunct="1"/>
                          <a:r>
                            <a:rPr lang="fr-CA" sz="1800" b="0" i="0" u="none" strike="noStrike" kern="1200" baseline="0" dirty="0">
                              <a:solidFill>
                                <a:schemeClr val="tx1"/>
                              </a:solidFill>
                              <a:latin typeface="+mn-lt"/>
                              <a:ea typeface="+mn-ea"/>
                              <a:cs typeface="+mn-cs"/>
                            </a:rPr>
                            <a:t>Surcharge d’exploitation - surcharge  variable résultant de l’usage prévu</a:t>
                          </a:r>
                        </a:p>
                      </a:txBody>
                      <a:tcPr anchor="ctr"/>
                    </a:tc>
                    <a:extLst>
                      <a:ext uri="{0D108BD9-81ED-4DB2-BD59-A6C34878D82A}">
                        <a16:rowId xmlns:a16="http://schemas.microsoft.com/office/drawing/2014/main" val="10001"/>
                      </a:ext>
                    </a:extLst>
                  </a:tr>
                  <a:tr h="370840">
                    <a:tc>
                      <a:txBody>
                        <a:bodyPr/>
                        <a:lstStyle/>
                        <a:p>
                          <a:pPr marL="0" algn="ctr" defTabSz="914400" rtl="0" eaLnBrk="1" latinLnBrk="0" hangingPunct="1"/>
                          <a14:m>
                            <m:oMathPara xmlns:m="http://schemas.openxmlformats.org/officeDocument/2006/math">
                              <m:oMathParaPr>
                                <m:jc m:val="centerGroup"/>
                              </m:oMathParaPr>
                              <m:oMath xmlns:m="http://schemas.openxmlformats.org/officeDocument/2006/math">
                                <m:r>
                                  <a:rPr lang="fr-CA" sz="1800" b="0" i="1" u="none" strike="noStrike" kern="1200" baseline="0" dirty="0" smtClean="0">
                                    <a:solidFill>
                                      <a:schemeClr val="tx1"/>
                                    </a:solidFill>
                                    <a:latin typeface="Cambria Math"/>
                                    <a:ea typeface="+mn-ea"/>
                                    <a:cs typeface="+mn-cs"/>
                                  </a:rPr>
                                  <m:t>𝑆</m:t>
                                </m:r>
                              </m:oMath>
                            </m:oMathPara>
                          </a14:m>
                          <a:endParaRPr lang="fr-CA" sz="1800" b="0" i="0" u="none" strike="noStrike" kern="1200" baseline="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800" b="0" i="0" u="none" strike="noStrike" kern="1200" baseline="0" dirty="0">
                              <a:solidFill>
                                <a:schemeClr val="tx1"/>
                              </a:solidFill>
                              <a:latin typeface="+mn-lt"/>
                              <a:ea typeface="+mn-ea"/>
                              <a:cs typeface="+mn-cs"/>
                            </a:rPr>
                            <a:t>Charge variable due à la neige, y compris la glace et la pluie</a:t>
                          </a:r>
                        </a:p>
                      </a:txBody>
                      <a:tcPr anchor="ctr"/>
                    </a:tc>
                    <a:extLst>
                      <a:ext uri="{0D108BD9-81ED-4DB2-BD59-A6C34878D82A}">
                        <a16:rowId xmlns:a16="http://schemas.microsoft.com/office/drawing/2014/main" val="10002"/>
                      </a:ext>
                    </a:extLst>
                  </a:tr>
                  <a:tr h="370840">
                    <a:tc>
                      <a:txBody>
                        <a:bodyPr/>
                        <a:lstStyle/>
                        <a:p>
                          <a:pPr marL="0" algn="ctr" defTabSz="914400" rtl="0" eaLnBrk="1" latinLnBrk="0" hangingPunct="1"/>
                          <a14:m>
                            <m:oMathPara xmlns:m="http://schemas.openxmlformats.org/officeDocument/2006/math">
                              <m:oMathParaPr>
                                <m:jc m:val="centerGroup"/>
                              </m:oMathParaPr>
                              <m:oMath xmlns:m="http://schemas.openxmlformats.org/officeDocument/2006/math">
                                <m:r>
                                  <a:rPr lang="fr-CA" sz="1800" b="0" i="1" u="none" strike="noStrike" kern="1200" baseline="0" dirty="0" smtClean="0">
                                    <a:solidFill>
                                      <a:schemeClr val="tx1"/>
                                    </a:solidFill>
                                    <a:latin typeface="Cambria Math"/>
                                    <a:ea typeface="+mn-ea"/>
                                    <a:cs typeface="+mn-cs"/>
                                  </a:rPr>
                                  <m:t>𝑊</m:t>
                                </m:r>
                              </m:oMath>
                            </m:oMathPara>
                          </a14:m>
                          <a:endParaRPr lang="fr-CA" sz="1800" b="0" i="0" u="none" strike="noStrike" kern="1200" baseline="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800" b="0" i="0" u="none" strike="noStrike" kern="1200" baseline="0" dirty="0">
                              <a:solidFill>
                                <a:schemeClr val="tx1"/>
                              </a:solidFill>
                              <a:latin typeface="+mn-lt"/>
                              <a:ea typeface="+mn-ea"/>
                              <a:cs typeface="+mn-cs"/>
                            </a:rPr>
                            <a:t>Charge variable due au vent</a:t>
                          </a:r>
                        </a:p>
                      </a:txBody>
                      <a:tcPr anchor="ctr"/>
                    </a:tc>
                    <a:extLst>
                      <a:ext uri="{0D108BD9-81ED-4DB2-BD59-A6C34878D82A}">
                        <a16:rowId xmlns:a16="http://schemas.microsoft.com/office/drawing/2014/main" val="10003"/>
                      </a:ext>
                    </a:extLst>
                  </a:tr>
                  <a:tr h="370840">
                    <a:tc>
                      <a:txBody>
                        <a:bodyPr/>
                        <a:lstStyle/>
                        <a:p>
                          <a:pPr marL="0" marR="0" lvl="1"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lang="fr-CA" sz="1800" b="0" i="1" u="none" strike="noStrike" kern="1200" baseline="0" dirty="0" smtClean="0">
                                    <a:solidFill>
                                      <a:schemeClr val="tx1"/>
                                    </a:solidFill>
                                    <a:latin typeface="Cambria Math"/>
                                    <a:ea typeface="+mn-ea"/>
                                    <a:cs typeface="+mn-cs"/>
                                  </a:rPr>
                                  <m:t>𝐸</m:t>
                                </m:r>
                              </m:oMath>
                            </m:oMathPara>
                          </a14:m>
                          <a:endParaRPr lang="fr-CA" sz="1800" b="0" i="0" u="none" strike="noStrike" kern="1200" baseline="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800" b="0" i="0" u="none" strike="noStrike" kern="1200" baseline="0" dirty="0">
                              <a:solidFill>
                                <a:schemeClr val="tx1"/>
                              </a:solidFill>
                              <a:latin typeface="+mn-lt"/>
                              <a:ea typeface="+mn-ea"/>
                              <a:cs typeface="+mn-cs"/>
                            </a:rPr>
                            <a:t>Charge et effets due au séisme</a:t>
                          </a:r>
                        </a:p>
                      </a:txBody>
                      <a:tcPr anchor="ctr"/>
                    </a:tc>
                    <a:extLst>
                      <a:ext uri="{0D108BD9-81ED-4DB2-BD59-A6C34878D82A}">
                        <a16:rowId xmlns:a16="http://schemas.microsoft.com/office/drawing/2014/main" val="10004"/>
                      </a:ext>
                    </a:extLst>
                  </a:tr>
                  <a:tr h="370840">
                    <a:tc>
                      <a:txBody>
                        <a:bodyPr/>
                        <a:lstStyle/>
                        <a:p>
                          <a:pPr marL="0" marR="0" lvl="1"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lang="fr-CA" sz="1800" b="0" i="1" u="none" strike="noStrike" kern="1200" baseline="0" dirty="0" smtClean="0">
                                    <a:solidFill>
                                      <a:schemeClr val="tx1"/>
                                    </a:solidFill>
                                    <a:latin typeface="Cambria Math" panose="02040503050406030204" pitchFamily="18" charset="0"/>
                                    <a:ea typeface="+mn-ea"/>
                                    <a:cs typeface="+mn-cs"/>
                                  </a:rPr>
                                  <m:t>𝑃</m:t>
                                </m:r>
                              </m:oMath>
                            </m:oMathPara>
                          </a14:m>
                          <a:endParaRPr lang="fr-CA" sz="1800" b="0" i="0" u="none" strike="noStrike" kern="1200" baseline="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800" b="0" i="0" u="none" strike="noStrike" kern="1200" baseline="0" dirty="0">
                              <a:solidFill>
                                <a:schemeClr val="tx1"/>
                              </a:solidFill>
                              <a:latin typeface="+mn-lt"/>
                              <a:ea typeface="+mn-ea"/>
                              <a:cs typeface="+mn-cs"/>
                            </a:rPr>
                            <a:t>Effets permanent causés par la précontrainte</a:t>
                          </a:r>
                        </a:p>
                      </a:txBody>
                      <a:tcPr anchor="ctr"/>
                    </a:tc>
                    <a:extLst>
                      <a:ext uri="{0D108BD9-81ED-4DB2-BD59-A6C34878D82A}">
                        <a16:rowId xmlns:a16="http://schemas.microsoft.com/office/drawing/2014/main" val="10005"/>
                      </a:ext>
                    </a:extLst>
                  </a:tr>
                  <a:tr h="370840">
                    <a:tc>
                      <a:txBody>
                        <a:bodyPr/>
                        <a:lstStyle/>
                        <a:p>
                          <a:pPr marL="0" marR="0" lvl="1"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lang="fr-CA" sz="1800" b="0" i="1" u="none" strike="noStrike" kern="1200" baseline="0" dirty="0" smtClean="0">
                                    <a:solidFill>
                                      <a:schemeClr val="tx1"/>
                                    </a:solidFill>
                                    <a:latin typeface="Cambria Math" panose="02040503050406030204" pitchFamily="18" charset="0"/>
                                    <a:ea typeface="+mn-ea"/>
                                    <a:cs typeface="+mn-cs"/>
                                  </a:rPr>
                                  <m:t>𝐻</m:t>
                                </m:r>
                              </m:oMath>
                            </m:oMathPara>
                          </a14:m>
                          <a:endParaRPr lang="fr-CA" sz="1800" b="0" i="0" u="none" strike="noStrike"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u="none" strike="noStrike" kern="1200" baseline="0" dirty="0">
                              <a:solidFill>
                                <a:schemeClr val="tx1"/>
                              </a:solidFill>
                              <a:latin typeface="+mn-lt"/>
                              <a:ea typeface="+mn-ea"/>
                              <a:cs typeface="+mn-cs"/>
                            </a:rPr>
                            <a:t>Surcharge due à la poussé des terres, y compris la glace et la nappe souterraine</a:t>
                          </a:r>
                        </a:p>
                      </a:txBody>
                      <a:tcPr anchor="ctr"/>
                    </a:tc>
                    <a:extLst>
                      <a:ext uri="{0D108BD9-81ED-4DB2-BD59-A6C34878D82A}">
                        <a16:rowId xmlns:a16="http://schemas.microsoft.com/office/drawing/2014/main" val="10006"/>
                      </a:ext>
                    </a:extLst>
                  </a:tr>
                  <a:tr h="370840">
                    <a:tc>
                      <a:txBody>
                        <a:bodyPr/>
                        <a:lstStyle/>
                        <a:p>
                          <a:pPr marL="0" marR="0" lvl="1"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lang="fr-CA" sz="1800" b="0" i="1" u="none" strike="noStrike" kern="1200" baseline="0" dirty="0" smtClean="0">
                                    <a:solidFill>
                                      <a:schemeClr val="tx1"/>
                                    </a:solidFill>
                                    <a:latin typeface="Cambria Math"/>
                                    <a:ea typeface="+mn-ea"/>
                                    <a:cs typeface="+mn-cs"/>
                                  </a:rPr>
                                  <m:t>𝑇</m:t>
                                </m:r>
                              </m:oMath>
                            </m:oMathPara>
                          </a14:m>
                          <a:endParaRPr lang="fr-CA" sz="1800" b="0" i="0" u="none" strike="noStrike" kern="1200" baseline="0" dirty="0">
                            <a:solidFill>
                              <a:schemeClr val="tx1"/>
                            </a:solidFill>
                            <a:latin typeface="+mn-lt"/>
                            <a:ea typeface="+mn-ea"/>
                            <a:cs typeface="+mn-cs"/>
                          </a:endParaRPr>
                        </a:p>
                      </a:txBody>
                      <a:tcPr anchor="ctr"/>
                    </a:tc>
                    <a:tc>
                      <a:txBody>
                        <a:bodyPr/>
                        <a:lstStyle/>
                        <a:p>
                          <a:pPr marL="0" marR="0" lvl="1"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fr-CA" sz="1800" b="0" i="0" u="none" strike="noStrike" kern="1200" baseline="0" dirty="0">
                              <a:solidFill>
                                <a:schemeClr val="tx1"/>
                              </a:solidFill>
                              <a:latin typeface="+mn-lt"/>
                              <a:ea typeface="+mn-ea"/>
                              <a:cs typeface="+mn-cs"/>
                            </a:rPr>
                            <a:t>Effets imputables aux contraction, aux dilatation ou aux fléchissements provoqués par les variations de températures, au retrait, aux variation hygrométriques,  au fluage des matériaux, au mouvement résultant du tassement différentiel ou une combinaison de ces facteurs</a:t>
                          </a:r>
                        </a:p>
                      </a:txBody>
                      <a:tcPr anchor="ctr"/>
                    </a:tc>
                    <a:extLst>
                      <a:ext uri="{0D108BD9-81ED-4DB2-BD59-A6C34878D82A}">
                        <a16:rowId xmlns:a16="http://schemas.microsoft.com/office/drawing/2014/main" val="10007"/>
                      </a:ext>
                    </a:extLst>
                  </a:tr>
                </a:tbl>
              </a:graphicData>
            </a:graphic>
          </p:graphicFrame>
        </mc:Choice>
        <mc:Fallback xmlns="">
          <p:graphicFrame>
            <p:nvGraphicFramePr>
              <p:cNvPr id="7" name="Tableau 6"/>
              <p:cNvGraphicFramePr>
                <a:graphicFrameLocks noGrp="1"/>
              </p:cNvGraphicFramePr>
              <p:nvPr>
                <p:extLst>
                  <p:ext uri="{D42A27DB-BD31-4B8C-83A1-F6EECF244321}">
                    <p14:modId xmlns:p14="http://schemas.microsoft.com/office/powerpoint/2010/main" val="2593281713"/>
                  </p:ext>
                </p:extLst>
              </p:nvPr>
            </p:nvGraphicFramePr>
            <p:xfrm>
              <a:off x="1847211" y="2153408"/>
              <a:ext cx="8425445" cy="4053840"/>
            </p:xfrm>
            <a:graphic>
              <a:graphicData uri="http://schemas.openxmlformats.org/drawingml/2006/table">
                <a:tbl>
                  <a:tblPr firstRow="1" bandRow="1">
                    <a:tableStyleId>{5940675A-B579-460E-94D1-54222C63F5DA}</a:tableStyleId>
                  </a:tblPr>
                  <a:tblGrid>
                    <a:gridCol w="435012">
                      <a:extLst>
                        <a:ext uri="{9D8B030D-6E8A-4147-A177-3AD203B41FA5}">
                          <a16:colId xmlns:a16="http://schemas.microsoft.com/office/drawing/2014/main" val="20000"/>
                        </a:ext>
                      </a:extLst>
                    </a:gridCol>
                    <a:gridCol w="7990433">
                      <a:extLst>
                        <a:ext uri="{9D8B030D-6E8A-4147-A177-3AD203B41FA5}">
                          <a16:colId xmlns:a16="http://schemas.microsoft.com/office/drawing/2014/main" val="20001"/>
                        </a:ext>
                      </a:extLst>
                    </a:gridCol>
                  </a:tblGrid>
                  <a:tr h="640080">
                    <a:tc>
                      <a:txBody>
                        <a:bodyPr/>
                        <a:lstStyle/>
                        <a:p>
                          <a:endParaRPr lang="fr-FR"/>
                        </a:p>
                      </a:txBody>
                      <a:tcPr anchor="ctr">
                        <a:blipFill>
                          <a:blip r:embed="rId3"/>
                          <a:stretch>
                            <a:fillRect l="-2817" t="-4762" r="-1850704" b="-548571"/>
                          </a:stretch>
                        </a:blipFill>
                      </a:tcPr>
                    </a:tc>
                    <a:tc>
                      <a:txBody>
                        <a:bodyPr/>
                        <a:lstStyle/>
                        <a:p>
                          <a:r>
                            <a:rPr lang="fr-CA" sz="1800" b="0" i="0" u="none" strike="noStrike" kern="1200" baseline="0" dirty="0">
                              <a:solidFill>
                                <a:schemeClr val="tx1"/>
                              </a:solidFill>
                              <a:latin typeface="+mn-lt"/>
                              <a:ea typeface="+mn-ea"/>
                              <a:cs typeface="+mn-cs"/>
                            </a:rPr>
                            <a:t>Charge permanente - Charge constante exercé par le poids des composantes du bâtiment </a:t>
                          </a:r>
                        </a:p>
                      </a:txBody>
                      <a:tcPr anchor="ctr"/>
                    </a:tc>
                    <a:extLst>
                      <a:ext uri="{0D108BD9-81ED-4DB2-BD59-A6C34878D82A}">
                        <a16:rowId xmlns:a16="http://schemas.microsoft.com/office/drawing/2014/main" val="10000"/>
                      </a:ext>
                    </a:extLst>
                  </a:tr>
                  <a:tr h="370840">
                    <a:tc>
                      <a:txBody>
                        <a:bodyPr/>
                        <a:lstStyle/>
                        <a:p>
                          <a:endParaRPr lang="fr-FR"/>
                        </a:p>
                      </a:txBody>
                      <a:tcPr>
                        <a:blipFill>
                          <a:blip r:embed="rId3"/>
                          <a:stretch>
                            <a:fillRect l="-2817" t="-180328" r="-1850704" b="-844262"/>
                          </a:stretch>
                        </a:blipFill>
                      </a:tcPr>
                    </a:tc>
                    <a:tc>
                      <a:txBody>
                        <a:bodyPr/>
                        <a:lstStyle/>
                        <a:p>
                          <a:pPr marL="0" algn="l" defTabSz="914400" rtl="0" eaLnBrk="1" latinLnBrk="0" hangingPunct="1"/>
                          <a:r>
                            <a:rPr lang="fr-CA" sz="1800" b="0" i="0" u="none" strike="noStrike" kern="1200" baseline="0" dirty="0">
                              <a:solidFill>
                                <a:schemeClr val="tx1"/>
                              </a:solidFill>
                              <a:latin typeface="+mn-lt"/>
                              <a:ea typeface="+mn-ea"/>
                              <a:cs typeface="+mn-cs"/>
                            </a:rPr>
                            <a:t>Surcharge d’exploitation - surcharge  variable résultant de l’usage prévu</a:t>
                          </a:r>
                        </a:p>
                      </a:txBody>
                      <a:tcPr anchor="ctr"/>
                    </a:tc>
                    <a:extLst>
                      <a:ext uri="{0D108BD9-81ED-4DB2-BD59-A6C34878D82A}">
                        <a16:rowId xmlns:a16="http://schemas.microsoft.com/office/drawing/2014/main" val="10001"/>
                      </a:ext>
                    </a:extLst>
                  </a:tr>
                  <a:tr h="370840">
                    <a:tc>
                      <a:txBody>
                        <a:bodyPr/>
                        <a:lstStyle/>
                        <a:p>
                          <a:endParaRPr lang="fr-FR"/>
                        </a:p>
                      </a:txBody>
                      <a:tcPr>
                        <a:blipFill>
                          <a:blip r:embed="rId3"/>
                          <a:stretch>
                            <a:fillRect l="-2817" t="-280328" r="-1850704" b="-744262"/>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800" b="0" i="0" u="none" strike="noStrike" kern="1200" baseline="0" dirty="0">
                              <a:solidFill>
                                <a:schemeClr val="tx1"/>
                              </a:solidFill>
                              <a:latin typeface="+mn-lt"/>
                              <a:ea typeface="+mn-ea"/>
                              <a:cs typeface="+mn-cs"/>
                            </a:rPr>
                            <a:t>Charge variable due à la neige, y compris la glace et la pluie</a:t>
                          </a:r>
                        </a:p>
                      </a:txBody>
                      <a:tcPr anchor="ctr"/>
                    </a:tc>
                    <a:extLst>
                      <a:ext uri="{0D108BD9-81ED-4DB2-BD59-A6C34878D82A}">
                        <a16:rowId xmlns:a16="http://schemas.microsoft.com/office/drawing/2014/main" val="10002"/>
                      </a:ext>
                    </a:extLst>
                  </a:tr>
                  <a:tr h="370840">
                    <a:tc>
                      <a:txBody>
                        <a:bodyPr/>
                        <a:lstStyle/>
                        <a:p>
                          <a:endParaRPr lang="fr-FR"/>
                        </a:p>
                      </a:txBody>
                      <a:tcPr>
                        <a:blipFill>
                          <a:blip r:embed="rId3"/>
                          <a:stretch>
                            <a:fillRect l="-2817" t="-380328" r="-1850704" b="-644262"/>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800" b="0" i="0" u="none" strike="noStrike" kern="1200" baseline="0" dirty="0">
                              <a:solidFill>
                                <a:schemeClr val="tx1"/>
                              </a:solidFill>
                              <a:latin typeface="+mn-lt"/>
                              <a:ea typeface="+mn-ea"/>
                              <a:cs typeface="+mn-cs"/>
                            </a:rPr>
                            <a:t>Charge variable due au vent</a:t>
                          </a:r>
                        </a:p>
                      </a:txBody>
                      <a:tcPr anchor="ctr"/>
                    </a:tc>
                    <a:extLst>
                      <a:ext uri="{0D108BD9-81ED-4DB2-BD59-A6C34878D82A}">
                        <a16:rowId xmlns:a16="http://schemas.microsoft.com/office/drawing/2014/main" val="10003"/>
                      </a:ext>
                    </a:extLst>
                  </a:tr>
                  <a:tr h="370840">
                    <a:tc>
                      <a:txBody>
                        <a:bodyPr/>
                        <a:lstStyle/>
                        <a:p>
                          <a:endParaRPr lang="fr-FR"/>
                        </a:p>
                      </a:txBody>
                      <a:tcPr>
                        <a:blipFill>
                          <a:blip r:embed="rId3"/>
                          <a:stretch>
                            <a:fillRect l="-2817" t="-480328" r="-1850704" b="-544262"/>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800" b="0" i="0" u="none" strike="noStrike" kern="1200" baseline="0" dirty="0">
                              <a:solidFill>
                                <a:schemeClr val="tx1"/>
                              </a:solidFill>
                              <a:latin typeface="+mn-lt"/>
                              <a:ea typeface="+mn-ea"/>
                              <a:cs typeface="+mn-cs"/>
                            </a:rPr>
                            <a:t>Charge et effets due au séisme</a:t>
                          </a:r>
                        </a:p>
                      </a:txBody>
                      <a:tcPr anchor="ctr"/>
                    </a:tc>
                    <a:extLst>
                      <a:ext uri="{0D108BD9-81ED-4DB2-BD59-A6C34878D82A}">
                        <a16:rowId xmlns:a16="http://schemas.microsoft.com/office/drawing/2014/main" val="10004"/>
                      </a:ext>
                    </a:extLst>
                  </a:tr>
                  <a:tr h="370840">
                    <a:tc>
                      <a:txBody>
                        <a:bodyPr/>
                        <a:lstStyle/>
                        <a:p>
                          <a:endParaRPr lang="fr-FR"/>
                        </a:p>
                      </a:txBody>
                      <a:tcPr>
                        <a:blipFill>
                          <a:blip r:embed="rId3"/>
                          <a:stretch>
                            <a:fillRect l="-2817" t="-580328" r="-1850704" b="-444262"/>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800" b="0" i="0" u="none" strike="noStrike" kern="1200" baseline="0" dirty="0">
                              <a:solidFill>
                                <a:schemeClr val="tx1"/>
                              </a:solidFill>
                              <a:latin typeface="+mn-lt"/>
                              <a:ea typeface="+mn-ea"/>
                              <a:cs typeface="+mn-cs"/>
                            </a:rPr>
                            <a:t>Effets permanent causés par la précontrainte</a:t>
                          </a:r>
                        </a:p>
                      </a:txBody>
                      <a:tcPr anchor="ctr"/>
                    </a:tc>
                    <a:extLst>
                      <a:ext uri="{0D108BD9-81ED-4DB2-BD59-A6C34878D82A}">
                        <a16:rowId xmlns:a16="http://schemas.microsoft.com/office/drawing/2014/main" val="10005"/>
                      </a:ext>
                    </a:extLst>
                  </a:tr>
                  <a:tr h="370840">
                    <a:tc>
                      <a:txBody>
                        <a:bodyPr/>
                        <a:lstStyle/>
                        <a:p>
                          <a:endParaRPr lang="fr-FR"/>
                        </a:p>
                      </a:txBody>
                      <a:tcPr>
                        <a:blipFill>
                          <a:blip r:embed="rId3"/>
                          <a:stretch>
                            <a:fillRect l="-2817" t="-680328" r="-1850704" b="-344262"/>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u="none" strike="noStrike" kern="1200" baseline="0" dirty="0">
                              <a:solidFill>
                                <a:schemeClr val="tx1"/>
                              </a:solidFill>
                              <a:latin typeface="+mn-lt"/>
                              <a:ea typeface="+mn-ea"/>
                              <a:cs typeface="+mn-cs"/>
                            </a:rPr>
                            <a:t>Surcharge due à la poussé des terres, y compris la glace et la nappe souterraine</a:t>
                          </a:r>
                        </a:p>
                      </a:txBody>
                      <a:tcPr anchor="ctr"/>
                    </a:tc>
                    <a:extLst>
                      <a:ext uri="{0D108BD9-81ED-4DB2-BD59-A6C34878D82A}">
                        <a16:rowId xmlns:a16="http://schemas.microsoft.com/office/drawing/2014/main" val="10006"/>
                      </a:ext>
                    </a:extLst>
                  </a:tr>
                  <a:tr h="1188720">
                    <a:tc>
                      <a:txBody>
                        <a:bodyPr/>
                        <a:lstStyle/>
                        <a:p>
                          <a:endParaRPr lang="fr-FR"/>
                        </a:p>
                      </a:txBody>
                      <a:tcPr anchor="ctr">
                        <a:blipFill>
                          <a:blip r:embed="rId3"/>
                          <a:stretch>
                            <a:fillRect l="-2817" t="-244103" r="-1850704" b="-7692"/>
                          </a:stretch>
                        </a:blipFill>
                      </a:tcPr>
                    </a:tc>
                    <a:tc>
                      <a:txBody>
                        <a:bodyPr/>
                        <a:lstStyle/>
                        <a:p>
                          <a:pPr marL="0" marR="0" lvl="1"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fr-CA" sz="1800" b="0" i="0" u="none" strike="noStrike" kern="1200" baseline="0" dirty="0">
                              <a:solidFill>
                                <a:schemeClr val="tx1"/>
                              </a:solidFill>
                              <a:latin typeface="+mn-lt"/>
                              <a:ea typeface="+mn-ea"/>
                              <a:cs typeface="+mn-cs"/>
                            </a:rPr>
                            <a:t>Effets imputables aux contraction, aux dilatation ou aux fléchissements provoqués par les variations de températures, au retrait, aux variation hygrométriques,  au fluage des matériaux, au mouvement résultant du tassement différentiel ou une combinaison de ces facteurs</a:t>
                          </a:r>
                        </a:p>
                      </a:txBody>
                      <a:tcPr anchor="ctr"/>
                    </a:tc>
                    <a:extLst>
                      <a:ext uri="{0D108BD9-81ED-4DB2-BD59-A6C34878D82A}">
                        <a16:rowId xmlns:a16="http://schemas.microsoft.com/office/drawing/2014/main" val="10007"/>
                      </a:ext>
                    </a:extLst>
                  </a:tr>
                </a:tbl>
              </a:graphicData>
            </a:graphic>
          </p:graphicFrame>
        </mc:Fallback>
      </mc:AlternateContent>
      <p:sp>
        <p:nvSpPr>
          <p:cNvPr id="3" name="ZoneTexte 2"/>
          <p:cNvSpPr txBox="1"/>
          <p:nvPr/>
        </p:nvSpPr>
        <p:spPr>
          <a:xfrm>
            <a:off x="541420" y="6533148"/>
            <a:ext cx="3741821" cy="276999"/>
          </a:xfrm>
          <a:prstGeom prst="rect">
            <a:avLst/>
          </a:prstGeom>
          <a:noFill/>
        </p:spPr>
        <p:txBody>
          <a:bodyPr wrap="square" rtlCol="0">
            <a:spAutoFit/>
          </a:bodyPr>
          <a:lstStyle/>
          <a:p>
            <a:r>
              <a:rPr lang="fr-FR" sz="1200" dirty="0"/>
              <a:t>Source : Code national du bâtiment – Canada 2015</a:t>
            </a:r>
            <a:endParaRPr lang="fr-CA" sz="1200" dirty="0"/>
          </a:p>
        </p:txBody>
      </p:sp>
    </p:spTree>
    <p:extLst>
      <p:ext uri="{BB962C8B-B14F-4D97-AF65-F5344CB8AC3E}">
        <p14:creationId xmlns:p14="http://schemas.microsoft.com/office/powerpoint/2010/main" val="22355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Actions, combinaisons </a:t>
            </a:r>
            <a:br>
              <a:rPr lang="fr-FR" dirty="0"/>
            </a:br>
            <a:r>
              <a:rPr lang="fr-FR" dirty="0"/>
              <a:t>et états limites</a:t>
            </a:r>
          </a:p>
        </p:txBody>
      </p:sp>
      <p:sp>
        <p:nvSpPr>
          <p:cNvPr id="3" name="Espace réservé du texte 2"/>
          <p:cNvSpPr>
            <a:spLocks noGrp="1"/>
          </p:cNvSpPr>
          <p:nvPr>
            <p:ph type="body" idx="1"/>
          </p:nvPr>
        </p:nvSpPr>
        <p:spPr/>
        <p:txBody>
          <a:bodyPr/>
          <a:lstStyle/>
          <a:p>
            <a:r>
              <a:rPr lang="fr-FR" dirty="0"/>
              <a:t>Exigences de base de conception et de dimensionnement</a:t>
            </a:r>
          </a:p>
        </p:txBody>
      </p:sp>
      <p:sp>
        <p:nvSpPr>
          <p:cNvPr id="4" name="Espace réservé du pied de page 3"/>
          <p:cNvSpPr>
            <a:spLocks noGrp="1"/>
          </p:cNvSpPr>
          <p:nvPr>
            <p:ph type="ftr" sz="quarter" idx="11"/>
          </p:nvPr>
        </p:nvSpPr>
        <p:spPr/>
        <p:txBody>
          <a:bodyPr/>
          <a:lstStyle/>
          <a:p>
            <a:r>
              <a:rPr lang="fr-FR"/>
              <a:t>ALU-COMPÉTENCES</a:t>
            </a:r>
          </a:p>
        </p:txBody>
      </p:sp>
      <p:sp>
        <p:nvSpPr>
          <p:cNvPr id="5" name="Espace réservé du numéro de diapositive 4"/>
          <p:cNvSpPr>
            <a:spLocks noGrp="1"/>
          </p:cNvSpPr>
          <p:nvPr>
            <p:ph type="sldNum" sz="quarter" idx="12"/>
          </p:nvPr>
        </p:nvSpPr>
        <p:spPr/>
        <p:txBody>
          <a:bodyPr/>
          <a:lstStyle/>
          <a:p>
            <a:fld id="{82B63C5F-247B-BE4F-ACBC-7BDD67617F3E}" type="slidenum">
              <a:rPr lang="fr-FR" smtClean="0"/>
              <a:t>11</a:t>
            </a:fld>
            <a:endParaRPr lang="fr-FR"/>
          </a:p>
        </p:txBody>
      </p:sp>
    </p:spTree>
    <p:extLst>
      <p:ext uri="{BB962C8B-B14F-4D97-AF65-F5344CB8AC3E}">
        <p14:creationId xmlns:p14="http://schemas.microsoft.com/office/powerpoint/2010/main" val="2623223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12</a:t>
            </a:fld>
            <a:endParaRPr lang="fr-CA" altLang="fr-F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p:sp>
        <p:nvSpPr>
          <p:cNvPr id="6" name="Rectangle 1027"/>
          <p:cNvSpPr txBox="1">
            <a:spLocks noChangeArrowheads="1"/>
          </p:cNvSpPr>
          <p:nvPr/>
        </p:nvSpPr>
        <p:spPr>
          <a:xfrm>
            <a:off x="1148763" y="802829"/>
            <a:ext cx="9001125" cy="10081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Condensed Light" panose="020B03060202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solidFill>
                <a:latin typeface="Univers Condensed Light" panose="020B03060202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Condensed Light" panose="020B03060202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a:defRPr/>
            </a:pPr>
            <a:r>
              <a:rPr lang="fr-CA" sz="1800" dirty="0">
                <a:solidFill>
                  <a:schemeClr val="tx1"/>
                </a:solidFill>
                <a:latin typeface="Univers Condensed" panose="020B0506020202050204"/>
              </a:rPr>
              <a:t>Les structures et les éléments structuraux en charpentes d’aluminium doivent être conçus et dimensionnés de façon à satisfaire les exigences suivantes</a:t>
            </a:r>
          </a:p>
        </p:txBody>
      </p:sp>
      <p:graphicFrame>
        <p:nvGraphicFramePr>
          <p:cNvPr id="9" name="Tableau 8"/>
          <p:cNvGraphicFramePr>
            <a:graphicFrameLocks noGrp="1"/>
          </p:cNvGraphicFramePr>
          <p:nvPr>
            <p:extLst>
              <p:ext uri="{D42A27DB-BD31-4B8C-83A1-F6EECF244321}">
                <p14:modId xmlns:p14="http://schemas.microsoft.com/office/powerpoint/2010/main" val="2887237629"/>
              </p:ext>
            </p:extLst>
          </p:nvPr>
        </p:nvGraphicFramePr>
        <p:xfrm>
          <a:off x="1775521" y="1637728"/>
          <a:ext cx="8568951" cy="4901184"/>
        </p:xfrm>
        <a:graphic>
          <a:graphicData uri="http://schemas.openxmlformats.org/drawingml/2006/table">
            <a:tbl>
              <a:tblPr firstRow="1" bandRow="1">
                <a:tableStyleId>{5940675A-B579-460E-94D1-54222C63F5DA}</a:tableStyleId>
              </a:tblPr>
              <a:tblGrid>
                <a:gridCol w="4104456">
                  <a:extLst>
                    <a:ext uri="{9D8B030D-6E8A-4147-A177-3AD203B41FA5}">
                      <a16:colId xmlns:a16="http://schemas.microsoft.com/office/drawing/2014/main" val="20000"/>
                    </a:ext>
                  </a:extLst>
                </a:gridCol>
                <a:gridCol w="4464495">
                  <a:extLst>
                    <a:ext uri="{9D8B030D-6E8A-4147-A177-3AD203B41FA5}">
                      <a16:colId xmlns:a16="http://schemas.microsoft.com/office/drawing/2014/main" val="20001"/>
                    </a:ext>
                  </a:extLst>
                </a:gridCol>
              </a:tblGrid>
              <a:tr h="370840">
                <a:tc>
                  <a:txBody>
                    <a:bodyPr/>
                    <a:lstStyle/>
                    <a:p>
                      <a:pPr marL="342900" lvl="1" indent="-342900" algn="l" defTabSz="914400" rtl="0" eaLnBrk="1" fontAlgn="base" latinLnBrk="0" hangingPunct="1">
                        <a:spcBef>
                          <a:spcPct val="20000"/>
                        </a:spcBef>
                        <a:spcAft>
                          <a:spcPct val="0"/>
                        </a:spcAft>
                        <a:buFont typeface="+mj-lt"/>
                        <a:buAutoNum type="arabicParenR"/>
                        <a:defRPr/>
                      </a:pPr>
                      <a:r>
                        <a:rPr lang="fr-CA" sz="1800" i="0" u="sng" dirty="0"/>
                        <a:t>Sécurité vis-à-vis de l’effondrement</a:t>
                      </a:r>
                      <a:endParaRPr lang="fr-CA" sz="1600" i="0" u="sng" dirty="0"/>
                    </a:p>
                    <a:p>
                      <a:pPr marL="285750" lvl="1" indent="-285750" algn="l" defTabSz="914400" rtl="0" eaLnBrk="1" fontAlgn="base" latinLnBrk="0" hangingPunct="1">
                        <a:spcBef>
                          <a:spcPct val="20000"/>
                        </a:spcBef>
                        <a:spcAft>
                          <a:spcPct val="0"/>
                        </a:spcAft>
                        <a:buFont typeface="Arial" panose="020B0604020202020204" pitchFamily="34" charset="0"/>
                        <a:buChar char="•"/>
                        <a:defRPr/>
                      </a:pPr>
                      <a:r>
                        <a:rPr lang="fr-CA" sz="1600" kern="1200" dirty="0"/>
                        <a:t>L'ossature ne doit pas s'effondrer</a:t>
                      </a:r>
                      <a:r>
                        <a:rPr lang="fr-CA" sz="1600" kern="1200" baseline="0" dirty="0"/>
                        <a:t> </a:t>
                      </a:r>
                      <a:r>
                        <a:rPr lang="fr-CA" sz="1600" dirty="0"/>
                        <a:t>durant sa</a:t>
                      </a:r>
                      <a:r>
                        <a:rPr lang="fr-CA" sz="1600" baseline="0" dirty="0"/>
                        <a:t> </a:t>
                      </a:r>
                      <a:r>
                        <a:rPr lang="fr-CA" sz="1600" dirty="0"/>
                        <a:t>durée de service de l’ouvrage</a:t>
                      </a:r>
                      <a:endParaRPr lang="fr-CA" sz="1600" b="0" kern="1200" dirty="0">
                        <a:solidFill>
                          <a:schemeClr val="bg1"/>
                        </a:solidFill>
                        <a:latin typeface="+mj-lt"/>
                        <a:ea typeface="+mn-ea"/>
                        <a:cs typeface="+mn-cs"/>
                      </a:endParaRPr>
                    </a:p>
                  </a:txBody>
                  <a:tcPr>
                    <a:solidFill>
                      <a:schemeClr val="accent6">
                        <a:lumMod val="60000"/>
                        <a:lumOff val="40000"/>
                      </a:schemeClr>
                    </a:solidFill>
                  </a:tcPr>
                </a:tc>
                <a:tc>
                  <a:txBody>
                    <a:bodyPr/>
                    <a:lstStyle/>
                    <a:p>
                      <a:pPr marL="2857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lang="fr-CA" sz="1600" kern="1200" dirty="0"/>
                    </a:p>
                    <a:p>
                      <a:pPr marL="2857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fr-CA" sz="1600" kern="1200" dirty="0"/>
                        <a:t>L'ensemble doit rester en équilibre lorsque des charges sont appliquées</a:t>
                      </a:r>
                    </a:p>
                    <a:p>
                      <a:pPr marL="2857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fr-CA" sz="1600" kern="1200" dirty="0"/>
                        <a:t>L’aluminium ne doit</a:t>
                      </a:r>
                      <a:r>
                        <a:rPr lang="fr-CA" sz="1600" kern="1200" baseline="0" dirty="0"/>
                        <a:t> </a:t>
                      </a:r>
                      <a:r>
                        <a:rPr lang="fr-CA" sz="1600" kern="1200" dirty="0"/>
                        <a:t>pas se rompre</a:t>
                      </a:r>
                    </a:p>
                    <a:p>
                      <a:pPr marL="2857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fr-CA" sz="1600" kern="1200" dirty="0"/>
                        <a:t>Les éléments ne doivent pas flamber</a:t>
                      </a:r>
                    </a:p>
                  </a:txBody>
                  <a:tcPr>
                    <a:solidFill>
                      <a:schemeClr val="accent6">
                        <a:lumMod val="60000"/>
                        <a:lumOff val="40000"/>
                      </a:schemeClr>
                    </a:solidFill>
                  </a:tcPr>
                </a:tc>
                <a:extLst>
                  <a:ext uri="{0D108BD9-81ED-4DB2-BD59-A6C34878D82A}">
                    <a16:rowId xmlns:a16="http://schemas.microsoft.com/office/drawing/2014/main" val="10000"/>
                  </a:ext>
                </a:extLst>
              </a:tr>
              <a:tr h="370840">
                <a:tc>
                  <a:txBody>
                    <a:bodyPr/>
                    <a:lstStyle/>
                    <a:p>
                      <a:pPr marL="342900" marR="0" lvl="1" indent="-342900" algn="l" defTabSz="914400" rtl="0" eaLnBrk="1" fontAlgn="base" latinLnBrk="0" hangingPunct="1">
                        <a:lnSpc>
                          <a:spcPct val="100000"/>
                        </a:lnSpc>
                        <a:spcBef>
                          <a:spcPct val="20000"/>
                        </a:spcBef>
                        <a:spcAft>
                          <a:spcPct val="0"/>
                        </a:spcAft>
                        <a:buClrTx/>
                        <a:buSzTx/>
                        <a:buFont typeface="+mj-lt"/>
                        <a:buAutoNum type="arabicParenR" startAt="2"/>
                        <a:tabLst/>
                        <a:defRPr/>
                      </a:pPr>
                      <a:r>
                        <a:rPr lang="fr-CA" sz="1800" i="0" u="sng" kern="1200" dirty="0">
                          <a:solidFill>
                            <a:schemeClr val="tx1"/>
                          </a:solidFill>
                          <a:latin typeface="+mn-lt"/>
                          <a:ea typeface="+mn-ea"/>
                          <a:cs typeface="+mn-cs"/>
                        </a:rPr>
                        <a:t>Aptitude au service</a:t>
                      </a:r>
                    </a:p>
                    <a:p>
                      <a:pPr marL="2857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fr-CA" sz="1600" kern="1200" dirty="0">
                          <a:solidFill>
                            <a:schemeClr val="tx1"/>
                          </a:solidFill>
                          <a:latin typeface="+mn-lt"/>
                          <a:ea typeface="+mn-ea"/>
                          <a:cs typeface="+mn-cs"/>
                        </a:rPr>
                        <a:t>La structure ne doit pas se déformer excessivement sous l’action des charges</a:t>
                      </a:r>
                      <a:r>
                        <a:rPr lang="fr-CA" sz="1600" kern="1200" baseline="0" dirty="0">
                          <a:solidFill>
                            <a:schemeClr val="tx1"/>
                          </a:solidFill>
                          <a:latin typeface="+mn-lt"/>
                          <a:ea typeface="+mn-ea"/>
                          <a:cs typeface="+mn-cs"/>
                        </a:rPr>
                        <a:t> d’exploitation ou de service</a:t>
                      </a:r>
                      <a:endParaRPr lang="fr-CA" sz="1600" kern="1200" dirty="0">
                        <a:solidFill>
                          <a:schemeClr val="tx1"/>
                        </a:solidFill>
                        <a:latin typeface="+mn-lt"/>
                        <a:ea typeface="+mn-ea"/>
                        <a:cs typeface="+mn-cs"/>
                      </a:endParaRPr>
                    </a:p>
                  </a:txBody>
                  <a:tcPr>
                    <a:solidFill>
                      <a:schemeClr val="accent6">
                        <a:lumMod val="20000"/>
                        <a:lumOff val="80000"/>
                      </a:schemeClr>
                    </a:solidFill>
                  </a:tcPr>
                </a:tc>
                <a:tc>
                  <a:txBody>
                    <a:bodyPr/>
                    <a:lstStyle/>
                    <a:p>
                      <a:pPr marL="2857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lang="fr-CA" sz="1600" kern="1200" dirty="0">
                        <a:solidFill>
                          <a:schemeClr val="tx1"/>
                        </a:solidFill>
                        <a:latin typeface="+mn-lt"/>
                        <a:ea typeface="+mn-ea"/>
                        <a:cs typeface="+mn-cs"/>
                      </a:endParaRPr>
                    </a:p>
                    <a:p>
                      <a:pPr marL="2857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fr-CA" sz="1600" kern="1200" dirty="0">
                          <a:solidFill>
                            <a:schemeClr val="tx1"/>
                          </a:solidFill>
                          <a:latin typeface="+mn-lt"/>
                          <a:ea typeface="+mn-ea"/>
                          <a:cs typeface="+mn-cs"/>
                        </a:rPr>
                        <a:t>Limitation des flèches</a:t>
                      </a:r>
                    </a:p>
                    <a:p>
                      <a:pPr marL="2857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fr-CA" sz="1600" kern="1200" dirty="0">
                          <a:solidFill>
                            <a:schemeClr val="tx1"/>
                          </a:solidFill>
                          <a:latin typeface="+mn-lt"/>
                          <a:ea typeface="+mn-ea"/>
                          <a:cs typeface="+mn-cs"/>
                        </a:rPr>
                        <a:t>Limitation des vibrations</a:t>
                      </a:r>
                    </a:p>
                    <a:p>
                      <a:pPr marL="2857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fr-CA" sz="1600" kern="1200" dirty="0">
                          <a:solidFill>
                            <a:schemeClr val="tx1"/>
                          </a:solidFill>
                          <a:latin typeface="+mn-lt"/>
                          <a:ea typeface="+mn-ea"/>
                          <a:cs typeface="+mn-cs"/>
                        </a:rPr>
                        <a:t>Limitation de</a:t>
                      </a:r>
                      <a:r>
                        <a:rPr lang="fr-CA" sz="1600" kern="1200" baseline="0" dirty="0">
                          <a:solidFill>
                            <a:schemeClr val="tx1"/>
                          </a:solidFill>
                          <a:latin typeface="+mn-lt"/>
                          <a:ea typeface="+mn-ea"/>
                          <a:cs typeface="+mn-cs"/>
                        </a:rPr>
                        <a:t> d’autres effets dynamiques trop incommodants pour les usages de l’ouvrage</a:t>
                      </a:r>
                      <a:endParaRPr lang="fr-CA" sz="1600" kern="1200" dirty="0">
                        <a:solidFill>
                          <a:schemeClr val="tx1"/>
                        </a:solidFill>
                        <a:latin typeface="+mn-lt"/>
                        <a:ea typeface="+mn-ea"/>
                        <a:cs typeface="+mn-cs"/>
                      </a:endParaRPr>
                    </a:p>
                  </a:txBody>
                  <a:tcPr>
                    <a:solidFill>
                      <a:schemeClr val="accent6">
                        <a:lumMod val="20000"/>
                        <a:lumOff val="80000"/>
                      </a:schemeClr>
                    </a:solidFill>
                  </a:tcPr>
                </a:tc>
                <a:extLst>
                  <a:ext uri="{0D108BD9-81ED-4DB2-BD59-A6C34878D82A}">
                    <a16:rowId xmlns:a16="http://schemas.microsoft.com/office/drawing/2014/main" val="10001"/>
                  </a:ext>
                </a:extLst>
              </a:tr>
              <a:tr h="370840">
                <a:tc>
                  <a:txBody>
                    <a:bodyPr/>
                    <a:lstStyle/>
                    <a:p>
                      <a:pPr marL="342900" marR="0" lvl="1" indent="-342900" algn="l" defTabSz="914400" rtl="0" eaLnBrk="1" fontAlgn="base" latinLnBrk="0" hangingPunct="1">
                        <a:lnSpc>
                          <a:spcPct val="100000"/>
                        </a:lnSpc>
                        <a:spcBef>
                          <a:spcPct val="20000"/>
                        </a:spcBef>
                        <a:spcAft>
                          <a:spcPct val="0"/>
                        </a:spcAft>
                        <a:buClrTx/>
                        <a:buSzTx/>
                        <a:buFont typeface="+mj-lt"/>
                        <a:buAutoNum type="arabicParenR" startAt="3"/>
                        <a:tabLst/>
                        <a:defRPr/>
                      </a:pPr>
                      <a:r>
                        <a:rPr lang="fr-CA" sz="1800" b="0" u="sng" dirty="0"/>
                        <a:t>Esthétique</a:t>
                      </a:r>
                    </a:p>
                    <a:p>
                      <a:pPr marL="2857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fr-CA" sz="1600" dirty="0"/>
                        <a:t>La forme de l’ouvrage</a:t>
                      </a:r>
                      <a:r>
                        <a:rPr lang="fr-CA" sz="1600" baseline="0" dirty="0"/>
                        <a:t> </a:t>
                      </a:r>
                      <a:r>
                        <a:rPr lang="fr-CA" sz="1600" dirty="0"/>
                        <a:t>doit</a:t>
                      </a:r>
                      <a:r>
                        <a:rPr lang="fr-CA" sz="1600" baseline="0" dirty="0"/>
                        <a:t> être </a:t>
                      </a:r>
                      <a:r>
                        <a:rPr lang="fr-CA" sz="1600" dirty="0"/>
                        <a:t>attrayante</a:t>
                      </a:r>
                      <a:endParaRPr lang="fr-CA" sz="1600" b="0" kern="1200" dirty="0">
                        <a:solidFill>
                          <a:schemeClr val="bg1"/>
                        </a:solidFill>
                        <a:latin typeface="+mj-lt"/>
                        <a:ea typeface="+mn-ea"/>
                        <a:cs typeface="+mn-cs"/>
                      </a:endParaRPr>
                    </a:p>
                  </a:txBody>
                  <a:tcPr/>
                </a:tc>
                <a:tc>
                  <a:txBody>
                    <a:bodyPr/>
                    <a:lstStyle/>
                    <a:p>
                      <a:pPr marL="2857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lang="fr-CA" sz="1600" dirty="0"/>
                    </a:p>
                    <a:p>
                      <a:pPr marL="2857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fr-CA" sz="1600" dirty="0"/>
                        <a:t>L’ouvrage doit s’intégrer aux ouvrages existants environnants</a:t>
                      </a:r>
                    </a:p>
                  </a:txBody>
                  <a:tcPr/>
                </a:tc>
                <a:extLst>
                  <a:ext uri="{0D108BD9-81ED-4DB2-BD59-A6C34878D82A}">
                    <a16:rowId xmlns:a16="http://schemas.microsoft.com/office/drawing/2014/main" val="10002"/>
                  </a:ext>
                </a:extLst>
              </a:tr>
              <a:tr h="370840">
                <a:tc>
                  <a:txBody>
                    <a:bodyPr/>
                    <a:lstStyle/>
                    <a:p>
                      <a:pPr marL="342900" marR="0" lvl="1" indent="-342900" algn="l" defTabSz="914400" rtl="0" eaLnBrk="1" fontAlgn="base" latinLnBrk="0" hangingPunct="1">
                        <a:lnSpc>
                          <a:spcPct val="100000"/>
                        </a:lnSpc>
                        <a:spcBef>
                          <a:spcPct val="20000"/>
                        </a:spcBef>
                        <a:spcAft>
                          <a:spcPct val="0"/>
                        </a:spcAft>
                        <a:buClrTx/>
                        <a:buSzTx/>
                        <a:buFont typeface="+mj-lt"/>
                        <a:buAutoNum type="arabicParenR" startAt="4"/>
                        <a:tabLst/>
                        <a:defRPr/>
                      </a:pPr>
                      <a:r>
                        <a:rPr lang="fr-CA" sz="1800" u="sng" kern="1200" dirty="0">
                          <a:solidFill>
                            <a:schemeClr val="tx1"/>
                          </a:solidFill>
                          <a:latin typeface="+mn-lt"/>
                          <a:ea typeface="+mn-ea"/>
                          <a:cs typeface="+mn-cs"/>
                        </a:rPr>
                        <a:t>Économie</a:t>
                      </a:r>
                    </a:p>
                    <a:p>
                      <a:pPr marL="2857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fr-CA" sz="1600" kern="1200" dirty="0">
                          <a:solidFill>
                            <a:schemeClr val="tx1"/>
                          </a:solidFill>
                          <a:latin typeface="+mn-lt"/>
                          <a:ea typeface="+mn-ea"/>
                          <a:cs typeface="+mn-cs"/>
                        </a:rPr>
                        <a:t>À</a:t>
                      </a:r>
                      <a:r>
                        <a:rPr lang="fr-CA" sz="1600" kern="1200" baseline="0" dirty="0">
                          <a:solidFill>
                            <a:schemeClr val="tx1"/>
                          </a:solidFill>
                          <a:latin typeface="+mn-lt"/>
                          <a:ea typeface="+mn-ea"/>
                          <a:cs typeface="+mn-cs"/>
                        </a:rPr>
                        <a:t> court, à moyen et à long terme</a:t>
                      </a:r>
                      <a:endParaRPr lang="fr-CA" sz="1600" kern="1200" dirty="0">
                        <a:solidFill>
                          <a:schemeClr val="tx1"/>
                        </a:solidFill>
                        <a:latin typeface="+mn-lt"/>
                        <a:ea typeface="+mn-ea"/>
                        <a:cs typeface="+mn-cs"/>
                      </a:endParaRPr>
                    </a:p>
                  </a:txBody>
                  <a:tcPr/>
                </a:tc>
                <a:tc>
                  <a:txBody>
                    <a:bodyPr/>
                    <a:lstStyle/>
                    <a:p>
                      <a:pPr marL="2857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lang="fr-CA" sz="1600" baseline="0" dirty="0"/>
                    </a:p>
                    <a:p>
                      <a:pPr marL="2857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fr-CA" sz="1600" baseline="0" dirty="0"/>
                        <a:t>Les coût total du projet (incluant sa construction, son </a:t>
                      </a:r>
                      <a:r>
                        <a:rPr lang="fr-CA" sz="1600" dirty="0"/>
                        <a:t>entretien</a:t>
                      </a:r>
                      <a:r>
                        <a:rPr lang="fr-CA" sz="1600" baseline="0" dirty="0"/>
                        <a:t> et son maintien) doit être économiquement efficient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29961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13</a:t>
            </a:fld>
            <a:endParaRPr lang="fr-CA" altLang="fr-F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p:sp>
        <p:nvSpPr>
          <p:cNvPr id="7" name="Rectangle 6"/>
          <p:cNvSpPr/>
          <p:nvPr/>
        </p:nvSpPr>
        <p:spPr>
          <a:xfrm>
            <a:off x="1148763" y="640129"/>
            <a:ext cx="9008256" cy="3194721"/>
          </a:xfrm>
          <a:prstGeom prst="rect">
            <a:avLst/>
          </a:prstGeom>
        </p:spPr>
        <p:txBody>
          <a:bodyPr wrap="square">
            <a:spAutoFit/>
          </a:bodyPr>
          <a:lstStyle/>
          <a:p>
            <a:pPr marL="285750" lvl="1" indent="-285750">
              <a:spcBef>
                <a:spcPct val="20000"/>
              </a:spcBef>
              <a:buFont typeface="Arial" panose="020B0604020202020204" pitchFamily="34" charset="0"/>
              <a:buChar char="•"/>
              <a:defRPr/>
            </a:pPr>
            <a:r>
              <a:rPr lang="fr-FR" dirty="0">
                <a:latin typeface="Univers Condensed" panose="020B0506020202050204"/>
              </a:rPr>
              <a:t>Le dimensionnement des ouvrages et la vérification de la sécurité ne peuvent pas se faire de manière empirique</a:t>
            </a:r>
          </a:p>
          <a:p>
            <a:pPr marL="285750" lvl="1" indent="-285750">
              <a:spcBef>
                <a:spcPct val="20000"/>
              </a:spcBef>
              <a:buFont typeface="Arial" panose="020B0604020202020204" pitchFamily="34" charset="0"/>
              <a:buChar char="•"/>
              <a:defRPr/>
            </a:pPr>
            <a:endParaRPr lang="fr-FR" dirty="0">
              <a:latin typeface="Univers Condensed" panose="020B0506020202050204"/>
            </a:endParaRPr>
          </a:p>
          <a:p>
            <a:pPr marL="285750" lvl="1" indent="-285750">
              <a:spcBef>
                <a:spcPct val="20000"/>
              </a:spcBef>
              <a:buFont typeface="Arial" panose="020B0604020202020204" pitchFamily="34" charset="0"/>
              <a:buChar char="•"/>
              <a:defRPr/>
            </a:pPr>
            <a:r>
              <a:rPr lang="fr-FR" dirty="0">
                <a:latin typeface="Univers Condensed" panose="020B0506020202050204"/>
              </a:rPr>
              <a:t>Ils sont basés sur des calculs bien précises et régis par des normes strictes</a:t>
            </a:r>
          </a:p>
          <a:p>
            <a:pPr marL="285750" lvl="1" indent="-285750">
              <a:spcBef>
                <a:spcPct val="20000"/>
              </a:spcBef>
              <a:buFont typeface="Arial" panose="020B0604020202020204" pitchFamily="34" charset="0"/>
              <a:buChar char="•"/>
              <a:defRPr/>
            </a:pPr>
            <a:endParaRPr lang="fr-FR" dirty="0">
              <a:latin typeface="Univers Condensed" panose="020B0506020202050204"/>
            </a:endParaRPr>
          </a:p>
          <a:p>
            <a:pPr marL="285750" lvl="1" indent="-285750">
              <a:spcBef>
                <a:spcPct val="20000"/>
              </a:spcBef>
              <a:buFont typeface="Arial" panose="020B0604020202020204" pitchFamily="34" charset="0"/>
              <a:buChar char="•"/>
              <a:defRPr/>
            </a:pPr>
            <a:r>
              <a:rPr lang="fr-FR" dirty="0">
                <a:latin typeface="Univers Condensed" panose="020B0506020202050204"/>
              </a:rPr>
              <a:t>les spécifications de normes et les règles de calcul sont ainsi développées afin d’éviter que des pertes de vies humaines dues à l’effondrement de structures surviennent</a:t>
            </a:r>
          </a:p>
          <a:p>
            <a:pPr marL="285750" lvl="1" indent="-285750">
              <a:spcBef>
                <a:spcPct val="20000"/>
              </a:spcBef>
              <a:buFont typeface="Arial" panose="020B0604020202020204" pitchFamily="34" charset="0"/>
              <a:buChar char="•"/>
              <a:defRPr/>
            </a:pPr>
            <a:endParaRPr lang="fr-FR" dirty="0">
              <a:latin typeface="Univers Condensed" panose="020B0506020202050204"/>
            </a:endParaRPr>
          </a:p>
          <a:p>
            <a:pPr marL="285750" lvl="1" indent="-285750">
              <a:spcBef>
                <a:spcPct val="20000"/>
              </a:spcBef>
              <a:buFont typeface="Arial" panose="020B0604020202020204" pitchFamily="34" charset="0"/>
              <a:buChar char="•"/>
              <a:defRPr/>
            </a:pPr>
            <a:r>
              <a:rPr lang="fr-FR" dirty="0">
                <a:latin typeface="Univers Condensed" panose="020B0506020202050204"/>
              </a:rPr>
              <a:t>La norme canadienne S157 porte sur le calcul des éléments en aluminium, à l’exception des éléments des ponts, régis par la norme S6</a:t>
            </a:r>
          </a:p>
        </p:txBody>
      </p:sp>
      <p:graphicFrame>
        <p:nvGraphicFramePr>
          <p:cNvPr id="10" name="Tableau 9"/>
          <p:cNvGraphicFramePr>
            <a:graphicFrameLocks noGrp="1"/>
          </p:cNvGraphicFramePr>
          <p:nvPr>
            <p:extLst>
              <p:ext uri="{D42A27DB-BD31-4B8C-83A1-F6EECF244321}">
                <p14:modId xmlns:p14="http://schemas.microsoft.com/office/powerpoint/2010/main" val="226750609"/>
              </p:ext>
            </p:extLst>
          </p:nvPr>
        </p:nvGraphicFramePr>
        <p:xfrm>
          <a:off x="5896744" y="4054649"/>
          <a:ext cx="4330824" cy="2209800"/>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378496">
                  <a:extLst>
                    <a:ext uri="{9D8B030D-6E8A-4147-A177-3AD203B41FA5}">
                      <a16:colId xmlns:a16="http://schemas.microsoft.com/office/drawing/2014/main" val="20002"/>
                    </a:ext>
                  </a:extLst>
                </a:gridCol>
              </a:tblGrid>
              <a:tr h="0">
                <a:tc gridSpan="2">
                  <a:txBody>
                    <a:bodyPr/>
                    <a:lstStyle/>
                    <a:p>
                      <a:pPr algn="ctr"/>
                      <a:r>
                        <a:rPr lang="fr-CA" dirty="0"/>
                        <a:t>Domaine</a:t>
                      </a:r>
                    </a:p>
                  </a:txBody>
                  <a:tcPr anchor="ctr"/>
                </a:tc>
                <a:tc hMerge="1">
                  <a:txBody>
                    <a:bodyPr/>
                    <a:lstStyle/>
                    <a:p>
                      <a:endParaRPr lang="fr-CA"/>
                    </a:p>
                  </a:txBody>
                  <a:tcPr/>
                </a:tc>
                <a:tc>
                  <a:txBody>
                    <a:bodyPr/>
                    <a:lstStyle/>
                    <a:p>
                      <a:pPr algn="ctr"/>
                      <a:r>
                        <a:rPr lang="fr-CA" dirty="0"/>
                        <a:t>Numéro CSA</a:t>
                      </a:r>
                    </a:p>
                  </a:txBody>
                  <a:tcPr anchor="ctr"/>
                </a:tc>
                <a:extLst>
                  <a:ext uri="{0D108BD9-81ED-4DB2-BD59-A6C34878D82A}">
                    <a16:rowId xmlns:a16="http://schemas.microsoft.com/office/drawing/2014/main" val="10000"/>
                  </a:ext>
                </a:extLst>
              </a:tr>
              <a:tr h="37084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800" kern="1200" dirty="0">
                          <a:solidFill>
                            <a:schemeClr val="dk1"/>
                          </a:solidFill>
                          <a:latin typeface="+mn-lt"/>
                          <a:ea typeface="+mn-ea"/>
                          <a:cs typeface="+mn-cs"/>
                        </a:rPr>
                        <a:t>Bâtiments</a:t>
                      </a:r>
                    </a:p>
                  </a:txBody>
                  <a:tcPr anchor="ctr">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dirty="0"/>
                        <a:t>Aluminium</a:t>
                      </a:r>
                    </a:p>
                  </a:txBody>
                  <a:tcPr anchor="ctr">
                    <a:solidFill>
                      <a:schemeClr val="accent6">
                        <a:lumMod val="75000"/>
                      </a:schemeClr>
                    </a:solidFill>
                  </a:tcPr>
                </a:tc>
                <a:tc>
                  <a:txBody>
                    <a:bodyPr/>
                    <a:lstStyle/>
                    <a:p>
                      <a:pPr algn="ctr"/>
                      <a:r>
                        <a:rPr lang="fr-CA" dirty="0"/>
                        <a:t>S157</a:t>
                      </a:r>
                    </a:p>
                  </a:txBody>
                  <a:tcPr anchor="ctr">
                    <a:solidFill>
                      <a:schemeClr val="accent6">
                        <a:lumMod val="75000"/>
                      </a:schemeClr>
                    </a:solidFill>
                  </a:tcPr>
                </a:tc>
                <a:extLst>
                  <a:ext uri="{0D108BD9-81ED-4DB2-BD59-A6C34878D82A}">
                    <a16:rowId xmlns:a16="http://schemas.microsoft.com/office/drawing/2014/main" val="10001"/>
                  </a:ext>
                </a:extLst>
              </a:tr>
              <a:tr h="370840">
                <a:tc vMerge="1">
                  <a:txBody>
                    <a:bodyPr/>
                    <a:lstStyle/>
                    <a:p>
                      <a:endParaRPr lang="fr-CA" dirty="0"/>
                    </a:p>
                  </a:txBody>
                  <a:tcPr anchor="ctr"/>
                </a:tc>
                <a:tc>
                  <a:txBody>
                    <a:bodyPr/>
                    <a:lstStyle/>
                    <a:p>
                      <a:pPr algn="ctr"/>
                      <a:r>
                        <a:rPr lang="fr-CA" dirty="0"/>
                        <a:t>Acier structural</a:t>
                      </a:r>
                    </a:p>
                  </a:txBody>
                  <a:tcPr anchor="ctr"/>
                </a:tc>
                <a:tc>
                  <a:txBody>
                    <a:bodyPr/>
                    <a:lstStyle/>
                    <a:p>
                      <a:pPr algn="ctr"/>
                      <a:r>
                        <a:rPr lang="fr-CA" dirty="0"/>
                        <a:t>S16.1</a:t>
                      </a:r>
                    </a:p>
                  </a:txBody>
                  <a:tcPr anchor="ctr"/>
                </a:tc>
                <a:extLst>
                  <a:ext uri="{0D108BD9-81ED-4DB2-BD59-A6C34878D82A}">
                    <a16:rowId xmlns:a16="http://schemas.microsoft.com/office/drawing/2014/main" val="10002"/>
                  </a:ext>
                </a:extLst>
              </a:tr>
              <a:tr h="370840">
                <a:tc vMerge="1">
                  <a:txBody>
                    <a:bodyPr/>
                    <a:lstStyle/>
                    <a:p>
                      <a:endParaRPr lang="fr-CA" dirty="0"/>
                    </a:p>
                  </a:txBody>
                  <a:tcPr anchor="ctr"/>
                </a:tc>
                <a:tc>
                  <a:txBody>
                    <a:bodyPr/>
                    <a:lstStyle/>
                    <a:p>
                      <a:pPr algn="ctr" rtl="0" eaLnBrk="1" fontAlgn="ctr" latinLnBrk="0" hangingPunct="1"/>
                      <a:r>
                        <a:rPr lang="fr-CA" sz="1800" b="0" i="0" u="none" strike="noStrike" kern="1200" dirty="0">
                          <a:solidFill>
                            <a:schemeClr val="tx1"/>
                          </a:solidFill>
                          <a:effectLst/>
                          <a:latin typeface="+mn-lt"/>
                          <a:ea typeface="+mn-ea"/>
                          <a:cs typeface="+mn-cs"/>
                        </a:rPr>
                        <a:t>Béton structural</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800" b="0" i="0" u="none" strike="noStrike" kern="1200" dirty="0">
                          <a:solidFill>
                            <a:schemeClr val="tx1"/>
                          </a:solidFill>
                          <a:effectLst/>
                          <a:latin typeface="+mn-lt"/>
                          <a:ea typeface="+mn-ea"/>
                          <a:cs typeface="+mn-cs"/>
                        </a:rPr>
                        <a:t>A23.3</a:t>
                      </a:r>
                    </a:p>
                  </a:txBody>
                  <a:tcPr anchor="ctr"/>
                </a:tc>
                <a:extLst>
                  <a:ext uri="{0D108BD9-81ED-4DB2-BD59-A6C34878D82A}">
                    <a16:rowId xmlns:a16="http://schemas.microsoft.com/office/drawing/2014/main" val="10003"/>
                  </a:ext>
                </a:extLst>
              </a:tr>
              <a:tr h="185420">
                <a:tc vMerge="1">
                  <a:txBody>
                    <a:bodyPr/>
                    <a:lstStyle/>
                    <a:p>
                      <a:endParaRPr lang="fr-CA"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dirty="0"/>
                        <a:t>Bois</a:t>
                      </a:r>
                    </a:p>
                  </a:txBody>
                  <a:tcPr anchor="ctr"/>
                </a:tc>
                <a:tc>
                  <a:txBody>
                    <a:bodyPr/>
                    <a:lstStyle/>
                    <a:p>
                      <a:pPr algn="ctr"/>
                      <a:r>
                        <a:rPr lang="fr-CA" dirty="0"/>
                        <a:t>086.1</a:t>
                      </a:r>
                    </a:p>
                  </a:txBody>
                  <a:tcPr anchor="ctr"/>
                </a:tc>
                <a:extLst>
                  <a:ext uri="{0D108BD9-81ED-4DB2-BD59-A6C34878D82A}">
                    <a16:rowId xmlns:a16="http://schemas.microsoft.com/office/drawing/2014/main" val="10004"/>
                  </a:ext>
                </a:extLst>
              </a:tr>
              <a:tr h="18542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a:t>Ponts</a:t>
                      </a:r>
                    </a:p>
                  </a:txBody>
                  <a:tcPr anchor="ctr"/>
                </a:tc>
                <a:tc hMerge="1">
                  <a:txBody>
                    <a:bodyPr/>
                    <a:lstStyle/>
                    <a:p>
                      <a:endParaRPr lang="fr-CA"/>
                    </a:p>
                  </a:txBody>
                  <a:tcPr/>
                </a:tc>
                <a:tc>
                  <a:txBody>
                    <a:bodyPr/>
                    <a:lstStyle/>
                    <a:p>
                      <a:pPr algn="ctr"/>
                      <a:r>
                        <a:rPr lang="fr-CA" dirty="0"/>
                        <a:t>S6</a:t>
                      </a:r>
                    </a:p>
                  </a:txBody>
                  <a:tcPr anchor="ctr"/>
                </a:tc>
                <a:extLst>
                  <a:ext uri="{0D108BD9-81ED-4DB2-BD59-A6C34878D82A}">
                    <a16:rowId xmlns:a16="http://schemas.microsoft.com/office/drawing/2014/main" val="10005"/>
                  </a:ext>
                </a:extLst>
              </a:tr>
            </a:tbl>
          </a:graphicData>
        </a:graphic>
      </p:graphicFrame>
      <p:sp>
        <p:nvSpPr>
          <p:cNvPr id="11" name="Rectangle 10"/>
          <p:cNvSpPr/>
          <p:nvPr/>
        </p:nvSpPr>
        <p:spPr>
          <a:xfrm>
            <a:off x="1940823" y="5543700"/>
            <a:ext cx="3309955" cy="523220"/>
          </a:xfrm>
          <a:prstGeom prst="rect">
            <a:avLst/>
          </a:prstGeom>
        </p:spPr>
        <p:txBody>
          <a:bodyPr wrap="square">
            <a:spAutoFit/>
          </a:bodyPr>
          <a:lstStyle/>
          <a:p>
            <a:r>
              <a:rPr lang="fr-CA" sz="1400" dirty="0">
                <a:latin typeface="Univers Condensed" panose="020B0506020202050204"/>
              </a:rPr>
              <a:t>Normes ACNOR (CSA) dans les domaines bâtiment et ponts</a:t>
            </a:r>
          </a:p>
        </p:txBody>
      </p:sp>
      <mc:AlternateContent xmlns:mc="http://schemas.openxmlformats.org/markup-compatibility/2006" xmlns:a14="http://schemas.microsoft.com/office/drawing/2010/main">
        <mc:Choice Requires="a14">
          <p:sp>
            <p:nvSpPr>
              <p:cNvPr id="12" name="Rectangle 11"/>
              <p:cNvSpPr/>
              <p:nvPr/>
            </p:nvSpPr>
            <p:spPr>
              <a:xfrm>
                <a:off x="1148763" y="6290156"/>
                <a:ext cx="9008256" cy="523220"/>
              </a:xfrm>
              <a:prstGeom prst="rect">
                <a:avLst/>
              </a:prstGeom>
            </p:spPr>
            <p:txBody>
              <a:bodyPr wrap="square">
                <a:spAutoFit/>
              </a:bodyPr>
              <a:lstStyle/>
              <a:p>
                <a:pPr marL="0" lvl="1">
                  <a:spcBef>
                    <a:spcPct val="20000"/>
                  </a:spcBef>
                  <a:defRPr/>
                </a:pPr>
                <a14:m>
                  <m:oMath xmlns:m="http://schemas.openxmlformats.org/officeDocument/2006/math">
                    <m:r>
                      <a:rPr lang="fr-CA" sz="1400" i="1">
                        <a:solidFill>
                          <a:srgbClr val="000099"/>
                        </a:solidFill>
                        <a:latin typeface="Cambria Math"/>
                        <a:ea typeface="Cambria Math"/>
                      </a:rPr>
                      <m:t>⨀</m:t>
                    </m:r>
                  </m:oMath>
                </a14:m>
                <a:r>
                  <a:rPr lang="fr-CA" sz="1400" dirty="0"/>
                  <a:t> Au Canada, les normes portant sur le calcul des structures (en béton, acier, bois, aluminium…) sont sous la juridiction de </a:t>
                </a:r>
                <a:r>
                  <a:rPr lang="fr-CA" sz="1400" u="sng" dirty="0"/>
                  <a:t>l’Association Canadienne de Normalisation</a:t>
                </a:r>
                <a:r>
                  <a:rPr lang="fr-CA" sz="1400" dirty="0"/>
                  <a:t> (ACNOR), plus souvent identifié par CSA (Canadian Standard Association)</a:t>
                </a:r>
              </a:p>
            </p:txBody>
          </p:sp>
        </mc:Choice>
        <mc:Fallback xmlns="">
          <p:sp>
            <p:nvSpPr>
              <p:cNvPr id="12" name="Rectangle 11"/>
              <p:cNvSpPr>
                <a:spLocks noRot="1" noChangeAspect="1" noMove="1" noResize="1" noEditPoints="1" noAdjustHandles="1" noChangeArrowheads="1" noChangeShapeType="1" noTextEdit="1"/>
              </p:cNvSpPr>
              <p:nvPr/>
            </p:nvSpPr>
            <p:spPr>
              <a:xfrm>
                <a:off x="1148763" y="6290156"/>
                <a:ext cx="9008256" cy="523220"/>
              </a:xfrm>
              <a:prstGeom prst="rect">
                <a:avLst/>
              </a:prstGeom>
              <a:blipFill>
                <a:blip r:embed="rId3"/>
                <a:stretch>
                  <a:fillRect l="-203" t="-2326" b="-10465"/>
                </a:stretch>
              </a:blipFill>
            </p:spPr>
            <p:txBody>
              <a:bodyPr/>
              <a:lstStyle/>
              <a:p>
                <a:r>
                  <a:rPr lang="fr-CA">
                    <a:noFill/>
                  </a:rPr>
                  <a:t> </a:t>
                </a:r>
              </a:p>
            </p:txBody>
          </p:sp>
        </mc:Fallback>
      </mc:AlternateContent>
    </p:spTree>
    <p:extLst>
      <p:ext uri="{BB962C8B-B14F-4D97-AF65-F5344CB8AC3E}">
        <p14:creationId xmlns:p14="http://schemas.microsoft.com/office/powerpoint/2010/main" val="403860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Actions, combinaisons </a:t>
            </a:r>
            <a:br>
              <a:rPr lang="fr-FR" dirty="0"/>
            </a:br>
            <a:r>
              <a:rPr lang="fr-FR" dirty="0"/>
              <a:t>et états limites</a:t>
            </a:r>
          </a:p>
        </p:txBody>
      </p:sp>
      <p:sp>
        <p:nvSpPr>
          <p:cNvPr id="3" name="Espace réservé du texte 2"/>
          <p:cNvSpPr>
            <a:spLocks noGrp="1"/>
          </p:cNvSpPr>
          <p:nvPr>
            <p:ph type="body" idx="1"/>
          </p:nvPr>
        </p:nvSpPr>
        <p:spPr/>
        <p:txBody>
          <a:bodyPr/>
          <a:lstStyle/>
          <a:p>
            <a:r>
              <a:rPr lang="fr-FR" dirty="0"/>
              <a:t>États limites</a:t>
            </a:r>
          </a:p>
        </p:txBody>
      </p:sp>
      <p:sp>
        <p:nvSpPr>
          <p:cNvPr id="4" name="Espace réservé du pied de page 3"/>
          <p:cNvSpPr>
            <a:spLocks noGrp="1"/>
          </p:cNvSpPr>
          <p:nvPr>
            <p:ph type="ftr" sz="quarter" idx="11"/>
          </p:nvPr>
        </p:nvSpPr>
        <p:spPr/>
        <p:txBody>
          <a:bodyPr/>
          <a:lstStyle/>
          <a:p>
            <a:r>
              <a:rPr lang="fr-FR"/>
              <a:t>ALU-COMPÉTENCES</a:t>
            </a:r>
          </a:p>
        </p:txBody>
      </p:sp>
      <p:sp>
        <p:nvSpPr>
          <p:cNvPr id="5" name="Espace réservé du numéro de diapositive 4"/>
          <p:cNvSpPr>
            <a:spLocks noGrp="1"/>
          </p:cNvSpPr>
          <p:nvPr>
            <p:ph type="sldNum" sz="quarter" idx="12"/>
          </p:nvPr>
        </p:nvSpPr>
        <p:spPr/>
        <p:txBody>
          <a:bodyPr/>
          <a:lstStyle/>
          <a:p>
            <a:fld id="{82B63C5F-247B-BE4F-ACBC-7BDD67617F3E}" type="slidenum">
              <a:rPr lang="fr-FR" smtClean="0"/>
              <a:t>14</a:t>
            </a:fld>
            <a:endParaRPr lang="fr-FR"/>
          </a:p>
        </p:txBody>
      </p:sp>
    </p:spTree>
    <p:extLst>
      <p:ext uri="{BB962C8B-B14F-4D97-AF65-F5344CB8AC3E}">
        <p14:creationId xmlns:p14="http://schemas.microsoft.com/office/powerpoint/2010/main" val="814612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15</a:t>
            </a:fld>
            <a:endParaRPr lang="fr-CA" altLang="fr-F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mc:AlternateContent xmlns:mc="http://schemas.openxmlformats.org/markup-compatibility/2006" xmlns:a14="http://schemas.microsoft.com/office/drawing/2010/main">
        <mc:Choice Requires="a14">
          <p:sp>
            <p:nvSpPr>
              <p:cNvPr id="9" name="Rectangle 8"/>
              <p:cNvSpPr/>
              <p:nvPr/>
            </p:nvSpPr>
            <p:spPr>
              <a:xfrm>
                <a:off x="1148764" y="393111"/>
                <a:ext cx="9698304" cy="5853910"/>
              </a:xfrm>
              <a:prstGeom prst="rect">
                <a:avLst/>
              </a:prstGeom>
            </p:spPr>
            <p:txBody>
              <a:bodyPr wrap="square">
                <a:spAutoFit/>
              </a:bodyPr>
              <a:lstStyle/>
              <a:p>
                <a:pPr marL="0" lvl="1">
                  <a:spcBef>
                    <a:spcPct val="20000"/>
                  </a:spcBef>
                  <a:defRPr/>
                </a:pPr>
                <a:endParaRPr lang="fr-CA" sz="1600" dirty="0">
                  <a:solidFill>
                    <a:srgbClr val="FF0000"/>
                  </a:solidFill>
                  <a:latin typeface="Univers Condensed" panose="020B0506020202050204"/>
                </a:endParaRPr>
              </a:p>
              <a:p>
                <a:pPr marL="285750" lvl="1" indent="-285750">
                  <a:spcBef>
                    <a:spcPct val="20000"/>
                  </a:spcBef>
                  <a:buFont typeface="Arial" panose="020B0604020202020204" pitchFamily="34" charset="0"/>
                  <a:buChar char="•"/>
                  <a:defRPr/>
                </a:pPr>
                <a:r>
                  <a:rPr lang="fr-FR" sz="1600" dirty="0">
                    <a:latin typeface="Univers Condensed" panose="020B0506020202050204"/>
                  </a:rPr>
                  <a:t>La norme S157 permet de satisfaire les exigences de sécurité et aptitude au service (voir page 30)</a:t>
                </a:r>
              </a:p>
              <a:p>
                <a:pPr marL="285750" lvl="1" indent="-285750">
                  <a:spcBef>
                    <a:spcPct val="20000"/>
                  </a:spcBef>
                  <a:buFont typeface="Arial" panose="020B0604020202020204" pitchFamily="34" charset="0"/>
                  <a:buChar char="•"/>
                  <a:defRPr/>
                </a:pPr>
                <a:endParaRPr lang="fr-FR" sz="1600" dirty="0">
                  <a:latin typeface="Univers Condensed" panose="020B0506020202050204"/>
                </a:endParaRPr>
              </a:p>
              <a:p>
                <a:pPr marL="285750" lvl="1" indent="-285750">
                  <a:spcBef>
                    <a:spcPct val="20000"/>
                  </a:spcBef>
                  <a:buFont typeface="Arial" panose="020B0604020202020204" pitchFamily="34" charset="0"/>
                  <a:buChar char="•"/>
                  <a:defRPr/>
                </a:pPr>
                <a:r>
                  <a:rPr lang="fr-FR" sz="1600" dirty="0">
                    <a:latin typeface="Univers Condensed" panose="020B0506020202050204"/>
                  </a:rPr>
                  <a:t>Elle est basée sur le </a:t>
                </a:r>
                <a:r>
                  <a:rPr lang="fr-FR" sz="1600" u="sng" dirty="0">
                    <a:latin typeface="Univers Condensed" panose="020B0506020202050204"/>
                  </a:rPr>
                  <a:t>calcul aux états limites</a:t>
                </a:r>
                <a:r>
                  <a:rPr lang="fr-FR" sz="1600" dirty="0">
                    <a:latin typeface="Univers Condensed" panose="020B0506020202050204"/>
                  </a:rPr>
                  <a:t>: </a:t>
                </a:r>
              </a:p>
              <a:p>
                <a:pPr marL="285750" lvl="1" indent="-285750">
                  <a:spcBef>
                    <a:spcPct val="20000"/>
                  </a:spcBef>
                  <a:buFont typeface="Arial" panose="020B0604020202020204" pitchFamily="34" charset="0"/>
                  <a:buChar char="•"/>
                  <a:defRPr/>
                </a:pPr>
                <a:endParaRPr lang="fr-FR" sz="1600" dirty="0">
                  <a:latin typeface="Univers Condensed" panose="020B0506020202050204"/>
                </a:endParaRPr>
              </a:p>
              <a:p>
                <a:pPr lvl="2" indent="-457200">
                  <a:spcBef>
                    <a:spcPct val="20000"/>
                  </a:spcBef>
                  <a:buFont typeface="+mj-lt"/>
                  <a:buAutoNum type="arabicPeriod"/>
                  <a:defRPr/>
                </a:pPr>
                <a:r>
                  <a:rPr lang="fr-FR" sz="1600" dirty="0">
                    <a:solidFill>
                      <a:schemeClr val="accent1"/>
                    </a:solidFill>
                    <a:latin typeface="Univers Condensed" panose="020B0506020202050204"/>
                  </a:rPr>
                  <a:t>États limites au service (ELS) ou d’utilisation (ELUT)</a:t>
                </a:r>
              </a:p>
              <a:p>
                <a:pPr marL="800100" lvl="2" indent="-342900">
                  <a:spcBef>
                    <a:spcPct val="20000"/>
                  </a:spcBef>
                  <a:buFont typeface="Calibri" panose="020F0502020204030204" pitchFamily="34" charset="0"/>
                  <a:buChar char="–"/>
                  <a:defRPr/>
                </a:pPr>
                <a:endParaRPr lang="fr-FR" sz="1600" dirty="0">
                  <a:solidFill>
                    <a:srgbClr val="000099"/>
                  </a:solidFill>
                  <a:latin typeface="Univers Condensed" panose="020B0506020202050204"/>
                </a:endParaRPr>
              </a:p>
              <a:p>
                <a:pPr marL="1200150" lvl="3" indent="-285750">
                  <a:spcBef>
                    <a:spcPct val="20000"/>
                  </a:spcBef>
                  <a:buFont typeface="Arial" panose="020B0604020202020204" pitchFamily="34" charset="0"/>
                  <a:buChar char="•"/>
                  <a:defRPr/>
                </a:pPr>
                <a:r>
                  <a:rPr lang="fr-FR" sz="1600" dirty="0">
                    <a:latin typeface="Univers Condensed" panose="020B0506020202050204"/>
                  </a:rPr>
                  <a:t>ceux qui mettent en cause le comportement de l’ouvrage en service, soit le bon fonctionnement de la structure ou des éléments structuraux en utilisation normale, le confort des personnes et l’aspect de la construction </a:t>
                </a:r>
                <a14:m>
                  <m:oMath xmlns:m="http://schemas.openxmlformats.org/officeDocument/2006/math">
                    <m:r>
                      <a:rPr lang="fr-FR" sz="1600" i="1">
                        <a:latin typeface="Cambria Math"/>
                        <a:ea typeface="Cambria Math"/>
                      </a:rPr>
                      <m:t>→</m:t>
                    </m:r>
                  </m:oMath>
                </a14:m>
                <a:r>
                  <a:rPr lang="fr-FR" sz="1600" dirty="0">
                    <a:latin typeface="Univers Condensed" panose="020B0506020202050204"/>
                  </a:rPr>
                  <a:t> déformation et la vibration</a:t>
                </a:r>
              </a:p>
              <a:p>
                <a:pPr marL="1257300" lvl="3" indent="-342900">
                  <a:spcBef>
                    <a:spcPct val="20000"/>
                  </a:spcBef>
                  <a:buFont typeface="Wingdings" panose="05000000000000000000" pitchFamily="2" charset="2"/>
                  <a:buChar char="§"/>
                  <a:defRPr/>
                </a:pPr>
                <a:endParaRPr lang="fr-FR" sz="1600" dirty="0">
                  <a:latin typeface="Univers Condensed" panose="020B0506020202050204"/>
                </a:endParaRPr>
              </a:p>
              <a:p>
                <a:pPr marL="1200150" lvl="3" indent="-285750">
                  <a:spcBef>
                    <a:spcPct val="20000"/>
                  </a:spcBef>
                  <a:buFont typeface="Arial" panose="020B0604020202020204" pitchFamily="34" charset="0"/>
                  <a:buChar char="•"/>
                  <a:defRPr/>
                </a:pPr>
                <a:r>
                  <a:rPr lang="fr-FR" sz="1600" dirty="0">
                    <a:latin typeface="Univers Condensed" panose="020B0506020202050204"/>
                  </a:rPr>
                  <a:t>vérifiés en considérant les charges d’utilisation (ou de service)</a:t>
                </a:r>
              </a:p>
              <a:p>
                <a:pPr marL="1257300" lvl="3" indent="-342900">
                  <a:spcBef>
                    <a:spcPct val="20000"/>
                  </a:spcBef>
                  <a:buFont typeface="Wingdings" panose="05000000000000000000" pitchFamily="2" charset="2"/>
                  <a:buChar char="§"/>
                  <a:defRPr/>
                </a:pPr>
                <a:endParaRPr lang="fr-FR" sz="1600" dirty="0">
                  <a:latin typeface="Univers Condensed" panose="020B0506020202050204"/>
                </a:endParaRPr>
              </a:p>
              <a:p>
                <a:pPr lvl="2" indent="-457200">
                  <a:spcBef>
                    <a:spcPct val="20000"/>
                  </a:spcBef>
                  <a:buFont typeface="+mj-lt"/>
                  <a:buAutoNum type="arabicPeriod" startAt="2"/>
                  <a:defRPr/>
                </a:pPr>
                <a:r>
                  <a:rPr lang="fr-FR" sz="1600" dirty="0">
                    <a:solidFill>
                      <a:schemeClr val="accent1"/>
                    </a:solidFill>
                    <a:latin typeface="Univers Condensed" panose="020B0506020202050204"/>
                  </a:rPr>
                  <a:t>États limites ultimes (ELU)</a:t>
                </a:r>
              </a:p>
              <a:p>
                <a:pPr marL="800100" lvl="2" indent="-342900">
                  <a:spcBef>
                    <a:spcPct val="20000"/>
                  </a:spcBef>
                  <a:buFont typeface="Calibri" panose="020F0502020204030204" pitchFamily="34" charset="0"/>
                  <a:buChar char="–"/>
                  <a:defRPr/>
                </a:pPr>
                <a:endParaRPr lang="fr-FR" sz="1600" dirty="0">
                  <a:solidFill>
                    <a:srgbClr val="000099"/>
                  </a:solidFill>
                  <a:latin typeface="Univers Condensed" panose="020B0506020202050204"/>
                </a:endParaRPr>
              </a:p>
              <a:p>
                <a:pPr marL="1200150" lvl="3" indent="-285750">
                  <a:spcBef>
                    <a:spcPct val="20000"/>
                  </a:spcBef>
                  <a:buFont typeface="Arial" panose="020B0604020202020204" pitchFamily="34" charset="0"/>
                  <a:buChar char="•"/>
                  <a:defRPr/>
                </a:pPr>
                <a:r>
                  <a:rPr lang="fr-FR" sz="1600" dirty="0">
                    <a:latin typeface="Univers Condensed" panose="020B0506020202050204"/>
                  </a:rPr>
                  <a:t>ceux qui mettent en cause la sécurité de l’ouvrage, des biens et des personnes </a:t>
                </a:r>
                <a14:m>
                  <m:oMath xmlns:m="http://schemas.openxmlformats.org/officeDocument/2006/math">
                    <m:r>
                      <a:rPr lang="fr-FR" sz="1600" i="1">
                        <a:latin typeface="Cambria Math"/>
                        <a:ea typeface="Cambria Math"/>
                      </a:rPr>
                      <m:t>→</m:t>
                    </m:r>
                  </m:oMath>
                </a14:m>
                <a:r>
                  <a:rPr lang="fr-FR" sz="1600" dirty="0">
                    <a:latin typeface="Univers Condensed" panose="020B0506020202050204"/>
                  </a:rPr>
                  <a:t> Résistance</a:t>
                </a:r>
              </a:p>
              <a:p>
                <a:pPr marL="1257300" lvl="3" indent="-342900">
                  <a:spcBef>
                    <a:spcPct val="20000"/>
                  </a:spcBef>
                  <a:buFont typeface="Wingdings" panose="05000000000000000000" pitchFamily="2" charset="2"/>
                  <a:buChar char="§"/>
                  <a:defRPr/>
                </a:pPr>
                <a:endParaRPr lang="fr-FR" sz="1600" dirty="0">
                  <a:latin typeface="Univers Condensed" panose="020B0506020202050204"/>
                </a:endParaRPr>
              </a:p>
              <a:p>
                <a:pPr marL="1200150" lvl="3" indent="-285750">
                  <a:spcBef>
                    <a:spcPct val="20000"/>
                  </a:spcBef>
                  <a:buFont typeface="Arial" panose="020B0604020202020204" pitchFamily="34" charset="0"/>
                  <a:buChar char="•"/>
                  <a:defRPr/>
                </a:pPr>
                <a:r>
                  <a:rPr lang="fr-FR" sz="1600" dirty="0">
                    <a:latin typeface="Univers Condensed" panose="020B0506020202050204"/>
                  </a:rPr>
                  <a:t>vérifiés en considérant les charges pondérées (sauf la fatigue)</a:t>
                </a:r>
              </a:p>
              <a:p>
                <a:pPr marL="1257300" lvl="3" indent="-342900">
                  <a:spcBef>
                    <a:spcPct val="20000"/>
                  </a:spcBef>
                  <a:buFont typeface="Wingdings" panose="05000000000000000000" pitchFamily="2" charset="2"/>
                  <a:buChar char="§"/>
                  <a:defRPr/>
                </a:pPr>
                <a:endParaRPr lang="fr-FR" sz="1600" dirty="0">
                  <a:latin typeface="Univers Condensed" panose="020B0506020202050204"/>
                </a:endParaRPr>
              </a:p>
              <a:p>
                <a:pPr marL="285750" lvl="1" indent="-285750">
                  <a:spcBef>
                    <a:spcPct val="20000"/>
                  </a:spcBef>
                  <a:buFont typeface="Arial" panose="020B0604020202020204" pitchFamily="34" charset="0"/>
                  <a:buChar char="•"/>
                  <a:defRPr/>
                </a:pPr>
                <a:r>
                  <a:rPr lang="fr-CA" sz="1600" dirty="0">
                    <a:latin typeface="Univers Condensed" panose="020B0506020202050204"/>
                  </a:rPr>
                  <a:t>Le calcul d’un élément ou d’une structure en aluminium consiste à vérifier qu’aucun de ces deux états-limites n’est dépassé</a:t>
                </a:r>
              </a:p>
            </p:txBody>
          </p:sp>
        </mc:Choice>
        <mc:Fallback xmlns="">
          <p:sp>
            <p:nvSpPr>
              <p:cNvPr id="9" name="Rectangle 8"/>
              <p:cNvSpPr>
                <a:spLocks noRot="1" noChangeAspect="1" noMove="1" noResize="1" noEditPoints="1" noAdjustHandles="1" noChangeArrowheads="1" noChangeShapeType="1" noTextEdit="1"/>
              </p:cNvSpPr>
              <p:nvPr/>
            </p:nvSpPr>
            <p:spPr>
              <a:xfrm>
                <a:off x="1148764" y="393111"/>
                <a:ext cx="9698304" cy="5853910"/>
              </a:xfrm>
              <a:prstGeom prst="rect">
                <a:avLst/>
              </a:prstGeom>
              <a:blipFill>
                <a:blip r:embed="rId3"/>
                <a:stretch>
                  <a:fillRect l="-251" b="-416"/>
                </a:stretch>
              </a:blipFill>
            </p:spPr>
            <p:txBody>
              <a:bodyPr/>
              <a:lstStyle/>
              <a:p>
                <a:r>
                  <a:rPr lang="fr-CA">
                    <a:noFill/>
                  </a:rPr>
                  <a:t> </a:t>
                </a:r>
              </a:p>
            </p:txBody>
          </p:sp>
        </mc:Fallback>
      </mc:AlternateContent>
    </p:spTree>
    <p:extLst>
      <p:ext uri="{BB962C8B-B14F-4D97-AF65-F5344CB8AC3E}">
        <p14:creationId xmlns:p14="http://schemas.microsoft.com/office/powerpoint/2010/main" val="1084264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Actions, combinaisons </a:t>
            </a:r>
            <a:br>
              <a:rPr lang="fr-FR" dirty="0"/>
            </a:br>
            <a:r>
              <a:rPr lang="fr-FR" dirty="0"/>
              <a:t>et états limites</a:t>
            </a:r>
          </a:p>
        </p:txBody>
      </p:sp>
      <p:sp>
        <p:nvSpPr>
          <p:cNvPr id="3" name="Espace réservé du texte 2"/>
          <p:cNvSpPr>
            <a:spLocks noGrp="1"/>
          </p:cNvSpPr>
          <p:nvPr>
            <p:ph type="body" idx="1"/>
          </p:nvPr>
        </p:nvSpPr>
        <p:spPr/>
        <p:txBody>
          <a:bodyPr/>
          <a:lstStyle/>
          <a:p>
            <a:r>
              <a:rPr lang="fr-FR" dirty="0"/>
              <a:t>Combinaison</a:t>
            </a:r>
          </a:p>
        </p:txBody>
      </p:sp>
      <p:sp>
        <p:nvSpPr>
          <p:cNvPr id="4" name="Espace réservé du pied de page 3"/>
          <p:cNvSpPr>
            <a:spLocks noGrp="1"/>
          </p:cNvSpPr>
          <p:nvPr>
            <p:ph type="ftr" sz="quarter" idx="11"/>
          </p:nvPr>
        </p:nvSpPr>
        <p:spPr/>
        <p:txBody>
          <a:bodyPr/>
          <a:lstStyle/>
          <a:p>
            <a:r>
              <a:rPr lang="fr-FR"/>
              <a:t>ALU-COMPÉTENCES</a:t>
            </a:r>
          </a:p>
        </p:txBody>
      </p:sp>
      <p:sp>
        <p:nvSpPr>
          <p:cNvPr id="5" name="Espace réservé du numéro de diapositive 4"/>
          <p:cNvSpPr>
            <a:spLocks noGrp="1"/>
          </p:cNvSpPr>
          <p:nvPr>
            <p:ph type="sldNum" sz="quarter" idx="12"/>
          </p:nvPr>
        </p:nvSpPr>
        <p:spPr/>
        <p:txBody>
          <a:bodyPr/>
          <a:lstStyle/>
          <a:p>
            <a:fld id="{82B63C5F-247B-BE4F-ACBC-7BDD67617F3E}" type="slidenum">
              <a:rPr lang="fr-FR" smtClean="0"/>
              <a:t>16</a:t>
            </a:fld>
            <a:endParaRPr lang="fr-FR"/>
          </a:p>
        </p:txBody>
      </p:sp>
    </p:spTree>
    <p:extLst>
      <p:ext uri="{BB962C8B-B14F-4D97-AF65-F5344CB8AC3E}">
        <p14:creationId xmlns:p14="http://schemas.microsoft.com/office/powerpoint/2010/main" val="4229828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17</a:t>
            </a:fld>
            <a:endParaRPr lang="fr-CA" altLang="fr-F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p:sp>
        <p:nvSpPr>
          <p:cNvPr id="5" name="Rectangle 1027"/>
          <p:cNvSpPr txBox="1">
            <a:spLocks noChangeArrowheads="1"/>
          </p:cNvSpPr>
          <p:nvPr/>
        </p:nvSpPr>
        <p:spPr>
          <a:xfrm>
            <a:off x="1148763" y="1395060"/>
            <a:ext cx="9942817" cy="38146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Condensed Light" panose="020B03060202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solidFill>
                <a:latin typeface="Univers Condensed Light" panose="020B03060202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Condensed Light" panose="020B03060202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a:defRPr/>
            </a:pPr>
            <a:endParaRPr lang="fr-CA" sz="2000" dirty="0">
              <a:solidFill>
                <a:schemeClr val="tx1"/>
              </a:solidFill>
              <a:latin typeface="Univers Condensed" panose="020B0506020202050204"/>
            </a:endParaRPr>
          </a:p>
          <a:p>
            <a:pPr marL="285750" lvl="1">
              <a:defRPr/>
            </a:pPr>
            <a:r>
              <a:rPr lang="fr-CA" sz="2000" dirty="0">
                <a:solidFill>
                  <a:schemeClr val="tx1"/>
                </a:solidFill>
                <a:latin typeface="Univers Condensed" panose="020B0506020202050204"/>
              </a:rPr>
              <a:t>Les actions peuvent se cumuler, on parle de </a:t>
            </a:r>
            <a:r>
              <a:rPr lang="fr-CA" sz="2000" u="sng" dirty="0">
                <a:solidFill>
                  <a:schemeClr val="tx1"/>
                </a:solidFill>
                <a:latin typeface="Univers Condensed" panose="020B0506020202050204"/>
              </a:rPr>
              <a:t>combinaison d'actions</a:t>
            </a:r>
            <a:r>
              <a:rPr lang="fr-CA" sz="2000" dirty="0">
                <a:solidFill>
                  <a:schemeClr val="tx1"/>
                </a:solidFill>
                <a:latin typeface="Univers Condensed" panose="020B0506020202050204"/>
              </a:rPr>
              <a:t>:</a:t>
            </a:r>
          </a:p>
          <a:p>
            <a:pPr marL="285750" lvl="1">
              <a:defRPr/>
            </a:pPr>
            <a:endParaRPr lang="fr-CA" sz="2000" dirty="0">
              <a:solidFill>
                <a:schemeClr val="tx1"/>
              </a:solidFill>
              <a:latin typeface="Univers Condensed" panose="020B0506020202050204"/>
            </a:endParaRPr>
          </a:p>
          <a:p>
            <a:pPr marL="800100" lvl="2" indent="-342900">
              <a:buFont typeface="Wingdings" panose="05000000000000000000" pitchFamily="2" charset="2"/>
              <a:buChar char="Ø"/>
              <a:defRPr/>
            </a:pPr>
            <a:r>
              <a:rPr lang="fr-CA" dirty="0">
                <a:latin typeface="Univers Condensed" panose="020B0506020202050204"/>
              </a:rPr>
              <a:t>On </a:t>
            </a:r>
            <a:r>
              <a:rPr lang="fr-CA" u="sng" dirty="0">
                <a:latin typeface="Univers Condensed" panose="020B0506020202050204"/>
              </a:rPr>
              <a:t>additionne</a:t>
            </a:r>
            <a:r>
              <a:rPr lang="fr-CA" dirty="0">
                <a:latin typeface="Univers Condensed" panose="020B0506020202050204"/>
              </a:rPr>
              <a:t> les valeurs </a:t>
            </a:r>
            <a:r>
              <a:rPr lang="fr-CA" u="sng" dirty="0">
                <a:latin typeface="Univers Condensed" panose="020B0506020202050204"/>
              </a:rPr>
              <a:t>pondérées</a:t>
            </a:r>
            <a:r>
              <a:rPr lang="fr-CA" dirty="0">
                <a:latin typeface="Univers Condensed" panose="020B0506020202050204"/>
              </a:rPr>
              <a:t> des différentes actions</a:t>
            </a:r>
          </a:p>
          <a:p>
            <a:pPr marL="285750" lvl="1">
              <a:defRPr/>
            </a:pPr>
            <a:endParaRPr lang="fr-CA" sz="2000" dirty="0">
              <a:solidFill>
                <a:schemeClr val="tx1"/>
              </a:solidFill>
              <a:latin typeface="Univers Condensed" panose="020B0506020202050204"/>
            </a:endParaRPr>
          </a:p>
          <a:p>
            <a:pPr marL="285750" lvl="1">
              <a:defRPr/>
            </a:pPr>
            <a:r>
              <a:rPr lang="fr-CA" sz="2000" dirty="0">
                <a:solidFill>
                  <a:schemeClr val="tx1"/>
                </a:solidFill>
                <a:latin typeface="Univers Condensed" panose="020B0506020202050204"/>
              </a:rPr>
              <a:t>Les combinaisons d’actions ont pour but d’identifier, de façon probabiliste, quel événement a le plus de chances de causer une condition défavorable</a:t>
            </a:r>
          </a:p>
          <a:p>
            <a:pPr marL="285750" lvl="1">
              <a:defRPr/>
            </a:pPr>
            <a:endParaRPr lang="fr-CA" sz="2000" dirty="0">
              <a:solidFill>
                <a:schemeClr val="tx1"/>
              </a:solidFill>
              <a:latin typeface="Univers Condensed" panose="020B0506020202050204"/>
            </a:endParaRPr>
          </a:p>
          <a:p>
            <a:pPr marL="285750" lvl="1">
              <a:defRPr/>
            </a:pPr>
            <a:r>
              <a:rPr lang="fr-CA" sz="2000" dirty="0">
                <a:solidFill>
                  <a:schemeClr val="tx1"/>
                </a:solidFill>
                <a:latin typeface="Univers Condensed" panose="020B0506020202050204"/>
              </a:rPr>
              <a:t>Les facteurs de </a:t>
            </a:r>
            <a:r>
              <a:rPr lang="fr-CA" sz="2000" u="sng" dirty="0">
                <a:solidFill>
                  <a:schemeClr val="tx1"/>
                </a:solidFill>
                <a:latin typeface="Univers Condensed" panose="020B0506020202050204"/>
              </a:rPr>
              <a:t>pondération</a:t>
            </a:r>
            <a:r>
              <a:rPr lang="fr-CA" sz="2000" dirty="0">
                <a:solidFill>
                  <a:schemeClr val="tx1"/>
                </a:solidFill>
                <a:latin typeface="Univers Condensed" panose="020B0506020202050204"/>
              </a:rPr>
              <a:t> appliqués aux actions prennent en considération leur variabilité alors que </a:t>
            </a:r>
            <a:r>
              <a:rPr lang="fr-CA" sz="2000" u="sng" dirty="0">
                <a:solidFill>
                  <a:schemeClr val="tx1"/>
                </a:solidFill>
                <a:latin typeface="Univers Condensed" panose="020B0506020202050204"/>
              </a:rPr>
              <a:t>l’addition</a:t>
            </a:r>
            <a:r>
              <a:rPr lang="fr-CA" sz="2000" dirty="0">
                <a:solidFill>
                  <a:schemeClr val="tx1"/>
                </a:solidFill>
                <a:latin typeface="Univers Condensed" panose="020B0506020202050204"/>
              </a:rPr>
              <a:t> prend en compte la probabilité que des charges extrêmes surviennent simultanément</a:t>
            </a:r>
          </a:p>
        </p:txBody>
      </p:sp>
    </p:spTree>
    <p:extLst>
      <p:ext uri="{BB962C8B-B14F-4D97-AF65-F5344CB8AC3E}">
        <p14:creationId xmlns:p14="http://schemas.microsoft.com/office/powerpoint/2010/main" val="3816450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Actions, combinaisons </a:t>
            </a:r>
            <a:br>
              <a:rPr lang="fr-FR" dirty="0"/>
            </a:br>
            <a:r>
              <a:rPr lang="fr-FR" dirty="0"/>
              <a:t>et états limites</a:t>
            </a:r>
          </a:p>
        </p:txBody>
      </p:sp>
      <p:sp>
        <p:nvSpPr>
          <p:cNvPr id="3" name="Espace réservé du texte 2"/>
          <p:cNvSpPr>
            <a:spLocks noGrp="1"/>
          </p:cNvSpPr>
          <p:nvPr>
            <p:ph type="body" idx="1"/>
          </p:nvPr>
        </p:nvSpPr>
        <p:spPr/>
        <p:txBody>
          <a:bodyPr/>
          <a:lstStyle/>
          <a:p>
            <a:r>
              <a:rPr lang="fr-FR" dirty="0"/>
              <a:t>Principe de calcul des structures en aluminium</a:t>
            </a:r>
          </a:p>
        </p:txBody>
      </p:sp>
      <p:sp>
        <p:nvSpPr>
          <p:cNvPr id="4" name="Espace réservé du pied de page 3"/>
          <p:cNvSpPr>
            <a:spLocks noGrp="1"/>
          </p:cNvSpPr>
          <p:nvPr>
            <p:ph type="ftr" sz="quarter" idx="11"/>
          </p:nvPr>
        </p:nvSpPr>
        <p:spPr/>
        <p:txBody>
          <a:bodyPr/>
          <a:lstStyle/>
          <a:p>
            <a:r>
              <a:rPr lang="fr-FR"/>
              <a:t>ALU-COMPÉTENCES</a:t>
            </a:r>
          </a:p>
        </p:txBody>
      </p:sp>
      <p:sp>
        <p:nvSpPr>
          <p:cNvPr id="5" name="Espace réservé du numéro de diapositive 4"/>
          <p:cNvSpPr>
            <a:spLocks noGrp="1"/>
          </p:cNvSpPr>
          <p:nvPr>
            <p:ph type="sldNum" sz="quarter" idx="12"/>
          </p:nvPr>
        </p:nvSpPr>
        <p:spPr/>
        <p:txBody>
          <a:bodyPr/>
          <a:lstStyle/>
          <a:p>
            <a:fld id="{82B63C5F-247B-BE4F-ACBC-7BDD67617F3E}" type="slidenum">
              <a:rPr lang="fr-FR" smtClean="0"/>
              <a:t>18</a:t>
            </a:fld>
            <a:endParaRPr lang="fr-FR"/>
          </a:p>
        </p:txBody>
      </p:sp>
    </p:spTree>
    <p:extLst>
      <p:ext uri="{BB962C8B-B14F-4D97-AF65-F5344CB8AC3E}">
        <p14:creationId xmlns:p14="http://schemas.microsoft.com/office/powerpoint/2010/main" val="1033687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19</a:t>
            </a:fld>
            <a:endParaRPr lang="fr-CA" altLang="fr-F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mc:AlternateContent xmlns:mc="http://schemas.openxmlformats.org/markup-compatibility/2006" xmlns:a14="http://schemas.microsoft.com/office/drawing/2010/main">
        <mc:Choice Requires="a14">
          <p:sp>
            <p:nvSpPr>
              <p:cNvPr id="6" name="Rectangle 5"/>
              <p:cNvSpPr/>
              <p:nvPr/>
            </p:nvSpPr>
            <p:spPr>
              <a:xfrm>
                <a:off x="1148763" y="308578"/>
                <a:ext cx="10094328" cy="6666120"/>
              </a:xfrm>
              <a:prstGeom prst="rect">
                <a:avLst/>
              </a:prstGeom>
            </p:spPr>
            <p:txBody>
              <a:bodyPr wrap="square">
                <a:spAutoFit/>
              </a:bodyPr>
              <a:lstStyle/>
              <a:p>
                <a:pPr marL="0" lvl="1">
                  <a:spcBef>
                    <a:spcPct val="20000"/>
                  </a:spcBef>
                  <a:defRPr/>
                </a:pPr>
                <a:endParaRPr lang="fr-CA" sz="1600" dirty="0">
                  <a:solidFill>
                    <a:srgbClr val="FF0000"/>
                  </a:solidFill>
                  <a:latin typeface="Univers Condensed" panose="020B0506020202050204"/>
                </a:endParaRPr>
              </a:p>
              <a:p>
                <a:pPr marL="285750" lvl="1" indent="-285750">
                  <a:spcBef>
                    <a:spcPct val="20000"/>
                  </a:spcBef>
                  <a:buFont typeface="Arial" panose="020B0604020202020204" pitchFamily="34" charset="0"/>
                  <a:buChar char="•"/>
                  <a:defRPr/>
                </a:pPr>
                <a:r>
                  <a:rPr lang="fr-CA" sz="1600" dirty="0">
                    <a:latin typeface="Univers Condensed" panose="020B0506020202050204"/>
                  </a:rPr>
                  <a:t>Les calculs justificatifs concernent à la fois:</a:t>
                </a:r>
              </a:p>
              <a:p>
                <a:pPr marL="285750" lvl="1" indent="-285750">
                  <a:spcBef>
                    <a:spcPct val="20000"/>
                  </a:spcBef>
                  <a:buFont typeface="Arial" panose="020B0604020202020204" pitchFamily="34" charset="0"/>
                  <a:buChar char="•"/>
                  <a:defRPr/>
                </a:pPr>
                <a:endParaRPr lang="fr-CA" sz="1600" dirty="0">
                  <a:latin typeface="Univers Condensed" panose="020B0506020202050204"/>
                </a:endParaRPr>
              </a:p>
              <a:p>
                <a:pPr marL="742950" lvl="2" indent="-285750">
                  <a:spcBef>
                    <a:spcPct val="20000"/>
                  </a:spcBef>
                  <a:buFont typeface="Wingdings" panose="05000000000000000000" pitchFamily="2" charset="2"/>
                  <a:buChar char="Ø"/>
                  <a:defRPr/>
                </a:pPr>
                <a:r>
                  <a:rPr lang="fr-CA" sz="1600" dirty="0">
                    <a:latin typeface="Univers Condensed" panose="020B0506020202050204"/>
                  </a:rPr>
                  <a:t>les états limites de service ÉLS</a:t>
                </a:r>
              </a:p>
              <a:p>
                <a:pPr marL="800100" lvl="2" indent="-342900">
                  <a:spcBef>
                    <a:spcPct val="20000"/>
                  </a:spcBef>
                  <a:buFont typeface="Calibri" panose="020F0502020204030204" pitchFamily="34" charset="0"/>
                  <a:buChar char="‒"/>
                  <a:defRPr/>
                </a:pPr>
                <a:endParaRPr lang="fr-CA" sz="1600" dirty="0">
                  <a:latin typeface="Univers Condensed" panose="020B0506020202050204"/>
                </a:endParaRPr>
              </a:p>
              <a:p>
                <a:pPr marL="742950" lvl="2" indent="-285750">
                  <a:spcBef>
                    <a:spcPct val="20000"/>
                  </a:spcBef>
                  <a:buFont typeface="Wingdings" panose="05000000000000000000" pitchFamily="2" charset="2"/>
                  <a:buChar char="Ø"/>
                  <a:defRPr/>
                </a:pPr>
                <a:r>
                  <a:rPr lang="fr-CA" sz="1600" dirty="0">
                    <a:latin typeface="Univers Condensed" panose="020B0506020202050204"/>
                  </a:rPr>
                  <a:t>Les états limites ultimes ÉLU</a:t>
                </a:r>
              </a:p>
              <a:p>
                <a:pPr marL="800100" lvl="2" indent="-342900">
                  <a:spcBef>
                    <a:spcPct val="20000"/>
                  </a:spcBef>
                  <a:buFont typeface="Calibri" panose="020F0502020204030204" pitchFamily="34" charset="0"/>
                  <a:buChar char="‒"/>
                  <a:defRPr/>
                </a:pPr>
                <a:endParaRPr lang="fr-CA" sz="1600" dirty="0">
                  <a:latin typeface="Univers Condensed" panose="020B0506020202050204"/>
                </a:endParaRPr>
              </a:p>
              <a:p>
                <a:pPr marL="285750" lvl="1" indent="-285750">
                  <a:spcBef>
                    <a:spcPct val="20000"/>
                  </a:spcBef>
                  <a:buFont typeface="Arial" panose="020B0604020202020204" pitchFamily="34" charset="0"/>
                  <a:buChar char="•"/>
                  <a:defRPr/>
                </a:pPr>
                <a:r>
                  <a:rPr lang="fr-CA" sz="1600" dirty="0">
                    <a:latin typeface="Univers Condensed" panose="020B0506020202050204"/>
                  </a:rPr>
                  <a:t>Le principe de calcul veut que les effets des charges soient inférieurs aux limites prescrites par la norme </a:t>
                </a:r>
                <a:r>
                  <a:rPr lang="fr-CA" sz="1600" u="sng" dirty="0">
                    <a:latin typeface="Univers Condensed" panose="020B0506020202050204"/>
                  </a:rPr>
                  <a:t>A157 (bâtiments) et S6 (ponts)</a:t>
                </a:r>
              </a:p>
              <a:p>
                <a:pPr marL="285750" lvl="1" indent="-285750">
                  <a:spcBef>
                    <a:spcPct val="20000"/>
                  </a:spcBef>
                  <a:buFont typeface="Arial" panose="020B0604020202020204" pitchFamily="34" charset="0"/>
                  <a:buChar char="•"/>
                  <a:defRPr/>
                </a:pPr>
                <a:endParaRPr lang="fr-CA" sz="1600" dirty="0">
                  <a:latin typeface="Univers Condensed" panose="020B0506020202050204"/>
                </a:endParaRPr>
              </a:p>
              <a:p>
                <a:pPr lvl="1" indent="-457200">
                  <a:spcBef>
                    <a:spcPct val="20000"/>
                  </a:spcBef>
                  <a:buFont typeface="+mj-lt"/>
                  <a:buAutoNum type="arabicPeriod"/>
                  <a:defRPr/>
                </a:pPr>
                <a:r>
                  <a:rPr lang="fr-CA" sz="1600" dirty="0">
                    <a:solidFill>
                      <a:schemeClr val="accent1"/>
                    </a:solidFill>
                    <a:latin typeface="Univers Condensed" panose="020B0506020202050204"/>
                  </a:rPr>
                  <a:t>États limites de service ÉLS</a:t>
                </a:r>
              </a:p>
              <a:p>
                <a:pPr lvl="1" indent="-457200">
                  <a:spcBef>
                    <a:spcPct val="20000"/>
                  </a:spcBef>
                  <a:buFont typeface="+mj-lt"/>
                  <a:buAutoNum type="arabicPeriod"/>
                  <a:defRPr/>
                </a:pPr>
                <a:endParaRPr lang="fr-CA" sz="1600" dirty="0">
                  <a:solidFill>
                    <a:schemeClr val="accent1"/>
                  </a:solidFill>
                  <a:latin typeface="Univers Condensed" panose="020B0506020202050204"/>
                </a:endParaRPr>
              </a:p>
              <a:p>
                <a:pPr marL="285750" lvl="1" indent="-285750">
                  <a:spcBef>
                    <a:spcPct val="20000"/>
                  </a:spcBef>
                  <a:buFont typeface="Arial" panose="020B0604020202020204" pitchFamily="34" charset="0"/>
                  <a:buChar char="•"/>
                  <a:defRPr/>
                </a:pPr>
                <a:r>
                  <a:rPr lang="fr-CA" sz="1600" dirty="0">
                    <a:latin typeface="Univers Condensed" panose="020B0506020202050204"/>
                  </a:rPr>
                  <a:t>La règle de base veut que la </a:t>
                </a:r>
                <a:r>
                  <a:rPr lang="fr-CA" sz="1600" u="sng" dirty="0">
                    <a:latin typeface="Univers Condensed" panose="020B0506020202050204"/>
                  </a:rPr>
                  <a:t>limite permise soir supérieure à la somme des effets des actions</a:t>
                </a:r>
              </a:p>
              <a:p>
                <a:pPr marL="914400" lvl="3">
                  <a:spcBef>
                    <a:spcPct val="20000"/>
                  </a:spcBef>
                  <a:defRPr/>
                </a:pPr>
                <a14:m>
                  <m:oMathPara xmlns:m="http://schemas.openxmlformats.org/officeDocument/2006/math">
                    <m:oMathParaPr>
                      <m:jc m:val="left"/>
                    </m:oMathParaPr>
                    <m:oMath xmlns:m="http://schemas.openxmlformats.org/officeDocument/2006/math">
                      <m:sSub>
                        <m:sSubPr>
                          <m:ctrlPr>
                            <a:rPr lang="fr-CA" sz="1600" i="1" smtClean="0">
                              <a:solidFill>
                                <a:schemeClr val="tx1"/>
                              </a:solidFill>
                              <a:latin typeface="Cambria Math" panose="02040503050406030204" pitchFamily="18" charset="0"/>
                              <a:ea typeface="Cambria Math"/>
                            </a:rPr>
                          </m:ctrlPr>
                        </m:sSubPr>
                        <m:e>
                          <m:r>
                            <a:rPr lang="fr-CA" sz="1600" i="1">
                              <a:solidFill>
                                <a:schemeClr val="tx1"/>
                              </a:solidFill>
                              <a:latin typeface="Cambria Math"/>
                              <a:ea typeface="Cambria Math"/>
                            </a:rPr>
                            <m:t>𝐿</m:t>
                          </m:r>
                        </m:e>
                        <m:sub>
                          <m:r>
                            <a:rPr lang="fr-CA" sz="1600" i="1">
                              <a:solidFill>
                                <a:schemeClr val="tx1"/>
                              </a:solidFill>
                              <a:latin typeface="Cambria Math"/>
                              <a:ea typeface="Cambria Math"/>
                            </a:rPr>
                            <m:t>𝑝</m:t>
                          </m:r>
                        </m:sub>
                      </m:sSub>
                      <m:r>
                        <a:rPr lang="fr-CA" sz="1600" i="1">
                          <a:solidFill>
                            <a:schemeClr val="tx1"/>
                          </a:solidFill>
                          <a:latin typeface="Cambria Math"/>
                          <a:ea typeface="Cambria Math"/>
                        </a:rPr>
                        <m:t>≥</m:t>
                      </m:r>
                      <m:nary>
                        <m:naryPr>
                          <m:chr m:val="∑"/>
                          <m:subHide m:val="on"/>
                          <m:supHide m:val="on"/>
                          <m:ctrlPr>
                            <a:rPr lang="fr-CA" sz="1600" i="1">
                              <a:solidFill>
                                <a:schemeClr val="tx1"/>
                              </a:solidFill>
                              <a:latin typeface="Cambria Math" panose="02040503050406030204" pitchFamily="18" charset="0"/>
                              <a:ea typeface="Cambria Math"/>
                            </a:rPr>
                          </m:ctrlPr>
                        </m:naryPr>
                        <m:sub/>
                        <m:sup/>
                        <m:e>
                          <m:sSub>
                            <m:sSubPr>
                              <m:ctrlPr>
                                <a:rPr lang="fr-CA" sz="1600" i="1">
                                  <a:solidFill>
                                    <a:schemeClr val="tx1"/>
                                  </a:solidFill>
                                  <a:latin typeface="Cambria Math" panose="02040503050406030204" pitchFamily="18" charset="0"/>
                                  <a:ea typeface="Cambria Math"/>
                                </a:rPr>
                              </m:ctrlPr>
                            </m:sSubPr>
                            <m:e>
                              <m:r>
                                <a:rPr lang="fr-CA" sz="1600" i="1">
                                  <a:solidFill>
                                    <a:schemeClr val="tx1"/>
                                  </a:solidFill>
                                  <a:latin typeface="Cambria Math"/>
                                  <a:ea typeface="Cambria Math"/>
                                </a:rPr>
                                <m:t>𝐸</m:t>
                              </m:r>
                            </m:e>
                            <m:sub>
                              <m:r>
                                <a:rPr lang="fr-CA" sz="1600" i="1">
                                  <a:solidFill>
                                    <a:schemeClr val="tx1"/>
                                  </a:solidFill>
                                  <a:latin typeface="Cambria Math"/>
                                  <a:ea typeface="Cambria Math"/>
                                </a:rPr>
                                <m:t>𝑠</m:t>
                              </m:r>
                            </m:sub>
                          </m:sSub>
                        </m:e>
                      </m:nary>
                    </m:oMath>
                  </m:oMathPara>
                </a14:m>
                <a:endParaRPr lang="fr-CA" sz="1600" dirty="0">
                  <a:solidFill>
                    <a:srgbClr val="FF0000"/>
                  </a:solidFill>
                  <a:latin typeface="Univers Condensed" panose="020B0506020202050204"/>
                </a:endParaRPr>
              </a:p>
              <a:p>
                <a:pPr lvl="1"/>
                <a:endParaRPr lang="fr-CA" sz="1600" i="1" dirty="0">
                  <a:latin typeface="Univers Condensed" panose="020B0506020202050204"/>
                  <a:ea typeface="Cambria Math"/>
                </a:endParaRPr>
              </a:p>
              <a:p>
                <a:pPr lvl="1"/>
                <a14:m>
                  <m:oMath xmlns:m="http://schemas.openxmlformats.org/officeDocument/2006/math">
                    <m:sSub>
                      <m:sSubPr>
                        <m:ctrlPr>
                          <a:rPr lang="fr-CA" sz="1600" i="1">
                            <a:latin typeface="Cambria Math" panose="02040503050406030204" pitchFamily="18" charset="0"/>
                            <a:ea typeface="Cambria Math"/>
                          </a:rPr>
                        </m:ctrlPr>
                      </m:sSubPr>
                      <m:e>
                        <m:r>
                          <a:rPr lang="fr-CA" sz="1600" i="1">
                            <a:latin typeface="Cambria Math"/>
                            <a:ea typeface="Cambria Math"/>
                          </a:rPr>
                          <m:t>𝐿</m:t>
                        </m:r>
                      </m:e>
                      <m:sub>
                        <m:r>
                          <a:rPr lang="fr-CA" sz="1600" i="1">
                            <a:latin typeface="Cambria Math"/>
                            <a:ea typeface="Cambria Math"/>
                          </a:rPr>
                          <m:t>𝑝</m:t>
                        </m:r>
                      </m:sub>
                    </m:sSub>
                  </m:oMath>
                </a14:m>
                <a:r>
                  <a:rPr lang="fr-CA" sz="1600" dirty="0">
                    <a:latin typeface="Univers Condensed" panose="020B0506020202050204"/>
                  </a:rPr>
                  <a:t>: limite permise (contrainte, flèche, fréquence, etc.)</a:t>
                </a:r>
              </a:p>
              <a:p>
                <a:pPr lvl="1"/>
                <a:endParaRPr lang="fr-CA" sz="1600" dirty="0">
                  <a:latin typeface="Univers Condensed" panose="020B0506020202050204"/>
                </a:endParaRPr>
              </a:p>
              <a:p>
                <a:pPr lvl="1"/>
                <a14:m>
                  <m:oMath xmlns:m="http://schemas.openxmlformats.org/officeDocument/2006/math">
                    <m:sSub>
                      <m:sSubPr>
                        <m:ctrlPr>
                          <a:rPr lang="fr-CA" sz="1600" i="1">
                            <a:latin typeface="Cambria Math" panose="02040503050406030204" pitchFamily="18" charset="0"/>
                            <a:ea typeface="Cambria Math"/>
                          </a:rPr>
                        </m:ctrlPr>
                      </m:sSubPr>
                      <m:e>
                        <m:r>
                          <a:rPr lang="fr-CA" sz="1600" i="1">
                            <a:latin typeface="Cambria Math"/>
                            <a:ea typeface="Cambria Math"/>
                          </a:rPr>
                          <m:t>𝐸</m:t>
                        </m:r>
                      </m:e>
                      <m:sub>
                        <m:r>
                          <a:rPr lang="fr-CA" sz="1600" i="1">
                            <a:latin typeface="Cambria Math"/>
                            <a:ea typeface="Cambria Math"/>
                          </a:rPr>
                          <m:t>𝑠</m:t>
                        </m:r>
                      </m:sub>
                    </m:sSub>
                  </m:oMath>
                </a14:m>
                <a:r>
                  <a:rPr lang="fr-CA" sz="1600" dirty="0">
                    <a:latin typeface="Univers Condensed" panose="020B0506020202050204"/>
                  </a:rPr>
                  <a:t>: effet des actions</a:t>
                </a:r>
              </a:p>
              <a:p>
                <a:pPr lvl="1"/>
                <a:endParaRPr lang="fr-CA" sz="1600" dirty="0">
                  <a:latin typeface="Univers Condensed" panose="020B0506020202050204"/>
                </a:endParaRPr>
              </a:p>
              <a:p>
                <a:pPr lvl="1"/>
                <a:r>
                  <a:rPr lang="fr-CA" sz="1600" dirty="0">
                    <a:latin typeface="Univers Condensed" panose="020B0506020202050204"/>
                  </a:rPr>
                  <a:t>À titre d’exemple:</a:t>
                </a:r>
              </a:p>
              <a:p>
                <a:pPr lvl="1"/>
                <a:endParaRPr lang="fr-CA" sz="1600" dirty="0">
                  <a:latin typeface="Univers Condensed" panose="020B0506020202050204"/>
                </a:endParaRPr>
              </a:p>
              <a:p>
                <a:pPr lvl="1"/>
                <a14:m>
                  <m:oMath xmlns:m="http://schemas.openxmlformats.org/officeDocument/2006/math">
                    <m:sSub>
                      <m:sSubPr>
                        <m:ctrlPr>
                          <a:rPr lang="fr-CA" sz="1600" i="1">
                            <a:latin typeface="Cambria Math" panose="02040503050406030204" pitchFamily="18" charset="0"/>
                            <a:ea typeface="Cambria Math"/>
                          </a:rPr>
                        </m:ctrlPr>
                      </m:sSubPr>
                      <m:e>
                        <m:r>
                          <a:rPr lang="fr-CA" sz="1600" i="1">
                            <a:latin typeface="Cambria Math"/>
                            <a:ea typeface="Cambria Math"/>
                          </a:rPr>
                          <m:t>𝑓</m:t>
                        </m:r>
                      </m:e>
                      <m:sub>
                        <m:r>
                          <a:rPr lang="fr-CA" sz="1600" i="1">
                            <a:latin typeface="Cambria Math"/>
                            <a:ea typeface="Cambria Math"/>
                          </a:rPr>
                          <m:t>𝑚𝑎𝑥</m:t>
                        </m:r>
                      </m:sub>
                    </m:sSub>
                    <m:r>
                      <a:rPr lang="fr-CA" sz="1600" i="1">
                        <a:latin typeface="Cambria Math"/>
                        <a:ea typeface="Cambria Math"/>
                      </a:rPr>
                      <m:t>≥</m:t>
                    </m:r>
                    <m:sSub>
                      <m:sSubPr>
                        <m:ctrlPr>
                          <a:rPr lang="fr-CA" sz="1600" i="1">
                            <a:latin typeface="Cambria Math" panose="02040503050406030204" pitchFamily="18" charset="0"/>
                            <a:ea typeface="Cambria Math"/>
                          </a:rPr>
                        </m:ctrlPr>
                      </m:sSubPr>
                      <m:e>
                        <m:r>
                          <a:rPr lang="fr-CA" sz="1600" i="1">
                            <a:latin typeface="Cambria Math"/>
                            <a:ea typeface="Cambria Math"/>
                          </a:rPr>
                          <m:t>𝑓</m:t>
                        </m:r>
                      </m:e>
                      <m:sub>
                        <m:r>
                          <a:rPr lang="fr-CA" sz="1600" i="1">
                            <a:latin typeface="Cambria Math"/>
                            <a:ea typeface="Cambria Math"/>
                          </a:rPr>
                          <m:t>𝐿</m:t>
                        </m:r>
                      </m:sub>
                    </m:sSub>
                  </m:oMath>
                </a14:m>
                <a:r>
                  <a:rPr lang="fr-CA" sz="1600" dirty="0">
                    <a:latin typeface="Univers Condensed" panose="020B0506020202050204"/>
                  </a:rPr>
                  <a:t>, </a:t>
                </a:r>
                <a14:m>
                  <m:oMath xmlns:m="http://schemas.openxmlformats.org/officeDocument/2006/math">
                    <m:sSub>
                      <m:sSubPr>
                        <m:ctrlPr>
                          <a:rPr lang="fr-CA" sz="1600" i="1">
                            <a:latin typeface="Cambria Math" panose="02040503050406030204" pitchFamily="18" charset="0"/>
                            <a:ea typeface="Cambria Math"/>
                          </a:rPr>
                        </m:ctrlPr>
                      </m:sSubPr>
                      <m:e>
                        <m:r>
                          <a:rPr lang="fr-CA" sz="1600" i="1">
                            <a:latin typeface="Cambria Math"/>
                            <a:ea typeface="Cambria Math"/>
                          </a:rPr>
                          <m:t>𝑓</m:t>
                        </m:r>
                      </m:e>
                      <m:sub>
                        <m:r>
                          <a:rPr lang="fr-CA" sz="1600" i="1">
                            <a:latin typeface="Cambria Math"/>
                            <a:ea typeface="Cambria Math"/>
                          </a:rPr>
                          <m:t>𝑚𝑎𝑥</m:t>
                        </m:r>
                      </m:sub>
                    </m:sSub>
                  </m:oMath>
                </a14:m>
                <a:r>
                  <a:rPr lang="fr-CA" sz="1600" dirty="0">
                    <a:latin typeface="Univers Condensed" panose="020B0506020202050204"/>
                  </a:rPr>
                  <a:t> étant la flèche maximale permise et </a:t>
                </a:r>
                <a14:m>
                  <m:oMath xmlns:m="http://schemas.openxmlformats.org/officeDocument/2006/math">
                    <m:sSub>
                      <m:sSubPr>
                        <m:ctrlPr>
                          <a:rPr lang="fr-CA" sz="1600" i="1">
                            <a:latin typeface="Cambria Math" panose="02040503050406030204" pitchFamily="18" charset="0"/>
                            <a:ea typeface="Cambria Math"/>
                          </a:rPr>
                        </m:ctrlPr>
                      </m:sSubPr>
                      <m:e>
                        <m:r>
                          <a:rPr lang="fr-CA" sz="1600" i="1">
                            <a:latin typeface="Cambria Math"/>
                            <a:ea typeface="Cambria Math"/>
                          </a:rPr>
                          <m:t>𝑓</m:t>
                        </m:r>
                      </m:e>
                      <m:sub>
                        <m:r>
                          <a:rPr lang="fr-CA" sz="1600" i="1">
                            <a:latin typeface="Cambria Math"/>
                            <a:ea typeface="Cambria Math"/>
                          </a:rPr>
                          <m:t>𝐿</m:t>
                        </m:r>
                      </m:sub>
                    </m:sSub>
                  </m:oMath>
                </a14:m>
                <a:r>
                  <a:rPr lang="fr-CA" sz="1600" dirty="0">
                    <a:latin typeface="Univers Condensed" panose="020B0506020202050204"/>
                  </a:rPr>
                  <a:t> la flèche induite par la charge d’occupation </a:t>
                </a:r>
                <a14:m>
                  <m:oMath xmlns:m="http://schemas.openxmlformats.org/officeDocument/2006/math">
                    <m:r>
                      <a:rPr lang="fr-CA" sz="1600" i="1" dirty="0">
                        <a:latin typeface="Cambria Math"/>
                      </a:rPr>
                      <m:t>𝐿</m:t>
                    </m:r>
                  </m:oMath>
                </a14:m>
                <a:endParaRPr lang="fr-CA" sz="1600" dirty="0">
                  <a:latin typeface="Univers Condensed" panose="020B0506020202050204"/>
                </a:endParaRPr>
              </a:p>
            </p:txBody>
          </p:sp>
        </mc:Choice>
        <mc:Fallback xmlns="">
          <p:sp>
            <p:nvSpPr>
              <p:cNvPr id="6" name="Rectangle 5"/>
              <p:cNvSpPr>
                <a:spLocks noRot="1" noChangeAspect="1" noMove="1" noResize="1" noEditPoints="1" noAdjustHandles="1" noChangeArrowheads="1" noChangeShapeType="1" noTextEdit="1"/>
              </p:cNvSpPr>
              <p:nvPr/>
            </p:nvSpPr>
            <p:spPr>
              <a:xfrm>
                <a:off x="1148763" y="308578"/>
                <a:ext cx="10094328" cy="6666120"/>
              </a:xfrm>
              <a:prstGeom prst="rect">
                <a:avLst/>
              </a:prstGeom>
              <a:blipFill>
                <a:blip r:embed="rId3"/>
                <a:stretch>
                  <a:fillRect l="-242"/>
                </a:stretch>
              </a:blipFill>
            </p:spPr>
            <p:txBody>
              <a:bodyPr/>
              <a:lstStyle/>
              <a:p>
                <a:r>
                  <a:rPr lang="fr-CA">
                    <a:noFill/>
                  </a:rPr>
                  <a:t> </a:t>
                </a:r>
              </a:p>
            </p:txBody>
          </p:sp>
        </mc:Fallback>
      </mc:AlternateContent>
    </p:spTree>
    <p:extLst>
      <p:ext uri="{BB962C8B-B14F-4D97-AF65-F5344CB8AC3E}">
        <p14:creationId xmlns:p14="http://schemas.microsoft.com/office/powerpoint/2010/main" val="3127623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2</a:t>
            </a:fld>
            <a:endParaRPr lang="fr-FR"/>
          </a:p>
        </p:txBody>
      </p:sp>
      <p:sp>
        <p:nvSpPr>
          <p:cNvPr id="4" name="Espace réservé du texte 3"/>
          <p:cNvSpPr>
            <a:spLocks noGrp="1"/>
          </p:cNvSpPr>
          <p:nvPr>
            <p:ph type="body" idx="1"/>
          </p:nvPr>
        </p:nvSpPr>
        <p:spPr>
          <a:xfrm>
            <a:off x="839788" y="1440494"/>
            <a:ext cx="10513982" cy="4687351"/>
          </a:xfrm>
        </p:spPr>
        <p:txBody>
          <a:bodyPr>
            <a:normAutofit/>
          </a:bodyPr>
          <a:lstStyle/>
          <a:p>
            <a:r>
              <a:rPr lang="fr-CA" dirty="0"/>
              <a:t>L'information, les renseignements et les données contenus dans les documents de ce portail (appelé par la suite l'«Information»), sont considérés comme fiables au moment de leur publication, mais rien ne garantit qu'ils sont exacts et complets. L'Information est présentée uniquement à titre de renseignement et ne doit d'aucune manière être interprétée comme un conseil de nature technique ou autre. Sans limiter la portée générale de ce qui précède, l'Information peut contenir des inexactitudes techniques ou des erreurs typographiques et AluQuébec, la Grappe industrielle de l’aluminium, ses administrateurs, ses dirigeants, ses représentants, ses employés et ses mandataires ne peuvent être tenus responsables d'aucune manière des dommages pouvant en découler. </a:t>
            </a:r>
            <a:endParaRPr lang="fr-CA" sz="1800" b="1" dirty="0">
              <a:solidFill>
                <a:schemeClr val="accent1"/>
              </a:solidFill>
            </a:endParaRPr>
          </a:p>
          <a:p>
            <a:r>
              <a:rPr lang="fr-CA" sz="1800" b="1" dirty="0">
                <a:solidFill>
                  <a:schemeClr val="accent1"/>
                </a:solidFill>
              </a:rPr>
              <a:t>Dégagement de responsabilité</a:t>
            </a:r>
          </a:p>
          <a:p>
            <a:r>
              <a:rPr lang="fr-CA" dirty="0"/>
              <a:t>AluQuébec met à votre disposition l’Information sans aucune garantie, implicite ou explicite, et se dégage de toute responsabilité quant à son exactitude, sa fiabilité, sa pertinence ou son exhaustivité. </a:t>
            </a:r>
            <a:endParaRPr lang="fr-CA" sz="1800" b="1" dirty="0">
              <a:solidFill>
                <a:schemeClr val="accent1"/>
              </a:solidFill>
            </a:endParaRPr>
          </a:p>
          <a:p>
            <a:r>
              <a:rPr lang="fr-CA" sz="1800" b="1" dirty="0">
                <a:solidFill>
                  <a:schemeClr val="accent1"/>
                </a:solidFill>
              </a:rPr>
              <a:t>Droits d'auteur et propriété intellectuelle</a:t>
            </a:r>
          </a:p>
          <a:p>
            <a:r>
              <a:rPr lang="fr-CA" dirty="0"/>
              <a:t>Les droits d’auteurs de tous les contenus sur ce portail appartiennent à AluQuébec. Tous les éléments inclus dans ces contenus par les auteurs originaux, incluant textes, images, graphiques mais sans s’y limiter, proviennent soit de l’auteur même, de sources libres de droits ou encore d’éléments dont l’approbation d’utilisation a été obtenue par les auteurs originaux. Les utilisateurs du portail consentent à utiliser les contenus à des fins pédagogiques seulement. Les contenus peuvent être utilisés entièrement ou partiellement, mais ne pourront pas être modifiés de façon à altérer la nature même des informations ou encore à causer préjudice à AluQuébec. Un tel acte pourrait être une infraction à la législation applicable en matière de propriété intellectuelle et entraîner des réclamations.</a:t>
            </a:r>
          </a:p>
          <a:p>
            <a:endParaRPr lang="fr-CA" dirty="0"/>
          </a:p>
        </p:txBody>
      </p:sp>
      <p:sp>
        <p:nvSpPr>
          <p:cNvPr id="5" name="Titre 4"/>
          <p:cNvSpPr>
            <a:spLocks noGrp="1"/>
          </p:cNvSpPr>
          <p:nvPr>
            <p:ph type="title"/>
          </p:nvPr>
        </p:nvSpPr>
        <p:spPr/>
        <p:txBody>
          <a:bodyPr/>
          <a:lstStyle/>
          <a:p>
            <a:r>
              <a:rPr lang="fr-CA" dirty="0"/>
              <a:t>Note</a:t>
            </a:r>
          </a:p>
        </p:txBody>
      </p:sp>
    </p:spTree>
    <p:extLst>
      <p:ext uri="{BB962C8B-B14F-4D97-AF65-F5344CB8AC3E}">
        <p14:creationId xmlns:p14="http://schemas.microsoft.com/office/powerpoint/2010/main" val="3615847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20</a:t>
            </a:fld>
            <a:endParaRPr lang="fr-CA" altLang="fr-F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mc:AlternateContent xmlns:mc="http://schemas.openxmlformats.org/markup-compatibility/2006" xmlns:a14="http://schemas.microsoft.com/office/drawing/2010/main">
        <mc:Choice Requires="a14">
          <p:sp>
            <p:nvSpPr>
              <p:cNvPr id="5" name="Espace réservé du texte 4"/>
              <p:cNvSpPr txBox="1">
                <a:spLocks/>
              </p:cNvSpPr>
              <p:nvPr/>
            </p:nvSpPr>
            <p:spPr>
              <a:xfrm>
                <a:off x="1148763" y="1203442"/>
                <a:ext cx="4834502" cy="46357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Condensed Light" panose="020B03060202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solidFill>
                    <a:latin typeface="Univers Condensed Light" panose="020B03060202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Condensed Light" panose="020B03060202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457200">
                  <a:lnSpc>
                    <a:spcPct val="100000"/>
                  </a:lnSpc>
                  <a:spcBef>
                    <a:spcPct val="20000"/>
                  </a:spcBef>
                  <a:buFont typeface="+mj-lt"/>
                  <a:buAutoNum type="arabicPeriod" startAt="2"/>
                  <a:defRPr/>
                </a:pPr>
                <a:r>
                  <a:rPr lang="fr-CA" sz="1600" dirty="0">
                    <a:latin typeface="Univers Condensed"/>
                  </a:rPr>
                  <a:t>États limites ultimes ÉLU</a:t>
                </a:r>
              </a:p>
              <a:p>
                <a:pPr lvl="1" indent="-457200">
                  <a:lnSpc>
                    <a:spcPct val="100000"/>
                  </a:lnSpc>
                  <a:spcBef>
                    <a:spcPct val="20000"/>
                  </a:spcBef>
                  <a:buFont typeface="+mj-lt"/>
                  <a:buAutoNum type="arabicPeriod" startAt="2"/>
                  <a:defRPr/>
                </a:pPr>
                <a:endParaRPr lang="fr-CA" sz="1600" dirty="0">
                  <a:latin typeface="Univers Condensed"/>
                </a:endParaRPr>
              </a:p>
              <a:p>
                <a:pPr marL="285750" lvl="1" indent="-285750">
                  <a:lnSpc>
                    <a:spcPct val="100000"/>
                  </a:lnSpc>
                  <a:spcBef>
                    <a:spcPct val="20000"/>
                  </a:spcBef>
                  <a:defRPr/>
                </a:pPr>
                <a:r>
                  <a:rPr lang="fr-CA" sz="1600" dirty="0">
                    <a:solidFill>
                      <a:srgbClr val="000000"/>
                    </a:solidFill>
                    <a:latin typeface="Univers Condensed"/>
                  </a:rPr>
                  <a:t>La règle de base veut que </a:t>
                </a:r>
                <a:r>
                  <a:rPr lang="fr-CA" sz="1600" u="sng" dirty="0">
                    <a:solidFill>
                      <a:srgbClr val="000000"/>
                    </a:solidFill>
                    <a:latin typeface="Univers Condensed"/>
                  </a:rPr>
                  <a:t>la résistance pondérée soit supérieure à l’effet de la combinaison d’actions</a:t>
                </a:r>
                <a:r>
                  <a:rPr lang="fr-CA" sz="1600" dirty="0">
                    <a:solidFill>
                      <a:srgbClr val="000000"/>
                    </a:solidFill>
                    <a:latin typeface="Univers Condensed"/>
                  </a:rPr>
                  <a:t> (somme des valeurs pondérées des différentes actions) : </a:t>
                </a:r>
              </a:p>
              <a:p>
                <a:pPr marL="285750" lvl="1" indent="-285750">
                  <a:lnSpc>
                    <a:spcPct val="100000"/>
                  </a:lnSpc>
                  <a:spcBef>
                    <a:spcPct val="20000"/>
                  </a:spcBef>
                  <a:defRPr/>
                </a:pPr>
                <a:endParaRPr lang="fr-CA" sz="1600" dirty="0">
                  <a:solidFill>
                    <a:srgbClr val="000000"/>
                  </a:solidFill>
                  <a:latin typeface="Univers Condensed"/>
                </a:endParaRPr>
              </a:p>
              <a:p>
                <a:pPr marL="914400" lvl="3">
                  <a:lnSpc>
                    <a:spcPct val="100000"/>
                  </a:lnSpc>
                  <a:spcBef>
                    <a:spcPct val="20000"/>
                  </a:spcBef>
                  <a:defRPr/>
                </a:pPr>
                <a14:m>
                  <m:oMath xmlns:m="http://schemas.openxmlformats.org/officeDocument/2006/math">
                    <m:r>
                      <a:rPr lang="fr-CA" sz="1600" i="1" smtClean="0">
                        <a:solidFill>
                          <a:schemeClr val="tx1"/>
                        </a:solidFill>
                        <a:latin typeface="Cambria Math" panose="02040503050406030204" pitchFamily="18" charset="0"/>
                        <a:ea typeface="Cambria Math"/>
                      </a:rPr>
                      <m:t>𝜙</m:t>
                    </m:r>
                    <m:sSub>
                      <m:sSubPr>
                        <m:ctrlPr>
                          <a:rPr lang="fr-CA" sz="1600" i="1">
                            <a:solidFill>
                              <a:schemeClr val="tx1"/>
                            </a:solidFill>
                            <a:latin typeface="Cambria Math" panose="02040503050406030204" pitchFamily="18" charset="0"/>
                            <a:ea typeface="Cambria Math"/>
                          </a:rPr>
                        </m:ctrlPr>
                      </m:sSubPr>
                      <m:e>
                        <m:r>
                          <a:rPr lang="fr-CA" sz="1600" i="1">
                            <a:solidFill>
                              <a:schemeClr val="tx1"/>
                            </a:solidFill>
                            <a:latin typeface="Cambria Math" panose="02040503050406030204" pitchFamily="18" charset="0"/>
                            <a:ea typeface="Cambria Math"/>
                          </a:rPr>
                          <m:t>𝑅</m:t>
                        </m:r>
                      </m:e>
                      <m:sub>
                        <m:r>
                          <a:rPr lang="fr-CA" sz="1600" i="1">
                            <a:solidFill>
                              <a:schemeClr val="tx1"/>
                            </a:solidFill>
                            <a:latin typeface="Cambria Math" panose="02040503050406030204" pitchFamily="18" charset="0"/>
                            <a:ea typeface="Cambria Math"/>
                          </a:rPr>
                          <m:t>𝑛</m:t>
                        </m:r>
                      </m:sub>
                    </m:sSub>
                    <m:r>
                      <a:rPr lang="fr-CA" sz="1600" i="1">
                        <a:solidFill>
                          <a:schemeClr val="tx1"/>
                        </a:solidFill>
                        <a:latin typeface="Cambria Math" panose="02040503050406030204" pitchFamily="18" charset="0"/>
                        <a:ea typeface="Cambria Math"/>
                      </a:rPr>
                      <m:t>≥</m:t>
                    </m:r>
                    <m:nary>
                      <m:naryPr>
                        <m:chr m:val="∑"/>
                        <m:supHide m:val="on"/>
                        <m:ctrlPr>
                          <a:rPr lang="fr-CA" sz="1600" i="1">
                            <a:solidFill>
                              <a:schemeClr val="tx1"/>
                            </a:solidFill>
                            <a:latin typeface="Cambria Math" panose="02040503050406030204" pitchFamily="18" charset="0"/>
                            <a:ea typeface="Cambria Math"/>
                          </a:rPr>
                        </m:ctrlPr>
                      </m:naryPr>
                      <m:sub>
                        <m:r>
                          <m:rPr>
                            <m:brk m:alnAt="7"/>
                          </m:rPr>
                          <a:rPr lang="fr-CA" sz="1600" i="1">
                            <a:solidFill>
                              <a:schemeClr val="tx1"/>
                            </a:solidFill>
                            <a:latin typeface="Cambria Math" panose="02040503050406030204" pitchFamily="18" charset="0"/>
                            <a:ea typeface="Cambria Math"/>
                          </a:rPr>
                          <m:t>𝑖</m:t>
                        </m:r>
                      </m:sub>
                      <m:sup/>
                      <m:e>
                        <m:sSub>
                          <m:sSubPr>
                            <m:ctrlPr>
                              <a:rPr lang="fr-CA" sz="1600" i="1">
                                <a:solidFill>
                                  <a:schemeClr val="tx1"/>
                                </a:solidFill>
                                <a:latin typeface="Cambria Math" panose="02040503050406030204" pitchFamily="18" charset="0"/>
                                <a:ea typeface="Cambria Math"/>
                              </a:rPr>
                            </m:ctrlPr>
                          </m:sSubPr>
                          <m:e>
                            <m:r>
                              <a:rPr lang="fr-CA" sz="1600" i="1">
                                <a:solidFill>
                                  <a:schemeClr val="tx1"/>
                                </a:solidFill>
                                <a:latin typeface="Cambria Math" panose="02040503050406030204" pitchFamily="18" charset="0"/>
                                <a:ea typeface="Cambria Math"/>
                              </a:rPr>
                              <m:t>𝛼</m:t>
                            </m:r>
                          </m:e>
                          <m:sub>
                            <m:r>
                              <a:rPr lang="fr-CA" sz="1600" i="1">
                                <a:solidFill>
                                  <a:schemeClr val="tx1"/>
                                </a:solidFill>
                                <a:latin typeface="Cambria Math" panose="02040503050406030204" pitchFamily="18" charset="0"/>
                                <a:ea typeface="Cambria Math"/>
                              </a:rPr>
                              <m:t>𝑖</m:t>
                            </m:r>
                          </m:sub>
                        </m:sSub>
                        <m:sSub>
                          <m:sSubPr>
                            <m:ctrlPr>
                              <a:rPr lang="fr-CA" sz="1600" i="1">
                                <a:solidFill>
                                  <a:schemeClr val="tx1"/>
                                </a:solidFill>
                                <a:latin typeface="Cambria Math" panose="02040503050406030204" pitchFamily="18" charset="0"/>
                                <a:ea typeface="Cambria Math"/>
                              </a:rPr>
                            </m:ctrlPr>
                          </m:sSubPr>
                          <m:e>
                            <m:r>
                              <a:rPr lang="fr-CA" sz="1600" i="1">
                                <a:solidFill>
                                  <a:schemeClr val="tx1"/>
                                </a:solidFill>
                                <a:latin typeface="Cambria Math" panose="02040503050406030204" pitchFamily="18" charset="0"/>
                                <a:ea typeface="Cambria Math"/>
                              </a:rPr>
                              <m:t>𝑆</m:t>
                            </m:r>
                          </m:e>
                          <m:sub>
                            <m:r>
                              <a:rPr lang="fr-CA" sz="1600" i="1">
                                <a:solidFill>
                                  <a:schemeClr val="tx1"/>
                                </a:solidFill>
                                <a:latin typeface="Cambria Math" panose="02040503050406030204" pitchFamily="18" charset="0"/>
                                <a:ea typeface="Cambria Math"/>
                              </a:rPr>
                              <m:t>𝑖</m:t>
                            </m:r>
                          </m:sub>
                        </m:sSub>
                      </m:e>
                    </m:nary>
                    <m:r>
                      <a:rPr lang="fr-CA" sz="1600" i="1">
                        <a:solidFill>
                          <a:schemeClr val="tx1"/>
                        </a:solidFill>
                        <a:latin typeface="Cambria Math" panose="02040503050406030204" pitchFamily="18" charset="0"/>
                        <a:ea typeface="Cambria Math"/>
                      </a:rPr>
                      <m:t>      </m:t>
                    </m:r>
                    <m:r>
                      <m:rPr>
                        <m:sty m:val="p"/>
                      </m:rPr>
                      <a:rPr lang="fr-CA" sz="1600">
                        <a:solidFill>
                          <a:schemeClr val="tx1"/>
                        </a:solidFill>
                        <a:latin typeface="Cambria Math" panose="02040503050406030204" pitchFamily="18" charset="0"/>
                        <a:ea typeface="Cambria Math"/>
                      </a:rPr>
                      <m:t>ou</m:t>
                    </m:r>
                    <m:r>
                      <a:rPr lang="fr-CA" sz="1600">
                        <a:solidFill>
                          <a:schemeClr val="tx1"/>
                        </a:solidFill>
                        <a:latin typeface="Cambria Math" panose="02040503050406030204" pitchFamily="18" charset="0"/>
                        <a:ea typeface="Cambria Math"/>
                      </a:rPr>
                      <m:t> </m:t>
                    </m:r>
                    <m:r>
                      <m:rPr>
                        <m:sty m:val="p"/>
                      </m:rPr>
                      <a:rPr lang="fr-CA" sz="1600">
                        <a:solidFill>
                          <a:schemeClr val="tx1"/>
                        </a:solidFill>
                        <a:latin typeface="Cambria Math" panose="02040503050406030204" pitchFamily="18" charset="0"/>
                        <a:ea typeface="Cambria Math"/>
                      </a:rPr>
                      <m:t>encore</m:t>
                    </m:r>
                    <m:r>
                      <a:rPr lang="fr-CA" sz="1600">
                        <a:solidFill>
                          <a:schemeClr val="tx1"/>
                        </a:solidFill>
                        <a:latin typeface="Cambria Math" panose="02040503050406030204" pitchFamily="18" charset="0"/>
                        <a:ea typeface="Cambria Math"/>
                      </a:rPr>
                      <m:t>     </m:t>
                    </m:r>
                    <m:sSub>
                      <m:sSubPr>
                        <m:ctrlPr>
                          <a:rPr lang="fr-CA" sz="1600" i="1">
                            <a:solidFill>
                              <a:schemeClr val="tx1"/>
                            </a:solidFill>
                            <a:latin typeface="Cambria Math" panose="02040503050406030204" pitchFamily="18" charset="0"/>
                            <a:ea typeface="Cambria Math"/>
                          </a:rPr>
                        </m:ctrlPr>
                      </m:sSubPr>
                      <m:e>
                        <m:r>
                          <a:rPr lang="fr-CA" sz="1600" i="1">
                            <a:solidFill>
                              <a:schemeClr val="tx1"/>
                            </a:solidFill>
                            <a:latin typeface="Cambria Math" panose="02040503050406030204" pitchFamily="18" charset="0"/>
                            <a:ea typeface="Cambria Math"/>
                          </a:rPr>
                          <m:t>𝑅</m:t>
                        </m:r>
                      </m:e>
                      <m:sub>
                        <m:r>
                          <a:rPr lang="fr-CA" sz="1600" i="1">
                            <a:solidFill>
                              <a:schemeClr val="tx1"/>
                            </a:solidFill>
                            <a:latin typeface="Cambria Math" panose="02040503050406030204" pitchFamily="18" charset="0"/>
                            <a:ea typeface="Cambria Math"/>
                          </a:rPr>
                          <m:t>𝑟</m:t>
                        </m:r>
                      </m:sub>
                    </m:sSub>
                    <m:r>
                      <a:rPr lang="fr-CA" sz="1600" i="1">
                        <a:solidFill>
                          <a:schemeClr val="tx1"/>
                        </a:solidFill>
                        <a:latin typeface="Cambria Math" panose="02040503050406030204" pitchFamily="18" charset="0"/>
                        <a:ea typeface="Cambria Math"/>
                      </a:rPr>
                      <m:t>≥</m:t>
                    </m:r>
                    <m:sSub>
                      <m:sSubPr>
                        <m:ctrlPr>
                          <a:rPr lang="fr-CA" sz="1600" i="1">
                            <a:solidFill>
                              <a:schemeClr val="tx1"/>
                            </a:solidFill>
                            <a:latin typeface="Cambria Math" panose="02040503050406030204" pitchFamily="18" charset="0"/>
                            <a:ea typeface="Cambria Math"/>
                          </a:rPr>
                        </m:ctrlPr>
                      </m:sSubPr>
                      <m:e>
                        <m:r>
                          <a:rPr lang="fr-CA" sz="1600" i="1">
                            <a:solidFill>
                              <a:schemeClr val="tx1"/>
                            </a:solidFill>
                            <a:latin typeface="Cambria Math" panose="02040503050406030204" pitchFamily="18" charset="0"/>
                            <a:ea typeface="Cambria Math"/>
                          </a:rPr>
                          <m:t>𝑆</m:t>
                        </m:r>
                      </m:e>
                      <m:sub>
                        <m:r>
                          <a:rPr lang="fr-CA" sz="1600" i="1">
                            <a:solidFill>
                              <a:schemeClr val="tx1"/>
                            </a:solidFill>
                            <a:latin typeface="Cambria Math" panose="02040503050406030204" pitchFamily="18" charset="0"/>
                            <a:ea typeface="Cambria Math"/>
                          </a:rPr>
                          <m:t>𝑓</m:t>
                        </m:r>
                      </m:sub>
                    </m:sSub>
                  </m:oMath>
                </a14:m>
                <a:endParaRPr lang="fr-CA" sz="1600" dirty="0">
                  <a:solidFill>
                    <a:srgbClr val="000000"/>
                  </a:solidFill>
                  <a:latin typeface="Univers Condensed"/>
                </a:endParaRPr>
              </a:p>
              <a:p>
                <a:pPr lvl="2">
                  <a:lnSpc>
                    <a:spcPct val="100000"/>
                  </a:lnSpc>
                  <a:spcBef>
                    <a:spcPts val="0"/>
                  </a:spcBef>
                </a:pPr>
                <a14:m>
                  <m:oMath xmlns:m="http://schemas.openxmlformats.org/officeDocument/2006/math">
                    <m:r>
                      <a:rPr lang="fr-CA" sz="1600" i="1">
                        <a:solidFill>
                          <a:srgbClr val="000000"/>
                        </a:solidFill>
                        <a:latin typeface="Cambria Math" panose="02040503050406030204" pitchFamily="18" charset="0"/>
                        <a:ea typeface="Cambria Math"/>
                      </a:rPr>
                      <m:t>𝜙</m:t>
                    </m:r>
                  </m:oMath>
                </a14:m>
                <a:r>
                  <a:rPr lang="fr-CA" sz="1600" dirty="0">
                    <a:solidFill>
                      <a:srgbClr val="000000"/>
                    </a:solidFill>
                    <a:latin typeface="Univers Condensed"/>
                  </a:rPr>
                  <a:t>: coefficient de résistance de l’aluminium pour le calcul (Bâtiments ou ponts)</a:t>
                </a:r>
              </a:p>
              <a:p>
                <a:pPr lvl="2">
                  <a:lnSpc>
                    <a:spcPct val="100000"/>
                  </a:lnSpc>
                  <a:spcBef>
                    <a:spcPts val="0"/>
                  </a:spcBef>
                </a:pPr>
                <a:endParaRPr lang="fr-CA" sz="1600" dirty="0">
                  <a:solidFill>
                    <a:srgbClr val="000000"/>
                  </a:solidFill>
                  <a:latin typeface="Univers Condensed"/>
                </a:endParaRPr>
              </a:p>
              <a:p>
                <a:pPr lvl="2">
                  <a:lnSpc>
                    <a:spcPct val="100000"/>
                  </a:lnSpc>
                  <a:spcBef>
                    <a:spcPts val="0"/>
                  </a:spcBef>
                </a:pPr>
                <a14:m>
                  <m:oMath xmlns:m="http://schemas.openxmlformats.org/officeDocument/2006/math">
                    <m:sSub>
                      <m:sSubPr>
                        <m:ctrlPr>
                          <a:rPr lang="fr-CA" sz="1600" i="1">
                            <a:solidFill>
                              <a:srgbClr val="000000"/>
                            </a:solidFill>
                            <a:latin typeface="Cambria Math" panose="02040503050406030204" pitchFamily="18" charset="0"/>
                            <a:ea typeface="Cambria Math"/>
                          </a:rPr>
                        </m:ctrlPr>
                      </m:sSubPr>
                      <m:e>
                        <m:r>
                          <a:rPr lang="fr-CA" sz="1600" i="1">
                            <a:solidFill>
                              <a:srgbClr val="000000"/>
                            </a:solidFill>
                            <a:latin typeface="Cambria Math" panose="02040503050406030204" pitchFamily="18" charset="0"/>
                            <a:ea typeface="Cambria Math"/>
                          </a:rPr>
                          <m:t>𝑅</m:t>
                        </m:r>
                      </m:e>
                      <m:sub>
                        <m:r>
                          <a:rPr lang="fr-CA" sz="1600" i="1">
                            <a:solidFill>
                              <a:srgbClr val="000000"/>
                            </a:solidFill>
                            <a:latin typeface="Cambria Math" panose="02040503050406030204" pitchFamily="18" charset="0"/>
                            <a:ea typeface="Cambria Math"/>
                          </a:rPr>
                          <m:t>𝑛</m:t>
                        </m:r>
                      </m:sub>
                    </m:sSub>
                  </m:oMath>
                </a14:m>
                <a:r>
                  <a:rPr lang="fr-CA" sz="1600" dirty="0">
                    <a:solidFill>
                      <a:srgbClr val="000000"/>
                    </a:solidFill>
                    <a:latin typeface="Univers Condensed"/>
                  </a:rPr>
                  <a:t>: résistance nominale</a:t>
                </a:r>
              </a:p>
              <a:p>
                <a:pPr lvl="2">
                  <a:lnSpc>
                    <a:spcPct val="100000"/>
                  </a:lnSpc>
                  <a:spcBef>
                    <a:spcPts val="0"/>
                  </a:spcBef>
                </a:pPr>
                <a:endParaRPr lang="fr-CA" sz="1600" dirty="0">
                  <a:solidFill>
                    <a:srgbClr val="000000"/>
                  </a:solidFill>
                  <a:latin typeface="Univers Condensed"/>
                </a:endParaRPr>
              </a:p>
              <a:p>
                <a:pPr lvl="2">
                  <a:lnSpc>
                    <a:spcPct val="100000"/>
                  </a:lnSpc>
                  <a:spcBef>
                    <a:spcPts val="0"/>
                  </a:spcBef>
                </a:pPr>
                <a14:m>
                  <m:oMath xmlns:m="http://schemas.openxmlformats.org/officeDocument/2006/math">
                    <m:sSub>
                      <m:sSubPr>
                        <m:ctrlPr>
                          <a:rPr lang="fr-CA" sz="1600" i="1">
                            <a:solidFill>
                              <a:srgbClr val="000000"/>
                            </a:solidFill>
                            <a:latin typeface="Cambria Math" panose="02040503050406030204" pitchFamily="18" charset="0"/>
                            <a:ea typeface="Cambria Math"/>
                          </a:rPr>
                        </m:ctrlPr>
                      </m:sSubPr>
                      <m:e>
                        <m:r>
                          <a:rPr lang="fr-CA" sz="1600" i="1">
                            <a:solidFill>
                              <a:srgbClr val="000000"/>
                            </a:solidFill>
                            <a:latin typeface="Cambria Math" panose="02040503050406030204" pitchFamily="18" charset="0"/>
                            <a:ea typeface="Cambria Math"/>
                          </a:rPr>
                          <m:t>𝛼</m:t>
                        </m:r>
                      </m:e>
                      <m:sub>
                        <m:r>
                          <a:rPr lang="fr-CA" sz="1600" i="1">
                            <a:solidFill>
                              <a:srgbClr val="000000"/>
                            </a:solidFill>
                            <a:latin typeface="Cambria Math" panose="02040503050406030204" pitchFamily="18" charset="0"/>
                            <a:ea typeface="Cambria Math"/>
                          </a:rPr>
                          <m:t>𝑖</m:t>
                        </m:r>
                      </m:sub>
                    </m:sSub>
                  </m:oMath>
                </a14:m>
                <a:r>
                  <a:rPr lang="fr-CA" sz="1600" dirty="0">
                    <a:solidFill>
                      <a:srgbClr val="000000"/>
                    </a:solidFill>
                    <a:latin typeface="Univers Condensed"/>
                  </a:rPr>
                  <a:t>: coefficients de pondération des charges</a:t>
                </a:r>
              </a:p>
              <a:p>
                <a:pPr lvl="2">
                  <a:lnSpc>
                    <a:spcPct val="100000"/>
                  </a:lnSpc>
                  <a:spcBef>
                    <a:spcPts val="0"/>
                  </a:spcBef>
                </a:pPr>
                <a14:m>
                  <m:oMath xmlns:m="http://schemas.openxmlformats.org/officeDocument/2006/math">
                    <m:sSub>
                      <m:sSubPr>
                        <m:ctrlPr>
                          <a:rPr lang="fr-CA" sz="1600" i="1">
                            <a:solidFill>
                              <a:srgbClr val="000000"/>
                            </a:solidFill>
                            <a:latin typeface="Cambria Math" panose="02040503050406030204" pitchFamily="18" charset="0"/>
                            <a:ea typeface="Cambria Math"/>
                          </a:rPr>
                        </m:ctrlPr>
                      </m:sSubPr>
                      <m:e>
                        <m:r>
                          <a:rPr lang="fr-CA" sz="1600" i="1">
                            <a:solidFill>
                              <a:srgbClr val="000000"/>
                            </a:solidFill>
                            <a:latin typeface="Cambria Math" panose="02040503050406030204" pitchFamily="18" charset="0"/>
                            <a:ea typeface="Cambria Math"/>
                          </a:rPr>
                          <m:t>𝑆</m:t>
                        </m:r>
                      </m:e>
                      <m:sub>
                        <m:r>
                          <a:rPr lang="fr-CA" sz="1600" i="1">
                            <a:solidFill>
                              <a:srgbClr val="000000"/>
                            </a:solidFill>
                            <a:latin typeface="Cambria Math" panose="02040503050406030204" pitchFamily="18" charset="0"/>
                            <a:ea typeface="Cambria Math"/>
                          </a:rPr>
                          <m:t>𝑖</m:t>
                        </m:r>
                      </m:sub>
                    </m:sSub>
                  </m:oMath>
                </a14:m>
                <a:r>
                  <a:rPr lang="fr-CA" sz="1600" dirty="0">
                    <a:solidFill>
                      <a:srgbClr val="000000"/>
                    </a:solidFill>
                    <a:latin typeface="Univers Condensed"/>
                  </a:rPr>
                  <a:t>: effets des actions</a:t>
                </a:r>
              </a:p>
              <a:p>
                <a:pPr lvl="2">
                  <a:lnSpc>
                    <a:spcPct val="100000"/>
                  </a:lnSpc>
                  <a:spcBef>
                    <a:spcPts val="0"/>
                  </a:spcBef>
                </a:pPr>
                <a:endParaRPr lang="fr-CA" sz="1600" dirty="0">
                  <a:solidFill>
                    <a:srgbClr val="000000"/>
                  </a:solidFill>
                  <a:latin typeface="Univers Condensed"/>
                </a:endParaRPr>
              </a:p>
              <a:p>
                <a:pPr lvl="2">
                  <a:lnSpc>
                    <a:spcPct val="100000"/>
                  </a:lnSpc>
                  <a:spcBef>
                    <a:spcPts val="0"/>
                  </a:spcBef>
                </a:pPr>
                <a14:m>
                  <m:oMath xmlns:m="http://schemas.openxmlformats.org/officeDocument/2006/math">
                    <m:sSub>
                      <m:sSubPr>
                        <m:ctrlPr>
                          <a:rPr lang="fr-CA" sz="1600" i="1">
                            <a:solidFill>
                              <a:srgbClr val="000000"/>
                            </a:solidFill>
                            <a:latin typeface="Cambria Math" panose="02040503050406030204" pitchFamily="18" charset="0"/>
                            <a:ea typeface="Cambria Math"/>
                          </a:rPr>
                        </m:ctrlPr>
                      </m:sSubPr>
                      <m:e>
                        <m:r>
                          <a:rPr lang="fr-CA" sz="1600" i="1">
                            <a:solidFill>
                              <a:srgbClr val="000000"/>
                            </a:solidFill>
                            <a:latin typeface="Cambria Math" panose="02040503050406030204" pitchFamily="18" charset="0"/>
                            <a:ea typeface="Cambria Math"/>
                          </a:rPr>
                          <m:t>𝑅</m:t>
                        </m:r>
                      </m:e>
                      <m:sub>
                        <m:r>
                          <a:rPr lang="fr-CA" sz="1600" i="1">
                            <a:solidFill>
                              <a:srgbClr val="000000"/>
                            </a:solidFill>
                            <a:latin typeface="Cambria Math" panose="02040503050406030204" pitchFamily="18" charset="0"/>
                            <a:ea typeface="Cambria Math"/>
                          </a:rPr>
                          <m:t>𝑟</m:t>
                        </m:r>
                      </m:sub>
                    </m:sSub>
                    <m:r>
                      <a:rPr lang="fr-CA" sz="1600" i="1">
                        <a:solidFill>
                          <a:srgbClr val="000000"/>
                        </a:solidFill>
                        <a:latin typeface="Cambria Math" panose="02040503050406030204" pitchFamily="18" charset="0"/>
                        <a:ea typeface="Cambria Math"/>
                      </a:rPr>
                      <m:t>=</m:t>
                    </m:r>
                    <m:r>
                      <a:rPr lang="fr-CA" sz="1600" i="1">
                        <a:solidFill>
                          <a:srgbClr val="000000"/>
                        </a:solidFill>
                        <a:latin typeface="Cambria Math" panose="02040503050406030204" pitchFamily="18" charset="0"/>
                        <a:ea typeface="Cambria Math"/>
                      </a:rPr>
                      <m:t>𝜙</m:t>
                    </m:r>
                    <m:sSub>
                      <m:sSubPr>
                        <m:ctrlPr>
                          <a:rPr lang="fr-CA" sz="1600" i="1">
                            <a:solidFill>
                              <a:srgbClr val="000000"/>
                            </a:solidFill>
                            <a:latin typeface="Cambria Math" panose="02040503050406030204" pitchFamily="18" charset="0"/>
                            <a:ea typeface="Cambria Math"/>
                          </a:rPr>
                        </m:ctrlPr>
                      </m:sSubPr>
                      <m:e>
                        <m:r>
                          <a:rPr lang="fr-CA" sz="1600" i="1">
                            <a:solidFill>
                              <a:srgbClr val="000000"/>
                            </a:solidFill>
                            <a:latin typeface="Cambria Math" panose="02040503050406030204" pitchFamily="18" charset="0"/>
                            <a:ea typeface="Cambria Math"/>
                          </a:rPr>
                          <m:t>𝑅</m:t>
                        </m:r>
                      </m:e>
                      <m:sub>
                        <m:r>
                          <a:rPr lang="fr-CA" sz="1600" i="1">
                            <a:solidFill>
                              <a:srgbClr val="000000"/>
                            </a:solidFill>
                            <a:latin typeface="Cambria Math" panose="02040503050406030204" pitchFamily="18" charset="0"/>
                            <a:ea typeface="Cambria Math"/>
                          </a:rPr>
                          <m:t>𝑛</m:t>
                        </m:r>
                      </m:sub>
                    </m:sSub>
                  </m:oMath>
                </a14:m>
                <a:r>
                  <a:rPr lang="fr-CA" sz="1600" dirty="0">
                    <a:solidFill>
                      <a:srgbClr val="000000"/>
                    </a:solidFill>
                    <a:latin typeface="Univers Condensed"/>
                  </a:rPr>
                  <a:t>: résistance pondérée</a:t>
                </a:r>
              </a:p>
              <a:p>
                <a:pPr lvl="2">
                  <a:lnSpc>
                    <a:spcPct val="100000"/>
                  </a:lnSpc>
                  <a:spcBef>
                    <a:spcPts val="0"/>
                  </a:spcBef>
                </a:pPr>
                <a14:m>
                  <m:oMath xmlns:m="http://schemas.openxmlformats.org/officeDocument/2006/math">
                    <m:sSub>
                      <m:sSubPr>
                        <m:ctrlPr>
                          <a:rPr lang="fr-CA" sz="1600" i="1">
                            <a:solidFill>
                              <a:srgbClr val="000000"/>
                            </a:solidFill>
                            <a:latin typeface="Cambria Math" panose="02040503050406030204" pitchFamily="18" charset="0"/>
                            <a:ea typeface="Cambria Math"/>
                          </a:rPr>
                        </m:ctrlPr>
                      </m:sSubPr>
                      <m:e>
                        <m:r>
                          <a:rPr lang="fr-CA" sz="1600" i="1">
                            <a:solidFill>
                              <a:srgbClr val="000000"/>
                            </a:solidFill>
                            <a:latin typeface="Cambria Math" panose="02040503050406030204" pitchFamily="18" charset="0"/>
                            <a:ea typeface="Cambria Math"/>
                          </a:rPr>
                          <m:t>𝑆</m:t>
                        </m:r>
                      </m:e>
                      <m:sub>
                        <m:r>
                          <a:rPr lang="fr-CA" sz="1600" i="1">
                            <a:solidFill>
                              <a:srgbClr val="000000"/>
                            </a:solidFill>
                            <a:latin typeface="Cambria Math" panose="02040503050406030204" pitchFamily="18" charset="0"/>
                            <a:ea typeface="Cambria Math"/>
                          </a:rPr>
                          <m:t>𝑓</m:t>
                        </m:r>
                      </m:sub>
                    </m:sSub>
                    <m:r>
                      <a:rPr lang="fr-CA" sz="1600" i="1">
                        <a:solidFill>
                          <a:srgbClr val="000000"/>
                        </a:solidFill>
                        <a:latin typeface="Cambria Math" panose="02040503050406030204" pitchFamily="18" charset="0"/>
                        <a:ea typeface="Cambria Math"/>
                      </a:rPr>
                      <m:t>=</m:t>
                    </m:r>
                    <m:nary>
                      <m:naryPr>
                        <m:chr m:val="∑"/>
                        <m:supHide m:val="on"/>
                        <m:ctrlPr>
                          <a:rPr lang="fr-CA" sz="1600" i="1">
                            <a:solidFill>
                              <a:srgbClr val="000000"/>
                            </a:solidFill>
                            <a:latin typeface="Cambria Math" panose="02040503050406030204" pitchFamily="18" charset="0"/>
                            <a:ea typeface="Cambria Math"/>
                          </a:rPr>
                        </m:ctrlPr>
                      </m:naryPr>
                      <m:sub>
                        <m:r>
                          <m:rPr>
                            <m:brk m:alnAt="7"/>
                          </m:rPr>
                          <a:rPr lang="fr-CA" sz="1600" i="1">
                            <a:solidFill>
                              <a:srgbClr val="000000"/>
                            </a:solidFill>
                            <a:latin typeface="Cambria Math" panose="02040503050406030204" pitchFamily="18" charset="0"/>
                            <a:ea typeface="Cambria Math"/>
                          </a:rPr>
                          <m:t>𝑖</m:t>
                        </m:r>
                      </m:sub>
                      <m:sup/>
                      <m:e>
                        <m:sSub>
                          <m:sSubPr>
                            <m:ctrlPr>
                              <a:rPr lang="fr-CA" sz="1600" i="1">
                                <a:solidFill>
                                  <a:srgbClr val="000000"/>
                                </a:solidFill>
                                <a:latin typeface="Cambria Math" panose="02040503050406030204" pitchFamily="18" charset="0"/>
                                <a:ea typeface="Cambria Math"/>
                              </a:rPr>
                            </m:ctrlPr>
                          </m:sSubPr>
                          <m:e>
                            <m:r>
                              <a:rPr lang="fr-CA" sz="1600" i="1">
                                <a:solidFill>
                                  <a:srgbClr val="000000"/>
                                </a:solidFill>
                                <a:latin typeface="Cambria Math" panose="02040503050406030204" pitchFamily="18" charset="0"/>
                                <a:ea typeface="Cambria Math"/>
                              </a:rPr>
                              <m:t>𝛼</m:t>
                            </m:r>
                          </m:e>
                          <m:sub>
                            <m:r>
                              <a:rPr lang="fr-CA" sz="1600" i="1">
                                <a:solidFill>
                                  <a:srgbClr val="000000"/>
                                </a:solidFill>
                                <a:latin typeface="Cambria Math" panose="02040503050406030204" pitchFamily="18" charset="0"/>
                                <a:ea typeface="Cambria Math"/>
                              </a:rPr>
                              <m:t>𝑖</m:t>
                            </m:r>
                          </m:sub>
                        </m:sSub>
                        <m:sSub>
                          <m:sSubPr>
                            <m:ctrlPr>
                              <a:rPr lang="fr-CA" sz="1600" i="1">
                                <a:solidFill>
                                  <a:srgbClr val="000000"/>
                                </a:solidFill>
                                <a:latin typeface="Cambria Math" panose="02040503050406030204" pitchFamily="18" charset="0"/>
                                <a:ea typeface="Cambria Math"/>
                              </a:rPr>
                            </m:ctrlPr>
                          </m:sSubPr>
                          <m:e>
                            <m:r>
                              <a:rPr lang="fr-CA" sz="1600" i="1">
                                <a:solidFill>
                                  <a:srgbClr val="000000"/>
                                </a:solidFill>
                                <a:latin typeface="Cambria Math" panose="02040503050406030204" pitchFamily="18" charset="0"/>
                                <a:ea typeface="Cambria Math"/>
                              </a:rPr>
                              <m:t>𝑆</m:t>
                            </m:r>
                          </m:e>
                          <m:sub>
                            <m:r>
                              <a:rPr lang="fr-CA" sz="1600" i="1">
                                <a:solidFill>
                                  <a:srgbClr val="000000"/>
                                </a:solidFill>
                                <a:latin typeface="Cambria Math" panose="02040503050406030204" pitchFamily="18" charset="0"/>
                                <a:ea typeface="Cambria Math"/>
                              </a:rPr>
                              <m:t>𝑖</m:t>
                            </m:r>
                          </m:sub>
                        </m:sSub>
                      </m:e>
                    </m:nary>
                  </m:oMath>
                </a14:m>
                <a:r>
                  <a:rPr lang="fr-CA" sz="1600" dirty="0">
                    <a:solidFill>
                      <a:srgbClr val="000000"/>
                    </a:solidFill>
                    <a:latin typeface="Univers Condensed"/>
                  </a:rPr>
                  <a:t>: Effets des actions majorées</a:t>
                </a:r>
              </a:p>
              <a:p>
                <a:endParaRPr lang="fr-CA" sz="1600" dirty="0">
                  <a:latin typeface="Univers Condensed"/>
                </a:endParaRPr>
              </a:p>
            </p:txBody>
          </p:sp>
        </mc:Choice>
        <mc:Fallback xmlns="">
          <p:sp>
            <p:nvSpPr>
              <p:cNvPr id="5" name="Espace réservé du texte 4"/>
              <p:cNvSpPr txBox="1">
                <a:spLocks noRot="1" noChangeAspect="1" noMove="1" noResize="1" noEditPoints="1" noAdjustHandles="1" noChangeArrowheads="1" noChangeShapeType="1" noTextEdit="1"/>
              </p:cNvSpPr>
              <p:nvPr/>
            </p:nvSpPr>
            <p:spPr>
              <a:xfrm>
                <a:off x="1148763" y="1203442"/>
                <a:ext cx="4834502" cy="4635752"/>
              </a:xfrm>
              <a:prstGeom prst="rect">
                <a:avLst/>
              </a:prstGeom>
              <a:blipFill>
                <a:blip r:embed="rId3"/>
                <a:stretch>
                  <a:fillRect l="-504" t="-394" b="-24442"/>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7" name="Espace réservé du texte 5"/>
              <p:cNvSpPr txBox="1">
                <a:spLocks/>
              </p:cNvSpPr>
              <p:nvPr/>
            </p:nvSpPr>
            <p:spPr>
              <a:xfrm>
                <a:off x="6517712" y="1383917"/>
                <a:ext cx="4855921" cy="46357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Condensed Light" panose="020B03060202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solidFill>
                    <a:latin typeface="Univers Condensed Light" panose="020B03060202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Condensed Light" panose="020B03060202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0"/>
                  </a:spcBef>
                </a:pPr>
                <a:r>
                  <a:rPr lang="fr-CA" sz="1600" dirty="0">
                    <a:solidFill>
                      <a:srgbClr val="000000"/>
                    </a:solidFill>
                    <a:latin typeface="Univers Condensed"/>
                  </a:rPr>
                  <a:t>À titre d’exemple:</a:t>
                </a:r>
              </a:p>
              <a:p>
                <a:pPr lvl="1">
                  <a:lnSpc>
                    <a:spcPct val="100000"/>
                  </a:lnSpc>
                  <a:spcBef>
                    <a:spcPts val="0"/>
                  </a:spcBef>
                </a:pPr>
                <a:endParaRPr lang="fr-CA" sz="1600" dirty="0">
                  <a:solidFill>
                    <a:srgbClr val="000000"/>
                  </a:solidFill>
                  <a:latin typeface="Univers Condensed"/>
                </a:endParaRPr>
              </a:p>
              <a:p>
                <a:pPr lvl="1">
                  <a:lnSpc>
                    <a:spcPct val="100000"/>
                  </a:lnSpc>
                  <a:spcBef>
                    <a:spcPts val="0"/>
                  </a:spcBef>
                </a:pPr>
                <a:endParaRPr lang="fr-CA" sz="1600" dirty="0">
                  <a:solidFill>
                    <a:srgbClr val="000000"/>
                  </a:solidFill>
                  <a:latin typeface="Univers Condensed"/>
                </a:endParaRPr>
              </a:p>
              <a:p>
                <a:pPr lvl="2">
                  <a:lnSpc>
                    <a:spcPct val="100000"/>
                  </a:lnSpc>
                  <a:spcBef>
                    <a:spcPts val="0"/>
                  </a:spcBef>
                </a:pPr>
                <a14:m>
                  <m:oMath xmlns:m="http://schemas.openxmlformats.org/officeDocument/2006/math">
                    <m:sSub>
                      <m:sSubPr>
                        <m:ctrlPr>
                          <a:rPr lang="fr-CA" sz="1600" i="1">
                            <a:solidFill>
                              <a:srgbClr val="000000"/>
                            </a:solidFill>
                            <a:latin typeface="Cambria Math" panose="02040503050406030204" pitchFamily="18" charset="0"/>
                            <a:ea typeface="Cambria Math"/>
                          </a:rPr>
                        </m:ctrlPr>
                      </m:sSubPr>
                      <m:e>
                        <m:r>
                          <a:rPr lang="fr-CA" sz="1600" i="1">
                            <a:solidFill>
                              <a:srgbClr val="000000"/>
                            </a:solidFill>
                            <a:latin typeface="Cambria Math" panose="02040503050406030204" pitchFamily="18" charset="0"/>
                            <a:ea typeface="Cambria Math"/>
                          </a:rPr>
                          <m:t>𝑀</m:t>
                        </m:r>
                      </m:e>
                      <m:sub>
                        <m:r>
                          <a:rPr lang="fr-CA" sz="1600" i="1">
                            <a:solidFill>
                              <a:srgbClr val="000000"/>
                            </a:solidFill>
                            <a:latin typeface="Cambria Math" panose="02040503050406030204" pitchFamily="18" charset="0"/>
                            <a:ea typeface="Cambria Math"/>
                          </a:rPr>
                          <m:t>𝑟</m:t>
                        </m:r>
                      </m:sub>
                    </m:sSub>
                    <m:r>
                      <a:rPr lang="fr-CA" sz="1600" i="1">
                        <a:solidFill>
                          <a:srgbClr val="000000"/>
                        </a:solidFill>
                        <a:latin typeface="Cambria Math" panose="02040503050406030204" pitchFamily="18" charset="0"/>
                        <a:ea typeface="Cambria Math"/>
                      </a:rPr>
                      <m:t>=</m:t>
                    </m:r>
                    <m:r>
                      <a:rPr lang="fr-CA" sz="1600" i="1">
                        <a:solidFill>
                          <a:srgbClr val="000000"/>
                        </a:solidFill>
                        <a:latin typeface="Cambria Math" panose="02040503050406030204" pitchFamily="18" charset="0"/>
                        <a:ea typeface="Cambria Math"/>
                      </a:rPr>
                      <m:t>𝜙</m:t>
                    </m:r>
                    <m:sSub>
                      <m:sSubPr>
                        <m:ctrlPr>
                          <a:rPr lang="fr-CA" sz="1600" i="1">
                            <a:solidFill>
                              <a:srgbClr val="000000"/>
                            </a:solidFill>
                            <a:latin typeface="Cambria Math" panose="02040503050406030204" pitchFamily="18" charset="0"/>
                            <a:ea typeface="Cambria Math"/>
                          </a:rPr>
                        </m:ctrlPr>
                      </m:sSubPr>
                      <m:e>
                        <m:r>
                          <a:rPr lang="fr-CA" sz="1600" i="1">
                            <a:solidFill>
                              <a:srgbClr val="000000"/>
                            </a:solidFill>
                            <a:latin typeface="Cambria Math" panose="02040503050406030204" pitchFamily="18" charset="0"/>
                            <a:ea typeface="Cambria Math"/>
                          </a:rPr>
                          <m:t>𝑀</m:t>
                        </m:r>
                      </m:e>
                      <m:sub>
                        <m:r>
                          <a:rPr lang="fr-CA" sz="1600" i="1">
                            <a:solidFill>
                              <a:srgbClr val="000000"/>
                            </a:solidFill>
                            <a:latin typeface="Cambria Math" panose="02040503050406030204" pitchFamily="18" charset="0"/>
                            <a:ea typeface="Cambria Math"/>
                          </a:rPr>
                          <m:t>𝑛</m:t>
                        </m:r>
                      </m:sub>
                    </m:sSub>
                    <m:r>
                      <a:rPr lang="fr-CA" sz="1600" i="1">
                        <a:solidFill>
                          <a:srgbClr val="000000"/>
                        </a:solidFill>
                        <a:latin typeface="Cambria Math" panose="02040503050406030204" pitchFamily="18" charset="0"/>
                        <a:ea typeface="Cambria Math"/>
                      </a:rPr>
                      <m:t>≥</m:t>
                    </m:r>
                    <m:sSub>
                      <m:sSubPr>
                        <m:ctrlPr>
                          <a:rPr lang="fr-CA" sz="1600" i="1">
                            <a:solidFill>
                              <a:srgbClr val="000000"/>
                            </a:solidFill>
                            <a:latin typeface="Cambria Math" panose="02040503050406030204" pitchFamily="18" charset="0"/>
                            <a:ea typeface="Cambria Math"/>
                          </a:rPr>
                        </m:ctrlPr>
                      </m:sSubPr>
                      <m:e>
                        <m:r>
                          <a:rPr lang="fr-CA" sz="1600" i="1">
                            <a:solidFill>
                              <a:srgbClr val="000000"/>
                            </a:solidFill>
                            <a:latin typeface="Cambria Math" panose="02040503050406030204" pitchFamily="18" charset="0"/>
                            <a:ea typeface="Cambria Math"/>
                          </a:rPr>
                          <m:t>𝑀</m:t>
                        </m:r>
                      </m:e>
                      <m:sub>
                        <m:r>
                          <a:rPr lang="fr-CA" sz="1600" i="1">
                            <a:solidFill>
                              <a:srgbClr val="000000"/>
                            </a:solidFill>
                            <a:latin typeface="Cambria Math" panose="02040503050406030204" pitchFamily="18" charset="0"/>
                            <a:ea typeface="Cambria Math"/>
                          </a:rPr>
                          <m:t>𝑓</m:t>
                        </m:r>
                      </m:sub>
                    </m:sSub>
                    <m:r>
                      <a:rPr lang="fr-CA" sz="1600" i="1">
                        <a:solidFill>
                          <a:srgbClr val="000000"/>
                        </a:solidFill>
                        <a:latin typeface="Cambria Math" panose="02040503050406030204" pitchFamily="18" charset="0"/>
                        <a:ea typeface="Cambria Math"/>
                      </a:rPr>
                      <m:t>=</m:t>
                    </m:r>
                    <m:sSub>
                      <m:sSubPr>
                        <m:ctrlPr>
                          <a:rPr lang="fr-CA" sz="1600" i="1">
                            <a:solidFill>
                              <a:srgbClr val="000000"/>
                            </a:solidFill>
                            <a:latin typeface="Cambria Math" panose="02040503050406030204" pitchFamily="18" charset="0"/>
                            <a:ea typeface="Cambria Math"/>
                          </a:rPr>
                        </m:ctrlPr>
                      </m:sSubPr>
                      <m:e>
                        <m:r>
                          <a:rPr lang="fr-CA" sz="1600" i="1">
                            <a:solidFill>
                              <a:srgbClr val="000000"/>
                            </a:solidFill>
                            <a:latin typeface="Cambria Math" panose="02040503050406030204" pitchFamily="18" charset="0"/>
                            <a:ea typeface="Cambria Math"/>
                          </a:rPr>
                          <m:t>𝛼</m:t>
                        </m:r>
                      </m:e>
                      <m:sub>
                        <m:r>
                          <a:rPr lang="fr-CA" sz="1600" i="1">
                            <a:solidFill>
                              <a:srgbClr val="000000"/>
                            </a:solidFill>
                            <a:latin typeface="Cambria Math" panose="02040503050406030204" pitchFamily="18" charset="0"/>
                            <a:ea typeface="Cambria Math"/>
                          </a:rPr>
                          <m:t>𝐷</m:t>
                        </m:r>
                      </m:sub>
                    </m:sSub>
                    <m:sSub>
                      <m:sSubPr>
                        <m:ctrlPr>
                          <a:rPr lang="fr-CA" sz="1600" i="1">
                            <a:solidFill>
                              <a:srgbClr val="000000"/>
                            </a:solidFill>
                            <a:latin typeface="Cambria Math" panose="02040503050406030204" pitchFamily="18" charset="0"/>
                            <a:ea typeface="Cambria Math"/>
                          </a:rPr>
                        </m:ctrlPr>
                      </m:sSubPr>
                      <m:e>
                        <m:r>
                          <a:rPr lang="fr-CA" sz="1600" i="1">
                            <a:solidFill>
                              <a:srgbClr val="000000"/>
                            </a:solidFill>
                            <a:latin typeface="Cambria Math" panose="02040503050406030204" pitchFamily="18" charset="0"/>
                            <a:ea typeface="Cambria Math"/>
                          </a:rPr>
                          <m:t>𝑀</m:t>
                        </m:r>
                      </m:e>
                      <m:sub>
                        <m:r>
                          <a:rPr lang="fr-CA" sz="1600" i="1">
                            <a:solidFill>
                              <a:srgbClr val="000000"/>
                            </a:solidFill>
                            <a:latin typeface="Cambria Math" panose="02040503050406030204" pitchFamily="18" charset="0"/>
                            <a:ea typeface="Cambria Math"/>
                          </a:rPr>
                          <m:t>𝐷</m:t>
                        </m:r>
                      </m:sub>
                    </m:sSub>
                    <m:r>
                      <a:rPr lang="fr-CA" sz="1600" i="1">
                        <a:solidFill>
                          <a:srgbClr val="000000"/>
                        </a:solidFill>
                        <a:latin typeface="Cambria Math" panose="02040503050406030204" pitchFamily="18" charset="0"/>
                        <a:ea typeface="Cambria Math"/>
                      </a:rPr>
                      <m:t>+</m:t>
                    </m:r>
                    <m:sSub>
                      <m:sSubPr>
                        <m:ctrlPr>
                          <a:rPr lang="fr-CA" sz="1600" i="1">
                            <a:solidFill>
                              <a:srgbClr val="000000"/>
                            </a:solidFill>
                            <a:latin typeface="Cambria Math" panose="02040503050406030204" pitchFamily="18" charset="0"/>
                            <a:ea typeface="Cambria Math"/>
                          </a:rPr>
                        </m:ctrlPr>
                      </m:sSubPr>
                      <m:e>
                        <m:r>
                          <a:rPr lang="fr-CA" sz="1600" i="1">
                            <a:solidFill>
                              <a:srgbClr val="000000"/>
                            </a:solidFill>
                            <a:latin typeface="Cambria Math" panose="02040503050406030204" pitchFamily="18" charset="0"/>
                            <a:ea typeface="Cambria Math"/>
                          </a:rPr>
                          <m:t>𝛼</m:t>
                        </m:r>
                      </m:e>
                      <m:sub>
                        <m:r>
                          <a:rPr lang="fr-CA" sz="1600" i="1">
                            <a:solidFill>
                              <a:srgbClr val="000000"/>
                            </a:solidFill>
                            <a:latin typeface="Cambria Math" panose="02040503050406030204" pitchFamily="18" charset="0"/>
                            <a:ea typeface="Cambria Math"/>
                          </a:rPr>
                          <m:t>𝐿</m:t>
                        </m:r>
                      </m:sub>
                    </m:sSub>
                    <m:sSub>
                      <m:sSubPr>
                        <m:ctrlPr>
                          <a:rPr lang="fr-CA" sz="1600" i="1">
                            <a:solidFill>
                              <a:srgbClr val="000000"/>
                            </a:solidFill>
                            <a:latin typeface="Cambria Math" panose="02040503050406030204" pitchFamily="18" charset="0"/>
                            <a:ea typeface="Cambria Math"/>
                          </a:rPr>
                        </m:ctrlPr>
                      </m:sSubPr>
                      <m:e>
                        <m:r>
                          <a:rPr lang="fr-CA" sz="1600" i="1">
                            <a:solidFill>
                              <a:srgbClr val="000000"/>
                            </a:solidFill>
                            <a:latin typeface="Cambria Math" panose="02040503050406030204" pitchFamily="18" charset="0"/>
                            <a:ea typeface="Cambria Math"/>
                          </a:rPr>
                          <m:t>𝑀</m:t>
                        </m:r>
                      </m:e>
                      <m:sub>
                        <m:r>
                          <a:rPr lang="fr-CA" sz="1600" i="1">
                            <a:solidFill>
                              <a:srgbClr val="000000"/>
                            </a:solidFill>
                            <a:latin typeface="Cambria Math" panose="02040503050406030204" pitchFamily="18" charset="0"/>
                            <a:ea typeface="Cambria Math"/>
                          </a:rPr>
                          <m:t>𝐿</m:t>
                        </m:r>
                      </m:sub>
                    </m:sSub>
                  </m:oMath>
                </a14:m>
                <a:endParaRPr lang="fr-CA" sz="1600" dirty="0">
                  <a:solidFill>
                    <a:srgbClr val="000000"/>
                  </a:solidFill>
                  <a:latin typeface="Univers Condensed"/>
                </a:endParaRPr>
              </a:p>
              <a:p>
                <a:pPr lvl="1">
                  <a:lnSpc>
                    <a:spcPct val="100000"/>
                  </a:lnSpc>
                  <a:spcBef>
                    <a:spcPts val="0"/>
                  </a:spcBef>
                </a:pPr>
                <a:endParaRPr lang="fr-CA" sz="1600" dirty="0">
                  <a:solidFill>
                    <a:srgbClr val="000000"/>
                  </a:solidFill>
                  <a:latin typeface="Univers Condensed"/>
                </a:endParaRPr>
              </a:p>
              <a:p>
                <a:pPr lvl="1">
                  <a:lnSpc>
                    <a:spcPct val="100000"/>
                  </a:lnSpc>
                  <a:spcBef>
                    <a:spcPts val="0"/>
                  </a:spcBef>
                </a:pPr>
                <a14:m>
                  <m:oMath xmlns:m="http://schemas.openxmlformats.org/officeDocument/2006/math">
                    <m:sSub>
                      <m:sSubPr>
                        <m:ctrlPr>
                          <a:rPr lang="fr-CA" sz="1600" i="1">
                            <a:solidFill>
                              <a:srgbClr val="000000"/>
                            </a:solidFill>
                            <a:latin typeface="Cambria Math" panose="02040503050406030204" pitchFamily="18" charset="0"/>
                            <a:ea typeface="Cambria Math"/>
                          </a:rPr>
                        </m:ctrlPr>
                      </m:sSubPr>
                      <m:e>
                        <m:r>
                          <a:rPr lang="fr-CA" sz="1600" i="1">
                            <a:solidFill>
                              <a:srgbClr val="000000"/>
                            </a:solidFill>
                            <a:latin typeface="Cambria Math" panose="02040503050406030204" pitchFamily="18" charset="0"/>
                            <a:ea typeface="Cambria Math"/>
                          </a:rPr>
                          <m:t>𝑀</m:t>
                        </m:r>
                      </m:e>
                      <m:sub>
                        <m:r>
                          <a:rPr lang="fr-CA" sz="1600" i="1">
                            <a:solidFill>
                              <a:srgbClr val="000000"/>
                            </a:solidFill>
                            <a:latin typeface="Cambria Math" panose="02040503050406030204" pitchFamily="18" charset="0"/>
                            <a:ea typeface="Cambria Math"/>
                          </a:rPr>
                          <m:t>𝑟</m:t>
                        </m:r>
                      </m:sub>
                    </m:sSub>
                    <m:r>
                      <a:rPr lang="fr-CA" sz="1600" i="1">
                        <a:solidFill>
                          <a:srgbClr val="000000"/>
                        </a:solidFill>
                        <a:latin typeface="Cambria Math" panose="02040503050406030204" pitchFamily="18" charset="0"/>
                        <a:ea typeface="Cambria Math"/>
                      </a:rPr>
                      <m:t> </m:t>
                    </m:r>
                  </m:oMath>
                </a14:m>
                <a:r>
                  <a:rPr lang="fr-CA" sz="1600" dirty="0">
                    <a:solidFill>
                      <a:srgbClr val="000000"/>
                    </a:solidFill>
                    <a:latin typeface="Univers Condensed"/>
                  </a:rPr>
                  <a:t>étant le moment résistant pondéré;</a:t>
                </a:r>
              </a:p>
              <a:p>
                <a:pPr lvl="1">
                  <a:lnSpc>
                    <a:spcPct val="100000"/>
                  </a:lnSpc>
                  <a:spcBef>
                    <a:spcPts val="0"/>
                  </a:spcBef>
                </a:pPr>
                <a14:m>
                  <m:oMath xmlns:m="http://schemas.openxmlformats.org/officeDocument/2006/math">
                    <m:sSub>
                      <m:sSubPr>
                        <m:ctrlPr>
                          <a:rPr lang="fr-CA" sz="1600" i="1">
                            <a:solidFill>
                              <a:srgbClr val="000000"/>
                            </a:solidFill>
                            <a:latin typeface="Cambria Math" panose="02040503050406030204" pitchFamily="18" charset="0"/>
                          </a:rPr>
                        </m:ctrlPr>
                      </m:sSubPr>
                      <m:e>
                        <m:r>
                          <a:rPr lang="fr-CA" sz="1600">
                            <a:solidFill>
                              <a:srgbClr val="000000"/>
                            </a:solidFill>
                            <a:latin typeface="Cambria Math" panose="02040503050406030204" pitchFamily="18" charset="0"/>
                          </a:rPr>
                          <m:t>𝑀</m:t>
                        </m:r>
                      </m:e>
                      <m:sub>
                        <m:r>
                          <a:rPr lang="fr-CA" sz="1600">
                            <a:solidFill>
                              <a:srgbClr val="000000"/>
                            </a:solidFill>
                            <a:latin typeface="Cambria Math" panose="02040503050406030204" pitchFamily="18" charset="0"/>
                          </a:rPr>
                          <m:t>𝑛</m:t>
                        </m:r>
                      </m:sub>
                    </m:sSub>
                    <m:r>
                      <a:rPr lang="fr-CA" sz="1600">
                        <a:solidFill>
                          <a:srgbClr val="000000"/>
                        </a:solidFill>
                        <a:latin typeface="Cambria Math" panose="02040503050406030204" pitchFamily="18" charset="0"/>
                      </a:rPr>
                      <m:t> </m:t>
                    </m:r>
                    <m:r>
                      <m:rPr>
                        <m:nor/>
                      </m:rPr>
                      <a:rPr lang="fr-CA" sz="1600" dirty="0">
                        <a:solidFill>
                          <a:srgbClr val="000000"/>
                        </a:solidFill>
                        <a:latin typeface="Univers Condensed"/>
                      </a:rPr>
                      <m:t>le</m:t>
                    </m:r>
                    <m:r>
                      <m:rPr>
                        <m:nor/>
                      </m:rPr>
                      <a:rPr lang="fr-CA" sz="1600" dirty="0">
                        <a:solidFill>
                          <a:srgbClr val="000000"/>
                        </a:solidFill>
                        <a:latin typeface="Univers Condensed"/>
                      </a:rPr>
                      <m:t> </m:t>
                    </m:r>
                    <m:r>
                      <m:rPr>
                        <m:nor/>
                      </m:rPr>
                      <a:rPr lang="fr-CA" sz="1600" dirty="0">
                        <a:solidFill>
                          <a:srgbClr val="000000"/>
                        </a:solidFill>
                        <a:latin typeface="Univers Condensed"/>
                      </a:rPr>
                      <m:t>moment</m:t>
                    </m:r>
                    <m:r>
                      <m:rPr>
                        <m:nor/>
                      </m:rPr>
                      <a:rPr lang="fr-CA" sz="1600" dirty="0">
                        <a:solidFill>
                          <a:srgbClr val="000000"/>
                        </a:solidFill>
                        <a:latin typeface="Univers Condensed"/>
                      </a:rPr>
                      <m:t> </m:t>
                    </m:r>
                    <m:r>
                      <m:rPr>
                        <m:nor/>
                      </m:rPr>
                      <a:rPr lang="fr-CA" sz="1600" dirty="0">
                        <a:solidFill>
                          <a:srgbClr val="000000"/>
                        </a:solidFill>
                        <a:latin typeface="Univers Condensed"/>
                      </a:rPr>
                      <m:t>r</m:t>
                    </m:r>
                    <m:r>
                      <m:rPr>
                        <m:nor/>
                      </m:rPr>
                      <a:rPr lang="fr-CA" sz="1600" dirty="0">
                        <a:solidFill>
                          <a:srgbClr val="000000"/>
                        </a:solidFill>
                        <a:latin typeface="Univers Condensed"/>
                      </a:rPr>
                      <m:t>é</m:t>
                    </m:r>
                    <m:r>
                      <m:rPr>
                        <m:nor/>
                      </m:rPr>
                      <a:rPr lang="fr-CA" sz="1600" dirty="0">
                        <a:solidFill>
                          <a:srgbClr val="000000"/>
                        </a:solidFill>
                        <a:latin typeface="Univers Condensed"/>
                      </a:rPr>
                      <m:t>sistant</m:t>
                    </m:r>
                    <m:r>
                      <m:rPr>
                        <m:nor/>
                      </m:rPr>
                      <a:rPr lang="fr-CA" sz="1600" dirty="0">
                        <a:solidFill>
                          <a:srgbClr val="000000"/>
                        </a:solidFill>
                        <a:latin typeface="Univers Condensed"/>
                      </a:rPr>
                      <m:t> </m:t>
                    </m:r>
                    <m:r>
                      <m:rPr>
                        <m:nor/>
                      </m:rPr>
                      <a:rPr lang="fr-CA" sz="1600" dirty="0">
                        <a:solidFill>
                          <a:srgbClr val="000000"/>
                        </a:solidFill>
                        <a:latin typeface="Univers Condensed"/>
                      </a:rPr>
                      <m:t>nominal</m:t>
                    </m:r>
                    <m:r>
                      <m:rPr>
                        <m:nor/>
                      </m:rPr>
                      <a:rPr lang="fr-CA" sz="1600" dirty="0">
                        <a:solidFill>
                          <a:srgbClr val="000000"/>
                        </a:solidFill>
                        <a:latin typeface="Univers Condensed"/>
                      </a:rPr>
                      <m:t>;</m:t>
                    </m:r>
                  </m:oMath>
                </a14:m>
                <a:endParaRPr lang="fr-CA" sz="1600" dirty="0">
                  <a:solidFill>
                    <a:srgbClr val="000000"/>
                  </a:solidFill>
                  <a:latin typeface="Univers Condensed"/>
                </a:endParaRPr>
              </a:p>
              <a:p>
                <a:pPr lvl="1">
                  <a:lnSpc>
                    <a:spcPct val="100000"/>
                  </a:lnSpc>
                  <a:spcBef>
                    <a:spcPts val="0"/>
                  </a:spcBef>
                </a:pPr>
                <a14:m>
                  <m:oMath xmlns:m="http://schemas.openxmlformats.org/officeDocument/2006/math">
                    <m:sSub>
                      <m:sSubPr>
                        <m:ctrlPr>
                          <a:rPr lang="fr-CA" sz="1600" i="1">
                            <a:solidFill>
                              <a:srgbClr val="000000"/>
                            </a:solidFill>
                            <a:latin typeface="Cambria Math" panose="02040503050406030204" pitchFamily="18" charset="0"/>
                            <a:ea typeface="Cambria Math"/>
                          </a:rPr>
                        </m:ctrlPr>
                      </m:sSubPr>
                      <m:e>
                        <m:r>
                          <a:rPr lang="fr-CA" sz="1600" i="1">
                            <a:solidFill>
                              <a:srgbClr val="000000"/>
                            </a:solidFill>
                            <a:latin typeface="Cambria Math" panose="02040503050406030204" pitchFamily="18" charset="0"/>
                            <a:ea typeface="Cambria Math"/>
                          </a:rPr>
                          <m:t>𝑀</m:t>
                        </m:r>
                      </m:e>
                      <m:sub>
                        <m:r>
                          <a:rPr lang="fr-CA" sz="1600" i="1">
                            <a:solidFill>
                              <a:srgbClr val="000000"/>
                            </a:solidFill>
                            <a:latin typeface="Cambria Math" panose="02040503050406030204" pitchFamily="18" charset="0"/>
                            <a:ea typeface="Cambria Math"/>
                          </a:rPr>
                          <m:t>𝑓</m:t>
                        </m:r>
                      </m:sub>
                    </m:sSub>
                  </m:oMath>
                </a14:m>
                <a:r>
                  <a:rPr lang="fr-CA" sz="1600" dirty="0">
                    <a:solidFill>
                      <a:srgbClr val="000000"/>
                    </a:solidFill>
                    <a:latin typeface="Univers Condensed"/>
                  </a:rPr>
                  <a:t> le moment majoré;</a:t>
                </a:r>
              </a:p>
              <a:p>
                <a:pPr lvl="1">
                  <a:lnSpc>
                    <a:spcPct val="100000"/>
                  </a:lnSpc>
                  <a:spcBef>
                    <a:spcPts val="0"/>
                  </a:spcBef>
                </a:pPr>
                <a14:m>
                  <m:oMath xmlns:m="http://schemas.openxmlformats.org/officeDocument/2006/math">
                    <m:sSub>
                      <m:sSubPr>
                        <m:ctrlPr>
                          <a:rPr lang="fr-CA" sz="1600" i="1">
                            <a:solidFill>
                              <a:srgbClr val="000000"/>
                            </a:solidFill>
                            <a:latin typeface="Cambria Math" panose="02040503050406030204" pitchFamily="18" charset="0"/>
                            <a:ea typeface="Cambria Math"/>
                          </a:rPr>
                        </m:ctrlPr>
                      </m:sSubPr>
                      <m:e>
                        <m:r>
                          <a:rPr lang="fr-CA" sz="1600" i="1">
                            <a:solidFill>
                              <a:srgbClr val="000000"/>
                            </a:solidFill>
                            <a:latin typeface="Cambria Math" panose="02040503050406030204" pitchFamily="18" charset="0"/>
                            <a:ea typeface="Cambria Math"/>
                          </a:rPr>
                          <m:t>𝛼</m:t>
                        </m:r>
                      </m:e>
                      <m:sub>
                        <m:r>
                          <a:rPr lang="fr-CA" sz="1600" i="1">
                            <a:solidFill>
                              <a:srgbClr val="000000"/>
                            </a:solidFill>
                            <a:latin typeface="Cambria Math" panose="02040503050406030204" pitchFamily="18" charset="0"/>
                            <a:ea typeface="Cambria Math"/>
                          </a:rPr>
                          <m:t>𝐷</m:t>
                        </m:r>
                      </m:sub>
                    </m:sSub>
                    <m:r>
                      <a:rPr lang="fr-CA" sz="1600" i="1">
                        <a:solidFill>
                          <a:srgbClr val="000000"/>
                        </a:solidFill>
                        <a:latin typeface="Cambria Math" panose="02040503050406030204" pitchFamily="18" charset="0"/>
                        <a:ea typeface="Cambria Math"/>
                      </a:rPr>
                      <m:t>,</m:t>
                    </m:r>
                    <m:sSub>
                      <m:sSubPr>
                        <m:ctrlPr>
                          <a:rPr lang="fr-CA" sz="1600" i="1">
                            <a:solidFill>
                              <a:srgbClr val="000000"/>
                            </a:solidFill>
                            <a:latin typeface="Cambria Math" panose="02040503050406030204" pitchFamily="18" charset="0"/>
                            <a:ea typeface="Cambria Math"/>
                          </a:rPr>
                        </m:ctrlPr>
                      </m:sSubPr>
                      <m:e>
                        <m:r>
                          <a:rPr lang="fr-CA" sz="1600" i="1">
                            <a:solidFill>
                              <a:srgbClr val="000000"/>
                            </a:solidFill>
                            <a:latin typeface="Cambria Math" panose="02040503050406030204" pitchFamily="18" charset="0"/>
                            <a:ea typeface="Cambria Math"/>
                          </a:rPr>
                          <m:t>𝛼</m:t>
                        </m:r>
                      </m:e>
                      <m:sub>
                        <m:r>
                          <a:rPr lang="fr-CA" sz="1600" i="1">
                            <a:solidFill>
                              <a:srgbClr val="000000"/>
                            </a:solidFill>
                            <a:latin typeface="Cambria Math" panose="02040503050406030204" pitchFamily="18" charset="0"/>
                            <a:ea typeface="Cambria Math"/>
                          </a:rPr>
                          <m:t>𝐿</m:t>
                        </m:r>
                      </m:sub>
                    </m:sSub>
                  </m:oMath>
                </a14:m>
                <a:r>
                  <a:rPr lang="fr-CA" sz="1600" dirty="0">
                    <a:solidFill>
                      <a:srgbClr val="000000"/>
                    </a:solidFill>
                    <a:latin typeface="Univers Condensed"/>
                  </a:rPr>
                  <a:t> les facteurs de pondération des moments </a:t>
                </a:r>
                <a14:m>
                  <m:oMath xmlns:m="http://schemas.openxmlformats.org/officeDocument/2006/math">
                    <m:sSub>
                      <m:sSubPr>
                        <m:ctrlPr>
                          <a:rPr lang="fr-CA" sz="1600" i="1">
                            <a:solidFill>
                              <a:srgbClr val="000000"/>
                            </a:solidFill>
                            <a:latin typeface="Cambria Math" panose="02040503050406030204" pitchFamily="18" charset="0"/>
                            <a:ea typeface="Cambria Math"/>
                          </a:rPr>
                        </m:ctrlPr>
                      </m:sSubPr>
                      <m:e>
                        <m:r>
                          <a:rPr lang="fr-CA" sz="1600" i="1">
                            <a:solidFill>
                              <a:srgbClr val="000000"/>
                            </a:solidFill>
                            <a:latin typeface="Cambria Math" panose="02040503050406030204" pitchFamily="18" charset="0"/>
                            <a:ea typeface="Cambria Math"/>
                          </a:rPr>
                          <m:t>𝑀</m:t>
                        </m:r>
                      </m:e>
                      <m:sub>
                        <m:r>
                          <a:rPr lang="fr-CA" sz="1600" i="1">
                            <a:solidFill>
                              <a:srgbClr val="000000"/>
                            </a:solidFill>
                            <a:latin typeface="Cambria Math" panose="02040503050406030204" pitchFamily="18" charset="0"/>
                            <a:ea typeface="Cambria Math"/>
                          </a:rPr>
                          <m:t>𝐷</m:t>
                        </m:r>
                      </m:sub>
                    </m:sSub>
                  </m:oMath>
                </a14:m>
                <a:r>
                  <a:rPr lang="fr-CA" sz="1600" dirty="0">
                    <a:solidFill>
                      <a:srgbClr val="000000"/>
                    </a:solidFill>
                    <a:latin typeface="Univers Condensed"/>
                  </a:rPr>
                  <a:t> et </a:t>
                </a:r>
                <a14:m>
                  <m:oMath xmlns:m="http://schemas.openxmlformats.org/officeDocument/2006/math">
                    <m:sSub>
                      <m:sSubPr>
                        <m:ctrlPr>
                          <a:rPr lang="fr-CA" sz="1600" i="1">
                            <a:solidFill>
                              <a:srgbClr val="000000"/>
                            </a:solidFill>
                            <a:latin typeface="Cambria Math" panose="02040503050406030204" pitchFamily="18" charset="0"/>
                            <a:ea typeface="Cambria Math"/>
                          </a:rPr>
                        </m:ctrlPr>
                      </m:sSubPr>
                      <m:e>
                        <m:r>
                          <a:rPr lang="fr-CA" sz="1600" i="1">
                            <a:solidFill>
                              <a:srgbClr val="000000"/>
                            </a:solidFill>
                            <a:latin typeface="Cambria Math" panose="02040503050406030204" pitchFamily="18" charset="0"/>
                            <a:ea typeface="Cambria Math"/>
                          </a:rPr>
                          <m:t>𝑀</m:t>
                        </m:r>
                      </m:e>
                      <m:sub>
                        <m:r>
                          <a:rPr lang="fr-CA" sz="1600" i="1">
                            <a:solidFill>
                              <a:srgbClr val="000000"/>
                            </a:solidFill>
                            <a:latin typeface="Cambria Math" panose="02040503050406030204" pitchFamily="18" charset="0"/>
                            <a:ea typeface="Cambria Math"/>
                          </a:rPr>
                          <m:t>𝐿</m:t>
                        </m:r>
                      </m:sub>
                    </m:sSub>
                  </m:oMath>
                </a14:m>
                <a:r>
                  <a:rPr lang="fr-CA" sz="1600" dirty="0">
                    <a:solidFill>
                      <a:srgbClr val="000000"/>
                    </a:solidFill>
                    <a:latin typeface="Univers Condensed"/>
                  </a:rPr>
                  <a:t> générés respectivement par la charge permanente </a:t>
                </a:r>
                <a14:m>
                  <m:oMath xmlns:m="http://schemas.openxmlformats.org/officeDocument/2006/math">
                    <m:r>
                      <a:rPr lang="fr-CA" sz="1600" i="1" dirty="0">
                        <a:solidFill>
                          <a:srgbClr val="000000"/>
                        </a:solidFill>
                        <a:latin typeface="Cambria Math" panose="02040503050406030204" pitchFamily="18" charset="0"/>
                      </a:rPr>
                      <m:t>𝐷</m:t>
                    </m:r>
                    <m:r>
                      <a:rPr lang="fr-CA" sz="1600" i="1" dirty="0">
                        <a:solidFill>
                          <a:srgbClr val="000000"/>
                        </a:solidFill>
                        <a:latin typeface="Cambria Math" panose="02040503050406030204" pitchFamily="18" charset="0"/>
                      </a:rPr>
                      <m:t> </m:t>
                    </m:r>
                  </m:oMath>
                </a14:m>
                <a:r>
                  <a:rPr lang="fr-CA" sz="1600" dirty="0">
                    <a:solidFill>
                      <a:srgbClr val="000000"/>
                    </a:solidFill>
                    <a:latin typeface="Univers Condensed"/>
                  </a:rPr>
                  <a:t>et la charge d’utilisation </a:t>
                </a:r>
                <a14:m>
                  <m:oMath xmlns:m="http://schemas.openxmlformats.org/officeDocument/2006/math">
                    <m:r>
                      <a:rPr lang="fr-CA" sz="1600" i="1" dirty="0">
                        <a:solidFill>
                          <a:srgbClr val="000000"/>
                        </a:solidFill>
                        <a:latin typeface="Cambria Math" panose="02040503050406030204" pitchFamily="18" charset="0"/>
                      </a:rPr>
                      <m:t>𝐿</m:t>
                    </m:r>
                  </m:oMath>
                </a14:m>
                <a:endParaRPr lang="fr-CA" sz="1600" dirty="0">
                  <a:solidFill>
                    <a:srgbClr val="000000"/>
                  </a:solidFill>
                  <a:latin typeface="Univers Condensed"/>
                </a:endParaRPr>
              </a:p>
              <a:p>
                <a:endParaRPr lang="fr-CA" sz="1600" dirty="0">
                  <a:latin typeface="Univers Condensed"/>
                </a:endParaRPr>
              </a:p>
            </p:txBody>
          </p:sp>
        </mc:Choice>
        <mc:Fallback xmlns="">
          <p:sp>
            <p:nvSpPr>
              <p:cNvPr id="7" name="Espace réservé du texte 5"/>
              <p:cNvSpPr txBox="1">
                <a:spLocks noRot="1" noChangeAspect="1" noMove="1" noResize="1" noEditPoints="1" noAdjustHandles="1" noChangeArrowheads="1" noChangeShapeType="1" noTextEdit="1"/>
              </p:cNvSpPr>
              <p:nvPr/>
            </p:nvSpPr>
            <p:spPr>
              <a:xfrm>
                <a:off x="6517712" y="1383917"/>
                <a:ext cx="4855921" cy="4635752"/>
              </a:xfrm>
              <a:prstGeom prst="rect">
                <a:avLst/>
              </a:prstGeom>
              <a:blipFill>
                <a:blip r:embed="rId4"/>
                <a:stretch>
                  <a:fillRect t="-263"/>
                </a:stretch>
              </a:blipFill>
            </p:spPr>
            <p:txBody>
              <a:bodyPr/>
              <a:lstStyle/>
              <a:p>
                <a:r>
                  <a:rPr lang="fr-CA">
                    <a:noFill/>
                  </a:rPr>
                  <a:t> </a:t>
                </a:r>
              </a:p>
            </p:txBody>
          </p:sp>
        </mc:Fallback>
      </mc:AlternateContent>
    </p:spTree>
    <p:extLst>
      <p:ext uri="{BB962C8B-B14F-4D97-AF65-F5344CB8AC3E}">
        <p14:creationId xmlns:p14="http://schemas.microsoft.com/office/powerpoint/2010/main" val="2794829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Actions, combinaisons </a:t>
            </a:r>
            <a:br>
              <a:rPr lang="fr-FR" dirty="0"/>
            </a:br>
            <a:r>
              <a:rPr lang="fr-FR" dirty="0"/>
              <a:t>et états limites</a:t>
            </a:r>
          </a:p>
        </p:txBody>
      </p:sp>
      <p:sp>
        <p:nvSpPr>
          <p:cNvPr id="3" name="Espace réservé du texte 2"/>
          <p:cNvSpPr>
            <a:spLocks noGrp="1"/>
          </p:cNvSpPr>
          <p:nvPr>
            <p:ph type="body" idx="1"/>
          </p:nvPr>
        </p:nvSpPr>
        <p:spPr/>
        <p:txBody>
          <a:bodyPr/>
          <a:lstStyle/>
          <a:p>
            <a:r>
              <a:rPr lang="fr-FR" dirty="0"/>
              <a:t>États limites ultimes – Calcul des bâtiments</a:t>
            </a:r>
          </a:p>
        </p:txBody>
      </p:sp>
      <p:sp>
        <p:nvSpPr>
          <p:cNvPr id="4" name="Espace réservé du pied de page 3"/>
          <p:cNvSpPr>
            <a:spLocks noGrp="1"/>
          </p:cNvSpPr>
          <p:nvPr>
            <p:ph type="ftr" sz="quarter" idx="11"/>
          </p:nvPr>
        </p:nvSpPr>
        <p:spPr/>
        <p:txBody>
          <a:bodyPr/>
          <a:lstStyle/>
          <a:p>
            <a:r>
              <a:rPr lang="fr-FR"/>
              <a:t>ALU-COMPÉTENCES</a:t>
            </a:r>
          </a:p>
        </p:txBody>
      </p:sp>
      <p:sp>
        <p:nvSpPr>
          <p:cNvPr id="5" name="Espace réservé du numéro de diapositive 4"/>
          <p:cNvSpPr>
            <a:spLocks noGrp="1"/>
          </p:cNvSpPr>
          <p:nvPr>
            <p:ph type="sldNum" sz="quarter" idx="12"/>
          </p:nvPr>
        </p:nvSpPr>
        <p:spPr/>
        <p:txBody>
          <a:bodyPr/>
          <a:lstStyle/>
          <a:p>
            <a:fld id="{82B63C5F-247B-BE4F-ACBC-7BDD67617F3E}" type="slidenum">
              <a:rPr lang="fr-FR" smtClean="0"/>
              <a:t>21</a:t>
            </a:fld>
            <a:endParaRPr lang="fr-FR"/>
          </a:p>
        </p:txBody>
      </p:sp>
    </p:spTree>
    <p:extLst>
      <p:ext uri="{BB962C8B-B14F-4D97-AF65-F5344CB8AC3E}">
        <p14:creationId xmlns:p14="http://schemas.microsoft.com/office/powerpoint/2010/main" val="3651541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22</a:t>
            </a:fld>
            <a:endParaRPr lang="fr-CA" altLang="fr-F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p:pic>
        <p:nvPicPr>
          <p:cNvPr id="6" name="Picture 5" descr="http://www.uqac.ca/uqac_en_bref/a_propos_du_site/logos_officiels/uqac527x316_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06" y="6156324"/>
            <a:ext cx="12753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 name="Rectangle 8"/>
              <p:cNvSpPr/>
              <p:nvPr/>
            </p:nvSpPr>
            <p:spPr>
              <a:xfrm>
                <a:off x="1148762" y="363695"/>
                <a:ext cx="9008256" cy="1126462"/>
              </a:xfrm>
              <a:prstGeom prst="rect">
                <a:avLst/>
              </a:prstGeom>
            </p:spPr>
            <p:txBody>
              <a:bodyPr wrap="square">
                <a:spAutoFit/>
              </a:bodyPr>
              <a:lstStyle/>
              <a:p>
                <a:pPr marL="0" lvl="1">
                  <a:spcBef>
                    <a:spcPct val="20000"/>
                  </a:spcBef>
                  <a:defRPr/>
                </a:pPr>
                <a:endParaRPr lang="fr-CA" sz="1600" dirty="0">
                  <a:solidFill>
                    <a:srgbClr val="FF0000"/>
                  </a:solidFill>
                  <a:latin typeface="Univers Condensed"/>
                </a:endParaRPr>
              </a:p>
              <a:p>
                <a:pPr marL="285750" lvl="1" indent="-285750">
                  <a:spcBef>
                    <a:spcPct val="20000"/>
                  </a:spcBef>
                  <a:buFont typeface="Arial" panose="020B0604020202020204" pitchFamily="34" charset="0"/>
                  <a:buChar char="•"/>
                  <a:defRPr/>
                </a:pPr>
                <a:r>
                  <a:rPr lang="fr-CA" sz="1600" dirty="0">
                    <a:latin typeface="Univers Condensed"/>
                  </a:rPr>
                  <a:t>Au </a:t>
                </a:r>
                <a:r>
                  <a:rPr lang="fr-CA" sz="1600" u="sng" dirty="0">
                    <a:latin typeface="Univers Condensed"/>
                  </a:rPr>
                  <a:t>Canada</a:t>
                </a:r>
                <a:r>
                  <a:rPr lang="fr-CA" sz="1600" dirty="0">
                    <a:latin typeface="Univers Condensed"/>
                  </a:rPr>
                  <a:t>, pour le </a:t>
                </a:r>
                <a:r>
                  <a:rPr lang="fr-CA" sz="1600" u="sng" dirty="0">
                    <a:latin typeface="Univers Condensed"/>
                  </a:rPr>
                  <a:t>calcul des bâtiments</a:t>
                </a:r>
                <a:r>
                  <a:rPr lang="fr-CA" sz="1600" dirty="0">
                    <a:latin typeface="Univers Condensed"/>
                  </a:rPr>
                  <a:t>, c’est le code national du bâtiment qui spécifie les facteurs de pondération des actions </a:t>
                </a:r>
                <a14:m>
                  <m:oMath xmlns:m="http://schemas.openxmlformats.org/officeDocument/2006/math">
                    <m:sSub>
                      <m:sSubPr>
                        <m:ctrlPr>
                          <a:rPr lang="fr-CA" sz="1600" i="1">
                            <a:latin typeface="Cambria Math" panose="02040503050406030204" pitchFamily="18" charset="0"/>
                            <a:ea typeface="Cambria Math"/>
                          </a:rPr>
                        </m:ctrlPr>
                      </m:sSubPr>
                      <m:e>
                        <m:r>
                          <a:rPr lang="fr-CA" sz="1600" i="1">
                            <a:latin typeface="Cambria Math" panose="02040503050406030204" pitchFamily="18" charset="0"/>
                            <a:ea typeface="Cambria Math"/>
                          </a:rPr>
                          <m:t>𝛼</m:t>
                        </m:r>
                      </m:e>
                      <m:sub>
                        <m:r>
                          <a:rPr lang="fr-CA" sz="1600" i="1">
                            <a:latin typeface="Cambria Math" panose="02040503050406030204" pitchFamily="18" charset="0"/>
                            <a:ea typeface="Cambria Math"/>
                          </a:rPr>
                          <m:t>𝑖</m:t>
                        </m:r>
                      </m:sub>
                    </m:sSub>
                  </m:oMath>
                </a14:m>
                <a:r>
                  <a:rPr lang="fr-CA" sz="1600" dirty="0">
                    <a:latin typeface="Univers Condensed"/>
                  </a:rPr>
                  <a:t> et qui réfère à la norme S157 pour le calcul des résistances pondérées avec les coefficients de résistance </a:t>
                </a:r>
                <a14:m>
                  <m:oMath xmlns:m="http://schemas.openxmlformats.org/officeDocument/2006/math">
                    <m:r>
                      <a:rPr lang="fr-CA" sz="1600" i="1">
                        <a:latin typeface="Cambria Math" panose="02040503050406030204" pitchFamily="18" charset="0"/>
                        <a:ea typeface="Cambria Math"/>
                      </a:rPr>
                      <m:t>𝜙</m:t>
                    </m:r>
                  </m:oMath>
                </a14:m>
                <a:r>
                  <a:rPr lang="fr-CA" sz="1600" dirty="0">
                    <a:latin typeface="Univers Condensed"/>
                  </a:rPr>
                  <a:t> de l’aluminium (dites aussi coefficients de tenue)</a:t>
                </a:r>
              </a:p>
            </p:txBody>
          </p:sp>
        </mc:Choice>
        <mc:Fallback xmlns="">
          <p:sp>
            <p:nvSpPr>
              <p:cNvPr id="9" name="Rectangle 8"/>
              <p:cNvSpPr>
                <a:spLocks noRot="1" noChangeAspect="1" noMove="1" noResize="1" noEditPoints="1" noAdjustHandles="1" noChangeArrowheads="1" noChangeShapeType="1" noTextEdit="1"/>
              </p:cNvSpPr>
              <p:nvPr/>
            </p:nvSpPr>
            <p:spPr>
              <a:xfrm>
                <a:off x="1148762" y="363695"/>
                <a:ext cx="9008256" cy="1126462"/>
              </a:xfrm>
              <a:prstGeom prst="rect">
                <a:avLst/>
              </a:prstGeom>
              <a:blipFill>
                <a:blip r:embed="rId5"/>
                <a:stretch>
                  <a:fillRect l="-271" b="-7065"/>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graphicFrame>
            <p:nvGraphicFramePr>
              <p:cNvPr id="10" name="Tableau 9"/>
              <p:cNvGraphicFramePr>
                <a:graphicFrameLocks noGrp="1"/>
              </p:cNvGraphicFramePr>
              <p:nvPr>
                <p:extLst>
                  <p:ext uri="{D42A27DB-BD31-4B8C-83A1-F6EECF244321}">
                    <p14:modId xmlns:p14="http://schemas.microsoft.com/office/powerpoint/2010/main" val="1945848545"/>
                  </p:ext>
                </p:extLst>
              </p:nvPr>
            </p:nvGraphicFramePr>
            <p:xfrm>
              <a:off x="2181955" y="1796766"/>
              <a:ext cx="8424936" cy="2595880"/>
            </p:xfrm>
            <a:graphic>
              <a:graphicData uri="http://schemas.openxmlformats.org/drawingml/2006/table">
                <a:tbl>
                  <a:tblPr firstRow="1" bandRow="1">
                    <a:tableStyleId>{5940675A-B579-460E-94D1-54222C63F5DA}</a:tableStyleId>
                  </a:tblPr>
                  <a:tblGrid>
                    <a:gridCol w="1524512">
                      <a:extLst>
                        <a:ext uri="{9D8B030D-6E8A-4147-A177-3AD203B41FA5}">
                          <a16:colId xmlns:a16="http://schemas.microsoft.com/office/drawing/2014/main" val="20000"/>
                        </a:ext>
                      </a:extLst>
                    </a:gridCol>
                    <a:gridCol w="4092112">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370840">
                    <a:tc rowSpan="2">
                      <a:txBody>
                        <a:bodyPr/>
                        <a:lstStyle/>
                        <a:p>
                          <a:pPr algn="ctr"/>
                          <a:r>
                            <a:rPr lang="fr-CA" sz="1800" dirty="0"/>
                            <a:t>Cas de chargement</a:t>
                          </a:r>
                        </a:p>
                      </a:txBody>
                      <a:tcPr anchor="ctr"/>
                    </a:tc>
                    <a:tc gridSpan="2">
                      <a:txBody>
                        <a:bodyPr/>
                        <a:lstStyle/>
                        <a:p>
                          <a:pPr algn="ctr"/>
                          <a:r>
                            <a:rPr lang="fr-CA" sz="1800" dirty="0"/>
                            <a:t>Combinaison d’actions pour le</a:t>
                          </a:r>
                          <a:r>
                            <a:rPr lang="fr-CA" sz="1800" baseline="0" dirty="0"/>
                            <a:t> calcul des bâtiments</a:t>
                          </a:r>
                          <a:endParaRPr lang="fr-CA" sz="1800" dirty="0"/>
                        </a:p>
                      </a:txBody>
                      <a:tcPr anchor="ctr"/>
                    </a:tc>
                    <a:tc hMerge="1">
                      <a:txBody>
                        <a:bodyPr/>
                        <a:lstStyle/>
                        <a:p>
                          <a:endParaRPr lang="fr-CA" dirty="0"/>
                        </a:p>
                      </a:txBody>
                      <a:tcPr/>
                    </a:tc>
                    <a:extLst>
                      <a:ext uri="{0D108BD9-81ED-4DB2-BD59-A6C34878D82A}">
                        <a16:rowId xmlns:a16="http://schemas.microsoft.com/office/drawing/2014/main" val="10000"/>
                      </a:ext>
                    </a:extLst>
                  </a:tr>
                  <a:tr h="370840">
                    <a:tc vMerge="1">
                      <a:txBody>
                        <a:bodyPr/>
                        <a:lstStyle/>
                        <a:p>
                          <a:endParaRPr lang="fr-CA" dirty="0"/>
                        </a:p>
                      </a:txBody>
                      <a:tcPr/>
                    </a:tc>
                    <a:tc>
                      <a:txBody>
                        <a:bodyPr/>
                        <a:lstStyle/>
                        <a:p>
                          <a:pPr algn="ctr"/>
                          <a:r>
                            <a:rPr lang="fr-CA" sz="1800" dirty="0"/>
                            <a:t>Charges</a:t>
                          </a:r>
                          <a:r>
                            <a:rPr lang="fr-CA" sz="1800" baseline="0" dirty="0"/>
                            <a:t> principales</a:t>
                          </a:r>
                          <a:endParaRPr lang="fr-CA" sz="1800" dirty="0"/>
                        </a:p>
                      </a:txBody>
                      <a:tcPr anchor="ctr"/>
                    </a:tc>
                    <a:tc>
                      <a:txBody>
                        <a:bodyPr/>
                        <a:lstStyle/>
                        <a:p>
                          <a:pPr algn="ctr"/>
                          <a:r>
                            <a:rPr lang="fr-CA" sz="1800" dirty="0"/>
                            <a:t>Charges concomitantes</a:t>
                          </a:r>
                        </a:p>
                      </a:txBody>
                      <a:tcPr anchor="ctr"/>
                    </a:tc>
                    <a:extLst>
                      <a:ext uri="{0D108BD9-81ED-4DB2-BD59-A6C34878D82A}">
                        <a16:rowId xmlns:a16="http://schemas.microsoft.com/office/drawing/2014/main" val="10001"/>
                      </a:ext>
                    </a:extLst>
                  </a:tr>
                  <a:tr h="370840">
                    <a:tc>
                      <a:txBody>
                        <a:bodyPr/>
                        <a:lstStyle/>
                        <a:p>
                          <a:pPr algn="ctr"/>
                          <a:r>
                            <a:rPr lang="fr-CA" sz="1800" dirty="0"/>
                            <a:t>1</a:t>
                          </a:r>
                        </a:p>
                      </a:txBody>
                      <a:tcPr anchor="ctr"/>
                    </a:tc>
                    <a:tc>
                      <a:txBody>
                        <a:bodyPr/>
                        <a:lstStyle/>
                        <a:p>
                          <a:pPr algn="ctr"/>
                          <a14:m>
                            <m:oMathPara xmlns:m="http://schemas.openxmlformats.org/officeDocument/2006/math">
                              <m:oMathParaPr>
                                <m:jc m:val="centerGroup"/>
                              </m:oMathParaPr>
                              <m:oMath xmlns:m="http://schemas.openxmlformats.org/officeDocument/2006/math">
                                <m:r>
                                  <a:rPr lang="fr-CA" sz="1800" smtClean="0">
                                    <a:latin typeface="Cambria Math"/>
                                  </a:rPr>
                                  <m:t>1.4 </m:t>
                                </m:r>
                                <m:r>
                                  <m:rPr>
                                    <m:sty m:val="p"/>
                                  </m:rPr>
                                  <a:rPr lang="fr-CA" sz="1800" smtClean="0">
                                    <a:latin typeface="Cambria Math"/>
                                  </a:rPr>
                                  <m:t>D</m:t>
                                </m:r>
                              </m:oMath>
                            </m:oMathPara>
                          </a14:m>
                          <a:endParaRPr lang="fr-CA" sz="1800" i="0" dirty="0"/>
                        </a:p>
                      </a:txBody>
                      <a:tcPr anchor="ctr"/>
                    </a:tc>
                    <a:tc>
                      <a:txBody>
                        <a:bodyPr/>
                        <a:lstStyle/>
                        <a:p>
                          <a:pPr algn="ctr"/>
                          <a:endParaRPr lang="fr-CA" sz="1800" dirty="0"/>
                        </a:p>
                      </a:txBody>
                      <a:tcPr anchor="ctr"/>
                    </a:tc>
                    <a:extLst>
                      <a:ext uri="{0D108BD9-81ED-4DB2-BD59-A6C34878D82A}">
                        <a16:rowId xmlns:a16="http://schemas.microsoft.com/office/drawing/2014/main" val="10002"/>
                      </a:ext>
                    </a:extLst>
                  </a:tr>
                  <a:tr h="370840">
                    <a:tc>
                      <a:txBody>
                        <a:bodyPr/>
                        <a:lstStyle/>
                        <a:p>
                          <a:pPr algn="ctr"/>
                          <a:r>
                            <a:rPr lang="fr-CA" sz="1800" dirty="0"/>
                            <a:t>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fr-CA" sz="1800" i="1" smtClean="0">
                                        <a:latin typeface="Cambria Math" panose="02040503050406030204" pitchFamily="18" charset="0"/>
                                      </a:rPr>
                                    </m:ctrlPr>
                                  </m:dPr>
                                  <m:e>
                                    <m:r>
                                      <a:rPr lang="fr-CA" sz="1800" smtClean="0">
                                        <a:latin typeface="Cambria Math"/>
                                      </a:rPr>
                                      <m:t>1.25 </m:t>
                                    </m:r>
                                    <m:r>
                                      <m:rPr>
                                        <m:sty m:val="p"/>
                                      </m:rPr>
                                      <a:rPr lang="fr-CA" sz="1800" smtClean="0">
                                        <a:latin typeface="Cambria Math"/>
                                      </a:rPr>
                                      <m:t>D</m:t>
                                    </m:r>
                                    <m:r>
                                      <a:rPr lang="fr-CA" sz="1800" smtClean="0">
                                        <a:latin typeface="Cambria Math"/>
                                      </a:rPr>
                                      <m:t> </m:t>
                                    </m:r>
                                    <m:r>
                                      <m:rPr>
                                        <m:sty m:val="p"/>
                                      </m:rPr>
                                      <a:rPr lang="fr-CA" sz="1800" smtClean="0">
                                        <a:latin typeface="Cambria Math"/>
                                      </a:rPr>
                                      <m:t>ou</m:t>
                                    </m:r>
                                    <m:r>
                                      <a:rPr lang="fr-CA" sz="1800" smtClean="0">
                                        <a:latin typeface="Cambria Math"/>
                                      </a:rPr>
                                      <m:t> 0.9 </m:t>
                                    </m:r>
                                    <m:r>
                                      <m:rPr>
                                        <m:sty m:val="p"/>
                                      </m:rPr>
                                      <a:rPr lang="fr-CA" sz="1800" smtClean="0">
                                        <a:latin typeface="Cambria Math"/>
                                      </a:rPr>
                                      <m:t>D</m:t>
                                    </m:r>
                                  </m:e>
                                </m:d>
                                <m:r>
                                  <a:rPr lang="fr-CA" sz="1800" smtClean="0">
                                    <a:latin typeface="Cambria Math"/>
                                  </a:rPr>
                                  <m:t>+1.5 </m:t>
                                </m:r>
                                <m:r>
                                  <m:rPr>
                                    <m:sty m:val="p"/>
                                  </m:rPr>
                                  <a:rPr lang="fr-CA" sz="1800" smtClean="0">
                                    <a:latin typeface="Cambria Math"/>
                                  </a:rPr>
                                  <m:t>L</m:t>
                                </m:r>
                              </m:oMath>
                            </m:oMathPara>
                          </a14:m>
                          <a:endParaRPr lang="fr-CA" sz="1800" i="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fr-CA" sz="1800" smtClean="0">
                                    <a:latin typeface="Cambria Math" panose="02040503050406030204" pitchFamily="18" charset="0"/>
                                  </a:rPr>
                                  <m:t>1</m:t>
                                </m:r>
                                <m:r>
                                  <a:rPr lang="fr-CA" sz="1800" b="0" i="0" smtClean="0">
                                    <a:latin typeface="Cambria Math" panose="02040503050406030204" pitchFamily="18" charset="0"/>
                                  </a:rPr>
                                  <m:t>.0</m:t>
                                </m:r>
                                <m:r>
                                  <a:rPr lang="fr-CA" sz="1800" smtClean="0">
                                    <a:latin typeface="Cambria Math"/>
                                  </a:rPr>
                                  <m:t> </m:t>
                                </m:r>
                                <m:r>
                                  <m:rPr>
                                    <m:sty m:val="p"/>
                                  </m:rPr>
                                  <a:rPr lang="fr-CA" sz="1800" smtClean="0">
                                    <a:latin typeface="Cambria Math"/>
                                  </a:rPr>
                                  <m:t>S</m:t>
                                </m:r>
                                <m:r>
                                  <a:rPr lang="fr-CA" sz="1800" smtClean="0">
                                    <a:latin typeface="Cambria Math"/>
                                  </a:rPr>
                                  <m:t>  </m:t>
                                </m:r>
                                <m:r>
                                  <m:rPr>
                                    <m:sty m:val="p"/>
                                  </m:rPr>
                                  <a:rPr lang="fr-CA" sz="1800" smtClean="0">
                                    <a:latin typeface="Cambria Math"/>
                                  </a:rPr>
                                  <m:t>ou</m:t>
                                </m:r>
                                <m:r>
                                  <a:rPr lang="fr-CA" sz="1800" smtClean="0">
                                    <a:latin typeface="Cambria Math"/>
                                  </a:rPr>
                                  <m:t> 0.4 </m:t>
                                </m:r>
                                <m:r>
                                  <m:rPr>
                                    <m:sty m:val="p"/>
                                  </m:rPr>
                                  <a:rPr lang="fr-CA" sz="1800" smtClean="0">
                                    <a:latin typeface="Cambria Math"/>
                                  </a:rPr>
                                  <m:t>W</m:t>
                                </m:r>
                              </m:oMath>
                            </m:oMathPara>
                          </a14:m>
                          <a:endParaRPr lang="fr-CA" sz="1800" dirty="0"/>
                        </a:p>
                      </a:txBody>
                      <a:tcPr anchor="ctr"/>
                    </a:tc>
                    <a:extLst>
                      <a:ext uri="{0D108BD9-81ED-4DB2-BD59-A6C34878D82A}">
                        <a16:rowId xmlns:a16="http://schemas.microsoft.com/office/drawing/2014/main" val="10003"/>
                      </a:ext>
                    </a:extLst>
                  </a:tr>
                  <a:tr h="370840">
                    <a:tc>
                      <a:txBody>
                        <a:bodyPr/>
                        <a:lstStyle/>
                        <a:p>
                          <a:pPr algn="ctr"/>
                          <a:r>
                            <a:rPr lang="fr-CA" sz="1800" dirty="0"/>
                            <a:t>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fr-CA" sz="1800" i="1" smtClean="0">
                                        <a:latin typeface="Cambria Math" panose="02040503050406030204" pitchFamily="18" charset="0"/>
                                      </a:rPr>
                                    </m:ctrlPr>
                                  </m:dPr>
                                  <m:e>
                                    <m:r>
                                      <a:rPr lang="fr-CA" sz="1800" smtClean="0">
                                        <a:latin typeface="Cambria Math"/>
                                      </a:rPr>
                                      <m:t>1.25 </m:t>
                                    </m:r>
                                    <m:r>
                                      <m:rPr>
                                        <m:sty m:val="p"/>
                                      </m:rPr>
                                      <a:rPr lang="fr-CA" sz="1800" smtClean="0">
                                        <a:latin typeface="Cambria Math"/>
                                      </a:rPr>
                                      <m:t>D</m:t>
                                    </m:r>
                                    <m:r>
                                      <a:rPr lang="fr-CA" sz="1800" smtClean="0">
                                        <a:latin typeface="Cambria Math"/>
                                      </a:rPr>
                                      <m:t> </m:t>
                                    </m:r>
                                    <m:r>
                                      <m:rPr>
                                        <m:sty m:val="p"/>
                                      </m:rPr>
                                      <a:rPr lang="fr-CA" sz="1800" smtClean="0">
                                        <a:latin typeface="Cambria Math"/>
                                      </a:rPr>
                                      <m:t>ou</m:t>
                                    </m:r>
                                    <m:r>
                                      <a:rPr lang="fr-CA" sz="1800" smtClean="0">
                                        <a:latin typeface="Cambria Math"/>
                                      </a:rPr>
                                      <m:t> 0.9 </m:t>
                                    </m:r>
                                    <m:r>
                                      <m:rPr>
                                        <m:sty m:val="p"/>
                                      </m:rPr>
                                      <a:rPr lang="fr-CA" sz="1800" smtClean="0">
                                        <a:latin typeface="Cambria Math"/>
                                      </a:rPr>
                                      <m:t>D</m:t>
                                    </m:r>
                                  </m:e>
                                </m:d>
                                <m:r>
                                  <a:rPr lang="fr-CA" sz="1800" smtClean="0">
                                    <a:latin typeface="Cambria Math"/>
                                  </a:rPr>
                                  <m:t>+1.5 </m:t>
                                </m:r>
                                <m:r>
                                  <m:rPr>
                                    <m:sty m:val="p"/>
                                  </m:rPr>
                                  <a:rPr lang="fr-CA" sz="1800" smtClean="0">
                                    <a:latin typeface="Cambria Math"/>
                                  </a:rPr>
                                  <m:t>S</m:t>
                                </m:r>
                              </m:oMath>
                            </m:oMathPara>
                          </a14:m>
                          <a:endParaRPr lang="fr-CA" sz="1800" i="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CA" sz="1800" b="0" i="0" smtClean="0">
                                    <a:latin typeface="Cambria Math" panose="02040503050406030204" pitchFamily="18" charset="0"/>
                                  </a:rPr>
                                  <m:t>1.0</m:t>
                                </m:r>
                                <m:r>
                                  <a:rPr lang="fr-CA" sz="1800" smtClean="0">
                                    <a:latin typeface="Cambria Math"/>
                                  </a:rPr>
                                  <m:t> </m:t>
                                </m:r>
                                <m:r>
                                  <m:rPr>
                                    <m:sty m:val="p"/>
                                  </m:rPr>
                                  <a:rPr lang="fr-CA" sz="1800" smtClean="0">
                                    <a:latin typeface="Cambria Math"/>
                                  </a:rPr>
                                  <m:t>L</m:t>
                                </m:r>
                                <m:r>
                                  <a:rPr lang="fr-CA" sz="1800" smtClean="0">
                                    <a:latin typeface="Cambria Math"/>
                                  </a:rPr>
                                  <m:t>  </m:t>
                                </m:r>
                                <m:r>
                                  <m:rPr>
                                    <m:sty m:val="p"/>
                                  </m:rPr>
                                  <a:rPr lang="fr-CA" sz="1800" smtClean="0">
                                    <a:latin typeface="Cambria Math"/>
                                  </a:rPr>
                                  <m:t>ou</m:t>
                                </m:r>
                                <m:r>
                                  <a:rPr lang="fr-CA" sz="1800" smtClean="0">
                                    <a:latin typeface="Cambria Math"/>
                                  </a:rPr>
                                  <m:t> 0.4 </m:t>
                                </m:r>
                                <m:r>
                                  <m:rPr>
                                    <m:sty m:val="p"/>
                                  </m:rPr>
                                  <a:rPr lang="fr-CA" sz="1800" smtClean="0">
                                    <a:latin typeface="Cambria Math"/>
                                  </a:rPr>
                                  <m:t>W</m:t>
                                </m:r>
                              </m:oMath>
                            </m:oMathPara>
                          </a14:m>
                          <a:endParaRPr lang="fr-CA" sz="1800" dirty="0"/>
                        </a:p>
                      </a:txBody>
                      <a:tcPr anchor="ctr"/>
                    </a:tc>
                    <a:extLst>
                      <a:ext uri="{0D108BD9-81ED-4DB2-BD59-A6C34878D82A}">
                        <a16:rowId xmlns:a16="http://schemas.microsoft.com/office/drawing/2014/main" val="10004"/>
                      </a:ext>
                    </a:extLst>
                  </a:tr>
                  <a:tr h="370840">
                    <a:tc>
                      <a:txBody>
                        <a:bodyPr/>
                        <a:lstStyle/>
                        <a:p>
                          <a:pPr algn="ctr"/>
                          <a:r>
                            <a:rPr lang="fr-CA" sz="1800" dirty="0"/>
                            <a:t>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fr-CA" sz="1800" i="1" smtClean="0">
                                        <a:latin typeface="Cambria Math" panose="02040503050406030204" pitchFamily="18" charset="0"/>
                                      </a:rPr>
                                    </m:ctrlPr>
                                  </m:dPr>
                                  <m:e>
                                    <m:r>
                                      <a:rPr lang="fr-CA" sz="1800" smtClean="0">
                                        <a:latin typeface="Cambria Math"/>
                                      </a:rPr>
                                      <m:t>1.25 </m:t>
                                    </m:r>
                                    <m:r>
                                      <m:rPr>
                                        <m:sty m:val="p"/>
                                      </m:rPr>
                                      <a:rPr lang="fr-CA" sz="1800" smtClean="0">
                                        <a:latin typeface="Cambria Math"/>
                                      </a:rPr>
                                      <m:t>D</m:t>
                                    </m:r>
                                    <m:r>
                                      <a:rPr lang="fr-CA" sz="1800" smtClean="0">
                                        <a:latin typeface="Cambria Math"/>
                                      </a:rPr>
                                      <m:t> </m:t>
                                    </m:r>
                                    <m:r>
                                      <m:rPr>
                                        <m:sty m:val="p"/>
                                      </m:rPr>
                                      <a:rPr lang="fr-CA" sz="1800" smtClean="0">
                                        <a:latin typeface="Cambria Math"/>
                                      </a:rPr>
                                      <m:t>ou</m:t>
                                    </m:r>
                                    <m:r>
                                      <a:rPr lang="fr-CA" sz="1800" smtClean="0">
                                        <a:latin typeface="Cambria Math"/>
                                      </a:rPr>
                                      <m:t> 0.9 </m:t>
                                    </m:r>
                                    <m:r>
                                      <m:rPr>
                                        <m:sty m:val="p"/>
                                      </m:rPr>
                                      <a:rPr lang="fr-CA" sz="1800" smtClean="0">
                                        <a:latin typeface="Cambria Math"/>
                                      </a:rPr>
                                      <m:t>D</m:t>
                                    </m:r>
                                  </m:e>
                                </m:d>
                                <m:r>
                                  <a:rPr lang="fr-CA" sz="1800" smtClean="0">
                                    <a:latin typeface="Cambria Math"/>
                                  </a:rPr>
                                  <m:t>+1.4 </m:t>
                                </m:r>
                                <m:r>
                                  <m:rPr>
                                    <m:sty m:val="p"/>
                                  </m:rPr>
                                  <a:rPr lang="fr-CA" sz="1800" smtClean="0">
                                    <a:latin typeface="Cambria Math"/>
                                  </a:rPr>
                                  <m:t>W</m:t>
                                </m:r>
                              </m:oMath>
                            </m:oMathPara>
                          </a14:m>
                          <a:endParaRPr lang="fr-CA" sz="1800" i="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CA" sz="1800" smtClean="0">
                                    <a:latin typeface="Cambria Math"/>
                                  </a:rPr>
                                  <m:t>0.5 </m:t>
                                </m:r>
                                <m:r>
                                  <m:rPr>
                                    <m:sty m:val="p"/>
                                  </m:rPr>
                                  <a:rPr lang="fr-CA" sz="1800" smtClean="0">
                                    <a:latin typeface="Cambria Math"/>
                                  </a:rPr>
                                  <m:t>L</m:t>
                                </m:r>
                                <m:r>
                                  <a:rPr lang="fr-CA" sz="1800" smtClean="0">
                                    <a:latin typeface="Cambria Math"/>
                                  </a:rPr>
                                  <m:t>  </m:t>
                                </m:r>
                                <m:r>
                                  <m:rPr>
                                    <m:sty m:val="p"/>
                                  </m:rPr>
                                  <a:rPr lang="fr-CA" sz="1800" smtClean="0">
                                    <a:latin typeface="Cambria Math"/>
                                  </a:rPr>
                                  <m:t>ou</m:t>
                                </m:r>
                                <m:r>
                                  <a:rPr lang="fr-CA" sz="1800" smtClean="0">
                                    <a:latin typeface="Cambria Math"/>
                                  </a:rPr>
                                  <m:t> 0. 5 </m:t>
                                </m:r>
                                <m:r>
                                  <m:rPr>
                                    <m:sty m:val="p"/>
                                  </m:rPr>
                                  <a:rPr lang="fr-CA" sz="1800" smtClean="0">
                                    <a:latin typeface="Cambria Math"/>
                                  </a:rPr>
                                  <m:t>S</m:t>
                                </m:r>
                              </m:oMath>
                            </m:oMathPara>
                          </a14:m>
                          <a:endParaRPr lang="fr-CA" sz="1800" dirty="0"/>
                        </a:p>
                      </a:txBody>
                      <a:tcPr anchor="ctr"/>
                    </a:tc>
                    <a:extLst>
                      <a:ext uri="{0D108BD9-81ED-4DB2-BD59-A6C34878D82A}">
                        <a16:rowId xmlns:a16="http://schemas.microsoft.com/office/drawing/2014/main" val="10005"/>
                      </a:ext>
                    </a:extLst>
                  </a:tr>
                  <a:tr h="370840">
                    <a:tc>
                      <a:txBody>
                        <a:bodyPr/>
                        <a:lstStyle/>
                        <a:p>
                          <a:pPr algn="ctr"/>
                          <a:r>
                            <a:rPr lang="fr-CA" sz="1800" dirty="0"/>
                            <a:t>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CA" sz="1800" smtClean="0">
                                    <a:latin typeface="Cambria Math"/>
                                  </a:rPr>
                                  <m:t>1.0 </m:t>
                                </m:r>
                                <m:r>
                                  <m:rPr>
                                    <m:sty m:val="p"/>
                                  </m:rPr>
                                  <a:rPr lang="fr-CA" sz="1800" smtClean="0">
                                    <a:latin typeface="Cambria Math"/>
                                  </a:rPr>
                                  <m:t>D</m:t>
                                </m:r>
                                <m:r>
                                  <a:rPr lang="fr-CA" sz="1800" smtClean="0">
                                    <a:latin typeface="Cambria Math"/>
                                  </a:rPr>
                                  <m:t> +1.0 </m:t>
                                </m:r>
                                <m:r>
                                  <m:rPr>
                                    <m:sty m:val="p"/>
                                  </m:rPr>
                                  <a:rPr lang="fr-CA" sz="1800" smtClean="0">
                                    <a:latin typeface="Cambria Math"/>
                                  </a:rPr>
                                  <m:t>E</m:t>
                                </m:r>
                              </m:oMath>
                            </m:oMathPara>
                          </a14:m>
                          <a:endParaRPr lang="fr-CA" sz="1800" i="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CA" sz="1800" smtClean="0">
                                    <a:latin typeface="Cambria Math"/>
                                  </a:rPr>
                                  <m:t>0.5 </m:t>
                                </m:r>
                                <m:r>
                                  <m:rPr>
                                    <m:sty m:val="p"/>
                                  </m:rPr>
                                  <a:rPr lang="fr-CA" sz="1800" smtClean="0">
                                    <a:latin typeface="Cambria Math"/>
                                  </a:rPr>
                                  <m:t>L</m:t>
                                </m:r>
                                <m:r>
                                  <a:rPr lang="fr-CA" sz="1800" smtClean="0">
                                    <a:latin typeface="Cambria Math"/>
                                  </a:rPr>
                                  <m:t> +0.25 </m:t>
                                </m:r>
                                <m:r>
                                  <m:rPr>
                                    <m:sty m:val="p"/>
                                  </m:rPr>
                                  <a:rPr lang="fr-CA" sz="1800" smtClean="0">
                                    <a:latin typeface="Cambria Math"/>
                                  </a:rPr>
                                  <m:t>S</m:t>
                                </m:r>
                              </m:oMath>
                            </m:oMathPara>
                          </a14:m>
                          <a:endParaRPr lang="fr-CA" sz="1800" i="0" dirty="0"/>
                        </a:p>
                      </a:txBody>
                      <a:tcPr anchor="ctr"/>
                    </a:tc>
                    <a:extLst>
                      <a:ext uri="{0D108BD9-81ED-4DB2-BD59-A6C34878D82A}">
                        <a16:rowId xmlns:a16="http://schemas.microsoft.com/office/drawing/2014/main" val="10006"/>
                      </a:ext>
                    </a:extLst>
                  </a:tr>
                </a:tbl>
              </a:graphicData>
            </a:graphic>
          </p:graphicFrame>
        </mc:Choice>
        <mc:Fallback xmlns="">
          <p:graphicFrame>
            <p:nvGraphicFramePr>
              <p:cNvPr id="10" name="Tableau 9"/>
              <p:cNvGraphicFramePr>
                <a:graphicFrameLocks noGrp="1"/>
              </p:cNvGraphicFramePr>
              <p:nvPr>
                <p:extLst>
                  <p:ext uri="{D42A27DB-BD31-4B8C-83A1-F6EECF244321}">
                    <p14:modId xmlns:p14="http://schemas.microsoft.com/office/powerpoint/2010/main" val="1945848545"/>
                  </p:ext>
                </p:extLst>
              </p:nvPr>
            </p:nvGraphicFramePr>
            <p:xfrm>
              <a:off x="2181955" y="1796766"/>
              <a:ext cx="8424936" cy="2595880"/>
            </p:xfrm>
            <a:graphic>
              <a:graphicData uri="http://schemas.openxmlformats.org/drawingml/2006/table">
                <a:tbl>
                  <a:tblPr firstRow="1" bandRow="1">
                    <a:tableStyleId>{5940675A-B579-460E-94D1-54222C63F5DA}</a:tableStyleId>
                  </a:tblPr>
                  <a:tblGrid>
                    <a:gridCol w="1524512">
                      <a:extLst>
                        <a:ext uri="{9D8B030D-6E8A-4147-A177-3AD203B41FA5}">
                          <a16:colId xmlns:a16="http://schemas.microsoft.com/office/drawing/2014/main" val="20000"/>
                        </a:ext>
                      </a:extLst>
                    </a:gridCol>
                    <a:gridCol w="4092112">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370840">
                    <a:tc rowSpan="2">
                      <a:txBody>
                        <a:bodyPr/>
                        <a:lstStyle/>
                        <a:p>
                          <a:pPr algn="ctr"/>
                          <a:r>
                            <a:rPr lang="fr-CA" sz="1800" dirty="0"/>
                            <a:t>Cas de chargement</a:t>
                          </a:r>
                        </a:p>
                      </a:txBody>
                      <a:tcPr anchor="ctr"/>
                    </a:tc>
                    <a:tc gridSpan="2">
                      <a:txBody>
                        <a:bodyPr/>
                        <a:lstStyle/>
                        <a:p>
                          <a:pPr algn="ctr"/>
                          <a:r>
                            <a:rPr lang="fr-CA" sz="1800" dirty="0"/>
                            <a:t>Combinaison d’actions pour le</a:t>
                          </a:r>
                          <a:r>
                            <a:rPr lang="fr-CA" sz="1800" baseline="0" dirty="0"/>
                            <a:t> calcul des bâtiments</a:t>
                          </a:r>
                          <a:endParaRPr lang="fr-CA" sz="1800" dirty="0"/>
                        </a:p>
                      </a:txBody>
                      <a:tcPr anchor="ctr"/>
                    </a:tc>
                    <a:tc hMerge="1">
                      <a:txBody>
                        <a:bodyPr/>
                        <a:lstStyle/>
                        <a:p>
                          <a:endParaRPr lang="fr-CA" dirty="0"/>
                        </a:p>
                      </a:txBody>
                      <a:tcPr/>
                    </a:tc>
                    <a:extLst>
                      <a:ext uri="{0D108BD9-81ED-4DB2-BD59-A6C34878D82A}">
                        <a16:rowId xmlns:a16="http://schemas.microsoft.com/office/drawing/2014/main" val="10000"/>
                      </a:ext>
                    </a:extLst>
                  </a:tr>
                  <a:tr h="370840">
                    <a:tc vMerge="1">
                      <a:txBody>
                        <a:bodyPr/>
                        <a:lstStyle/>
                        <a:p>
                          <a:endParaRPr lang="fr-CA" dirty="0"/>
                        </a:p>
                      </a:txBody>
                      <a:tcPr/>
                    </a:tc>
                    <a:tc>
                      <a:txBody>
                        <a:bodyPr/>
                        <a:lstStyle/>
                        <a:p>
                          <a:pPr algn="ctr"/>
                          <a:r>
                            <a:rPr lang="fr-CA" sz="1800" dirty="0"/>
                            <a:t>Charges</a:t>
                          </a:r>
                          <a:r>
                            <a:rPr lang="fr-CA" sz="1800" baseline="0" dirty="0"/>
                            <a:t> principales</a:t>
                          </a:r>
                          <a:endParaRPr lang="fr-CA" sz="1800" dirty="0"/>
                        </a:p>
                      </a:txBody>
                      <a:tcPr anchor="ctr"/>
                    </a:tc>
                    <a:tc>
                      <a:txBody>
                        <a:bodyPr/>
                        <a:lstStyle/>
                        <a:p>
                          <a:pPr algn="ctr"/>
                          <a:r>
                            <a:rPr lang="fr-CA" sz="1800" dirty="0"/>
                            <a:t>Charges concomitantes</a:t>
                          </a:r>
                        </a:p>
                      </a:txBody>
                      <a:tcPr anchor="ctr"/>
                    </a:tc>
                    <a:extLst>
                      <a:ext uri="{0D108BD9-81ED-4DB2-BD59-A6C34878D82A}">
                        <a16:rowId xmlns:a16="http://schemas.microsoft.com/office/drawing/2014/main" val="10001"/>
                      </a:ext>
                    </a:extLst>
                  </a:tr>
                  <a:tr h="370840">
                    <a:tc>
                      <a:txBody>
                        <a:bodyPr/>
                        <a:lstStyle/>
                        <a:p>
                          <a:pPr algn="ctr"/>
                          <a:r>
                            <a:rPr lang="fr-CA" sz="1800" dirty="0"/>
                            <a:t>1</a:t>
                          </a:r>
                        </a:p>
                      </a:txBody>
                      <a:tcPr anchor="ctr"/>
                    </a:tc>
                    <a:tc>
                      <a:txBody>
                        <a:bodyPr/>
                        <a:lstStyle/>
                        <a:p>
                          <a:endParaRPr lang="fr-FR"/>
                        </a:p>
                      </a:txBody>
                      <a:tcPr anchor="ctr">
                        <a:blipFill>
                          <a:blip r:embed="rId6"/>
                          <a:stretch>
                            <a:fillRect l="-37351" t="-206557" r="-69048" b="-424590"/>
                          </a:stretch>
                        </a:blipFill>
                      </a:tcPr>
                    </a:tc>
                    <a:tc>
                      <a:txBody>
                        <a:bodyPr/>
                        <a:lstStyle/>
                        <a:p>
                          <a:pPr algn="ctr"/>
                          <a:endParaRPr lang="fr-CA" sz="1800" dirty="0"/>
                        </a:p>
                      </a:txBody>
                      <a:tcPr anchor="ctr"/>
                    </a:tc>
                    <a:extLst>
                      <a:ext uri="{0D108BD9-81ED-4DB2-BD59-A6C34878D82A}">
                        <a16:rowId xmlns:a16="http://schemas.microsoft.com/office/drawing/2014/main" val="10002"/>
                      </a:ext>
                    </a:extLst>
                  </a:tr>
                  <a:tr h="370840">
                    <a:tc>
                      <a:txBody>
                        <a:bodyPr/>
                        <a:lstStyle/>
                        <a:p>
                          <a:pPr algn="ctr"/>
                          <a:r>
                            <a:rPr lang="fr-CA" sz="1800" dirty="0"/>
                            <a:t>2</a:t>
                          </a:r>
                        </a:p>
                      </a:txBody>
                      <a:tcPr anchor="ctr"/>
                    </a:tc>
                    <a:tc>
                      <a:txBody>
                        <a:bodyPr/>
                        <a:lstStyle/>
                        <a:p>
                          <a:endParaRPr lang="fr-FR"/>
                        </a:p>
                      </a:txBody>
                      <a:tcPr anchor="ctr">
                        <a:blipFill>
                          <a:blip r:embed="rId6"/>
                          <a:stretch>
                            <a:fillRect l="-37351" t="-306557" r="-69048" b="-324590"/>
                          </a:stretch>
                        </a:blipFill>
                      </a:tcPr>
                    </a:tc>
                    <a:tc>
                      <a:txBody>
                        <a:bodyPr/>
                        <a:lstStyle/>
                        <a:p>
                          <a:endParaRPr lang="fr-FR"/>
                        </a:p>
                      </a:txBody>
                      <a:tcPr anchor="ctr">
                        <a:blipFill>
                          <a:blip r:embed="rId6"/>
                          <a:stretch>
                            <a:fillRect l="-200217" t="-306557" r="-651" b="-324590"/>
                          </a:stretch>
                        </a:blipFill>
                      </a:tcPr>
                    </a:tc>
                    <a:extLst>
                      <a:ext uri="{0D108BD9-81ED-4DB2-BD59-A6C34878D82A}">
                        <a16:rowId xmlns:a16="http://schemas.microsoft.com/office/drawing/2014/main" val="10003"/>
                      </a:ext>
                    </a:extLst>
                  </a:tr>
                  <a:tr h="370840">
                    <a:tc>
                      <a:txBody>
                        <a:bodyPr/>
                        <a:lstStyle/>
                        <a:p>
                          <a:pPr algn="ctr"/>
                          <a:r>
                            <a:rPr lang="fr-CA" sz="1800" dirty="0"/>
                            <a:t>3</a:t>
                          </a:r>
                        </a:p>
                      </a:txBody>
                      <a:tcPr anchor="ctr"/>
                    </a:tc>
                    <a:tc>
                      <a:txBody>
                        <a:bodyPr/>
                        <a:lstStyle/>
                        <a:p>
                          <a:endParaRPr lang="fr-FR"/>
                        </a:p>
                      </a:txBody>
                      <a:tcPr anchor="ctr">
                        <a:blipFill>
                          <a:blip r:embed="rId6"/>
                          <a:stretch>
                            <a:fillRect l="-37351" t="-406557" r="-69048" b="-224590"/>
                          </a:stretch>
                        </a:blipFill>
                      </a:tcPr>
                    </a:tc>
                    <a:tc>
                      <a:txBody>
                        <a:bodyPr/>
                        <a:lstStyle/>
                        <a:p>
                          <a:endParaRPr lang="fr-FR"/>
                        </a:p>
                      </a:txBody>
                      <a:tcPr anchor="ctr">
                        <a:blipFill>
                          <a:blip r:embed="rId6"/>
                          <a:stretch>
                            <a:fillRect l="-200217" t="-406557" r="-651" b="-224590"/>
                          </a:stretch>
                        </a:blipFill>
                      </a:tcPr>
                    </a:tc>
                    <a:extLst>
                      <a:ext uri="{0D108BD9-81ED-4DB2-BD59-A6C34878D82A}">
                        <a16:rowId xmlns:a16="http://schemas.microsoft.com/office/drawing/2014/main" val="10004"/>
                      </a:ext>
                    </a:extLst>
                  </a:tr>
                  <a:tr h="370840">
                    <a:tc>
                      <a:txBody>
                        <a:bodyPr/>
                        <a:lstStyle/>
                        <a:p>
                          <a:pPr algn="ctr"/>
                          <a:r>
                            <a:rPr lang="fr-CA" sz="1800" dirty="0"/>
                            <a:t>4</a:t>
                          </a:r>
                        </a:p>
                      </a:txBody>
                      <a:tcPr anchor="ctr"/>
                    </a:tc>
                    <a:tc>
                      <a:txBody>
                        <a:bodyPr/>
                        <a:lstStyle/>
                        <a:p>
                          <a:endParaRPr lang="fr-FR"/>
                        </a:p>
                      </a:txBody>
                      <a:tcPr anchor="ctr">
                        <a:blipFill>
                          <a:blip r:embed="rId6"/>
                          <a:stretch>
                            <a:fillRect l="-37351" t="-506557" r="-69048" b="-124590"/>
                          </a:stretch>
                        </a:blipFill>
                      </a:tcPr>
                    </a:tc>
                    <a:tc>
                      <a:txBody>
                        <a:bodyPr/>
                        <a:lstStyle/>
                        <a:p>
                          <a:endParaRPr lang="fr-FR"/>
                        </a:p>
                      </a:txBody>
                      <a:tcPr anchor="ctr">
                        <a:blipFill>
                          <a:blip r:embed="rId6"/>
                          <a:stretch>
                            <a:fillRect l="-200217" t="-506557" r="-651" b="-124590"/>
                          </a:stretch>
                        </a:blipFill>
                      </a:tcPr>
                    </a:tc>
                    <a:extLst>
                      <a:ext uri="{0D108BD9-81ED-4DB2-BD59-A6C34878D82A}">
                        <a16:rowId xmlns:a16="http://schemas.microsoft.com/office/drawing/2014/main" val="10005"/>
                      </a:ext>
                    </a:extLst>
                  </a:tr>
                  <a:tr h="370840">
                    <a:tc>
                      <a:txBody>
                        <a:bodyPr/>
                        <a:lstStyle/>
                        <a:p>
                          <a:pPr algn="ctr"/>
                          <a:r>
                            <a:rPr lang="fr-CA" sz="1800" dirty="0"/>
                            <a:t>5</a:t>
                          </a:r>
                        </a:p>
                      </a:txBody>
                      <a:tcPr anchor="ctr"/>
                    </a:tc>
                    <a:tc>
                      <a:txBody>
                        <a:bodyPr/>
                        <a:lstStyle/>
                        <a:p>
                          <a:endParaRPr lang="fr-FR"/>
                        </a:p>
                      </a:txBody>
                      <a:tcPr anchor="ctr">
                        <a:blipFill>
                          <a:blip r:embed="rId6"/>
                          <a:stretch>
                            <a:fillRect l="-37351" t="-606557" r="-69048" b="-24590"/>
                          </a:stretch>
                        </a:blipFill>
                      </a:tcPr>
                    </a:tc>
                    <a:tc>
                      <a:txBody>
                        <a:bodyPr/>
                        <a:lstStyle/>
                        <a:p>
                          <a:endParaRPr lang="fr-FR"/>
                        </a:p>
                      </a:txBody>
                      <a:tcPr anchor="ctr">
                        <a:blipFill>
                          <a:blip r:embed="rId6"/>
                          <a:stretch>
                            <a:fillRect l="-200217" t="-606557" r="-651" b="-24590"/>
                          </a:stretch>
                        </a:blipFill>
                      </a:tcPr>
                    </a:tc>
                    <a:extLst>
                      <a:ext uri="{0D108BD9-81ED-4DB2-BD59-A6C34878D82A}">
                        <a16:rowId xmlns:a16="http://schemas.microsoft.com/office/drawing/2014/main" val="10006"/>
                      </a:ext>
                    </a:extLst>
                  </a:tr>
                </a:tbl>
              </a:graphicData>
            </a:graphic>
          </p:graphicFrame>
        </mc:Fallback>
      </mc:AlternateContent>
      <p:sp>
        <p:nvSpPr>
          <p:cNvPr id="11" name="Rectangle 10"/>
          <p:cNvSpPr/>
          <p:nvPr/>
        </p:nvSpPr>
        <p:spPr>
          <a:xfrm>
            <a:off x="2469987" y="4389055"/>
            <a:ext cx="8064896" cy="307777"/>
          </a:xfrm>
          <a:prstGeom prst="rect">
            <a:avLst/>
          </a:prstGeom>
        </p:spPr>
        <p:txBody>
          <a:bodyPr wrap="square">
            <a:spAutoFit/>
          </a:bodyPr>
          <a:lstStyle/>
          <a:p>
            <a:r>
              <a:rPr lang="fr-CA" sz="1400" dirty="0">
                <a:latin typeface="Univers Condensed"/>
              </a:rPr>
              <a:t>Combinaison d’actions et coefficients de pondération aux fins de calcul aux ELU des bâtiments (CNBC 2015)</a:t>
            </a:r>
          </a:p>
        </p:txBody>
      </p:sp>
      <mc:AlternateContent xmlns:mc="http://schemas.openxmlformats.org/markup-compatibility/2006" xmlns:a14="http://schemas.microsoft.com/office/drawing/2010/main">
        <mc:Choice Requires="a14">
          <p:sp>
            <p:nvSpPr>
              <p:cNvPr id="12" name="Rectangle 11"/>
              <p:cNvSpPr/>
              <p:nvPr/>
            </p:nvSpPr>
            <p:spPr>
              <a:xfrm>
                <a:off x="1148762" y="5700363"/>
                <a:ext cx="9008256" cy="523220"/>
              </a:xfrm>
              <a:prstGeom prst="rect">
                <a:avLst/>
              </a:prstGeom>
            </p:spPr>
            <p:txBody>
              <a:bodyPr wrap="square">
                <a:spAutoFit/>
              </a:bodyPr>
              <a:lstStyle/>
              <a:p>
                <a:pPr marL="0" lvl="1">
                  <a:spcBef>
                    <a:spcPct val="20000"/>
                  </a:spcBef>
                  <a:defRPr/>
                </a:pPr>
                <a14:m>
                  <m:oMath xmlns:m="http://schemas.openxmlformats.org/officeDocument/2006/math">
                    <m:r>
                      <a:rPr lang="fr-CA" sz="1400" i="1">
                        <a:solidFill>
                          <a:srgbClr val="000099"/>
                        </a:solidFill>
                        <a:latin typeface="Cambria Math" panose="02040503050406030204" pitchFamily="18" charset="0"/>
                        <a:ea typeface="Cambria Math"/>
                      </a:rPr>
                      <m:t>⨀</m:t>
                    </m:r>
                  </m:oMath>
                </a14:m>
                <a:r>
                  <a:rPr lang="fr-CA" sz="1400" dirty="0">
                    <a:latin typeface="Univers Condensed"/>
                  </a:rPr>
                  <a:t> Ces combinaisons ne considèrent pas les charges dues aux ponts roulants. Les combinaisons de charges applicables à ce dernier cas  sont indiquées dans le tableau 4.1.3.2-B du code national du bâtiment</a:t>
                </a:r>
              </a:p>
            </p:txBody>
          </p:sp>
        </mc:Choice>
        <mc:Fallback xmlns="">
          <p:sp>
            <p:nvSpPr>
              <p:cNvPr id="12" name="Rectangle 11"/>
              <p:cNvSpPr>
                <a:spLocks noRot="1" noChangeAspect="1" noMove="1" noResize="1" noEditPoints="1" noAdjustHandles="1" noChangeArrowheads="1" noChangeShapeType="1" noTextEdit="1"/>
              </p:cNvSpPr>
              <p:nvPr/>
            </p:nvSpPr>
            <p:spPr>
              <a:xfrm>
                <a:off x="1148762" y="5700363"/>
                <a:ext cx="9008256" cy="523220"/>
              </a:xfrm>
              <a:prstGeom prst="rect">
                <a:avLst/>
              </a:prstGeom>
              <a:blipFill>
                <a:blip r:embed="rId7"/>
                <a:stretch>
                  <a:fillRect l="-203" t="-2326" b="-11628"/>
                </a:stretch>
              </a:blipFill>
            </p:spPr>
            <p:txBody>
              <a:bodyPr/>
              <a:lstStyle/>
              <a:p>
                <a:r>
                  <a:rPr lang="fr-CA">
                    <a:noFill/>
                  </a:rPr>
                  <a:t> </a:t>
                </a:r>
              </a:p>
            </p:txBody>
          </p:sp>
        </mc:Fallback>
      </mc:AlternateContent>
      <p:sp>
        <p:nvSpPr>
          <p:cNvPr id="13" name="ZoneTexte 12"/>
          <p:cNvSpPr txBox="1"/>
          <p:nvPr>
            <p:custDataLst>
              <p:tags r:id="rId1"/>
            </p:custDataLst>
          </p:nvPr>
        </p:nvSpPr>
        <p:spPr>
          <a:xfrm>
            <a:off x="2181955" y="4783099"/>
            <a:ext cx="6984776" cy="830997"/>
          </a:xfrm>
          <a:prstGeom prst="rect">
            <a:avLst/>
          </a:prstGeom>
          <a:noFill/>
        </p:spPr>
        <p:txBody>
          <a:bodyPr wrap="square" numCol="2" rtlCol="0">
            <a:spAutoFit/>
          </a:bodyPr>
          <a:lstStyle/>
          <a:p>
            <a:r>
              <a:rPr lang="fr-CA" sz="1600" dirty="0">
                <a:latin typeface="Univers Condensed"/>
              </a:rPr>
              <a:t>D: Charge permanente</a:t>
            </a:r>
          </a:p>
          <a:p>
            <a:r>
              <a:rPr lang="fr-CA" sz="1600" dirty="0">
                <a:latin typeface="Univers Condensed"/>
              </a:rPr>
              <a:t>L: Surcharge d’utilisation</a:t>
            </a:r>
          </a:p>
          <a:p>
            <a:r>
              <a:rPr lang="fr-CA" sz="1600" dirty="0">
                <a:latin typeface="Univers Condensed"/>
              </a:rPr>
              <a:t>S: Charge due à la neige</a:t>
            </a:r>
          </a:p>
          <a:p>
            <a:r>
              <a:rPr lang="fr-CA" sz="1600" dirty="0">
                <a:latin typeface="Univers Condensed"/>
              </a:rPr>
              <a:t>W:  Charge de vent</a:t>
            </a:r>
          </a:p>
          <a:p>
            <a:r>
              <a:rPr lang="fr-CA" sz="1600" dirty="0">
                <a:latin typeface="Univers Condensed"/>
              </a:rPr>
              <a:t>E: Effets et charges sismiques</a:t>
            </a:r>
          </a:p>
        </p:txBody>
      </p:sp>
      <p:sp>
        <p:nvSpPr>
          <p:cNvPr id="3" name="ZoneTexte 2"/>
          <p:cNvSpPr txBox="1"/>
          <p:nvPr/>
        </p:nvSpPr>
        <p:spPr>
          <a:xfrm>
            <a:off x="2181955" y="6522036"/>
            <a:ext cx="6792712" cy="276999"/>
          </a:xfrm>
          <a:prstGeom prst="rect">
            <a:avLst/>
          </a:prstGeom>
          <a:noFill/>
        </p:spPr>
        <p:txBody>
          <a:bodyPr wrap="square" rtlCol="0">
            <a:spAutoFit/>
          </a:bodyPr>
          <a:lstStyle/>
          <a:p>
            <a:r>
              <a:rPr lang="fr-CA" sz="1200" dirty="0">
                <a:latin typeface="Univers Condensed" panose="020B0506020202050204"/>
              </a:rPr>
              <a:t>Sources : https://publications.gc.ca/collections/collection_2019/cnrc-nrc/NR24-28-2018-fra.pdf</a:t>
            </a:r>
          </a:p>
        </p:txBody>
      </p:sp>
    </p:spTree>
    <p:extLst>
      <p:ext uri="{BB962C8B-B14F-4D97-AF65-F5344CB8AC3E}">
        <p14:creationId xmlns:p14="http://schemas.microsoft.com/office/powerpoint/2010/main" val="1390137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23</a:t>
            </a:fld>
            <a:endParaRPr lang="fr-CA" altLang="fr-F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p:pic>
        <p:nvPicPr>
          <p:cNvPr id="14" name="Image 13">
            <a:hlinkClick r:id="rId3"/>
            <a:extLst>
              <a:ext uri="{FF2B5EF4-FFF2-40B4-BE49-F238E27FC236}">
                <a16:creationId xmlns:a16="http://schemas.microsoft.com/office/drawing/2014/main" id="{81C50FBC-EEBD-4EE5-B703-1F76E734B2CF}"/>
              </a:ext>
            </a:extLst>
          </p:cNvPr>
          <p:cNvPicPr>
            <a:picLocks noChangeAspect="1"/>
          </p:cNvPicPr>
          <p:nvPr/>
        </p:nvPicPr>
        <p:blipFill>
          <a:blip r:embed="rId4"/>
          <a:stretch>
            <a:fillRect/>
          </a:stretch>
        </p:blipFill>
        <p:spPr>
          <a:xfrm>
            <a:off x="1580776" y="1178033"/>
            <a:ext cx="8735787" cy="4989751"/>
          </a:xfrm>
          <a:prstGeom prst="rect">
            <a:avLst/>
          </a:prstGeom>
        </p:spPr>
      </p:pic>
      <p:sp>
        <p:nvSpPr>
          <p:cNvPr id="15" name="Rectangle 14">
            <a:extLst>
              <a:ext uri="{FF2B5EF4-FFF2-40B4-BE49-F238E27FC236}">
                <a16:creationId xmlns:a16="http://schemas.microsoft.com/office/drawing/2014/main" id="{3FB53CD3-DA82-4226-811F-248C93BE15BF}"/>
              </a:ext>
            </a:extLst>
          </p:cNvPr>
          <p:cNvSpPr/>
          <p:nvPr/>
        </p:nvSpPr>
        <p:spPr>
          <a:xfrm>
            <a:off x="1151285" y="683640"/>
            <a:ext cx="9011344" cy="400110"/>
          </a:xfrm>
          <a:prstGeom prst="rect">
            <a:avLst/>
          </a:prstGeom>
        </p:spPr>
        <p:txBody>
          <a:bodyPr wrap="square">
            <a:spAutoFit/>
          </a:bodyPr>
          <a:lstStyle/>
          <a:p>
            <a:r>
              <a:rPr lang="fr-CA" sz="2000" dirty="0">
                <a:latin typeface="Univers Condensed"/>
              </a:rPr>
              <a:t>Combinaison d’actions pour le calcul des bâtiments</a:t>
            </a:r>
          </a:p>
        </p:txBody>
      </p:sp>
      <p:sp>
        <p:nvSpPr>
          <p:cNvPr id="16" name="Rectangle 15">
            <a:extLst>
              <a:ext uri="{FF2B5EF4-FFF2-40B4-BE49-F238E27FC236}">
                <a16:creationId xmlns:a16="http://schemas.microsoft.com/office/drawing/2014/main" id="{F13DB3F2-FE75-4D78-94FE-951A519999E7}"/>
              </a:ext>
            </a:extLst>
          </p:cNvPr>
          <p:cNvSpPr/>
          <p:nvPr/>
        </p:nvSpPr>
        <p:spPr>
          <a:xfrm>
            <a:off x="1590328" y="6411668"/>
            <a:ext cx="4405754" cy="276999"/>
          </a:xfrm>
          <a:prstGeom prst="rect">
            <a:avLst/>
          </a:prstGeom>
        </p:spPr>
        <p:txBody>
          <a:bodyPr wrap="square">
            <a:spAutoFit/>
          </a:bodyPr>
          <a:lstStyle/>
          <a:p>
            <a:r>
              <a:rPr lang="fr-CA" sz="1200" dirty="0">
                <a:latin typeface="+mj-lt"/>
              </a:rPr>
              <a:t>Source:  </a:t>
            </a:r>
            <a:r>
              <a:rPr lang="fr-CA" sz="1200" dirty="0">
                <a:latin typeface="+mj-lt"/>
                <a:hlinkClick r:id="rId3"/>
              </a:rPr>
              <a:t>https://www.youtube.com/watch?v=Yo7N4d_Uglg</a:t>
            </a:r>
            <a:r>
              <a:rPr lang="fr-CA" sz="1200" dirty="0">
                <a:latin typeface="+mj-lt"/>
              </a:rPr>
              <a:t> </a:t>
            </a:r>
          </a:p>
        </p:txBody>
      </p:sp>
      <p:sp>
        <p:nvSpPr>
          <p:cNvPr id="17" name="Rectangle 16">
            <a:extLst>
              <a:ext uri="{FF2B5EF4-FFF2-40B4-BE49-F238E27FC236}">
                <a16:creationId xmlns:a16="http://schemas.microsoft.com/office/drawing/2014/main" id="{7D681492-782B-46EA-B31C-D9C53C2E3AE2}"/>
              </a:ext>
            </a:extLst>
          </p:cNvPr>
          <p:cNvSpPr/>
          <p:nvPr/>
        </p:nvSpPr>
        <p:spPr>
          <a:xfrm>
            <a:off x="4562402" y="1876036"/>
            <a:ext cx="432048" cy="576064"/>
          </a:xfrm>
          <a:prstGeom prst="rect">
            <a:avLst/>
          </a:prstGeom>
          <a:solidFill>
            <a:srgbClr val="0000FF">
              <a:alpha val="25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Rectangle 17">
            <a:extLst>
              <a:ext uri="{FF2B5EF4-FFF2-40B4-BE49-F238E27FC236}">
                <a16:creationId xmlns:a16="http://schemas.microsoft.com/office/drawing/2014/main" id="{AF37FC52-B471-48A4-BC36-BB5C4C4A1B5F}"/>
              </a:ext>
            </a:extLst>
          </p:cNvPr>
          <p:cNvSpPr/>
          <p:nvPr/>
        </p:nvSpPr>
        <p:spPr>
          <a:xfrm>
            <a:off x="4971312" y="3225615"/>
            <a:ext cx="792088" cy="216024"/>
          </a:xfrm>
          <a:prstGeom prst="rect">
            <a:avLst/>
          </a:prstGeom>
          <a:solidFill>
            <a:srgbClr val="0000FF">
              <a:alpha val="25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18">
            <a:extLst>
              <a:ext uri="{FF2B5EF4-FFF2-40B4-BE49-F238E27FC236}">
                <a16:creationId xmlns:a16="http://schemas.microsoft.com/office/drawing/2014/main" id="{111CD808-FB01-453B-8FF9-16B69D6D7B65}"/>
              </a:ext>
            </a:extLst>
          </p:cNvPr>
          <p:cNvSpPr/>
          <p:nvPr/>
        </p:nvSpPr>
        <p:spPr>
          <a:xfrm>
            <a:off x="2615371" y="3225615"/>
            <a:ext cx="792088" cy="216024"/>
          </a:xfrm>
          <a:prstGeom prst="rect">
            <a:avLst/>
          </a:prstGeom>
          <a:solidFill>
            <a:srgbClr val="0000FF">
              <a:alpha val="25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ectangle 19">
            <a:extLst>
              <a:ext uri="{FF2B5EF4-FFF2-40B4-BE49-F238E27FC236}">
                <a16:creationId xmlns:a16="http://schemas.microsoft.com/office/drawing/2014/main" id="{D125113A-A074-452E-81E4-75405EC91EDF}"/>
              </a:ext>
            </a:extLst>
          </p:cNvPr>
          <p:cNvSpPr/>
          <p:nvPr/>
        </p:nvSpPr>
        <p:spPr>
          <a:xfrm>
            <a:off x="6497801" y="4489158"/>
            <a:ext cx="930076" cy="432048"/>
          </a:xfrm>
          <a:prstGeom prst="rect">
            <a:avLst/>
          </a:prstGeom>
          <a:solidFill>
            <a:schemeClr val="accent6">
              <a:lumMod val="75000"/>
              <a:alpha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Rectangle 20">
            <a:extLst>
              <a:ext uri="{FF2B5EF4-FFF2-40B4-BE49-F238E27FC236}">
                <a16:creationId xmlns:a16="http://schemas.microsoft.com/office/drawing/2014/main" id="{E7F254D0-A69F-49DF-93C9-03ECFEA516C1}"/>
              </a:ext>
            </a:extLst>
          </p:cNvPr>
          <p:cNvSpPr/>
          <p:nvPr/>
        </p:nvSpPr>
        <p:spPr>
          <a:xfrm>
            <a:off x="5347398" y="1949477"/>
            <a:ext cx="880678" cy="703325"/>
          </a:xfrm>
          <a:prstGeom prst="rect">
            <a:avLst/>
          </a:prstGeom>
          <a:solidFill>
            <a:schemeClr val="accent6">
              <a:lumMod val="75000"/>
              <a:alpha val="2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45655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24</a:t>
            </a:fld>
            <a:endParaRPr lang="fr-CA" altLang="fr-F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mc:AlternateContent xmlns:mc="http://schemas.openxmlformats.org/markup-compatibility/2006" xmlns:a14="http://schemas.microsoft.com/office/drawing/2010/main">
        <mc:Choice Requires="a14">
          <p:graphicFrame>
            <p:nvGraphicFramePr>
              <p:cNvPr id="12" name="Tableau 11"/>
              <p:cNvGraphicFramePr>
                <a:graphicFrameLocks noGrp="1"/>
              </p:cNvGraphicFramePr>
              <p:nvPr>
                <p:extLst>
                  <p:ext uri="{D42A27DB-BD31-4B8C-83A1-F6EECF244321}">
                    <p14:modId xmlns:p14="http://schemas.microsoft.com/office/powerpoint/2010/main" val="2784484051"/>
                  </p:ext>
                </p:extLst>
              </p:nvPr>
            </p:nvGraphicFramePr>
            <p:xfrm>
              <a:off x="1589253" y="1408005"/>
              <a:ext cx="8784976" cy="3808032"/>
            </p:xfrm>
            <a:graphic>
              <a:graphicData uri="http://schemas.openxmlformats.org/drawingml/2006/table">
                <a:tbl>
                  <a:tblPr firstRow="1" bandRow="1">
                    <a:tableStyleId>{5C22544A-7EE6-4342-B048-85BDC9FD1C3A}</a:tableStyleId>
                  </a:tblPr>
                  <a:tblGrid>
                    <a:gridCol w="1426620">
                      <a:extLst>
                        <a:ext uri="{9D8B030D-6E8A-4147-A177-3AD203B41FA5}">
                          <a16:colId xmlns:a16="http://schemas.microsoft.com/office/drawing/2014/main" val="20000"/>
                        </a:ext>
                      </a:extLst>
                    </a:gridCol>
                    <a:gridCol w="7358356">
                      <a:extLst>
                        <a:ext uri="{9D8B030D-6E8A-4147-A177-3AD203B41FA5}">
                          <a16:colId xmlns:a16="http://schemas.microsoft.com/office/drawing/2014/main" val="20001"/>
                        </a:ext>
                      </a:extLst>
                    </a:gridCol>
                  </a:tblGrid>
                  <a:tr h="370840">
                    <a:tc>
                      <a:txBody>
                        <a:bodyPr/>
                        <a:lstStyle/>
                        <a:p>
                          <a:pPr algn="l"/>
                          <a14:m>
                            <m:oMathPara xmlns:m="http://schemas.openxmlformats.org/officeDocument/2006/math">
                              <m:oMathParaPr>
                                <m:jc m:val="left"/>
                              </m:oMathParaPr>
                              <m:oMath xmlns:m="http://schemas.openxmlformats.org/officeDocument/2006/math">
                                <m:sSub>
                                  <m:sSubPr>
                                    <m:ctrlP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ctrlPr>
                                  </m:sSubPr>
                                  <m:e>
                                    <m: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t>𝜙</m:t>
                                    </m:r>
                                  </m:e>
                                  <m:sub>
                                    <m: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t>𝑦</m:t>
                                    </m:r>
                                  </m:sub>
                                </m:sSub>
                                <m:r>
                                  <a:rPr lang="fr-CA" sz="1800" b="0" i="1" u="none" strike="noStrike" kern="1200" baseline="0" dirty="0" smtClean="0">
                                    <a:solidFill>
                                      <a:schemeClr val="tx1"/>
                                    </a:solidFill>
                                    <a:latin typeface="Cambria Math" panose="02040503050406030204" pitchFamily="18" charset="0"/>
                                    <a:ea typeface="+mn-ea"/>
                                    <a:cs typeface="+mn-cs"/>
                                  </a:rPr>
                                  <m:t>=0,90</m:t>
                                </m:r>
                              </m:oMath>
                            </m:oMathPara>
                          </a14:m>
                          <a:endParaRPr lang="fr-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b="0" dirty="0">
                              <a:solidFill>
                                <a:schemeClr val="tx1"/>
                              </a:solidFill>
                            </a:rPr>
                            <a:t>Traction, compression,</a:t>
                          </a:r>
                          <a:r>
                            <a:rPr lang="fr-CA" b="0" baseline="0" dirty="0">
                              <a:solidFill>
                                <a:schemeClr val="tx1"/>
                              </a:solidFill>
                            </a:rPr>
                            <a:t> </a:t>
                          </a:r>
                          <a:r>
                            <a:rPr lang="fr-CA" b="0" dirty="0">
                              <a:solidFill>
                                <a:schemeClr val="tx1"/>
                              </a:solidFill>
                            </a:rPr>
                            <a:t>(flexion) et cisaillement (à la limite élastique)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l"/>
                          <a14:m>
                            <m:oMathPara xmlns:m="http://schemas.openxmlformats.org/officeDocument/2006/math">
                              <m:oMathParaPr>
                                <m:jc m:val="left"/>
                              </m:oMathParaPr>
                              <m:oMath xmlns:m="http://schemas.openxmlformats.org/officeDocument/2006/math">
                                <m:sSub>
                                  <m:sSubPr>
                                    <m:ctrlP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ctrlPr>
                                  </m:sSubPr>
                                  <m:e>
                                    <m: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t>𝜙</m:t>
                                    </m:r>
                                  </m:e>
                                  <m:sub>
                                    <m: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t>𝑐</m:t>
                                    </m:r>
                                  </m:sub>
                                </m:sSub>
                                <m:r>
                                  <a:rPr lang="fr-CA" sz="1800" b="0" i="1" u="none" strike="noStrike" kern="1200" baseline="0" dirty="0" smtClean="0">
                                    <a:solidFill>
                                      <a:schemeClr val="tx1"/>
                                    </a:solidFill>
                                    <a:latin typeface="Cambria Math" panose="02040503050406030204" pitchFamily="18" charset="0"/>
                                    <a:ea typeface="+mn-ea"/>
                                    <a:cs typeface="+mn-cs"/>
                                  </a:rPr>
                                  <m:t>=0,90</m:t>
                                </m:r>
                              </m:oMath>
                            </m:oMathPara>
                          </a14:m>
                          <a:endParaRPr lang="fr-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b="0" dirty="0">
                              <a:solidFill>
                                <a:schemeClr val="tx1"/>
                              </a:solidFill>
                            </a:rPr>
                            <a:t>Compression dans les poteaux (effondrement dû au flambage)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ctrlPr>
                                  </m:sSubPr>
                                  <m:e>
                                    <m: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t>𝜙</m:t>
                                    </m:r>
                                  </m:e>
                                  <m:sub>
                                    <m: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t>𝑢</m:t>
                                    </m:r>
                                  </m:sub>
                                </m:sSub>
                                <m:r>
                                  <a:rPr lang="fr-CA" sz="1800" b="0" i="1" u="none" strike="noStrike" kern="1200" baseline="0" dirty="0" smtClean="0">
                                    <a:solidFill>
                                      <a:schemeClr val="tx1"/>
                                    </a:solidFill>
                                    <a:latin typeface="Cambria Math" panose="02040503050406030204" pitchFamily="18" charset="0"/>
                                    <a:ea typeface="+mn-ea"/>
                                    <a:cs typeface="+mn-cs"/>
                                  </a:rPr>
                                  <m:t>=0,75</m:t>
                                </m:r>
                              </m:oMath>
                            </m:oMathPara>
                          </a14:m>
                          <a:endParaRPr lang="fr-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dirty="0">
                              <a:solidFill>
                                <a:schemeClr val="tx1"/>
                              </a:solidFill>
                            </a:rPr>
                            <a:t>Traction, (flexion) cisaillement  dans</a:t>
                          </a:r>
                          <a:r>
                            <a:rPr lang="fr-CA" baseline="0" dirty="0">
                              <a:solidFill>
                                <a:schemeClr val="tx1"/>
                              </a:solidFill>
                            </a:rPr>
                            <a:t> les poutres </a:t>
                          </a:r>
                          <a:r>
                            <a:rPr lang="fr-CA" dirty="0">
                              <a:solidFill>
                                <a:schemeClr val="tx1"/>
                              </a:solidFill>
                            </a:rPr>
                            <a:t>(à l’état ultime)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ctrlPr>
                                  </m:sSubPr>
                                  <m:e>
                                    <m: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t>𝜙</m:t>
                                    </m:r>
                                  </m:e>
                                  <m:sub>
                                    <m: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t>𝑢</m:t>
                                    </m:r>
                                  </m:sub>
                                </m:sSub>
                                <m:r>
                                  <a:rPr lang="fr-CA" sz="1800" b="0" i="1" u="none" strike="noStrike" kern="1200" baseline="0" dirty="0" smtClean="0">
                                    <a:solidFill>
                                      <a:schemeClr val="tx1"/>
                                    </a:solidFill>
                                    <a:latin typeface="Cambria Math" panose="02040503050406030204" pitchFamily="18" charset="0"/>
                                    <a:ea typeface="+mn-ea"/>
                                    <a:cs typeface="+mn-cs"/>
                                  </a:rPr>
                                  <m:t>=0,75</m:t>
                                </m:r>
                              </m:oMath>
                            </m:oMathPara>
                          </a14:m>
                          <a:endParaRPr lang="fr-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dirty="0">
                              <a:solidFill>
                                <a:schemeClr val="tx1"/>
                              </a:solidFill>
                            </a:rPr>
                            <a:t>Traction sur une section nette, contrainte de compression d’assemblage,</a:t>
                          </a:r>
                          <a:r>
                            <a:rPr lang="fr-CA" baseline="0" dirty="0">
                              <a:solidFill>
                                <a:schemeClr val="tx1"/>
                              </a:solidFill>
                            </a:rPr>
                            <a:t> arrachement </a:t>
                          </a:r>
                          <a:r>
                            <a:rPr lang="fr-CA" dirty="0">
                              <a:solidFill>
                                <a:schemeClr val="tx1"/>
                              </a:solidFill>
                            </a:rPr>
                            <a:t> (à l’état ultime)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ctrlPr>
                                  </m:sSubPr>
                                  <m:e>
                                    <m: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t>𝜙</m:t>
                                    </m:r>
                                  </m:e>
                                  <m:sub>
                                    <m: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t>𝑢</m:t>
                                    </m:r>
                                  </m:sub>
                                </m:sSub>
                                <m:r>
                                  <a:rPr lang="fr-CA" sz="1800" b="0" i="1" u="none" strike="noStrike" kern="1200" baseline="0" dirty="0" smtClean="0">
                                    <a:solidFill>
                                      <a:schemeClr val="tx1"/>
                                    </a:solidFill>
                                    <a:latin typeface="Cambria Math" panose="02040503050406030204" pitchFamily="18" charset="0"/>
                                    <a:ea typeface="+mn-ea"/>
                                    <a:cs typeface="+mn-cs"/>
                                  </a:rPr>
                                  <m:t>=0,75</m:t>
                                </m:r>
                              </m:oMath>
                            </m:oMathPara>
                          </a14:m>
                          <a:endParaRPr lang="fr-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dirty="0">
                              <a:solidFill>
                                <a:schemeClr val="tx1"/>
                              </a:solidFill>
                            </a:rPr>
                            <a:t>Traction sur une section nette, contrainte de compression d’assemblage,</a:t>
                          </a:r>
                          <a:r>
                            <a:rPr lang="fr-CA" baseline="0" dirty="0">
                              <a:solidFill>
                                <a:schemeClr val="tx1"/>
                              </a:solidFill>
                            </a:rPr>
                            <a:t> arrachement </a:t>
                          </a:r>
                          <a:r>
                            <a:rPr lang="fr-CA" dirty="0">
                              <a:solidFill>
                                <a:schemeClr val="tx1"/>
                              </a:solidFill>
                            </a:rPr>
                            <a:t> (à l’état ultime)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ctrlPr>
                                  </m:sSubPr>
                                  <m:e>
                                    <m: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t>𝜙</m:t>
                                    </m:r>
                                  </m:e>
                                  <m:sub>
                                    <m: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t>𝑢</m:t>
                                    </m:r>
                                  </m:sub>
                                </m:sSub>
                                <m:r>
                                  <a:rPr lang="fr-CA" sz="1800" b="0" i="1" u="none" strike="noStrike" kern="1200" baseline="0" dirty="0" smtClean="0">
                                    <a:solidFill>
                                      <a:schemeClr val="tx1"/>
                                    </a:solidFill>
                                    <a:latin typeface="Cambria Math" panose="02040503050406030204" pitchFamily="18" charset="0"/>
                                    <a:ea typeface="+mn-ea"/>
                                    <a:cs typeface="+mn-cs"/>
                                  </a:rPr>
                                  <m:t>=0,67</m:t>
                                </m:r>
                              </m:oMath>
                            </m:oMathPara>
                          </a14:m>
                          <a:endParaRPr lang="fr-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schemeClr val="tx1"/>
                              </a:solidFill>
                            </a:rPr>
                            <a:t>Traction et compression sur des soudure bout à bout</a:t>
                          </a:r>
                          <a:r>
                            <a:rPr lang="fr-CA" baseline="0" dirty="0">
                              <a:solidFill>
                                <a:schemeClr val="tx1"/>
                              </a:solidFill>
                            </a:rPr>
                            <a:t> (</a:t>
                          </a:r>
                          <a:r>
                            <a:rPr lang="fr-CA" dirty="0">
                              <a:solidFill>
                                <a:schemeClr val="tx1"/>
                              </a:solidFill>
                            </a:rPr>
                            <a:t>à l’état ultime)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ctrlPr>
                                  </m:sSubPr>
                                  <m:e>
                                    <m: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t>𝜙</m:t>
                                    </m:r>
                                  </m:e>
                                  <m:sub>
                                    <m: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t>𝑓</m:t>
                                    </m:r>
                                  </m:sub>
                                </m:sSub>
                                <m:r>
                                  <a:rPr lang="fr-CA" sz="1800" b="0" i="1" u="none" strike="noStrike" kern="1200" baseline="0" dirty="0" smtClean="0">
                                    <a:solidFill>
                                      <a:schemeClr val="tx1"/>
                                    </a:solidFill>
                                    <a:latin typeface="Cambria Math" panose="02040503050406030204" pitchFamily="18" charset="0"/>
                                    <a:ea typeface="+mn-ea"/>
                                    <a:cs typeface="+mn-cs"/>
                                  </a:rPr>
                                  <m:t>=0,67</m:t>
                                </m:r>
                              </m:oMath>
                            </m:oMathPara>
                          </a14:m>
                          <a:endParaRPr lang="fr-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schemeClr val="tx1"/>
                              </a:solidFill>
                            </a:rPr>
                            <a:t>Contrainte de cisaillement sur les soudure d’angle </a:t>
                          </a:r>
                          <a:r>
                            <a:rPr lang="fr-CA" baseline="0" dirty="0">
                              <a:solidFill>
                                <a:schemeClr val="tx1"/>
                              </a:solidFill>
                            </a:rPr>
                            <a:t>(</a:t>
                          </a:r>
                          <a:r>
                            <a:rPr lang="fr-CA" dirty="0">
                              <a:solidFill>
                                <a:schemeClr val="tx1"/>
                              </a:solidFill>
                            </a:rPr>
                            <a:t>à l’état ultime)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ctrlPr>
                                  </m:sSubPr>
                                  <m:e>
                                    <m: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t>𝜙</m:t>
                                    </m:r>
                                  </m:e>
                                  <m:sub>
                                    <m:r>
                                      <a:rPr lang="fr-CA" sz="1800" b="0" i="1" u="none" strike="noStrike" kern="1200" baseline="0" dirty="0" smtClean="0">
                                        <a:solidFill>
                                          <a:schemeClr val="tx1"/>
                                        </a:solidFill>
                                        <a:latin typeface="Cambria Math" panose="02040503050406030204" pitchFamily="18" charset="0"/>
                                        <a:ea typeface="Cambria Math" panose="02040503050406030204" pitchFamily="18" charset="0"/>
                                        <a:cs typeface="+mn-cs"/>
                                      </a:rPr>
                                      <m:t>𝑓</m:t>
                                    </m:r>
                                  </m:sub>
                                </m:sSub>
                                <m:r>
                                  <a:rPr lang="fr-CA" sz="1800" b="0" i="1" u="none" strike="noStrike" kern="1200" baseline="0" dirty="0" smtClean="0">
                                    <a:solidFill>
                                      <a:schemeClr val="tx1"/>
                                    </a:solidFill>
                                    <a:latin typeface="Cambria Math" panose="02040503050406030204" pitchFamily="18" charset="0"/>
                                    <a:ea typeface="+mn-ea"/>
                                    <a:cs typeface="+mn-cs"/>
                                  </a:rPr>
                                  <m:t>=0,67</m:t>
                                </m:r>
                              </m:oMath>
                            </m:oMathPara>
                          </a14:m>
                          <a:endParaRPr lang="fr-C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schemeClr val="tx1"/>
                              </a:solidFill>
                            </a:rPr>
                            <a:t>Traction et contrainte de cisaillement sur les organes</a:t>
                          </a:r>
                          <a:r>
                            <a:rPr lang="fr-CA" baseline="0" dirty="0">
                              <a:solidFill>
                                <a:schemeClr val="tx1"/>
                              </a:solidFill>
                            </a:rPr>
                            <a:t> d’assemblage (</a:t>
                          </a:r>
                          <a:r>
                            <a:rPr lang="fr-CA" dirty="0">
                              <a:solidFill>
                                <a:schemeClr val="tx1"/>
                              </a:solidFill>
                            </a:rPr>
                            <a:t>à l’état ultime)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mc:Choice>
        <mc:Fallback xmlns="">
          <p:graphicFrame>
            <p:nvGraphicFramePr>
              <p:cNvPr id="12" name="Tableau 11"/>
              <p:cNvGraphicFramePr>
                <a:graphicFrameLocks noGrp="1"/>
              </p:cNvGraphicFramePr>
              <p:nvPr>
                <p:extLst>
                  <p:ext uri="{D42A27DB-BD31-4B8C-83A1-F6EECF244321}">
                    <p14:modId xmlns:p14="http://schemas.microsoft.com/office/powerpoint/2010/main" val="2784484051"/>
                  </p:ext>
                </p:extLst>
              </p:nvPr>
            </p:nvGraphicFramePr>
            <p:xfrm>
              <a:off x="1589253" y="1408005"/>
              <a:ext cx="8784976" cy="3808032"/>
            </p:xfrm>
            <a:graphic>
              <a:graphicData uri="http://schemas.openxmlformats.org/drawingml/2006/table">
                <a:tbl>
                  <a:tblPr firstRow="1" bandRow="1">
                    <a:tableStyleId>{5C22544A-7EE6-4342-B048-85BDC9FD1C3A}</a:tableStyleId>
                  </a:tblPr>
                  <a:tblGrid>
                    <a:gridCol w="1426620">
                      <a:extLst>
                        <a:ext uri="{9D8B030D-6E8A-4147-A177-3AD203B41FA5}">
                          <a16:colId xmlns:a16="http://schemas.microsoft.com/office/drawing/2014/main" val="20000"/>
                        </a:ext>
                      </a:extLst>
                    </a:gridCol>
                    <a:gridCol w="7358356">
                      <a:extLst>
                        <a:ext uri="{9D8B030D-6E8A-4147-A177-3AD203B41FA5}">
                          <a16:colId xmlns:a16="http://schemas.microsoft.com/office/drawing/2014/main" val="20001"/>
                        </a:ext>
                      </a:extLst>
                    </a:gridCol>
                  </a:tblGrid>
                  <a:tr h="387477">
                    <a:tc>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27" t="-7813" r="-517094" b="-903125"/>
                          </a:stretch>
                        </a:blipFill>
                      </a:tcPr>
                    </a:tc>
                    <a:tc>
                      <a:txBody>
                        <a:bodyPr/>
                        <a:lstStyle/>
                        <a:p>
                          <a:r>
                            <a:rPr lang="fr-CA" b="0" dirty="0">
                              <a:solidFill>
                                <a:schemeClr val="tx1"/>
                              </a:solidFill>
                            </a:rPr>
                            <a:t>Traction, compression,</a:t>
                          </a:r>
                          <a:r>
                            <a:rPr lang="fr-CA" b="0" baseline="0" dirty="0">
                              <a:solidFill>
                                <a:schemeClr val="tx1"/>
                              </a:solidFill>
                            </a:rPr>
                            <a:t> </a:t>
                          </a:r>
                          <a:r>
                            <a:rPr lang="fr-CA" b="0" dirty="0">
                              <a:solidFill>
                                <a:schemeClr val="tx1"/>
                              </a:solidFill>
                            </a:rPr>
                            <a:t>(flexion) et cisaillement (à la limite élastique)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27" t="-113115" r="-517094" b="-847541"/>
                          </a:stretch>
                        </a:blipFill>
                      </a:tcPr>
                    </a:tc>
                    <a:tc>
                      <a:txBody>
                        <a:bodyPr/>
                        <a:lstStyle/>
                        <a:p>
                          <a:r>
                            <a:rPr lang="fr-CA" b="0" dirty="0">
                              <a:solidFill>
                                <a:schemeClr val="tx1"/>
                              </a:solidFill>
                            </a:rPr>
                            <a:t>Compression dans les poteaux (effondrement dû au flambage)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27" t="-213115" r="-517094" b="-747541"/>
                          </a:stretch>
                        </a:blipFill>
                      </a:tcPr>
                    </a:tc>
                    <a:tc>
                      <a:txBody>
                        <a:bodyPr/>
                        <a:lstStyle/>
                        <a:p>
                          <a:r>
                            <a:rPr lang="fr-CA" dirty="0">
                              <a:solidFill>
                                <a:schemeClr val="tx1"/>
                              </a:solidFill>
                            </a:rPr>
                            <a:t>Traction, (flexion) cisaillement  dans</a:t>
                          </a:r>
                          <a:r>
                            <a:rPr lang="fr-CA" baseline="0" dirty="0">
                              <a:solidFill>
                                <a:schemeClr val="tx1"/>
                              </a:solidFill>
                            </a:rPr>
                            <a:t> les poutres </a:t>
                          </a:r>
                          <a:r>
                            <a:rPr lang="fr-CA" dirty="0">
                              <a:solidFill>
                                <a:schemeClr val="tx1"/>
                              </a:solidFill>
                            </a:rPr>
                            <a:t>(à l’état ultime)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40080">
                    <a:tc>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27" t="-181905" r="-517094" b="-334286"/>
                          </a:stretch>
                        </a:blipFill>
                      </a:tcPr>
                    </a:tc>
                    <a:tc>
                      <a:txBody>
                        <a:bodyPr/>
                        <a:lstStyle/>
                        <a:p>
                          <a:r>
                            <a:rPr lang="fr-CA" dirty="0">
                              <a:solidFill>
                                <a:schemeClr val="tx1"/>
                              </a:solidFill>
                            </a:rPr>
                            <a:t>Traction sur une section nette, contrainte de compression d’assemblage,</a:t>
                          </a:r>
                          <a:r>
                            <a:rPr lang="fr-CA" baseline="0" dirty="0">
                              <a:solidFill>
                                <a:schemeClr val="tx1"/>
                              </a:solidFill>
                            </a:rPr>
                            <a:t> arrachement </a:t>
                          </a:r>
                          <a:r>
                            <a:rPr lang="fr-CA" dirty="0">
                              <a:solidFill>
                                <a:schemeClr val="tx1"/>
                              </a:solidFill>
                            </a:rPr>
                            <a:t> (à l’état ultime)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40080">
                    <a:tc>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27" t="-281905" r="-517094" b="-234286"/>
                          </a:stretch>
                        </a:blipFill>
                      </a:tcPr>
                    </a:tc>
                    <a:tc>
                      <a:txBody>
                        <a:bodyPr/>
                        <a:lstStyle/>
                        <a:p>
                          <a:r>
                            <a:rPr lang="fr-CA" dirty="0">
                              <a:solidFill>
                                <a:schemeClr val="tx1"/>
                              </a:solidFill>
                            </a:rPr>
                            <a:t>Traction sur une section nette, contrainte de compression d’assemblage,</a:t>
                          </a:r>
                          <a:r>
                            <a:rPr lang="fr-CA" baseline="0" dirty="0">
                              <a:solidFill>
                                <a:schemeClr val="tx1"/>
                              </a:solidFill>
                            </a:rPr>
                            <a:t> arrachement </a:t>
                          </a:r>
                          <a:r>
                            <a:rPr lang="fr-CA" dirty="0">
                              <a:solidFill>
                                <a:schemeClr val="tx1"/>
                              </a:solidFill>
                            </a:rPr>
                            <a:t> (à l’état ultime)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27" t="-657377" r="-517094" b="-303279"/>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schemeClr val="tx1"/>
                              </a:solidFill>
                            </a:rPr>
                            <a:t>Traction et compression sur des soudure bout à bout</a:t>
                          </a:r>
                          <a:r>
                            <a:rPr lang="fr-CA" baseline="0" dirty="0">
                              <a:solidFill>
                                <a:schemeClr val="tx1"/>
                              </a:solidFill>
                            </a:rPr>
                            <a:t> (</a:t>
                          </a:r>
                          <a:r>
                            <a:rPr lang="fr-CA" dirty="0">
                              <a:solidFill>
                                <a:schemeClr val="tx1"/>
                              </a:solidFill>
                            </a:rPr>
                            <a:t>à l’état ultime)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7795">
                    <a:tc>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27" t="-721875" r="-517094" b="-18906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schemeClr val="tx1"/>
                              </a:solidFill>
                            </a:rPr>
                            <a:t>Contrainte de cisaillement sur les soudure d’angle </a:t>
                          </a:r>
                          <a:r>
                            <a:rPr lang="fr-CA" baseline="0" dirty="0">
                              <a:solidFill>
                                <a:schemeClr val="tx1"/>
                              </a:solidFill>
                            </a:rPr>
                            <a:t>(</a:t>
                          </a:r>
                          <a:r>
                            <a:rPr lang="fr-CA" dirty="0">
                              <a:solidFill>
                                <a:schemeClr val="tx1"/>
                              </a:solidFill>
                            </a:rPr>
                            <a:t>à l’état ultime)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40080">
                    <a:tc>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27" t="-500952" r="-517094" b="-15238"/>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solidFill>
                                <a:schemeClr val="tx1"/>
                              </a:solidFill>
                            </a:rPr>
                            <a:t>Traction et contrainte de cisaillement sur les organes</a:t>
                          </a:r>
                          <a:r>
                            <a:rPr lang="fr-CA" baseline="0" dirty="0">
                              <a:solidFill>
                                <a:schemeClr val="tx1"/>
                              </a:solidFill>
                            </a:rPr>
                            <a:t> d’assemblage (</a:t>
                          </a:r>
                          <a:r>
                            <a:rPr lang="fr-CA" dirty="0">
                              <a:solidFill>
                                <a:schemeClr val="tx1"/>
                              </a:solidFill>
                            </a:rPr>
                            <a:t>à l’état ultime)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mc:Fallback>
      </mc:AlternateContent>
      <p:sp>
        <p:nvSpPr>
          <p:cNvPr id="13" name="Rectangle 12"/>
          <p:cNvSpPr/>
          <p:nvPr/>
        </p:nvSpPr>
        <p:spPr>
          <a:xfrm>
            <a:off x="2209139" y="5368911"/>
            <a:ext cx="7036462" cy="338554"/>
          </a:xfrm>
          <a:prstGeom prst="rect">
            <a:avLst/>
          </a:prstGeom>
        </p:spPr>
        <p:txBody>
          <a:bodyPr wrap="square">
            <a:spAutoFit/>
          </a:bodyPr>
          <a:lstStyle/>
          <a:p>
            <a:r>
              <a:rPr lang="fr-CA" sz="1600" dirty="0">
                <a:latin typeface="Univers Condensed"/>
              </a:rPr>
              <a:t>Coefficients de tenue pour le calcul des bâtiments et des ponts (S157 2005)</a:t>
            </a:r>
          </a:p>
        </p:txBody>
      </p:sp>
      <p:sp>
        <p:nvSpPr>
          <p:cNvPr id="3" name="ZoneTexte 2"/>
          <p:cNvSpPr txBox="1"/>
          <p:nvPr/>
        </p:nvSpPr>
        <p:spPr>
          <a:xfrm>
            <a:off x="480119" y="6494849"/>
            <a:ext cx="4416346" cy="461665"/>
          </a:xfrm>
          <a:prstGeom prst="rect">
            <a:avLst/>
          </a:prstGeom>
          <a:noFill/>
        </p:spPr>
        <p:txBody>
          <a:bodyPr wrap="square" rtlCol="0">
            <a:spAutoFit/>
          </a:bodyPr>
          <a:lstStyle/>
          <a:p>
            <a:r>
              <a:rPr lang="fr-FR" sz="1100" dirty="0">
                <a:solidFill>
                  <a:schemeClr val="tx1">
                    <a:lumMod val="50000"/>
                    <a:lumOff val="50000"/>
                  </a:schemeClr>
                </a:solidFill>
                <a:latin typeface="Univers Condensed" panose="020B0506020202050204"/>
              </a:rPr>
              <a:t>Source : Beaulieu, Denis. Calcul des charpentes d'aluminium (2003)</a:t>
            </a:r>
          </a:p>
          <a:p>
            <a:endParaRPr lang="fr-FR" sz="1200" dirty="0">
              <a:latin typeface="Univers Condensed" panose="020B0506020202050204"/>
            </a:endParaRPr>
          </a:p>
        </p:txBody>
      </p:sp>
    </p:spTree>
    <p:extLst>
      <p:ext uri="{BB962C8B-B14F-4D97-AF65-F5344CB8AC3E}">
        <p14:creationId xmlns:p14="http://schemas.microsoft.com/office/powerpoint/2010/main" val="312033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Actions, combinaisons </a:t>
            </a:r>
            <a:br>
              <a:rPr lang="fr-FR" dirty="0"/>
            </a:br>
            <a:r>
              <a:rPr lang="fr-FR" dirty="0"/>
              <a:t>et états limites</a:t>
            </a:r>
          </a:p>
        </p:txBody>
      </p:sp>
      <p:sp>
        <p:nvSpPr>
          <p:cNvPr id="3" name="Espace réservé du texte 2"/>
          <p:cNvSpPr>
            <a:spLocks noGrp="1"/>
          </p:cNvSpPr>
          <p:nvPr>
            <p:ph type="body" idx="1"/>
          </p:nvPr>
        </p:nvSpPr>
        <p:spPr/>
        <p:txBody>
          <a:bodyPr/>
          <a:lstStyle/>
          <a:p>
            <a:r>
              <a:rPr lang="fr-FR" dirty="0"/>
              <a:t>États limites ultimes – Calcul des ponts</a:t>
            </a:r>
          </a:p>
        </p:txBody>
      </p:sp>
      <p:sp>
        <p:nvSpPr>
          <p:cNvPr id="4" name="Espace réservé du pied de page 3"/>
          <p:cNvSpPr>
            <a:spLocks noGrp="1"/>
          </p:cNvSpPr>
          <p:nvPr>
            <p:ph type="ftr" sz="quarter" idx="11"/>
          </p:nvPr>
        </p:nvSpPr>
        <p:spPr/>
        <p:txBody>
          <a:bodyPr/>
          <a:lstStyle/>
          <a:p>
            <a:r>
              <a:rPr lang="fr-FR"/>
              <a:t>ALU-COMPÉTENCES</a:t>
            </a:r>
          </a:p>
        </p:txBody>
      </p:sp>
      <p:sp>
        <p:nvSpPr>
          <p:cNvPr id="5" name="Espace réservé du numéro de diapositive 4"/>
          <p:cNvSpPr>
            <a:spLocks noGrp="1"/>
          </p:cNvSpPr>
          <p:nvPr>
            <p:ph type="sldNum" sz="quarter" idx="12"/>
          </p:nvPr>
        </p:nvSpPr>
        <p:spPr/>
        <p:txBody>
          <a:bodyPr/>
          <a:lstStyle/>
          <a:p>
            <a:fld id="{82B63C5F-247B-BE4F-ACBC-7BDD67617F3E}" type="slidenum">
              <a:rPr lang="fr-FR" smtClean="0"/>
              <a:t>25</a:t>
            </a:fld>
            <a:endParaRPr lang="fr-FR"/>
          </a:p>
        </p:txBody>
      </p:sp>
    </p:spTree>
    <p:extLst>
      <p:ext uri="{BB962C8B-B14F-4D97-AF65-F5344CB8AC3E}">
        <p14:creationId xmlns:p14="http://schemas.microsoft.com/office/powerpoint/2010/main" val="360488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26</a:t>
            </a:fld>
            <a:endParaRPr lang="fr-CA" altLang="fr-F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p:pic>
        <p:nvPicPr>
          <p:cNvPr id="7" name="Image 6"/>
          <p:cNvPicPr>
            <a:picLocks noChangeAspect="1"/>
          </p:cNvPicPr>
          <p:nvPr/>
        </p:nvPicPr>
        <p:blipFill>
          <a:blip r:embed="rId3"/>
          <a:stretch>
            <a:fillRect/>
          </a:stretch>
        </p:blipFill>
        <p:spPr>
          <a:xfrm>
            <a:off x="5048027" y="961938"/>
            <a:ext cx="5612294" cy="4580845"/>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1148763" y="1119543"/>
                <a:ext cx="3899264" cy="5139869"/>
              </a:xfrm>
              <a:prstGeom prst="rect">
                <a:avLst/>
              </a:prstGeom>
            </p:spPr>
            <p:txBody>
              <a:bodyPr wrap="square">
                <a:spAutoFit/>
              </a:bodyPr>
              <a:lstStyle/>
              <a:p>
                <a:pPr marL="0" lvl="1">
                  <a:spcBef>
                    <a:spcPct val="20000"/>
                  </a:spcBef>
                  <a:defRPr/>
                </a:pPr>
                <a:endParaRPr lang="fr-CA" sz="2000" dirty="0">
                  <a:solidFill>
                    <a:srgbClr val="FF0000"/>
                  </a:solidFill>
                  <a:latin typeface="Univers Condensed"/>
                </a:endParaRPr>
              </a:p>
              <a:p>
                <a:pPr marL="285750" lvl="1" indent="-285750">
                  <a:spcBef>
                    <a:spcPct val="20000"/>
                  </a:spcBef>
                  <a:buFont typeface="Arial" panose="020B0604020202020204" pitchFamily="34" charset="0"/>
                  <a:buChar char="•"/>
                  <a:defRPr/>
                </a:pPr>
                <a:r>
                  <a:rPr lang="fr-CA" sz="2000" dirty="0">
                    <a:latin typeface="Univers Condensed"/>
                  </a:rPr>
                  <a:t>Pour le </a:t>
                </a:r>
                <a:r>
                  <a:rPr lang="fr-CA" sz="2000" u="sng" dirty="0">
                    <a:latin typeface="Univers Condensed"/>
                  </a:rPr>
                  <a:t>calcul des ponts</a:t>
                </a:r>
                <a:r>
                  <a:rPr lang="fr-CA" sz="2000" dirty="0">
                    <a:latin typeface="Univers Condensed"/>
                  </a:rPr>
                  <a:t>, c’est le code canadien sur le calcul des ponts routier (CSA-S6) qui spécifie les facteurs de pondération des actions </a:t>
                </a:r>
                <a14:m>
                  <m:oMath xmlns:m="http://schemas.openxmlformats.org/officeDocument/2006/math">
                    <m:sSub>
                      <m:sSubPr>
                        <m:ctrlPr>
                          <a:rPr lang="fr-CA" sz="2000" i="1">
                            <a:latin typeface="Cambria Math" panose="02040503050406030204" pitchFamily="18" charset="0"/>
                            <a:ea typeface="Cambria Math"/>
                          </a:rPr>
                        </m:ctrlPr>
                      </m:sSubPr>
                      <m:e>
                        <m:r>
                          <a:rPr lang="fr-CA" sz="2000" i="1">
                            <a:latin typeface="Cambria Math" panose="02040503050406030204" pitchFamily="18" charset="0"/>
                            <a:ea typeface="Cambria Math"/>
                          </a:rPr>
                          <m:t>𝛼</m:t>
                        </m:r>
                      </m:e>
                      <m:sub>
                        <m:r>
                          <a:rPr lang="fr-CA" sz="2000" i="1">
                            <a:latin typeface="Cambria Math" panose="02040503050406030204" pitchFamily="18" charset="0"/>
                            <a:ea typeface="Cambria Math"/>
                          </a:rPr>
                          <m:t>𝑖</m:t>
                        </m:r>
                      </m:sub>
                    </m:sSub>
                  </m:oMath>
                </a14:m>
                <a:r>
                  <a:rPr lang="fr-CA" sz="2000" dirty="0">
                    <a:latin typeface="Univers Condensed"/>
                  </a:rPr>
                  <a:t> (tableaux 3. 1) et qui réfère à la norme S157 pour le calcul des résistances pondérées avec les coefficients de résistance 𝜙 de l’aluminium (dites aussi coefficients de tenue) </a:t>
                </a:r>
              </a:p>
              <a:p>
                <a:pPr marL="285750" lvl="1" indent="-285750">
                  <a:spcBef>
                    <a:spcPct val="20000"/>
                  </a:spcBef>
                  <a:buFont typeface="Arial" panose="020B0604020202020204" pitchFamily="34" charset="0"/>
                  <a:buChar char="•"/>
                  <a:defRPr/>
                </a:pPr>
                <a:r>
                  <a:rPr lang="fr-CA" sz="2000" dirty="0">
                    <a:latin typeface="Univers Condensed"/>
                  </a:rPr>
                  <a:t>La combinaison critique pour le dimensionnement des tabliers de pont est :</a:t>
                </a:r>
              </a:p>
            </p:txBody>
          </p:sp>
        </mc:Choice>
        <mc:Fallback xmlns="">
          <p:sp>
            <p:nvSpPr>
              <p:cNvPr id="9" name="Rectangle 8"/>
              <p:cNvSpPr>
                <a:spLocks noRot="1" noChangeAspect="1" noMove="1" noResize="1" noEditPoints="1" noAdjustHandles="1" noChangeArrowheads="1" noChangeShapeType="1" noTextEdit="1"/>
              </p:cNvSpPr>
              <p:nvPr/>
            </p:nvSpPr>
            <p:spPr>
              <a:xfrm>
                <a:off x="1148763" y="1119543"/>
                <a:ext cx="3899264" cy="5139869"/>
              </a:xfrm>
              <a:prstGeom prst="rect">
                <a:avLst/>
              </a:prstGeom>
              <a:blipFill>
                <a:blip r:embed="rId4"/>
                <a:stretch>
                  <a:fillRect l="-1406" r="-1562" b="-1305"/>
                </a:stretch>
              </a:blipFill>
            </p:spPr>
            <p:txBody>
              <a:bodyPr/>
              <a:lstStyle/>
              <a:p>
                <a:r>
                  <a:rPr lang="fr-CA">
                    <a:noFill/>
                  </a:rPr>
                  <a:t> </a:t>
                </a:r>
              </a:p>
            </p:txBody>
          </p:sp>
        </mc:Fallback>
      </mc:AlternateContent>
      <p:sp>
        <p:nvSpPr>
          <p:cNvPr id="3" name="ZoneTexte 2"/>
          <p:cNvSpPr txBox="1"/>
          <p:nvPr/>
        </p:nvSpPr>
        <p:spPr>
          <a:xfrm>
            <a:off x="847974" y="6376222"/>
            <a:ext cx="3899264" cy="461665"/>
          </a:xfrm>
          <a:prstGeom prst="rect">
            <a:avLst/>
          </a:prstGeom>
          <a:noFill/>
        </p:spPr>
        <p:txBody>
          <a:bodyPr wrap="square" rtlCol="0">
            <a:spAutoFit/>
          </a:bodyPr>
          <a:lstStyle/>
          <a:p>
            <a:pPr algn="ctr"/>
            <a:r>
              <a:rPr lang="fr-FR" sz="1200" dirty="0">
                <a:latin typeface="Univers Condensed" panose="020B0506020202050204"/>
              </a:rPr>
              <a:t>Source : </a:t>
            </a:r>
            <a:r>
              <a:rPr lang="fr-CA" sz="1200" dirty="0">
                <a:latin typeface="Univers Condensed Light" panose="020B0306020202040204" pitchFamily="34" charset="0"/>
              </a:rPr>
              <a:t>CSA S6 : Code Canadien sur le calcul des ponts routiers</a:t>
            </a:r>
          </a:p>
          <a:p>
            <a:pPr algn="ctr"/>
            <a:r>
              <a:rPr lang="fr-CA" sz="1200" dirty="0">
                <a:latin typeface="Univers Condensed Light" panose="020B0306020202040204" pitchFamily="34" charset="0"/>
              </a:rPr>
              <a:t>© 2014 Canadian Standard Association</a:t>
            </a:r>
          </a:p>
        </p:txBody>
      </p:sp>
      <p:sp>
        <p:nvSpPr>
          <p:cNvPr id="10" name="ZoneTexte 9">
            <a:extLst>
              <a:ext uri="{FF2B5EF4-FFF2-40B4-BE49-F238E27FC236}">
                <a16:creationId xmlns:a16="http://schemas.microsoft.com/office/drawing/2014/main" id="{B16DF797-A6F6-4449-BEC5-70178D38C241}"/>
              </a:ext>
            </a:extLst>
          </p:cNvPr>
          <p:cNvSpPr txBox="1"/>
          <p:nvPr/>
        </p:nvSpPr>
        <p:spPr>
          <a:xfrm>
            <a:off x="6121356" y="5706807"/>
            <a:ext cx="3465635" cy="307777"/>
          </a:xfrm>
          <a:prstGeom prst="rect">
            <a:avLst/>
          </a:prstGeom>
          <a:noFill/>
        </p:spPr>
        <p:txBody>
          <a:bodyPr wrap="square" rtlCol="0">
            <a:spAutoFit/>
          </a:bodyPr>
          <a:lstStyle/>
          <a:p>
            <a:pPr algn="ctr"/>
            <a:r>
              <a:rPr lang="fr-CA" sz="1400" dirty="0">
                <a:latin typeface="Univers Condensed Light" panose="020B0306020202040204" pitchFamily="34" charset="0"/>
              </a:rPr>
              <a:t>Combinaison d’actions aux fin de calcul des ponts</a:t>
            </a:r>
          </a:p>
        </p:txBody>
      </p:sp>
    </p:spTree>
    <p:extLst>
      <p:ext uri="{BB962C8B-B14F-4D97-AF65-F5344CB8AC3E}">
        <p14:creationId xmlns:p14="http://schemas.microsoft.com/office/powerpoint/2010/main" val="3895194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27</a:t>
            </a:fld>
            <a:endParaRPr lang="fr-CA" altLang="fr-F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p:pic>
        <p:nvPicPr>
          <p:cNvPr id="10" name="Image 9"/>
          <p:cNvPicPr>
            <a:picLocks noChangeAspect="1"/>
          </p:cNvPicPr>
          <p:nvPr/>
        </p:nvPicPr>
        <p:blipFill>
          <a:blip r:embed="rId3"/>
          <a:stretch>
            <a:fillRect/>
          </a:stretch>
        </p:blipFill>
        <p:spPr>
          <a:xfrm>
            <a:off x="2425700" y="1755236"/>
            <a:ext cx="6934200" cy="2857500"/>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2425700" y="4641655"/>
                <a:ext cx="7163957" cy="338554"/>
              </a:xfrm>
              <a:prstGeom prst="rect">
                <a:avLst/>
              </a:prstGeom>
            </p:spPr>
            <p:txBody>
              <a:bodyPr wrap="square">
                <a:spAutoFit/>
              </a:bodyPr>
              <a:lstStyle/>
              <a:p>
                <a:r>
                  <a:rPr lang="fr-CA" sz="1600" dirty="0">
                    <a:solidFill>
                      <a:schemeClr val="tx1"/>
                    </a:solidFill>
                    <a:latin typeface="Univers Condensed"/>
                  </a:rPr>
                  <a:t>Coefficients de surcharge routière </a:t>
                </a:r>
                <a14:m>
                  <m:oMath xmlns:m="http://schemas.openxmlformats.org/officeDocument/2006/math">
                    <m:sSub>
                      <m:sSubPr>
                        <m:ctrlPr>
                          <a:rPr lang="fr-CA" sz="1600" i="1">
                            <a:solidFill>
                              <a:schemeClr val="tx1"/>
                            </a:solidFill>
                            <a:latin typeface="Cambria Math" panose="02040503050406030204" pitchFamily="18" charset="0"/>
                            <a:ea typeface="Cambria Math"/>
                          </a:rPr>
                        </m:ctrlPr>
                      </m:sSubPr>
                      <m:e>
                        <m:r>
                          <a:rPr lang="fr-CA" sz="1600" i="1">
                            <a:solidFill>
                              <a:schemeClr val="tx1"/>
                            </a:solidFill>
                            <a:latin typeface="Cambria Math" panose="02040503050406030204" pitchFamily="18" charset="0"/>
                            <a:ea typeface="Cambria Math"/>
                          </a:rPr>
                          <m:t>𝛼</m:t>
                        </m:r>
                      </m:e>
                      <m:sub>
                        <m:r>
                          <a:rPr lang="fr-CA" sz="1600" i="1">
                            <a:solidFill>
                              <a:schemeClr val="tx1"/>
                            </a:solidFill>
                            <a:latin typeface="Cambria Math" panose="02040503050406030204" pitchFamily="18" charset="0"/>
                            <a:ea typeface="Cambria Math"/>
                          </a:rPr>
                          <m:t>𝐿</m:t>
                        </m:r>
                      </m:sub>
                    </m:sSub>
                  </m:oMath>
                </a14:m>
                <a:r>
                  <a:rPr lang="fr-FR" sz="1600" dirty="0">
                    <a:solidFill>
                      <a:schemeClr val="tx1"/>
                    </a:solidFill>
                    <a:latin typeface="Univers Condensed"/>
                  </a:rPr>
                  <a:t> </a:t>
                </a:r>
                <a:r>
                  <a:rPr lang="fr-CA" sz="1600" dirty="0">
                    <a:solidFill>
                      <a:schemeClr val="tx1"/>
                    </a:solidFill>
                    <a:latin typeface="Univers Condensed"/>
                  </a:rPr>
                  <a:t>pour le calcul aux ELU (CSA S6, 2014)</a:t>
                </a:r>
              </a:p>
            </p:txBody>
          </p:sp>
        </mc:Choice>
        <mc:Fallback xmlns="">
          <p:sp>
            <p:nvSpPr>
              <p:cNvPr id="11" name="Rectangle 10"/>
              <p:cNvSpPr>
                <a:spLocks noRot="1" noChangeAspect="1" noMove="1" noResize="1" noEditPoints="1" noAdjustHandles="1" noChangeArrowheads="1" noChangeShapeType="1" noTextEdit="1"/>
              </p:cNvSpPr>
              <p:nvPr/>
            </p:nvSpPr>
            <p:spPr>
              <a:xfrm>
                <a:off x="2425700" y="4641655"/>
                <a:ext cx="7163957" cy="338554"/>
              </a:xfrm>
              <a:prstGeom prst="rect">
                <a:avLst/>
              </a:prstGeom>
              <a:blipFill>
                <a:blip r:embed="rId4"/>
                <a:stretch>
                  <a:fillRect l="-511" t="-5357" b="-21429"/>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B16DF797-A6F6-4449-BEC5-70178D38C241}"/>
                  </a:ext>
                </a:extLst>
              </p:cNvPr>
              <p:cNvSpPr txBox="1"/>
              <p:nvPr/>
            </p:nvSpPr>
            <p:spPr>
              <a:xfrm>
                <a:off x="3847388" y="5144814"/>
                <a:ext cx="3465635" cy="307777"/>
              </a:xfrm>
              <a:prstGeom prst="rect">
                <a:avLst/>
              </a:prstGeom>
              <a:noFill/>
            </p:spPr>
            <p:txBody>
              <a:bodyPr wrap="square" rtlCol="0">
                <a:spAutoFit/>
              </a:bodyPr>
              <a:lstStyle/>
              <a:p>
                <a:pPr algn="ctr"/>
                <a:r>
                  <a:rPr lang="fr-CA" sz="1400" dirty="0">
                    <a:latin typeface="Univers Condensed" panose="020B0506020202050204"/>
                  </a:rPr>
                  <a:t>Coefficients de surcharge routière </a:t>
                </a:r>
                <a14:m>
                  <m:oMath xmlns:m="http://schemas.openxmlformats.org/officeDocument/2006/math">
                    <m:sSub>
                      <m:sSubPr>
                        <m:ctrlPr>
                          <a:rPr lang="fr-CA" sz="1400" i="1" smtClean="0">
                            <a:latin typeface="Cambria Math" panose="02040503050406030204" pitchFamily="18" charset="0"/>
                          </a:rPr>
                        </m:ctrlPr>
                      </m:sSubPr>
                      <m:e>
                        <m:r>
                          <m:rPr>
                            <m:sty m:val="p"/>
                          </m:rPr>
                          <a:rPr lang="el-GR" sz="1400" i="1" smtClean="0">
                            <a:latin typeface="Cambria Math" panose="02040503050406030204" pitchFamily="18" charset="0"/>
                          </a:rPr>
                          <m:t>α</m:t>
                        </m:r>
                      </m:e>
                      <m:sub>
                        <m:r>
                          <a:rPr lang="fr-FR" sz="1400" b="0" i="1" smtClean="0">
                            <a:latin typeface="Cambria Math" panose="02040503050406030204" pitchFamily="18" charset="0"/>
                          </a:rPr>
                          <m:t>𝐿</m:t>
                        </m:r>
                      </m:sub>
                    </m:sSub>
                  </m:oMath>
                </a14:m>
                <a:endParaRPr lang="fr-CA" sz="1400" dirty="0">
                  <a:latin typeface="Univers Condensed" panose="020B0506020202050204"/>
                </a:endParaRPr>
              </a:p>
            </p:txBody>
          </p:sp>
        </mc:Choice>
        <mc:Fallback xmlns="">
          <p:sp>
            <p:nvSpPr>
              <p:cNvPr id="7" name="ZoneTexte 6">
                <a:extLst>
                  <a:ext uri="{FF2B5EF4-FFF2-40B4-BE49-F238E27FC236}">
                    <a16:creationId xmlns:a16="http://schemas.microsoft.com/office/drawing/2014/main" id="{B16DF797-A6F6-4449-BEC5-70178D38C241}"/>
                  </a:ext>
                </a:extLst>
              </p:cNvPr>
              <p:cNvSpPr txBox="1">
                <a:spLocks noRot="1" noChangeAspect="1" noMove="1" noResize="1" noEditPoints="1" noAdjustHandles="1" noChangeArrowheads="1" noChangeShapeType="1" noTextEdit="1"/>
              </p:cNvSpPr>
              <p:nvPr/>
            </p:nvSpPr>
            <p:spPr>
              <a:xfrm>
                <a:off x="3847388" y="5144814"/>
                <a:ext cx="3465635" cy="307777"/>
              </a:xfrm>
              <a:prstGeom prst="rect">
                <a:avLst/>
              </a:prstGeom>
              <a:blipFill>
                <a:blip r:embed="rId5"/>
                <a:stretch>
                  <a:fillRect t="-4000" b="-20000"/>
                </a:stretch>
              </a:blipFill>
            </p:spPr>
            <p:txBody>
              <a:bodyPr/>
              <a:lstStyle/>
              <a:p>
                <a:r>
                  <a:rPr lang="fr-CA">
                    <a:noFill/>
                  </a:rPr>
                  <a:t> </a:t>
                </a:r>
              </a:p>
            </p:txBody>
          </p:sp>
        </mc:Fallback>
      </mc:AlternateContent>
      <p:sp>
        <p:nvSpPr>
          <p:cNvPr id="9" name="ZoneTexte 8"/>
          <p:cNvSpPr txBox="1"/>
          <p:nvPr/>
        </p:nvSpPr>
        <p:spPr>
          <a:xfrm>
            <a:off x="847974" y="6376222"/>
            <a:ext cx="3899264" cy="461665"/>
          </a:xfrm>
          <a:prstGeom prst="rect">
            <a:avLst/>
          </a:prstGeom>
          <a:noFill/>
        </p:spPr>
        <p:txBody>
          <a:bodyPr wrap="square" rtlCol="0">
            <a:spAutoFit/>
          </a:bodyPr>
          <a:lstStyle/>
          <a:p>
            <a:pPr algn="ctr"/>
            <a:r>
              <a:rPr lang="fr-FR" sz="1200" dirty="0">
                <a:latin typeface="Univers Condensed" panose="020B0506020202050204"/>
              </a:rPr>
              <a:t>Source : </a:t>
            </a:r>
            <a:r>
              <a:rPr lang="fr-CA" sz="1200" dirty="0">
                <a:latin typeface="Univers Condensed Light" panose="020B0306020202040204" pitchFamily="34" charset="0"/>
              </a:rPr>
              <a:t>CSA S6 : Code Canadien sur le calcul des ponts routiers</a:t>
            </a:r>
          </a:p>
          <a:p>
            <a:pPr algn="ctr"/>
            <a:r>
              <a:rPr lang="fr-CA" sz="1200" dirty="0">
                <a:latin typeface="Univers Condensed Light" panose="020B0306020202040204" pitchFamily="34" charset="0"/>
              </a:rPr>
              <a:t>© 2014 Canadian Standard Association</a:t>
            </a:r>
          </a:p>
        </p:txBody>
      </p:sp>
    </p:spTree>
    <p:extLst>
      <p:ext uri="{BB962C8B-B14F-4D97-AF65-F5344CB8AC3E}">
        <p14:creationId xmlns:p14="http://schemas.microsoft.com/office/powerpoint/2010/main" val="3302285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28</a:t>
            </a:fld>
            <a:endParaRPr lang="fr-CA" altLang="fr-F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p:pic>
        <p:nvPicPr>
          <p:cNvPr id="6" name="Image 5"/>
          <p:cNvPicPr>
            <a:picLocks noChangeAspect="1"/>
          </p:cNvPicPr>
          <p:nvPr/>
        </p:nvPicPr>
        <p:blipFill>
          <a:blip r:embed="rId3"/>
          <a:stretch>
            <a:fillRect/>
          </a:stretch>
        </p:blipFill>
        <p:spPr>
          <a:xfrm>
            <a:off x="2947988" y="681057"/>
            <a:ext cx="6296025" cy="4819650"/>
          </a:xfrm>
          <a:prstGeom prst="rect">
            <a:avLst/>
          </a:prstGeom>
        </p:spPr>
      </p:pic>
      <p:sp>
        <p:nvSpPr>
          <p:cNvPr id="10" name="ZoneTexte 9">
            <a:extLst>
              <a:ext uri="{FF2B5EF4-FFF2-40B4-BE49-F238E27FC236}">
                <a16:creationId xmlns:a16="http://schemas.microsoft.com/office/drawing/2014/main" id="{B16DF797-A6F6-4449-BEC5-70178D38C241}"/>
              </a:ext>
            </a:extLst>
          </p:cNvPr>
          <p:cNvSpPr txBox="1"/>
          <p:nvPr/>
        </p:nvSpPr>
        <p:spPr>
          <a:xfrm>
            <a:off x="4363182" y="5573751"/>
            <a:ext cx="3465635" cy="523220"/>
          </a:xfrm>
          <a:prstGeom prst="rect">
            <a:avLst/>
          </a:prstGeom>
          <a:noFill/>
        </p:spPr>
        <p:txBody>
          <a:bodyPr wrap="square" rtlCol="0">
            <a:spAutoFit/>
          </a:bodyPr>
          <a:lstStyle/>
          <a:p>
            <a:pPr algn="ctr"/>
            <a:r>
              <a:rPr lang="fr-CA" sz="1400" dirty="0">
                <a:latin typeface="Univers Condensed Light" panose="020B0306020202040204" pitchFamily="34" charset="0"/>
              </a:rPr>
              <a:t>Valeurs minimales des coefficients de pondération des charges permanentes pour le calcul aux ELU</a:t>
            </a:r>
          </a:p>
        </p:txBody>
      </p:sp>
      <p:sp>
        <p:nvSpPr>
          <p:cNvPr id="7" name="ZoneTexte 6"/>
          <p:cNvSpPr txBox="1"/>
          <p:nvPr/>
        </p:nvSpPr>
        <p:spPr>
          <a:xfrm>
            <a:off x="463918" y="6376222"/>
            <a:ext cx="3899264" cy="461665"/>
          </a:xfrm>
          <a:prstGeom prst="rect">
            <a:avLst/>
          </a:prstGeom>
          <a:noFill/>
        </p:spPr>
        <p:txBody>
          <a:bodyPr wrap="square" rtlCol="0">
            <a:spAutoFit/>
          </a:bodyPr>
          <a:lstStyle/>
          <a:p>
            <a:pPr algn="ctr"/>
            <a:r>
              <a:rPr lang="fr-FR" sz="1200" dirty="0">
                <a:latin typeface="Univers Condensed" panose="020B0506020202050204"/>
              </a:rPr>
              <a:t>Source : </a:t>
            </a:r>
            <a:r>
              <a:rPr lang="fr-CA" sz="1200" dirty="0">
                <a:latin typeface="Univers Condensed Light" panose="020B0306020202040204" pitchFamily="34" charset="0"/>
              </a:rPr>
              <a:t>CSA S6 : Code Canadien sur le calcul des ponts routiers</a:t>
            </a:r>
          </a:p>
          <a:p>
            <a:pPr algn="ctr"/>
            <a:r>
              <a:rPr lang="fr-CA" sz="1200" dirty="0">
                <a:latin typeface="Univers Condensed Light" panose="020B0306020202040204" pitchFamily="34" charset="0"/>
              </a:rPr>
              <a:t>© 2014 Canadian Standard Association</a:t>
            </a:r>
          </a:p>
        </p:txBody>
      </p:sp>
    </p:spTree>
    <p:extLst>
      <p:ext uri="{BB962C8B-B14F-4D97-AF65-F5344CB8AC3E}">
        <p14:creationId xmlns:p14="http://schemas.microsoft.com/office/powerpoint/2010/main" val="178001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29</a:t>
            </a:fld>
            <a:endParaRPr lang="fr-CA" altLang="fr-F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p:sp>
        <p:nvSpPr>
          <p:cNvPr id="9" name="Rectangle 1027"/>
          <p:cNvSpPr txBox="1">
            <a:spLocks noChangeArrowheads="1"/>
          </p:cNvSpPr>
          <p:nvPr/>
        </p:nvSpPr>
        <p:spPr>
          <a:xfrm>
            <a:off x="1148763" y="1009394"/>
            <a:ext cx="1812604" cy="273287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eaLnBrk="1" hangingPunct="1">
              <a:buFont typeface="Arial" panose="020B0604020202020204" pitchFamily="34" charset="0"/>
              <a:buChar char="•"/>
              <a:defRPr/>
            </a:pPr>
            <a:r>
              <a:rPr lang="fr-CA" sz="1800" dirty="0">
                <a:latin typeface="Univers Condensed"/>
              </a:rPr>
              <a:t>Les charges d’utilisation dans ce cas y sont dénotées et définies de la façon suivante :</a:t>
            </a:r>
          </a:p>
        </p:txBody>
      </p:sp>
      <mc:AlternateContent xmlns:mc="http://schemas.openxmlformats.org/markup-compatibility/2006" xmlns:a14="http://schemas.microsoft.com/office/drawing/2010/main">
        <mc:Choice Requires="a14">
          <p:graphicFrame>
            <p:nvGraphicFramePr>
              <p:cNvPr id="10" name="Tableau 9"/>
              <p:cNvGraphicFramePr>
                <a:graphicFrameLocks noGrp="1"/>
              </p:cNvGraphicFramePr>
              <p:nvPr>
                <p:extLst>
                  <p:ext uri="{D42A27DB-BD31-4B8C-83A1-F6EECF244321}">
                    <p14:modId xmlns:p14="http://schemas.microsoft.com/office/powerpoint/2010/main" val="464724724"/>
                  </p:ext>
                </p:extLst>
              </p:nvPr>
            </p:nvGraphicFramePr>
            <p:xfrm>
              <a:off x="3079589" y="570210"/>
              <a:ext cx="7772401" cy="6151265"/>
            </p:xfrm>
            <a:graphic>
              <a:graphicData uri="http://schemas.openxmlformats.org/drawingml/2006/table">
                <a:tbl>
                  <a:tblPr firstRow="1" bandRow="1">
                    <a:tableStyleId>{5940675A-B579-460E-94D1-54222C63F5DA}</a:tableStyleId>
                  </a:tblPr>
                  <a:tblGrid>
                    <a:gridCol w="401294">
                      <a:extLst>
                        <a:ext uri="{9D8B030D-6E8A-4147-A177-3AD203B41FA5}">
                          <a16:colId xmlns:a16="http://schemas.microsoft.com/office/drawing/2014/main" val="20000"/>
                        </a:ext>
                      </a:extLst>
                    </a:gridCol>
                    <a:gridCol w="7371107">
                      <a:extLst>
                        <a:ext uri="{9D8B030D-6E8A-4147-A177-3AD203B41FA5}">
                          <a16:colId xmlns:a16="http://schemas.microsoft.com/office/drawing/2014/main" val="20001"/>
                        </a:ext>
                      </a:extLst>
                    </a:gridCol>
                  </a:tblGrid>
                  <a:tr h="286488">
                    <a:tc>
                      <a:txBody>
                        <a:bodyPr/>
                        <a:lstStyle/>
                        <a:p>
                          <a:pPr algn="ctr"/>
                          <a14:m>
                            <m:oMathPara xmlns:m="http://schemas.openxmlformats.org/officeDocument/2006/math">
                              <m:oMathParaPr>
                                <m:jc m:val="centerGroup"/>
                              </m:oMathParaPr>
                              <m:oMath xmlns:m="http://schemas.openxmlformats.org/officeDocument/2006/math">
                                <m:r>
                                  <a:rPr lang="fr-CA" sz="1600" i="1" kern="1200" dirty="0" smtClean="0">
                                    <a:latin typeface="Cambria Math" panose="02040503050406030204" pitchFamily="18" charset="0"/>
                                  </a:rPr>
                                  <m:t>𝐷</m:t>
                                </m:r>
                                <m:r>
                                  <a:rPr lang="fr-CA" sz="1600" i="1" kern="1200" dirty="0" smtClean="0">
                                    <a:latin typeface="Cambria Math" panose="02040503050406030204" pitchFamily="18" charset="0"/>
                                  </a:rPr>
                                  <m:t> </m:t>
                                </m:r>
                              </m:oMath>
                            </m:oMathPara>
                          </a14:m>
                          <a:endParaRPr lang="fr-CA" sz="1600" kern="1200" dirty="0">
                            <a:latin typeface="Univers Condensed" panose="020B0506020202050204"/>
                          </a:endParaRPr>
                        </a:p>
                      </a:txBody>
                      <a:tcPr anchor="ctr"/>
                    </a:tc>
                    <a:tc>
                      <a:txBody>
                        <a:bodyPr/>
                        <a:lstStyle/>
                        <a:p>
                          <a:r>
                            <a:rPr lang="fr-CA" sz="1600" b="0" i="0" u="none" strike="noStrike" kern="1200" baseline="0" dirty="0">
                              <a:solidFill>
                                <a:schemeClr val="tx1"/>
                              </a:solidFill>
                              <a:latin typeface="Univers Condensed" panose="020B0506020202050204"/>
                              <a:ea typeface="+mn-ea"/>
                              <a:cs typeface="+mn-cs"/>
                            </a:rPr>
                            <a:t>Poids propre</a:t>
                          </a:r>
                        </a:p>
                      </a:txBody>
                      <a:tcPr anchor="ctr"/>
                    </a:tc>
                    <a:extLst>
                      <a:ext uri="{0D108BD9-81ED-4DB2-BD59-A6C34878D82A}">
                        <a16:rowId xmlns:a16="http://schemas.microsoft.com/office/drawing/2014/main" val="10000"/>
                      </a:ext>
                    </a:extLst>
                  </a:tr>
                  <a:tr h="494843">
                    <a:tc>
                      <a:txBody>
                        <a:bodyPr/>
                        <a:lstStyle/>
                        <a:p>
                          <a:pPr marL="0" marR="0" lvl="1"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lang="fr-CA" sz="1600" b="0" i="1" u="none" strike="noStrike" kern="1200" baseline="0" dirty="0" smtClean="0">
                                    <a:solidFill>
                                      <a:schemeClr val="tx1"/>
                                    </a:solidFill>
                                    <a:latin typeface="Cambria Math" panose="02040503050406030204" pitchFamily="18" charset="0"/>
                                    <a:ea typeface="+mn-ea"/>
                                    <a:cs typeface="+mn-cs"/>
                                  </a:rPr>
                                  <m:t>𝐸</m:t>
                                </m:r>
                              </m:oMath>
                            </m:oMathPara>
                          </a14:m>
                          <a:endParaRPr lang="fr-CA" sz="1600" b="0" i="0" u="none" strike="noStrike" kern="1200" baseline="0" dirty="0">
                            <a:solidFill>
                              <a:schemeClr val="tx1"/>
                            </a:solidFill>
                            <a:latin typeface="Univers Condensed" panose="020B0506020202050204"/>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0" i="0" u="none" strike="noStrike" kern="1200" baseline="0" dirty="0">
                              <a:solidFill>
                                <a:schemeClr val="tx1"/>
                              </a:solidFill>
                              <a:latin typeface="Univers Condensed" panose="020B0506020202050204"/>
                              <a:ea typeface="+mn-ea"/>
                              <a:cs typeface="+mn-cs"/>
                            </a:rPr>
                            <a:t>Charges dues à la poussé des terre et à la pression hydrostatique, autre que le poids propre</a:t>
                          </a:r>
                        </a:p>
                      </a:txBody>
                      <a:tcPr anchor="ctr"/>
                    </a:tc>
                    <a:extLst>
                      <a:ext uri="{0D108BD9-81ED-4DB2-BD59-A6C34878D82A}">
                        <a16:rowId xmlns:a16="http://schemas.microsoft.com/office/drawing/2014/main" val="10001"/>
                      </a:ext>
                    </a:extLst>
                  </a:tr>
                  <a:tr h="286488">
                    <a:tc>
                      <a:txBody>
                        <a:bodyPr/>
                        <a:lstStyle/>
                        <a:p>
                          <a:pPr marL="0" marR="0" lvl="1"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lang="fr-CA" sz="1600" b="0" i="1" u="none" strike="noStrike" kern="1200" baseline="0" dirty="0" smtClean="0">
                                    <a:solidFill>
                                      <a:schemeClr val="tx1"/>
                                    </a:solidFill>
                                    <a:latin typeface="Cambria Math" panose="02040503050406030204" pitchFamily="18" charset="0"/>
                                    <a:ea typeface="+mn-ea"/>
                                    <a:cs typeface="+mn-cs"/>
                                  </a:rPr>
                                  <m:t>𝑃</m:t>
                                </m:r>
                              </m:oMath>
                            </m:oMathPara>
                          </a14:m>
                          <a:endParaRPr lang="fr-CA" sz="1600" b="0" i="0" u="none" strike="noStrike" kern="1200" baseline="0" dirty="0">
                            <a:solidFill>
                              <a:schemeClr val="tx1"/>
                            </a:solidFill>
                            <a:latin typeface="Univers Condensed" panose="020B0506020202050204"/>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0" i="0" u="none" strike="noStrike" kern="1200" baseline="0" dirty="0">
                              <a:solidFill>
                                <a:schemeClr val="tx1"/>
                              </a:solidFill>
                              <a:latin typeface="Univers Condensed" panose="020B0506020202050204"/>
                              <a:ea typeface="+mn-ea"/>
                              <a:cs typeface="+mn-cs"/>
                            </a:rPr>
                            <a:t>Effets secondaires dus à la précontrainte</a:t>
                          </a:r>
                        </a:p>
                      </a:txBody>
                      <a:tcPr anchor="ctr"/>
                    </a:tc>
                    <a:extLst>
                      <a:ext uri="{0D108BD9-81ED-4DB2-BD59-A6C34878D82A}">
                        <a16:rowId xmlns:a16="http://schemas.microsoft.com/office/drawing/2014/main" val="10002"/>
                      </a:ext>
                    </a:extLst>
                  </a:tr>
                  <a:tr h="494843">
                    <a:tc>
                      <a:txBody>
                        <a:bodyPr/>
                        <a:lstStyle/>
                        <a:p>
                          <a:pPr marL="0" algn="ctr" defTabSz="914400" rtl="0" eaLnBrk="1" latinLnBrk="0" hangingPunct="1"/>
                          <a14:m>
                            <m:oMathPara xmlns:m="http://schemas.openxmlformats.org/officeDocument/2006/math">
                              <m:oMathParaPr>
                                <m:jc m:val="centerGroup"/>
                              </m:oMathParaPr>
                              <m:oMath xmlns:m="http://schemas.openxmlformats.org/officeDocument/2006/math">
                                <m:r>
                                  <a:rPr lang="fr-CA" sz="1600" b="0" i="1" u="none" strike="noStrike" kern="1200" baseline="0" dirty="0" smtClean="0">
                                    <a:solidFill>
                                      <a:schemeClr val="tx1"/>
                                    </a:solidFill>
                                    <a:latin typeface="Cambria Math" panose="02040503050406030204" pitchFamily="18" charset="0"/>
                                    <a:ea typeface="+mn-ea"/>
                                    <a:cs typeface="+mn-cs"/>
                                  </a:rPr>
                                  <m:t>𝐿</m:t>
                                </m:r>
                              </m:oMath>
                            </m:oMathPara>
                          </a14:m>
                          <a:endParaRPr lang="fr-CA" sz="1600" b="0" i="0" u="none" strike="noStrike" kern="1200" baseline="0" dirty="0">
                            <a:solidFill>
                              <a:schemeClr val="tx1"/>
                            </a:solidFill>
                            <a:latin typeface="Univers Condensed" panose="020B0506020202050204"/>
                            <a:ea typeface="+mn-ea"/>
                            <a:cs typeface="+mn-cs"/>
                          </a:endParaRPr>
                        </a:p>
                      </a:txBody>
                      <a:tcPr/>
                    </a:tc>
                    <a:tc>
                      <a:txBody>
                        <a:bodyPr/>
                        <a:lstStyle/>
                        <a:p>
                          <a:pPr marL="0" indent="0" algn="l" defTabSz="914400" rtl="0" eaLnBrk="1" latinLnBrk="0" hangingPunct="1">
                            <a:buFont typeface="Arial" panose="020B0604020202020204" pitchFamily="34" charset="0"/>
                            <a:buNone/>
                          </a:pPr>
                          <a:r>
                            <a:rPr lang="fr-CA" sz="1600" b="0" i="0" u="none" strike="noStrike" kern="1200" baseline="0" dirty="0">
                              <a:solidFill>
                                <a:schemeClr val="tx1"/>
                              </a:solidFill>
                              <a:latin typeface="Univers Condensed" panose="020B0506020202050204"/>
                              <a:ea typeface="+mn-ea"/>
                              <a:cs typeface="+mn-cs"/>
                            </a:rPr>
                            <a:t>Surcharge  routière y compris les charges de conception des dispositifs de retenue, </a:t>
                          </a:r>
                          <a:r>
                            <a:rPr lang="fr-CA" sz="1600" b="0" i="0" u="sng" strike="noStrike" kern="1200" baseline="0" dirty="0">
                              <a:solidFill>
                                <a:schemeClr val="tx1"/>
                              </a:solidFill>
                              <a:latin typeface="Univers Condensed" panose="020B0506020202050204"/>
                              <a:ea typeface="+mn-ea"/>
                              <a:cs typeface="+mn-cs"/>
                            </a:rPr>
                            <a:t>comprenant lorsque applicable, la majoration dynamique</a:t>
                          </a:r>
                        </a:p>
                      </a:txBody>
                      <a:tcPr anchor="ctr"/>
                    </a:tc>
                    <a:extLst>
                      <a:ext uri="{0D108BD9-81ED-4DB2-BD59-A6C34878D82A}">
                        <a16:rowId xmlns:a16="http://schemas.microsoft.com/office/drawing/2014/main" val="10003"/>
                      </a:ext>
                    </a:extLst>
                  </a:tr>
                  <a:tr h="1328262">
                    <a:tc>
                      <a:txBody>
                        <a:bodyPr/>
                        <a:lstStyle/>
                        <a:p>
                          <a:pPr marL="0" marR="0" lvl="1"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lang="fr-CA" sz="1600" b="0" i="1" u="none" strike="noStrike" kern="1200" baseline="0" dirty="0" smtClean="0">
                                    <a:solidFill>
                                      <a:schemeClr val="tx1"/>
                                    </a:solidFill>
                                    <a:latin typeface="Cambria Math" panose="02040503050406030204" pitchFamily="18" charset="0"/>
                                    <a:ea typeface="+mn-ea"/>
                                    <a:cs typeface="+mn-cs"/>
                                  </a:rPr>
                                  <m:t>𝐾</m:t>
                                </m:r>
                              </m:oMath>
                            </m:oMathPara>
                          </a14:m>
                          <a:endParaRPr lang="fr-CA" sz="1600" b="0" i="0" u="none" strike="noStrike" kern="1200" baseline="0" dirty="0">
                            <a:solidFill>
                              <a:schemeClr val="tx1"/>
                            </a:solidFill>
                            <a:latin typeface="Univers Condensed" panose="020B0506020202050204"/>
                            <a:ea typeface="+mn-ea"/>
                            <a:cs typeface="+mn-cs"/>
                          </a:endParaRPr>
                        </a:p>
                      </a:txBody>
                      <a:tcPr/>
                    </a:tc>
                    <a:tc>
                      <a:txBody>
                        <a:bodyPr/>
                        <a:lstStyle/>
                        <a:p>
                          <a:pPr marL="0" marR="0" lvl="1"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fr-CA" sz="1600" b="0" i="0" u="none" strike="noStrike" kern="1200" baseline="0" dirty="0">
                              <a:solidFill>
                                <a:schemeClr val="tx1"/>
                              </a:solidFill>
                              <a:latin typeface="Univers Condensed" panose="020B0506020202050204"/>
                              <a:ea typeface="+mn-ea"/>
                              <a:cs typeface="+mn-cs"/>
                            </a:rPr>
                            <a:t>Effets des contraintes, des déformations et des déplacements, y compris les effets sur leur retenue, et les effets du frottement  ou de la rigidité des appareils d’appui. Les  contraintes, et les déformations comprennent les contraintes et les déformations résultant des variations de température, du retrait et du fluage des matériaux. Les déformation élastiques étant cependant exclues</a:t>
                          </a:r>
                        </a:p>
                      </a:txBody>
                      <a:tcPr anchor="ctr"/>
                    </a:tc>
                    <a:extLst>
                      <a:ext uri="{0D108BD9-81ED-4DB2-BD59-A6C34878D82A}">
                        <a16:rowId xmlns:a16="http://schemas.microsoft.com/office/drawing/2014/main" val="10004"/>
                      </a:ext>
                    </a:extLst>
                  </a:tr>
                  <a:tr h="286488">
                    <a:tc>
                      <a:txBody>
                        <a:bodyPr/>
                        <a:lstStyle/>
                        <a:p>
                          <a:pPr marL="0" algn="ctr" defTabSz="914400" rtl="0" eaLnBrk="1" latinLnBrk="0" hangingPunct="1"/>
                          <a14:m>
                            <m:oMathPara xmlns:m="http://schemas.openxmlformats.org/officeDocument/2006/math">
                              <m:oMathParaPr>
                                <m:jc m:val="centerGroup"/>
                              </m:oMathParaPr>
                              <m:oMath xmlns:m="http://schemas.openxmlformats.org/officeDocument/2006/math">
                                <m:r>
                                  <a:rPr lang="fr-CA" sz="1600" b="0" i="1" u="none" strike="noStrike" kern="1200" baseline="0" dirty="0" smtClean="0">
                                    <a:solidFill>
                                      <a:schemeClr val="tx1"/>
                                    </a:solidFill>
                                    <a:latin typeface="Cambria Math" panose="02040503050406030204" pitchFamily="18" charset="0"/>
                                    <a:ea typeface="+mn-ea"/>
                                    <a:cs typeface="+mn-cs"/>
                                  </a:rPr>
                                  <m:t>𝑊</m:t>
                                </m:r>
                              </m:oMath>
                            </m:oMathPara>
                          </a14:m>
                          <a:endParaRPr lang="fr-CA" sz="1600" b="0" i="0" u="none" strike="noStrike" kern="1200" baseline="0" dirty="0">
                            <a:solidFill>
                              <a:schemeClr val="tx1"/>
                            </a:solidFill>
                            <a:latin typeface="Univers Condensed" panose="020B0506020202050204"/>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0" i="0" u="none" strike="noStrike" kern="1200" baseline="0" dirty="0">
                              <a:solidFill>
                                <a:schemeClr val="tx1"/>
                              </a:solidFill>
                              <a:latin typeface="Univers Condensed" panose="020B0506020202050204"/>
                              <a:ea typeface="+mn-ea"/>
                              <a:cs typeface="+mn-cs"/>
                            </a:rPr>
                            <a:t>Charge due au vent sur un ouvrage</a:t>
                          </a:r>
                        </a:p>
                      </a:txBody>
                      <a:tcPr anchor="ctr"/>
                    </a:tc>
                    <a:extLst>
                      <a:ext uri="{0D108BD9-81ED-4DB2-BD59-A6C34878D82A}">
                        <a16:rowId xmlns:a16="http://schemas.microsoft.com/office/drawing/2014/main" val="10005"/>
                      </a:ext>
                    </a:extLst>
                  </a:tr>
                  <a:tr h="286488">
                    <a:tc>
                      <a:txBody>
                        <a:bodyPr/>
                        <a:lstStyle/>
                        <a:p>
                          <a:pPr marL="0" algn="ctr" defTabSz="914400" rtl="0" eaLnBrk="1" latinLnBrk="0" hangingPunct="1"/>
                          <a14:m>
                            <m:oMathPara xmlns:m="http://schemas.openxmlformats.org/officeDocument/2006/math">
                              <m:oMathParaPr>
                                <m:jc m:val="centerGroup"/>
                              </m:oMathParaPr>
                              <m:oMath xmlns:m="http://schemas.openxmlformats.org/officeDocument/2006/math">
                                <m:r>
                                  <a:rPr lang="fr-CA" sz="1600" b="0" i="1" u="none" strike="noStrike" kern="1200" baseline="0" dirty="0" smtClean="0">
                                    <a:solidFill>
                                      <a:schemeClr val="tx1"/>
                                    </a:solidFill>
                                    <a:latin typeface="Cambria Math" panose="02040503050406030204" pitchFamily="18" charset="0"/>
                                    <a:ea typeface="+mn-ea"/>
                                    <a:cs typeface="+mn-cs"/>
                                  </a:rPr>
                                  <m:t>𝑉</m:t>
                                </m:r>
                              </m:oMath>
                            </m:oMathPara>
                          </a14:m>
                          <a:endParaRPr lang="fr-CA" sz="1600" b="0" i="0" u="none" strike="noStrike" kern="1200" baseline="0" dirty="0">
                            <a:solidFill>
                              <a:schemeClr val="tx1"/>
                            </a:solidFill>
                            <a:latin typeface="Univers Condensed" panose="020B0506020202050204"/>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0" i="0" u="none" strike="noStrike" kern="1200" baseline="0" dirty="0">
                              <a:solidFill>
                                <a:schemeClr val="tx1"/>
                              </a:solidFill>
                              <a:latin typeface="Univers Condensed" panose="020B0506020202050204"/>
                              <a:ea typeface="+mn-ea"/>
                              <a:cs typeface="+mn-cs"/>
                            </a:rPr>
                            <a:t>Charge due au vent sur la circulation routière</a:t>
                          </a:r>
                        </a:p>
                      </a:txBody>
                      <a:tcPr anchor="ctr"/>
                    </a:tc>
                    <a:extLst>
                      <a:ext uri="{0D108BD9-81ED-4DB2-BD59-A6C34878D82A}">
                        <a16:rowId xmlns:a16="http://schemas.microsoft.com/office/drawing/2014/main" val="10006"/>
                      </a:ext>
                    </a:extLst>
                  </a:tr>
                  <a:tr h="494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CA" sz="1600" b="0" i="1" u="none" strike="noStrike" kern="1200" baseline="0" dirty="0" smtClean="0">
                                    <a:solidFill>
                                      <a:schemeClr val="tx1"/>
                                    </a:solidFill>
                                    <a:latin typeface="Cambria Math" panose="02040503050406030204" pitchFamily="18" charset="0"/>
                                    <a:ea typeface="+mn-ea"/>
                                    <a:cs typeface="+mn-cs"/>
                                  </a:rPr>
                                  <m:t>𝑆</m:t>
                                </m:r>
                              </m:oMath>
                            </m:oMathPara>
                          </a14:m>
                          <a:endParaRPr lang="fr-CA" sz="1600" b="0" i="0" u="none" strike="noStrike" kern="1200" baseline="0" dirty="0">
                            <a:solidFill>
                              <a:schemeClr val="tx1"/>
                            </a:solidFill>
                            <a:latin typeface="Univers Condensed" panose="020B050602020205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b="0" i="0" u="none" strike="noStrike" kern="1200" baseline="0" dirty="0">
                              <a:solidFill>
                                <a:schemeClr val="tx1"/>
                              </a:solidFill>
                              <a:latin typeface="Univers Condensed" panose="020B0506020202050204"/>
                              <a:ea typeface="+mn-ea"/>
                              <a:cs typeface="+mn-cs"/>
                            </a:rPr>
                            <a:t>Charge due au tassement différentiel et (ou) au mouvement des fondations</a:t>
                          </a:r>
                        </a:p>
                      </a:txBody>
                      <a:tcPr anchor="ctr"/>
                    </a:tc>
                    <a:extLst>
                      <a:ext uri="{0D108BD9-81ED-4DB2-BD59-A6C34878D82A}">
                        <a16:rowId xmlns:a16="http://schemas.microsoft.com/office/drawing/2014/main" val="10007"/>
                      </a:ext>
                    </a:extLst>
                  </a:tr>
                  <a:tr h="286488">
                    <a:tc>
                      <a:txBody>
                        <a:bodyPr/>
                        <a:lstStyle/>
                        <a:p>
                          <a:pPr marL="0" marR="0" lvl="1"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lang="fr-CA" sz="1600" b="0" i="1" u="none" strike="noStrike" kern="1200" baseline="0" dirty="0" smtClean="0">
                                    <a:solidFill>
                                      <a:schemeClr val="tx1"/>
                                    </a:solidFill>
                                    <a:latin typeface="Cambria Math" panose="02040503050406030204" pitchFamily="18" charset="0"/>
                                    <a:ea typeface="+mn-ea"/>
                                    <a:cs typeface="+mn-cs"/>
                                  </a:rPr>
                                  <m:t>𝐸𝑄</m:t>
                                </m:r>
                              </m:oMath>
                            </m:oMathPara>
                          </a14:m>
                          <a:endParaRPr lang="fr-CA" sz="1600" b="0" i="0" u="none" strike="noStrike" kern="1200" baseline="0" dirty="0">
                            <a:solidFill>
                              <a:schemeClr val="tx1"/>
                            </a:solidFill>
                            <a:latin typeface="Univers Condensed" panose="020B0506020202050204"/>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0" i="0" u="none" strike="noStrike" kern="1200" baseline="0" dirty="0">
                              <a:solidFill>
                                <a:schemeClr val="tx1"/>
                              </a:solidFill>
                              <a:latin typeface="Univers Condensed" panose="020B0506020202050204"/>
                              <a:ea typeface="+mn-ea"/>
                              <a:cs typeface="+mn-cs"/>
                            </a:rPr>
                            <a:t>Charge due au séisme</a:t>
                          </a:r>
                        </a:p>
                      </a:txBody>
                      <a:tcPr anchor="ctr"/>
                    </a:tc>
                    <a:extLst>
                      <a:ext uri="{0D108BD9-81ED-4DB2-BD59-A6C34878D82A}">
                        <a16:rowId xmlns:a16="http://schemas.microsoft.com/office/drawing/2014/main" val="10008"/>
                      </a:ext>
                    </a:extLst>
                  </a:tr>
                  <a:tr h="494843">
                    <a:tc>
                      <a:txBody>
                        <a:bodyPr/>
                        <a:lstStyle/>
                        <a:p>
                          <a:pPr marL="0" marR="0" lvl="1"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lang="fr-CA" sz="1600" b="0" i="1" u="none" strike="noStrike" kern="1200" baseline="0" dirty="0" smtClean="0">
                                    <a:solidFill>
                                      <a:schemeClr val="tx1"/>
                                    </a:solidFill>
                                    <a:latin typeface="Cambria Math" panose="02040503050406030204" pitchFamily="18" charset="0"/>
                                    <a:ea typeface="+mn-ea"/>
                                    <a:cs typeface="+mn-cs"/>
                                  </a:rPr>
                                  <m:t>𝐹</m:t>
                                </m:r>
                              </m:oMath>
                            </m:oMathPara>
                          </a14:m>
                          <a:endParaRPr lang="fr-CA" sz="1600" b="0" i="0" u="none" strike="noStrike" kern="1200" baseline="0" dirty="0">
                            <a:solidFill>
                              <a:schemeClr val="tx1"/>
                            </a:solidFill>
                            <a:latin typeface="Univers Condensed" panose="020B0506020202050204"/>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0" i="0" u="none" strike="noStrike" kern="1200" baseline="0" dirty="0">
                              <a:solidFill>
                                <a:schemeClr val="tx1"/>
                              </a:solidFill>
                              <a:latin typeface="Univers Condensed" panose="020B0506020202050204"/>
                              <a:ea typeface="+mn-ea"/>
                              <a:cs typeface="+mn-cs"/>
                            </a:rPr>
                            <a:t>Charges dues à la force hydrodynamique, à la pression des glaces ou aux torrents de débris</a:t>
                          </a:r>
                        </a:p>
                      </a:txBody>
                      <a:tcPr anchor="ctr"/>
                    </a:tc>
                    <a:extLst>
                      <a:ext uri="{0D108BD9-81ED-4DB2-BD59-A6C34878D82A}">
                        <a16:rowId xmlns:a16="http://schemas.microsoft.com/office/drawing/2014/main" val="10009"/>
                      </a:ext>
                    </a:extLst>
                  </a:tr>
                  <a:tr h="286488">
                    <a:tc>
                      <a:txBody>
                        <a:bodyPr/>
                        <a:lstStyle/>
                        <a:p>
                          <a:pPr marL="0" marR="0" lvl="1"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lang="fr-CA" sz="1600" b="0" i="1" u="none" strike="noStrike" kern="1200" baseline="0" dirty="0" smtClean="0">
                                    <a:solidFill>
                                      <a:schemeClr val="tx1"/>
                                    </a:solidFill>
                                    <a:latin typeface="Cambria Math" panose="02040503050406030204" pitchFamily="18" charset="0"/>
                                    <a:ea typeface="+mn-ea"/>
                                    <a:cs typeface="+mn-cs"/>
                                  </a:rPr>
                                  <m:t>𝐴</m:t>
                                </m:r>
                              </m:oMath>
                            </m:oMathPara>
                          </a14:m>
                          <a:endParaRPr lang="fr-CA" sz="1600" b="0" i="0" u="none" strike="noStrike" kern="1200" baseline="0" dirty="0">
                            <a:solidFill>
                              <a:schemeClr val="tx1"/>
                            </a:solidFill>
                            <a:latin typeface="Univers Condensed" panose="020B050602020205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b="0" i="0" u="none" strike="noStrike" kern="1200" baseline="0" dirty="0">
                              <a:solidFill>
                                <a:schemeClr val="tx1"/>
                              </a:solidFill>
                              <a:latin typeface="Univers Condensed" panose="020B0506020202050204"/>
                              <a:ea typeface="+mn-ea"/>
                              <a:cs typeface="+mn-cs"/>
                            </a:rPr>
                            <a:t>Charge due au verglas</a:t>
                          </a:r>
                        </a:p>
                      </a:txBody>
                      <a:tcPr anchor="ctr"/>
                    </a:tc>
                    <a:extLst>
                      <a:ext uri="{0D108BD9-81ED-4DB2-BD59-A6C34878D82A}">
                        <a16:rowId xmlns:a16="http://schemas.microsoft.com/office/drawing/2014/main" val="10010"/>
                      </a:ext>
                    </a:extLst>
                  </a:tr>
                  <a:tr h="494843">
                    <a:tc>
                      <a:txBody>
                        <a:bodyPr/>
                        <a:lstStyle/>
                        <a:p>
                          <a:pPr marL="0" marR="0" lvl="1"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lang="fr-CA" sz="1600" b="0" i="1" u="none" strike="noStrike" kern="1200" baseline="0" dirty="0" smtClean="0">
                                    <a:solidFill>
                                      <a:schemeClr val="tx1"/>
                                    </a:solidFill>
                                    <a:latin typeface="Cambria Math" panose="02040503050406030204" pitchFamily="18" charset="0"/>
                                    <a:ea typeface="+mn-ea"/>
                                    <a:cs typeface="+mn-cs"/>
                                  </a:rPr>
                                  <m:t>𝐻</m:t>
                                </m:r>
                              </m:oMath>
                            </m:oMathPara>
                          </a14:m>
                          <a:endParaRPr lang="fr-CA" sz="1600" b="0" i="0" u="none" strike="noStrike" kern="1200" baseline="0" dirty="0">
                            <a:solidFill>
                              <a:schemeClr val="tx1"/>
                            </a:solidFill>
                            <a:latin typeface="Univers Condensed" panose="020B050602020205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b="0" i="0" u="none" strike="noStrike" kern="1200" baseline="0" dirty="0">
                              <a:solidFill>
                                <a:schemeClr val="tx1"/>
                              </a:solidFill>
                              <a:latin typeface="Univers Condensed" panose="020B0506020202050204"/>
                              <a:ea typeface="+mn-ea"/>
                              <a:cs typeface="+mn-cs"/>
                            </a:rPr>
                            <a:t>Charge due au choc provoqué par la collision d’un véhicule ou d’un navire sur un obstacle autre d’un dispositif de retenue</a:t>
                          </a:r>
                        </a:p>
                      </a:txBody>
                      <a:tcPr anchor="ctr"/>
                    </a:tc>
                    <a:extLst>
                      <a:ext uri="{0D108BD9-81ED-4DB2-BD59-A6C34878D82A}">
                        <a16:rowId xmlns:a16="http://schemas.microsoft.com/office/drawing/2014/main" val="10011"/>
                      </a:ext>
                    </a:extLst>
                  </a:tr>
                </a:tbl>
              </a:graphicData>
            </a:graphic>
          </p:graphicFrame>
        </mc:Choice>
        <mc:Fallback xmlns="">
          <p:graphicFrame>
            <p:nvGraphicFramePr>
              <p:cNvPr id="10" name="Tableau 9"/>
              <p:cNvGraphicFramePr>
                <a:graphicFrameLocks noGrp="1"/>
              </p:cNvGraphicFramePr>
              <p:nvPr>
                <p:extLst>
                  <p:ext uri="{D42A27DB-BD31-4B8C-83A1-F6EECF244321}">
                    <p14:modId xmlns:p14="http://schemas.microsoft.com/office/powerpoint/2010/main" val="464724724"/>
                  </p:ext>
                </p:extLst>
              </p:nvPr>
            </p:nvGraphicFramePr>
            <p:xfrm>
              <a:off x="3079589" y="570210"/>
              <a:ext cx="7772401" cy="6151265"/>
            </p:xfrm>
            <a:graphic>
              <a:graphicData uri="http://schemas.openxmlformats.org/drawingml/2006/table">
                <a:tbl>
                  <a:tblPr firstRow="1" bandRow="1">
                    <a:tableStyleId>{5940675A-B579-460E-94D1-54222C63F5DA}</a:tableStyleId>
                  </a:tblPr>
                  <a:tblGrid>
                    <a:gridCol w="401294">
                      <a:extLst>
                        <a:ext uri="{9D8B030D-6E8A-4147-A177-3AD203B41FA5}">
                          <a16:colId xmlns:a16="http://schemas.microsoft.com/office/drawing/2014/main" val="20000"/>
                        </a:ext>
                      </a:extLst>
                    </a:gridCol>
                    <a:gridCol w="7371107">
                      <a:extLst>
                        <a:ext uri="{9D8B030D-6E8A-4147-A177-3AD203B41FA5}">
                          <a16:colId xmlns:a16="http://schemas.microsoft.com/office/drawing/2014/main" val="20001"/>
                        </a:ext>
                      </a:extLst>
                    </a:gridCol>
                  </a:tblGrid>
                  <a:tr h="335280">
                    <a:tc>
                      <a:txBody>
                        <a:bodyPr/>
                        <a:lstStyle/>
                        <a:p>
                          <a:endParaRPr lang="fr-FR"/>
                        </a:p>
                      </a:txBody>
                      <a:tcPr anchor="ctr">
                        <a:blipFill>
                          <a:blip r:embed="rId3"/>
                          <a:stretch>
                            <a:fillRect l="-1515" t="-3636" r="-1836364" b="-1760000"/>
                          </a:stretch>
                        </a:blipFill>
                      </a:tcPr>
                    </a:tc>
                    <a:tc>
                      <a:txBody>
                        <a:bodyPr/>
                        <a:lstStyle/>
                        <a:p>
                          <a:r>
                            <a:rPr lang="fr-CA" sz="1600" b="0" i="0" u="none" strike="noStrike" kern="1200" baseline="0" dirty="0">
                              <a:solidFill>
                                <a:schemeClr val="tx1"/>
                              </a:solidFill>
                              <a:latin typeface="Univers Condensed" panose="020B0506020202050204"/>
                              <a:ea typeface="+mn-ea"/>
                              <a:cs typeface="+mn-cs"/>
                            </a:rPr>
                            <a:t>Poids propre</a:t>
                          </a:r>
                        </a:p>
                      </a:txBody>
                      <a:tcPr anchor="ctr"/>
                    </a:tc>
                    <a:extLst>
                      <a:ext uri="{0D108BD9-81ED-4DB2-BD59-A6C34878D82A}">
                        <a16:rowId xmlns:a16="http://schemas.microsoft.com/office/drawing/2014/main" val="10000"/>
                      </a:ext>
                    </a:extLst>
                  </a:tr>
                  <a:tr h="579120">
                    <a:tc>
                      <a:txBody>
                        <a:bodyPr/>
                        <a:lstStyle/>
                        <a:p>
                          <a:endParaRPr lang="fr-FR"/>
                        </a:p>
                      </a:txBody>
                      <a:tcPr>
                        <a:blipFill>
                          <a:blip r:embed="rId3"/>
                          <a:stretch>
                            <a:fillRect l="-1515" t="-60000" r="-1836364" b="-918947"/>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0" i="0" u="none" strike="noStrike" kern="1200" baseline="0" dirty="0">
                              <a:solidFill>
                                <a:schemeClr val="tx1"/>
                              </a:solidFill>
                              <a:latin typeface="Univers Condensed" panose="020B0506020202050204"/>
                              <a:ea typeface="+mn-ea"/>
                              <a:cs typeface="+mn-cs"/>
                            </a:rPr>
                            <a:t>Charges dues à la poussé des terre et à la pression hydrostatique, autre que le poids propre</a:t>
                          </a:r>
                        </a:p>
                      </a:txBody>
                      <a:tcPr anchor="ctr"/>
                    </a:tc>
                    <a:extLst>
                      <a:ext uri="{0D108BD9-81ED-4DB2-BD59-A6C34878D82A}">
                        <a16:rowId xmlns:a16="http://schemas.microsoft.com/office/drawing/2014/main" val="10001"/>
                      </a:ext>
                    </a:extLst>
                  </a:tr>
                  <a:tr h="335280">
                    <a:tc>
                      <a:txBody>
                        <a:bodyPr/>
                        <a:lstStyle/>
                        <a:p>
                          <a:endParaRPr lang="fr-FR"/>
                        </a:p>
                      </a:txBody>
                      <a:tcPr>
                        <a:blipFill>
                          <a:blip r:embed="rId3"/>
                          <a:stretch>
                            <a:fillRect l="-1515" t="-276364" r="-1836364" b="-1487273"/>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0" i="0" u="none" strike="noStrike" kern="1200" baseline="0" dirty="0">
                              <a:solidFill>
                                <a:schemeClr val="tx1"/>
                              </a:solidFill>
                              <a:latin typeface="Univers Condensed" panose="020B0506020202050204"/>
                              <a:ea typeface="+mn-ea"/>
                              <a:cs typeface="+mn-cs"/>
                            </a:rPr>
                            <a:t>Effets secondaires dus à la précontrainte</a:t>
                          </a:r>
                        </a:p>
                      </a:txBody>
                      <a:tcPr anchor="ctr"/>
                    </a:tc>
                    <a:extLst>
                      <a:ext uri="{0D108BD9-81ED-4DB2-BD59-A6C34878D82A}">
                        <a16:rowId xmlns:a16="http://schemas.microsoft.com/office/drawing/2014/main" val="10002"/>
                      </a:ext>
                    </a:extLst>
                  </a:tr>
                  <a:tr h="579120">
                    <a:tc>
                      <a:txBody>
                        <a:bodyPr/>
                        <a:lstStyle/>
                        <a:p>
                          <a:endParaRPr lang="fr-FR"/>
                        </a:p>
                      </a:txBody>
                      <a:tcPr>
                        <a:blipFill>
                          <a:blip r:embed="rId3"/>
                          <a:stretch>
                            <a:fillRect l="-1515" t="-217895" r="-1836364" b="-761053"/>
                          </a:stretch>
                        </a:blipFill>
                      </a:tcPr>
                    </a:tc>
                    <a:tc>
                      <a:txBody>
                        <a:bodyPr/>
                        <a:lstStyle/>
                        <a:p>
                          <a:pPr marL="0" indent="0" algn="l" defTabSz="914400" rtl="0" eaLnBrk="1" latinLnBrk="0" hangingPunct="1">
                            <a:buFont typeface="Arial" panose="020B0604020202020204" pitchFamily="34" charset="0"/>
                            <a:buNone/>
                          </a:pPr>
                          <a:r>
                            <a:rPr lang="fr-CA" sz="1600" b="0" i="0" u="none" strike="noStrike" kern="1200" baseline="0" dirty="0">
                              <a:solidFill>
                                <a:schemeClr val="tx1"/>
                              </a:solidFill>
                              <a:latin typeface="Univers Condensed" panose="020B0506020202050204"/>
                              <a:ea typeface="+mn-ea"/>
                              <a:cs typeface="+mn-cs"/>
                            </a:rPr>
                            <a:t>Surcharge  routière y compris les charges de conception des dispositifs de retenue, </a:t>
                          </a:r>
                          <a:r>
                            <a:rPr lang="fr-CA" sz="1600" b="0" i="0" u="sng" strike="noStrike" kern="1200" baseline="0" dirty="0">
                              <a:solidFill>
                                <a:schemeClr val="tx1"/>
                              </a:solidFill>
                              <a:latin typeface="Univers Condensed" panose="020B0506020202050204"/>
                              <a:ea typeface="+mn-ea"/>
                              <a:cs typeface="+mn-cs"/>
                            </a:rPr>
                            <a:t>comprenant lorsque applicable, la majoration dynamique</a:t>
                          </a:r>
                        </a:p>
                      </a:txBody>
                      <a:tcPr anchor="ctr"/>
                    </a:tc>
                    <a:extLst>
                      <a:ext uri="{0D108BD9-81ED-4DB2-BD59-A6C34878D82A}">
                        <a16:rowId xmlns:a16="http://schemas.microsoft.com/office/drawing/2014/main" val="10003"/>
                      </a:ext>
                    </a:extLst>
                  </a:tr>
                  <a:tr h="1328262">
                    <a:tc>
                      <a:txBody>
                        <a:bodyPr/>
                        <a:lstStyle/>
                        <a:p>
                          <a:endParaRPr lang="fr-FR"/>
                        </a:p>
                      </a:txBody>
                      <a:tcPr>
                        <a:blipFill>
                          <a:blip r:embed="rId3"/>
                          <a:stretch>
                            <a:fillRect l="-1515" t="-138532" r="-1836364" b="-231651"/>
                          </a:stretch>
                        </a:blipFill>
                      </a:tcPr>
                    </a:tc>
                    <a:tc>
                      <a:txBody>
                        <a:bodyPr/>
                        <a:lstStyle/>
                        <a:p>
                          <a:pPr marL="0" marR="0" lvl="1"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fr-CA" sz="1600" b="0" i="0" u="none" strike="noStrike" kern="1200" baseline="0" dirty="0">
                              <a:solidFill>
                                <a:schemeClr val="tx1"/>
                              </a:solidFill>
                              <a:latin typeface="Univers Condensed" panose="020B0506020202050204"/>
                              <a:ea typeface="+mn-ea"/>
                              <a:cs typeface="+mn-cs"/>
                            </a:rPr>
                            <a:t>Effets des contraintes, des déformations et des déplacements, y compris les effets sur leur retenue, et les effets du frottement  ou de la rigidité des appareils d’appui. Les  contraintes, et les déformations comprennent les contraintes et les déformations résultant des variations de température, du retrait et du fluage des matériaux. Les déformation élastiques étant cependant exclues</a:t>
                          </a:r>
                        </a:p>
                      </a:txBody>
                      <a:tcPr anchor="ctr"/>
                    </a:tc>
                    <a:extLst>
                      <a:ext uri="{0D108BD9-81ED-4DB2-BD59-A6C34878D82A}">
                        <a16:rowId xmlns:a16="http://schemas.microsoft.com/office/drawing/2014/main" val="10004"/>
                      </a:ext>
                    </a:extLst>
                  </a:tr>
                  <a:tr h="335280">
                    <a:tc>
                      <a:txBody>
                        <a:bodyPr/>
                        <a:lstStyle/>
                        <a:p>
                          <a:endParaRPr lang="fr-FR"/>
                        </a:p>
                      </a:txBody>
                      <a:tcPr>
                        <a:blipFill>
                          <a:blip r:embed="rId3"/>
                          <a:stretch>
                            <a:fillRect l="-1515" t="-945455" r="-1836364" b="-818182"/>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0" i="0" u="none" strike="noStrike" kern="1200" baseline="0" dirty="0">
                              <a:solidFill>
                                <a:schemeClr val="tx1"/>
                              </a:solidFill>
                              <a:latin typeface="Univers Condensed" panose="020B0506020202050204"/>
                              <a:ea typeface="+mn-ea"/>
                              <a:cs typeface="+mn-cs"/>
                            </a:rPr>
                            <a:t>Charge due au vent sur un ouvrage</a:t>
                          </a:r>
                        </a:p>
                      </a:txBody>
                      <a:tcPr anchor="ctr"/>
                    </a:tc>
                    <a:extLst>
                      <a:ext uri="{0D108BD9-81ED-4DB2-BD59-A6C34878D82A}">
                        <a16:rowId xmlns:a16="http://schemas.microsoft.com/office/drawing/2014/main" val="10005"/>
                      </a:ext>
                    </a:extLst>
                  </a:tr>
                  <a:tr h="335280">
                    <a:tc>
                      <a:txBody>
                        <a:bodyPr/>
                        <a:lstStyle/>
                        <a:p>
                          <a:endParaRPr lang="fr-FR"/>
                        </a:p>
                      </a:txBody>
                      <a:tcPr>
                        <a:blipFill>
                          <a:blip r:embed="rId3"/>
                          <a:stretch>
                            <a:fillRect l="-1515" t="-1045455" r="-1836364" b="-718182"/>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0" i="0" u="none" strike="noStrike" kern="1200" baseline="0" dirty="0">
                              <a:solidFill>
                                <a:schemeClr val="tx1"/>
                              </a:solidFill>
                              <a:latin typeface="Univers Condensed" panose="020B0506020202050204"/>
                              <a:ea typeface="+mn-ea"/>
                              <a:cs typeface="+mn-cs"/>
                            </a:rPr>
                            <a:t>Charge due au vent sur la circulation routière</a:t>
                          </a:r>
                        </a:p>
                      </a:txBody>
                      <a:tcPr anchor="ctr"/>
                    </a:tc>
                    <a:extLst>
                      <a:ext uri="{0D108BD9-81ED-4DB2-BD59-A6C34878D82A}">
                        <a16:rowId xmlns:a16="http://schemas.microsoft.com/office/drawing/2014/main" val="10006"/>
                      </a:ext>
                    </a:extLst>
                  </a:tr>
                  <a:tr h="494843">
                    <a:tc>
                      <a:txBody>
                        <a:bodyPr/>
                        <a:lstStyle/>
                        <a:p>
                          <a:endParaRPr lang="fr-FR"/>
                        </a:p>
                      </a:txBody>
                      <a:tcPr>
                        <a:blipFill>
                          <a:blip r:embed="rId3"/>
                          <a:stretch>
                            <a:fillRect l="-1515" t="-768293" r="-1836364" b="-38170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b="0" i="0" u="none" strike="noStrike" kern="1200" baseline="0" dirty="0">
                              <a:solidFill>
                                <a:schemeClr val="tx1"/>
                              </a:solidFill>
                              <a:latin typeface="Univers Condensed" panose="020B0506020202050204"/>
                              <a:ea typeface="+mn-ea"/>
                              <a:cs typeface="+mn-cs"/>
                            </a:rPr>
                            <a:t>Charge due au tassement différentiel et (ou) au mouvement des fondations</a:t>
                          </a:r>
                        </a:p>
                      </a:txBody>
                      <a:tcPr anchor="ctr"/>
                    </a:tc>
                    <a:extLst>
                      <a:ext uri="{0D108BD9-81ED-4DB2-BD59-A6C34878D82A}">
                        <a16:rowId xmlns:a16="http://schemas.microsoft.com/office/drawing/2014/main" val="10007"/>
                      </a:ext>
                    </a:extLst>
                  </a:tr>
                  <a:tr h="335280">
                    <a:tc>
                      <a:txBody>
                        <a:bodyPr/>
                        <a:lstStyle/>
                        <a:p>
                          <a:endParaRPr lang="fr-FR"/>
                        </a:p>
                      </a:txBody>
                      <a:tcPr>
                        <a:blipFill>
                          <a:blip r:embed="rId3"/>
                          <a:stretch>
                            <a:fillRect l="-1515" t="-1294545" r="-1836364" b="-469091"/>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0" i="0" u="none" strike="noStrike" kern="1200" baseline="0" dirty="0">
                              <a:solidFill>
                                <a:schemeClr val="tx1"/>
                              </a:solidFill>
                              <a:latin typeface="Univers Condensed" panose="020B0506020202050204"/>
                              <a:ea typeface="+mn-ea"/>
                              <a:cs typeface="+mn-cs"/>
                            </a:rPr>
                            <a:t>Charge due au séisme</a:t>
                          </a:r>
                        </a:p>
                      </a:txBody>
                      <a:tcPr anchor="ctr"/>
                    </a:tc>
                    <a:extLst>
                      <a:ext uri="{0D108BD9-81ED-4DB2-BD59-A6C34878D82A}">
                        <a16:rowId xmlns:a16="http://schemas.microsoft.com/office/drawing/2014/main" val="10008"/>
                      </a:ext>
                    </a:extLst>
                  </a:tr>
                  <a:tr h="579120">
                    <a:tc>
                      <a:txBody>
                        <a:bodyPr/>
                        <a:lstStyle/>
                        <a:p>
                          <a:endParaRPr lang="fr-FR"/>
                        </a:p>
                      </a:txBody>
                      <a:tcPr>
                        <a:blipFill>
                          <a:blip r:embed="rId3"/>
                          <a:stretch>
                            <a:fillRect l="-1515" t="-807368" r="-1836364" b="-171579"/>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b="0" i="0" u="none" strike="noStrike" kern="1200" baseline="0" dirty="0">
                              <a:solidFill>
                                <a:schemeClr val="tx1"/>
                              </a:solidFill>
                              <a:latin typeface="Univers Condensed" panose="020B0506020202050204"/>
                              <a:ea typeface="+mn-ea"/>
                              <a:cs typeface="+mn-cs"/>
                            </a:rPr>
                            <a:t>Charges dues à la force hydrodynamique, à la pression des glaces ou aux torrents de débris</a:t>
                          </a:r>
                        </a:p>
                      </a:txBody>
                      <a:tcPr anchor="ctr"/>
                    </a:tc>
                    <a:extLst>
                      <a:ext uri="{0D108BD9-81ED-4DB2-BD59-A6C34878D82A}">
                        <a16:rowId xmlns:a16="http://schemas.microsoft.com/office/drawing/2014/main" val="10009"/>
                      </a:ext>
                    </a:extLst>
                  </a:tr>
                  <a:tr h="335280">
                    <a:tc>
                      <a:txBody>
                        <a:bodyPr/>
                        <a:lstStyle/>
                        <a:p>
                          <a:endParaRPr lang="fr-FR"/>
                        </a:p>
                      </a:txBody>
                      <a:tcPr>
                        <a:blipFill>
                          <a:blip r:embed="rId3"/>
                          <a:stretch>
                            <a:fillRect l="-1515" t="-1567273" r="-1836364" b="-19636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b="0" i="0" u="none" strike="noStrike" kern="1200" baseline="0" dirty="0">
                              <a:solidFill>
                                <a:schemeClr val="tx1"/>
                              </a:solidFill>
                              <a:latin typeface="Univers Condensed" panose="020B0506020202050204"/>
                              <a:ea typeface="+mn-ea"/>
                              <a:cs typeface="+mn-cs"/>
                            </a:rPr>
                            <a:t>Charge due au verglas</a:t>
                          </a:r>
                        </a:p>
                      </a:txBody>
                      <a:tcPr anchor="ctr"/>
                    </a:tc>
                    <a:extLst>
                      <a:ext uri="{0D108BD9-81ED-4DB2-BD59-A6C34878D82A}">
                        <a16:rowId xmlns:a16="http://schemas.microsoft.com/office/drawing/2014/main" val="10010"/>
                      </a:ext>
                    </a:extLst>
                  </a:tr>
                  <a:tr h="579120">
                    <a:tc>
                      <a:txBody>
                        <a:bodyPr/>
                        <a:lstStyle/>
                        <a:p>
                          <a:endParaRPr lang="fr-FR"/>
                        </a:p>
                      </a:txBody>
                      <a:tcPr>
                        <a:blipFill>
                          <a:blip r:embed="rId3"/>
                          <a:stretch>
                            <a:fillRect l="-1515" t="-965263" r="-1836364" b="-1368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600" b="0" i="0" u="none" strike="noStrike" kern="1200" baseline="0" dirty="0">
                              <a:solidFill>
                                <a:schemeClr val="tx1"/>
                              </a:solidFill>
                              <a:latin typeface="Univers Condensed" panose="020B0506020202050204"/>
                              <a:ea typeface="+mn-ea"/>
                              <a:cs typeface="+mn-cs"/>
                            </a:rPr>
                            <a:t>Charge due au choc provoqué par la collision d’un véhicule ou d’un navire sur un obstacle autre d’un dispositif de retenue</a:t>
                          </a:r>
                        </a:p>
                      </a:txBody>
                      <a:tcPr anchor="ctr"/>
                    </a:tc>
                    <a:extLst>
                      <a:ext uri="{0D108BD9-81ED-4DB2-BD59-A6C34878D82A}">
                        <a16:rowId xmlns:a16="http://schemas.microsoft.com/office/drawing/2014/main" val="10011"/>
                      </a:ext>
                    </a:extLst>
                  </a:tr>
                </a:tbl>
              </a:graphicData>
            </a:graphic>
          </p:graphicFrame>
        </mc:Fallback>
      </mc:AlternateContent>
      <p:sp>
        <p:nvSpPr>
          <p:cNvPr id="6" name="ZoneTexte 5"/>
          <p:cNvSpPr txBox="1"/>
          <p:nvPr/>
        </p:nvSpPr>
        <p:spPr>
          <a:xfrm>
            <a:off x="583279" y="6514721"/>
            <a:ext cx="1666626" cy="276999"/>
          </a:xfrm>
          <a:prstGeom prst="rect">
            <a:avLst/>
          </a:prstGeom>
          <a:noFill/>
        </p:spPr>
        <p:txBody>
          <a:bodyPr wrap="square" rtlCol="0">
            <a:spAutoFit/>
          </a:bodyPr>
          <a:lstStyle/>
          <a:p>
            <a:pPr algn="ctr"/>
            <a:r>
              <a:rPr lang="fr-FR" sz="1200" dirty="0">
                <a:latin typeface="Univers Condensed" panose="020B0506020202050204"/>
              </a:rPr>
              <a:t>Source : </a:t>
            </a:r>
            <a:r>
              <a:rPr lang="fr-CA" sz="1200" dirty="0">
                <a:latin typeface="Univers Condensed Light" panose="020B0306020202040204" pitchFamily="34" charset="0"/>
              </a:rPr>
              <a:t>CSA S6:19</a:t>
            </a:r>
          </a:p>
        </p:txBody>
      </p:sp>
    </p:spTree>
    <p:extLst>
      <p:ext uri="{BB962C8B-B14F-4D97-AF65-F5344CB8AC3E}">
        <p14:creationId xmlns:p14="http://schemas.microsoft.com/office/powerpoint/2010/main" val="354545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ALU-COMPÉTENCES</a:t>
            </a:r>
          </a:p>
        </p:txBody>
      </p:sp>
      <p:sp>
        <p:nvSpPr>
          <p:cNvPr id="3" name="Espace réservé du numéro de diapositive 2"/>
          <p:cNvSpPr>
            <a:spLocks noGrp="1"/>
          </p:cNvSpPr>
          <p:nvPr>
            <p:ph type="sldNum" sz="quarter" idx="12"/>
          </p:nvPr>
        </p:nvSpPr>
        <p:spPr/>
        <p:txBody>
          <a:bodyPr/>
          <a:lstStyle/>
          <a:p>
            <a:fld id="{82B63C5F-247B-BE4F-ACBC-7BDD67617F3E}" type="slidenum">
              <a:rPr lang="fr-FR" smtClean="0"/>
              <a:pPr/>
              <a:t>3</a:t>
            </a:fld>
            <a:endParaRPr lang="fr-FR" dirty="0"/>
          </a:p>
        </p:txBody>
      </p:sp>
      <p:sp>
        <p:nvSpPr>
          <p:cNvPr id="4" name="Espace réservé du texte 3"/>
          <p:cNvSpPr>
            <a:spLocks noGrp="1"/>
          </p:cNvSpPr>
          <p:nvPr>
            <p:ph type="body" idx="1"/>
          </p:nvPr>
        </p:nvSpPr>
        <p:spPr>
          <a:xfrm>
            <a:off x="787034" y="1892178"/>
            <a:ext cx="7313612" cy="4041258"/>
          </a:xfrm>
        </p:spPr>
        <p:txBody>
          <a:bodyPr>
            <a:normAutofit/>
          </a:bodyPr>
          <a:lstStyle/>
          <a:p>
            <a:r>
              <a:rPr lang="fr-CA" sz="2000" dirty="0"/>
              <a:t>Avec la permission de l'Association canadienne de normalisation (exploitée sous le nom de «Groupe CSA»), 178, boul. </a:t>
            </a:r>
            <a:r>
              <a:rPr lang="fr-CA" sz="2000" dirty="0" err="1"/>
              <a:t>Rexdale</a:t>
            </a:r>
            <a:r>
              <a:rPr lang="fr-CA" sz="2000" dirty="0"/>
              <a:t>, Toronto, ON, M9W 1R3, une certaine partie du matériel est reproduite de la norme CSA S6:19 / S6.1:19 du groupe CSA. / </a:t>
            </a:r>
            <a:r>
              <a:rPr lang="fr-CA" sz="2000" dirty="0" err="1"/>
              <a:t>Commentary</a:t>
            </a:r>
            <a:r>
              <a:rPr lang="fr-CA" sz="2000" dirty="0"/>
              <a:t> on CSA S6:19, Code canadien sur le calcul des ponts routiers. Ce document ne représente pas la position officielle complète du Groupe CSA sur le sujet référencé, qui est représenté uniquement par la norme dans son intégralité. Bien que l'utilisation du matériel ait été autorisée, le Groupe CSA n'est pas responsable de la manière dont les données sont présentées, ni de toute représentation ou interprétation. Aucune autre reproduction n'est autorisée. Pour plus d'informations ou pour acheter des normes auprès du Groupe CSA, veuillez visiter store.csagroup.org ou appeler le 1-800-463-6727.</a:t>
            </a:r>
          </a:p>
          <a:p>
            <a:endParaRPr lang="fr-CA" sz="2000" dirty="0"/>
          </a:p>
        </p:txBody>
      </p:sp>
      <p:sp>
        <p:nvSpPr>
          <p:cNvPr id="5" name="Titre 4"/>
          <p:cNvSpPr>
            <a:spLocks noGrp="1"/>
          </p:cNvSpPr>
          <p:nvPr>
            <p:ph type="title"/>
          </p:nvPr>
        </p:nvSpPr>
        <p:spPr/>
        <p:txBody>
          <a:bodyPr/>
          <a:lstStyle/>
          <a:p>
            <a:r>
              <a:rPr lang="fr-CA" dirty="0"/>
              <a:t>Avis</a:t>
            </a:r>
          </a:p>
        </p:txBody>
      </p:sp>
      <p:pic>
        <p:nvPicPr>
          <p:cNvPr id="7" name="Image 6">
            <a:extLst>
              <a:ext uri="{FF2B5EF4-FFF2-40B4-BE49-F238E27FC236}">
                <a16:creationId xmlns:a16="http://schemas.microsoft.com/office/drawing/2014/main" id="{BE733891-8FA6-2A49-A61D-867FD784E8B1}"/>
              </a:ext>
            </a:extLst>
          </p:cNvPr>
          <p:cNvPicPr>
            <a:picLocks noChangeAspect="1"/>
          </p:cNvPicPr>
          <p:nvPr/>
        </p:nvPicPr>
        <p:blipFill>
          <a:blip r:embed="rId2"/>
          <a:stretch>
            <a:fillRect/>
          </a:stretch>
        </p:blipFill>
        <p:spPr>
          <a:xfrm>
            <a:off x="8153400" y="1746724"/>
            <a:ext cx="3324684" cy="4303395"/>
          </a:xfrm>
          <a:prstGeom prst="rect">
            <a:avLst/>
          </a:prstGeom>
        </p:spPr>
      </p:pic>
    </p:spTree>
    <p:extLst>
      <p:ext uri="{BB962C8B-B14F-4D97-AF65-F5344CB8AC3E}">
        <p14:creationId xmlns:p14="http://schemas.microsoft.com/office/powerpoint/2010/main" val="3696600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30</a:t>
            </a:fld>
            <a:endParaRPr lang="fr-CA" altLang="fr-F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mc:AlternateContent xmlns:mc="http://schemas.openxmlformats.org/markup-compatibility/2006" xmlns:a14="http://schemas.microsoft.com/office/drawing/2010/main">
        <mc:Choice Requires="a14">
          <p:sp>
            <p:nvSpPr>
              <p:cNvPr id="6" name="Rectangle 1027"/>
              <p:cNvSpPr txBox="1">
                <a:spLocks noChangeArrowheads="1"/>
              </p:cNvSpPr>
              <p:nvPr/>
            </p:nvSpPr>
            <p:spPr>
              <a:xfrm>
                <a:off x="1148763" y="763018"/>
                <a:ext cx="9318711" cy="50963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Condensed Light" panose="020B03060202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solidFill>
                    <a:latin typeface="Univers Condensed Light" panose="020B03060202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Condensed Light" panose="020B03060202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a:defRPr/>
                </a:pPr>
                <a:r>
                  <a:rPr lang="fr-CA" sz="1400" dirty="0">
                    <a:solidFill>
                      <a:schemeClr val="tx1"/>
                    </a:solidFill>
                    <a:latin typeface="Univers Condensed"/>
                  </a:rPr>
                  <a:t>Lorsqu’ applicable, les sollicitations dues à </a:t>
                </a:r>
                <a:r>
                  <a:rPr lang="fr-CA" sz="1400" u="sng" dirty="0">
                    <a:solidFill>
                      <a:schemeClr val="tx1"/>
                    </a:solidFill>
                    <a:latin typeface="Univers Condensed"/>
                  </a:rPr>
                  <a:t>la surcharge routière sont multipliées par un facteur d’amplification dynamique </a:t>
                </a:r>
                <a14:m>
                  <m:oMath xmlns:m="http://schemas.openxmlformats.org/officeDocument/2006/math">
                    <m:r>
                      <a:rPr lang="fr-CA" sz="1400" i="1" u="sng" dirty="0">
                        <a:solidFill>
                          <a:schemeClr val="tx1"/>
                        </a:solidFill>
                        <a:latin typeface="Cambria Math" panose="02040503050406030204" pitchFamily="18" charset="0"/>
                      </a:rPr>
                      <m:t>𝐹𝐴𝐷</m:t>
                    </m:r>
                    <m:r>
                      <a:rPr lang="fr-CA" sz="1400" i="1" u="sng" dirty="0">
                        <a:solidFill>
                          <a:schemeClr val="tx1"/>
                        </a:solidFill>
                        <a:latin typeface="Cambria Math" panose="02040503050406030204" pitchFamily="18" charset="0"/>
                      </a:rPr>
                      <m:t> </m:t>
                    </m:r>
                  </m:oMath>
                </a14:m>
                <a:r>
                  <a:rPr lang="fr-CA" sz="1400" u="sng" dirty="0">
                    <a:solidFill>
                      <a:schemeClr val="tx1"/>
                    </a:solidFill>
                    <a:latin typeface="Univers Condensed"/>
                  </a:rPr>
                  <a:t>pour tenir compte des </a:t>
                </a:r>
                <a:r>
                  <a:rPr lang="fr-CA" sz="1400" b="1" u="sng" dirty="0">
                    <a:solidFill>
                      <a:schemeClr val="tx1"/>
                    </a:solidFill>
                    <a:latin typeface="Univers Condensed"/>
                  </a:rPr>
                  <a:t>effets dynamiques</a:t>
                </a:r>
                <a:r>
                  <a:rPr lang="fr-CA" sz="1400" u="sng" dirty="0">
                    <a:solidFill>
                      <a:schemeClr val="tx1"/>
                    </a:solidFill>
                    <a:latin typeface="Univers Condensed"/>
                  </a:rPr>
                  <a:t> de </a:t>
                </a:r>
                <a:r>
                  <a:rPr lang="fr-CA" sz="1400" b="1" u="sng" dirty="0">
                    <a:solidFill>
                      <a:schemeClr val="tx1"/>
                    </a:solidFill>
                    <a:latin typeface="Univers Condensed"/>
                  </a:rPr>
                  <a:t>l’interaction entre le véhicule de conception et la structure</a:t>
                </a:r>
                <a:r>
                  <a:rPr lang="fr-CA" sz="1400" dirty="0">
                    <a:solidFill>
                      <a:schemeClr val="tx1"/>
                    </a:solidFill>
                    <a:latin typeface="Univers Condensed"/>
                  </a:rPr>
                  <a:t>. La </a:t>
                </a:r>
                <a:r>
                  <a:rPr lang="fr-FR" sz="1400" dirty="0">
                    <a:solidFill>
                      <a:schemeClr val="tx1"/>
                    </a:solidFill>
                    <a:latin typeface="Univers Condensed"/>
                  </a:rPr>
                  <a:t>surcharge routière avec majoration dynamique est alors :</a:t>
                </a:r>
                <a:endParaRPr lang="fr-CA" sz="1400" dirty="0">
                  <a:solidFill>
                    <a:schemeClr val="tx1"/>
                  </a:solidFill>
                  <a:latin typeface="Univers Condensed"/>
                </a:endParaRPr>
              </a:p>
              <a:p>
                <a:pPr marL="742950" lvl="2" indent="-285750">
                  <a:buFont typeface="Calibri" panose="020F0502020204030204" pitchFamily="34" charset="0"/>
                  <a:buChar char="‒"/>
                  <a:defRPr/>
                </a:pPr>
                <a:endParaRPr lang="fr-CA" sz="1400" dirty="0">
                  <a:solidFill>
                    <a:schemeClr val="tx1"/>
                  </a:solidFill>
                  <a:latin typeface="Univers Condensed"/>
                </a:endParaRPr>
              </a:p>
              <a:p>
                <a:pPr marL="800100" lvl="2">
                  <a:buFont typeface="Arial" panose="020B0604020202020204" pitchFamily="34" charset="0"/>
                  <a:buNone/>
                  <a:defRPr/>
                </a:pPr>
                <a14:m>
                  <m:oMathPara xmlns:m="http://schemas.openxmlformats.org/officeDocument/2006/math">
                    <m:oMathParaPr>
                      <m:jc m:val="left"/>
                    </m:oMathParaPr>
                    <m:oMath xmlns:m="http://schemas.openxmlformats.org/officeDocument/2006/math">
                      <m:r>
                        <a:rPr lang="fr-CA" sz="1400" i="1" dirty="0">
                          <a:solidFill>
                            <a:schemeClr val="tx1"/>
                          </a:solidFill>
                          <a:latin typeface="Cambria Math" panose="02040503050406030204" pitchFamily="18" charset="0"/>
                        </a:rPr>
                        <m:t>𝐿</m:t>
                      </m:r>
                      <m:r>
                        <a:rPr lang="fr-CA" sz="1400" i="1" dirty="0">
                          <a:solidFill>
                            <a:schemeClr val="tx1"/>
                          </a:solidFill>
                          <a:latin typeface="Cambria Math" panose="02040503050406030204" pitchFamily="18" charset="0"/>
                        </a:rPr>
                        <m:t>=  </m:t>
                      </m:r>
                      <m:d>
                        <m:dPr>
                          <m:ctrlPr>
                            <a:rPr lang="fr-CA" sz="1400" i="1" dirty="0">
                              <a:solidFill>
                                <a:schemeClr val="tx1"/>
                              </a:solidFill>
                              <a:latin typeface="Cambria Math" panose="02040503050406030204" pitchFamily="18" charset="0"/>
                            </a:rPr>
                          </m:ctrlPr>
                        </m:dPr>
                        <m:e>
                          <m:r>
                            <a:rPr lang="fr-CA" sz="1400" i="1" dirty="0">
                              <a:solidFill>
                                <a:schemeClr val="tx1"/>
                              </a:solidFill>
                              <a:latin typeface="Cambria Math" panose="02040503050406030204" pitchFamily="18" charset="0"/>
                            </a:rPr>
                            <m:t>1,0 + </m:t>
                          </m:r>
                          <m:sSub>
                            <m:sSubPr>
                              <m:ctrlPr>
                                <a:rPr lang="fr-CA" sz="1400" i="1" dirty="0">
                                  <a:solidFill>
                                    <a:schemeClr val="tx1"/>
                                  </a:solidFill>
                                  <a:latin typeface="Cambria Math" panose="02040503050406030204" pitchFamily="18" charset="0"/>
                                </a:rPr>
                              </m:ctrlPr>
                            </m:sSubPr>
                            <m:e>
                              <m:r>
                                <a:rPr lang="fr-CA" sz="1400" i="1" dirty="0">
                                  <a:solidFill>
                                    <a:schemeClr val="tx1"/>
                                  </a:solidFill>
                                  <a:latin typeface="Cambria Math" panose="02040503050406030204" pitchFamily="18" charset="0"/>
                                </a:rPr>
                                <m:t>𝐼</m:t>
                              </m:r>
                            </m:e>
                            <m:sub>
                              <m:r>
                                <a:rPr lang="fr-CA" sz="1400" i="1" dirty="0">
                                  <a:solidFill>
                                    <a:schemeClr val="tx1"/>
                                  </a:solidFill>
                                  <a:latin typeface="Cambria Math" panose="02040503050406030204" pitchFamily="18" charset="0"/>
                                </a:rPr>
                                <m:t>𝑑</m:t>
                              </m:r>
                            </m:sub>
                          </m:sSub>
                        </m:e>
                      </m:d>
                      <m:r>
                        <a:rPr lang="fr-CA" sz="1400" i="1" dirty="0">
                          <a:solidFill>
                            <a:schemeClr val="tx1"/>
                          </a:solidFill>
                          <a:latin typeface="Cambria Math" panose="02040503050406030204" pitchFamily="18" charset="0"/>
                        </a:rPr>
                        <m:t>.</m:t>
                      </m:r>
                      <m:sSub>
                        <m:sSubPr>
                          <m:ctrlPr>
                            <a:rPr lang="fr-CA" sz="1400" i="1" dirty="0">
                              <a:solidFill>
                                <a:schemeClr val="tx1"/>
                              </a:solidFill>
                              <a:latin typeface="Cambria Math" panose="02040503050406030204" pitchFamily="18" charset="0"/>
                              <a:ea typeface="Cambria Math"/>
                            </a:rPr>
                          </m:ctrlPr>
                        </m:sSubPr>
                        <m:e>
                          <m:r>
                            <a:rPr lang="fr-CA" sz="1400" i="1" dirty="0">
                              <a:solidFill>
                                <a:schemeClr val="tx1"/>
                              </a:solidFill>
                              <a:latin typeface="Cambria Math" panose="02040503050406030204" pitchFamily="18" charset="0"/>
                              <a:ea typeface="Cambria Math"/>
                            </a:rPr>
                            <m:t>𝐿</m:t>
                          </m:r>
                        </m:e>
                        <m:sub>
                          <m:r>
                            <a:rPr lang="fr-CA" sz="1400" i="1" dirty="0">
                              <a:solidFill>
                                <a:schemeClr val="tx1"/>
                              </a:solidFill>
                              <a:latin typeface="Cambria Math" panose="02040503050406030204" pitchFamily="18" charset="0"/>
                              <a:ea typeface="Cambria Math"/>
                            </a:rPr>
                            <m:t>0</m:t>
                          </m:r>
                        </m:sub>
                      </m:sSub>
                      <m:r>
                        <a:rPr lang="fr-CA" sz="1400" i="1" dirty="0">
                          <a:solidFill>
                            <a:schemeClr val="tx1"/>
                          </a:solidFill>
                          <a:latin typeface="Cambria Math" panose="02040503050406030204" pitchFamily="18" charset="0"/>
                          <a:ea typeface="Cambria Math"/>
                        </a:rPr>
                        <m:t>=</m:t>
                      </m:r>
                      <m:r>
                        <a:rPr lang="fr-CA" sz="1400" i="1" dirty="0">
                          <a:solidFill>
                            <a:schemeClr val="tx1"/>
                          </a:solidFill>
                          <a:latin typeface="Cambria Math" panose="02040503050406030204" pitchFamily="18" charset="0"/>
                        </a:rPr>
                        <m:t>𝐹𝐴𝐷</m:t>
                      </m:r>
                      <m:r>
                        <a:rPr lang="fr-CA" sz="1400" i="1" dirty="0">
                          <a:solidFill>
                            <a:schemeClr val="tx1"/>
                          </a:solidFill>
                          <a:latin typeface="Cambria Math" panose="02040503050406030204" pitchFamily="18" charset="0"/>
                          <a:ea typeface="Cambria Math"/>
                        </a:rPr>
                        <m:t>∙</m:t>
                      </m:r>
                      <m:sSub>
                        <m:sSubPr>
                          <m:ctrlPr>
                            <a:rPr lang="fr-CA" sz="1400" i="1" dirty="0">
                              <a:solidFill>
                                <a:schemeClr val="tx1"/>
                              </a:solidFill>
                              <a:latin typeface="Cambria Math" panose="02040503050406030204" pitchFamily="18" charset="0"/>
                              <a:ea typeface="Cambria Math"/>
                            </a:rPr>
                          </m:ctrlPr>
                        </m:sSubPr>
                        <m:e>
                          <m:r>
                            <a:rPr lang="fr-CA" sz="1400" i="1" dirty="0">
                              <a:solidFill>
                                <a:schemeClr val="tx1"/>
                              </a:solidFill>
                              <a:latin typeface="Cambria Math" panose="02040503050406030204" pitchFamily="18" charset="0"/>
                              <a:ea typeface="Cambria Math"/>
                            </a:rPr>
                            <m:t>𝐿</m:t>
                          </m:r>
                        </m:e>
                        <m:sub>
                          <m:r>
                            <a:rPr lang="fr-CA" sz="1400" i="1" dirty="0">
                              <a:solidFill>
                                <a:schemeClr val="tx1"/>
                              </a:solidFill>
                              <a:latin typeface="Cambria Math" panose="02040503050406030204" pitchFamily="18" charset="0"/>
                              <a:ea typeface="Cambria Math"/>
                            </a:rPr>
                            <m:t>0</m:t>
                          </m:r>
                        </m:sub>
                      </m:sSub>
                    </m:oMath>
                  </m:oMathPara>
                </a14:m>
                <a:endParaRPr lang="fr-CA" sz="1400" i="1" dirty="0">
                  <a:latin typeface="Univers Condensed"/>
                </a:endParaRPr>
              </a:p>
              <a:p>
                <a:pPr marL="800100" lvl="2">
                  <a:buFont typeface="Arial" panose="020B0604020202020204" pitchFamily="34" charset="0"/>
                  <a:buNone/>
                  <a:defRPr/>
                </a:pPr>
                <a:endParaRPr lang="fr-CA" sz="1400" i="1" dirty="0">
                  <a:latin typeface="Univers Condensed"/>
                </a:endParaRPr>
              </a:p>
              <a:p>
                <a:pPr marL="808038" lvl="2" indent="0">
                  <a:buFont typeface="Arial" panose="020B0604020202020204" pitchFamily="34" charset="0"/>
                  <a:buNone/>
                  <a:defRPr/>
                </a:pPr>
                <a14:m>
                  <m:oMath xmlns:m="http://schemas.openxmlformats.org/officeDocument/2006/math">
                    <m:sSub>
                      <m:sSubPr>
                        <m:ctrlPr>
                          <a:rPr lang="fr-CA" sz="1400" i="1" dirty="0">
                            <a:latin typeface="Cambria Math" panose="02040503050406030204" pitchFamily="18" charset="0"/>
                            <a:ea typeface="Cambria Math"/>
                          </a:rPr>
                        </m:ctrlPr>
                      </m:sSubPr>
                      <m:e>
                        <m:r>
                          <a:rPr lang="fr-CA" sz="1400" i="1" dirty="0">
                            <a:latin typeface="Cambria Math" panose="02040503050406030204" pitchFamily="18" charset="0"/>
                            <a:ea typeface="Cambria Math"/>
                          </a:rPr>
                          <m:t>𝐿</m:t>
                        </m:r>
                      </m:e>
                      <m:sub>
                        <m:r>
                          <a:rPr lang="fr-CA" sz="1400" i="1" dirty="0">
                            <a:latin typeface="Cambria Math" panose="02040503050406030204" pitchFamily="18" charset="0"/>
                            <a:ea typeface="Cambria Math"/>
                          </a:rPr>
                          <m:t>0</m:t>
                        </m:r>
                      </m:sub>
                    </m:sSub>
                  </m:oMath>
                </a14:m>
                <a:r>
                  <a:rPr lang="fr-CA" sz="1400" dirty="0">
                    <a:latin typeface="Univers Condensed"/>
                  </a:rPr>
                  <a:t> :</a:t>
                </a:r>
                <a:r>
                  <a:rPr lang="fr-CA" sz="1400" i="1" dirty="0">
                    <a:latin typeface="Univers Condensed"/>
                  </a:rPr>
                  <a:t> </a:t>
                </a:r>
                <a:r>
                  <a:rPr lang="fr-CA" sz="1400" dirty="0">
                    <a:latin typeface="Univers Condensed"/>
                  </a:rPr>
                  <a:t>la sollicitation due à la surcharge routière sans effets dynamique</a:t>
                </a:r>
              </a:p>
              <a:p>
                <a:pPr marL="808038" lvl="2" indent="0">
                  <a:buFont typeface="Arial" panose="020B0604020202020204" pitchFamily="34" charset="0"/>
                  <a:buNone/>
                  <a:defRPr/>
                </a:pPr>
                <a:endParaRPr lang="fr-CA" sz="1400" dirty="0">
                  <a:latin typeface="Univers Condensed"/>
                </a:endParaRPr>
              </a:p>
              <a:p>
                <a:pPr marL="808038" lvl="2" indent="0">
                  <a:buFont typeface="Arial" panose="020B0604020202020204" pitchFamily="34" charset="0"/>
                  <a:buNone/>
                  <a:defRPr/>
                </a:pPr>
                <a14:m>
                  <m:oMath xmlns:m="http://schemas.openxmlformats.org/officeDocument/2006/math">
                    <m:sSub>
                      <m:sSubPr>
                        <m:ctrlPr>
                          <a:rPr lang="fr-CA" sz="1400" i="1" dirty="0">
                            <a:latin typeface="Cambria Math" panose="02040503050406030204" pitchFamily="18" charset="0"/>
                          </a:rPr>
                        </m:ctrlPr>
                      </m:sSubPr>
                      <m:e>
                        <m:r>
                          <a:rPr lang="fr-CA" sz="1400" i="1" dirty="0">
                            <a:latin typeface="Cambria Math" panose="02040503050406030204" pitchFamily="18" charset="0"/>
                          </a:rPr>
                          <m:t>𝐼</m:t>
                        </m:r>
                      </m:e>
                      <m:sub>
                        <m:r>
                          <a:rPr lang="fr-CA" sz="1400" i="1" dirty="0">
                            <a:latin typeface="Cambria Math" panose="02040503050406030204" pitchFamily="18" charset="0"/>
                          </a:rPr>
                          <m:t>𝑑</m:t>
                        </m:r>
                      </m:sub>
                    </m:sSub>
                  </m:oMath>
                </a14:m>
                <a:r>
                  <a:rPr lang="fr-CA" sz="1400" dirty="0">
                    <a:latin typeface="Univers Condensed"/>
                  </a:rPr>
                  <a:t> : coefficient de majoration dynamique défini dans la norme S6</a:t>
                </a:r>
              </a:p>
              <a:p>
                <a:pPr marL="1257300" lvl="3">
                  <a:buFont typeface="Arial" panose="020B0604020202020204" pitchFamily="34" charset="0"/>
                  <a:buNone/>
                  <a:defRPr/>
                </a:pPr>
                <a:endParaRPr lang="fr-CA" sz="1400" dirty="0">
                  <a:latin typeface="Univers Condensed"/>
                </a:endParaRPr>
              </a:p>
              <a:p>
                <a:pPr marL="285750" lvl="1" indent="-285750">
                  <a:defRPr/>
                </a:pPr>
                <a:r>
                  <a:rPr lang="fr-FR" sz="1400" dirty="0">
                    <a:solidFill>
                      <a:schemeClr val="tx1"/>
                    </a:solidFill>
                    <a:latin typeface="Univers Condensed"/>
                  </a:rPr>
                  <a:t>Dans la norme canadienne,</a:t>
                </a:r>
                <a:r>
                  <a:rPr lang="fr-CA" sz="1400" dirty="0">
                    <a:solidFill>
                      <a:schemeClr val="tx1"/>
                    </a:solidFill>
                    <a:latin typeface="Univers Condensed"/>
                  </a:rPr>
                  <a:t> le coefficient de majoration dynamique</a:t>
                </a:r>
                <a:r>
                  <a:rPr lang="fr-FR" sz="1400" dirty="0">
                    <a:solidFill>
                      <a:schemeClr val="tx1"/>
                    </a:solidFill>
                    <a:latin typeface="Univers Condensed"/>
                  </a:rPr>
                  <a:t> </a:t>
                </a:r>
                <a14:m>
                  <m:oMath xmlns:m="http://schemas.openxmlformats.org/officeDocument/2006/math">
                    <m:sSub>
                      <m:sSubPr>
                        <m:ctrlPr>
                          <a:rPr lang="fr-CA" sz="1400" i="1" dirty="0">
                            <a:solidFill>
                              <a:schemeClr val="tx1"/>
                            </a:solidFill>
                            <a:latin typeface="Cambria Math" panose="02040503050406030204" pitchFamily="18" charset="0"/>
                          </a:rPr>
                        </m:ctrlPr>
                      </m:sSubPr>
                      <m:e>
                        <m:r>
                          <a:rPr lang="fr-CA" sz="1400" i="1" dirty="0">
                            <a:solidFill>
                              <a:schemeClr val="tx1"/>
                            </a:solidFill>
                            <a:latin typeface="Cambria Math" panose="02040503050406030204" pitchFamily="18" charset="0"/>
                          </a:rPr>
                          <m:t>𝐼</m:t>
                        </m:r>
                      </m:e>
                      <m:sub>
                        <m:r>
                          <a:rPr lang="fr-CA" sz="1400" i="1" dirty="0">
                            <a:solidFill>
                              <a:schemeClr val="tx1"/>
                            </a:solidFill>
                            <a:latin typeface="Cambria Math" panose="02040503050406030204" pitchFamily="18" charset="0"/>
                          </a:rPr>
                          <m:t>𝑑</m:t>
                        </m:r>
                      </m:sub>
                    </m:sSub>
                    <m:r>
                      <a:rPr lang="fr-CA" sz="1400" i="1" dirty="0">
                        <a:solidFill>
                          <a:schemeClr val="tx1"/>
                        </a:solidFill>
                        <a:latin typeface="Cambria Math" panose="02040503050406030204" pitchFamily="18" charset="0"/>
                      </a:rPr>
                      <m:t> </m:t>
                    </m:r>
                  </m:oMath>
                </a14:m>
                <a:r>
                  <a:rPr lang="fr-FR" sz="1400" u="sng" dirty="0">
                    <a:solidFill>
                      <a:schemeClr val="tx1"/>
                    </a:solidFill>
                    <a:latin typeface="Univers Condensed"/>
                  </a:rPr>
                  <a:t>ne s’applique pas à la surcharge de voie mais plutôt à la surcharge de camions</a:t>
                </a:r>
              </a:p>
              <a:p>
                <a:pPr marL="342900" lvl="1" indent="-342900">
                  <a:buClr>
                    <a:srgbClr val="FF0000"/>
                  </a:buClr>
                  <a:buFont typeface="Wingdings" panose="05000000000000000000" pitchFamily="2" charset="2"/>
                  <a:buChar char="Ø"/>
                  <a:defRPr/>
                </a:pPr>
                <a:endParaRPr lang="fr-FR" sz="1400" dirty="0">
                  <a:latin typeface="Univers Condensed"/>
                </a:endParaRPr>
              </a:p>
              <a:p>
                <a:pPr marL="685800" lvl="2" indent="-285750">
                  <a:buClr>
                    <a:schemeClr val="tx1"/>
                  </a:buClr>
                  <a:buFont typeface="Wingdings" panose="05000000000000000000" pitchFamily="2" charset="2"/>
                  <a:buChar char="Ø"/>
                  <a:defRPr/>
                </a:pPr>
                <a:r>
                  <a:rPr lang="fr-FR" sz="1400" dirty="0">
                    <a:latin typeface="Univers Condensed"/>
                  </a:rPr>
                  <a:t>la surcharge de voie se veut représentative d’un bouchon de circulation où tous les véhicules sont immobilisés sur la structure</a:t>
                </a:r>
              </a:p>
              <a:p>
                <a:pPr marL="742950" lvl="2" indent="-342900">
                  <a:buClr>
                    <a:schemeClr val="tx1"/>
                  </a:buClr>
                  <a:buFont typeface="Calibri" panose="020F0502020204030204" pitchFamily="34" charset="0"/>
                  <a:buChar char="–"/>
                  <a:defRPr/>
                </a:pPr>
                <a:endParaRPr lang="fr-FR" sz="1400" dirty="0">
                  <a:latin typeface="Univers Condensed"/>
                </a:endParaRPr>
              </a:p>
              <a:p>
                <a:pPr marL="685800" lvl="2" indent="-285750">
                  <a:buClr>
                    <a:schemeClr val="tx1"/>
                  </a:buClr>
                  <a:buFont typeface="Wingdings" panose="05000000000000000000" pitchFamily="2" charset="2"/>
                  <a:buChar char="Ø"/>
                  <a:defRPr/>
                </a:pPr>
                <a:r>
                  <a:rPr lang="fr-FR" sz="1400" dirty="0">
                    <a:latin typeface="Univers Condensed"/>
                  </a:rPr>
                  <a:t>Elle peut également être représentative de passages simultanés de plusieurs camions sur le pont</a:t>
                </a:r>
              </a:p>
              <a:p>
                <a:pPr marL="742950" lvl="2" indent="-342900">
                  <a:buClr>
                    <a:schemeClr val="tx1"/>
                  </a:buClr>
                  <a:buFont typeface="Calibri" panose="020F0502020204030204" pitchFamily="34" charset="0"/>
                  <a:buChar char="–"/>
                  <a:defRPr/>
                </a:pPr>
                <a:endParaRPr lang="fr-FR" sz="1400" dirty="0">
                  <a:latin typeface="Univers Condensed"/>
                </a:endParaRPr>
              </a:p>
              <a:p>
                <a:pPr marL="857250" lvl="3" indent="0">
                  <a:buClr>
                    <a:schemeClr val="tx1"/>
                  </a:buClr>
                  <a:buFont typeface="Arial" panose="020B0604020202020204" pitchFamily="34" charset="0"/>
                  <a:buNone/>
                  <a:defRPr/>
                </a:pPr>
                <a14:m>
                  <m:oMath xmlns:m="http://schemas.openxmlformats.org/officeDocument/2006/math">
                    <m:groupChr>
                      <m:groupChrPr>
                        <m:chr m:val="→"/>
                        <m:vertJc m:val="bot"/>
                        <m:ctrlPr>
                          <a:rPr lang="fr-FR" sz="1400" i="1">
                            <a:latin typeface="Cambria Math" panose="02040503050406030204" pitchFamily="18" charset="0"/>
                            <a:ea typeface="Cambria Math"/>
                          </a:rPr>
                        </m:ctrlPr>
                      </m:groupChrPr>
                      <m:e>
                        <m:r>
                          <m:rPr>
                            <m:nor/>
                          </m:rPr>
                          <a:rPr lang="fr-CA" sz="1400">
                            <a:latin typeface="Univers Condensed"/>
                            <a:ea typeface="Cambria Math"/>
                          </a:rPr>
                          <m:t>        </m:t>
                        </m:r>
                      </m:e>
                    </m:groupChr>
                  </m:oMath>
                </a14:m>
                <a:r>
                  <a:rPr lang="fr-FR" sz="1400" dirty="0">
                    <a:latin typeface="Univers Condensed"/>
                  </a:rPr>
                  <a:t>  Il est très peu probable que toutes les amplifications induites par l’ensemble de ces véhicules soient en phase et que les effets maximaux s’additionnent (La tendance observée est plutôt </a:t>
                </a:r>
                <a:r>
                  <a:rPr lang="fr-CA" sz="1400" dirty="0">
                    <a:latin typeface="Univers Condensed"/>
                  </a:rPr>
                  <a:t>celle d’une atténuation mutuelle)</a:t>
                </a:r>
                <a:endParaRPr lang="fr-FR" sz="1400" dirty="0">
                  <a:latin typeface="Univers Condensed"/>
                </a:endParaRPr>
              </a:p>
              <a:p>
                <a:pPr marL="1200150" lvl="3" indent="-342900">
                  <a:buClr>
                    <a:srgbClr val="FF0000"/>
                  </a:buClr>
                  <a:buFont typeface="Wingdings" panose="05000000000000000000" pitchFamily="2" charset="2"/>
                  <a:buChar char="Ø"/>
                  <a:defRPr/>
                </a:pPr>
                <a:endParaRPr lang="fr-FR" sz="1400" dirty="0">
                  <a:latin typeface="Univers Condensed"/>
                </a:endParaRPr>
              </a:p>
            </p:txBody>
          </p:sp>
        </mc:Choice>
        <mc:Fallback xmlns="">
          <p:sp>
            <p:nvSpPr>
              <p:cNvPr id="6" name="Rectangle 1027"/>
              <p:cNvSpPr txBox="1">
                <a:spLocks noRot="1" noChangeAspect="1" noMove="1" noResize="1" noEditPoints="1" noAdjustHandles="1" noChangeArrowheads="1" noChangeShapeType="1" noTextEdit="1"/>
              </p:cNvSpPr>
              <p:nvPr/>
            </p:nvSpPr>
            <p:spPr>
              <a:xfrm>
                <a:off x="1148763" y="763018"/>
                <a:ext cx="9318711" cy="5096362"/>
              </a:xfrm>
              <a:prstGeom prst="rect">
                <a:avLst/>
              </a:prstGeom>
              <a:blipFill>
                <a:blip r:embed="rId3"/>
                <a:stretch>
                  <a:fillRect l="-65" t="-598" r="-327"/>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48763" y="6198255"/>
                <a:ext cx="9144000" cy="523220"/>
              </a:xfrm>
              <a:prstGeom prst="rect">
                <a:avLst/>
              </a:prstGeom>
            </p:spPr>
            <p:txBody>
              <a:bodyPr wrap="square">
                <a:spAutoFit/>
              </a:bodyPr>
              <a:lstStyle/>
              <a:p>
                <a:pPr marL="0" lvl="1">
                  <a:spcBef>
                    <a:spcPct val="20000"/>
                  </a:spcBef>
                  <a:defRPr/>
                </a:pPr>
                <a14:m>
                  <m:oMath xmlns:m="http://schemas.openxmlformats.org/officeDocument/2006/math">
                    <m:r>
                      <a:rPr lang="fr-CA" sz="1400" i="1">
                        <a:solidFill>
                          <a:srgbClr val="000099"/>
                        </a:solidFill>
                        <a:latin typeface="Cambria Math" panose="02040503050406030204" pitchFamily="18" charset="0"/>
                        <a:ea typeface="Cambria Math"/>
                      </a:rPr>
                      <m:t>⨀</m:t>
                    </m:r>
                  </m:oMath>
                </a14:m>
                <a:r>
                  <a:rPr lang="fr-CA" sz="1400" dirty="0">
                    <a:latin typeface="Univers Condensed"/>
                  </a:rPr>
                  <a:t> </a:t>
                </a:r>
                <a:r>
                  <a:rPr lang="fr-FR" sz="1400" dirty="0">
                    <a:latin typeface="Univers Condensed"/>
                  </a:rPr>
                  <a:t>À noter que le facteur de pondération des charges vives </a:t>
                </a:r>
                <a14:m>
                  <m:oMath xmlns:m="http://schemas.openxmlformats.org/officeDocument/2006/math">
                    <m:sSub>
                      <m:sSubPr>
                        <m:ctrlPr>
                          <a:rPr lang="fr-CA" sz="1400" i="1">
                            <a:latin typeface="Cambria Math" panose="02040503050406030204" pitchFamily="18" charset="0"/>
                            <a:ea typeface="Cambria Math"/>
                          </a:rPr>
                        </m:ctrlPr>
                      </m:sSubPr>
                      <m:e>
                        <m:r>
                          <a:rPr lang="fr-CA" sz="1400" i="1">
                            <a:latin typeface="Cambria Math" panose="02040503050406030204" pitchFamily="18" charset="0"/>
                            <a:ea typeface="Cambria Math"/>
                          </a:rPr>
                          <m:t>𝛼</m:t>
                        </m:r>
                      </m:e>
                      <m:sub>
                        <m:r>
                          <a:rPr lang="fr-CA" sz="1400" i="1">
                            <a:latin typeface="Cambria Math" panose="02040503050406030204" pitchFamily="18" charset="0"/>
                            <a:ea typeface="Cambria Math"/>
                          </a:rPr>
                          <m:t>𝐿</m:t>
                        </m:r>
                      </m:sub>
                    </m:sSub>
                  </m:oMath>
                </a14:m>
                <a:r>
                  <a:rPr lang="fr-FR" sz="1400" dirty="0">
                    <a:latin typeface="Univers Condensed"/>
                  </a:rPr>
                  <a:t> (acétate 48) pondère les efforts induits par la surcharge routière majorée pour tenir compte des effets dynamiques</a:t>
                </a:r>
              </a:p>
            </p:txBody>
          </p:sp>
        </mc:Choice>
        <mc:Fallback xmlns="">
          <p:sp>
            <p:nvSpPr>
              <p:cNvPr id="7" name="Rectangle 6"/>
              <p:cNvSpPr>
                <a:spLocks noRot="1" noChangeAspect="1" noMove="1" noResize="1" noEditPoints="1" noAdjustHandles="1" noChangeArrowheads="1" noChangeShapeType="1" noTextEdit="1"/>
              </p:cNvSpPr>
              <p:nvPr/>
            </p:nvSpPr>
            <p:spPr>
              <a:xfrm>
                <a:off x="1148763" y="6198255"/>
                <a:ext cx="9144000" cy="523220"/>
              </a:xfrm>
              <a:prstGeom prst="rect">
                <a:avLst/>
              </a:prstGeom>
              <a:blipFill>
                <a:blip r:embed="rId4"/>
                <a:stretch>
                  <a:fillRect l="-200" t="-2326" b="-10465"/>
                </a:stretch>
              </a:blipFill>
            </p:spPr>
            <p:txBody>
              <a:bodyPr/>
              <a:lstStyle/>
              <a:p>
                <a:r>
                  <a:rPr lang="fr-CA">
                    <a:noFill/>
                  </a:rPr>
                  <a:t> </a:t>
                </a:r>
              </a:p>
            </p:txBody>
          </p:sp>
        </mc:Fallback>
      </mc:AlternateContent>
    </p:spTree>
    <p:extLst>
      <p:ext uri="{BB962C8B-B14F-4D97-AF65-F5344CB8AC3E}">
        <p14:creationId xmlns:p14="http://schemas.microsoft.com/office/powerpoint/2010/main" val="1157920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31</a:t>
            </a:fld>
            <a:endParaRPr lang="fr-CA" altLang="fr-F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mc:AlternateContent xmlns:mc="http://schemas.openxmlformats.org/markup-compatibility/2006" xmlns:a14="http://schemas.microsoft.com/office/drawing/2010/main">
        <mc:Choice Requires="a14">
          <p:sp>
            <p:nvSpPr>
              <p:cNvPr id="9" name="Rectangle 1027"/>
              <p:cNvSpPr txBox="1">
                <a:spLocks noChangeArrowheads="1"/>
              </p:cNvSpPr>
              <p:nvPr/>
            </p:nvSpPr>
            <p:spPr>
              <a:xfrm>
                <a:off x="1148763" y="1055279"/>
                <a:ext cx="9001125" cy="6480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Condensed Light" panose="020B03060202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solidFill>
                    <a:latin typeface="Univers Condensed Light" panose="020B03060202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Condensed Light" panose="020B03060202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a:defRPr/>
                </a:pPr>
                <a:r>
                  <a:rPr lang="fr-FR" sz="2000" dirty="0">
                    <a:solidFill>
                      <a:schemeClr val="tx1"/>
                    </a:solidFill>
                    <a:latin typeface="Univers Condensed"/>
                  </a:rPr>
                  <a:t>L’utilisation d’un </a:t>
                </a:r>
                <a14:m>
                  <m:oMath xmlns:m="http://schemas.openxmlformats.org/officeDocument/2006/math">
                    <m:sSub>
                      <m:sSubPr>
                        <m:ctrlPr>
                          <a:rPr lang="fr-CA" sz="2000" i="1" dirty="0">
                            <a:solidFill>
                              <a:schemeClr val="tx1"/>
                            </a:solidFill>
                            <a:latin typeface="Cambria Math" panose="02040503050406030204" pitchFamily="18" charset="0"/>
                          </a:rPr>
                        </m:ctrlPr>
                      </m:sSubPr>
                      <m:e>
                        <m:r>
                          <a:rPr lang="fr-CA" sz="2000" i="1" dirty="0">
                            <a:solidFill>
                              <a:schemeClr val="tx1"/>
                            </a:solidFill>
                            <a:latin typeface="Cambria Math" panose="02040503050406030204" pitchFamily="18" charset="0"/>
                          </a:rPr>
                          <m:t>𝐼</m:t>
                        </m:r>
                      </m:e>
                      <m:sub>
                        <m:r>
                          <a:rPr lang="fr-CA" sz="2000" i="1" dirty="0">
                            <a:solidFill>
                              <a:schemeClr val="tx1"/>
                            </a:solidFill>
                            <a:latin typeface="Cambria Math" panose="02040503050406030204" pitchFamily="18" charset="0"/>
                          </a:rPr>
                          <m:t>𝑑</m:t>
                        </m:r>
                      </m:sub>
                    </m:sSub>
                  </m:oMath>
                </a14:m>
                <a:r>
                  <a:rPr lang="fr-FR" sz="2000" dirty="0">
                    <a:solidFill>
                      <a:schemeClr val="tx1"/>
                    </a:solidFill>
                    <a:latin typeface="Univers Condensed"/>
                  </a:rPr>
                  <a:t> qui est fonction du nombre d’essieux exige la prise en compte de plusieurs configurations d’essieux </a:t>
                </a:r>
              </a:p>
            </p:txBody>
          </p:sp>
        </mc:Choice>
        <mc:Fallback xmlns="">
          <p:sp>
            <p:nvSpPr>
              <p:cNvPr id="9" name="Rectangle 1027"/>
              <p:cNvSpPr txBox="1">
                <a:spLocks noRot="1" noChangeAspect="1" noMove="1" noResize="1" noEditPoints="1" noAdjustHandles="1" noChangeArrowheads="1" noChangeShapeType="1" noTextEdit="1"/>
              </p:cNvSpPr>
              <p:nvPr/>
            </p:nvSpPr>
            <p:spPr>
              <a:xfrm>
                <a:off x="1148763" y="1055279"/>
                <a:ext cx="9001125" cy="648072"/>
              </a:xfrm>
              <a:prstGeom prst="rect">
                <a:avLst/>
              </a:prstGeom>
              <a:blipFill>
                <a:blip r:embed="rId3"/>
                <a:stretch>
                  <a:fillRect t="-9434" b="-16038"/>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141632" y="5994192"/>
                <a:ext cx="9008256" cy="307777"/>
              </a:xfrm>
              <a:prstGeom prst="rect">
                <a:avLst/>
              </a:prstGeom>
            </p:spPr>
            <p:txBody>
              <a:bodyPr wrap="square">
                <a:spAutoFit/>
              </a:bodyPr>
              <a:lstStyle/>
              <a:p>
                <a:pPr marL="0" lvl="1">
                  <a:spcBef>
                    <a:spcPct val="20000"/>
                  </a:spcBef>
                  <a:defRPr/>
                </a:pPr>
                <a14:m>
                  <m:oMath xmlns:m="http://schemas.openxmlformats.org/officeDocument/2006/math">
                    <m:r>
                      <a:rPr lang="fr-CA" sz="1400" i="1">
                        <a:solidFill>
                          <a:srgbClr val="000099"/>
                        </a:solidFill>
                        <a:latin typeface="Cambria Math" panose="02040503050406030204" pitchFamily="18" charset="0"/>
                        <a:ea typeface="Cambria Math"/>
                      </a:rPr>
                      <m:t>⨀</m:t>
                    </m:r>
                  </m:oMath>
                </a14:m>
                <a:r>
                  <a:rPr lang="fr-CA" sz="1400" dirty="0">
                    <a:latin typeface="Univers Condensed"/>
                  </a:rPr>
                  <a:t> </a:t>
                </a:r>
                <a:r>
                  <a:rPr lang="fr-FR" sz="1400" dirty="0">
                    <a:latin typeface="Univers Condensed"/>
                  </a:rPr>
                  <a:t>Les configurations CL-W ainsi que les numéros des essieux sont indiqués dans la norme S6-14</a:t>
                </a:r>
              </a:p>
            </p:txBody>
          </p:sp>
        </mc:Choice>
        <mc:Fallback xmlns="">
          <p:sp>
            <p:nvSpPr>
              <p:cNvPr id="10" name="Rectangle 9"/>
              <p:cNvSpPr>
                <a:spLocks noRot="1" noChangeAspect="1" noMove="1" noResize="1" noEditPoints="1" noAdjustHandles="1" noChangeArrowheads="1" noChangeShapeType="1" noTextEdit="1"/>
              </p:cNvSpPr>
              <p:nvPr/>
            </p:nvSpPr>
            <p:spPr>
              <a:xfrm>
                <a:off x="1141632" y="5994192"/>
                <a:ext cx="9008256" cy="307777"/>
              </a:xfrm>
              <a:prstGeom prst="rect">
                <a:avLst/>
              </a:prstGeom>
              <a:blipFill>
                <a:blip r:embed="rId4"/>
                <a:stretch>
                  <a:fillRect t="-1961" b="-19608"/>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graphicFrame>
            <p:nvGraphicFramePr>
              <p:cNvPr id="11" name="Tableau 10"/>
              <p:cNvGraphicFramePr>
                <a:graphicFrameLocks noGrp="1"/>
              </p:cNvGraphicFramePr>
              <p:nvPr>
                <p:extLst>
                  <p:ext uri="{D42A27DB-BD31-4B8C-83A1-F6EECF244321}">
                    <p14:modId xmlns:p14="http://schemas.microsoft.com/office/powerpoint/2010/main" val="916281338"/>
                  </p:ext>
                </p:extLst>
              </p:nvPr>
            </p:nvGraphicFramePr>
            <p:xfrm>
              <a:off x="1775520" y="2038786"/>
              <a:ext cx="8684728" cy="294132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7748624">
                      <a:extLst>
                        <a:ext uri="{9D8B030D-6E8A-4147-A177-3AD203B41FA5}">
                          <a16:colId xmlns:a16="http://schemas.microsoft.com/office/drawing/2014/main" val="20001"/>
                        </a:ext>
                      </a:extLst>
                    </a:gridCol>
                  </a:tblGrid>
                  <a:tr h="370840">
                    <a:tc>
                      <a:txBody>
                        <a:bodyPr/>
                        <a:lstStyle/>
                        <a:p>
                          <a:pPr algn="ctr"/>
                          <a14:m>
                            <m:oMath xmlns:m="http://schemas.openxmlformats.org/officeDocument/2006/math">
                              <m:sSub>
                                <m:sSubPr>
                                  <m:ctrlPr>
                                    <a:rPr lang="fr-CA" sz="1800" i="1" dirty="0" smtClean="0">
                                      <a:latin typeface="Cambria Math" panose="02040503050406030204" pitchFamily="18" charset="0"/>
                                    </a:rPr>
                                  </m:ctrlPr>
                                </m:sSubPr>
                                <m:e>
                                  <m:r>
                                    <a:rPr lang="fr-CA" sz="1800" i="1" dirty="0">
                                      <a:latin typeface="Cambria Math"/>
                                    </a:rPr>
                                    <m:t>𝐼</m:t>
                                  </m:r>
                                </m:e>
                                <m:sub>
                                  <m:r>
                                    <a:rPr lang="fr-CA" sz="1800" i="1" dirty="0">
                                      <a:latin typeface="Cambria Math"/>
                                    </a:rPr>
                                    <m:t>𝑑</m:t>
                                  </m:r>
                                </m:sub>
                              </m:sSub>
                            </m:oMath>
                          </a14:m>
                          <a:r>
                            <a:rPr lang="fr-CA" sz="1800" b="1" kern="1200" dirty="0">
                              <a:solidFill>
                                <a:schemeClr val="lt1"/>
                              </a:solidFill>
                              <a:latin typeface="+mn-lt"/>
                              <a:ea typeface="+mn-ea"/>
                              <a:cs typeface="+mn-cs"/>
                            </a:rPr>
                            <a:t> </a:t>
                          </a:r>
                          <a:endParaRPr lang="fr-CA" dirty="0"/>
                        </a:p>
                      </a:txBody>
                      <a:tcPr anchor="ctr"/>
                    </a:tc>
                    <a:tc>
                      <a:txBody>
                        <a:bodyPr/>
                        <a:lstStyle/>
                        <a:p>
                          <a:pPr algn="ctr"/>
                          <a:r>
                            <a:rPr lang="fr-CA" dirty="0"/>
                            <a:t>Circonstances</a:t>
                          </a:r>
                        </a:p>
                      </a:txBody>
                      <a:tcPr anchor="ct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fr-FR" sz="1800" b="0" i="1" u="none" strike="noStrike" kern="1200" baseline="0" dirty="0" smtClean="0">
                                    <a:solidFill>
                                      <a:schemeClr val="tx1"/>
                                    </a:solidFill>
                                    <a:latin typeface="Cambria Math"/>
                                    <a:ea typeface="+mn-ea"/>
                                    <a:cs typeface="+mn-cs"/>
                                  </a:rPr>
                                  <m:t>0,5 </m:t>
                                </m:r>
                              </m:oMath>
                            </m:oMathPara>
                          </a14:m>
                          <a:endParaRPr lang="fr-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a:solidFill>
                                <a:schemeClr val="tx1"/>
                              </a:solidFill>
                              <a:latin typeface="+mn-lt"/>
                              <a:ea typeface="+mn-ea"/>
                              <a:cs typeface="+mn-cs"/>
                            </a:rPr>
                            <a:t>Pour les joints de tablier</a:t>
                          </a:r>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fr-FR" sz="1800" b="0" i="1" u="none" strike="noStrike" kern="1200" baseline="0" dirty="0" smtClean="0">
                                    <a:solidFill>
                                      <a:schemeClr val="tx1"/>
                                    </a:solidFill>
                                    <a:latin typeface="Cambria Math"/>
                                    <a:ea typeface="+mn-ea"/>
                                    <a:cs typeface="+mn-cs"/>
                                  </a:rPr>
                                  <m:t>0,4</m:t>
                                </m:r>
                              </m:oMath>
                            </m:oMathPara>
                          </a14:m>
                          <a:endParaRPr lang="fr-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a:solidFill>
                                <a:schemeClr val="tx1"/>
                              </a:solidFill>
                              <a:latin typeface="+mn-lt"/>
                              <a:ea typeface="+mn-ea"/>
                              <a:cs typeface="+mn-cs"/>
                            </a:rPr>
                            <a:t>Lorsqu’on utilise un seul essieu du camion CL-W ou d’un camion spécial</a:t>
                          </a:r>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fr-FR" sz="1800" b="0" i="1" u="none" strike="noStrike" kern="1200" baseline="0" dirty="0" smtClean="0">
                                    <a:solidFill>
                                      <a:schemeClr val="tx1"/>
                                    </a:solidFill>
                                    <a:latin typeface="Cambria Math"/>
                                    <a:ea typeface="+mn-ea"/>
                                    <a:cs typeface="+mn-cs"/>
                                  </a:rPr>
                                  <m:t>0,3</m:t>
                                </m:r>
                              </m:oMath>
                            </m:oMathPara>
                          </a14:m>
                          <a:endParaRPr lang="fr-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a:solidFill>
                                <a:schemeClr val="tx1"/>
                              </a:solidFill>
                              <a:latin typeface="+mn-lt"/>
                              <a:ea typeface="+mn-ea"/>
                              <a:cs typeface="+mn-cs"/>
                            </a:rPr>
                            <a:t>Lorsqu’on utilise n’importe lequel deux essieux du camion CL-W, les essieux n</a:t>
                          </a:r>
                          <a:r>
                            <a:rPr lang="fr-FR" sz="1800" b="0" i="0" u="none" strike="noStrike" kern="1200" baseline="30000" dirty="0">
                              <a:solidFill>
                                <a:schemeClr val="tx1"/>
                              </a:solidFill>
                              <a:latin typeface="+mn-lt"/>
                              <a:ea typeface="+mn-ea"/>
                              <a:cs typeface="+mn-cs"/>
                            </a:rPr>
                            <a:t>o</a:t>
                          </a:r>
                          <a:r>
                            <a:rPr lang="fr-FR" sz="1800" b="0" i="0" u="none" strike="noStrike" kern="1200" baseline="0" dirty="0">
                              <a:solidFill>
                                <a:schemeClr val="tx1"/>
                              </a:solidFill>
                              <a:latin typeface="+mn-lt"/>
                              <a:ea typeface="+mn-ea"/>
                              <a:cs typeface="+mn-cs"/>
                            </a:rPr>
                            <a:t> 1 à 3, ou plus de trois essieux du camion CL-W ou l’essieu tandem ou </a:t>
                          </a:r>
                          <a:r>
                            <a:rPr lang="fr-FR" sz="1800" b="0" i="0" u="none" strike="noStrike" kern="1200" baseline="0" dirty="0" err="1">
                              <a:solidFill>
                                <a:schemeClr val="tx1"/>
                              </a:solidFill>
                              <a:latin typeface="+mn-lt"/>
                              <a:ea typeface="+mn-ea"/>
                              <a:cs typeface="+mn-cs"/>
                            </a:rPr>
                            <a:t>tridem</a:t>
                          </a:r>
                          <a:r>
                            <a:rPr lang="fr-FR" sz="1800" b="0" i="0" u="none" strike="noStrike" kern="1200" baseline="0" dirty="0">
                              <a:solidFill>
                                <a:schemeClr val="tx1"/>
                              </a:solidFill>
                              <a:latin typeface="+mn-lt"/>
                              <a:ea typeface="+mn-ea"/>
                              <a:cs typeface="+mn-cs"/>
                            </a:rPr>
                            <a:t> d’un camion spécial</a:t>
                          </a:r>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fr-FR" sz="1800" b="0" i="1" u="none" strike="noStrike" kern="1200" baseline="0" dirty="0" smtClean="0">
                                    <a:solidFill>
                                      <a:schemeClr val="tx1"/>
                                    </a:solidFill>
                                    <a:latin typeface="Cambria Math"/>
                                    <a:ea typeface="+mn-ea"/>
                                    <a:cs typeface="+mn-cs"/>
                                  </a:rPr>
                                  <m:t>0,25 </m:t>
                                </m:r>
                              </m:oMath>
                            </m:oMathPara>
                          </a14:m>
                          <a:endParaRPr lang="fr-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a:solidFill>
                                <a:schemeClr val="tx1"/>
                              </a:solidFill>
                              <a:latin typeface="+mn-lt"/>
                              <a:ea typeface="+mn-ea"/>
                              <a:cs typeface="+mn-cs"/>
                            </a:rPr>
                            <a:t>Lorsqu’on utilise trois essieux du camion CL-W, à l’exception des essieux n</a:t>
                          </a:r>
                          <a:r>
                            <a:rPr lang="fr-FR" sz="1800" b="0" i="0" u="none" strike="noStrike" kern="1200" baseline="30000" dirty="0">
                              <a:solidFill>
                                <a:schemeClr val="tx1"/>
                              </a:solidFill>
                              <a:latin typeface="+mn-lt"/>
                              <a:ea typeface="+mn-ea"/>
                              <a:cs typeface="+mn-cs"/>
                            </a:rPr>
                            <a:t>o</a:t>
                          </a:r>
                          <a:r>
                            <a:rPr lang="fr-FR" sz="1800" b="0" i="0" u="none" strike="noStrike" kern="1200" baseline="0" dirty="0">
                              <a:solidFill>
                                <a:schemeClr val="tx1"/>
                              </a:solidFill>
                              <a:latin typeface="+mn-lt"/>
                              <a:ea typeface="+mn-ea"/>
                              <a:cs typeface="+mn-cs"/>
                            </a:rPr>
                            <a:t> 1 à 3, ou plus de trois essieux d’un camion CL-W ou plus d’une unité d’essieu d’un camion spécial</a:t>
                          </a:r>
                        </a:p>
                      </a:txBody>
                      <a:tcPr/>
                    </a:tc>
                    <a:extLst>
                      <a:ext uri="{0D108BD9-81ED-4DB2-BD59-A6C34878D82A}">
                        <a16:rowId xmlns:a16="http://schemas.microsoft.com/office/drawing/2014/main" val="10004"/>
                      </a:ext>
                    </a:extLst>
                  </a:tr>
                </a:tbl>
              </a:graphicData>
            </a:graphic>
          </p:graphicFrame>
        </mc:Choice>
        <mc:Fallback xmlns="">
          <p:graphicFrame>
            <p:nvGraphicFramePr>
              <p:cNvPr id="11" name="Tableau 10"/>
              <p:cNvGraphicFramePr>
                <a:graphicFrameLocks noGrp="1"/>
              </p:cNvGraphicFramePr>
              <p:nvPr>
                <p:extLst>
                  <p:ext uri="{D42A27DB-BD31-4B8C-83A1-F6EECF244321}">
                    <p14:modId xmlns:p14="http://schemas.microsoft.com/office/powerpoint/2010/main" val="916281338"/>
                  </p:ext>
                </p:extLst>
              </p:nvPr>
            </p:nvGraphicFramePr>
            <p:xfrm>
              <a:off x="1775520" y="2038786"/>
              <a:ext cx="8684728" cy="294132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7748624">
                      <a:extLst>
                        <a:ext uri="{9D8B030D-6E8A-4147-A177-3AD203B41FA5}">
                          <a16:colId xmlns:a16="http://schemas.microsoft.com/office/drawing/2014/main" val="20001"/>
                        </a:ext>
                      </a:extLst>
                    </a:gridCol>
                  </a:tblGrid>
                  <a:tr h="370840">
                    <a:tc>
                      <a:txBody>
                        <a:bodyPr/>
                        <a:lstStyle/>
                        <a:p>
                          <a:endParaRPr lang="fr-FR"/>
                        </a:p>
                      </a:txBody>
                      <a:tcPr anchor="ctr">
                        <a:blipFill>
                          <a:blip r:embed="rId5"/>
                          <a:stretch>
                            <a:fillRect l="-649" t="-8197" r="-828571" b="-718033"/>
                          </a:stretch>
                        </a:blipFill>
                      </a:tcPr>
                    </a:tc>
                    <a:tc>
                      <a:txBody>
                        <a:bodyPr/>
                        <a:lstStyle/>
                        <a:p>
                          <a:pPr algn="ctr"/>
                          <a:r>
                            <a:rPr lang="fr-CA" dirty="0"/>
                            <a:t>Circonstances</a:t>
                          </a:r>
                        </a:p>
                      </a:txBody>
                      <a:tcPr anchor="ctr"/>
                    </a:tc>
                    <a:extLst>
                      <a:ext uri="{0D108BD9-81ED-4DB2-BD59-A6C34878D82A}">
                        <a16:rowId xmlns:a16="http://schemas.microsoft.com/office/drawing/2014/main" val="10000"/>
                      </a:ext>
                    </a:extLst>
                  </a:tr>
                  <a:tr h="370840">
                    <a:tc>
                      <a:txBody>
                        <a:bodyPr/>
                        <a:lstStyle/>
                        <a:p>
                          <a:endParaRPr lang="fr-FR"/>
                        </a:p>
                      </a:txBody>
                      <a:tcPr>
                        <a:blipFill>
                          <a:blip r:embed="rId5"/>
                          <a:stretch>
                            <a:fillRect l="-649" t="-108197" r="-828571" b="-618033"/>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a:solidFill>
                                <a:schemeClr val="tx1"/>
                              </a:solidFill>
                              <a:latin typeface="+mn-lt"/>
                              <a:ea typeface="+mn-ea"/>
                              <a:cs typeface="+mn-cs"/>
                            </a:rPr>
                            <a:t>Pour les joints de tablier</a:t>
                          </a:r>
                        </a:p>
                      </a:txBody>
                      <a:tcPr/>
                    </a:tc>
                    <a:extLst>
                      <a:ext uri="{0D108BD9-81ED-4DB2-BD59-A6C34878D82A}">
                        <a16:rowId xmlns:a16="http://schemas.microsoft.com/office/drawing/2014/main" val="10001"/>
                      </a:ext>
                    </a:extLst>
                  </a:tr>
                  <a:tr h="370840">
                    <a:tc>
                      <a:txBody>
                        <a:bodyPr/>
                        <a:lstStyle/>
                        <a:p>
                          <a:endParaRPr lang="fr-FR"/>
                        </a:p>
                      </a:txBody>
                      <a:tcPr>
                        <a:blipFill>
                          <a:blip r:embed="rId5"/>
                          <a:stretch>
                            <a:fillRect l="-649" t="-208197" r="-828571" b="-518033"/>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a:solidFill>
                                <a:schemeClr val="tx1"/>
                              </a:solidFill>
                              <a:latin typeface="+mn-lt"/>
                              <a:ea typeface="+mn-ea"/>
                              <a:cs typeface="+mn-cs"/>
                            </a:rPr>
                            <a:t>Lorsqu’on utilise un seul essieu du camion CL-W ou d’un camion spécial</a:t>
                          </a:r>
                        </a:p>
                      </a:txBody>
                      <a:tcPr/>
                    </a:tc>
                    <a:extLst>
                      <a:ext uri="{0D108BD9-81ED-4DB2-BD59-A6C34878D82A}">
                        <a16:rowId xmlns:a16="http://schemas.microsoft.com/office/drawing/2014/main" val="10002"/>
                      </a:ext>
                    </a:extLst>
                  </a:tr>
                  <a:tr h="914400">
                    <a:tc>
                      <a:txBody>
                        <a:bodyPr/>
                        <a:lstStyle/>
                        <a:p>
                          <a:endParaRPr lang="fr-FR"/>
                        </a:p>
                      </a:txBody>
                      <a:tcPr>
                        <a:blipFill>
                          <a:blip r:embed="rId5"/>
                          <a:stretch>
                            <a:fillRect l="-649" t="-125333" r="-828571" b="-110667"/>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a:solidFill>
                                <a:schemeClr val="tx1"/>
                              </a:solidFill>
                              <a:latin typeface="+mn-lt"/>
                              <a:ea typeface="+mn-ea"/>
                              <a:cs typeface="+mn-cs"/>
                            </a:rPr>
                            <a:t>Lorsqu’on utilise n’importe </a:t>
                          </a:r>
                          <a:r>
                            <a:rPr lang="fr-FR" sz="1800" b="0" i="0" u="none" strike="noStrike" kern="1200" baseline="0" dirty="0" smtClean="0">
                              <a:solidFill>
                                <a:schemeClr val="tx1"/>
                              </a:solidFill>
                              <a:latin typeface="+mn-lt"/>
                              <a:ea typeface="+mn-ea"/>
                              <a:cs typeface="+mn-cs"/>
                            </a:rPr>
                            <a:t>lequel </a:t>
                          </a:r>
                          <a:r>
                            <a:rPr lang="fr-FR" sz="1800" b="0" i="0" u="none" strike="noStrike" kern="1200" baseline="0" dirty="0">
                              <a:solidFill>
                                <a:schemeClr val="tx1"/>
                              </a:solidFill>
                              <a:latin typeface="+mn-lt"/>
                              <a:ea typeface="+mn-ea"/>
                              <a:cs typeface="+mn-cs"/>
                            </a:rPr>
                            <a:t>deux essieux du camion CL-W, les essieux n</a:t>
                          </a:r>
                          <a:r>
                            <a:rPr lang="fr-FR" sz="1800" b="0" i="0" u="none" strike="noStrike" kern="1200" baseline="30000" dirty="0">
                              <a:solidFill>
                                <a:schemeClr val="tx1"/>
                              </a:solidFill>
                              <a:latin typeface="+mn-lt"/>
                              <a:ea typeface="+mn-ea"/>
                              <a:cs typeface="+mn-cs"/>
                            </a:rPr>
                            <a:t>o</a:t>
                          </a:r>
                          <a:r>
                            <a:rPr lang="fr-FR" sz="1800" b="0" i="0" u="none" strike="noStrike" kern="1200" baseline="0" dirty="0">
                              <a:solidFill>
                                <a:schemeClr val="tx1"/>
                              </a:solidFill>
                              <a:latin typeface="+mn-lt"/>
                              <a:ea typeface="+mn-ea"/>
                              <a:cs typeface="+mn-cs"/>
                            </a:rPr>
                            <a:t> 1 à 3, ou plus de trois essieux du camion CL-W ou l’essieu tandem ou </a:t>
                          </a:r>
                          <a:r>
                            <a:rPr lang="fr-FR" sz="1800" b="0" i="0" u="none" strike="noStrike" kern="1200" baseline="0" dirty="0" err="1">
                              <a:solidFill>
                                <a:schemeClr val="tx1"/>
                              </a:solidFill>
                              <a:latin typeface="+mn-lt"/>
                              <a:ea typeface="+mn-ea"/>
                              <a:cs typeface="+mn-cs"/>
                            </a:rPr>
                            <a:t>tridem</a:t>
                          </a:r>
                          <a:r>
                            <a:rPr lang="fr-FR" sz="1800" b="0" i="0" u="none" strike="noStrike" kern="1200" baseline="0" dirty="0">
                              <a:solidFill>
                                <a:schemeClr val="tx1"/>
                              </a:solidFill>
                              <a:latin typeface="+mn-lt"/>
                              <a:ea typeface="+mn-ea"/>
                              <a:cs typeface="+mn-cs"/>
                            </a:rPr>
                            <a:t> d’un camion spécial</a:t>
                          </a:r>
                        </a:p>
                      </a:txBody>
                      <a:tcPr/>
                    </a:tc>
                    <a:extLst>
                      <a:ext uri="{0D108BD9-81ED-4DB2-BD59-A6C34878D82A}">
                        <a16:rowId xmlns:a16="http://schemas.microsoft.com/office/drawing/2014/main" val="10003"/>
                      </a:ext>
                    </a:extLst>
                  </a:tr>
                  <a:tr h="914400">
                    <a:tc>
                      <a:txBody>
                        <a:bodyPr/>
                        <a:lstStyle/>
                        <a:p>
                          <a:endParaRPr lang="fr-FR"/>
                        </a:p>
                      </a:txBody>
                      <a:tcPr>
                        <a:blipFill>
                          <a:blip r:embed="rId5"/>
                          <a:stretch>
                            <a:fillRect l="-649" t="-225333" r="-828571" b="-10667"/>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kern="1200" baseline="0" dirty="0">
                              <a:solidFill>
                                <a:schemeClr val="tx1"/>
                              </a:solidFill>
                              <a:latin typeface="+mn-lt"/>
                              <a:ea typeface="+mn-ea"/>
                              <a:cs typeface="+mn-cs"/>
                            </a:rPr>
                            <a:t>Lorsqu’on utilise trois essieux du camion CL-W, à l’exception des essieux n</a:t>
                          </a:r>
                          <a:r>
                            <a:rPr lang="fr-FR" sz="1800" b="0" i="0" u="none" strike="noStrike" kern="1200" baseline="30000" dirty="0">
                              <a:solidFill>
                                <a:schemeClr val="tx1"/>
                              </a:solidFill>
                              <a:latin typeface="+mn-lt"/>
                              <a:ea typeface="+mn-ea"/>
                              <a:cs typeface="+mn-cs"/>
                            </a:rPr>
                            <a:t>o</a:t>
                          </a:r>
                          <a:r>
                            <a:rPr lang="fr-FR" sz="1800" b="0" i="0" u="none" strike="noStrike" kern="1200" baseline="0" dirty="0">
                              <a:solidFill>
                                <a:schemeClr val="tx1"/>
                              </a:solidFill>
                              <a:latin typeface="+mn-lt"/>
                              <a:ea typeface="+mn-ea"/>
                              <a:cs typeface="+mn-cs"/>
                            </a:rPr>
                            <a:t> 1 à 3, ou plus de trois essieux d’un camion CL-W ou plus d’une unité d’essieu d’un camion spécial</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12" name="Rectangle 11"/>
              <p:cNvSpPr/>
              <p:nvPr/>
            </p:nvSpPr>
            <p:spPr>
              <a:xfrm>
                <a:off x="1617320" y="5046300"/>
                <a:ext cx="9018595" cy="584775"/>
              </a:xfrm>
              <a:prstGeom prst="rect">
                <a:avLst/>
              </a:prstGeom>
            </p:spPr>
            <p:txBody>
              <a:bodyPr wrap="square">
                <a:spAutoFit/>
              </a:bodyPr>
              <a:lstStyle/>
              <a:p>
                <a:r>
                  <a:rPr lang="fr-FR" sz="1600" dirty="0">
                    <a:solidFill>
                      <a:schemeClr val="tx1"/>
                    </a:solidFill>
                    <a:latin typeface="Univers Condensed"/>
                  </a:rPr>
                  <a:t>Coefficients de majoration dynamique </a:t>
                </a:r>
                <a14:m>
                  <m:oMath xmlns:m="http://schemas.openxmlformats.org/officeDocument/2006/math">
                    <m:sSub>
                      <m:sSubPr>
                        <m:ctrlPr>
                          <a:rPr lang="fr-CA" sz="1600" i="1" dirty="0">
                            <a:solidFill>
                              <a:schemeClr val="tx1"/>
                            </a:solidFill>
                            <a:latin typeface="Cambria Math" panose="02040503050406030204" pitchFamily="18" charset="0"/>
                          </a:rPr>
                        </m:ctrlPr>
                      </m:sSubPr>
                      <m:e>
                        <m:r>
                          <a:rPr lang="fr-CA" sz="1600" i="1" dirty="0">
                            <a:solidFill>
                              <a:schemeClr val="tx1"/>
                            </a:solidFill>
                            <a:latin typeface="Cambria Math" panose="02040503050406030204" pitchFamily="18" charset="0"/>
                          </a:rPr>
                          <m:t>𝐼</m:t>
                        </m:r>
                      </m:e>
                      <m:sub>
                        <m:r>
                          <a:rPr lang="fr-CA" sz="1600" i="1" dirty="0">
                            <a:solidFill>
                              <a:schemeClr val="tx1"/>
                            </a:solidFill>
                            <a:latin typeface="Cambria Math" panose="02040503050406030204" pitchFamily="18" charset="0"/>
                          </a:rPr>
                          <m:t>𝑑</m:t>
                        </m:r>
                      </m:sub>
                    </m:sSub>
                  </m:oMath>
                </a14:m>
                <a:r>
                  <a:rPr lang="fr-FR" sz="1600" dirty="0">
                    <a:solidFill>
                      <a:schemeClr val="tx1"/>
                    </a:solidFill>
                    <a:latin typeface="Univers Condensed"/>
                  </a:rPr>
                  <a:t> recommandés dans la norme Canadienne pour différentes circonstances  </a:t>
                </a:r>
                <a:r>
                  <a:rPr lang="fr-CA" sz="1600" dirty="0">
                    <a:solidFill>
                      <a:schemeClr val="tx1"/>
                    </a:solidFill>
                    <a:latin typeface="Univers Condensed"/>
                  </a:rPr>
                  <a:t>aux fin de calcul des ponts (CSA S6 2014)</a:t>
                </a:r>
              </a:p>
            </p:txBody>
          </p:sp>
        </mc:Choice>
        <mc:Fallback xmlns="">
          <p:sp>
            <p:nvSpPr>
              <p:cNvPr id="12" name="Rectangle 11"/>
              <p:cNvSpPr>
                <a:spLocks noRot="1" noChangeAspect="1" noMove="1" noResize="1" noEditPoints="1" noAdjustHandles="1" noChangeArrowheads="1" noChangeShapeType="1" noTextEdit="1"/>
              </p:cNvSpPr>
              <p:nvPr/>
            </p:nvSpPr>
            <p:spPr>
              <a:xfrm>
                <a:off x="1617320" y="5046300"/>
                <a:ext cx="9018595" cy="584775"/>
              </a:xfrm>
              <a:prstGeom prst="rect">
                <a:avLst/>
              </a:prstGeom>
              <a:blipFill>
                <a:blip r:embed="rId6"/>
                <a:stretch>
                  <a:fillRect l="-338" t="-2083" b="-13542"/>
                </a:stretch>
              </a:blipFill>
            </p:spPr>
            <p:txBody>
              <a:bodyPr/>
              <a:lstStyle/>
              <a:p>
                <a:r>
                  <a:rPr lang="fr-CA">
                    <a:noFill/>
                  </a:rPr>
                  <a:t> </a:t>
                </a:r>
              </a:p>
            </p:txBody>
          </p:sp>
        </mc:Fallback>
      </mc:AlternateContent>
      <p:sp>
        <p:nvSpPr>
          <p:cNvPr id="14" name="ZoneTexte 13"/>
          <p:cNvSpPr txBox="1"/>
          <p:nvPr/>
        </p:nvSpPr>
        <p:spPr>
          <a:xfrm>
            <a:off x="727658" y="6581001"/>
            <a:ext cx="1389900" cy="276999"/>
          </a:xfrm>
          <a:prstGeom prst="rect">
            <a:avLst/>
          </a:prstGeom>
          <a:noFill/>
        </p:spPr>
        <p:txBody>
          <a:bodyPr wrap="square" rtlCol="0">
            <a:spAutoFit/>
          </a:bodyPr>
          <a:lstStyle/>
          <a:p>
            <a:pPr algn="ctr"/>
            <a:r>
              <a:rPr lang="fr-FR" sz="1200" dirty="0">
                <a:latin typeface="Univers Condensed" panose="020B0506020202050204"/>
              </a:rPr>
              <a:t>Source : </a:t>
            </a:r>
            <a:r>
              <a:rPr lang="fr-CA" sz="1200" dirty="0">
                <a:latin typeface="Univers Condensed Light" panose="020B0306020202040204" pitchFamily="34" charset="0"/>
              </a:rPr>
              <a:t>CSA S6-14</a:t>
            </a:r>
          </a:p>
        </p:txBody>
      </p:sp>
    </p:spTree>
    <p:extLst>
      <p:ext uri="{BB962C8B-B14F-4D97-AF65-F5344CB8AC3E}">
        <p14:creationId xmlns:p14="http://schemas.microsoft.com/office/powerpoint/2010/main" val="3300401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32</a:t>
            </a:fld>
            <a:endParaRPr lang="fr-CA" altLang="fr-F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p:pic>
        <p:nvPicPr>
          <p:cNvPr id="13" name="Image 12"/>
          <p:cNvPicPr>
            <a:picLocks noChangeAspect="1"/>
          </p:cNvPicPr>
          <p:nvPr/>
        </p:nvPicPr>
        <p:blipFill rotWithShape="1">
          <a:blip r:embed="rId3"/>
          <a:srcRect t="56773"/>
          <a:stretch/>
        </p:blipFill>
        <p:spPr>
          <a:xfrm>
            <a:off x="6250910" y="2153463"/>
            <a:ext cx="5039782" cy="2356310"/>
          </a:xfrm>
          <a:prstGeom prst="rect">
            <a:avLst/>
          </a:prstGeom>
        </p:spPr>
      </p:pic>
      <p:sp>
        <p:nvSpPr>
          <p:cNvPr id="14" name="Rectangle 13"/>
          <p:cNvSpPr/>
          <p:nvPr/>
        </p:nvSpPr>
        <p:spPr>
          <a:xfrm>
            <a:off x="3089496" y="4856619"/>
            <a:ext cx="6808670" cy="338554"/>
          </a:xfrm>
          <a:prstGeom prst="rect">
            <a:avLst/>
          </a:prstGeom>
        </p:spPr>
        <p:txBody>
          <a:bodyPr wrap="square">
            <a:spAutoFit/>
          </a:bodyPr>
          <a:lstStyle/>
          <a:p>
            <a:r>
              <a:rPr lang="fr-CA" sz="1600" dirty="0">
                <a:latin typeface="Univers Condensed"/>
              </a:rPr>
              <a:t>Configurations CL-W et CL-625 (CSA S6-14, article 3.8.3.2, figure 3.2)</a:t>
            </a:r>
          </a:p>
        </p:txBody>
      </p:sp>
      <p:sp>
        <p:nvSpPr>
          <p:cNvPr id="15" name="Rectangle 14"/>
          <p:cNvSpPr/>
          <p:nvPr/>
        </p:nvSpPr>
        <p:spPr>
          <a:xfrm>
            <a:off x="1531372" y="6546870"/>
            <a:ext cx="1769715" cy="276999"/>
          </a:xfrm>
          <a:prstGeom prst="rect">
            <a:avLst/>
          </a:prstGeom>
        </p:spPr>
        <p:txBody>
          <a:bodyPr wrap="none">
            <a:spAutoFit/>
          </a:bodyPr>
          <a:lstStyle/>
          <a:p>
            <a:r>
              <a:rPr lang="fr-CA" sz="1200" dirty="0">
                <a:latin typeface="+mj-lt"/>
              </a:rPr>
              <a:t>Source:  engineering.com</a:t>
            </a:r>
          </a:p>
        </p:txBody>
      </p:sp>
      <p:pic>
        <p:nvPicPr>
          <p:cNvPr id="7" name="Image 6"/>
          <p:cNvPicPr>
            <a:picLocks noChangeAspect="1"/>
          </p:cNvPicPr>
          <p:nvPr/>
        </p:nvPicPr>
        <p:blipFill rotWithShape="1">
          <a:blip r:embed="rId3"/>
          <a:srcRect b="42515"/>
          <a:stretch/>
        </p:blipFill>
        <p:spPr>
          <a:xfrm>
            <a:off x="1129334" y="1806617"/>
            <a:ext cx="4905480" cy="3050002"/>
          </a:xfrm>
          <a:prstGeom prst="rect">
            <a:avLst/>
          </a:prstGeom>
        </p:spPr>
      </p:pic>
    </p:spTree>
    <p:extLst>
      <p:ext uri="{BB962C8B-B14F-4D97-AF65-F5344CB8AC3E}">
        <p14:creationId xmlns:p14="http://schemas.microsoft.com/office/powerpoint/2010/main" val="803487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Actions, combinaisons </a:t>
            </a:r>
            <a:br>
              <a:rPr lang="fr-FR" dirty="0"/>
            </a:br>
            <a:r>
              <a:rPr lang="fr-FR" dirty="0"/>
              <a:t>et états limites</a:t>
            </a:r>
          </a:p>
        </p:txBody>
      </p:sp>
      <p:sp>
        <p:nvSpPr>
          <p:cNvPr id="3" name="Espace réservé du texte 2"/>
          <p:cNvSpPr>
            <a:spLocks noGrp="1"/>
          </p:cNvSpPr>
          <p:nvPr>
            <p:ph type="body" idx="1"/>
          </p:nvPr>
        </p:nvSpPr>
        <p:spPr/>
        <p:txBody>
          <a:bodyPr/>
          <a:lstStyle/>
          <a:p>
            <a:r>
              <a:rPr lang="fr-FR" dirty="0"/>
              <a:t>États limites ultimes – Calcul des autres types de structure</a:t>
            </a:r>
          </a:p>
        </p:txBody>
      </p:sp>
      <p:sp>
        <p:nvSpPr>
          <p:cNvPr id="4" name="Espace réservé du pied de page 3"/>
          <p:cNvSpPr>
            <a:spLocks noGrp="1"/>
          </p:cNvSpPr>
          <p:nvPr>
            <p:ph type="ftr" sz="quarter" idx="11"/>
          </p:nvPr>
        </p:nvSpPr>
        <p:spPr/>
        <p:txBody>
          <a:bodyPr/>
          <a:lstStyle/>
          <a:p>
            <a:r>
              <a:rPr lang="fr-FR"/>
              <a:t>ALU-COMPÉTENCES</a:t>
            </a:r>
          </a:p>
        </p:txBody>
      </p:sp>
      <p:sp>
        <p:nvSpPr>
          <p:cNvPr id="5" name="Espace réservé du numéro de diapositive 4"/>
          <p:cNvSpPr>
            <a:spLocks noGrp="1"/>
          </p:cNvSpPr>
          <p:nvPr>
            <p:ph type="sldNum" sz="quarter" idx="12"/>
          </p:nvPr>
        </p:nvSpPr>
        <p:spPr/>
        <p:txBody>
          <a:bodyPr/>
          <a:lstStyle/>
          <a:p>
            <a:fld id="{82B63C5F-247B-BE4F-ACBC-7BDD67617F3E}" type="slidenum">
              <a:rPr lang="fr-FR" smtClean="0"/>
              <a:t>33</a:t>
            </a:fld>
            <a:endParaRPr lang="fr-FR"/>
          </a:p>
        </p:txBody>
      </p:sp>
    </p:spTree>
    <p:extLst>
      <p:ext uri="{BB962C8B-B14F-4D97-AF65-F5344CB8AC3E}">
        <p14:creationId xmlns:p14="http://schemas.microsoft.com/office/powerpoint/2010/main" val="2560906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34</a:t>
            </a:fld>
            <a:endParaRPr lang="fr-CA" altLang="fr-F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p:sp>
        <p:nvSpPr>
          <p:cNvPr id="7" name="Rectangle 6"/>
          <p:cNvSpPr/>
          <p:nvPr/>
        </p:nvSpPr>
        <p:spPr>
          <a:xfrm>
            <a:off x="1148763" y="420522"/>
            <a:ext cx="3615742" cy="2620368"/>
          </a:xfrm>
          <a:prstGeom prst="rect">
            <a:avLst/>
          </a:prstGeom>
        </p:spPr>
        <p:txBody>
          <a:bodyPr wrap="square">
            <a:spAutoFit/>
          </a:bodyPr>
          <a:lstStyle/>
          <a:p>
            <a:pPr marL="0" lvl="1">
              <a:spcBef>
                <a:spcPct val="20000"/>
              </a:spcBef>
              <a:defRPr/>
            </a:pPr>
            <a:endParaRPr lang="fr-CA" sz="2000" dirty="0">
              <a:solidFill>
                <a:srgbClr val="FF0000"/>
              </a:solidFill>
              <a:latin typeface="Univers Condensed"/>
            </a:endParaRPr>
          </a:p>
          <a:p>
            <a:pPr marL="285750" lvl="1" indent="-285750">
              <a:spcBef>
                <a:spcPct val="20000"/>
              </a:spcBef>
              <a:buFont typeface="Arial" panose="020B0604020202020204" pitchFamily="34" charset="0"/>
              <a:buChar char="•"/>
              <a:defRPr/>
            </a:pPr>
            <a:r>
              <a:rPr lang="fr-FR" sz="2000" dirty="0">
                <a:latin typeface="Univers Condensed"/>
              </a:rPr>
              <a:t>Pour les structures de </a:t>
            </a:r>
            <a:r>
              <a:rPr lang="fr-FR" sz="2000" u="sng" dirty="0">
                <a:latin typeface="Univers Condensed"/>
              </a:rPr>
              <a:t>type autre que ponts et bâtiments</a:t>
            </a:r>
            <a:r>
              <a:rPr lang="fr-FR" sz="2000" dirty="0">
                <a:latin typeface="Univers Condensed"/>
              </a:rPr>
              <a:t>, les normes applicables </a:t>
            </a:r>
            <a:r>
              <a:rPr lang="fr-CA" sz="2000" dirty="0">
                <a:latin typeface="Univers Condensed"/>
              </a:rPr>
              <a:t>sont indiquées aux tableaux 3.12a,  3.12b et 3.13 suivants (D. Beaulieu)</a:t>
            </a:r>
          </a:p>
        </p:txBody>
      </p:sp>
      <p:pic>
        <p:nvPicPr>
          <p:cNvPr id="9" name="Image 8"/>
          <p:cNvPicPr>
            <a:picLocks noChangeAspect="1"/>
          </p:cNvPicPr>
          <p:nvPr/>
        </p:nvPicPr>
        <p:blipFill rotWithShape="1">
          <a:blip r:embed="rId3"/>
          <a:srcRect t="37795"/>
          <a:stretch/>
        </p:blipFill>
        <p:spPr>
          <a:xfrm>
            <a:off x="6430305" y="1730706"/>
            <a:ext cx="4539907" cy="3821864"/>
          </a:xfrm>
          <a:prstGeom prst="rect">
            <a:avLst/>
          </a:prstGeom>
        </p:spPr>
      </p:pic>
      <p:sp>
        <p:nvSpPr>
          <p:cNvPr id="10" name="Rectangle 9"/>
          <p:cNvSpPr/>
          <p:nvPr/>
        </p:nvSpPr>
        <p:spPr>
          <a:xfrm>
            <a:off x="2076127" y="5813104"/>
            <a:ext cx="8222905" cy="338554"/>
          </a:xfrm>
          <a:prstGeom prst="rect">
            <a:avLst/>
          </a:prstGeom>
        </p:spPr>
        <p:txBody>
          <a:bodyPr wrap="square">
            <a:spAutoFit/>
          </a:bodyPr>
          <a:lstStyle/>
          <a:p>
            <a:r>
              <a:rPr lang="fr-CA" sz="1600" dirty="0">
                <a:latin typeface="Univers Condensed"/>
              </a:rPr>
              <a:t>Tableau 3.12a - Normes applicables aux structures de type autre que ponts et bâtiments</a:t>
            </a:r>
          </a:p>
        </p:txBody>
      </p:sp>
      <p:pic>
        <p:nvPicPr>
          <p:cNvPr id="11" name="Image 10"/>
          <p:cNvPicPr>
            <a:picLocks noChangeAspect="1"/>
          </p:cNvPicPr>
          <p:nvPr/>
        </p:nvPicPr>
        <p:blipFill rotWithShape="1">
          <a:blip r:embed="rId3"/>
          <a:srcRect b="62137"/>
          <a:stretch/>
        </p:blipFill>
        <p:spPr>
          <a:xfrm>
            <a:off x="1531996" y="3083395"/>
            <a:ext cx="4539907" cy="2326272"/>
          </a:xfrm>
          <a:prstGeom prst="rect">
            <a:avLst/>
          </a:prstGeom>
        </p:spPr>
      </p:pic>
      <p:sp>
        <p:nvSpPr>
          <p:cNvPr id="3" name="ZoneTexte 2"/>
          <p:cNvSpPr txBox="1"/>
          <p:nvPr/>
        </p:nvSpPr>
        <p:spPr>
          <a:xfrm>
            <a:off x="431106" y="6444476"/>
            <a:ext cx="2201779" cy="276999"/>
          </a:xfrm>
          <a:prstGeom prst="rect">
            <a:avLst/>
          </a:prstGeom>
          <a:noFill/>
        </p:spPr>
        <p:txBody>
          <a:bodyPr wrap="square" rtlCol="0">
            <a:spAutoFit/>
          </a:bodyPr>
          <a:lstStyle/>
          <a:p>
            <a:r>
              <a:rPr lang="fr-FR" sz="1200" dirty="0">
                <a:latin typeface="Univers Condensed"/>
              </a:rPr>
              <a:t> </a:t>
            </a:r>
            <a:endParaRPr lang="fr-CA" sz="1200" dirty="0">
              <a:latin typeface="Univers Condensed"/>
            </a:endParaRPr>
          </a:p>
        </p:txBody>
      </p:sp>
      <p:sp>
        <p:nvSpPr>
          <p:cNvPr id="16" name="ZoneTexte 2">
            <a:extLst>
              <a:ext uri="{FF2B5EF4-FFF2-40B4-BE49-F238E27FC236}">
                <a16:creationId xmlns:a16="http://schemas.microsoft.com/office/drawing/2014/main" id="{4C6D9F08-1F3C-964B-A42F-D2D4EDAE942F}"/>
              </a:ext>
            </a:extLst>
          </p:cNvPr>
          <p:cNvSpPr txBox="1"/>
          <p:nvPr/>
        </p:nvSpPr>
        <p:spPr>
          <a:xfrm>
            <a:off x="480119" y="6494849"/>
            <a:ext cx="4416346" cy="261610"/>
          </a:xfrm>
          <a:prstGeom prst="rect">
            <a:avLst/>
          </a:prstGeom>
          <a:noFill/>
        </p:spPr>
        <p:txBody>
          <a:bodyPr wrap="square" rtlCol="0">
            <a:spAutoFit/>
          </a:bodyPr>
          <a:lstStyle/>
          <a:p>
            <a:r>
              <a:rPr lang="fr-FR" sz="1100" dirty="0">
                <a:solidFill>
                  <a:schemeClr val="tx1">
                    <a:lumMod val="50000"/>
                    <a:lumOff val="50000"/>
                  </a:schemeClr>
                </a:solidFill>
                <a:latin typeface="Univers Condensed" panose="020B0506020202050204"/>
              </a:rPr>
              <a:t>Source : Beaulieu, Denis. Calcul des charpentes d'aluminium (2003)</a:t>
            </a:r>
          </a:p>
        </p:txBody>
      </p:sp>
    </p:spTree>
    <p:extLst>
      <p:ext uri="{BB962C8B-B14F-4D97-AF65-F5344CB8AC3E}">
        <p14:creationId xmlns:p14="http://schemas.microsoft.com/office/powerpoint/2010/main" val="2466100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35</a:t>
            </a:fld>
            <a:endParaRPr lang="fr-CA" altLang="fr-F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p:pic>
        <p:nvPicPr>
          <p:cNvPr id="11" name="Image 10"/>
          <p:cNvPicPr>
            <a:picLocks noChangeAspect="1"/>
          </p:cNvPicPr>
          <p:nvPr/>
        </p:nvPicPr>
        <p:blipFill rotWithShape="1">
          <a:blip r:embed="rId3"/>
          <a:srcRect t="58948"/>
          <a:stretch/>
        </p:blipFill>
        <p:spPr>
          <a:xfrm>
            <a:off x="6083180" y="1924572"/>
            <a:ext cx="4934417" cy="2486359"/>
          </a:xfrm>
          <a:prstGeom prst="rect">
            <a:avLst/>
          </a:prstGeom>
        </p:spPr>
      </p:pic>
      <p:sp>
        <p:nvSpPr>
          <p:cNvPr id="12" name="Rectangle 11"/>
          <p:cNvSpPr/>
          <p:nvPr/>
        </p:nvSpPr>
        <p:spPr>
          <a:xfrm>
            <a:off x="2019854" y="5239300"/>
            <a:ext cx="8126651" cy="338554"/>
          </a:xfrm>
          <a:prstGeom prst="rect">
            <a:avLst/>
          </a:prstGeom>
        </p:spPr>
        <p:txBody>
          <a:bodyPr wrap="square">
            <a:spAutoFit/>
          </a:bodyPr>
          <a:lstStyle/>
          <a:p>
            <a:r>
              <a:rPr lang="fr-CA" sz="1600" dirty="0">
                <a:latin typeface="Univers Condensed"/>
              </a:rPr>
              <a:t>Tableau 3.12b - Normes applicables aux structures de type autre que ponts et bâtiments</a:t>
            </a:r>
          </a:p>
        </p:txBody>
      </p:sp>
      <p:pic>
        <p:nvPicPr>
          <p:cNvPr id="6" name="Image 5"/>
          <p:cNvPicPr>
            <a:picLocks noChangeAspect="1"/>
          </p:cNvPicPr>
          <p:nvPr/>
        </p:nvPicPr>
        <p:blipFill rotWithShape="1">
          <a:blip r:embed="rId3"/>
          <a:srcRect b="39804"/>
          <a:stretch/>
        </p:blipFill>
        <p:spPr>
          <a:xfrm>
            <a:off x="1148763" y="1344832"/>
            <a:ext cx="4934417" cy="3645840"/>
          </a:xfrm>
          <a:prstGeom prst="rect">
            <a:avLst/>
          </a:prstGeom>
        </p:spPr>
      </p:pic>
      <p:sp>
        <p:nvSpPr>
          <p:cNvPr id="9" name="ZoneTexte 2">
            <a:extLst>
              <a:ext uri="{FF2B5EF4-FFF2-40B4-BE49-F238E27FC236}">
                <a16:creationId xmlns:a16="http://schemas.microsoft.com/office/drawing/2014/main" id="{DD61D8E0-C58B-394D-9349-10AD814B62BC}"/>
              </a:ext>
            </a:extLst>
          </p:cNvPr>
          <p:cNvSpPr txBox="1"/>
          <p:nvPr/>
        </p:nvSpPr>
        <p:spPr>
          <a:xfrm>
            <a:off x="480119" y="6494849"/>
            <a:ext cx="4416346" cy="461665"/>
          </a:xfrm>
          <a:prstGeom prst="rect">
            <a:avLst/>
          </a:prstGeom>
          <a:noFill/>
        </p:spPr>
        <p:txBody>
          <a:bodyPr wrap="square" rtlCol="0">
            <a:spAutoFit/>
          </a:bodyPr>
          <a:lstStyle/>
          <a:p>
            <a:r>
              <a:rPr lang="fr-FR" sz="1100" dirty="0">
                <a:solidFill>
                  <a:schemeClr val="tx1">
                    <a:lumMod val="50000"/>
                    <a:lumOff val="50000"/>
                  </a:schemeClr>
                </a:solidFill>
                <a:latin typeface="Univers Condensed" panose="020B0506020202050204"/>
              </a:rPr>
              <a:t>Source : Beaulieu, Denis. Calcul des charpentes d'aluminium (2003)</a:t>
            </a:r>
          </a:p>
          <a:p>
            <a:endParaRPr lang="fr-FR" sz="1200" dirty="0">
              <a:latin typeface="Univers Condensed" panose="020B0506020202050204"/>
            </a:endParaRPr>
          </a:p>
        </p:txBody>
      </p:sp>
    </p:spTree>
    <p:extLst>
      <p:ext uri="{BB962C8B-B14F-4D97-AF65-F5344CB8AC3E}">
        <p14:creationId xmlns:p14="http://schemas.microsoft.com/office/powerpoint/2010/main" val="3862734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36</a:t>
            </a:fld>
            <a:endParaRPr lang="fr-CA" altLang="fr-F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p:pic>
        <p:nvPicPr>
          <p:cNvPr id="6" name="Image 5"/>
          <p:cNvPicPr>
            <a:picLocks noChangeAspect="1"/>
          </p:cNvPicPr>
          <p:nvPr/>
        </p:nvPicPr>
        <p:blipFill rotWithShape="1">
          <a:blip r:embed="rId3"/>
          <a:srcRect t="53974"/>
          <a:stretch/>
        </p:blipFill>
        <p:spPr>
          <a:xfrm>
            <a:off x="6376736" y="1590256"/>
            <a:ext cx="4151659" cy="2811212"/>
          </a:xfrm>
          <a:prstGeom prst="rect">
            <a:avLst/>
          </a:prstGeom>
        </p:spPr>
      </p:pic>
      <p:sp>
        <p:nvSpPr>
          <p:cNvPr id="7" name="Rectangle 6"/>
          <p:cNvSpPr/>
          <p:nvPr/>
        </p:nvSpPr>
        <p:spPr>
          <a:xfrm>
            <a:off x="2605067" y="4919542"/>
            <a:ext cx="6908840" cy="338554"/>
          </a:xfrm>
          <a:prstGeom prst="rect">
            <a:avLst/>
          </a:prstGeom>
        </p:spPr>
        <p:txBody>
          <a:bodyPr wrap="square">
            <a:spAutoFit/>
          </a:bodyPr>
          <a:lstStyle/>
          <a:p>
            <a:r>
              <a:rPr lang="fr-CA" sz="1600" dirty="0">
                <a:latin typeface="Univers Condensed"/>
              </a:rPr>
              <a:t>Tableau 3.13 Liste des normes introduites dans le tableau 3.12 précédent</a:t>
            </a:r>
          </a:p>
        </p:txBody>
      </p:sp>
      <p:pic>
        <p:nvPicPr>
          <p:cNvPr id="9" name="Image 8"/>
          <p:cNvPicPr>
            <a:picLocks noChangeAspect="1"/>
          </p:cNvPicPr>
          <p:nvPr/>
        </p:nvPicPr>
        <p:blipFill rotWithShape="1">
          <a:blip r:embed="rId3"/>
          <a:srcRect b="45632"/>
          <a:stretch/>
        </p:blipFill>
        <p:spPr>
          <a:xfrm>
            <a:off x="1401427" y="1335505"/>
            <a:ext cx="4151659" cy="3320715"/>
          </a:xfrm>
          <a:prstGeom prst="rect">
            <a:avLst/>
          </a:prstGeom>
        </p:spPr>
      </p:pic>
      <p:sp>
        <p:nvSpPr>
          <p:cNvPr id="10" name="ZoneTexte 2">
            <a:extLst>
              <a:ext uri="{FF2B5EF4-FFF2-40B4-BE49-F238E27FC236}">
                <a16:creationId xmlns:a16="http://schemas.microsoft.com/office/drawing/2014/main" id="{E2DD0C4B-FBDC-AB48-869A-624F676A87D6}"/>
              </a:ext>
            </a:extLst>
          </p:cNvPr>
          <p:cNvSpPr txBox="1"/>
          <p:nvPr/>
        </p:nvSpPr>
        <p:spPr>
          <a:xfrm>
            <a:off x="480119" y="6494849"/>
            <a:ext cx="4416346" cy="461665"/>
          </a:xfrm>
          <a:prstGeom prst="rect">
            <a:avLst/>
          </a:prstGeom>
          <a:noFill/>
        </p:spPr>
        <p:txBody>
          <a:bodyPr wrap="square" rtlCol="0">
            <a:spAutoFit/>
          </a:bodyPr>
          <a:lstStyle/>
          <a:p>
            <a:r>
              <a:rPr lang="fr-FR" sz="1100" dirty="0">
                <a:solidFill>
                  <a:schemeClr val="tx1">
                    <a:lumMod val="50000"/>
                    <a:lumOff val="50000"/>
                  </a:schemeClr>
                </a:solidFill>
                <a:latin typeface="Univers Condensed" panose="020B0506020202050204"/>
              </a:rPr>
              <a:t>Source : Beaulieu, Denis. Calcul des charpentes d'aluminium (2003)</a:t>
            </a:r>
          </a:p>
          <a:p>
            <a:endParaRPr lang="fr-FR" sz="1200" dirty="0">
              <a:latin typeface="Univers Condensed" panose="020B0506020202050204"/>
            </a:endParaRPr>
          </a:p>
        </p:txBody>
      </p:sp>
    </p:spTree>
    <p:extLst>
      <p:ext uri="{BB962C8B-B14F-4D97-AF65-F5344CB8AC3E}">
        <p14:creationId xmlns:p14="http://schemas.microsoft.com/office/powerpoint/2010/main" val="1155364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Actions, combinaisons </a:t>
            </a:r>
            <a:br>
              <a:rPr lang="fr-FR" dirty="0"/>
            </a:br>
            <a:r>
              <a:rPr lang="fr-FR" dirty="0"/>
              <a:t>et états limites</a:t>
            </a:r>
          </a:p>
        </p:txBody>
      </p:sp>
      <p:sp>
        <p:nvSpPr>
          <p:cNvPr id="3" name="Espace réservé du texte 2"/>
          <p:cNvSpPr>
            <a:spLocks noGrp="1"/>
          </p:cNvSpPr>
          <p:nvPr>
            <p:ph type="body" idx="1"/>
          </p:nvPr>
        </p:nvSpPr>
        <p:spPr/>
        <p:txBody>
          <a:bodyPr/>
          <a:lstStyle/>
          <a:p>
            <a:r>
              <a:rPr lang="fr-FR" dirty="0"/>
              <a:t>Règlements classiques – Calcul aux contraintes admissibles</a:t>
            </a:r>
          </a:p>
        </p:txBody>
      </p:sp>
      <p:sp>
        <p:nvSpPr>
          <p:cNvPr id="4" name="Espace réservé du pied de page 3"/>
          <p:cNvSpPr>
            <a:spLocks noGrp="1"/>
          </p:cNvSpPr>
          <p:nvPr>
            <p:ph type="ftr" sz="quarter" idx="11"/>
          </p:nvPr>
        </p:nvSpPr>
        <p:spPr/>
        <p:txBody>
          <a:bodyPr/>
          <a:lstStyle/>
          <a:p>
            <a:r>
              <a:rPr lang="fr-FR"/>
              <a:t>ALU-COMPÉTENCES</a:t>
            </a:r>
          </a:p>
        </p:txBody>
      </p:sp>
      <p:sp>
        <p:nvSpPr>
          <p:cNvPr id="5" name="Espace réservé du numéro de diapositive 4"/>
          <p:cNvSpPr>
            <a:spLocks noGrp="1"/>
          </p:cNvSpPr>
          <p:nvPr>
            <p:ph type="sldNum" sz="quarter" idx="12"/>
          </p:nvPr>
        </p:nvSpPr>
        <p:spPr/>
        <p:txBody>
          <a:bodyPr/>
          <a:lstStyle/>
          <a:p>
            <a:fld id="{82B63C5F-247B-BE4F-ACBC-7BDD67617F3E}" type="slidenum">
              <a:rPr lang="fr-FR" smtClean="0"/>
              <a:t>37</a:t>
            </a:fld>
            <a:endParaRPr lang="fr-FR"/>
          </a:p>
        </p:txBody>
      </p:sp>
    </p:spTree>
    <p:extLst>
      <p:ext uri="{BB962C8B-B14F-4D97-AF65-F5344CB8AC3E}">
        <p14:creationId xmlns:p14="http://schemas.microsoft.com/office/powerpoint/2010/main" val="512620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38</a:t>
            </a:fld>
            <a:endParaRPr lang="fr-CA" altLang="fr-F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mc:AlternateContent xmlns:mc="http://schemas.openxmlformats.org/markup-compatibility/2006" xmlns:a14="http://schemas.microsoft.com/office/drawing/2010/main">
        <mc:Choice Requires="a14">
          <p:sp>
            <p:nvSpPr>
              <p:cNvPr id="9" name="Rectangle 1027"/>
              <p:cNvSpPr txBox="1">
                <a:spLocks noChangeArrowheads="1"/>
              </p:cNvSpPr>
              <p:nvPr/>
            </p:nvSpPr>
            <p:spPr>
              <a:xfrm>
                <a:off x="1148763" y="280044"/>
                <a:ext cx="9036496" cy="42484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Condensed Light" panose="020B03060202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solidFill>
                    <a:latin typeface="Univers Condensed Light" panose="020B03060202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Condensed Light" panose="020B03060202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defRPr/>
                </a:pPr>
                <a:endParaRPr lang="fr-CA" sz="1600" dirty="0">
                  <a:solidFill>
                    <a:srgbClr val="FF0000"/>
                  </a:solidFill>
                  <a:latin typeface="Univers Condensed"/>
                </a:endParaRPr>
              </a:p>
              <a:p>
                <a:r>
                  <a:rPr lang="fr-CA" sz="1600" u="sng" dirty="0">
                    <a:latin typeface="Univers Condensed"/>
                  </a:rPr>
                  <a:t>Règlements délaissés</a:t>
                </a:r>
                <a:r>
                  <a:rPr lang="fr-CA" sz="1600" dirty="0">
                    <a:latin typeface="Univers Condensed"/>
                  </a:rPr>
                  <a:t> en faveur de la méthode de calcul aux états limites</a:t>
                </a:r>
              </a:p>
              <a:p>
                <a:r>
                  <a:rPr lang="fr-CA" sz="1600" dirty="0">
                    <a:latin typeface="Univers Condensed"/>
                  </a:rPr>
                  <a:t>Ils sont basés sur la </a:t>
                </a:r>
                <a:r>
                  <a:rPr lang="fr-CA" sz="1600" u="sng" dirty="0">
                    <a:latin typeface="Univers Condensed"/>
                  </a:rPr>
                  <a:t>méthode des contraintes admissibles</a:t>
                </a:r>
                <a:endParaRPr lang="fr-CA" sz="1600" dirty="0">
                  <a:latin typeface="Univers Condensed"/>
                </a:endParaRPr>
              </a:p>
              <a:p>
                <a:pPr marL="457200" lvl="1" indent="0">
                  <a:buFont typeface="Arial" panose="020B0604020202020204" pitchFamily="34" charset="0"/>
                  <a:buNone/>
                </a:pPr>
                <a:endParaRPr lang="fr-CA" sz="1600" dirty="0">
                  <a:latin typeface="Univers Condensed"/>
                </a:endParaRPr>
              </a:p>
              <a:p>
                <a:pPr lvl="1">
                  <a:buFont typeface="Wingdings" panose="05000000000000000000" pitchFamily="2" charset="2"/>
                  <a:buChar char="Ø"/>
                </a:pPr>
                <a:r>
                  <a:rPr lang="fr-CA" sz="1600" dirty="0">
                    <a:solidFill>
                      <a:schemeClr val="tx1"/>
                    </a:solidFill>
                    <a:latin typeface="Univers Condensed"/>
                  </a:rPr>
                  <a:t>Il s’git de vérifier qu’en tout point de la structure la contrainte </a:t>
                </a:r>
                <a14:m>
                  <m:oMath xmlns:m="http://schemas.openxmlformats.org/officeDocument/2006/math">
                    <m:r>
                      <a:rPr lang="fr-CA" sz="1600" i="1">
                        <a:solidFill>
                          <a:schemeClr val="tx1"/>
                        </a:solidFill>
                        <a:latin typeface="Cambria Math" panose="02040503050406030204" pitchFamily="18" charset="0"/>
                        <a:ea typeface="Cambria Math" panose="02040503050406030204" pitchFamily="18" charset="0"/>
                      </a:rPr>
                      <m:t>𝜎</m:t>
                    </m:r>
                  </m:oMath>
                </a14:m>
                <a:r>
                  <a:rPr lang="fr-CA" sz="1600" dirty="0">
                    <a:solidFill>
                      <a:schemeClr val="tx1"/>
                    </a:solidFill>
                    <a:latin typeface="Univers Condensed"/>
                  </a:rPr>
                  <a:t> (calculée par la RDM, par exemple):</a:t>
                </a:r>
              </a:p>
              <a:p>
                <a:endParaRPr lang="fr-CA" sz="1600" dirty="0">
                  <a:latin typeface="Univers Condensed"/>
                </a:endParaRPr>
              </a:p>
              <a:p>
                <a:pPr lvl="2" indent="-285750">
                  <a:buFont typeface="Wingdings" panose="05000000000000000000" pitchFamily="2" charset="2"/>
                  <a:buChar char="v"/>
                </a:pPr>
                <a:r>
                  <a:rPr lang="fr-CA" sz="1600" dirty="0">
                    <a:latin typeface="Univers Condensed"/>
                  </a:rPr>
                  <a:t>ne devra jamais atteindre la </a:t>
                </a:r>
                <a:r>
                  <a:rPr lang="fr-CA" sz="1600" u="sng" dirty="0">
                    <a:latin typeface="Univers Condensed"/>
                  </a:rPr>
                  <a:t>résistance limite ultime</a:t>
                </a:r>
                <a:r>
                  <a:rPr lang="fr-CA" sz="1600" dirty="0">
                    <a:latin typeface="Univers Condensed"/>
                  </a:rPr>
                  <a:t> </a:t>
                </a:r>
                <a14:m>
                  <m:oMath xmlns:m="http://schemas.openxmlformats.org/officeDocument/2006/math">
                    <m:sSub>
                      <m:sSubPr>
                        <m:ctrlPr>
                          <a:rPr lang="fr-CA" sz="1600" i="1">
                            <a:latin typeface="Cambria Math" panose="02040503050406030204" pitchFamily="18" charset="0"/>
                          </a:rPr>
                        </m:ctrlPr>
                      </m:sSubPr>
                      <m:e>
                        <m:r>
                          <a:rPr lang="fr-CA" sz="1600" i="1">
                            <a:latin typeface="Cambria Math" panose="02040503050406030204" pitchFamily="18" charset="0"/>
                            <a:ea typeface="Cambria Math" panose="02040503050406030204" pitchFamily="18" charset="0"/>
                          </a:rPr>
                          <m:t>𝑅</m:t>
                        </m:r>
                      </m:e>
                      <m:sub>
                        <m:r>
                          <a:rPr lang="fr-CA" sz="1600" i="1">
                            <a:latin typeface="Cambria Math" panose="02040503050406030204" pitchFamily="18" charset="0"/>
                            <a:ea typeface="Cambria Math" panose="02040503050406030204" pitchFamily="18" charset="0"/>
                          </a:rPr>
                          <m:t>𝑢</m:t>
                        </m:r>
                      </m:sub>
                    </m:sSub>
                  </m:oMath>
                </a14:m>
                <a:r>
                  <a:rPr lang="fr-CA" sz="1600" dirty="0">
                    <a:latin typeface="Univers Condensed"/>
                  </a:rPr>
                  <a:t>, faute de quoi on risquerait la rupture;</a:t>
                </a:r>
              </a:p>
              <a:p>
                <a:pPr marL="857250" lvl="2" indent="0">
                  <a:buFont typeface="Arial" panose="020B0604020202020204" pitchFamily="34" charset="0"/>
                  <a:buNone/>
                </a:pPr>
                <a:endParaRPr lang="fr-CA" sz="1600" dirty="0">
                  <a:latin typeface="Univers Condensed"/>
                </a:endParaRPr>
              </a:p>
              <a:p>
                <a:pPr lvl="2" indent="-285750">
                  <a:buFont typeface="Wingdings" panose="05000000000000000000" pitchFamily="2" charset="2"/>
                  <a:buChar char="v"/>
                </a:pPr>
                <a:r>
                  <a:rPr lang="fr-CA" sz="1600" dirty="0">
                    <a:latin typeface="Univers Condensed"/>
                  </a:rPr>
                  <a:t>ne devra même pas atteindre la </a:t>
                </a:r>
                <a:r>
                  <a:rPr lang="fr-CA" sz="1600" u="sng" dirty="0">
                    <a:latin typeface="Univers Condensed"/>
                  </a:rPr>
                  <a:t>résistance limite élastique</a:t>
                </a:r>
                <a:r>
                  <a:rPr lang="fr-CA" sz="1600" dirty="0">
                    <a:latin typeface="Univers Condensed"/>
                  </a:rPr>
                  <a:t> </a:t>
                </a:r>
                <a14:m>
                  <m:oMath xmlns:m="http://schemas.openxmlformats.org/officeDocument/2006/math">
                    <m:sSub>
                      <m:sSubPr>
                        <m:ctrlPr>
                          <a:rPr lang="fr-CA" sz="1600" i="1">
                            <a:latin typeface="Cambria Math" panose="02040503050406030204" pitchFamily="18" charset="0"/>
                          </a:rPr>
                        </m:ctrlPr>
                      </m:sSubPr>
                      <m:e>
                        <m:r>
                          <a:rPr lang="fr-CA" sz="1600" i="1">
                            <a:latin typeface="Cambria Math" panose="02040503050406030204" pitchFamily="18" charset="0"/>
                          </a:rPr>
                          <m:t>𝑅</m:t>
                        </m:r>
                      </m:e>
                      <m:sub>
                        <m:r>
                          <a:rPr lang="fr-CA" sz="1600" i="1">
                            <a:latin typeface="Cambria Math" panose="02040503050406030204" pitchFamily="18" charset="0"/>
                          </a:rPr>
                          <m:t>𝑦</m:t>
                        </m:r>
                      </m:sub>
                    </m:sSub>
                  </m:oMath>
                </a14:m>
                <a:r>
                  <a:rPr lang="fr-CA" sz="1600" dirty="0">
                    <a:latin typeface="Univers Condensed"/>
                  </a:rPr>
                  <a:t>, faute de quoi la structures risque de prendre des déformations permanentes et ne plus pouvoir remplir ses fonctions</a:t>
                </a:r>
              </a:p>
              <a:p>
                <a:pPr marL="800100" lvl="1" indent="-342900">
                  <a:buFont typeface="+mj-lt"/>
                  <a:buAutoNum type="alphaLcParenR"/>
                </a:pPr>
                <a:endParaRPr lang="fr-CA" sz="1600" dirty="0">
                  <a:latin typeface="Univers Condensed"/>
                </a:endParaRPr>
              </a:p>
              <a:p>
                <a:r>
                  <a:rPr lang="fr-CA" sz="1600" dirty="0">
                    <a:latin typeface="Univers Condensed"/>
                  </a:rPr>
                  <a:t>Suivant le cas on se fixera l’une de ses deux limites (</a:t>
                </a:r>
                <a14:m>
                  <m:oMath xmlns:m="http://schemas.openxmlformats.org/officeDocument/2006/math">
                    <m:sSub>
                      <m:sSubPr>
                        <m:ctrlPr>
                          <a:rPr lang="fr-CA" sz="1600" i="1">
                            <a:latin typeface="Cambria Math" panose="02040503050406030204" pitchFamily="18" charset="0"/>
                          </a:rPr>
                        </m:ctrlPr>
                      </m:sSubPr>
                      <m:e>
                        <m:r>
                          <a:rPr lang="fr-CA" sz="1600" i="1">
                            <a:latin typeface="Cambria Math" panose="02040503050406030204" pitchFamily="18" charset="0"/>
                            <a:ea typeface="Cambria Math" panose="02040503050406030204" pitchFamily="18" charset="0"/>
                          </a:rPr>
                          <m:t>𝜎</m:t>
                        </m:r>
                      </m:e>
                      <m:sub>
                        <m:r>
                          <a:rPr lang="fr-CA" sz="1600" i="1">
                            <a:latin typeface="Cambria Math" panose="02040503050406030204" pitchFamily="18" charset="0"/>
                            <a:ea typeface="Cambria Math" panose="02040503050406030204" pitchFamily="18" charset="0"/>
                          </a:rPr>
                          <m:t>𝑢</m:t>
                        </m:r>
                      </m:sub>
                    </m:sSub>
                  </m:oMath>
                </a14:m>
                <a:r>
                  <a:rPr lang="fr-CA" sz="1600" dirty="0">
                    <a:latin typeface="Univers Condensed"/>
                  </a:rPr>
                  <a:t> ou </a:t>
                </a:r>
                <a14:m>
                  <m:oMath xmlns:m="http://schemas.openxmlformats.org/officeDocument/2006/math">
                    <m:sSub>
                      <m:sSubPr>
                        <m:ctrlPr>
                          <a:rPr lang="fr-CA" sz="1600" i="1">
                            <a:latin typeface="Cambria Math" panose="02040503050406030204" pitchFamily="18" charset="0"/>
                          </a:rPr>
                        </m:ctrlPr>
                      </m:sSubPr>
                      <m:e>
                        <m:r>
                          <a:rPr lang="fr-CA" sz="1600" i="1">
                            <a:latin typeface="Cambria Math" panose="02040503050406030204" pitchFamily="18" charset="0"/>
                            <a:ea typeface="Cambria Math" panose="02040503050406030204" pitchFamily="18" charset="0"/>
                          </a:rPr>
                          <m:t>𝜎</m:t>
                        </m:r>
                      </m:e>
                      <m:sub>
                        <m:r>
                          <a:rPr lang="fr-CA" sz="1600" i="1">
                            <a:latin typeface="Cambria Math" panose="02040503050406030204" pitchFamily="18" charset="0"/>
                            <a:ea typeface="Cambria Math" panose="02040503050406030204" pitchFamily="18" charset="0"/>
                          </a:rPr>
                          <m:t>𝑒</m:t>
                        </m:r>
                      </m:sub>
                    </m:sSub>
                  </m:oMath>
                </a14:m>
                <a:r>
                  <a:rPr lang="fr-CA" sz="1600" dirty="0">
                    <a:latin typeface="Univers Condensed"/>
                  </a:rPr>
                  <a:t>) en l’affectant d’un coefficient de sécurité </a:t>
                </a:r>
                <a14:m>
                  <m:oMath xmlns:m="http://schemas.openxmlformats.org/officeDocument/2006/math">
                    <m:r>
                      <a:rPr lang="fr-CA" sz="1600" i="1" dirty="0">
                        <a:latin typeface="Cambria Math" panose="02040503050406030204" pitchFamily="18" charset="0"/>
                      </a:rPr>
                      <m:t>𝑛</m:t>
                    </m:r>
                  </m:oMath>
                </a14:m>
                <a:r>
                  <a:rPr lang="fr-CA" sz="1600" dirty="0">
                    <a:latin typeface="Univers Condensed"/>
                  </a:rPr>
                  <a:t> ou pour être certain de ne pas l’atteindre</a:t>
                </a:r>
              </a:p>
              <a:p>
                <a:pPr lvl="1"/>
                <a:endParaRPr lang="fr-CA" sz="1600" dirty="0">
                  <a:latin typeface="Univers Condensed"/>
                </a:endParaRPr>
              </a:p>
            </p:txBody>
          </p:sp>
        </mc:Choice>
        <mc:Fallback xmlns="">
          <p:sp>
            <p:nvSpPr>
              <p:cNvPr id="9" name="Rectangle 1027"/>
              <p:cNvSpPr txBox="1">
                <a:spLocks noRot="1" noChangeAspect="1" noMove="1" noResize="1" noEditPoints="1" noAdjustHandles="1" noChangeArrowheads="1" noChangeShapeType="1" noTextEdit="1"/>
              </p:cNvSpPr>
              <p:nvPr/>
            </p:nvSpPr>
            <p:spPr>
              <a:xfrm>
                <a:off x="1148763" y="280044"/>
                <a:ext cx="9036496" cy="4248472"/>
              </a:xfrm>
              <a:prstGeom prst="rect">
                <a:avLst/>
              </a:prstGeom>
              <a:blipFill>
                <a:blip r:embed="rId3"/>
                <a:stretch>
                  <a:fillRect l="-270"/>
                </a:stretch>
              </a:blipFill>
            </p:spPr>
            <p:txBody>
              <a:bodyPr/>
              <a:lstStyle/>
              <a:p>
                <a:r>
                  <a:rPr lang="fr-CA">
                    <a:noFill/>
                  </a:rPr>
                  <a:t> </a:t>
                </a:r>
              </a:p>
            </p:txBody>
          </p:sp>
        </mc:Fallback>
      </mc:AlternateContent>
      <p:pic>
        <p:nvPicPr>
          <p:cNvPr id="10" name="Image 9"/>
          <p:cNvPicPr>
            <a:picLocks noChangeAspect="1"/>
          </p:cNvPicPr>
          <p:nvPr/>
        </p:nvPicPr>
        <p:blipFill>
          <a:blip r:embed="rId4"/>
          <a:stretch>
            <a:fillRect/>
          </a:stretch>
        </p:blipFill>
        <p:spPr>
          <a:xfrm>
            <a:off x="3531205" y="4704672"/>
            <a:ext cx="5056563" cy="1475522"/>
          </a:xfrm>
          <a:prstGeom prst="rect">
            <a:avLst/>
          </a:prstGeom>
        </p:spPr>
      </p:pic>
      <p:sp>
        <p:nvSpPr>
          <p:cNvPr id="6" name="ZoneTexte 5"/>
          <p:cNvSpPr txBox="1"/>
          <p:nvPr/>
        </p:nvSpPr>
        <p:spPr>
          <a:xfrm>
            <a:off x="739690" y="6514721"/>
            <a:ext cx="2123826" cy="276999"/>
          </a:xfrm>
          <a:prstGeom prst="rect">
            <a:avLst/>
          </a:prstGeom>
          <a:noFill/>
        </p:spPr>
        <p:txBody>
          <a:bodyPr wrap="square" rtlCol="0">
            <a:spAutoFit/>
          </a:bodyPr>
          <a:lstStyle/>
          <a:p>
            <a:pPr algn="ctr"/>
            <a:r>
              <a:rPr lang="fr-FR" sz="1200" dirty="0">
                <a:latin typeface="Univers Condensed" panose="020B0506020202050204"/>
              </a:rPr>
              <a:t>Source : </a:t>
            </a:r>
            <a:r>
              <a:rPr lang="fr-CA" sz="1200" dirty="0">
                <a:latin typeface="Univers Condensed Light" panose="020B0306020202040204" pitchFamily="34" charset="0"/>
              </a:rPr>
              <a:t>CSA S6 : eleydet.free.fr</a:t>
            </a:r>
          </a:p>
        </p:txBody>
      </p:sp>
    </p:spTree>
    <p:extLst>
      <p:ext uri="{BB962C8B-B14F-4D97-AF65-F5344CB8AC3E}">
        <p14:creationId xmlns:p14="http://schemas.microsoft.com/office/powerpoint/2010/main" val="400947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39</a:t>
            </a:fld>
            <a:endParaRPr lang="fr-CA" altLang="fr-FR" dirty="0"/>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mc:AlternateContent xmlns:mc="http://schemas.openxmlformats.org/markup-compatibility/2006" xmlns:a14="http://schemas.microsoft.com/office/drawing/2010/main">
        <mc:Choice Requires="a14">
          <p:sp>
            <p:nvSpPr>
              <p:cNvPr id="6" name="Rectangle 1027"/>
              <p:cNvSpPr txBox="1">
                <a:spLocks noChangeArrowheads="1"/>
              </p:cNvSpPr>
              <p:nvPr/>
            </p:nvSpPr>
            <p:spPr>
              <a:xfrm>
                <a:off x="1148763" y="674715"/>
                <a:ext cx="9036496" cy="41764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Condensed Light" panose="020B03060202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solidFill>
                    <a:latin typeface="Univers Condensed Light" panose="020B03060202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Condensed Light" panose="020B03060202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1600" dirty="0">
                    <a:solidFill>
                      <a:schemeClr val="tx1"/>
                    </a:solidFill>
                    <a:latin typeface="Univers Condensed" panose="020B0506020202050204"/>
                  </a:rPr>
                  <a:t>Il s’agit ainsi de vérifier qu’en tout point de la structure, </a:t>
                </a:r>
                <a14:m>
                  <m:oMath xmlns:m="http://schemas.openxmlformats.org/officeDocument/2006/math">
                    <m:r>
                      <a:rPr lang="fr-CA" sz="1600">
                        <a:solidFill>
                          <a:schemeClr val="tx1"/>
                        </a:solidFill>
                        <a:latin typeface="Cambria Math" panose="02040503050406030204" pitchFamily="18" charset="0"/>
                      </a:rPr>
                      <m:t>𝜎</m:t>
                    </m:r>
                  </m:oMath>
                </a14:m>
                <a:r>
                  <a:rPr lang="fr-CA" sz="1600" dirty="0">
                    <a:solidFill>
                      <a:schemeClr val="tx1"/>
                    </a:solidFill>
                    <a:latin typeface="Univers Condensed" panose="020B0506020202050204"/>
                  </a:rPr>
                  <a:t> demeurent en deçà d’une contrainte limite </a:t>
                </a:r>
                <a14:m>
                  <m:oMath xmlns:m="http://schemas.openxmlformats.org/officeDocument/2006/math">
                    <m:sSub>
                      <m:sSubPr>
                        <m:ctrlPr>
                          <a:rPr lang="fr-CA" sz="1600" i="1">
                            <a:solidFill>
                              <a:schemeClr val="tx1"/>
                            </a:solidFill>
                            <a:latin typeface="Cambria Math" panose="02040503050406030204" pitchFamily="18" charset="0"/>
                            <a:ea typeface="Cambria Math" panose="02040503050406030204" pitchFamily="18" charset="0"/>
                          </a:rPr>
                        </m:ctrlPr>
                      </m:sSubPr>
                      <m:e>
                        <m:r>
                          <a:rPr lang="fr-CA" sz="1600" i="1">
                            <a:solidFill>
                              <a:schemeClr val="tx1"/>
                            </a:solidFill>
                            <a:latin typeface="Cambria Math" panose="02040503050406030204" pitchFamily="18" charset="0"/>
                            <a:ea typeface="Cambria Math" panose="02040503050406030204" pitchFamily="18" charset="0"/>
                          </a:rPr>
                          <m:t>𝜎</m:t>
                        </m:r>
                      </m:e>
                      <m:sub>
                        <m:r>
                          <a:rPr lang="fr-CA" sz="1600" i="1">
                            <a:solidFill>
                              <a:schemeClr val="tx1"/>
                            </a:solidFill>
                            <a:latin typeface="Cambria Math" panose="02040503050406030204" pitchFamily="18" charset="0"/>
                            <a:ea typeface="Cambria Math" panose="02040503050406030204" pitchFamily="18" charset="0"/>
                          </a:rPr>
                          <m:t>𝑎</m:t>
                        </m:r>
                      </m:sub>
                    </m:sSub>
                    <m:r>
                      <a:rPr lang="fr-CA" sz="1600" i="1">
                        <a:solidFill>
                          <a:schemeClr val="tx1"/>
                        </a:solidFill>
                        <a:latin typeface="Cambria Math" panose="02040503050406030204" pitchFamily="18" charset="0"/>
                        <a:ea typeface="Cambria Math" panose="02040503050406030204" pitchFamily="18" charset="0"/>
                      </a:rPr>
                      <m:t> </m:t>
                    </m:r>
                  </m:oMath>
                </a14:m>
                <a:r>
                  <a:rPr lang="fr-CA" sz="1600" dirty="0">
                    <a:solidFill>
                      <a:schemeClr val="tx1"/>
                    </a:solidFill>
                    <a:latin typeface="Univers Condensed" panose="020B0506020202050204"/>
                  </a:rPr>
                  <a:t>dénommée </a:t>
                </a:r>
                <a:r>
                  <a:rPr lang="fr-CA" sz="1600" u="sng" dirty="0">
                    <a:solidFill>
                      <a:schemeClr val="tx1"/>
                    </a:solidFill>
                    <a:latin typeface="Univers Condensed" panose="020B0506020202050204"/>
                  </a:rPr>
                  <a:t>résistance admissible</a:t>
                </a:r>
                <a:r>
                  <a:rPr lang="fr-CA" sz="1600" dirty="0">
                    <a:solidFill>
                      <a:schemeClr val="tx1"/>
                    </a:solidFill>
                    <a:latin typeface="Univers Condensed" panose="020B0506020202050204"/>
                  </a:rPr>
                  <a:t> (ou résistance pratique)</a:t>
                </a:r>
              </a:p>
              <a:p>
                <a:endParaRPr lang="fr-CA" sz="1600" dirty="0">
                  <a:solidFill>
                    <a:schemeClr val="tx1"/>
                  </a:solidFill>
                  <a:latin typeface="Univers Condensed" panose="020B0506020202050204"/>
                </a:endParaRPr>
              </a:p>
              <a:p>
                <a:pPr marL="857250" lvl="2" indent="0">
                  <a:buFont typeface="Arial" panose="020B0604020202020204" pitchFamily="34" charset="0"/>
                  <a:buNone/>
                </a:pPr>
                <a14:m>
                  <m:oMathPara xmlns:m="http://schemas.openxmlformats.org/officeDocument/2006/math">
                    <m:oMathParaPr>
                      <m:jc m:val="left"/>
                    </m:oMathParaPr>
                    <m:oMath xmlns:m="http://schemas.openxmlformats.org/officeDocument/2006/math">
                      <m:r>
                        <a:rPr lang="fr-CA" sz="1600" i="1">
                          <a:solidFill>
                            <a:schemeClr val="tx1"/>
                          </a:solidFill>
                          <a:latin typeface="Cambria Math" panose="02040503050406030204" pitchFamily="18" charset="0"/>
                          <a:ea typeface="Cambria Math" panose="02040503050406030204" pitchFamily="18" charset="0"/>
                        </a:rPr>
                        <m:t>𝜎</m:t>
                      </m:r>
                      <m:r>
                        <a:rPr lang="fr-CA" sz="1600" i="1">
                          <a:solidFill>
                            <a:schemeClr val="tx1"/>
                          </a:solidFill>
                          <a:latin typeface="Cambria Math" panose="02040503050406030204" pitchFamily="18" charset="0"/>
                          <a:ea typeface="Cambria Math"/>
                        </a:rPr>
                        <m:t>≤</m:t>
                      </m:r>
                      <m:sSub>
                        <m:sSubPr>
                          <m:ctrlPr>
                            <a:rPr lang="fr-CA" sz="1600" i="1">
                              <a:solidFill>
                                <a:schemeClr val="tx1"/>
                              </a:solidFill>
                              <a:latin typeface="Cambria Math" panose="02040503050406030204" pitchFamily="18" charset="0"/>
                              <a:ea typeface="Cambria Math" panose="02040503050406030204" pitchFamily="18" charset="0"/>
                            </a:rPr>
                          </m:ctrlPr>
                        </m:sSubPr>
                        <m:e>
                          <m:r>
                            <a:rPr lang="fr-CA" sz="1600" i="1">
                              <a:solidFill>
                                <a:schemeClr val="tx1"/>
                              </a:solidFill>
                              <a:latin typeface="Cambria Math" panose="02040503050406030204" pitchFamily="18" charset="0"/>
                              <a:ea typeface="Cambria Math" panose="02040503050406030204" pitchFamily="18" charset="0"/>
                            </a:rPr>
                            <m:t>𝜎</m:t>
                          </m:r>
                        </m:e>
                        <m:sub>
                          <m:r>
                            <a:rPr lang="fr-CA" sz="1600" i="1">
                              <a:solidFill>
                                <a:schemeClr val="tx1"/>
                              </a:solidFill>
                              <a:latin typeface="Cambria Math" panose="02040503050406030204" pitchFamily="18" charset="0"/>
                              <a:ea typeface="Cambria Math" panose="02040503050406030204" pitchFamily="18" charset="0"/>
                            </a:rPr>
                            <m:t>𝑎</m:t>
                          </m:r>
                        </m:sub>
                      </m:sSub>
                      <m:r>
                        <a:rPr lang="fr-CA" sz="1600">
                          <a:solidFill>
                            <a:schemeClr val="tx1"/>
                          </a:solidFill>
                          <a:latin typeface="Cambria Math" panose="02040503050406030204" pitchFamily="18" charset="0"/>
                          <a:ea typeface="Cambria Math" panose="02040503050406030204" pitchFamily="18" charset="0"/>
                        </a:rPr>
                        <m:t>     </m:t>
                      </m:r>
                      <m:r>
                        <m:rPr>
                          <m:sty m:val="p"/>
                        </m:rPr>
                        <a:rPr lang="fr-CA" sz="1600">
                          <a:solidFill>
                            <a:schemeClr val="tx1"/>
                          </a:solidFill>
                          <a:latin typeface="Cambria Math" panose="02040503050406030204" pitchFamily="18" charset="0"/>
                          <a:ea typeface="Cambria Math" panose="02040503050406030204" pitchFamily="18" charset="0"/>
                        </a:rPr>
                        <m:t>en</m:t>
                      </m:r>
                      <m:r>
                        <a:rPr lang="fr-CA" sz="1600">
                          <a:solidFill>
                            <a:schemeClr val="tx1"/>
                          </a:solidFill>
                          <a:latin typeface="Cambria Math" panose="02040503050406030204" pitchFamily="18" charset="0"/>
                          <a:ea typeface="Cambria Math" panose="02040503050406030204" pitchFamily="18" charset="0"/>
                        </a:rPr>
                        <m:t> </m:t>
                      </m:r>
                      <m:r>
                        <m:rPr>
                          <m:sty m:val="p"/>
                        </m:rPr>
                        <a:rPr lang="fr-CA" sz="1600">
                          <a:solidFill>
                            <a:schemeClr val="tx1"/>
                          </a:solidFill>
                          <a:latin typeface="Cambria Math" panose="02040503050406030204" pitchFamily="18" charset="0"/>
                          <a:ea typeface="Cambria Math" panose="02040503050406030204" pitchFamily="18" charset="0"/>
                        </a:rPr>
                        <m:t>tout</m:t>
                      </m:r>
                      <m:r>
                        <a:rPr lang="fr-CA" sz="1600">
                          <a:solidFill>
                            <a:schemeClr val="tx1"/>
                          </a:solidFill>
                          <a:latin typeface="Cambria Math" panose="02040503050406030204" pitchFamily="18" charset="0"/>
                          <a:ea typeface="Cambria Math" panose="02040503050406030204" pitchFamily="18" charset="0"/>
                        </a:rPr>
                        <m:t> </m:t>
                      </m:r>
                      <m:r>
                        <m:rPr>
                          <m:sty m:val="p"/>
                        </m:rPr>
                        <a:rPr lang="fr-CA" sz="1600">
                          <a:solidFill>
                            <a:schemeClr val="tx1"/>
                          </a:solidFill>
                          <a:latin typeface="Cambria Math" panose="02040503050406030204" pitchFamily="18" charset="0"/>
                          <a:ea typeface="Cambria Math" panose="02040503050406030204" pitchFamily="18" charset="0"/>
                        </a:rPr>
                        <m:t>point</m:t>
                      </m:r>
                      <m:r>
                        <a:rPr lang="fr-CA" sz="1600">
                          <a:solidFill>
                            <a:schemeClr val="tx1"/>
                          </a:solidFill>
                          <a:latin typeface="Cambria Math" panose="02040503050406030204" pitchFamily="18" charset="0"/>
                          <a:ea typeface="Cambria Math" panose="02040503050406030204" pitchFamily="18" charset="0"/>
                        </a:rPr>
                        <m:t> </m:t>
                      </m:r>
                      <m:r>
                        <m:rPr>
                          <m:sty m:val="p"/>
                        </m:rPr>
                        <a:rPr lang="fr-CA" sz="1600">
                          <a:solidFill>
                            <a:schemeClr val="tx1"/>
                          </a:solidFill>
                          <a:latin typeface="Cambria Math" panose="02040503050406030204" pitchFamily="18" charset="0"/>
                          <a:ea typeface="Cambria Math" panose="02040503050406030204" pitchFamily="18" charset="0"/>
                        </a:rPr>
                        <m:t>de</m:t>
                      </m:r>
                      <m:r>
                        <a:rPr lang="fr-CA" sz="1600">
                          <a:solidFill>
                            <a:schemeClr val="tx1"/>
                          </a:solidFill>
                          <a:latin typeface="Cambria Math" panose="02040503050406030204" pitchFamily="18" charset="0"/>
                          <a:ea typeface="Cambria Math" panose="02040503050406030204" pitchFamily="18" charset="0"/>
                        </a:rPr>
                        <m:t> </m:t>
                      </m:r>
                      <m:r>
                        <m:rPr>
                          <m:sty m:val="p"/>
                        </m:rPr>
                        <a:rPr lang="fr-CA" sz="1600">
                          <a:solidFill>
                            <a:schemeClr val="tx1"/>
                          </a:solidFill>
                          <a:latin typeface="Cambria Math" panose="02040503050406030204" pitchFamily="18" charset="0"/>
                          <a:ea typeface="Cambria Math" panose="02040503050406030204" pitchFamily="18" charset="0"/>
                        </a:rPr>
                        <m:t>la</m:t>
                      </m:r>
                      <m:r>
                        <a:rPr lang="fr-CA" sz="1600">
                          <a:solidFill>
                            <a:schemeClr val="tx1"/>
                          </a:solidFill>
                          <a:latin typeface="Cambria Math" panose="02040503050406030204" pitchFamily="18" charset="0"/>
                          <a:ea typeface="Cambria Math" panose="02040503050406030204" pitchFamily="18" charset="0"/>
                        </a:rPr>
                        <m:t> </m:t>
                      </m:r>
                      <m:r>
                        <m:rPr>
                          <m:sty m:val="p"/>
                        </m:rPr>
                        <a:rPr lang="fr-CA" sz="1600">
                          <a:solidFill>
                            <a:schemeClr val="tx1"/>
                          </a:solidFill>
                          <a:latin typeface="Cambria Math" panose="02040503050406030204" pitchFamily="18" charset="0"/>
                          <a:ea typeface="Cambria Math" panose="02040503050406030204" pitchFamily="18" charset="0"/>
                        </a:rPr>
                        <m:t>structure</m:t>
                      </m:r>
                    </m:oMath>
                  </m:oMathPara>
                </a14:m>
                <a:endParaRPr lang="fr-CA" sz="1600" dirty="0">
                  <a:solidFill>
                    <a:schemeClr val="tx1"/>
                  </a:solidFill>
                  <a:latin typeface="Univers Condensed" panose="020B0506020202050204"/>
                </a:endParaRPr>
              </a:p>
              <a:p>
                <a:pPr marL="57150" indent="0">
                  <a:buFont typeface="Arial" panose="020B0604020202020204" pitchFamily="34" charset="0"/>
                  <a:buNone/>
                </a:pPr>
                <a:endParaRPr lang="fr-CA" sz="1600" dirty="0">
                  <a:solidFill>
                    <a:schemeClr val="tx1"/>
                  </a:solidFill>
                  <a:latin typeface="Univers Condensed" panose="020B0506020202050204"/>
                </a:endParaRPr>
              </a:p>
              <a:p>
                <a:r>
                  <a:rPr lang="fr-CA" sz="1600" dirty="0">
                    <a:solidFill>
                      <a:schemeClr val="tx1"/>
                    </a:solidFill>
                    <a:latin typeface="Univers Condensed" panose="020B0506020202050204"/>
                  </a:rPr>
                  <a:t>La limite </a:t>
                </a:r>
                <a14:m>
                  <m:oMath xmlns:m="http://schemas.openxmlformats.org/officeDocument/2006/math">
                    <m:sSub>
                      <m:sSubPr>
                        <m:ctrlPr>
                          <a:rPr lang="fr-CA" sz="1600" i="1">
                            <a:solidFill>
                              <a:schemeClr val="tx1"/>
                            </a:solidFill>
                            <a:latin typeface="Cambria Math" panose="02040503050406030204" pitchFamily="18" charset="0"/>
                            <a:ea typeface="Cambria Math" panose="02040503050406030204" pitchFamily="18" charset="0"/>
                          </a:rPr>
                        </m:ctrlPr>
                      </m:sSubPr>
                      <m:e>
                        <m:r>
                          <a:rPr lang="fr-CA" sz="1600" i="1">
                            <a:solidFill>
                              <a:schemeClr val="tx1"/>
                            </a:solidFill>
                            <a:latin typeface="Cambria Math" panose="02040503050406030204" pitchFamily="18" charset="0"/>
                            <a:ea typeface="Cambria Math" panose="02040503050406030204" pitchFamily="18" charset="0"/>
                          </a:rPr>
                          <m:t>𝜎</m:t>
                        </m:r>
                      </m:e>
                      <m:sub>
                        <m:r>
                          <a:rPr lang="fr-CA" sz="1600" i="1">
                            <a:solidFill>
                              <a:schemeClr val="tx1"/>
                            </a:solidFill>
                            <a:latin typeface="Cambria Math" panose="02040503050406030204" pitchFamily="18" charset="0"/>
                            <a:ea typeface="Cambria Math" panose="02040503050406030204" pitchFamily="18" charset="0"/>
                          </a:rPr>
                          <m:t>𝑎</m:t>
                        </m:r>
                      </m:sub>
                    </m:sSub>
                  </m:oMath>
                </a14:m>
                <a:r>
                  <a:rPr lang="fr-CA" sz="1600" dirty="0">
                    <a:solidFill>
                      <a:schemeClr val="tx1"/>
                    </a:solidFill>
                    <a:latin typeface="Univers Condensed" panose="020B0506020202050204"/>
                  </a:rPr>
                  <a:t> est définie soit à partir </a:t>
                </a:r>
                <a14:m>
                  <m:oMath xmlns:m="http://schemas.openxmlformats.org/officeDocument/2006/math">
                    <m:sSub>
                      <m:sSubPr>
                        <m:ctrlPr>
                          <a:rPr lang="fr-CA" sz="1600" i="1">
                            <a:solidFill>
                              <a:schemeClr val="tx1"/>
                            </a:solidFill>
                            <a:latin typeface="Cambria Math" panose="02040503050406030204" pitchFamily="18" charset="0"/>
                          </a:rPr>
                        </m:ctrlPr>
                      </m:sSubPr>
                      <m:e>
                        <m:r>
                          <a:rPr lang="fr-CA" sz="1600" i="1">
                            <a:solidFill>
                              <a:schemeClr val="tx1"/>
                            </a:solidFill>
                            <a:latin typeface="Cambria Math" panose="02040503050406030204" pitchFamily="18" charset="0"/>
                            <a:ea typeface="Cambria Math" panose="02040503050406030204" pitchFamily="18" charset="0"/>
                          </a:rPr>
                          <m:t>𝜎</m:t>
                        </m:r>
                      </m:e>
                      <m:sub>
                        <m:r>
                          <a:rPr lang="fr-CA" sz="1600" i="1">
                            <a:solidFill>
                              <a:schemeClr val="tx1"/>
                            </a:solidFill>
                            <a:latin typeface="Cambria Math" panose="02040503050406030204" pitchFamily="18" charset="0"/>
                          </a:rPr>
                          <m:t>𝑢</m:t>
                        </m:r>
                      </m:sub>
                    </m:sSub>
                  </m:oMath>
                </a14:m>
                <a:r>
                  <a:rPr lang="fr-CA" sz="1600" dirty="0">
                    <a:solidFill>
                      <a:schemeClr val="tx1"/>
                    </a:solidFill>
                    <a:latin typeface="Univers Condensed" panose="020B0506020202050204"/>
                  </a:rPr>
                  <a:t> , soit à partir </a:t>
                </a:r>
                <a14:m>
                  <m:oMath xmlns:m="http://schemas.openxmlformats.org/officeDocument/2006/math">
                    <m:sSub>
                      <m:sSubPr>
                        <m:ctrlPr>
                          <a:rPr lang="fr-CA" sz="1600" i="1">
                            <a:solidFill>
                              <a:schemeClr val="tx1"/>
                            </a:solidFill>
                            <a:latin typeface="Cambria Math" panose="02040503050406030204" pitchFamily="18" charset="0"/>
                          </a:rPr>
                        </m:ctrlPr>
                      </m:sSubPr>
                      <m:e>
                        <m:r>
                          <a:rPr lang="fr-CA" sz="1600" i="1">
                            <a:solidFill>
                              <a:schemeClr val="tx1"/>
                            </a:solidFill>
                            <a:latin typeface="Cambria Math" panose="02040503050406030204" pitchFamily="18" charset="0"/>
                            <a:ea typeface="Cambria Math" panose="02040503050406030204" pitchFamily="18" charset="0"/>
                          </a:rPr>
                          <m:t>𝜎</m:t>
                        </m:r>
                      </m:e>
                      <m:sub>
                        <m:r>
                          <a:rPr lang="fr-CA" sz="1600" i="1">
                            <a:solidFill>
                              <a:schemeClr val="tx1"/>
                            </a:solidFill>
                            <a:latin typeface="Cambria Math" panose="02040503050406030204" pitchFamily="18" charset="0"/>
                            <a:ea typeface="Cambria Math" panose="02040503050406030204" pitchFamily="18" charset="0"/>
                          </a:rPr>
                          <m:t>𝑒</m:t>
                        </m:r>
                      </m:sub>
                    </m:sSub>
                  </m:oMath>
                </a14:m>
                <a:r>
                  <a:rPr lang="fr-CA" sz="1600" dirty="0">
                    <a:solidFill>
                      <a:schemeClr val="tx1"/>
                    </a:solidFill>
                    <a:latin typeface="Univers Condensed" panose="020B0506020202050204"/>
                  </a:rPr>
                  <a:t>, en divisant soit l’une soit l’autre par un coefficient de sécurité </a:t>
                </a:r>
                <a14:m>
                  <m:oMath xmlns:m="http://schemas.openxmlformats.org/officeDocument/2006/math">
                    <m:r>
                      <a:rPr lang="fr-CA" sz="1600" i="1" dirty="0">
                        <a:solidFill>
                          <a:schemeClr val="tx1"/>
                        </a:solidFill>
                        <a:latin typeface="Cambria Math" panose="02040503050406030204" pitchFamily="18" charset="0"/>
                      </a:rPr>
                      <m:t>𝑛</m:t>
                    </m:r>
                  </m:oMath>
                </a14:m>
                <a:r>
                  <a:rPr lang="fr-CA" sz="1600" dirty="0">
                    <a:solidFill>
                      <a:schemeClr val="tx1"/>
                    </a:solidFill>
                    <a:latin typeface="Univers Condensed" panose="020B0506020202050204"/>
                  </a:rPr>
                  <a:t>:</a:t>
                </a:r>
              </a:p>
              <a:p>
                <a:endParaRPr lang="fr-CA" sz="1600" dirty="0">
                  <a:solidFill>
                    <a:schemeClr val="tx1"/>
                  </a:solidFill>
                  <a:latin typeface="Univers Condensed" panose="020B0506020202050204"/>
                </a:endParaRPr>
              </a:p>
              <a:p>
                <a:pPr marL="1200150" lvl="2" indent="-342900">
                  <a:buFont typeface="+mj-lt"/>
                  <a:buAutoNum type="arabicParenR"/>
                </a:pPr>
                <a14:m>
                  <m:oMath xmlns:m="http://schemas.openxmlformats.org/officeDocument/2006/math">
                    <m:r>
                      <m:rPr>
                        <m:sty m:val="p"/>
                      </m:rPr>
                      <a:rPr lang="fr-CA" sz="1600">
                        <a:solidFill>
                          <a:schemeClr val="tx1"/>
                        </a:solidFill>
                        <a:latin typeface="Cambria Math" panose="02040503050406030204" pitchFamily="18" charset="0"/>
                        <a:ea typeface="Cambria Math" panose="02040503050406030204" pitchFamily="18" charset="0"/>
                      </a:rPr>
                      <m:t>soit</m:t>
                    </m:r>
                    <m:r>
                      <a:rPr lang="fr-CA" sz="1600" i="1">
                        <a:solidFill>
                          <a:schemeClr val="tx1"/>
                        </a:solidFill>
                        <a:latin typeface="Cambria Math" panose="02040503050406030204" pitchFamily="18" charset="0"/>
                        <a:ea typeface="Cambria Math" panose="02040503050406030204" pitchFamily="18" charset="0"/>
                      </a:rPr>
                      <m:t>  </m:t>
                    </m:r>
                    <m:sSub>
                      <m:sSubPr>
                        <m:ctrlPr>
                          <a:rPr lang="fr-CA" sz="1600" i="1">
                            <a:solidFill>
                              <a:schemeClr val="tx1"/>
                            </a:solidFill>
                            <a:latin typeface="Cambria Math" panose="02040503050406030204" pitchFamily="18" charset="0"/>
                          </a:rPr>
                        </m:ctrlPr>
                      </m:sSubPr>
                      <m:e>
                        <m:r>
                          <a:rPr lang="fr-CA" sz="1600" i="1">
                            <a:solidFill>
                              <a:schemeClr val="tx1"/>
                            </a:solidFill>
                            <a:latin typeface="Cambria Math" panose="02040503050406030204" pitchFamily="18" charset="0"/>
                            <a:ea typeface="Cambria Math" panose="02040503050406030204" pitchFamily="18" charset="0"/>
                          </a:rPr>
                          <m:t>𝜎</m:t>
                        </m:r>
                      </m:e>
                      <m:sub>
                        <m:r>
                          <a:rPr lang="fr-CA" sz="1600" i="1">
                            <a:solidFill>
                              <a:schemeClr val="tx1"/>
                            </a:solidFill>
                            <a:latin typeface="Cambria Math" panose="02040503050406030204" pitchFamily="18" charset="0"/>
                            <a:ea typeface="Cambria Math" panose="02040503050406030204" pitchFamily="18" charset="0"/>
                          </a:rPr>
                          <m:t>𝑎</m:t>
                        </m:r>
                      </m:sub>
                    </m:sSub>
                    <m:r>
                      <a:rPr lang="fr-CA" sz="1600" i="1">
                        <a:solidFill>
                          <a:schemeClr val="tx1"/>
                        </a:solidFill>
                        <a:latin typeface="Cambria Math" panose="02040503050406030204" pitchFamily="18" charset="0"/>
                        <a:ea typeface="Cambria Math" panose="02040503050406030204" pitchFamily="18" charset="0"/>
                      </a:rPr>
                      <m:t>=</m:t>
                    </m:r>
                    <m:f>
                      <m:fPr>
                        <m:type m:val="lin"/>
                        <m:ctrlPr>
                          <a:rPr lang="fr-CA" sz="1600" i="1">
                            <a:solidFill>
                              <a:schemeClr val="tx1"/>
                            </a:solidFill>
                            <a:latin typeface="Cambria Math" panose="02040503050406030204" pitchFamily="18" charset="0"/>
                            <a:ea typeface="Cambria Math" panose="02040503050406030204" pitchFamily="18" charset="0"/>
                          </a:rPr>
                        </m:ctrlPr>
                      </m:fPr>
                      <m:num>
                        <m:sSub>
                          <m:sSubPr>
                            <m:ctrlPr>
                              <a:rPr lang="fr-CA" sz="1600" i="1">
                                <a:solidFill>
                                  <a:schemeClr val="tx1"/>
                                </a:solidFill>
                                <a:latin typeface="Cambria Math" panose="02040503050406030204" pitchFamily="18" charset="0"/>
                              </a:rPr>
                            </m:ctrlPr>
                          </m:sSubPr>
                          <m:e>
                            <m:r>
                              <a:rPr lang="fr-CA" sz="1600" i="1">
                                <a:solidFill>
                                  <a:schemeClr val="tx1"/>
                                </a:solidFill>
                                <a:latin typeface="Cambria Math" panose="02040503050406030204" pitchFamily="18" charset="0"/>
                                <a:ea typeface="Cambria Math" panose="02040503050406030204" pitchFamily="18" charset="0"/>
                              </a:rPr>
                              <m:t>𝜎</m:t>
                            </m:r>
                          </m:e>
                          <m:sub>
                            <m:r>
                              <a:rPr lang="fr-CA" sz="1600" i="1">
                                <a:solidFill>
                                  <a:schemeClr val="tx1"/>
                                </a:solidFill>
                                <a:latin typeface="Cambria Math" panose="02040503050406030204" pitchFamily="18" charset="0"/>
                              </a:rPr>
                              <m:t>𝑢</m:t>
                            </m:r>
                          </m:sub>
                        </m:sSub>
                      </m:num>
                      <m:den>
                        <m:sSub>
                          <m:sSubPr>
                            <m:ctrlPr>
                              <a:rPr lang="fr-CA" sz="1600" i="1">
                                <a:solidFill>
                                  <a:schemeClr val="tx1"/>
                                </a:solidFill>
                                <a:latin typeface="Cambria Math" panose="02040503050406030204" pitchFamily="18" charset="0"/>
                                <a:ea typeface="Cambria Math" panose="02040503050406030204" pitchFamily="18" charset="0"/>
                              </a:rPr>
                            </m:ctrlPr>
                          </m:sSubPr>
                          <m:e>
                            <m:r>
                              <a:rPr lang="fr-CA" sz="1600" i="1">
                                <a:solidFill>
                                  <a:schemeClr val="tx1"/>
                                </a:solidFill>
                                <a:latin typeface="Cambria Math" panose="02040503050406030204" pitchFamily="18" charset="0"/>
                                <a:ea typeface="Cambria Math" panose="02040503050406030204" pitchFamily="18" charset="0"/>
                              </a:rPr>
                              <m:t>𝑛</m:t>
                            </m:r>
                          </m:e>
                          <m:sub>
                            <m:r>
                              <a:rPr lang="fr-CA" sz="1600" i="1">
                                <a:solidFill>
                                  <a:schemeClr val="tx1"/>
                                </a:solidFill>
                                <a:latin typeface="Cambria Math" panose="02040503050406030204" pitchFamily="18" charset="0"/>
                                <a:ea typeface="Cambria Math" panose="02040503050406030204" pitchFamily="18" charset="0"/>
                              </a:rPr>
                              <m:t>𝑢</m:t>
                            </m:r>
                          </m:sub>
                        </m:sSub>
                      </m:den>
                    </m:f>
                  </m:oMath>
                </a14:m>
                <a:endParaRPr lang="fr-CA" sz="1600" i="1" dirty="0">
                  <a:solidFill>
                    <a:schemeClr val="tx1"/>
                  </a:solidFill>
                  <a:latin typeface="Univers Condensed" panose="020B0506020202050204"/>
                  <a:ea typeface="Cambria Math" panose="02040503050406030204" pitchFamily="18" charset="0"/>
                </a:endParaRPr>
              </a:p>
              <a:p>
                <a:pPr marL="1200150" lvl="2" indent="-342900">
                  <a:buFont typeface="+mj-lt"/>
                  <a:buAutoNum type="arabicParenR"/>
                </a:pPr>
                <a:endParaRPr lang="fr-CA" sz="1600" dirty="0">
                  <a:solidFill>
                    <a:schemeClr val="tx1"/>
                  </a:solidFill>
                  <a:latin typeface="Univers Condensed" panose="020B0506020202050204"/>
                  <a:ea typeface="Cambria Math" panose="02040503050406030204" pitchFamily="18" charset="0"/>
                </a:endParaRPr>
              </a:p>
              <a:p>
                <a:pPr marL="1200150" lvl="2" indent="-342900">
                  <a:buFont typeface="+mj-lt"/>
                  <a:buAutoNum type="arabicParenR"/>
                </a:pPr>
                <a14:m>
                  <m:oMath xmlns:m="http://schemas.openxmlformats.org/officeDocument/2006/math">
                    <m:r>
                      <m:rPr>
                        <m:sty m:val="p"/>
                      </m:rPr>
                      <a:rPr lang="fr-CA" sz="1600">
                        <a:solidFill>
                          <a:schemeClr val="tx1"/>
                        </a:solidFill>
                        <a:latin typeface="Cambria Math" panose="02040503050406030204" pitchFamily="18" charset="0"/>
                        <a:ea typeface="Cambria Math" panose="02040503050406030204" pitchFamily="18" charset="0"/>
                      </a:rPr>
                      <m:t>soit</m:t>
                    </m:r>
                    <m:r>
                      <a:rPr lang="fr-CA" sz="1600" i="1">
                        <a:solidFill>
                          <a:schemeClr val="tx1"/>
                        </a:solidFill>
                        <a:latin typeface="Cambria Math" panose="02040503050406030204" pitchFamily="18" charset="0"/>
                        <a:ea typeface="Cambria Math" panose="02040503050406030204" pitchFamily="18" charset="0"/>
                      </a:rPr>
                      <m:t>  </m:t>
                    </m:r>
                    <m:sSub>
                      <m:sSubPr>
                        <m:ctrlPr>
                          <a:rPr lang="fr-CA" sz="1600" i="1">
                            <a:solidFill>
                              <a:schemeClr val="tx1"/>
                            </a:solidFill>
                            <a:latin typeface="Cambria Math" panose="02040503050406030204" pitchFamily="18" charset="0"/>
                          </a:rPr>
                        </m:ctrlPr>
                      </m:sSubPr>
                      <m:e>
                        <m:r>
                          <a:rPr lang="fr-CA" sz="1600" i="1">
                            <a:solidFill>
                              <a:schemeClr val="tx1"/>
                            </a:solidFill>
                            <a:latin typeface="Cambria Math" panose="02040503050406030204" pitchFamily="18" charset="0"/>
                            <a:ea typeface="Cambria Math" panose="02040503050406030204" pitchFamily="18" charset="0"/>
                          </a:rPr>
                          <m:t>𝜎</m:t>
                        </m:r>
                      </m:e>
                      <m:sub>
                        <m:r>
                          <a:rPr lang="fr-CA" sz="1600" i="1">
                            <a:solidFill>
                              <a:schemeClr val="tx1"/>
                            </a:solidFill>
                            <a:latin typeface="Cambria Math" panose="02040503050406030204" pitchFamily="18" charset="0"/>
                            <a:ea typeface="Cambria Math" panose="02040503050406030204" pitchFamily="18" charset="0"/>
                          </a:rPr>
                          <m:t>𝑎</m:t>
                        </m:r>
                      </m:sub>
                    </m:sSub>
                    <m:r>
                      <a:rPr lang="fr-CA" sz="1600" i="1">
                        <a:solidFill>
                          <a:schemeClr val="tx1"/>
                        </a:solidFill>
                        <a:latin typeface="Cambria Math" panose="02040503050406030204" pitchFamily="18" charset="0"/>
                        <a:ea typeface="Cambria Math" panose="02040503050406030204" pitchFamily="18" charset="0"/>
                      </a:rPr>
                      <m:t>=</m:t>
                    </m:r>
                    <m:f>
                      <m:fPr>
                        <m:type m:val="lin"/>
                        <m:ctrlPr>
                          <a:rPr lang="fr-CA" sz="1600" i="1">
                            <a:solidFill>
                              <a:schemeClr val="tx1"/>
                            </a:solidFill>
                            <a:latin typeface="Cambria Math" panose="02040503050406030204" pitchFamily="18" charset="0"/>
                            <a:ea typeface="Cambria Math" panose="02040503050406030204" pitchFamily="18" charset="0"/>
                          </a:rPr>
                        </m:ctrlPr>
                      </m:fPr>
                      <m:num>
                        <m:sSub>
                          <m:sSubPr>
                            <m:ctrlPr>
                              <a:rPr lang="fr-CA" sz="1600" i="1">
                                <a:solidFill>
                                  <a:schemeClr val="tx1"/>
                                </a:solidFill>
                                <a:latin typeface="Cambria Math" panose="02040503050406030204" pitchFamily="18" charset="0"/>
                              </a:rPr>
                            </m:ctrlPr>
                          </m:sSubPr>
                          <m:e>
                            <m:r>
                              <a:rPr lang="fr-CA" sz="1600" i="1">
                                <a:solidFill>
                                  <a:schemeClr val="tx1"/>
                                </a:solidFill>
                                <a:latin typeface="Cambria Math" panose="02040503050406030204" pitchFamily="18" charset="0"/>
                                <a:ea typeface="Cambria Math" panose="02040503050406030204" pitchFamily="18" charset="0"/>
                              </a:rPr>
                              <m:t>𝜎</m:t>
                            </m:r>
                          </m:e>
                          <m:sub>
                            <m:r>
                              <a:rPr lang="fr-CA" sz="1600" i="1">
                                <a:solidFill>
                                  <a:schemeClr val="tx1"/>
                                </a:solidFill>
                                <a:latin typeface="Cambria Math" panose="02040503050406030204" pitchFamily="18" charset="0"/>
                              </a:rPr>
                              <m:t>𝑦</m:t>
                            </m:r>
                          </m:sub>
                        </m:sSub>
                      </m:num>
                      <m:den>
                        <m:sSub>
                          <m:sSubPr>
                            <m:ctrlPr>
                              <a:rPr lang="fr-CA" sz="1600" i="1">
                                <a:solidFill>
                                  <a:schemeClr val="tx1"/>
                                </a:solidFill>
                                <a:latin typeface="Cambria Math" panose="02040503050406030204" pitchFamily="18" charset="0"/>
                                <a:ea typeface="Cambria Math" panose="02040503050406030204" pitchFamily="18" charset="0"/>
                              </a:rPr>
                            </m:ctrlPr>
                          </m:sSubPr>
                          <m:e>
                            <m:r>
                              <a:rPr lang="fr-CA" sz="1600" i="1">
                                <a:solidFill>
                                  <a:schemeClr val="tx1"/>
                                </a:solidFill>
                                <a:latin typeface="Cambria Math" panose="02040503050406030204" pitchFamily="18" charset="0"/>
                                <a:ea typeface="Cambria Math" panose="02040503050406030204" pitchFamily="18" charset="0"/>
                              </a:rPr>
                              <m:t>𝑛</m:t>
                            </m:r>
                          </m:e>
                          <m:sub>
                            <m:r>
                              <a:rPr lang="fr-CA" sz="1600" i="1">
                                <a:solidFill>
                                  <a:schemeClr val="tx1"/>
                                </a:solidFill>
                                <a:latin typeface="Cambria Math" panose="02040503050406030204" pitchFamily="18" charset="0"/>
                                <a:ea typeface="Cambria Math" panose="02040503050406030204" pitchFamily="18" charset="0"/>
                              </a:rPr>
                              <m:t>𝑦</m:t>
                            </m:r>
                          </m:sub>
                        </m:sSub>
                      </m:den>
                    </m:f>
                  </m:oMath>
                </a14:m>
                <a:endParaRPr lang="fr-CA" sz="1600" i="1" dirty="0">
                  <a:solidFill>
                    <a:schemeClr val="tx1"/>
                  </a:solidFill>
                  <a:latin typeface="Univers Condensed" panose="020B0506020202050204"/>
                </a:endParaRPr>
              </a:p>
              <a:p>
                <a:pPr marL="1200150" lvl="2" indent="-342900">
                  <a:buFont typeface="+mj-lt"/>
                  <a:buAutoNum type="arabicParenR"/>
                </a:pPr>
                <a:endParaRPr lang="fr-CA" sz="1600" dirty="0">
                  <a:solidFill>
                    <a:schemeClr val="tx1"/>
                  </a:solidFill>
                  <a:latin typeface="Univers Condensed" panose="020B0506020202050204"/>
                </a:endParaRPr>
              </a:p>
              <a:p>
                <a:r>
                  <a:rPr lang="fr-CA" sz="1600" dirty="0">
                    <a:solidFill>
                      <a:schemeClr val="tx1"/>
                    </a:solidFill>
                    <a:latin typeface="Univers Condensed" panose="020B0506020202050204"/>
                  </a:rPr>
                  <a:t>Si le cas (1) est adopté, il faut encore vérifier que l’on reste dans le domaine élastique, il faut donc que </a:t>
                </a:r>
                <a14:m>
                  <m:oMath xmlns:m="http://schemas.openxmlformats.org/officeDocument/2006/math">
                    <m:sSub>
                      <m:sSubPr>
                        <m:ctrlPr>
                          <a:rPr lang="fr-CA" sz="1600" i="1">
                            <a:solidFill>
                              <a:schemeClr val="tx1"/>
                            </a:solidFill>
                            <a:latin typeface="Cambria Math" panose="02040503050406030204" pitchFamily="18" charset="0"/>
                          </a:rPr>
                        </m:ctrlPr>
                      </m:sSubPr>
                      <m:e>
                        <m:r>
                          <a:rPr lang="fr-CA" sz="1600" i="1">
                            <a:solidFill>
                              <a:schemeClr val="tx1"/>
                            </a:solidFill>
                            <a:latin typeface="Cambria Math" panose="02040503050406030204" pitchFamily="18" charset="0"/>
                            <a:ea typeface="Cambria Math" panose="02040503050406030204" pitchFamily="18" charset="0"/>
                          </a:rPr>
                          <m:t>𝜎</m:t>
                        </m:r>
                      </m:e>
                      <m:sub>
                        <m:r>
                          <a:rPr lang="fr-CA" sz="1600" i="1">
                            <a:solidFill>
                              <a:schemeClr val="tx1"/>
                            </a:solidFill>
                            <a:latin typeface="Cambria Math" panose="02040503050406030204" pitchFamily="18" charset="0"/>
                            <a:ea typeface="Cambria Math" panose="02040503050406030204" pitchFamily="18" charset="0"/>
                          </a:rPr>
                          <m:t>𝑎</m:t>
                        </m:r>
                      </m:sub>
                    </m:sSub>
                    <m:r>
                      <a:rPr lang="fr-CA" sz="1600" i="1">
                        <a:solidFill>
                          <a:schemeClr val="tx1"/>
                        </a:solidFill>
                        <a:latin typeface="Cambria Math" panose="02040503050406030204" pitchFamily="18" charset="0"/>
                        <a:ea typeface="Cambria Math"/>
                      </a:rPr>
                      <m:t>≤</m:t>
                    </m:r>
                    <m:sSub>
                      <m:sSubPr>
                        <m:ctrlPr>
                          <a:rPr lang="fr-CA" sz="1600" i="1">
                            <a:solidFill>
                              <a:schemeClr val="tx1"/>
                            </a:solidFill>
                            <a:latin typeface="Cambria Math" panose="02040503050406030204" pitchFamily="18" charset="0"/>
                          </a:rPr>
                        </m:ctrlPr>
                      </m:sSubPr>
                      <m:e>
                        <m:r>
                          <a:rPr lang="fr-CA" sz="1600" i="1">
                            <a:solidFill>
                              <a:schemeClr val="tx1"/>
                            </a:solidFill>
                            <a:latin typeface="Cambria Math" panose="02040503050406030204" pitchFamily="18" charset="0"/>
                            <a:ea typeface="Cambria Math" panose="02040503050406030204" pitchFamily="18" charset="0"/>
                          </a:rPr>
                          <m:t>𝜎</m:t>
                        </m:r>
                      </m:e>
                      <m:sub>
                        <m:r>
                          <a:rPr lang="fr-CA" sz="1600" i="1">
                            <a:solidFill>
                              <a:schemeClr val="tx1"/>
                            </a:solidFill>
                            <a:latin typeface="Cambria Math" panose="02040503050406030204" pitchFamily="18" charset="0"/>
                          </a:rPr>
                          <m:t>𝑒</m:t>
                        </m:r>
                      </m:sub>
                    </m:sSub>
                  </m:oMath>
                </a14:m>
                <a:endParaRPr lang="fr-CA" sz="1600" dirty="0">
                  <a:solidFill>
                    <a:schemeClr val="tx1"/>
                  </a:solidFill>
                  <a:latin typeface="Univers Condensed" panose="020B0506020202050204"/>
                </a:endParaRPr>
              </a:p>
              <a:p>
                <a:endParaRPr lang="fr-CA" sz="1600" dirty="0">
                  <a:solidFill>
                    <a:schemeClr val="tx1"/>
                  </a:solidFill>
                  <a:latin typeface="Univers Condensed" panose="020B0506020202050204"/>
                </a:endParaRPr>
              </a:p>
              <a:p>
                <a:pPr marL="0" indent="0">
                  <a:buFont typeface="Arial" panose="020B0604020202020204" pitchFamily="34" charset="0"/>
                  <a:buNone/>
                </a:pPr>
                <a:endParaRPr lang="fr-CA" sz="1600" dirty="0">
                  <a:solidFill>
                    <a:schemeClr val="tx1"/>
                  </a:solidFill>
                  <a:latin typeface="Univers Condensed" panose="020B0506020202050204"/>
                </a:endParaRPr>
              </a:p>
            </p:txBody>
          </p:sp>
        </mc:Choice>
        <mc:Fallback xmlns="">
          <p:sp>
            <p:nvSpPr>
              <p:cNvPr id="6" name="Rectangle 1027"/>
              <p:cNvSpPr txBox="1">
                <a:spLocks noRot="1" noChangeAspect="1" noMove="1" noResize="1" noEditPoints="1" noAdjustHandles="1" noChangeArrowheads="1" noChangeShapeType="1" noTextEdit="1"/>
              </p:cNvSpPr>
              <p:nvPr/>
            </p:nvSpPr>
            <p:spPr>
              <a:xfrm>
                <a:off x="1148763" y="674715"/>
                <a:ext cx="9036496" cy="4176464"/>
              </a:xfrm>
              <a:prstGeom prst="rect">
                <a:avLst/>
              </a:prstGeom>
              <a:blipFill>
                <a:blip r:embed="rId3"/>
                <a:stretch>
                  <a:fillRect l="-270" t="-1022"/>
                </a:stretch>
              </a:blipFill>
            </p:spPr>
            <p:txBody>
              <a:bodyPr/>
              <a:lstStyle/>
              <a:p>
                <a:r>
                  <a:rPr lang="fr-CA">
                    <a:noFill/>
                  </a:rPr>
                  <a:t> </a:t>
                </a:r>
              </a:p>
            </p:txBody>
          </p:sp>
        </mc:Fallback>
      </mc:AlternateContent>
      <p:pic>
        <p:nvPicPr>
          <p:cNvPr id="7" name="Image 6"/>
          <p:cNvPicPr>
            <a:picLocks noChangeAspect="1"/>
          </p:cNvPicPr>
          <p:nvPr/>
        </p:nvPicPr>
        <p:blipFill>
          <a:blip r:embed="rId4"/>
          <a:stretch>
            <a:fillRect/>
          </a:stretch>
        </p:blipFill>
        <p:spPr>
          <a:xfrm>
            <a:off x="2628106" y="4789408"/>
            <a:ext cx="6972300" cy="1476375"/>
          </a:xfrm>
          <a:prstGeom prst="rect">
            <a:avLst/>
          </a:prstGeom>
        </p:spPr>
      </p:pic>
      <p:sp>
        <p:nvSpPr>
          <p:cNvPr id="11" name="Rectangle 10"/>
          <p:cNvSpPr/>
          <p:nvPr/>
        </p:nvSpPr>
        <p:spPr>
          <a:xfrm>
            <a:off x="4091989" y="6354789"/>
            <a:ext cx="3812758" cy="338554"/>
          </a:xfrm>
          <a:prstGeom prst="rect">
            <a:avLst/>
          </a:prstGeom>
        </p:spPr>
        <p:txBody>
          <a:bodyPr wrap="square">
            <a:spAutoFit/>
          </a:bodyPr>
          <a:lstStyle/>
          <a:p>
            <a:r>
              <a:rPr lang="fr-CA" sz="1600" dirty="0">
                <a:latin typeface="Univers Condensed" panose="020B0506020202050204"/>
              </a:rPr>
              <a:t>Coefficients de sécurité pour la traction</a:t>
            </a:r>
          </a:p>
        </p:txBody>
      </p:sp>
      <p:sp>
        <p:nvSpPr>
          <p:cNvPr id="13" name="ZoneTexte 2">
            <a:extLst>
              <a:ext uri="{FF2B5EF4-FFF2-40B4-BE49-F238E27FC236}">
                <a16:creationId xmlns:a16="http://schemas.microsoft.com/office/drawing/2014/main" id="{CE1633E2-5387-124D-8810-95872FAFB320}"/>
              </a:ext>
            </a:extLst>
          </p:cNvPr>
          <p:cNvSpPr txBox="1"/>
          <p:nvPr/>
        </p:nvSpPr>
        <p:spPr>
          <a:xfrm>
            <a:off x="76996" y="6627167"/>
            <a:ext cx="4416346" cy="461665"/>
          </a:xfrm>
          <a:prstGeom prst="rect">
            <a:avLst/>
          </a:prstGeom>
          <a:noFill/>
        </p:spPr>
        <p:txBody>
          <a:bodyPr wrap="square" rtlCol="0">
            <a:spAutoFit/>
          </a:bodyPr>
          <a:lstStyle/>
          <a:p>
            <a:r>
              <a:rPr lang="fr-FR" sz="1100" dirty="0">
                <a:solidFill>
                  <a:schemeClr val="tx1">
                    <a:lumMod val="50000"/>
                    <a:lumOff val="50000"/>
                  </a:schemeClr>
                </a:solidFill>
                <a:latin typeface="Univers Condensed" panose="020B0506020202050204"/>
              </a:rPr>
              <a:t>Source : Beaulieu, Denis. Calcul des charpentes d'aluminium (2003)</a:t>
            </a:r>
          </a:p>
          <a:p>
            <a:endParaRPr lang="fr-FR" sz="1200" dirty="0">
              <a:latin typeface="Univers Condensed" panose="020B0506020202050204"/>
            </a:endParaRPr>
          </a:p>
        </p:txBody>
      </p:sp>
    </p:spTree>
    <p:extLst>
      <p:ext uri="{BB962C8B-B14F-4D97-AF65-F5344CB8AC3E}">
        <p14:creationId xmlns:p14="http://schemas.microsoft.com/office/powerpoint/2010/main" val="1085557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6D7CAD6-F937-BF40-BFF4-7DE9302CDE9A}"/>
              </a:ext>
            </a:extLst>
          </p:cNvPr>
          <p:cNvSpPr>
            <a:spLocks noGrp="1"/>
          </p:cNvSpPr>
          <p:nvPr>
            <p:ph type="ftr" sz="quarter" idx="11"/>
          </p:nvPr>
        </p:nvSpPr>
        <p:spPr/>
        <p:txBody>
          <a:bodyPr/>
          <a:lstStyle/>
          <a:p>
            <a:r>
              <a:rPr lang="fr-FR"/>
              <a:t>ALU-COMPÉTENCES</a:t>
            </a:r>
            <a:endParaRPr lang="fr-FR" dirty="0"/>
          </a:p>
        </p:txBody>
      </p:sp>
      <p:sp>
        <p:nvSpPr>
          <p:cNvPr id="3" name="Slide Number Placeholder 2">
            <a:extLst>
              <a:ext uri="{FF2B5EF4-FFF2-40B4-BE49-F238E27FC236}">
                <a16:creationId xmlns:a16="http://schemas.microsoft.com/office/drawing/2014/main" id="{FB0E0A4C-8F8D-5B4A-B3DC-FD409AB1C8F8}"/>
              </a:ext>
            </a:extLst>
          </p:cNvPr>
          <p:cNvSpPr>
            <a:spLocks noGrp="1"/>
          </p:cNvSpPr>
          <p:nvPr>
            <p:ph type="sldNum" sz="quarter" idx="12"/>
          </p:nvPr>
        </p:nvSpPr>
        <p:spPr/>
        <p:txBody>
          <a:bodyPr/>
          <a:lstStyle/>
          <a:p>
            <a:fld id="{82B63C5F-247B-BE4F-ACBC-7BDD67617F3E}" type="slidenum">
              <a:rPr lang="fr-FR" smtClean="0"/>
              <a:pPr/>
              <a:t>4</a:t>
            </a:fld>
            <a:endParaRPr lang="fr-FR" dirty="0"/>
          </a:p>
        </p:txBody>
      </p:sp>
      <p:sp>
        <p:nvSpPr>
          <p:cNvPr id="4" name="Text Placeholder 3">
            <a:extLst>
              <a:ext uri="{FF2B5EF4-FFF2-40B4-BE49-F238E27FC236}">
                <a16:creationId xmlns:a16="http://schemas.microsoft.com/office/drawing/2014/main" id="{1B83DDC3-AA84-504C-BACC-624F024CB03A}"/>
              </a:ext>
            </a:extLst>
          </p:cNvPr>
          <p:cNvSpPr>
            <a:spLocks noGrp="1"/>
          </p:cNvSpPr>
          <p:nvPr>
            <p:ph type="body" idx="1"/>
          </p:nvPr>
        </p:nvSpPr>
        <p:spPr>
          <a:xfrm>
            <a:off x="838200" y="2543973"/>
            <a:ext cx="10513982" cy="4041258"/>
          </a:xfrm>
          <a:effectLst/>
        </p:spPr>
        <p:txBody>
          <a:bodyPr>
            <a:normAutofit/>
          </a:bodyPr>
          <a:lstStyle/>
          <a:p>
            <a:r>
              <a:rPr lang="fr-FR" sz="4800" b="1" dirty="0">
                <a:solidFill>
                  <a:schemeClr val="accent2"/>
                </a:solidFill>
                <a:effectLst>
                  <a:glow rad="63500">
                    <a:schemeClr val="accent3">
                      <a:satMod val="175000"/>
                      <a:alpha val="40000"/>
                    </a:schemeClr>
                  </a:glow>
                  <a:outerShdw blurRad="38100" dist="38100" dir="2700000" algn="tl">
                    <a:srgbClr val="000000">
                      <a:alpha val="43137"/>
                    </a:srgbClr>
                  </a:outerShdw>
                </a:effectLst>
              </a:rPr>
              <a:t>A – Actions, combinaisons et états limites</a:t>
            </a:r>
          </a:p>
          <a:p>
            <a:r>
              <a:rPr lang="fr-FR" sz="4800" dirty="0"/>
              <a:t>B – États limites d’utilisation</a:t>
            </a:r>
            <a:endParaRPr lang="en-US" sz="4800" dirty="0"/>
          </a:p>
        </p:txBody>
      </p:sp>
      <p:sp>
        <p:nvSpPr>
          <p:cNvPr id="5" name="Title 4">
            <a:extLst>
              <a:ext uri="{FF2B5EF4-FFF2-40B4-BE49-F238E27FC236}">
                <a16:creationId xmlns:a16="http://schemas.microsoft.com/office/drawing/2014/main" id="{921C382B-E8DB-794B-B228-3E5084DE29B1}"/>
              </a:ext>
            </a:extLst>
          </p:cNvPr>
          <p:cNvSpPr>
            <a:spLocks noGrp="1"/>
          </p:cNvSpPr>
          <p:nvPr>
            <p:ph type="title"/>
          </p:nvPr>
        </p:nvSpPr>
        <p:spPr/>
        <p:txBody>
          <a:bodyPr>
            <a:noAutofit/>
          </a:bodyPr>
          <a:lstStyle/>
          <a:p>
            <a:r>
              <a:rPr lang="en-US" sz="7200" dirty="0"/>
              <a:t>Plan</a:t>
            </a:r>
          </a:p>
        </p:txBody>
      </p:sp>
    </p:spTree>
    <p:extLst>
      <p:ext uri="{BB962C8B-B14F-4D97-AF65-F5344CB8AC3E}">
        <p14:creationId xmlns:p14="http://schemas.microsoft.com/office/powerpoint/2010/main" val="1491099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40</a:t>
            </a:fld>
            <a:endParaRPr lang="fr-CA" altLang="fr-FR" dirty="0"/>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p:sp>
        <p:nvSpPr>
          <p:cNvPr id="9" name="Rectangle 1027"/>
          <p:cNvSpPr txBox="1">
            <a:spLocks noChangeArrowheads="1"/>
          </p:cNvSpPr>
          <p:nvPr/>
        </p:nvSpPr>
        <p:spPr>
          <a:xfrm>
            <a:off x="1148763" y="840491"/>
            <a:ext cx="9583405" cy="54038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Condensed Light" panose="020B0306020202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solidFill>
                <a:latin typeface="Univers Condensed Light" panose="020B0306020202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Condensed Light" panose="020B0306020202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Condensed Light" panose="020B0306020202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000" dirty="0">
                <a:latin typeface="Univers Condensed" panose="020B0506020202050204"/>
              </a:rPr>
              <a:t>Les règlements classiques ne tient pas compte de la nature des charges, ni des </a:t>
            </a:r>
            <a:r>
              <a:rPr lang="fr-CA" sz="2000" u="sng" dirty="0">
                <a:latin typeface="Univers Condensed" panose="020B0506020202050204"/>
              </a:rPr>
              <a:t>incertitudes</a:t>
            </a:r>
            <a:r>
              <a:rPr lang="fr-CA" sz="2000" dirty="0">
                <a:latin typeface="Univers Condensed" panose="020B0506020202050204"/>
              </a:rPr>
              <a:t> sur les grandeurs et les méthodes utilisées dans le calcul et le dimensionnement, en effet:</a:t>
            </a:r>
          </a:p>
          <a:p>
            <a:endParaRPr lang="fr-CA" sz="2000" dirty="0">
              <a:latin typeface="Univers Condensed" panose="020B0506020202050204"/>
            </a:endParaRPr>
          </a:p>
          <a:p>
            <a:pPr marL="800100" lvl="2" indent="-342900">
              <a:buFont typeface="Wingdings" panose="05000000000000000000" pitchFamily="2" charset="2"/>
              <a:buChar char="Ø"/>
              <a:defRPr/>
            </a:pPr>
            <a:r>
              <a:rPr lang="fr-CA" dirty="0">
                <a:latin typeface="Univers Condensed" panose="020B0506020202050204"/>
              </a:rPr>
              <a:t>Les </a:t>
            </a:r>
            <a:r>
              <a:rPr lang="fr-CA" u="sng" dirty="0">
                <a:latin typeface="Univers Condensed" panose="020B0506020202050204"/>
              </a:rPr>
              <a:t>matériaux</a:t>
            </a:r>
            <a:r>
              <a:rPr lang="fr-CA" dirty="0">
                <a:latin typeface="Univers Condensed" panose="020B0506020202050204"/>
              </a:rPr>
              <a:t> peuvent être moins résistants que prévu</a:t>
            </a:r>
          </a:p>
          <a:p>
            <a:pPr marL="742950" lvl="2" indent="-285750">
              <a:buFont typeface="Calibri" panose="020F0502020204030204" pitchFamily="34" charset="0"/>
              <a:buChar char="‒"/>
              <a:defRPr/>
            </a:pPr>
            <a:endParaRPr lang="fr-CA" dirty="0">
              <a:latin typeface="Univers Condensed" panose="020B0506020202050204"/>
            </a:endParaRPr>
          </a:p>
          <a:p>
            <a:pPr marL="800100" lvl="2" indent="-342900">
              <a:buFont typeface="Wingdings" panose="05000000000000000000" pitchFamily="2" charset="2"/>
              <a:buChar char="Ø"/>
              <a:defRPr/>
            </a:pPr>
            <a:r>
              <a:rPr lang="fr-CA" dirty="0">
                <a:latin typeface="Univers Condensed" panose="020B0506020202050204"/>
              </a:rPr>
              <a:t>Les </a:t>
            </a:r>
            <a:r>
              <a:rPr lang="fr-CA" u="sng" dirty="0">
                <a:latin typeface="Univers Condensed" panose="020B0506020202050204"/>
              </a:rPr>
              <a:t>charges</a:t>
            </a:r>
            <a:r>
              <a:rPr lang="fr-CA" dirty="0">
                <a:latin typeface="Univers Condensed" panose="020B0506020202050204"/>
              </a:rPr>
              <a:t> appliquées peuvent être plus sévères que prévu</a:t>
            </a:r>
          </a:p>
          <a:p>
            <a:pPr marL="742950" lvl="2" indent="-285750">
              <a:buFont typeface="Calibri" panose="020F0502020204030204" pitchFamily="34" charset="0"/>
              <a:buChar char="‒"/>
              <a:defRPr/>
            </a:pPr>
            <a:endParaRPr lang="fr-CA" dirty="0">
              <a:latin typeface="Univers Condensed" panose="020B0506020202050204"/>
            </a:endParaRPr>
          </a:p>
          <a:p>
            <a:pPr marL="800100" lvl="2" indent="-342900">
              <a:buFont typeface="Wingdings" panose="05000000000000000000" pitchFamily="2" charset="2"/>
              <a:buChar char="Ø"/>
              <a:defRPr/>
            </a:pPr>
            <a:r>
              <a:rPr lang="fr-CA" dirty="0">
                <a:latin typeface="Univers Condensed" panose="020B0506020202050204"/>
              </a:rPr>
              <a:t>Les </a:t>
            </a:r>
            <a:r>
              <a:rPr lang="fr-CA" u="sng" dirty="0">
                <a:latin typeface="Univers Condensed" panose="020B0506020202050204"/>
              </a:rPr>
              <a:t>méthodes de calcul et les hypothèses</a:t>
            </a:r>
            <a:r>
              <a:rPr lang="fr-CA" dirty="0">
                <a:latin typeface="Univers Condensed" panose="020B0506020202050204"/>
              </a:rPr>
              <a:t> peuvent ne pas correspondre exactement à la réalité</a:t>
            </a:r>
          </a:p>
          <a:p>
            <a:pPr marL="457200" lvl="1" indent="0">
              <a:buFont typeface="Arial" panose="020B0604020202020204" pitchFamily="34" charset="0"/>
              <a:buNone/>
            </a:pPr>
            <a:endParaRPr lang="fr-CA" sz="2000" dirty="0">
              <a:latin typeface="Univers Condensed" panose="020B0506020202050204"/>
            </a:endParaRPr>
          </a:p>
          <a:p>
            <a:pPr marL="342900" lvl="1" indent="-342900"/>
            <a:r>
              <a:rPr lang="fr-CA" sz="2000" dirty="0">
                <a:solidFill>
                  <a:schemeClr val="tx1"/>
                </a:solidFill>
                <a:latin typeface="Univers Condensed" panose="020B0506020202050204"/>
              </a:rPr>
              <a:t>Ce type d’approche, basé sur la méthode des contraintes admissibles a donc été progressivement abandonnée par les différentes normes</a:t>
            </a:r>
          </a:p>
          <a:p>
            <a:pPr marL="342900" lvl="1" indent="-342900">
              <a:buFont typeface="Wingdings" panose="05000000000000000000" pitchFamily="2" charset="2"/>
              <a:buChar char="Ø"/>
            </a:pPr>
            <a:endParaRPr lang="fr-CA" sz="2000" dirty="0">
              <a:latin typeface="Univers Condensed" panose="020B0506020202050204"/>
            </a:endParaRPr>
          </a:p>
          <a:p>
            <a:pPr marL="0" lvl="1" indent="0">
              <a:buClr>
                <a:srgbClr val="FF0000"/>
              </a:buClr>
              <a:buNone/>
            </a:pPr>
            <a:r>
              <a:rPr lang="fr-CA" sz="2000" dirty="0">
                <a:solidFill>
                  <a:schemeClr val="tx1"/>
                </a:solidFill>
                <a:latin typeface="Univers Condensed" panose="020B0506020202050204"/>
              </a:rPr>
              <a:t>Autrefois au </a:t>
            </a:r>
            <a:r>
              <a:rPr lang="fr-CA" sz="2000" u="sng" dirty="0">
                <a:solidFill>
                  <a:schemeClr val="tx1"/>
                </a:solidFill>
                <a:latin typeface="Univers Condensed" panose="020B0506020202050204"/>
              </a:rPr>
              <a:t>Canada</a:t>
            </a:r>
            <a:r>
              <a:rPr lang="fr-CA" sz="2000" dirty="0">
                <a:solidFill>
                  <a:schemeClr val="tx1"/>
                </a:solidFill>
                <a:latin typeface="Univers Condensed" panose="020B0506020202050204"/>
              </a:rPr>
              <a:t>, on dimensionnait les structures selon cette méthode, qu’on a abandonnait tout comme l’Europe et les États-Unis en faveur de </a:t>
            </a:r>
            <a:r>
              <a:rPr lang="fr-CA" sz="2000" u="sng" dirty="0">
                <a:solidFill>
                  <a:schemeClr val="tx1"/>
                </a:solidFill>
                <a:latin typeface="Univers Condensed" panose="020B0506020202050204"/>
              </a:rPr>
              <a:t>l’approche semi-probabiliste</a:t>
            </a:r>
            <a:r>
              <a:rPr lang="fr-CA" sz="2000" dirty="0">
                <a:solidFill>
                  <a:schemeClr val="tx1"/>
                </a:solidFill>
                <a:latin typeface="Univers Condensed" panose="020B0506020202050204"/>
              </a:rPr>
              <a:t>, basée sur le </a:t>
            </a:r>
            <a:r>
              <a:rPr lang="fr-CA" sz="2000" u="sng" dirty="0">
                <a:solidFill>
                  <a:schemeClr val="tx1"/>
                </a:solidFill>
                <a:latin typeface="Univers Condensed" panose="020B0506020202050204"/>
              </a:rPr>
              <a:t>calcul aux ‘‘états limites’’</a:t>
            </a:r>
            <a:endParaRPr lang="fr-CA" sz="2000" dirty="0">
              <a:solidFill>
                <a:schemeClr val="tx1"/>
              </a:solidFill>
              <a:latin typeface="Univers Condensed" panose="020B0506020202050204"/>
            </a:endParaRPr>
          </a:p>
        </p:txBody>
      </p:sp>
    </p:spTree>
    <p:extLst>
      <p:ext uri="{BB962C8B-B14F-4D97-AF65-F5344CB8AC3E}">
        <p14:creationId xmlns:p14="http://schemas.microsoft.com/office/powerpoint/2010/main" val="2152167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6D7CAD6-F937-BF40-BFF4-7DE9302CDE9A}"/>
              </a:ext>
            </a:extLst>
          </p:cNvPr>
          <p:cNvSpPr>
            <a:spLocks noGrp="1"/>
          </p:cNvSpPr>
          <p:nvPr>
            <p:ph type="ftr" sz="quarter" idx="11"/>
          </p:nvPr>
        </p:nvSpPr>
        <p:spPr/>
        <p:txBody>
          <a:bodyPr/>
          <a:lstStyle/>
          <a:p>
            <a:r>
              <a:rPr lang="fr-FR"/>
              <a:t>ALU-COMPÉTENCES</a:t>
            </a:r>
            <a:endParaRPr lang="fr-FR" dirty="0"/>
          </a:p>
        </p:txBody>
      </p:sp>
      <p:sp>
        <p:nvSpPr>
          <p:cNvPr id="3" name="Slide Number Placeholder 2">
            <a:extLst>
              <a:ext uri="{FF2B5EF4-FFF2-40B4-BE49-F238E27FC236}">
                <a16:creationId xmlns:a16="http://schemas.microsoft.com/office/drawing/2014/main" id="{FB0E0A4C-8F8D-5B4A-B3DC-FD409AB1C8F8}"/>
              </a:ext>
            </a:extLst>
          </p:cNvPr>
          <p:cNvSpPr>
            <a:spLocks noGrp="1"/>
          </p:cNvSpPr>
          <p:nvPr>
            <p:ph type="sldNum" sz="quarter" idx="12"/>
          </p:nvPr>
        </p:nvSpPr>
        <p:spPr/>
        <p:txBody>
          <a:bodyPr/>
          <a:lstStyle/>
          <a:p>
            <a:fld id="{82B63C5F-247B-BE4F-ACBC-7BDD67617F3E}" type="slidenum">
              <a:rPr lang="fr-FR" smtClean="0"/>
              <a:pPr/>
              <a:t>41</a:t>
            </a:fld>
            <a:endParaRPr lang="fr-FR" dirty="0"/>
          </a:p>
        </p:txBody>
      </p:sp>
      <p:sp>
        <p:nvSpPr>
          <p:cNvPr id="4" name="Text Placeholder 3">
            <a:extLst>
              <a:ext uri="{FF2B5EF4-FFF2-40B4-BE49-F238E27FC236}">
                <a16:creationId xmlns:a16="http://schemas.microsoft.com/office/drawing/2014/main" id="{1B83DDC3-AA84-504C-BACC-624F024CB03A}"/>
              </a:ext>
            </a:extLst>
          </p:cNvPr>
          <p:cNvSpPr>
            <a:spLocks noGrp="1"/>
          </p:cNvSpPr>
          <p:nvPr>
            <p:ph type="body" idx="1"/>
          </p:nvPr>
        </p:nvSpPr>
        <p:spPr>
          <a:xfrm>
            <a:off x="838200" y="2543973"/>
            <a:ext cx="10513982" cy="4041258"/>
          </a:xfrm>
          <a:effectLst/>
        </p:spPr>
        <p:txBody>
          <a:bodyPr>
            <a:normAutofit/>
          </a:bodyPr>
          <a:lstStyle/>
          <a:p>
            <a:r>
              <a:rPr lang="fr-FR" sz="4800" dirty="0">
                <a:effectLst/>
              </a:rPr>
              <a:t>A – Actions, combinaisons et états limites</a:t>
            </a:r>
          </a:p>
          <a:p>
            <a:r>
              <a:rPr lang="fr-FR" sz="4800" b="1" dirty="0">
                <a:solidFill>
                  <a:schemeClr val="accent2"/>
                </a:solidFill>
                <a:effectLst>
                  <a:glow rad="63500">
                    <a:schemeClr val="accent3">
                      <a:satMod val="175000"/>
                      <a:alpha val="40000"/>
                    </a:schemeClr>
                  </a:glow>
                  <a:outerShdw blurRad="38100" dist="38100" dir="2700000" algn="tl">
                    <a:srgbClr val="000000">
                      <a:alpha val="43137"/>
                    </a:srgbClr>
                  </a:outerShdw>
                </a:effectLst>
              </a:rPr>
              <a:t>B – États limites d’utilisation</a:t>
            </a:r>
            <a:endParaRPr lang="en-US" sz="4800" b="1" dirty="0">
              <a:solidFill>
                <a:schemeClr val="accent2"/>
              </a:solidFill>
              <a:effectLst>
                <a:glow rad="63500">
                  <a:schemeClr val="accent3">
                    <a:satMod val="175000"/>
                    <a:alpha val="40000"/>
                  </a:schemeClr>
                </a:glow>
                <a:outerShdw blurRad="38100" dist="38100" dir="2700000" algn="tl">
                  <a:srgbClr val="000000">
                    <a:alpha val="43137"/>
                  </a:srgbClr>
                </a:outerShdw>
              </a:effectLst>
            </a:endParaRPr>
          </a:p>
        </p:txBody>
      </p:sp>
      <p:sp>
        <p:nvSpPr>
          <p:cNvPr id="5" name="Title 4">
            <a:extLst>
              <a:ext uri="{FF2B5EF4-FFF2-40B4-BE49-F238E27FC236}">
                <a16:creationId xmlns:a16="http://schemas.microsoft.com/office/drawing/2014/main" id="{921C382B-E8DB-794B-B228-3E5084DE29B1}"/>
              </a:ext>
            </a:extLst>
          </p:cNvPr>
          <p:cNvSpPr>
            <a:spLocks noGrp="1"/>
          </p:cNvSpPr>
          <p:nvPr>
            <p:ph type="title"/>
          </p:nvPr>
        </p:nvSpPr>
        <p:spPr/>
        <p:txBody>
          <a:bodyPr>
            <a:noAutofit/>
          </a:bodyPr>
          <a:lstStyle/>
          <a:p>
            <a:r>
              <a:rPr lang="en-US" sz="7200" dirty="0"/>
              <a:t>Plan</a:t>
            </a:r>
          </a:p>
        </p:txBody>
      </p:sp>
    </p:spTree>
    <p:extLst>
      <p:ext uri="{BB962C8B-B14F-4D97-AF65-F5344CB8AC3E}">
        <p14:creationId xmlns:p14="http://schemas.microsoft.com/office/powerpoint/2010/main" val="2284644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États limites d’utilisation</a:t>
            </a:r>
          </a:p>
        </p:txBody>
      </p:sp>
      <p:sp>
        <p:nvSpPr>
          <p:cNvPr id="3" name="Espace réservé du texte 2"/>
          <p:cNvSpPr>
            <a:spLocks noGrp="1"/>
          </p:cNvSpPr>
          <p:nvPr>
            <p:ph type="body" idx="1"/>
          </p:nvPr>
        </p:nvSpPr>
        <p:spPr/>
        <p:txBody>
          <a:bodyPr/>
          <a:lstStyle/>
          <a:p>
            <a:r>
              <a:rPr lang="fr-FR" dirty="0"/>
              <a:t>Actions - rappel</a:t>
            </a:r>
          </a:p>
        </p:txBody>
      </p:sp>
      <p:sp>
        <p:nvSpPr>
          <p:cNvPr id="4" name="Espace réservé du pied de page 3"/>
          <p:cNvSpPr>
            <a:spLocks noGrp="1"/>
          </p:cNvSpPr>
          <p:nvPr>
            <p:ph type="ftr" sz="quarter" idx="11"/>
          </p:nvPr>
        </p:nvSpPr>
        <p:spPr/>
        <p:txBody>
          <a:bodyPr/>
          <a:lstStyle/>
          <a:p>
            <a:r>
              <a:rPr lang="fr-FR"/>
              <a:t>ALU-COMPÉTENCES</a:t>
            </a:r>
          </a:p>
        </p:txBody>
      </p:sp>
      <p:sp>
        <p:nvSpPr>
          <p:cNvPr id="5" name="Espace réservé du numéro de diapositive 4"/>
          <p:cNvSpPr>
            <a:spLocks noGrp="1"/>
          </p:cNvSpPr>
          <p:nvPr>
            <p:ph type="sldNum" sz="quarter" idx="12"/>
          </p:nvPr>
        </p:nvSpPr>
        <p:spPr/>
        <p:txBody>
          <a:bodyPr/>
          <a:lstStyle/>
          <a:p>
            <a:fld id="{82B63C5F-247B-BE4F-ACBC-7BDD67617F3E}" type="slidenum">
              <a:rPr lang="fr-FR" smtClean="0"/>
              <a:t>42</a:t>
            </a:fld>
            <a:endParaRPr lang="fr-FR"/>
          </a:p>
        </p:txBody>
      </p:sp>
    </p:spTree>
    <p:extLst>
      <p:ext uri="{BB962C8B-B14F-4D97-AF65-F5344CB8AC3E}">
        <p14:creationId xmlns:p14="http://schemas.microsoft.com/office/powerpoint/2010/main" val="1684000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43</a:t>
            </a:fld>
            <a:endParaRPr lang="fr-CA" altLang="fr-FR" dirty="0"/>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États limites d’utilisation</a:t>
            </a:r>
          </a:p>
        </p:txBody>
      </p:sp>
      <p:sp>
        <p:nvSpPr>
          <p:cNvPr id="5" name="Rectangle 1027"/>
          <p:cNvSpPr txBox="1">
            <a:spLocks noChangeArrowheads="1"/>
          </p:cNvSpPr>
          <p:nvPr/>
        </p:nvSpPr>
        <p:spPr bwMode="auto">
          <a:xfrm>
            <a:off x="1148763" y="764704"/>
            <a:ext cx="9411286" cy="595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buFont typeface="Arial" panose="020B0604020202020204" pitchFamily="34" charset="0"/>
              <a:buChar char="•"/>
              <a:defRPr/>
            </a:pPr>
            <a:r>
              <a:rPr lang="fr-FR" sz="2400" dirty="0">
                <a:latin typeface="Univers Condensed"/>
              </a:rPr>
              <a:t>Actions directes</a:t>
            </a:r>
          </a:p>
          <a:p>
            <a:pPr marL="800100" lvl="2" indent="-342900" eaLnBrk="1" hangingPunct="1">
              <a:buFont typeface="Wingdings" panose="05000000000000000000" pitchFamily="2" charset="2"/>
              <a:buChar char="Ø"/>
              <a:defRPr/>
            </a:pPr>
            <a:r>
              <a:rPr lang="fr-FR" dirty="0">
                <a:latin typeface="Univers Condensed"/>
              </a:rPr>
              <a:t>charges concentrées et distribuées</a:t>
            </a:r>
          </a:p>
          <a:p>
            <a:pPr marL="1257300" lvl="3" indent="-342900" eaLnBrk="1" hangingPunct="1">
              <a:buFont typeface="Wingdings" panose="05000000000000000000" pitchFamily="2" charset="2"/>
              <a:buChar char="v"/>
              <a:defRPr/>
            </a:pPr>
            <a:r>
              <a:rPr lang="fr-CA" dirty="0">
                <a:latin typeface="Univers Condensed"/>
              </a:rPr>
              <a:t>Charges permanentes</a:t>
            </a:r>
          </a:p>
          <a:p>
            <a:pPr marL="1200150" lvl="3" indent="-285750" eaLnBrk="1" hangingPunct="1">
              <a:buFont typeface="Wingdings" panose="05000000000000000000" pitchFamily="2" charset="2"/>
              <a:buChar char="§"/>
              <a:defRPr/>
            </a:pPr>
            <a:endParaRPr lang="fr-CA" sz="600" dirty="0">
              <a:latin typeface="Univers Condensed"/>
            </a:endParaRPr>
          </a:p>
          <a:p>
            <a:pPr marL="1257300" lvl="3" indent="-342900" eaLnBrk="1" hangingPunct="1">
              <a:buFont typeface="Wingdings" panose="05000000000000000000" pitchFamily="2" charset="2"/>
              <a:buChar char="v"/>
              <a:defRPr/>
            </a:pPr>
            <a:r>
              <a:rPr lang="fr-CA" dirty="0">
                <a:latin typeface="Univers Condensed"/>
              </a:rPr>
              <a:t>Charges d’occupation</a:t>
            </a:r>
          </a:p>
          <a:p>
            <a:pPr marL="1200150" lvl="3" indent="-285750" eaLnBrk="1" hangingPunct="1">
              <a:buFont typeface="Wingdings" panose="05000000000000000000" pitchFamily="2" charset="2"/>
              <a:buChar char="§"/>
              <a:defRPr/>
            </a:pPr>
            <a:endParaRPr lang="fr-CA" sz="600" dirty="0">
              <a:latin typeface="Univers Condensed"/>
            </a:endParaRPr>
          </a:p>
          <a:p>
            <a:pPr marL="1257300" lvl="3" indent="-342900" eaLnBrk="1" hangingPunct="1">
              <a:buFont typeface="Wingdings" panose="05000000000000000000" pitchFamily="2" charset="2"/>
              <a:buChar char="v"/>
              <a:defRPr/>
            </a:pPr>
            <a:r>
              <a:rPr lang="fr-CA" dirty="0">
                <a:latin typeface="Univers Condensed"/>
              </a:rPr>
              <a:t>Charge de vent</a:t>
            </a:r>
          </a:p>
          <a:p>
            <a:pPr marL="1200150" lvl="3" indent="-285750" eaLnBrk="1" hangingPunct="1">
              <a:buFont typeface="Wingdings" panose="05000000000000000000" pitchFamily="2" charset="2"/>
              <a:buChar char="§"/>
              <a:defRPr/>
            </a:pPr>
            <a:endParaRPr lang="fr-CA" sz="600" dirty="0">
              <a:latin typeface="Univers Condensed"/>
            </a:endParaRPr>
          </a:p>
          <a:p>
            <a:pPr marL="1257300" lvl="3" indent="-342900" eaLnBrk="1" hangingPunct="1">
              <a:buFont typeface="Wingdings" panose="05000000000000000000" pitchFamily="2" charset="2"/>
              <a:buChar char="v"/>
              <a:defRPr/>
            </a:pPr>
            <a:r>
              <a:rPr lang="fr-CA" dirty="0">
                <a:latin typeface="Univers Condensed"/>
              </a:rPr>
              <a:t>Charge de neige</a:t>
            </a:r>
          </a:p>
          <a:p>
            <a:pPr marL="1200150" lvl="3" indent="-285750" eaLnBrk="1" hangingPunct="1">
              <a:buFont typeface="Wingdings" panose="05000000000000000000" pitchFamily="2" charset="2"/>
              <a:buChar char="§"/>
              <a:defRPr/>
            </a:pPr>
            <a:endParaRPr lang="fr-CA" sz="600" dirty="0">
              <a:latin typeface="Univers Condensed"/>
            </a:endParaRPr>
          </a:p>
          <a:p>
            <a:pPr marL="1257300" lvl="3" indent="-342900" eaLnBrk="1" hangingPunct="1">
              <a:buFont typeface="Wingdings" panose="05000000000000000000" pitchFamily="2" charset="2"/>
              <a:buChar char="v"/>
              <a:defRPr/>
            </a:pPr>
            <a:r>
              <a:rPr lang="fr-CA" dirty="0">
                <a:latin typeface="Univers Condensed"/>
              </a:rPr>
              <a:t>Charge de glace</a:t>
            </a:r>
          </a:p>
          <a:p>
            <a:pPr marL="1257300" lvl="3" indent="-342900" eaLnBrk="1" hangingPunct="1">
              <a:buFont typeface="Wingdings" panose="05000000000000000000" pitchFamily="2" charset="2"/>
              <a:buChar char="§"/>
              <a:defRPr/>
            </a:pPr>
            <a:endParaRPr lang="fr-CA" sz="1000" dirty="0">
              <a:latin typeface="Univers Condensed"/>
            </a:endParaRPr>
          </a:p>
          <a:p>
            <a:pPr marL="342900" lvl="1" indent="-342900" eaLnBrk="1" hangingPunct="1">
              <a:buFont typeface="Arial" panose="020B0604020202020204" pitchFamily="34" charset="0"/>
              <a:buChar char="•"/>
              <a:defRPr/>
            </a:pPr>
            <a:r>
              <a:rPr lang="fr-FR" sz="2400" dirty="0">
                <a:latin typeface="Univers Condensed"/>
              </a:rPr>
              <a:t>Actions indirectes</a:t>
            </a:r>
          </a:p>
          <a:p>
            <a:pPr marL="800100" lvl="2" indent="-342900" eaLnBrk="1" hangingPunct="1">
              <a:buFont typeface="Wingdings" panose="05000000000000000000" pitchFamily="2" charset="2"/>
              <a:buChar char="Ø"/>
              <a:defRPr/>
            </a:pPr>
            <a:r>
              <a:rPr lang="fr-FR" dirty="0">
                <a:latin typeface="Univers Condensed"/>
              </a:rPr>
              <a:t>déformations imposées</a:t>
            </a:r>
          </a:p>
          <a:p>
            <a:pPr marL="1257300" lvl="3" indent="-342900" eaLnBrk="1" hangingPunct="1">
              <a:buFont typeface="Wingdings" panose="05000000000000000000" pitchFamily="2" charset="2"/>
              <a:buChar char="v"/>
              <a:defRPr/>
            </a:pPr>
            <a:r>
              <a:rPr lang="fr-FR" dirty="0">
                <a:latin typeface="Univers Condensed"/>
              </a:rPr>
              <a:t>De type nature naturelle : charges dues à la variation de température, retrait et fluage, affaissement d’appuis, tremblement de terre, etc.</a:t>
            </a:r>
          </a:p>
          <a:p>
            <a:pPr marL="1257300" lvl="3" indent="-342900" eaLnBrk="1" hangingPunct="1">
              <a:buFont typeface="Wingdings" panose="05000000000000000000" pitchFamily="2" charset="2"/>
              <a:buChar char="v"/>
              <a:defRPr/>
            </a:pPr>
            <a:r>
              <a:rPr lang="fr-FR" dirty="0">
                <a:latin typeface="Univers Condensed"/>
              </a:rPr>
              <a:t>De nature artificielle : charges induites par la précontrainte, un défaut de verticalité, etc.</a:t>
            </a:r>
          </a:p>
        </p:txBody>
      </p:sp>
    </p:spTree>
    <p:extLst>
      <p:ext uri="{BB962C8B-B14F-4D97-AF65-F5344CB8AC3E}">
        <p14:creationId xmlns:p14="http://schemas.microsoft.com/office/powerpoint/2010/main" val="1712558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44</a:t>
            </a:fld>
            <a:endParaRPr lang="fr-CA" altLang="fr-FR" dirty="0"/>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États limites d’utilisation</a:t>
            </a:r>
          </a:p>
        </p:txBody>
      </p:sp>
      <mc:AlternateContent xmlns:mc="http://schemas.openxmlformats.org/markup-compatibility/2006" xmlns:a14="http://schemas.microsoft.com/office/drawing/2010/main">
        <mc:Choice Requires="a14">
          <p:sp>
            <p:nvSpPr>
              <p:cNvPr id="6" name="Rectangle 5"/>
              <p:cNvSpPr/>
              <p:nvPr/>
            </p:nvSpPr>
            <p:spPr>
              <a:xfrm>
                <a:off x="1148763" y="1112452"/>
                <a:ext cx="9473045" cy="4475071"/>
              </a:xfrm>
              <a:prstGeom prst="rect">
                <a:avLst/>
              </a:prstGeom>
            </p:spPr>
            <p:txBody>
              <a:bodyPr wrap="square">
                <a:spAutoFit/>
              </a:bodyPr>
              <a:lstStyle/>
              <a:p>
                <a:pPr marL="285750" lvl="1" indent="-285750">
                  <a:spcBef>
                    <a:spcPct val="20000"/>
                  </a:spcBef>
                  <a:buFont typeface="Arial" panose="020B0604020202020204" pitchFamily="34" charset="0"/>
                  <a:buChar char="•"/>
                  <a:defRPr/>
                </a:pPr>
                <a:r>
                  <a:rPr lang="fr-FR" sz="1600" dirty="0">
                    <a:latin typeface="Univers Condensed"/>
                  </a:rPr>
                  <a:t>Concernent la mise hors d’usage résultant de </a:t>
                </a:r>
                <a:r>
                  <a:rPr lang="fr-FR" sz="1600" u="sng" dirty="0">
                    <a:latin typeface="Univers Condensed"/>
                  </a:rPr>
                  <a:t>déformations</a:t>
                </a:r>
                <a:r>
                  <a:rPr lang="fr-FR" sz="1600" dirty="0">
                    <a:latin typeface="Univers Condensed"/>
                  </a:rPr>
                  <a:t>, de </a:t>
                </a:r>
                <a:r>
                  <a:rPr lang="fr-FR" sz="1600" u="sng" dirty="0">
                    <a:latin typeface="Univers Condensed"/>
                  </a:rPr>
                  <a:t>vibrations</a:t>
                </a:r>
                <a:r>
                  <a:rPr lang="fr-FR" sz="1600" dirty="0">
                    <a:latin typeface="Univers Condensed"/>
                  </a:rPr>
                  <a:t> ou d’autres effets dynamiques</a:t>
                </a:r>
              </a:p>
              <a:p>
                <a:pPr marL="285750" lvl="1" indent="-285750">
                  <a:spcBef>
                    <a:spcPct val="20000"/>
                  </a:spcBef>
                  <a:buFont typeface="Arial" panose="020B0604020202020204" pitchFamily="34" charset="0"/>
                  <a:buChar char="•"/>
                  <a:defRPr/>
                </a:pPr>
                <a:endParaRPr lang="fr-FR" sz="1600" dirty="0">
                  <a:latin typeface="Univers Condensed"/>
                </a:endParaRPr>
              </a:p>
              <a:p>
                <a:pPr marL="285750" lvl="1" indent="-285750">
                  <a:spcBef>
                    <a:spcPct val="20000"/>
                  </a:spcBef>
                  <a:buFont typeface="Arial" panose="020B0604020202020204" pitchFamily="34" charset="0"/>
                  <a:buChar char="•"/>
                  <a:defRPr/>
                </a:pPr>
                <a:r>
                  <a:rPr lang="fr-FR" sz="1600" dirty="0">
                    <a:latin typeface="Univers Condensed"/>
                  </a:rPr>
                  <a:t>Les effets sont calculés avec les charges d’utilisation (</a:t>
                </a:r>
                <a:r>
                  <a:rPr lang="fr-FR" sz="1600" u="sng" dirty="0">
                    <a:latin typeface="Univers Condensed"/>
                  </a:rPr>
                  <a:t>sans coefficients de pondération</a:t>
                </a:r>
                <a:r>
                  <a:rPr lang="fr-FR" sz="1600" dirty="0">
                    <a:latin typeface="Univers Condensed"/>
                  </a:rPr>
                  <a:t>)</a:t>
                </a:r>
              </a:p>
              <a:p>
                <a:pPr marL="285750" lvl="1" indent="-285750">
                  <a:spcBef>
                    <a:spcPct val="20000"/>
                  </a:spcBef>
                  <a:buFont typeface="Arial" panose="020B0604020202020204" pitchFamily="34" charset="0"/>
                  <a:buChar char="•"/>
                  <a:defRPr/>
                </a:pPr>
                <a:endParaRPr lang="fr-FR" sz="1600" dirty="0">
                  <a:latin typeface="Univers Condensed"/>
                </a:endParaRPr>
              </a:p>
              <a:p>
                <a:pPr marL="285750" lvl="1" indent="-285750">
                  <a:spcBef>
                    <a:spcPct val="20000"/>
                  </a:spcBef>
                  <a:buFont typeface="Arial" panose="020B0604020202020204" pitchFamily="34" charset="0"/>
                  <a:buChar char="•"/>
                  <a:defRPr/>
                </a:pPr>
                <a:r>
                  <a:rPr lang="fr-FR" sz="1600" dirty="0">
                    <a:latin typeface="Univers Condensed"/>
                  </a:rPr>
                  <a:t>Les charpentes d’aluminium risquent d’être davantage affectées que les charpentes d’acier</a:t>
                </a:r>
              </a:p>
              <a:p>
                <a:pPr marL="285750" lvl="1" indent="-285750">
                  <a:spcBef>
                    <a:spcPct val="20000"/>
                  </a:spcBef>
                  <a:buFont typeface="Arial" panose="020B0604020202020204" pitchFamily="34" charset="0"/>
                  <a:buChar char="•"/>
                  <a:defRPr/>
                </a:pPr>
                <a:endParaRPr lang="fr-FR" sz="1600" dirty="0">
                  <a:latin typeface="Univers Condensed"/>
                </a:endParaRPr>
              </a:p>
              <a:p>
                <a:pPr marL="742950" lvl="2" indent="-285750">
                  <a:spcBef>
                    <a:spcPct val="20000"/>
                  </a:spcBef>
                  <a:buFont typeface="Wingdings" panose="05000000000000000000" pitchFamily="2" charset="2"/>
                  <a:buChar char="Ø"/>
                  <a:defRPr/>
                </a:pPr>
                <a:r>
                  <a:rPr lang="fr-FR" sz="1600" dirty="0">
                    <a:latin typeface="Univers Condensed"/>
                  </a:rPr>
                  <a:t>déformations plus grandes</a:t>
                </a:r>
              </a:p>
              <a:p>
                <a:pPr marL="457200" lvl="2">
                  <a:spcBef>
                    <a:spcPct val="20000"/>
                  </a:spcBef>
                  <a:defRPr/>
                </a:pPr>
                <a:endParaRPr lang="fr-FR" sz="1600" dirty="0">
                  <a:latin typeface="Univers Condensed"/>
                </a:endParaRPr>
              </a:p>
              <a:p>
                <a:pPr marL="1200150" lvl="3" indent="-285750">
                  <a:spcBef>
                    <a:spcPct val="20000"/>
                  </a:spcBef>
                  <a:buFont typeface="Wingdings" panose="05000000000000000000" pitchFamily="2" charset="2"/>
                  <a:buChar char="v"/>
                  <a:defRPr/>
                </a:pPr>
                <a:r>
                  <a:rPr lang="fr-FR" sz="1600" dirty="0">
                    <a:latin typeface="Univers Condensed"/>
                  </a:rPr>
                  <a:t>Les rigidités </a:t>
                </a:r>
                <a14:m>
                  <m:oMath xmlns:m="http://schemas.openxmlformats.org/officeDocument/2006/math">
                    <m:r>
                      <a:rPr lang="fr-FR" sz="1600" i="1" dirty="0">
                        <a:latin typeface="Cambria Math" panose="02040503050406030204" pitchFamily="18" charset="0"/>
                      </a:rPr>
                      <m:t>𝐸𝐼</m:t>
                    </m:r>
                  </m:oMath>
                </a14:m>
                <a:r>
                  <a:rPr lang="fr-FR" sz="1600" dirty="0">
                    <a:latin typeface="Univers Condensed"/>
                  </a:rPr>
                  <a:t>, </a:t>
                </a:r>
                <a14:m>
                  <m:oMath xmlns:m="http://schemas.openxmlformats.org/officeDocument/2006/math">
                    <m:r>
                      <a:rPr lang="fr-FR" sz="1600" i="1" dirty="0">
                        <a:latin typeface="Cambria Math" panose="02040503050406030204" pitchFamily="18" charset="0"/>
                      </a:rPr>
                      <m:t>𝐸𝐴</m:t>
                    </m:r>
                  </m:oMath>
                </a14:m>
                <a:r>
                  <a:rPr lang="fr-FR" sz="1600" dirty="0">
                    <a:latin typeface="Univers Condensed"/>
                  </a:rPr>
                  <a:t> d’une charpente en aluminium sont moins élevés que celle en acier</a:t>
                </a:r>
              </a:p>
              <a:p>
                <a:pPr marL="1200150" lvl="3" indent="-285750">
                  <a:spcBef>
                    <a:spcPct val="20000"/>
                  </a:spcBef>
                  <a:buFont typeface="Calibri" panose="020F0502020204030204" pitchFamily="34" charset="0"/>
                  <a:buChar char="–"/>
                  <a:defRPr/>
                </a:pPr>
                <a:endParaRPr lang="fr-FR" sz="1600" dirty="0">
                  <a:latin typeface="Univers Condensed"/>
                </a:endParaRPr>
              </a:p>
              <a:p>
                <a:pPr marL="1200150" lvl="3" indent="-285750">
                  <a:spcBef>
                    <a:spcPct val="20000"/>
                  </a:spcBef>
                  <a:buFont typeface="Wingdings" panose="05000000000000000000" pitchFamily="2" charset="2"/>
                  <a:buChar char="v"/>
                  <a:defRPr/>
                </a:pPr>
                <a:r>
                  <a:rPr lang="fr-FR" sz="1600" dirty="0">
                    <a:latin typeface="Univers Condensed"/>
                  </a:rPr>
                  <a:t>coefficient d’expansion thermique plus élevé</a:t>
                </a:r>
              </a:p>
              <a:p>
                <a:pPr marL="1200150" lvl="3" indent="-285750">
                  <a:spcBef>
                    <a:spcPct val="20000"/>
                  </a:spcBef>
                  <a:buFont typeface="Calibri" panose="020F0502020204030204" pitchFamily="34" charset="0"/>
                  <a:buChar char="–"/>
                  <a:defRPr/>
                </a:pPr>
                <a:endParaRPr lang="fr-FR" sz="1600" dirty="0">
                  <a:latin typeface="Univers Condensed"/>
                </a:endParaRPr>
              </a:p>
              <a:p>
                <a:pPr marL="1200150" lvl="3" indent="-285750">
                  <a:spcBef>
                    <a:spcPct val="20000"/>
                  </a:spcBef>
                  <a:buFont typeface="Wingdings" panose="05000000000000000000" pitchFamily="2" charset="2"/>
                  <a:buChar char="v"/>
                  <a:defRPr/>
                </a:pPr>
                <a:r>
                  <a:rPr lang="fr-FR" sz="1600" dirty="0">
                    <a:latin typeface="Univers Condensed"/>
                  </a:rPr>
                  <a:t>effets du deuxième ordre jouent un rôle déterminant sur la stabilité des charpentes d’aluminium </a:t>
                </a:r>
              </a:p>
              <a:p>
                <a:pPr marL="1200150" lvl="3" indent="-285750">
                  <a:spcBef>
                    <a:spcPct val="20000"/>
                  </a:spcBef>
                  <a:buFont typeface="Arial" panose="020B0604020202020204" pitchFamily="34" charset="0"/>
                  <a:buChar char="•"/>
                  <a:defRPr/>
                </a:pPr>
                <a:endParaRPr lang="fr-FR" sz="1600" dirty="0">
                  <a:latin typeface="Univers Condensed"/>
                </a:endParaRPr>
              </a:p>
              <a:p>
                <a:pPr marL="742950" lvl="2" indent="-285750">
                  <a:spcBef>
                    <a:spcPct val="20000"/>
                  </a:spcBef>
                  <a:buFont typeface="Wingdings" panose="05000000000000000000" pitchFamily="2" charset="2"/>
                  <a:buChar char="Ø"/>
                  <a:defRPr/>
                </a:pPr>
                <a:r>
                  <a:rPr lang="fr-FR" sz="1600" dirty="0">
                    <a:latin typeface="Univers Condensed"/>
                  </a:rPr>
                  <a:t>plus susceptibles aux vibrations</a:t>
                </a:r>
              </a:p>
            </p:txBody>
          </p:sp>
        </mc:Choice>
        <mc:Fallback xmlns="">
          <p:sp>
            <p:nvSpPr>
              <p:cNvPr id="6" name="Rectangle 5"/>
              <p:cNvSpPr>
                <a:spLocks noRot="1" noChangeAspect="1" noMove="1" noResize="1" noEditPoints="1" noAdjustHandles="1" noChangeArrowheads="1" noChangeShapeType="1" noTextEdit="1"/>
              </p:cNvSpPr>
              <p:nvPr/>
            </p:nvSpPr>
            <p:spPr>
              <a:xfrm>
                <a:off x="1148763" y="1112452"/>
                <a:ext cx="9473045" cy="4475071"/>
              </a:xfrm>
              <a:prstGeom prst="rect">
                <a:avLst/>
              </a:prstGeom>
              <a:blipFill>
                <a:blip r:embed="rId3"/>
                <a:stretch>
                  <a:fillRect l="-257" t="-272" b="-816"/>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48763" y="6231135"/>
                <a:ext cx="8172400" cy="307777"/>
              </a:xfrm>
              <a:prstGeom prst="rect">
                <a:avLst/>
              </a:prstGeom>
            </p:spPr>
            <p:txBody>
              <a:bodyPr wrap="square">
                <a:spAutoFit/>
              </a:bodyPr>
              <a:lstStyle/>
              <a:p>
                <a:pPr marL="0" lvl="1">
                  <a:spcBef>
                    <a:spcPct val="20000"/>
                  </a:spcBef>
                  <a:defRPr/>
                </a:pPr>
                <a14:m>
                  <m:oMath xmlns:m="http://schemas.openxmlformats.org/officeDocument/2006/math">
                    <m:r>
                      <a:rPr lang="fr-CA" sz="1400" i="1">
                        <a:solidFill>
                          <a:srgbClr val="000099"/>
                        </a:solidFill>
                        <a:latin typeface="Cambria Math" panose="02040503050406030204" pitchFamily="18" charset="0"/>
                        <a:ea typeface="Cambria Math"/>
                      </a:rPr>
                      <m:t>⨀</m:t>
                    </m:r>
                  </m:oMath>
                </a14:m>
                <a:r>
                  <a:rPr lang="fr-CA" sz="1400" dirty="0">
                    <a:latin typeface="Univers Condensed"/>
                  </a:rPr>
                  <a:t> </a:t>
                </a:r>
                <a:r>
                  <a:rPr lang="fr-FR" sz="1400" dirty="0">
                    <a:latin typeface="Univers Condensed"/>
                  </a:rPr>
                  <a:t>Le concepteur a tout intérêt à tenir compte des états limites d’utilisation dans ses calculs préliminaires</a:t>
                </a:r>
                <a:endParaRPr lang="fr-CA" sz="1400" dirty="0">
                  <a:latin typeface="Univers Condensed"/>
                </a:endParaRPr>
              </a:p>
            </p:txBody>
          </p:sp>
        </mc:Choice>
        <mc:Fallback xmlns="">
          <p:sp>
            <p:nvSpPr>
              <p:cNvPr id="7" name="Rectangle 6"/>
              <p:cNvSpPr>
                <a:spLocks noRot="1" noChangeAspect="1" noMove="1" noResize="1" noEditPoints="1" noAdjustHandles="1" noChangeArrowheads="1" noChangeShapeType="1" noTextEdit="1"/>
              </p:cNvSpPr>
              <p:nvPr/>
            </p:nvSpPr>
            <p:spPr>
              <a:xfrm>
                <a:off x="1148763" y="6231135"/>
                <a:ext cx="8172400" cy="307777"/>
              </a:xfrm>
              <a:prstGeom prst="rect">
                <a:avLst/>
              </a:prstGeom>
              <a:blipFill>
                <a:blip r:embed="rId4"/>
                <a:stretch>
                  <a:fillRect t="-3922" b="-19608"/>
                </a:stretch>
              </a:blipFill>
            </p:spPr>
            <p:txBody>
              <a:bodyPr/>
              <a:lstStyle/>
              <a:p>
                <a:r>
                  <a:rPr lang="fr-CA">
                    <a:noFill/>
                  </a:rPr>
                  <a:t> </a:t>
                </a:r>
              </a:p>
            </p:txBody>
          </p:sp>
        </mc:Fallback>
      </mc:AlternateContent>
    </p:spTree>
    <p:extLst>
      <p:ext uri="{BB962C8B-B14F-4D97-AF65-F5344CB8AC3E}">
        <p14:creationId xmlns:p14="http://schemas.microsoft.com/office/powerpoint/2010/main" val="4120057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États limites d’utilisation</a:t>
            </a:r>
          </a:p>
        </p:txBody>
      </p:sp>
      <p:sp>
        <p:nvSpPr>
          <p:cNvPr id="3" name="Espace réservé du texte 2"/>
          <p:cNvSpPr>
            <a:spLocks noGrp="1"/>
          </p:cNvSpPr>
          <p:nvPr>
            <p:ph type="body" idx="1"/>
          </p:nvPr>
        </p:nvSpPr>
        <p:spPr/>
        <p:txBody>
          <a:bodyPr/>
          <a:lstStyle/>
          <a:p>
            <a:r>
              <a:rPr lang="fr-FR" dirty="0"/>
              <a:t>Déformations</a:t>
            </a:r>
          </a:p>
        </p:txBody>
      </p:sp>
      <p:sp>
        <p:nvSpPr>
          <p:cNvPr id="4" name="Espace réservé du pied de page 3"/>
          <p:cNvSpPr>
            <a:spLocks noGrp="1"/>
          </p:cNvSpPr>
          <p:nvPr>
            <p:ph type="ftr" sz="quarter" idx="11"/>
          </p:nvPr>
        </p:nvSpPr>
        <p:spPr/>
        <p:txBody>
          <a:bodyPr/>
          <a:lstStyle/>
          <a:p>
            <a:r>
              <a:rPr lang="fr-FR"/>
              <a:t>ALU-COMPÉTENCES</a:t>
            </a:r>
          </a:p>
        </p:txBody>
      </p:sp>
      <p:sp>
        <p:nvSpPr>
          <p:cNvPr id="5" name="Espace réservé du numéro de diapositive 4"/>
          <p:cNvSpPr>
            <a:spLocks noGrp="1"/>
          </p:cNvSpPr>
          <p:nvPr>
            <p:ph type="sldNum" sz="quarter" idx="12"/>
          </p:nvPr>
        </p:nvSpPr>
        <p:spPr/>
        <p:txBody>
          <a:bodyPr/>
          <a:lstStyle/>
          <a:p>
            <a:fld id="{82B63C5F-247B-BE4F-ACBC-7BDD67617F3E}" type="slidenum">
              <a:rPr lang="fr-FR" smtClean="0"/>
              <a:t>45</a:t>
            </a:fld>
            <a:endParaRPr lang="fr-FR"/>
          </a:p>
        </p:txBody>
      </p:sp>
    </p:spTree>
    <p:extLst>
      <p:ext uri="{BB962C8B-B14F-4D97-AF65-F5344CB8AC3E}">
        <p14:creationId xmlns:p14="http://schemas.microsoft.com/office/powerpoint/2010/main" val="264078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46</a:t>
            </a:fld>
            <a:endParaRPr lang="fr-CA" altLang="fr-FR" dirty="0"/>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États limites d’utilisation</a:t>
            </a:r>
          </a:p>
        </p:txBody>
      </p:sp>
      <p:sp>
        <p:nvSpPr>
          <p:cNvPr id="9" name="Rectangle 8"/>
          <p:cNvSpPr/>
          <p:nvPr/>
        </p:nvSpPr>
        <p:spPr>
          <a:xfrm>
            <a:off x="1148763" y="1350241"/>
            <a:ext cx="9008256" cy="4327338"/>
          </a:xfrm>
          <a:prstGeom prst="rect">
            <a:avLst/>
          </a:prstGeom>
        </p:spPr>
        <p:txBody>
          <a:bodyPr wrap="square">
            <a:spAutoFit/>
          </a:bodyPr>
          <a:lstStyle/>
          <a:p>
            <a:pPr marL="0" lvl="1">
              <a:spcBef>
                <a:spcPct val="20000"/>
              </a:spcBef>
              <a:defRPr/>
            </a:pPr>
            <a:endParaRPr lang="fr-FR" sz="1600" dirty="0">
              <a:solidFill>
                <a:srgbClr val="FF0000"/>
              </a:solidFill>
              <a:latin typeface="Univers Condensed"/>
            </a:endParaRPr>
          </a:p>
          <a:p>
            <a:pPr marL="285750" lvl="1" indent="-285750">
              <a:spcBef>
                <a:spcPct val="20000"/>
              </a:spcBef>
              <a:buFont typeface="Arial" panose="020B0604020202020204" pitchFamily="34" charset="0"/>
              <a:buChar char="•"/>
              <a:defRPr/>
            </a:pPr>
            <a:r>
              <a:rPr lang="fr-FR" sz="1600" dirty="0">
                <a:latin typeface="Univers Condensed"/>
              </a:rPr>
              <a:t>Les </a:t>
            </a:r>
            <a:r>
              <a:rPr lang="fr-FR" sz="1600" u="sng" dirty="0">
                <a:latin typeface="Univers Condensed"/>
              </a:rPr>
              <a:t>déformations</a:t>
            </a:r>
            <a:r>
              <a:rPr lang="fr-FR" sz="1600" dirty="0">
                <a:latin typeface="Univers Condensed"/>
              </a:rPr>
              <a:t> des structures peuvent être groupées en déformations axiales, de cisaillement et de flexion</a:t>
            </a:r>
          </a:p>
          <a:p>
            <a:pPr marL="285750" lvl="1" indent="-285750">
              <a:spcBef>
                <a:spcPct val="20000"/>
              </a:spcBef>
              <a:buFont typeface="Arial" panose="020B0604020202020204" pitchFamily="34" charset="0"/>
              <a:buChar char="•"/>
              <a:defRPr/>
            </a:pPr>
            <a:endParaRPr lang="fr-FR" sz="1600" dirty="0">
              <a:latin typeface="Univers Condensed"/>
            </a:endParaRPr>
          </a:p>
          <a:p>
            <a:pPr marL="742950" lvl="2" indent="-285750">
              <a:spcBef>
                <a:spcPct val="20000"/>
              </a:spcBef>
              <a:buFont typeface="Wingdings" panose="05000000000000000000" pitchFamily="2" charset="2"/>
              <a:buChar char="Ø"/>
              <a:defRPr/>
            </a:pPr>
            <a:r>
              <a:rPr lang="fr-FR" sz="1600" dirty="0">
                <a:latin typeface="Univers Condensed"/>
              </a:rPr>
              <a:t>Déformations axiales : </a:t>
            </a:r>
            <a:r>
              <a:rPr lang="fr-FR" sz="1600" u="sng" dirty="0">
                <a:latin typeface="Univers Condensed"/>
              </a:rPr>
              <a:t>généralement négligeables dans les pièces fléchies</a:t>
            </a:r>
            <a:r>
              <a:rPr lang="fr-FR" sz="1600" dirty="0">
                <a:latin typeface="Univers Condensed"/>
              </a:rPr>
              <a:t>, mais pas dans les pièces en traction et en compression (structure en treillis)</a:t>
            </a:r>
          </a:p>
          <a:p>
            <a:pPr marL="742950" lvl="2" indent="-285750">
              <a:spcBef>
                <a:spcPct val="20000"/>
              </a:spcBef>
              <a:buFont typeface="Calibri" panose="020F0502020204030204" pitchFamily="34" charset="0"/>
              <a:buChar char="–"/>
              <a:defRPr/>
            </a:pPr>
            <a:endParaRPr lang="fr-FR" sz="1600" dirty="0">
              <a:latin typeface="Univers Condensed"/>
            </a:endParaRPr>
          </a:p>
          <a:p>
            <a:pPr marL="742950" lvl="2" indent="-285750">
              <a:spcBef>
                <a:spcPct val="20000"/>
              </a:spcBef>
              <a:buFont typeface="Wingdings" panose="05000000000000000000" pitchFamily="2" charset="2"/>
              <a:buChar char="Ø"/>
              <a:defRPr/>
            </a:pPr>
            <a:r>
              <a:rPr lang="fr-FR" sz="1600" dirty="0">
                <a:latin typeface="Univers Condensed"/>
              </a:rPr>
              <a:t>Déformations de cisaillement : </a:t>
            </a:r>
            <a:r>
              <a:rPr lang="fr-FR" sz="1600" u="sng" dirty="0">
                <a:latin typeface="Univers Condensed"/>
              </a:rPr>
              <a:t>négligeables dans les poutres et poutres assemblées</a:t>
            </a:r>
            <a:r>
              <a:rPr lang="fr-FR" sz="1600" dirty="0">
                <a:latin typeface="Univers Condensed"/>
              </a:rPr>
              <a:t>, mais pas dans les treillis</a:t>
            </a:r>
          </a:p>
          <a:p>
            <a:pPr marL="742950" lvl="2" indent="-285750">
              <a:spcBef>
                <a:spcPct val="20000"/>
              </a:spcBef>
              <a:buFont typeface="Calibri" panose="020F0502020204030204" pitchFamily="34" charset="0"/>
              <a:buChar char="–"/>
              <a:defRPr/>
            </a:pPr>
            <a:endParaRPr lang="fr-FR" sz="1600" dirty="0">
              <a:latin typeface="Univers Condensed"/>
            </a:endParaRPr>
          </a:p>
          <a:p>
            <a:pPr marL="742950" lvl="2" indent="-285750">
              <a:spcBef>
                <a:spcPct val="20000"/>
              </a:spcBef>
              <a:buFont typeface="Wingdings" panose="05000000000000000000" pitchFamily="2" charset="2"/>
              <a:buChar char="Ø"/>
              <a:defRPr/>
            </a:pPr>
            <a:r>
              <a:rPr lang="fr-FR" sz="1600" dirty="0">
                <a:latin typeface="Univers Condensed"/>
              </a:rPr>
              <a:t>Déformations de flexion : </a:t>
            </a:r>
            <a:r>
              <a:rPr lang="fr-FR" sz="1600" u="sng" dirty="0">
                <a:latin typeface="Univers Condensed"/>
              </a:rPr>
              <a:t>ne peuvent être négliger</a:t>
            </a:r>
            <a:r>
              <a:rPr lang="fr-FR" sz="1600" dirty="0">
                <a:latin typeface="Univers Condensed"/>
              </a:rPr>
              <a:t>, puisque elles engendrent des flèches latérales et verticales supérieures aux autres types de déformations </a:t>
            </a:r>
          </a:p>
          <a:p>
            <a:pPr marL="742950" lvl="2" indent="-285750">
              <a:spcBef>
                <a:spcPct val="20000"/>
              </a:spcBef>
              <a:buFont typeface="Calibri" panose="020F0502020204030204" pitchFamily="34" charset="0"/>
              <a:buChar char="–"/>
              <a:defRPr/>
            </a:pPr>
            <a:endParaRPr lang="fr-FR" sz="1600" dirty="0">
              <a:latin typeface="Univers Condensed"/>
            </a:endParaRPr>
          </a:p>
          <a:p>
            <a:pPr marL="285750" lvl="1" indent="-285750">
              <a:spcBef>
                <a:spcPct val="20000"/>
              </a:spcBef>
              <a:buFont typeface="Arial" panose="020B0604020202020204" pitchFamily="34" charset="0"/>
              <a:buChar char="•"/>
              <a:defRPr/>
            </a:pPr>
            <a:r>
              <a:rPr lang="fr-FR" sz="1600" dirty="0">
                <a:latin typeface="Univers Condensed"/>
              </a:rPr>
              <a:t>À la place d’imposer des limites sur les déformations, </a:t>
            </a:r>
            <a:r>
              <a:rPr lang="fr-FR" sz="1600" u="sng" dirty="0">
                <a:latin typeface="Univers Condensed"/>
              </a:rPr>
              <a:t>les normes suggèrent plutôt de limiter les flèches</a:t>
            </a:r>
            <a:r>
              <a:rPr lang="fr-FR" sz="1600" dirty="0">
                <a:latin typeface="Univers Condensed"/>
              </a:rPr>
              <a:t> verticales des planchers et les flèches latérales des charpentes</a:t>
            </a:r>
          </a:p>
          <a:p>
            <a:pPr marL="742950" lvl="2" indent="-285750">
              <a:spcBef>
                <a:spcPct val="20000"/>
              </a:spcBef>
              <a:buFont typeface="Calibri" panose="020F0502020204030204" pitchFamily="34" charset="0"/>
              <a:buChar char="–"/>
              <a:defRPr/>
            </a:pPr>
            <a:endParaRPr lang="fr-FR" sz="1600" dirty="0">
              <a:latin typeface="Univers Condensed"/>
            </a:endParaRPr>
          </a:p>
          <a:p>
            <a:pPr marL="742950" lvl="2" indent="-285750">
              <a:spcBef>
                <a:spcPct val="20000"/>
              </a:spcBef>
              <a:buFont typeface="Calibri" panose="020F0502020204030204" pitchFamily="34" charset="0"/>
              <a:buChar char="–"/>
              <a:defRPr/>
            </a:pPr>
            <a:endParaRPr lang="fr-FR" sz="1600" dirty="0">
              <a:latin typeface="Univers Condensed"/>
            </a:endParaRPr>
          </a:p>
        </p:txBody>
      </p:sp>
    </p:spTree>
    <p:extLst>
      <p:ext uri="{BB962C8B-B14F-4D97-AF65-F5344CB8AC3E}">
        <p14:creationId xmlns:p14="http://schemas.microsoft.com/office/powerpoint/2010/main" val="25853344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États limites d’utilisation</a:t>
            </a:r>
          </a:p>
        </p:txBody>
      </p:sp>
      <p:sp>
        <p:nvSpPr>
          <p:cNvPr id="3" name="Espace réservé du texte 2"/>
          <p:cNvSpPr>
            <a:spLocks noGrp="1"/>
          </p:cNvSpPr>
          <p:nvPr>
            <p:ph type="body" idx="1"/>
          </p:nvPr>
        </p:nvSpPr>
        <p:spPr/>
        <p:txBody>
          <a:bodyPr/>
          <a:lstStyle/>
          <a:p>
            <a:r>
              <a:rPr lang="fr-FR" dirty="0"/>
              <a:t>Flèches limites dans les bâtiments en charpentes d’aluminium</a:t>
            </a:r>
          </a:p>
        </p:txBody>
      </p:sp>
      <p:sp>
        <p:nvSpPr>
          <p:cNvPr id="4" name="Espace réservé du pied de page 3"/>
          <p:cNvSpPr>
            <a:spLocks noGrp="1"/>
          </p:cNvSpPr>
          <p:nvPr>
            <p:ph type="ftr" sz="quarter" idx="11"/>
          </p:nvPr>
        </p:nvSpPr>
        <p:spPr/>
        <p:txBody>
          <a:bodyPr/>
          <a:lstStyle/>
          <a:p>
            <a:r>
              <a:rPr lang="fr-FR"/>
              <a:t>ALU-COMPÉTENCES</a:t>
            </a:r>
          </a:p>
        </p:txBody>
      </p:sp>
      <p:sp>
        <p:nvSpPr>
          <p:cNvPr id="5" name="Espace réservé du numéro de diapositive 4"/>
          <p:cNvSpPr>
            <a:spLocks noGrp="1"/>
          </p:cNvSpPr>
          <p:nvPr>
            <p:ph type="sldNum" sz="quarter" idx="12"/>
          </p:nvPr>
        </p:nvSpPr>
        <p:spPr/>
        <p:txBody>
          <a:bodyPr/>
          <a:lstStyle/>
          <a:p>
            <a:fld id="{82B63C5F-247B-BE4F-ACBC-7BDD67617F3E}" type="slidenum">
              <a:rPr lang="fr-FR" smtClean="0"/>
              <a:t>47</a:t>
            </a:fld>
            <a:endParaRPr lang="fr-FR"/>
          </a:p>
        </p:txBody>
      </p:sp>
    </p:spTree>
    <p:extLst>
      <p:ext uri="{BB962C8B-B14F-4D97-AF65-F5344CB8AC3E}">
        <p14:creationId xmlns:p14="http://schemas.microsoft.com/office/powerpoint/2010/main" val="21042371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48</a:t>
            </a:fld>
            <a:endParaRPr lang="fr-CA" altLang="fr-FR" dirty="0"/>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États limites d’utilisation</a:t>
            </a:r>
          </a:p>
        </p:txBody>
      </p:sp>
      <p:sp>
        <p:nvSpPr>
          <p:cNvPr id="5" name="Rectangle 4"/>
          <p:cNvSpPr/>
          <p:nvPr/>
        </p:nvSpPr>
        <p:spPr>
          <a:xfrm>
            <a:off x="1148763" y="603175"/>
            <a:ext cx="9008256" cy="338554"/>
          </a:xfrm>
          <a:prstGeom prst="rect">
            <a:avLst/>
          </a:prstGeom>
        </p:spPr>
        <p:txBody>
          <a:bodyPr wrap="square">
            <a:spAutoFit/>
          </a:bodyPr>
          <a:lstStyle/>
          <a:p>
            <a:pPr marL="0" lvl="1">
              <a:spcBef>
                <a:spcPct val="20000"/>
              </a:spcBef>
              <a:defRPr/>
            </a:pPr>
            <a:r>
              <a:rPr lang="fr-CA" sz="1600" dirty="0">
                <a:latin typeface="Univers Condensed" panose="020B0506020202050204"/>
              </a:rPr>
              <a:t> La norme S157 renvoie à la norme CSA-S16 pour le calcul des charpentes en acier</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5665" y="922288"/>
            <a:ext cx="6224934" cy="5341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8931225" y="4777260"/>
            <a:ext cx="2038987" cy="1166340"/>
          </a:xfrm>
          <a:prstGeom prst="rect">
            <a:avLst/>
          </a:prstGeom>
        </p:spPr>
        <p:txBody>
          <a:bodyPr wrap="square">
            <a:spAutoFit/>
          </a:bodyPr>
          <a:lstStyle/>
          <a:p>
            <a:r>
              <a:rPr lang="fr-FR" sz="1400" dirty="0">
                <a:latin typeface="Univers Condensed" panose="020B0506020202050204"/>
              </a:rPr>
              <a:t>Critères des flèches </a:t>
            </a:r>
          </a:p>
          <a:p>
            <a:r>
              <a:rPr lang="fr-FR" sz="1400" dirty="0">
                <a:latin typeface="Univers Condensed" panose="020B0506020202050204"/>
              </a:rPr>
              <a:t>(Guide d’utilisation - </a:t>
            </a:r>
          </a:p>
          <a:p>
            <a:r>
              <a:rPr lang="fr-FR" sz="1400" dirty="0">
                <a:latin typeface="Univers Condensed" panose="020B0506020202050204"/>
              </a:rPr>
              <a:t>CNB 2015 Commentaire sur le calcul des structures)</a:t>
            </a:r>
            <a:endParaRPr lang="fr-CA" sz="1400" dirty="0">
              <a:latin typeface="Univers Condensed" panose="020B0506020202050204"/>
            </a:endParaRPr>
          </a:p>
        </p:txBody>
      </p:sp>
      <p:sp>
        <p:nvSpPr>
          <p:cNvPr id="9" name="ZoneTexte 8">
            <a:extLst>
              <a:ext uri="{FF2B5EF4-FFF2-40B4-BE49-F238E27FC236}">
                <a16:creationId xmlns:a16="http://schemas.microsoft.com/office/drawing/2014/main" id="{B16DF797-A6F6-4449-BEC5-70178D38C241}"/>
              </a:ext>
            </a:extLst>
          </p:cNvPr>
          <p:cNvSpPr txBox="1"/>
          <p:nvPr/>
        </p:nvSpPr>
        <p:spPr>
          <a:xfrm>
            <a:off x="222132" y="6338857"/>
            <a:ext cx="3465635" cy="400110"/>
          </a:xfrm>
          <a:prstGeom prst="rect">
            <a:avLst/>
          </a:prstGeom>
          <a:noFill/>
        </p:spPr>
        <p:txBody>
          <a:bodyPr wrap="square" rtlCol="0">
            <a:spAutoFit/>
          </a:bodyPr>
          <a:lstStyle/>
          <a:p>
            <a:pPr algn="ctr"/>
            <a:r>
              <a:rPr lang="fr-CA" sz="1000" dirty="0">
                <a:latin typeface="Univers Condensed Light" panose="020B0306020202040204" pitchFamily="34" charset="0"/>
              </a:rPr>
              <a:t>Source : CNB: Code national du bâtiment</a:t>
            </a:r>
          </a:p>
          <a:p>
            <a:pPr algn="ctr"/>
            <a:r>
              <a:rPr lang="fr-CA" sz="1000" dirty="0">
                <a:latin typeface="Univers Condensed Light" panose="020B0306020202040204" pitchFamily="34" charset="0"/>
              </a:rPr>
              <a:t>© 2015 Conseil national de recherche Canada</a:t>
            </a:r>
          </a:p>
        </p:txBody>
      </p:sp>
    </p:spTree>
    <p:extLst>
      <p:ext uri="{BB962C8B-B14F-4D97-AF65-F5344CB8AC3E}">
        <p14:creationId xmlns:p14="http://schemas.microsoft.com/office/powerpoint/2010/main" val="2451940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49</a:t>
            </a:fld>
            <a:endParaRPr lang="fr-CA" altLang="fr-FR" dirty="0"/>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États limites d’utilisation</a:t>
            </a:r>
          </a:p>
        </p:txBody>
      </p:sp>
      <mc:AlternateContent xmlns:mc="http://schemas.openxmlformats.org/markup-compatibility/2006" xmlns:a14="http://schemas.microsoft.com/office/drawing/2010/main">
        <mc:Choice Requires="a14">
          <p:sp>
            <p:nvSpPr>
              <p:cNvPr id="9" name="Rectangle 8"/>
              <p:cNvSpPr/>
              <p:nvPr/>
            </p:nvSpPr>
            <p:spPr>
              <a:xfrm>
                <a:off x="1148764" y="1339506"/>
                <a:ext cx="3952626" cy="3908762"/>
              </a:xfrm>
              <a:prstGeom prst="rect">
                <a:avLst/>
              </a:prstGeom>
            </p:spPr>
            <p:txBody>
              <a:bodyPr wrap="square">
                <a:spAutoFit/>
              </a:bodyPr>
              <a:lstStyle/>
              <a:p>
                <a:pPr marL="0" lvl="1">
                  <a:spcBef>
                    <a:spcPct val="20000"/>
                  </a:spcBef>
                  <a:defRPr/>
                </a:pPr>
                <a14:m>
                  <m:oMath xmlns:m="http://schemas.openxmlformats.org/officeDocument/2006/math">
                    <m:r>
                      <a:rPr lang="fr-CA" sz="2000" i="1">
                        <a:solidFill>
                          <a:srgbClr val="000099"/>
                        </a:solidFill>
                        <a:latin typeface="Cambria Math" panose="02040503050406030204" pitchFamily="18" charset="0"/>
                        <a:ea typeface="Cambria Math"/>
                      </a:rPr>
                      <m:t>⨀</m:t>
                    </m:r>
                  </m:oMath>
                </a14:m>
                <a:r>
                  <a:rPr lang="fr-FR" sz="2000" dirty="0">
                    <a:latin typeface="Univers Condensed" panose="020B0506020202050204"/>
                  </a:rPr>
                  <a:t> Les limites pour la déformation des planchers ne s’appliquent qu’à </a:t>
                </a:r>
                <a:r>
                  <a:rPr lang="fr-FR" sz="2000" u="sng" dirty="0">
                    <a:latin typeface="Univers Condensed" panose="020B0506020202050204"/>
                  </a:rPr>
                  <a:t>la surcharge et aux charges permanentes autres que le poids de la charpente</a:t>
                </a:r>
                <a:r>
                  <a:rPr lang="fr-FR" sz="2000" dirty="0">
                    <a:latin typeface="Univers Condensed" panose="020B0506020202050204"/>
                  </a:rPr>
                  <a:t> (i.e. aux éléments non structuraux)</a:t>
                </a:r>
              </a:p>
              <a:p>
                <a:pPr marL="0" lvl="1">
                  <a:spcBef>
                    <a:spcPct val="20000"/>
                  </a:spcBef>
                  <a:defRPr/>
                </a:pPr>
                <a14:m>
                  <m:oMath xmlns:m="http://schemas.openxmlformats.org/officeDocument/2006/math">
                    <m:r>
                      <a:rPr lang="fr-CA" sz="2000" i="1">
                        <a:solidFill>
                          <a:srgbClr val="000099"/>
                        </a:solidFill>
                        <a:latin typeface="Cambria Math" panose="02040503050406030204" pitchFamily="18" charset="0"/>
                        <a:ea typeface="Cambria Math"/>
                      </a:rPr>
                      <m:t>⨀</m:t>
                    </m:r>
                  </m:oMath>
                </a14:m>
                <a:r>
                  <a:rPr lang="fr-FR" sz="2000" dirty="0">
                    <a:latin typeface="Univers Condensed" panose="020B0506020202050204"/>
                  </a:rPr>
                  <a:t> Si les flèches dues à la charge permanente sont trop importantes, on peut les contrer en donnant aux poutres une cambrure ou contreflèche</a:t>
                </a:r>
              </a:p>
              <a:p>
                <a:pPr marL="0" lvl="1">
                  <a:spcBef>
                    <a:spcPct val="20000"/>
                  </a:spcBef>
                  <a:defRPr/>
                </a:pPr>
                <a14:m>
                  <m:oMath xmlns:m="http://schemas.openxmlformats.org/officeDocument/2006/math">
                    <m:r>
                      <a:rPr lang="fr-CA" sz="2000" i="1">
                        <a:solidFill>
                          <a:srgbClr val="000099"/>
                        </a:solidFill>
                        <a:latin typeface="Cambria Math" panose="02040503050406030204" pitchFamily="18" charset="0"/>
                        <a:ea typeface="Cambria Math"/>
                      </a:rPr>
                      <m:t>⨀</m:t>
                    </m:r>
                  </m:oMath>
                </a14:m>
                <a:r>
                  <a:rPr lang="fr-FR" sz="2000" dirty="0">
                    <a:latin typeface="Univers Condensed" panose="020B0506020202050204"/>
                  </a:rPr>
                  <a:t> Il peut parfois s’avérer nécessaire de modifier ces valeurs pour les adapter à certaines structures en aluminium</a:t>
                </a:r>
                <a:endParaRPr lang="fr-CA" sz="2000" dirty="0">
                  <a:latin typeface="Univers Condensed" panose="020B0506020202050204"/>
                </a:endParaRPr>
              </a:p>
            </p:txBody>
          </p:sp>
        </mc:Choice>
        <mc:Fallback xmlns="">
          <p:sp>
            <p:nvSpPr>
              <p:cNvPr id="9" name="Rectangle 8"/>
              <p:cNvSpPr>
                <a:spLocks noRot="1" noChangeAspect="1" noMove="1" noResize="1" noEditPoints="1" noAdjustHandles="1" noChangeArrowheads="1" noChangeShapeType="1" noTextEdit="1"/>
              </p:cNvSpPr>
              <p:nvPr/>
            </p:nvSpPr>
            <p:spPr>
              <a:xfrm>
                <a:off x="1148764" y="1339506"/>
                <a:ext cx="3952626" cy="3908762"/>
              </a:xfrm>
              <a:prstGeom prst="rect">
                <a:avLst/>
              </a:prstGeom>
              <a:blipFill>
                <a:blip r:embed="rId3"/>
                <a:stretch>
                  <a:fillRect l="-1541" t="-936" r="-770" b="-1872"/>
                </a:stretch>
              </a:blipFill>
            </p:spPr>
            <p:txBody>
              <a:bodyPr/>
              <a:lstStyle/>
              <a:p>
                <a:r>
                  <a:rPr lang="fr-CA">
                    <a:noFill/>
                  </a:rPr>
                  <a:t> </a:t>
                </a:r>
              </a:p>
            </p:txBody>
          </p:sp>
        </mc:Fallback>
      </mc:AlternateContent>
      <p:pic>
        <p:nvPicPr>
          <p:cNvPr id="11" name="Image 10"/>
          <p:cNvPicPr>
            <a:picLocks noChangeAspect="1"/>
          </p:cNvPicPr>
          <p:nvPr/>
        </p:nvPicPr>
        <p:blipFill>
          <a:blip r:embed="rId4"/>
          <a:stretch>
            <a:fillRect/>
          </a:stretch>
        </p:blipFill>
        <p:spPr>
          <a:xfrm>
            <a:off x="5224493" y="636668"/>
            <a:ext cx="5400600" cy="5482540"/>
          </a:xfrm>
          <a:prstGeom prst="rect">
            <a:avLst/>
          </a:prstGeom>
        </p:spPr>
      </p:pic>
      <p:sp>
        <p:nvSpPr>
          <p:cNvPr id="7" name="ZoneTexte 6">
            <a:extLst>
              <a:ext uri="{FF2B5EF4-FFF2-40B4-BE49-F238E27FC236}">
                <a16:creationId xmlns:a16="http://schemas.microsoft.com/office/drawing/2014/main" id="{B16DF797-A6F6-4449-BEC5-70178D38C241}"/>
              </a:ext>
            </a:extLst>
          </p:cNvPr>
          <p:cNvSpPr txBox="1"/>
          <p:nvPr/>
        </p:nvSpPr>
        <p:spPr>
          <a:xfrm>
            <a:off x="6191975" y="6307678"/>
            <a:ext cx="3465635" cy="307777"/>
          </a:xfrm>
          <a:prstGeom prst="rect">
            <a:avLst/>
          </a:prstGeom>
          <a:noFill/>
        </p:spPr>
        <p:txBody>
          <a:bodyPr wrap="square" rtlCol="0">
            <a:spAutoFit/>
          </a:bodyPr>
          <a:lstStyle/>
          <a:p>
            <a:pPr algn="ctr"/>
            <a:r>
              <a:rPr lang="fr-CA" sz="1400" dirty="0">
                <a:latin typeface="Univers Condensed Light" panose="020B0306020202040204" pitchFamily="34" charset="0"/>
              </a:rPr>
              <a:t>Critères relatifs aux flèches dans les bâtiments</a:t>
            </a:r>
          </a:p>
        </p:txBody>
      </p:sp>
      <p:sp>
        <p:nvSpPr>
          <p:cNvPr id="10" name="ZoneTexte 9"/>
          <p:cNvSpPr txBox="1"/>
          <p:nvPr/>
        </p:nvSpPr>
        <p:spPr>
          <a:xfrm>
            <a:off x="463918" y="6376222"/>
            <a:ext cx="3899264" cy="461665"/>
          </a:xfrm>
          <a:prstGeom prst="rect">
            <a:avLst/>
          </a:prstGeom>
          <a:noFill/>
        </p:spPr>
        <p:txBody>
          <a:bodyPr wrap="square" rtlCol="0">
            <a:spAutoFit/>
          </a:bodyPr>
          <a:lstStyle/>
          <a:p>
            <a:pPr algn="ctr"/>
            <a:r>
              <a:rPr lang="fr-FR" sz="1200" dirty="0">
                <a:latin typeface="Univers Condensed" panose="020B0506020202050204"/>
              </a:rPr>
              <a:t>Source : </a:t>
            </a:r>
            <a:r>
              <a:rPr lang="fr-CA" sz="1200" dirty="0">
                <a:latin typeface="Univers Condensed Light" panose="020B0306020202040204" pitchFamily="34" charset="0"/>
              </a:rPr>
              <a:t>CSA S6 : Code Canadien sur le calcul des ponts routiers</a:t>
            </a:r>
          </a:p>
          <a:p>
            <a:pPr algn="ctr"/>
            <a:r>
              <a:rPr lang="fr-CA" sz="1200" dirty="0">
                <a:latin typeface="Univers Condensed Light" panose="020B0306020202040204" pitchFamily="34" charset="0"/>
              </a:rPr>
              <a:t>© 2014 Canadian Standard Association</a:t>
            </a:r>
          </a:p>
        </p:txBody>
      </p:sp>
    </p:spTree>
    <p:extLst>
      <p:ext uri="{BB962C8B-B14F-4D97-AF65-F5344CB8AC3E}">
        <p14:creationId xmlns:p14="http://schemas.microsoft.com/office/powerpoint/2010/main" val="57587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Actions, combinaisons </a:t>
            </a:r>
            <a:br>
              <a:rPr lang="fr-FR" dirty="0"/>
            </a:br>
            <a:r>
              <a:rPr lang="fr-FR" dirty="0"/>
              <a:t>et états limites</a:t>
            </a:r>
          </a:p>
        </p:txBody>
      </p:sp>
      <p:sp>
        <p:nvSpPr>
          <p:cNvPr id="3" name="Espace réservé du texte 2"/>
          <p:cNvSpPr>
            <a:spLocks noGrp="1"/>
          </p:cNvSpPr>
          <p:nvPr>
            <p:ph type="body" idx="1"/>
          </p:nvPr>
        </p:nvSpPr>
        <p:spPr/>
        <p:txBody>
          <a:bodyPr/>
          <a:lstStyle/>
          <a:p>
            <a:r>
              <a:rPr lang="fr-FR" dirty="0"/>
              <a:t>Actions</a:t>
            </a:r>
          </a:p>
        </p:txBody>
      </p:sp>
      <p:sp>
        <p:nvSpPr>
          <p:cNvPr id="4" name="Espace réservé du pied de page 3"/>
          <p:cNvSpPr>
            <a:spLocks noGrp="1"/>
          </p:cNvSpPr>
          <p:nvPr>
            <p:ph type="ftr" sz="quarter" idx="11"/>
          </p:nvPr>
        </p:nvSpPr>
        <p:spPr/>
        <p:txBody>
          <a:bodyPr/>
          <a:lstStyle/>
          <a:p>
            <a:r>
              <a:rPr lang="fr-FR"/>
              <a:t>ALU-COMPÉTENCES</a:t>
            </a:r>
          </a:p>
        </p:txBody>
      </p:sp>
      <p:sp>
        <p:nvSpPr>
          <p:cNvPr id="5" name="Espace réservé du numéro de diapositive 4"/>
          <p:cNvSpPr>
            <a:spLocks noGrp="1"/>
          </p:cNvSpPr>
          <p:nvPr>
            <p:ph type="sldNum" sz="quarter" idx="12"/>
          </p:nvPr>
        </p:nvSpPr>
        <p:spPr/>
        <p:txBody>
          <a:bodyPr/>
          <a:lstStyle/>
          <a:p>
            <a:fld id="{82B63C5F-247B-BE4F-ACBC-7BDD67617F3E}" type="slidenum">
              <a:rPr lang="fr-FR" smtClean="0"/>
              <a:t>5</a:t>
            </a:fld>
            <a:endParaRPr lang="fr-FR"/>
          </a:p>
        </p:txBody>
      </p:sp>
    </p:spTree>
    <p:extLst>
      <p:ext uri="{BB962C8B-B14F-4D97-AF65-F5344CB8AC3E}">
        <p14:creationId xmlns:p14="http://schemas.microsoft.com/office/powerpoint/2010/main" val="27604263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États limites d’utilisation</a:t>
            </a:r>
          </a:p>
        </p:txBody>
      </p:sp>
      <p:sp>
        <p:nvSpPr>
          <p:cNvPr id="3" name="Espace réservé du texte 2"/>
          <p:cNvSpPr>
            <a:spLocks noGrp="1"/>
          </p:cNvSpPr>
          <p:nvPr>
            <p:ph type="body" idx="1"/>
          </p:nvPr>
        </p:nvSpPr>
        <p:spPr/>
        <p:txBody>
          <a:bodyPr/>
          <a:lstStyle/>
          <a:p>
            <a:r>
              <a:rPr lang="fr-FR" dirty="0"/>
              <a:t>Flèches limites dans les ponts</a:t>
            </a:r>
          </a:p>
        </p:txBody>
      </p:sp>
      <p:sp>
        <p:nvSpPr>
          <p:cNvPr id="4" name="Espace réservé du pied de page 3"/>
          <p:cNvSpPr>
            <a:spLocks noGrp="1"/>
          </p:cNvSpPr>
          <p:nvPr>
            <p:ph type="ftr" sz="quarter" idx="11"/>
          </p:nvPr>
        </p:nvSpPr>
        <p:spPr/>
        <p:txBody>
          <a:bodyPr/>
          <a:lstStyle/>
          <a:p>
            <a:r>
              <a:rPr lang="fr-FR"/>
              <a:t>ALU-COMPÉTENCES</a:t>
            </a:r>
          </a:p>
        </p:txBody>
      </p:sp>
      <p:sp>
        <p:nvSpPr>
          <p:cNvPr id="5" name="Espace réservé du numéro de diapositive 4"/>
          <p:cNvSpPr>
            <a:spLocks noGrp="1"/>
          </p:cNvSpPr>
          <p:nvPr>
            <p:ph type="sldNum" sz="quarter" idx="12"/>
          </p:nvPr>
        </p:nvSpPr>
        <p:spPr/>
        <p:txBody>
          <a:bodyPr/>
          <a:lstStyle/>
          <a:p>
            <a:fld id="{82B63C5F-247B-BE4F-ACBC-7BDD67617F3E}" type="slidenum">
              <a:rPr lang="fr-FR" smtClean="0"/>
              <a:t>50</a:t>
            </a:fld>
            <a:endParaRPr lang="fr-FR"/>
          </a:p>
        </p:txBody>
      </p:sp>
    </p:spTree>
    <p:extLst>
      <p:ext uri="{BB962C8B-B14F-4D97-AF65-F5344CB8AC3E}">
        <p14:creationId xmlns:p14="http://schemas.microsoft.com/office/powerpoint/2010/main" val="41093795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51</a:t>
            </a:fld>
            <a:endParaRPr lang="fr-CA" altLang="fr-FR" dirty="0"/>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États limites d’utilisation</a:t>
            </a:r>
          </a:p>
        </p:txBody>
      </p:sp>
      <p:sp>
        <p:nvSpPr>
          <p:cNvPr id="7" name="Rectangle 6"/>
          <p:cNvSpPr/>
          <p:nvPr/>
        </p:nvSpPr>
        <p:spPr>
          <a:xfrm>
            <a:off x="1148763" y="1994129"/>
            <a:ext cx="3328044" cy="3539430"/>
          </a:xfrm>
          <a:prstGeom prst="rect">
            <a:avLst/>
          </a:prstGeom>
        </p:spPr>
        <p:txBody>
          <a:bodyPr wrap="square">
            <a:spAutoFit/>
          </a:bodyPr>
          <a:lstStyle/>
          <a:p>
            <a:pPr marL="0" lvl="1">
              <a:spcBef>
                <a:spcPct val="20000"/>
              </a:spcBef>
              <a:defRPr/>
            </a:pPr>
            <a:endParaRPr lang="fr-CA" sz="2000" dirty="0">
              <a:solidFill>
                <a:srgbClr val="FF0000"/>
              </a:solidFill>
              <a:latin typeface="Univers Condensed" panose="020B0506020202050204"/>
            </a:endParaRPr>
          </a:p>
          <a:p>
            <a:pPr marL="285750" lvl="1" indent="-285750">
              <a:spcBef>
                <a:spcPct val="20000"/>
              </a:spcBef>
              <a:buFont typeface="Arial" panose="020B0604020202020204" pitchFamily="34" charset="0"/>
              <a:buChar char="•"/>
              <a:defRPr/>
            </a:pPr>
            <a:r>
              <a:rPr lang="fr-CA" sz="2000" dirty="0">
                <a:latin typeface="Univers Condensed" panose="020B0506020202050204"/>
              </a:rPr>
              <a:t>Selon le CNB 2015, la flèche maximale </a:t>
            </a:r>
            <a:r>
              <a:rPr lang="fr-CA" sz="2000" u="sng" dirty="0">
                <a:latin typeface="Univers Condensed" panose="020B0506020202050204"/>
              </a:rPr>
              <a:t>due à la surcharge routière pondérée, y compris le coefficient de majoration dynamique</a:t>
            </a:r>
            <a:r>
              <a:rPr lang="fr-CA" sz="2000" dirty="0">
                <a:latin typeface="Univers Condensed" panose="020B0506020202050204"/>
              </a:rPr>
              <a:t>, ne doit pas dépasser la limite indiquée dans la figure suivante </a:t>
            </a:r>
            <a:r>
              <a:rPr lang="fr-CA" sz="2000" u="sng" dirty="0">
                <a:latin typeface="Univers Condensed" panose="020B0506020202050204"/>
              </a:rPr>
              <a:t>en fonction de la première fréquence de vibration du pont</a:t>
            </a:r>
            <a:r>
              <a:rPr lang="fr-CA" sz="2000" dirty="0">
                <a:latin typeface="Univers Condensed" panose="020B0506020202050204"/>
              </a:rPr>
              <a:t>:</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409" y="1180544"/>
            <a:ext cx="489585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4737428" y="5814750"/>
            <a:ext cx="5954083" cy="307777"/>
          </a:xfrm>
          <a:prstGeom prst="rect">
            <a:avLst/>
          </a:prstGeom>
        </p:spPr>
        <p:txBody>
          <a:bodyPr wrap="square">
            <a:spAutoFit/>
          </a:bodyPr>
          <a:lstStyle/>
          <a:p>
            <a:r>
              <a:rPr lang="fr-CA" sz="1400" dirty="0">
                <a:latin typeface="Univers Condensed" panose="020B0506020202050204"/>
              </a:rPr>
              <a:t>Limites de flèches pour les vibration de l’ossature des ponts routiers (CNB-2015)</a:t>
            </a:r>
          </a:p>
        </p:txBody>
      </p:sp>
      <p:sp>
        <p:nvSpPr>
          <p:cNvPr id="9" name="ZoneTexte 8">
            <a:extLst>
              <a:ext uri="{FF2B5EF4-FFF2-40B4-BE49-F238E27FC236}">
                <a16:creationId xmlns:a16="http://schemas.microsoft.com/office/drawing/2014/main" id="{B16DF797-A6F6-4449-BEC5-70178D38C241}"/>
              </a:ext>
            </a:extLst>
          </p:cNvPr>
          <p:cNvSpPr txBox="1"/>
          <p:nvPr/>
        </p:nvSpPr>
        <p:spPr>
          <a:xfrm>
            <a:off x="583279" y="6400707"/>
            <a:ext cx="3465635" cy="400110"/>
          </a:xfrm>
          <a:prstGeom prst="rect">
            <a:avLst/>
          </a:prstGeom>
          <a:noFill/>
        </p:spPr>
        <p:txBody>
          <a:bodyPr wrap="square" rtlCol="0">
            <a:spAutoFit/>
          </a:bodyPr>
          <a:lstStyle/>
          <a:p>
            <a:pPr algn="ctr"/>
            <a:r>
              <a:rPr lang="fr-CA" sz="1000" dirty="0">
                <a:latin typeface="Univers Condensed Light" panose="020B0306020202040204" pitchFamily="34" charset="0"/>
              </a:rPr>
              <a:t>Source : CNB: Code national du bâtiment</a:t>
            </a:r>
          </a:p>
          <a:p>
            <a:pPr algn="ctr"/>
            <a:r>
              <a:rPr lang="fr-CA" sz="1000" dirty="0">
                <a:latin typeface="Univers Condensed Light" panose="020B0306020202040204" pitchFamily="34" charset="0"/>
              </a:rPr>
              <a:t>© 2015 Conseil national de recherche Canada</a:t>
            </a:r>
          </a:p>
        </p:txBody>
      </p:sp>
    </p:spTree>
    <p:extLst>
      <p:ext uri="{BB962C8B-B14F-4D97-AF65-F5344CB8AC3E}">
        <p14:creationId xmlns:p14="http://schemas.microsoft.com/office/powerpoint/2010/main" val="965043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États limites d’utilisation</a:t>
            </a:r>
          </a:p>
        </p:txBody>
      </p:sp>
      <p:sp>
        <p:nvSpPr>
          <p:cNvPr id="3" name="Espace réservé du texte 2"/>
          <p:cNvSpPr>
            <a:spLocks noGrp="1"/>
          </p:cNvSpPr>
          <p:nvPr>
            <p:ph type="body" idx="1"/>
          </p:nvPr>
        </p:nvSpPr>
        <p:spPr/>
        <p:txBody>
          <a:bodyPr/>
          <a:lstStyle/>
          <a:p>
            <a:r>
              <a:rPr lang="fr-FR" dirty="0"/>
              <a:t>Vibration des planchers (plateformes)</a:t>
            </a:r>
          </a:p>
        </p:txBody>
      </p:sp>
      <p:sp>
        <p:nvSpPr>
          <p:cNvPr id="4" name="Espace réservé du pied de page 3"/>
          <p:cNvSpPr>
            <a:spLocks noGrp="1"/>
          </p:cNvSpPr>
          <p:nvPr>
            <p:ph type="ftr" sz="quarter" idx="11"/>
          </p:nvPr>
        </p:nvSpPr>
        <p:spPr/>
        <p:txBody>
          <a:bodyPr/>
          <a:lstStyle/>
          <a:p>
            <a:r>
              <a:rPr lang="fr-FR"/>
              <a:t>ALU-COMPÉTENCES</a:t>
            </a:r>
          </a:p>
        </p:txBody>
      </p:sp>
      <p:sp>
        <p:nvSpPr>
          <p:cNvPr id="5" name="Espace réservé du numéro de diapositive 4"/>
          <p:cNvSpPr>
            <a:spLocks noGrp="1"/>
          </p:cNvSpPr>
          <p:nvPr>
            <p:ph type="sldNum" sz="quarter" idx="12"/>
          </p:nvPr>
        </p:nvSpPr>
        <p:spPr/>
        <p:txBody>
          <a:bodyPr/>
          <a:lstStyle/>
          <a:p>
            <a:fld id="{82B63C5F-247B-BE4F-ACBC-7BDD67617F3E}" type="slidenum">
              <a:rPr lang="fr-FR" smtClean="0"/>
              <a:t>52</a:t>
            </a:fld>
            <a:endParaRPr lang="fr-FR"/>
          </a:p>
        </p:txBody>
      </p:sp>
    </p:spTree>
    <p:extLst>
      <p:ext uri="{BB962C8B-B14F-4D97-AF65-F5344CB8AC3E}">
        <p14:creationId xmlns:p14="http://schemas.microsoft.com/office/powerpoint/2010/main" val="2607084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53</a:t>
            </a:fld>
            <a:endParaRPr lang="fr-CA" altLang="fr-FR" dirty="0"/>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États limites d’utilisation</a:t>
            </a:r>
          </a:p>
        </p:txBody>
      </p:sp>
      <p:sp>
        <p:nvSpPr>
          <p:cNvPr id="9" name="Rectangle 8"/>
          <p:cNvSpPr/>
          <p:nvPr/>
        </p:nvSpPr>
        <p:spPr>
          <a:xfrm>
            <a:off x="1148763" y="800885"/>
            <a:ext cx="9008256" cy="5090624"/>
          </a:xfrm>
          <a:prstGeom prst="rect">
            <a:avLst/>
          </a:prstGeom>
        </p:spPr>
        <p:txBody>
          <a:bodyPr wrap="square">
            <a:spAutoFit/>
          </a:bodyPr>
          <a:lstStyle/>
          <a:p>
            <a:pPr marL="0" lvl="1">
              <a:spcBef>
                <a:spcPct val="20000"/>
              </a:spcBef>
              <a:defRPr/>
            </a:pPr>
            <a:endParaRPr lang="fr-FR" sz="1400" dirty="0">
              <a:solidFill>
                <a:srgbClr val="FF0000"/>
              </a:solidFill>
              <a:latin typeface="Univers Condensed" panose="020B0506020202050204"/>
            </a:endParaRPr>
          </a:p>
          <a:p>
            <a:pPr marL="285750" lvl="1" indent="-285750">
              <a:spcBef>
                <a:spcPct val="20000"/>
              </a:spcBef>
              <a:buFont typeface="Arial" panose="020B0604020202020204" pitchFamily="34" charset="0"/>
              <a:buChar char="•"/>
              <a:defRPr/>
            </a:pPr>
            <a:r>
              <a:rPr lang="fr-FR" sz="1400" dirty="0">
                <a:latin typeface="Univers Condensed" panose="020B0506020202050204"/>
              </a:rPr>
              <a:t>Les sollicitations dynamiques appliquées aux planchers de bâtiment ou plateformes peuvent produire </a:t>
            </a:r>
            <a:r>
              <a:rPr lang="fr-FR" sz="1400" u="sng" dirty="0">
                <a:latin typeface="Univers Condensed" panose="020B0506020202050204"/>
              </a:rPr>
              <a:t>deux types de vibrations</a:t>
            </a:r>
            <a:r>
              <a:rPr lang="fr-FR" sz="1400" dirty="0">
                <a:latin typeface="Univers Condensed" panose="020B0506020202050204"/>
              </a:rPr>
              <a:t> : </a:t>
            </a:r>
          </a:p>
          <a:p>
            <a:pPr marL="285750" lvl="1" indent="-285750">
              <a:spcBef>
                <a:spcPct val="20000"/>
              </a:spcBef>
              <a:buFont typeface="Arial" panose="020B0604020202020204" pitchFamily="34" charset="0"/>
              <a:buChar char="•"/>
              <a:defRPr/>
            </a:pPr>
            <a:endParaRPr lang="fr-FR" sz="1400" dirty="0">
              <a:latin typeface="Univers Condensed" panose="020B0506020202050204"/>
            </a:endParaRPr>
          </a:p>
          <a:p>
            <a:pPr marL="742950" lvl="2" indent="-285750">
              <a:spcBef>
                <a:spcPct val="20000"/>
              </a:spcBef>
              <a:buFont typeface="Wingdings" panose="05000000000000000000" pitchFamily="2" charset="2"/>
              <a:buChar char="Ø"/>
              <a:defRPr/>
            </a:pPr>
            <a:r>
              <a:rPr lang="fr-FR" sz="1400" dirty="0">
                <a:latin typeface="Univers Condensed" panose="020B0506020202050204"/>
              </a:rPr>
              <a:t>les vibrations </a:t>
            </a:r>
            <a:r>
              <a:rPr lang="fr-FR" sz="1400" u="sng" dirty="0">
                <a:latin typeface="Univers Condensed" panose="020B0506020202050204"/>
              </a:rPr>
              <a:t>continues</a:t>
            </a:r>
            <a:r>
              <a:rPr lang="fr-FR" sz="1400" dirty="0">
                <a:latin typeface="Univers Condensed" panose="020B0506020202050204"/>
              </a:rPr>
              <a:t> : causées par les </a:t>
            </a:r>
            <a:r>
              <a:rPr lang="fr-FR" sz="1400" u="sng" dirty="0">
                <a:latin typeface="Univers Condensed" panose="020B0506020202050204"/>
              </a:rPr>
              <a:t>mouvements périodiques</a:t>
            </a:r>
            <a:r>
              <a:rPr lang="fr-FR" sz="1400" dirty="0">
                <a:latin typeface="Univers Condensed" panose="020B0506020202050204"/>
              </a:rPr>
              <a:t> de machines, de véhicules et certaines activités humaines comme la dance</a:t>
            </a:r>
          </a:p>
          <a:p>
            <a:pPr marL="742950" lvl="2" indent="-285750">
              <a:spcBef>
                <a:spcPct val="20000"/>
              </a:spcBef>
              <a:buFont typeface="Calibri" panose="020F0502020204030204" pitchFamily="34" charset="0"/>
              <a:buChar char="–"/>
              <a:defRPr/>
            </a:pPr>
            <a:endParaRPr lang="fr-FR" sz="1400" dirty="0">
              <a:latin typeface="Univers Condensed" panose="020B0506020202050204"/>
            </a:endParaRPr>
          </a:p>
          <a:p>
            <a:pPr marL="742950" lvl="2" indent="-285750">
              <a:spcBef>
                <a:spcPct val="20000"/>
              </a:spcBef>
              <a:buFont typeface="Wingdings" panose="05000000000000000000" pitchFamily="2" charset="2"/>
              <a:buChar char="Ø"/>
              <a:defRPr/>
            </a:pPr>
            <a:r>
              <a:rPr lang="fr-FR" sz="1400" dirty="0">
                <a:latin typeface="Univers Condensed" panose="020B0506020202050204"/>
              </a:rPr>
              <a:t>les vibrations </a:t>
            </a:r>
            <a:r>
              <a:rPr lang="fr-FR" sz="1400" u="sng" dirty="0">
                <a:latin typeface="Univers Condensed" panose="020B0506020202050204"/>
              </a:rPr>
              <a:t>transitoires</a:t>
            </a:r>
            <a:r>
              <a:rPr lang="fr-FR" sz="1400" dirty="0">
                <a:latin typeface="Univers Condensed" panose="020B0506020202050204"/>
              </a:rPr>
              <a:t> : provoquées par des personnes qui </a:t>
            </a:r>
            <a:r>
              <a:rPr lang="fr-FR" sz="1400" u="sng" dirty="0">
                <a:latin typeface="Univers Condensed" panose="020B0506020202050204"/>
              </a:rPr>
              <a:t>marchent</a:t>
            </a:r>
            <a:r>
              <a:rPr lang="fr-FR" sz="1400" dirty="0">
                <a:latin typeface="Univers Condensed" panose="020B0506020202050204"/>
              </a:rPr>
              <a:t> ou </a:t>
            </a:r>
            <a:r>
              <a:rPr lang="fr-FR" sz="1400" u="sng" dirty="0">
                <a:latin typeface="Univers Condensed" panose="020B0506020202050204"/>
              </a:rPr>
              <a:t>sautent</a:t>
            </a:r>
            <a:r>
              <a:rPr lang="fr-FR" sz="1400" dirty="0">
                <a:latin typeface="Univers Condensed" panose="020B0506020202050204"/>
              </a:rPr>
              <a:t> ou par un autre </a:t>
            </a:r>
            <a:r>
              <a:rPr lang="fr-FR" sz="1400" u="sng" dirty="0">
                <a:latin typeface="Univers Condensed" panose="020B0506020202050204"/>
              </a:rPr>
              <a:t>choc</a:t>
            </a:r>
            <a:r>
              <a:rPr lang="fr-FR" sz="1400" dirty="0">
                <a:latin typeface="Univers Condensed" panose="020B0506020202050204"/>
              </a:rPr>
              <a:t> (poids qu’on laisse tomber ou impact d’un véhicule dans un garage). Elles disparaissent à une cadence qui dépend de la capacité d’amortissement</a:t>
            </a:r>
          </a:p>
          <a:p>
            <a:pPr marL="285750" lvl="1" indent="-285750">
              <a:spcBef>
                <a:spcPct val="20000"/>
              </a:spcBef>
              <a:buFont typeface="Arial" panose="020B0604020202020204" pitchFamily="34" charset="0"/>
              <a:buChar char="•"/>
              <a:defRPr/>
            </a:pPr>
            <a:endParaRPr lang="fr-FR" sz="1400" dirty="0">
              <a:latin typeface="Univers Condensed" panose="020B0506020202050204"/>
            </a:endParaRPr>
          </a:p>
          <a:p>
            <a:pPr marL="285750" lvl="1" indent="-285750">
              <a:spcBef>
                <a:spcPct val="20000"/>
              </a:spcBef>
              <a:buFont typeface="Arial" panose="020B0604020202020204" pitchFamily="34" charset="0"/>
              <a:buChar char="•"/>
              <a:defRPr/>
            </a:pPr>
            <a:r>
              <a:rPr lang="fr-FR" sz="1400" dirty="0">
                <a:latin typeface="Univers Condensed" panose="020B0506020202050204"/>
              </a:rPr>
              <a:t>La réponse d’un plancher à une sollicitation dynamique dépend :</a:t>
            </a:r>
          </a:p>
          <a:p>
            <a:pPr marL="285750" lvl="1" indent="-285750">
              <a:spcBef>
                <a:spcPct val="20000"/>
              </a:spcBef>
              <a:buFont typeface="Arial" panose="020B0604020202020204" pitchFamily="34" charset="0"/>
              <a:buChar char="•"/>
              <a:defRPr/>
            </a:pPr>
            <a:endParaRPr lang="fr-FR" sz="1400" dirty="0">
              <a:latin typeface="Univers Condensed" panose="020B0506020202050204"/>
            </a:endParaRPr>
          </a:p>
          <a:p>
            <a:pPr marL="742950" lvl="2" indent="-285750">
              <a:spcBef>
                <a:spcPct val="20000"/>
              </a:spcBef>
              <a:buFont typeface="Wingdings" panose="05000000000000000000" pitchFamily="2" charset="2"/>
              <a:buChar char="Ø"/>
              <a:defRPr/>
            </a:pPr>
            <a:r>
              <a:rPr lang="fr-FR" sz="1400" dirty="0">
                <a:latin typeface="Univers Condensed" panose="020B0506020202050204"/>
              </a:rPr>
              <a:t>du type d’excitation (</a:t>
            </a:r>
            <a:r>
              <a:rPr lang="fr-FR" sz="1400" u="sng" dirty="0">
                <a:latin typeface="Univers Condensed" panose="020B0506020202050204"/>
              </a:rPr>
              <a:t>continue</a:t>
            </a:r>
            <a:r>
              <a:rPr lang="fr-FR" sz="1400" dirty="0">
                <a:latin typeface="Univers Condensed" panose="020B0506020202050204"/>
              </a:rPr>
              <a:t> ou </a:t>
            </a:r>
            <a:r>
              <a:rPr lang="fr-FR" sz="1400" u="sng" dirty="0">
                <a:solidFill>
                  <a:srgbClr val="0000FF"/>
                </a:solidFill>
                <a:latin typeface="Univers Condensed" panose="020B0506020202050204"/>
              </a:rPr>
              <a:t>transitoire</a:t>
            </a:r>
            <a:r>
              <a:rPr lang="fr-FR" sz="1400" dirty="0">
                <a:latin typeface="Univers Condensed" panose="020B0506020202050204"/>
              </a:rPr>
              <a:t>)</a:t>
            </a:r>
          </a:p>
          <a:p>
            <a:pPr marL="742950" lvl="2" indent="-285750">
              <a:spcBef>
                <a:spcPct val="20000"/>
              </a:spcBef>
              <a:buFont typeface="Calibri" panose="020F0502020204030204" pitchFamily="34" charset="0"/>
              <a:buChar char="–"/>
              <a:defRPr/>
            </a:pPr>
            <a:endParaRPr lang="fr-FR" sz="1400" dirty="0">
              <a:latin typeface="Univers Condensed" panose="020B0506020202050204"/>
            </a:endParaRPr>
          </a:p>
          <a:p>
            <a:pPr marL="742950" lvl="2" indent="-285750">
              <a:spcBef>
                <a:spcPct val="20000"/>
              </a:spcBef>
              <a:buFont typeface="Wingdings" panose="05000000000000000000" pitchFamily="2" charset="2"/>
              <a:buChar char="Ø"/>
              <a:defRPr/>
            </a:pPr>
            <a:r>
              <a:rPr lang="fr-FR" sz="1400" dirty="0">
                <a:latin typeface="Univers Condensed" panose="020B0506020202050204"/>
              </a:rPr>
              <a:t>de la </a:t>
            </a:r>
            <a:r>
              <a:rPr lang="fr-FR" sz="1400" u="sng" dirty="0">
                <a:latin typeface="Univers Condensed" panose="020B0506020202050204"/>
              </a:rPr>
              <a:t>fréquence fondamentale</a:t>
            </a:r>
            <a:r>
              <a:rPr lang="fr-FR" sz="1400" dirty="0">
                <a:latin typeface="Univers Condensed" panose="020B0506020202050204"/>
              </a:rPr>
              <a:t> du plancher</a:t>
            </a:r>
          </a:p>
          <a:p>
            <a:pPr marL="742950" lvl="2" indent="-285750">
              <a:spcBef>
                <a:spcPct val="20000"/>
              </a:spcBef>
              <a:buFont typeface="Calibri" panose="020F0502020204030204" pitchFamily="34" charset="0"/>
              <a:buChar char="–"/>
              <a:defRPr/>
            </a:pPr>
            <a:endParaRPr lang="fr-FR" sz="1400" dirty="0">
              <a:latin typeface="Univers Condensed" panose="020B0506020202050204"/>
            </a:endParaRPr>
          </a:p>
          <a:p>
            <a:pPr marL="742950" lvl="2" indent="-285750">
              <a:spcBef>
                <a:spcPct val="20000"/>
              </a:spcBef>
              <a:buFont typeface="Wingdings" panose="05000000000000000000" pitchFamily="2" charset="2"/>
              <a:buChar char="Ø"/>
              <a:defRPr/>
            </a:pPr>
            <a:r>
              <a:rPr lang="fr-FR" sz="1400" dirty="0">
                <a:latin typeface="Univers Condensed" panose="020B0506020202050204"/>
              </a:rPr>
              <a:t>de sa capacité d’</a:t>
            </a:r>
            <a:r>
              <a:rPr lang="fr-FR" sz="1400" u="sng" dirty="0">
                <a:latin typeface="Univers Condensed" panose="020B0506020202050204"/>
              </a:rPr>
              <a:t>amortissement</a:t>
            </a:r>
          </a:p>
          <a:p>
            <a:pPr marL="742950" lvl="2" indent="-285750">
              <a:spcBef>
                <a:spcPct val="20000"/>
              </a:spcBef>
              <a:buFont typeface="Calibri" panose="020F0502020204030204" pitchFamily="34" charset="0"/>
              <a:buChar char="–"/>
              <a:defRPr/>
            </a:pPr>
            <a:endParaRPr lang="fr-FR" sz="1400" dirty="0">
              <a:latin typeface="Univers Condensed" panose="020B0506020202050204"/>
            </a:endParaRPr>
          </a:p>
          <a:p>
            <a:pPr marL="742950" lvl="2" indent="-285750">
              <a:spcBef>
                <a:spcPct val="20000"/>
              </a:spcBef>
              <a:buFont typeface="Calibri" panose="020F0502020204030204" pitchFamily="34" charset="0"/>
              <a:buChar char="–"/>
              <a:defRPr/>
            </a:pPr>
            <a:endParaRPr lang="fr-FR" sz="1400" dirty="0">
              <a:latin typeface="Univers Condensed" panose="020B0506020202050204"/>
            </a:endParaRPr>
          </a:p>
          <a:p>
            <a:pPr marL="285750" lvl="1" indent="-285750">
              <a:spcBef>
                <a:spcPct val="20000"/>
              </a:spcBef>
              <a:buFont typeface="Arial" panose="020B0604020202020204" pitchFamily="34" charset="0"/>
              <a:buChar char="•"/>
              <a:defRPr/>
            </a:pPr>
            <a:r>
              <a:rPr lang="fr-FR" sz="1400" dirty="0">
                <a:latin typeface="Univers Condensed" panose="020B0506020202050204"/>
              </a:rPr>
              <a:t>La réponse ne doit pas dépasser le </a:t>
            </a:r>
            <a:r>
              <a:rPr lang="fr-FR" sz="1400" b="1" dirty="0">
                <a:latin typeface="Univers Condensed" panose="020B0506020202050204"/>
              </a:rPr>
              <a:t>seuil de tolérance</a:t>
            </a:r>
            <a:r>
              <a:rPr lang="fr-FR" sz="1400" dirty="0">
                <a:latin typeface="Univers Condensed" panose="020B0506020202050204"/>
              </a:rPr>
              <a:t> des utilisateurs</a:t>
            </a:r>
          </a:p>
        </p:txBody>
      </p:sp>
      <mc:AlternateContent xmlns:mc="http://schemas.openxmlformats.org/markup-compatibility/2006" xmlns:a14="http://schemas.microsoft.com/office/drawing/2010/main">
        <mc:Choice Requires="a14">
          <p:sp>
            <p:nvSpPr>
              <p:cNvPr id="10" name="Rectangle 9"/>
              <p:cNvSpPr/>
              <p:nvPr/>
            </p:nvSpPr>
            <p:spPr>
              <a:xfrm>
                <a:off x="1148763" y="6076875"/>
                <a:ext cx="8964488" cy="523220"/>
              </a:xfrm>
              <a:prstGeom prst="rect">
                <a:avLst/>
              </a:prstGeom>
            </p:spPr>
            <p:txBody>
              <a:bodyPr wrap="square">
                <a:spAutoFit/>
              </a:bodyPr>
              <a:lstStyle/>
              <a:p>
                <a:pPr marL="0" lvl="1">
                  <a:spcBef>
                    <a:spcPct val="20000"/>
                  </a:spcBef>
                  <a:defRPr/>
                </a:pPr>
                <a14:m>
                  <m:oMath xmlns:m="http://schemas.openxmlformats.org/officeDocument/2006/math">
                    <m:r>
                      <a:rPr lang="fr-CA" sz="1400" i="1">
                        <a:solidFill>
                          <a:srgbClr val="000099"/>
                        </a:solidFill>
                        <a:latin typeface="Cambria Math"/>
                        <a:ea typeface="Cambria Math"/>
                      </a:rPr>
                      <m:t>⨀</m:t>
                    </m:r>
                  </m:oMath>
                </a14:m>
                <a:r>
                  <a:rPr lang="fr-CA" sz="1400" dirty="0">
                    <a:latin typeface="Univers Condensed" panose="020B0506020202050204"/>
                  </a:rPr>
                  <a:t> </a:t>
                </a:r>
                <a:r>
                  <a:rPr lang="fr-FR" sz="1400" b="1" dirty="0">
                    <a:latin typeface="Univers Condensed" panose="020B0506020202050204"/>
                  </a:rPr>
                  <a:t>Le seuil de tolérance</a:t>
                </a:r>
                <a:r>
                  <a:rPr lang="fr-FR" sz="1400" dirty="0">
                    <a:latin typeface="Univers Condensed" panose="020B0506020202050204"/>
                  </a:rPr>
                  <a:t>, fixé par les normes, est souvent </a:t>
                </a:r>
                <a:r>
                  <a:rPr lang="fr-FR" sz="1400" u="sng" dirty="0">
                    <a:latin typeface="Univers Condensed" panose="020B0506020202050204"/>
                  </a:rPr>
                  <a:t>exprimé en fonction de l’accélération maximale des vibrations </a:t>
                </a:r>
                <a:r>
                  <a:rPr lang="fr-FR" sz="1400" dirty="0">
                    <a:latin typeface="Univers Condensed" panose="020B0506020202050204"/>
                  </a:rPr>
                  <a:t>résultant de la sollicitation dynamique</a:t>
                </a:r>
              </a:p>
            </p:txBody>
          </p:sp>
        </mc:Choice>
        <mc:Fallback xmlns="">
          <p:sp>
            <p:nvSpPr>
              <p:cNvPr id="10" name="Rectangle 9"/>
              <p:cNvSpPr>
                <a:spLocks noRot="1" noChangeAspect="1" noMove="1" noResize="1" noEditPoints="1" noAdjustHandles="1" noChangeArrowheads="1" noChangeShapeType="1" noTextEdit="1"/>
              </p:cNvSpPr>
              <p:nvPr/>
            </p:nvSpPr>
            <p:spPr>
              <a:xfrm>
                <a:off x="1148763" y="6076875"/>
                <a:ext cx="8964488" cy="523220"/>
              </a:xfrm>
              <a:prstGeom prst="rect">
                <a:avLst/>
              </a:prstGeom>
              <a:blipFill>
                <a:blip r:embed="rId3"/>
                <a:stretch>
                  <a:fillRect l="-204" t="-2326" r="-408" b="-10465"/>
                </a:stretch>
              </a:blipFill>
            </p:spPr>
            <p:txBody>
              <a:bodyPr/>
              <a:lstStyle/>
              <a:p>
                <a:r>
                  <a:rPr lang="fr-CA">
                    <a:noFill/>
                  </a:rPr>
                  <a:t> </a:t>
                </a:r>
              </a:p>
            </p:txBody>
          </p:sp>
        </mc:Fallback>
      </mc:AlternateContent>
    </p:spTree>
    <p:extLst>
      <p:ext uri="{BB962C8B-B14F-4D97-AF65-F5344CB8AC3E}">
        <p14:creationId xmlns:p14="http://schemas.microsoft.com/office/powerpoint/2010/main" val="68354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54</a:t>
            </a:fld>
            <a:endParaRPr lang="fr-CA" altLang="fr-FR" dirty="0"/>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États limites d’utilisation</a:t>
            </a:r>
          </a:p>
        </p:txBody>
      </p:sp>
      <mc:AlternateContent xmlns:mc="http://schemas.openxmlformats.org/markup-compatibility/2006" xmlns:a14="http://schemas.microsoft.com/office/drawing/2010/main">
        <mc:Choice Requires="a14">
          <p:sp>
            <p:nvSpPr>
              <p:cNvPr id="6" name="Rectangle 5"/>
              <p:cNvSpPr/>
              <p:nvPr/>
            </p:nvSpPr>
            <p:spPr>
              <a:xfrm>
                <a:off x="1148763" y="1359692"/>
                <a:ext cx="9008256" cy="4179606"/>
              </a:xfrm>
              <a:prstGeom prst="rect">
                <a:avLst/>
              </a:prstGeom>
            </p:spPr>
            <p:txBody>
              <a:bodyPr wrap="square">
                <a:spAutoFit/>
              </a:bodyPr>
              <a:lstStyle/>
              <a:p>
                <a:pPr marL="0" lvl="1">
                  <a:spcBef>
                    <a:spcPct val="20000"/>
                  </a:spcBef>
                  <a:defRPr/>
                </a:pPr>
                <a:endParaRPr lang="fr-FR" sz="1600" dirty="0">
                  <a:solidFill>
                    <a:schemeClr val="tx1"/>
                  </a:solidFill>
                  <a:latin typeface="Univers Condensed" panose="020B0506020202050204"/>
                </a:endParaRPr>
              </a:p>
              <a:p>
                <a:pPr marL="285750" lvl="1" indent="-285750">
                  <a:spcBef>
                    <a:spcPct val="20000"/>
                  </a:spcBef>
                  <a:buFont typeface="Arial" panose="020B0604020202020204" pitchFamily="34" charset="0"/>
                  <a:buChar char="•"/>
                  <a:defRPr/>
                </a:pPr>
                <a:r>
                  <a:rPr lang="fr-FR" sz="1600" dirty="0">
                    <a:solidFill>
                      <a:schemeClr val="tx1"/>
                    </a:solidFill>
                    <a:latin typeface="Univers Condensed" panose="020B0506020202050204"/>
                  </a:rPr>
                  <a:t>Pas de méthode directement applicable aux charpentes d’aluminium</a:t>
                </a:r>
              </a:p>
              <a:p>
                <a:pPr marL="285750" lvl="1" indent="-285750">
                  <a:spcBef>
                    <a:spcPct val="20000"/>
                  </a:spcBef>
                  <a:buFont typeface="Arial" panose="020B0604020202020204" pitchFamily="34" charset="0"/>
                  <a:buChar char="•"/>
                  <a:defRPr/>
                </a:pPr>
                <a:endParaRPr lang="fr-FR" sz="1600" dirty="0">
                  <a:solidFill>
                    <a:schemeClr val="tx1"/>
                  </a:solidFill>
                  <a:latin typeface="Univers Condensed" panose="020B0506020202050204"/>
                </a:endParaRPr>
              </a:p>
              <a:p>
                <a:pPr marL="285750" lvl="1" indent="-285750">
                  <a:spcBef>
                    <a:spcPct val="20000"/>
                  </a:spcBef>
                  <a:buFont typeface="Arial" panose="020B0604020202020204" pitchFamily="34" charset="0"/>
                  <a:buChar char="•"/>
                  <a:defRPr/>
                </a:pPr>
                <a:r>
                  <a:rPr lang="fr-FR" sz="1600" dirty="0">
                    <a:solidFill>
                      <a:schemeClr val="tx1"/>
                    </a:solidFill>
                    <a:latin typeface="Univers Condensed" panose="020B0506020202050204"/>
                  </a:rPr>
                  <a:t>Adaptation possible d’une méthode autrefois utilisée pour les planchers mixtes ou non mixtes </a:t>
                </a:r>
                <a:r>
                  <a:rPr lang="fr-FR" sz="1600" u="sng" dirty="0">
                    <a:solidFill>
                      <a:schemeClr val="tx1"/>
                    </a:solidFill>
                    <a:latin typeface="Univers Condensed" panose="020B0506020202050204"/>
                  </a:rPr>
                  <a:t>acier-béton</a:t>
                </a:r>
              </a:p>
              <a:p>
                <a:pPr marL="285750" lvl="1" indent="-285750">
                  <a:spcBef>
                    <a:spcPct val="20000"/>
                  </a:spcBef>
                  <a:buFont typeface="Arial" panose="020B0604020202020204" pitchFamily="34" charset="0"/>
                  <a:buChar char="•"/>
                  <a:defRPr/>
                </a:pPr>
                <a:endParaRPr lang="fr-FR" sz="1600" dirty="0">
                  <a:solidFill>
                    <a:schemeClr val="tx1"/>
                  </a:solidFill>
                  <a:latin typeface="Univers Condensed" panose="020B0506020202050204"/>
                </a:endParaRPr>
              </a:p>
              <a:p>
                <a:pPr marL="742950" lvl="2" indent="-285750">
                  <a:spcBef>
                    <a:spcPct val="20000"/>
                  </a:spcBef>
                  <a:buFont typeface="Wingdings" panose="05000000000000000000" pitchFamily="2" charset="2"/>
                  <a:buChar char="Ø"/>
                  <a:defRPr/>
                </a:pPr>
                <a:r>
                  <a:rPr lang="fr-FR" sz="1600" dirty="0">
                    <a:solidFill>
                      <a:schemeClr val="tx1"/>
                    </a:solidFill>
                    <a:latin typeface="Univers Condensed" panose="020B0506020202050204"/>
                  </a:rPr>
                  <a:t>Méthode applicable aux </a:t>
                </a:r>
                <a:r>
                  <a:rPr lang="fr-FR" sz="1600" u="sng" dirty="0">
                    <a:solidFill>
                      <a:schemeClr val="tx1"/>
                    </a:solidFill>
                    <a:latin typeface="Univers Condensed" panose="020B0506020202050204"/>
                  </a:rPr>
                  <a:t>vibrations transitoires dues à la circulation des occupants d’un bâtiment</a:t>
                </a:r>
              </a:p>
              <a:p>
                <a:pPr marL="742950" lvl="2" indent="-285750">
                  <a:spcBef>
                    <a:spcPct val="20000"/>
                  </a:spcBef>
                  <a:buFont typeface="Calibri" panose="020F0502020204030204" pitchFamily="34" charset="0"/>
                  <a:buChar char="–"/>
                  <a:defRPr/>
                </a:pPr>
                <a:endParaRPr lang="fr-FR" sz="1600" dirty="0">
                  <a:solidFill>
                    <a:schemeClr val="tx1"/>
                  </a:solidFill>
                  <a:latin typeface="Univers Condensed" panose="020B0506020202050204"/>
                </a:endParaRPr>
              </a:p>
              <a:p>
                <a:pPr marL="1200150" lvl="3" indent="-285750">
                  <a:spcBef>
                    <a:spcPct val="20000"/>
                  </a:spcBef>
                  <a:buFont typeface="Wingdings" panose="05000000000000000000" pitchFamily="2" charset="2"/>
                  <a:buChar char="v"/>
                  <a:defRPr/>
                </a:pPr>
                <a:r>
                  <a:rPr lang="fr-FR" sz="1600" dirty="0">
                    <a:solidFill>
                      <a:schemeClr val="tx1"/>
                    </a:solidFill>
                    <a:latin typeface="Univers Condensed" panose="020B0506020202050204"/>
                  </a:rPr>
                  <a:t>planchers mixtes ou non mixtes</a:t>
                </a:r>
              </a:p>
              <a:p>
                <a:pPr marL="1200150" lvl="3" indent="-285750">
                  <a:spcBef>
                    <a:spcPct val="20000"/>
                  </a:spcBef>
                  <a:buFont typeface="Wingdings" panose="05000000000000000000" pitchFamily="2" charset="2"/>
                  <a:buChar char="§"/>
                  <a:defRPr/>
                </a:pPr>
                <a:endParaRPr lang="fr-FR" sz="1600" dirty="0">
                  <a:solidFill>
                    <a:schemeClr val="tx1"/>
                  </a:solidFill>
                  <a:latin typeface="Univers Condensed" panose="020B0506020202050204"/>
                </a:endParaRPr>
              </a:p>
              <a:p>
                <a:pPr marL="1200150" lvl="3" indent="-285750">
                  <a:spcBef>
                    <a:spcPct val="20000"/>
                  </a:spcBef>
                  <a:buFont typeface="Wingdings" panose="05000000000000000000" pitchFamily="2" charset="2"/>
                  <a:buChar char="v"/>
                  <a:defRPr/>
                </a:pPr>
                <a:r>
                  <a:rPr lang="fr-FR" sz="1600" dirty="0">
                    <a:solidFill>
                      <a:schemeClr val="tx1"/>
                    </a:solidFill>
                    <a:latin typeface="Univers Condensed" panose="020B0506020202050204"/>
                  </a:rPr>
                  <a:t>portées entre </a:t>
                </a:r>
                <a14:m>
                  <m:oMath xmlns:m="http://schemas.openxmlformats.org/officeDocument/2006/math">
                    <m:r>
                      <a:rPr lang="fr-FR" sz="1600" i="1" dirty="0">
                        <a:solidFill>
                          <a:schemeClr val="tx1"/>
                        </a:solidFill>
                        <a:latin typeface="Cambria Math" panose="02040503050406030204" pitchFamily="18" charset="0"/>
                      </a:rPr>
                      <m:t>7</m:t>
                    </m:r>
                  </m:oMath>
                </a14:m>
                <a:r>
                  <a:rPr lang="fr-FR" sz="1600" dirty="0">
                    <a:solidFill>
                      <a:schemeClr val="tx1"/>
                    </a:solidFill>
                    <a:latin typeface="Univers Condensed" panose="020B0506020202050204"/>
                  </a:rPr>
                  <a:t> et </a:t>
                </a:r>
                <a14:m>
                  <m:oMath xmlns:m="http://schemas.openxmlformats.org/officeDocument/2006/math">
                    <m:r>
                      <a:rPr lang="fr-FR" sz="1600" i="1" dirty="0">
                        <a:solidFill>
                          <a:schemeClr val="tx1"/>
                        </a:solidFill>
                        <a:latin typeface="Cambria Math" panose="02040503050406030204" pitchFamily="18" charset="0"/>
                      </a:rPr>
                      <m:t>20</m:t>
                    </m:r>
                  </m:oMath>
                </a14:m>
                <a:r>
                  <a:rPr lang="fr-FR" sz="1600" dirty="0">
                    <a:solidFill>
                      <a:schemeClr val="tx1"/>
                    </a:solidFill>
                    <a:latin typeface="Univers Condensed" panose="020B0506020202050204"/>
                  </a:rPr>
                  <a:t> mètres</a:t>
                </a:r>
              </a:p>
              <a:p>
                <a:pPr marL="1200150" lvl="3" indent="-285750">
                  <a:spcBef>
                    <a:spcPct val="20000"/>
                  </a:spcBef>
                  <a:buFont typeface="Wingdings" panose="05000000000000000000" pitchFamily="2" charset="2"/>
                  <a:buChar char="§"/>
                  <a:defRPr/>
                </a:pPr>
                <a:endParaRPr lang="fr-FR" sz="1600" dirty="0">
                  <a:solidFill>
                    <a:schemeClr val="tx1"/>
                  </a:solidFill>
                  <a:latin typeface="Univers Condensed" panose="020B0506020202050204"/>
                </a:endParaRPr>
              </a:p>
              <a:p>
                <a:pPr marL="1200150" lvl="3" indent="-285750">
                  <a:spcBef>
                    <a:spcPct val="20000"/>
                  </a:spcBef>
                  <a:buFont typeface="Wingdings" panose="05000000000000000000" pitchFamily="2" charset="2"/>
                  <a:buChar char="v"/>
                  <a:defRPr/>
                </a:pPr>
                <a:r>
                  <a:rPr lang="fr-FR" sz="1600" dirty="0">
                    <a:solidFill>
                      <a:schemeClr val="tx1"/>
                    </a:solidFill>
                    <a:latin typeface="Univers Condensed" panose="020B0506020202050204"/>
                  </a:rPr>
                  <a:t>fréquences fondamentales </a:t>
                </a:r>
                <a14:m>
                  <m:oMath xmlns:m="http://schemas.openxmlformats.org/officeDocument/2006/math">
                    <m:r>
                      <a:rPr lang="fr-CA" sz="1600" i="1">
                        <a:solidFill>
                          <a:schemeClr val="tx1"/>
                        </a:solidFill>
                        <a:latin typeface="Cambria Math" panose="02040503050406030204" pitchFamily="18" charset="0"/>
                      </a:rPr>
                      <m:t>𝑓</m:t>
                    </m:r>
                  </m:oMath>
                </a14:m>
                <a:r>
                  <a:rPr lang="fr-FR" sz="1600" dirty="0">
                    <a:solidFill>
                      <a:schemeClr val="tx1"/>
                    </a:solidFill>
                    <a:latin typeface="Univers Condensed" panose="020B0506020202050204"/>
                  </a:rPr>
                  <a:t> entre </a:t>
                </a:r>
                <a14:m>
                  <m:oMath xmlns:m="http://schemas.openxmlformats.org/officeDocument/2006/math">
                    <m:r>
                      <a:rPr lang="fr-FR" sz="1600" i="1" dirty="0">
                        <a:solidFill>
                          <a:schemeClr val="tx1"/>
                        </a:solidFill>
                        <a:latin typeface="Cambria Math" panose="02040503050406030204" pitchFamily="18" charset="0"/>
                      </a:rPr>
                      <m:t>4</m:t>
                    </m:r>
                  </m:oMath>
                </a14:m>
                <a:r>
                  <a:rPr lang="fr-FR" sz="1600" dirty="0">
                    <a:solidFill>
                      <a:schemeClr val="tx1"/>
                    </a:solidFill>
                    <a:latin typeface="Univers Condensed" panose="020B0506020202050204"/>
                  </a:rPr>
                  <a:t> et </a:t>
                </a:r>
                <a14:m>
                  <m:oMath xmlns:m="http://schemas.openxmlformats.org/officeDocument/2006/math">
                    <m:r>
                      <a:rPr lang="fr-FR" sz="1600" i="1" dirty="0">
                        <a:solidFill>
                          <a:schemeClr val="tx1"/>
                        </a:solidFill>
                        <a:latin typeface="Cambria Math" panose="02040503050406030204" pitchFamily="18" charset="0"/>
                      </a:rPr>
                      <m:t>15</m:t>
                    </m:r>
                  </m:oMath>
                </a14:m>
                <a:r>
                  <a:rPr lang="fr-FR" sz="1600" dirty="0">
                    <a:solidFill>
                      <a:schemeClr val="tx1"/>
                    </a:solidFill>
                    <a:latin typeface="Univers Condensed" panose="020B0506020202050204"/>
                  </a:rPr>
                  <a:t> hertz (</a:t>
                </a:r>
                <a14:m>
                  <m:oMath xmlns:m="http://schemas.openxmlformats.org/officeDocument/2006/math">
                    <m:r>
                      <a:rPr lang="fr-FR" sz="1600" i="1" dirty="0">
                        <a:solidFill>
                          <a:schemeClr val="tx1"/>
                        </a:solidFill>
                        <a:latin typeface="Cambria Math" panose="02040503050406030204" pitchFamily="18" charset="0"/>
                      </a:rPr>
                      <m:t>1</m:t>
                    </m:r>
                  </m:oMath>
                </a14:m>
                <a:r>
                  <a:rPr lang="fr-FR" sz="1600" dirty="0">
                    <a:solidFill>
                      <a:schemeClr val="tx1"/>
                    </a:solidFill>
                    <a:latin typeface="Univers Condensed" panose="020B0506020202050204"/>
                  </a:rPr>
                  <a:t> hertz = </a:t>
                </a:r>
                <a14:m>
                  <m:oMath xmlns:m="http://schemas.openxmlformats.org/officeDocument/2006/math">
                    <m:r>
                      <a:rPr lang="fr-FR" sz="1600" i="1" dirty="0">
                        <a:solidFill>
                          <a:schemeClr val="tx1"/>
                        </a:solidFill>
                        <a:latin typeface="Cambria Math" panose="02040503050406030204" pitchFamily="18" charset="0"/>
                      </a:rPr>
                      <m:t>1</m:t>
                    </m:r>
                  </m:oMath>
                </a14:m>
                <a:r>
                  <a:rPr lang="fr-FR" sz="1600" dirty="0">
                    <a:solidFill>
                      <a:schemeClr val="tx1"/>
                    </a:solidFill>
                    <a:latin typeface="Univers Condensed" panose="020B0506020202050204"/>
                  </a:rPr>
                  <a:t> cycle par seconde)</a:t>
                </a:r>
              </a:p>
              <a:p>
                <a:pPr marL="1200150" lvl="3" indent="-285750">
                  <a:spcBef>
                    <a:spcPct val="20000"/>
                  </a:spcBef>
                  <a:buFont typeface="Wingdings" panose="05000000000000000000" pitchFamily="2" charset="2"/>
                  <a:buChar char="§"/>
                  <a:defRPr/>
                </a:pPr>
                <a:endParaRPr lang="fr-FR" sz="1600" dirty="0">
                  <a:solidFill>
                    <a:schemeClr val="tx1"/>
                  </a:solidFill>
                  <a:latin typeface="Univers Condensed" panose="020B0506020202050204"/>
                </a:endParaRPr>
              </a:p>
              <a:p>
                <a:pPr marL="1200150" lvl="3" indent="-285750">
                  <a:spcBef>
                    <a:spcPct val="20000"/>
                  </a:spcBef>
                  <a:buFont typeface="Wingdings" panose="05000000000000000000" pitchFamily="2" charset="2"/>
                  <a:buChar char="v"/>
                  <a:defRPr/>
                </a:pPr>
                <a:r>
                  <a:rPr lang="fr-FR" sz="1600" dirty="0">
                    <a:solidFill>
                      <a:schemeClr val="tx1"/>
                    </a:solidFill>
                    <a:latin typeface="Univers Condensed" panose="020B0506020202050204"/>
                  </a:rPr>
                  <a:t>accélération maximale des vibrations (</a:t>
                </a:r>
                <a14:m>
                  <m:oMath xmlns:m="http://schemas.openxmlformats.org/officeDocument/2006/math">
                    <m:sSub>
                      <m:sSubPr>
                        <m:ctrlPr>
                          <a:rPr lang="fr-FR" sz="1600" i="1" dirty="0">
                            <a:solidFill>
                              <a:schemeClr val="tx1"/>
                            </a:solidFill>
                            <a:latin typeface="Cambria Math" panose="02040503050406030204" pitchFamily="18" charset="0"/>
                          </a:rPr>
                        </m:ctrlPr>
                      </m:sSubPr>
                      <m:e>
                        <m:r>
                          <a:rPr lang="fr-CA" sz="1600" i="1" dirty="0">
                            <a:solidFill>
                              <a:schemeClr val="tx1"/>
                            </a:solidFill>
                            <a:latin typeface="Cambria Math"/>
                          </a:rPr>
                          <m:t>𝑎</m:t>
                        </m:r>
                      </m:e>
                      <m:sub>
                        <m:r>
                          <a:rPr lang="fr-CA" sz="1600" i="1" dirty="0">
                            <a:solidFill>
                              <a:schemeClr val="tx1"/>
                            </a:solidFill>
                            <a:latin typeface="Cambria Math"/>
                          </a:rPr>
                          <m:t>0</m:t>
                        </m:r>
                      </m:sub>
                    </m:sSub>
                  </m:oMath>
                </a14:m>
                <a:r>
                  <a:rPr lang="fr-FR" sz="1600" dirty="0">
                    <a:solidFill>
                      <a:schemeClr val="tx1"/>
                    </a:solidFill>
                    <a:latin typeface="Univers Condensed" panose="020B0506020202050204"/>
                  </a:rPr>
                  <a:t>) résultant d’un coup de talon</a:t>
                </a:r>
              </a:p>
            </p:txBody>
          </p:sp>
        </mc:Choice>
        <mc:Fallback xmlns="">
          <p:sp>
            <p:nvSpPr>
              <p:cNvPr id="6" name="Rectangle 5"/>
              <p:cNvSpPr>
                <a:spLocks noRot="1" noChangeAspect="1" noMove="1" noResize="1" noEditPoints="1" noAdjustHandles="1" noChangeArrowheads="1" noChangeShapeType="1" noTextEdit="1"/>
              </p:cNvSpPr>
              <p:nvPr/>
            </p:nvSpPr>
            <p:spPr>
              <a:xfrm>
                <a:off x="1148763" y="1359692"/>
                <a:ext cx="9008256" cy="4179606"/>
              </a:xfrm>
              <a:prstGeom prst="rect">
                <a:avLst/>
              </a:prstGeom>
              <a:blipFill>
                <a:blip r:embed="rId3"/>
                <a:stretch>
                  <a:fillRect l="-271" b="-1020"/>
                </a:stretch>
              </a:blipFill>
            </p:spPr>
            <p:txBody>
              <a:bodyPr/>
              <a:lstStyle/>
              <a:p>
                <a:r>
                  <a:rPr lang="fr-CA">
                    <a:noFill/>
                  </a:rPr>
                  <a:t> </a:t>
                </a:r>
              </a:p>
            </p:txBody>
          </p:sp>
        </mc:Fallback>
      </mc:AlternateContent>
    </p:spTree>
    <p:extLst>
      <p:ext uri="{BB962C8B-B14F-4D97-AF65-F5344CB8AC3E}">
        <p14:creationId xmlns:p14="http://schemas.microsoft.com/office/powerpoint/2010/main" val="37815658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55</a:t>
            </a:fld>
            <a:endParaRPr lang="fr-CA" altLang="fr-FR" dirty="0"/>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États limites d’utilisation</a:t>
            </a:r>
          </a:p>
        </p:txBody>
      </p:sp>
      <mc:AlternateContent xmlns:mc="http://schemas.openxmlformats.org/markup-compatibility/2006" xmlns:a14="http://schemas.microsoft.com/office/drawing/2010/main">
        <mc:Choice Requires="a14">
          <p:sp>
            <p:nvSpPr>
              <p:cNvPr id="5" name="Rectangle 4"/>
              <p:cNvSpPr/>
              <p:nvPr/>
            </p:nvSpPr>
            <p:spPr>
              <a:xfrm>
                <a:off x="1148763" y="2398070"/>
                <a:ext cx="3238072" cy="2677656"/>
              </a:xfrm>
              <a:prstGeom prst="rect">
                <a:avLst/>
              </a:prstGeom>
            </p:spPr>
            <p:txBody>
              <a:bodyPr wrap="square">
                <a:spAutoFit/>
              </a:bodyPr>
              <a:lstStyle/>
              <a:p>
                <a:pPr marL="285750" lvl="1" indent="-285750">
                  <a:spcBef>
                    <a:spcPct val="20000"/>
                  </a:spcBef>
                  <a:buFont typeface="Arial" panose="020B0604020202020204" pitchFamily="34" charset="0"/>
                  <a:buChar char="•"/>
                  <a:defRPr/>
                </a:pPr>
                <a:r>
                  <a:rPr lang="fr-FR" sz="2000" dirty="0">
                    <a:latin typeface="Univers Condensed" panose="020B0506020202050204"/>
                  </a:rPr>
                  <a:t>On évalue la fréquence fondamentale  </a:t>
                </a:r>
                <a14:m>
                  <m:oMath xmlns:m="http://schemas.openxmlformats.org/officeDocument/2006/math">
                    <m:r>
                      <a:rPr lang="fr-FR" sz="2000" i="1" dirty="0">
                        <a:latin typeface="Cambria Math"/>
                      </a:rPr>
                      <m:t>𝑓</m:t>
                    </m:r>
                    <m:r>
                      <a:rPr lang="fr-FR" sz="2000" i="1" dirty="0">
                        <a:latin typeface="Cambria Math"/>
                      </a:rPr>
                      <m:t> </m:t>
                    </m:r>
                  </m:oMath>
                </a14:m>
                <a:r>
                  <a:rPr lang="fr-FR" sz="2000" dirty="0">
                    <a:latin typeface="Univers Condensed" panose="020B0506020202050204"/>
                  </a:rPr>
                  <a:t>et </a:t>
                </a:r>
                <a14:m>
                  <m:oMath xmlns:m="http://schemas.openxmlformats.org/officeDocument/2006/math">
                    <m:sSub>
                      <m:sSubPr>
                        <m:ctrlPr>
                          <a:rPr lang="fr-FR" sz="2000" i="1" dirty="0">
                            <a:latin typeface="Cambria Math" panose="02040503050406030204" pitchFamily="18" charset="0"/>
                          </a:rPr>
                        </m:ctrlPr>
                      </m:sSubPr>
                      <m:e>
                        <m:r>
                          <a:rPr lang="fr-CA" sz="2000" i="1" dirty="0">
                            <a:latin typeface="Cambria Math"/>
                          </a:rPr>
                          <m:t>𝑎</m:t>
                        </m:r>
                      </m:e>
                      <m:sub>
                        <m:r>
                          <a:rPr lang="fr-CA" sz="2000" i="1" dirty="0">
                            <a:latin typeface="Cambria Math"/>
                          </a:rPr>
                          <m:t>0</m:t>
                        </m:r>
                      </m:sub>
                    </m:sSub>
                    <m:r>
                      <a:rPr lang="fr-FR" sz="2000" i="1" dirty="0">
                        <a:latin typeface="Cambria Math"/>
                      </a:rPr>
                      <m:t> </m:t>
                    </m:r>
                  </m:oMath>
                </a14:m>
                <a:r>
                  <a:rPr lang="fr-FR" sz="2000" dirty="0">
                    <a:latin typeface="Univers Condensed" panose="020B0506020202050204"/>
                  </a:rPr>
                  <a:t>et on obtient le pourcentage d’</a:t>
                </a:r>
                <a:r>
                  <a:rPr lang="fr-FR" sz="2000" u="sng" dirty="0">
                    <a:latin typeface="Univers Condensed" panose="020B0506020202050204"/>
                  </a:rPr>
                  <a:t>amortissement requis</a:t>
                </a:r>
              </a:p>
              <a:p>
                <a:pPr marL="285750" lvl="1" indent="-285750">
                  <a:spcBef>
                    <a:spcPct val="20000"/>
                  </a:spcBef>
                  <a:buFont typeface="Arial" panose="020B0604020202020204" pitchFamily="34" charset="0"/>
                  <a:buChar char="•"/>
                  <a:defRPr/>
                </a:pPr>
                <a:endParaRPr lang="fr-FR" sz="2000" dirty="0">
                  <a:latin typeface="Univers Condensed" panose="020B0506020202050204"/>
                </a:endParaRPr>
              </a:p>
              <a:p>
                <a:pPr marL="285750" lvl="1" indent="-285750">
                  <a:spcBef>
                    <a:spcPct val="20000"/>
                  </a:spcBef>
                  <a:buFont typeface="Arial" panose="020B0604020202020204" pitchFamily="34" charset="0"/>
                  <a:buChar char="•"/>
                  <a:defRPr/>
                </a:pPr>
                <a:r>
                  <a:rPr lang="fr-FR" sz="2000" dirty="0">
                    <a:latin typeface="Univers Condensed" panose="020B0506020202050204"/>
                  </a:rPr>
                  <a:t>Le pourcentage d’amortissement disponible est plus difficile à évaluer</a:t>
                </a:r>
              </a:p>
            </p:txBody>
          </p:sp>
        </mc:Choice>
        <mc:Fallback xmlns="">
          <p:sp>
            <p:nvSpPr>
              <p:cNvPr id="5" name="Rectangle 4"/>
              <p:cNvSpPr>
                <a:spLocks noRot="1" noChangeAspect="1" noMove="1" noResize="1" noEditPoints="1" noAdjustHandles="1" noChangeArrowheads="1" noChangeShapeType="1" noTextEdit="1"/>
              </p:cNvSpPr>
              <p:nvPr/>
            </p:nvSpPr>
            <p:spPr>
              <a:xfrm>
                <a:off x="1148763" y="2398070"/>
                <a:ext cx="3238072" cy="2677656"/>
              </a:xfrm>
              <a:prstGeom prst="rect">
                <a:avLst/>
              </a:prstGeom>
              <a:blipFill>
                <a:blip r:embed="rId3"/>
                <a:stretch>
                  <a:fillRect l="-1692" t="-1136" b="-2955"/>
                </a:stretch>
              </a:blipFill>
            </p:spPr>
            <p:txBody>
              <a:bodyPr/>
              <a:lstStyle/>
              <a:p>
                <a:r>
                  <a:rPr lang="fr-CA">
                    <a:noFill/>
                  </a:rPr>
                  <a:t> </a:t>
                </a:r>
              </a:p>
            </p:txBody>
          </p:sp>
        </mc:Fallback>
      </mc:AlternateContent>
      <p:sp>
        <p:nvSpPr>
          <p:cNvPr id="7" name="Rectangle 6"/>
          <p:cNvSpPr/>
          <p:nvPr/>
        </p:nvSpPr>
        <p:spPr>
          <a:xfrm>
            <a:off x="6351071" y="5833130"/>
            <a:ext cx="3992816" cy="523220"/>
          </a:xfrm>
          <a:prstGeom prst="rect">
            <a:avLst/>
          </a:prstGeom>
        </p:spPr>
        <p:txBody>
          <a:bodyPr wrap="square">
            <a:spAutoFit/>
          </a:bodyPr>
          <a:lstStyle/>
          <a:p>
            <a:r>
              <a:rPr lang="fr-FR" sz="1400" dirty="0">
                <a:latin typeface="Univers Condensed" panose="020B0506020202050204"/>
              </a:rPr>
              <a:t>Seuils de tolérance des vibrations de plancher de bâtiments, dues à la circulation des occupants</a:t>
            </a:r>
            <a:endParaRPr lang="fr-CA" sz="1400" dirty="0">
              <a:latin typeface="Univers Condensed" panose="020B0506020202050204"/>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1528" y="1189446"/>
            <a:ext cx="4031343" cy="4626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2">
            <a:extLst>
              <a:ext uri="{FF2B5EF4-FFF2-40B4-BE49-F238E27FC236}">
                <a16:creationId xmlns:a16="http://schemas.microsoft.com/office/drawing/2014/main" id="{019113D2-FF3D-D241-AD5E-D8B0B54F8358}"/>
              </a:ext>
            </a:extLst>
          </p:cNvPr>
          <p:cNvSpPr txBox="1"/>
          <p:nvPr/>
        </p:nvSpPr>
        <p:spPr>
          <a:xfrm>
            <a:off x="480119" y="6494849"/>
            <a:ext cx="4416346" cy="461665"/>
          </a:xfrm>
          <a:prstGeom prst="rect">
            <a:avLst/>
          </a:prstGeom>
          <a:noFill/>
        </p:spPr>
        <p:txBody>
          <a:bodyPr wrap="square" rtlCol="0">
            <a:spAutoFit/>
          </a:bodyPr>
          <a:lstStyle/>
          <a:p>
            <a:r>
              <a:rPr lang="fr-FR" sz="1100" dirty="0">
                <a:solidFill>
                  <a:schemeClr val="tx1">
                    <a:lumMod val="50000"/>
                    <a:lumOff val="50000"/>
                  </a:schemeClr>
                </a:solidFill>
                <a:latin typeface="Univers Condensed" panose="020B0506020202050204"/>
              </a:rPr>
              <a:t>Source : Beaulieu, Denis. Calcul des charpentes d'aluminium (2003)</a:t>
            </a:r>
          </a:p>
          <a:p>
            <a:endParaRPr lang="fr-FR" sz="1200" dirty="0">
              <a:latin typeface="Univers Condensed" panose="020B0506020202050204"/>
            </a:endParaRPr>
          </a:p>
        </p:txBody>
      </p:sp>
    </p:spTree>
    <p:extLst>
      <p:ext uri="{BB962C8B-B14F-4D97-AF65-F5344CB8AC3E}">
        <p14:creationId xmlns:p14="http://schemas.microsoft.com/office/powerpoint/2010/main" val="3318409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56</a:t>
            </a:fld>
            <a:endParaRPr lang="fr-CA" altLang="fr-FR" dirty="0"/>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États limites d’utilisation</a:t>
            </a:r>
          </a:p>
        </p:txBody>
      </p:sp>
      <mc:AlternateContent xmlns:mc="http://schemas.openxmlformats.org/markup-compatibility/2006" xmlns:a14="http://schemas.microsoft.com/office/drawing/2010/main">
        <mc:Choice Requires="a14">
          <p:sp>
            <p:nvSpPr>
              <p:cNvPr id="11" name="Rectangle 10"/>
              <p:cNvSpPr/>
              <p:nvPr/>
            </p:nvSpPr>
            <p:spPr>
              <a:xfrm>
                <a:off x="1148763" y="849476"/>
                <a:ext cx="9260961" cy="5853141"/>
              </a:xfrm>
              <a:prstGeom prst="rect">
                <a:avLst/>
              </a:prstGeom>
            </p:spPr>
            <p:txBody>
              <a:bodyPr wrap="square">
                <a:spAutoFit/>
              </a:bodyPr>
              <a:lstStyle/>
              <a:p>
                <a:pPr marL="285750" lvl="1" indent="-285750">
                  <a:spcBef>
                    <a:spcPct val="20000"/>
                  </a:spcBef>
                  <a:buFont typeface="Arial" panose="020B0604020202020204" pitchFamily="34" charset="0"/>
                  <a:buChar char="•"/>
                  <a:defRPr/>
                </a:pPr>
                <a:r>
                  <a:rPr lang="fr-CA" sz="1600" dirty="0">
                    <a:latin typeface="Univers Condensed" panose="020B0506020202050204"/>
                  </a:rPr>
                  <a:t>Fréquence fondamentale (</a:t>
                </a:r>
                <a14:m>
                  <m:oMath xmlns:m="http://schemas.openxmlformats.org/officeDocument/2006/math">
                    <m:r>
                      <a:rPr lang="fr-CA" sz="1600" i="1" dirty="0">
                        <a:latin typeface="Cambria Math"/>
                      </a:rPr>
                      <m:t>𝑓</m:t>
                    </m:r>
                    <m:r>
                      <a:rPr lang="fr-CA" sz="1600" i="1" dirty="0">
                        <a:latin typeface="Cambria Math"/>
                      </a:rPr>
                      <m:t> </m:t>
                    </m:r>
                  </m:oMath>
                </a14:m>
                <a:r>
                  <a:rPr lang="fr-CA" sz="1600" dirty="0">
                    <a:latin typeface="Univers Condensed" panose="020B0506020202050204"/>
                  </a:rPr>
                  <a:t>) d’un plancher</a:t>
                </a:r>
              </a:p>
              <a:p>
                <a:pPr marL="285750" lvl="1" indent="-285750">
                  <a:spcBef>
                    <a:spcPct val="20000"/>
                  </a:spcBef>
                  <a:buFont typeface="Arial" panose="020B0604020202020204" pitchFamily="34" charset="0"/>
                  <a:buChar char="•"/>
                  <a:defRPr/>
                </a:pPr>
                <a:endParaRPr lang="fr-CA" sz="1600" dirty="0">
                  <a:latin typeface="Univers Condensed" panose="020B0506020202050204"/>
                </a:endParaRPr>
              </a:p>
              <a:p>
                <a:pPr marL="457200" lvl="2">
                  <a:spcBef>
                    <a:spcPct val="20000"/>
                  </a:spcBef>
                  <a:defRPr/>
                </a:pPr>
                <a14:m>
                  <m:oMathPara xmlns:m="http://schemas.openxmlformats.org/officeDocument/2006/math">
                    <m:oMathParaPr>
                      <m:jc m:val="left"/>
                    </m:oMathParaPr>
                    <m:oMath xmlns:m="http://schemas.openxmlformats.org/officeDocument/2006/math">
                      <m:r>
                        <a:rPr lang="fr-CA" sz="1600" i="1">
                          <a:latin typeface="Cambria Math"/>
                        </a:rPr>
                        <m:t>𝑓</m:t>
                      </m:r>
                      <m:r>
                        <a:rPr lang="fr-CA" sz="1600" i="1">
                          <a:latin typeface="Cambria Math"/>
                        </a:rPr>
                        <m:t>=</m:t>
                      </m:r>
                      <m:f>
                        <m:fPr>
                          <m:ctrlPr>
                            <a:rPr lang="fr-CA" sz="1600" i="1">
                              <a:latin typeface="Cambria Math" panose="02040503050406030204" pitchFamily="18" charset="0"/>
                            </a:rPr>
                          </m:ctrlPr>
                        </m:fPr>
                        <m:num>
                          <m:r>
                            <a:rPr lang="fr-CA" sz="1600" i="1">
                              <a:latin typeface="Cambria Math"/>
                            </a:rPr>
                            <m:t>1</m:t>
                          </m:r>
                        </m:num>
                        <m:den>
                          <m:rad>
                            <m:radPr>
                              <m:degHide m:val="on"/>
                              <m:ctrlPr>
                                <a:rPr lang="fr-CA" sz="1600" i="1">
                                  <a:latin typeface="Cambria Math" panose="02040503050406030204" pitchFamily="18" charset="0"/>
                                </a:rPr>
                              </m:ctrlPr>
                            </m:radPr>
                            <m:deg/>
                            <m:e>
                              <m:f>
                                <m:fPr>
                                  <m:ctrlPr>
                                    <a:rPr lang="fr-CA" sz="1600" i="1">
                                      <a:latin typeface="Cambria Math" panose="02040503050406030204" pitchFamily="18" charset="0"/>
                                    </a:rPr>
                                  </m:ctrlPr>
                                </m:fPr>
                                <m:num>
                                  <m:r>
                                    <a:rPr lang="fr-CA" sz="1600" i="1">
                                      <a:latin typeface="Cambria Math"/>
                                    </a:rPr>
                                    <m:t>1</m:t>
                                  </m:r>
                                </m:num>
                                <m:den>
                                  <m:sSubSup>
                                    <m:sSubSupPr>
                                      <m:ctrlPr>
                                        <a:rPr lang="fr-CA" sz="1600" i="1">
                                          <a:latin typeface="Cambria Math" panose="02040503050406030204" pitchFamily="18" charset="0"/>
                                        </a:rPr>
                                      </m:ctrlPr>
                                    </m:sSubSupPr>
                                    <m:e>
                                      <m:r>
                                        <a:rPr lang="fr-CA" sz="1600" i="1">
                                          <a:latin typeface="Cambria Math"/>
                                        </a:rPr>
                                        <m:t>𝑓</m:t>
                                      </m:r>
                                    </m:e>
                                    <m:sub>
                                      <m:r>
                                        <a:rPr lang="fr-CA" sz="1600" i="1">
                                          <a:latin typeface="Cambria Math"/>
                                        </a:rPr>
                                        <m:t>1</m:t>
                                      </m:r>
                                    </m:sub>
                                    <m:sup>
                                      <m:r>
                                        <a:rPr lang="fr-CA" sz="1600" i="1">
                                          <a:latin typeface="Cambria Math"/>
                                        </a:rPr>
                                        <m:t>2</m:t>
                                      </m:r>
                                    </m:sup>
                                  </m:sSubSup>
                                  <m:r>
                                    <m:rPr>
                                      <m:nor/>
                                    </m:rPr>
                                    <a:rPr lang="fr-CA" sz="1600">
                                      <a:latin typeface="Univers Condensed" panose="020B0506020202050204"/>
                                    </a:rPr>
                                    <m:t> </m:t>
                                  </m:r>
                                </m:den>
                              </m:f>
                              <m:r>
                                <a:rPr lang="fr-CA" sz="1600" i="1">
                                  <a:latin typeface="Cambria Math"/>
                                </a:rPr>
                                <m:t>+</m:t>
                              </m:r>
                              <m:f>
                                <m:fPr>
                                  <m:ctrlPr>
                                    <a:rPr lang="fr-CA" sz="1600" i="1">
                                      <a:latin typeface="Cambria Math" panose="02040503050406030204" pitchFamily="18" charset="0"/>
                                    </a:rPr>
                                  </m:ctrlPr>
                                </m:fPr>
                                <m:num>
                                  <m:r>
                                    <a:rPr lang="fr-CA" sz="1600" i="1">
                                      <a:latin typeface="Cambria Math"/>
                                    </a:rPr>
                                    <m:t>1</m:t>
                                  </m:r>
                                </m:num>
                                <m:den>
                                  <m:sSubSup>
                                    <m:sSubSupPr>
                                      <m:ctrlPr>
                                        <a:rPr lang="fr-CA" sz="1600" i="1">
                                          <a:latin typeface="Cambria Math" panose="02040503050406030204" pitchFamily="18" charset="0"/>
                                        </a:rPr>
                                      </m:ctrlPr>
                                    </m:sSubSupPr>
                                    <m:e>
                                      <m:r>
                                        <a:rPr lang="fr-CA" sz="1600" i="1">
                                          <a:latin typeface="Cambria Math"/>
                                        </a:rPr>
                                        <m:t>𝑓</m:t>
                                      </m:r>
                                    </m:e>
                                    <m:sub>
                                      <m:r>
                                        <a:rPr lang="fr-CA" sz="1600" i="1">
                                          <a:latin typeface="Cambria Math"/>
                                        </a:rPr>
                                        <m:t>2</m:t>
                                      </m:r>
                                    </m:sub>
                                    <m:sup>
                                      <m:r>
                                        <a:rPr lang="fr-CA" sz="1600" i="1">
                                          <a:latin typeface="Cambria Math"/>
                                        </a:rPr>
                                        <m:t>2</m:t>
                                      </m:r>
                                    </m:sup>
                                  </m:sSubSup>
                                  <m:r>
                                    <m:rPr>
                                      <m:nor/>
                                    </m:rPr>
                                    <a:rPr lang="fr-CA" sz="1600">
                                      <a:latin typeface="Univers Condensed" panose="020B0506020202050204"/>
                                    </a:rPr>
                                    <m:t> </m:t>
                                  </m:r>
                                </m:den>
                              </m:f>
                            </m:e>
                          </m:rad>
                        </m:den>
                      </m:f>
                    </m:oMath>
                  </m:oMathPara>
                </a14:m>
                <a:endParaRPr lang="fr-CA" sz="1600" dirty="0">
                  <a:latin typeface="Univers Condensed" panose="020B0506020202050204"/>
                </a:endParaRPr>
              </a:p>
              <a:p>
                <a:pPr marL="457200" lvl="2">
                  <a:spcBef>
                    <a:spcPct val="20000"/>
                  </a:spcBef>
                  <a:defRPr/>
                </a:pPr>
                <a:endParaRPr lang="fr-CA" sz="1600" dirty="0">
                  <a:latin typeface="Univers Condensed" panose="020B0506020202050204"/>
                </a:endParaRPr>
              </a:p>
              <a:p>
                <a:pPr marL="285750" lvl="1" indent="-285750">
                  <a:spcBef>
                    <a:spcPct val="20000"/>
                  </a:spcBef>
                  <a:buFont typeface="Arial" panose="020B0604020202020204" pitchFamily="34" charset="0"/>
                  <a:buChar char="•"/>
                  <a:defRPr/>
                </a:pPr>
                <a:endParaRPr lang="fr-CA" sz="1600" dirty="0">
                  <a:latin typeface="Univers Condensed" panose="020B0506020202050204"/>
                </a:endParaRPr>
              </a:p>
              <a:p>
                <a:pPr marL="285750" lvl="1" indent="-285750">
                  <a:spcBef>
                    <a:spcPct val="20000"/>
                  </a:spcBef>
                  <a:buFont typeface="Arial" panose="020B0604020202020204" pitchFamily="34" charset="0"/>
                  <a:buChar char="•"/>
                  <a:defRPr/>
                </a:pPr>
                <a:r>
                  <a:rPr lang="fr-CA" sz="1600" dirty="0">
                    <a:latin typeface="Univers Condensed" panose="020B0506020202050204"/>
                  </a:rPr>
                  <a:t>Fréquence des </a:t>
                </a:r>
                <a:r>
                  <a:rPr lang="fr-CA" sz="1600" u="sng" dirty="0">
                    <a:latin typeface="Univers Condensed" panose="020B0506020202050204"/>
                  </a:rPr>
                  <a:t>poutres</a:t>
                </a:r>
                <a:r>
                  <a:rPr lang="fr-CA" sz="1600" dirty="0">
                    <a:latin typeface="Univers Condensed" panose="020B0506020202050204"/>
                  </a:rPr>
                  <a:t> (</a:t>
                </a:r>
                <a14:m>
                  <m:oMath xmlns:m="http://schemas.openxmlformats.org/officeDocument/2006/math">
                    <m:sSub>
                      <m:sSubPr>
                        <m:ctrlPr>
                          <a:rPr lang="fr-CA" sz="1600" i="1" dirty="0">
                            <a:latin typeface="Cambria Math" panose="02040503050406030204" pitchFamily="18" charset="0"/>
                          </a:rPr>
                        </m:ctrlPr>
                      </m:sSubPr>
                      <m:e>
                        <m:r>
                          <a:rPr lang="fr-CA" sz="1600" i="1" dirty="0">
                            <a:latin typeface="Cambria Math"/>
                          </a:rPr>
                          <m:t>𝑓</m:t>
                        </m:r>
                      </m:e>
                      <m:sub>
                        <m:r>
                          <a:rPr lang="fr-CA" sz="1600" i="1" dirty="0">
                            <a:latin typeface="Cambria Math"/>
                          </a:rPr>
                          <m:t>1</m:t>
                        </m:r>
                      </m:sub>
                    </m:sSub>
                  </m:oMath>
                </a14:m>
                <a:r>
                  <a:rPr lang="fr-CA" sz="1600" dirty="0">
                    <a:latin typeface="Univers Condensed" panose="020B0506020202050204"/>
                  </a:rPr>
                  <a:t>) et des </a:t>
                </a:r>
                <a:r>
                  <a:rPr lang="fr-CA" sz="1600" u="sng" dirty="0">
                    <a:latin typeface="Univers Condensed" panose="020B0506020202050204"/>
                  </a:rPr>
                  <a:t>poutres principales</a:t>
                </a:r>
                <a:r>
                  <a:rPr lang="fr-CA" sz="1600" dirty="0">
                    <a:latin typeface="Univers Condensed" panose="020B0506020202050204"/>
                  </a:rPr>
                  <a:t> (</a:t>
                </a:r>
                <a14:m>
                  <m:oMath xmlns:m="http://schemas.openxmlformats.org/officeDocument/2006/math">
                    <m:sSub>
                      <m:sSubPr>
                        <m:ctrlPr>
                          <a:rPr lang="fr-CA" sz="1600" i="1" dirty="0">
                            <a:latin typeface="Cambria Math" panose="02040503050406030204" pitchFamily="18" charset="0"/>
                          </a:rPr>
                        </m:ctrlPr>
                      </m:sSubPr>
                      <m:e>
                        <m:r>
                          <a:rPr lang="fr-CA" sz="1600" i="1" dirty="0">
                            <a:latin typeface="Cambria Math"/>
                          </a:rPr>
                          <m:t>𝑓</m:t>
                        </m:r>
                      </m:e>
                      <m:sub>
                        <m:r>
                          <a:rPr lang="fr-CA" sz="1600" i="1" dirty="0">
                            <a:latin typeface="Cambria Math" panose="02040503050406030204" pitchFamily="18" charset="0"/>
                          </a:rPr>
                          <m:t>2</m:t>
                        </m:r>
                      </m:sub>
                    </m:sSub>
                  </m:oMath>
                </a14:m>
                <a:r>
                  <a:rPr lang="fr-CA" sz="1600" dirty="0">
                    <a:latin typeface="Univers Condensed" panose="020B0506020202050204"/>
                  </a:rPr>
                  <a:t>) :</a:t>
                </a:r>
              </a:p>
              <a:p>
                <a:pPr marL="285750" lvl="1" indent="-285750">
                  <a:spcBef>
                    <a:spcPct val="20000"/>
                  </a:spcBef>
                  <a:buFont typeface="Arial" panose="020B0604020202020204" pitchFamily="34" charset="0"/>
                  <a:buChar char="•"/>
                  <a:defRPr/>
                </a:pPr>
                <a:endParaRPr lang="fr-CA" sz="1600" dirty="0">
                  <a:latin typeface="Univers Condensed" panose="020B0506020202050204"/>
                </a:endParaRPr>
              </a:p>
              <a:p>
                <a:pPr marL="457200" lvl="2">
                  <a:spcBef>
                    <a:spcPct val="20000"/>
                  </a:spcBef>
                  <a:defRPr/>
                </a:pPr>
                <a14:m>
                  <m:oMathPara xmlns:m="http://schemas.openxmlformats.org/officeDocument/2006/math">
                    <m:oMathParaPr>
                      <m:jc m:val="left"/>
                    </m:oMathParaPr>
                    <m:oMath xmlns:m="http://schemas.openxmlformats.org/officeDocument/2006/math">
                      <m:sSub>
                        <m:sSubPr>
                          <m:ctrlPr>
                            <a:rPr lang="fr-CA" sz="1600" i="1">
                              <a:latin typeface="Cambria Math" panose="02040503050406030204" pitchFamily="18" charset="0"/>
                            </a:rPr>
                          </m:ctrlPr>
                        </m:sSubPr>
                        <m:e>
                          <m:r>
                            <a:rPr lang="fr-CA" sz="1600" i="1">
                              <a:latin typeface="Cambria Math"/>
                            </a:rPr>
                            <m:t>𝑓</m:t>
                          </m:r>
                        </m:e>
                        <m:sub>
                          <m:r>
                            <a:rPr lang="fr-CA" sz="1600" i="1">
                              <a:latin typeface="Cambria Math"/>
                            </a:rPr>
                            <m:t>1</m:t>
                          </m:r>
                        </m:sub>
                      </m:sSub>
                      <m:r>
                        <m:rPr>
                          <m:sty m:val="p"/>
                        </m:rPr>
                        <a:rPr lang="fr-CA" sz="1600">
                          <a:latin typeface="Cambria Math" panose="02040503050406030204" pitchFamily="18" charset="0"/>
                        </a:rPr>
                        <m:t>ou</m:t>
                      </m:r>
                      <m:r>
                        <a:rPr lang="fr-CA" sz="1600">
                          <a:latin typeface="Cambria Math"/>
                        </a:rPr>
                        <m:t> </m:t>
                      </m:r>
                      <m:sSub>
                        <m:sSubPr>
                          <m:ctrlPr>
                            <a:rPr lang="fr-CA" sz="1600" i="1">
                              <a:latin typeface="Cambria Math" panose="02040503050406030204" pitchFamily="18" charset="0"/>
                            </a:rPr>
                          </m:ctrlPr>
                        </m:sSubPr>
                        <m:e>
                          <m:r>
                            <a:rPr lang="fr-CA" sz="1600" i="1">
                              <a:latin typeface="Cambria Math"/>
                            </a:rPr>
                            <m:t>𝑓</m:t>
                          </m:r>
                        </m:e>
                        <m:sub>
                          <m:r>
                            <a:rPr lang="fr-CA" sz="1600" i="1">
                              <a:latin typeface="Cambria Math"/>
                            </a:rPr>
                            <m:t>2</m:t>
                          </m:r>
                        </m:sub>
                      </m:sSub>
                      <m:r>
                        <a:rPr lang="fr-CA" sz="1600" i="1">
                          <a:latin typeface="Cambria Math"/>
                        </a:rPr>
                        <m:t>=156</m:t>
                      </m:r>
                      <m:rad>
                        <m:radPr>
                          <m:degHide m:val="on"/>
                          <m:ctrlPr>
                            <a:rPr lang="fr-CA" sz="1600" i="1">
                              <a:latin typeface="Cambria Math" panose="02040503050406030204" pitchFamily="18" charset="0"/>
                            </a:rPr>
                          </m:ctrlPr>
                        </m:radPr>
                        <m:deg/>
                        <m:e>
                          <m:f>
                            <m:fPr>
                              <m:ctrlPr>
                                <a:rPr lang="fr-CA" sz="1600" i="1">
                                  <a:latin typeface="Cambria Math" panose="02040503050406030204" pitchFamily="18" charset="0"/>
                                </a:rPr>
                              </m:ctrlPr>
                            </m:fPr>
                            <m:num>
                              <m:r>
                                <a:rPr lang="fr-CA" sz="1600" i="1">
                                  <a:latin typeface="Cambria Math"/>
                                </a:rPr>
                                <m:t>𝐸</m:t>
                              </m:r>
                              <m:sSub>
                                <m:sSubPr>
                                  <m:ctrlPr>
                                    <a:rPr lang="fr-CA" sz="1600" i="1">
                                      <a:latin typeface="Cambria Math" panose="02040503050406030204" pitchFamily="18" charset="0"/>
                                    </a:rPr>
                                  </m:ctrlPr>
                                </m:sSubPr>
                                <m:e>
                                  <m:r>
                                    <a:rPr lang="fr-CA" sz="1600" i="1">
                                      <a:latin typeface="Cambria Math"/>
                                    </a:rPr>
                                    <m:t>𝐼</m:t>
                                  </m:r>
                                </m:e>
                                <m:sub>
                                  <m:r>
                                    <a:rPr lang="fr-CA" sz="1600" i="1">
                                      <a:latin typeface="Cambria Math"/>
                                    </a:rPr>
                                    <m:t>𝑇</m:t>
                                  </m:r>
                                </m:sub>
                              </m:sSub>
                            </m:num>
                            <m:den>
                              <m:r>
                                <a:rPr lang="fr-CA" sz="1600" i="1">
                                  <a:latin typeface="Cambria Math"/>
                                </a:rPr>
                                <m:t>𝑤</m:t>
                              </m:r>
                              <m:r>
                                <a:rPr lang="fr-CA" sz="1600" i="1">
                                  <a:latin typeface="Cambria Math"/>
                                </a:rPr>
                                <m:t> </m:t>
                              </m:r>
                              <m:sSup>
                                <m:sSupPr>
                                  <m:ctrlPr>
                                    <a:rPr lang="fr-CA" sz="1600" i="1">
                                      <a:latin typeface="Cambria Math" panose="02040503050406030204" pitchFamily="18" charset="0"/>
                                    </a:rPr>
                                  </m:ctrlPr>
                                </m:sSupPr>
                                <m:e>
                                  <m:r>
                                    <a:rPr lang="fr-CA" sz="1600" i="1">
                                      <a:latin typeface="Cambria Math"/>
                                    </a:rPr>
                                    <m:t>𝐿</m:t>
                                  </m:r>
                                </m:e>
                                <m:sup>
                                  <m:r>
                                    <a:rPr lang="fr-CA" sz="1600" i="1">
                                      <a:latin typeface="Cambria Math"/>
                                    </a:rPr>
                                    <m:t>4</m:t>
                                  </m:r>
                                </m:sup>
                              </m:sSup>
                            </m:den>
                          </m:f>
                        </m:e>
                      </m:rad>
                    </m:oMath>
                  </m:oMathPara>
                </a14:m>
                <a:endParaRPr lang="fr-CA" sz="1600" dirty="0">
                  <a:latin typeface="Univers Condensed" panose="020B0506020202050204"/>
                </a:endParaRPr>
              </a:p>
              <a:p>
                <a:pPr marL="457200" lvl="2">
                  <a:spcBef>
                    <a:spcPct val="20000"/>
                  </a:spcBef>
                  <a:defRPr/>
                </a:pPr>
                <a:endParaRPr lang="fr-CA" sz="1600" dirty="0">
                  <a:latin typeface="Univers Condensed" panose="020B0506020202050204"/>
                </a:endParaRPr>
              </a:p>
              <a:p>
                <a:pPr marL="457200" lvl="2">
                  <a:spcBef>
                    <a:spcPct val="20000"/>
                  </a:spcBef>
                  <a:defRPr/>
                </a:pPr>
                <a14:m>
                  <m:oMath xmlns:m="http://schemas.openxmlformats.org/officeDocument/2006/math">
                    <m:r>
                      <a:rPr lang="fr-CA" sz="1600" i="1" dirty="0">
                        <a:latin typeface="Cambria Math"/>
                      </a:rPr>
                      <m:t>𝐿</m:t>
                    </m:r>
                    <m:r>
                      <a:rPr lang="fr-CA" sz="1600" i="1" dirty="0">
                        <a:latin typeface="Cambria Math"/>
                      </a:rPr>
                      <m:t> </m:t>
                    </m:r>
                  </m:oMath>
                </a14:m>
                <a:r>
                  <a:rPr lang="fr-CA" sz="1600" dirty="0">
                    <a:latin typeface="Univers Condensed" panose="020B0506020202050204"/>
                  </a:rPr>
                  <a:t>est la portée de la poutre ou de la poutre principale (</a:t>
                </a:r>
                <a14:m>
                  <m:oMath xmlns:m="http://schemas.openxmlformats.org/officeDocument/2006/math">
                    <m:r>
                      <m:rPr>
                        <m:sty m:val="p"/>
                      </m:rPr>
                      <a:rPr lang="fr-CA" sz="1600" dirty="0">
                        <a:latin typeface="Cambria Math"/>
                      </a:rPr>
                      <m:t>mm</m:t>
                    </m:r>
                  </m:oMath>
                </a14:m>
                <a:r>
                  <a:rPr lang="fr-CA" sz="1600" dirty="0">
                    <a:latin typeface="Univers Condensed" panose="020B0506020202050204"/>
                  </a:rPr>
                  <a:t>)</a:t>
                </a:r>
              </a:p>
              <a:p>
                <a:pPr marL="457200" lvl="2">
                  <a:spcBef>
                    <a:spcPct val="20000"/>
                  </a:spcBef>
                  <a:defRPr/>
                </a:pPr>
                <a:endParaRPr lang="fr-CA" sz="1600" dirty="0">
                  <a:latin typeface="Univers Condensed" panose="020B0506020202050204"/>
                </a:endParaRPr>
              </a:p>
              <a:p>
                <a:pPr marL="457200" lvl="2">
                  <a:spcBef>
                    <a:spcPct val="20000"/>
                  </a:spcBef>
                  <a:defRPr/>
                </a:pPr>
                <a14:m>
                  <m:oMath xmlns:m="http://schemas.openxmlformats.org/officeDocument/2006/math">
                    <m:sSub>
                      <m:sSubPr>
                        <m:ctrlPr>
                          <a:rPr lang="fr-CA" sz="1600" i="1">
                            <a:latin typeface="Cambria Math" panose="02040503050406030204" pitchFamily="18" charset="0"/>
                          </a:rPr>
                        </m:ctrlPr>
                      </m:sSubPr>
                      <m:e>
                        <m:r>
                          <a:rPr lang="fr-CA" sz="1600" i="1">
                            <a:latin typeface="Cambria Math"/>
                          </a:rPr>
                          <m:t>𝐼</m:t>
                        </m:r>
                      </m:e>
                      <m:sub>
                        <m:r>
                          <a:rPr lang="fr-CA" sz="1600" i="1">
                            <a:latin typeface="Cambria Math"/>
                          </a:rPr>
                          <m:t>𝑇</m:t>
                        </m:r>
                      </m:sub>
                    </m:sSub>
                  </m:oMath>
                </a14:m>
                <a:r>
                  <a:rPr lang="fr-CA" sz="1600" dirty="0">
                    <a:latin typeface="Univers Condensed" panose="020B0506020202050204"/>
                  </a:rPr>
                  <a:t> est le moment d’inertie de la section homogénéisée (</a:t>
                </a:r>
                <a14:m>
                  <m:oMath xmlns:m="http://schemas.openxmlformats.org/officeDocument/2006/math">
                    <m:sSup>
                      <m:sSupPr>
                        <m:ctrlPr>
                          <a:rPr lang="fr-CA" sz="1600" i="1" dirty="0">
                            <a:latin typeface="Cambria Math" panose="02040503050406030204" pitchFamily="18" charset="0"/>
                          </a:rPr>
                        </m:ctrlPr>
                      </m:sSupPr>
                      <m:e>
                        <m:r>
                          <m:rPr>
                            <m:sty m:val="p"/>
                          </m:rPr>
                          <a:rPr lang="fr-CA" sz="1600" dirty="0">
                            <a:latin typeface="Cambria Math"/>
                          </a:rPr>
                          <m:t>mm</m:t>
                        </m:r>
                      </m:e>
                      <m:sup>
                        <m:r>
                          <a:rPr lang="fr-CA" sz="1600" dirty="0">
                            <a:latin typeface="Cambria Math"/>
                          </a:rPr>
                          <m:t>4</m:t>
                        </m:r>
                      </m:sup>
                    </m:sSup>
                  </m:oMath>
                </a14:m>
                <a:r>
                  <a:rPr lang="fr-CA" sz="1600" dirty="0">
                    <a:latin typeface="Univers Condensed" panose="020B0506020202050204"/>
                  </a:rPr>
                  <a:t>)</a:t>
                </a:r>
              </a:p>
              <a:p>
                <a:pPr marL="457200" lvl="2">
                  <a:spcBef>
                    <a:spcPct val="20000"/>
                  </a:spcBef>
                  <a:defRPr/>
                </a:pPr>
                <a:endParaRPr lang="fr-CA" sz="1600" dirty="0">
                  <a:latin typeface="Univers Condensed" panose="020B0506020202050204"/>
                </a:endParaRPr>
              </a:p>
              <a:p>
                <a:pPr marL="457200" lvl="2">
                  <a:spcBef>
                    <a:spcPct val="20000"/>
                  </a:spcBef>
                  <a:defRPr/>
                </a:pPr>
                <a14:m>
                  <m:oMath xmlns:m="http://schemas.openxmlformats.org/officeDocument/2006/math">
                    <m:r>
                      <a:rPr lang="fr-CA" sz="1600" i="1" dirty="0">
                        <a:latin typeface="Cambria Math"/>
                      </a:rPr>
                      <m:t>𝑤</m:t>
                    </m:r>
                    <m:r>
                      <a:rPr lang="fr-CA" sz="1600" i="1" dirty="0">
                        <a:latin typeface="Cambria Math"/>
                      </a:rPr>
                      <m:t> </m:t>
                    </m:r>
                  </m:oMath>
                </a14:m>
                <a:r>
                  <a:rPr lang="fr-CA" sz="1600" dirty="0">
                    <a:latin typeface="Univers Condensed" panose="020B0506020202050204"/>
                  </a:rPr>
                  <a:t>est le poids de la poutre ou de la poutre principale, incluant la dalle (</a:t>
                </a:r>
                <a14:m>
                  <m:oMath xmlns:m="http://schemas.openxmlformats.org/officeDocument/2006/math">
                    <m:f>
                      <m:fPr>
                        <m:type m:val="lin"/>
                        <m:ctrlPr>
                          <a:rPr lang="fr-CA" sz="1600" i="1" dirty="0">
                            <a:latin typeface="Cambria Math" panose="02040503050406030204" pitchFamily="18" charset="0"/>
                          </a:rPr>
                        </m:ctrlPr>
                      </m:fPr>
                      <m:num>
                        <m:r>
                          <m:rPr>
                            <m:sty m:val="p"/>
                          </m:rPr>
                          <a:rPr lang="fr-CA" sz="1600" dirty="0">
                            <a:latin typeface="Cambria Math"/>
                          </a:rPr>
                          <m:t>N</m:t>
                        </m:r>
                      </m:num>
                      <m:den>
                        <m:r>
                          <m:rPr>
                            <m:sty m:val="p"/>
                          </m:rPr>
                          <a:rPr lang="fr-CA" sz="1600" dirty="0">
                            <a:latin typeface="Cambria Math"/>
                          </a:rPr>
                          <m:t>mm</m:t>
                        </m:r>
                      </m:den>
                    </m:f>
                  </m:oMath>
                </a14:m>
                <a:r>
                  <a:rPr lang="fr-CA" sz="1600" dirty="0">
                    <a:latin typeface="Univers Condensed" panose="020B0506020202050204"/>
                  </a:rPr>
                  <a:t>)</a:t>
                </a:r>
              </a:p>
              <a:p>
                <a:pPr marL="457200" lvl="2">
                  <a:spcBef>
                    <a:spcPct val="20000"/>
                  </a:spcBef>
                  <a:defRPr/>
                </a:pPr>
                <a14:m>
                  <m:oMathPara xmlns:m="http://schemas.openxmlformats.org/officeDocument/2006/math">
                    <m:oMathParaPr>
                      <m:jc m:val="left"/>
                    </m:oMathParaPr>
                    <m:oMath xmlns:m="http://schemas.openxmlformats.org/officeDocument/2006/math">
                      <m:r>
                        <a:rPr lang="fr-CA" sz="1600" i="1" dirty="0">
                          <a:latin typeface="Cambria Math"/>
                        </a:rPr>
                        <m:t>𝐸</m:t>
                      </m:r>
                      <m:r>
                        <a:rPr lang="fr-CA" sz="1600" i="1" dirty="0">
                          <a:latin typeface="Cambria Math"/>
                        </a:rPr>
                        <m:t> = 70 000 </m:t>
                      </m:r>
                      <m:r>
                        <m:rPr>
                          <m:sty m:val="p"/>
                        </m:rPr>
                        <a:rPr lang="fr-CA" sz="1600" dirty="0" err="1">
                          <a:latin typeface="Cambria Math"/>
                        </a:rPr>
                        <m:t>MPa</m:t>
                      </m:r>
                    </m:oMath>
                  </m:oMathPara>
                </a14:m>
                <a:endParaRPr lang="fr-CA" sz="1600" dirty="0">
                  <a:latin typeface="Univers Condensed" panose="020B0506020202050204"/>
                </a:endParaRPr>
              </a:p>
              <a:p>
                <a:pPr marL="0" lvl="1">
                  <a:spcBef>
                    <a:spcPct val="20000"/>
                  </a:spcBef>
                  <a:defRPr/>
                </a:pPr>
                <a:endParaRPr lang="fr-CA" sz="1600" dirty="0">
                  <a:latin typeface="Univers Condensed" panose="020B0506020202050204"/>
                </a:endParaRPr>
              </a:p>
            </p:txBody>
          </p:sp>
        </mc:Choice>
        <mc:Fallback xmlns="">
          <p:sp>
            <p:nvSpPr>
              <p:cNvPr id="11" name="Rectangle 10"/>
              <p:cNvSpPr>
                <a:spLocks noRot="1" noChangeAspect="1" noMove="1" noResize="1" noEditPoints="1" noAdjustHandles="1" noChangeArrowheads="1" noChangeShapeType="1" noTextEdit="1"/>
              </p:cNvSpPr>
              <p:nvPr/>
            </p:nvSpPr>
            <p:spPr>
              <a:xfrm>
                <a:off x="1148763" y="849476"/>
                <a:ext cx="9260961" cy="5853141"/>
              </a:xfrm>
              <a:prstGeom prst="rect">
                <a:avLst/>
              </a:prstGeom>
              <a:blipFill>
                <a:blip r:embed="rId3"/>
                <a:stretch>
                  <a:fillRect l="-263" t="-208"/>
                </a:stretch>
              </a:blipFill>
            </p:spPr>
            <p:txBody>
              <a:bodyPr/>
              <a:lstStyle/>
              <a:p>
                <a:r>
                  <a:rPr lang="fr-CA">
                    <a:noFill/>
                  </a:rPr>
                  <a:t> </a:t>
                </a:r>
              </a:p>
            </p:txBody>
          </p:sp>
        </mc:Fallback>
      </mc:AlternateContent>
    </p:spTree>
    <p:extLst>
      <p:ext uri="{BB962C8B-B14F-4D97-AF65-F5344CB8AC3E}">
        <p14:creationId xmlns:p14="http://schemas.microsoft.com/office/powerpoint/2010/main" val="3131314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57</a:t>
            </a:fld>
            <a:endParaRPr lang="fr-CA" altLang="fr-FR" dirty="0"/>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États limites d’utilisation</a:t>
            </a:r>
          </a:p>
        </p:txBody>
      </p:sp>
      <mc:AlternateContent xmlns:mc="http://schemas.openxmlformats.org/markup-compatibility/2006" xmlns:a14="http://schemas.microsoft.com/office/drawing/2010/main">
        <mc:Choice Requires="a14">
          <p:sp>
            <p:nvSpPr>
              <p:cNvPr id="5" name="Rectangle 4"/>
              <p:cNvSpPr/>
              <p:nvPr/>
            </p:nvSpPr>
            <p:spPr>
              <a:xfrm>
                <a:off x="1148763" y="1254965"/>
                <a:ext cx="9008256" cy="3469027"/>
              </a:xfrm>
              <a:prstGeom prst="rect">
                <a:avLst/>
              </a:prstGeom>
            </p:spPr>
            <p:txBody>
              <a:bodyPr wrap="square">
                <a:spAutoFit/>
              </a:bodyPr>
              <a:lstStyle/>
              <a:p>
                <a:pPr marL="285750" lvl="1" indent="-285750">
                  <a:spcBef>
                    <a:spcPct val="20000"/>
                  </a:spcBef>
                  <a:buFont typeface="Arial" panose="020B0604020202020204" pitchFamily="34" charset="0"/>
                  <a:buChar char="•"/>
                  <a:defRPr/>
                </a:pPr>
                <a:r>
                  <a:rPr lang="fr-CA" sz="1600" dirty="0">
                    <a:latin typeface="Univers Condensed" panose="020B0506020202050204"/>
                  </a:rPr>
                  <a:t>Accélération maximale résultant d’un coup de talon</a:t>
                </a:r>
              </a:p>
              <a:p>
                <a:pPr marL="0" lvl="1">
                  <a:spcBef>
                    <a:spcPct val="20000"/>
                  </a:spcBef>
                  <a:defRPr/>
                </a:pPr>
                <a:endParaRPr lang="fr-CA" sz="1600" dirty="0">
                  <a:latin typeface="Univers Condensed" panose="020B0506020202050204"/>
                </a:endParaRPr>
              </a:p>
              <a:p>
                <a:pPr marL="457200" lvl="2">
                  <a:spcBef>
                    <a:spcPct val="20000"/>
                  </a:spcBef>
                  <a:defRPr/>
                </a:pPr>
                <a14:m>
                  <m:oMathPara xmlns:m="http://schemas.openxmlformats.org/officeDocument/2006/math">
                    <m:oMathParaPr>
                      <m:jc m:val="left"/>
                    </m:oMathParaPr>
                    <m:oMath xmlns:m="http://schemas.openxmlformats.org/officeDocument/2006/math">
                      <m:sSub>
                        <m:sSubPr>
                          <m:ctrlPr>
                            <a:rPr lang="fr-FR" sz="1600" i="1" dirty="0">
                              <a:latin typeface="Cambria Math" panose="02040503050406030204" pitchFamily="18" charset="0"/>
                            </a:rPr>
                          </m:ctrlPr>
                        </m:sSubPr>
                        <m:e>
                          <m:r>
                            <a:rPr lang="fr-CA" sz="1600" i="1" dirty="0">
                              <a:latin typeface="Cambria Math"/>
                            </a:rPr>
                            <m:t>𝑎</m:t>
                          </m:r>
                        </m:e>
                        <m:sub>
                          <m:r>
                            <a:rPr lang="fr-CA" sz="1600" i="1" dirty="0">
                              <a:latin typeface="Cambria Math"/>
                            </a:rPr>
                            <m:t>0</m:t>
                          </m:r>
                        </m:sub>
                      </m:sSub>
                      <m:r>
                        <a:rPr lang="fr-CA" sz="1600" i="1" dirty="0">
                          <a:latin typeface="Cambria Math"/>
                        </a:rPr>
                        <m:t>=</m:t>
                      </m:r>
                      <m:f>
                        <m:fPr>
                          <m:ctrlPr>
                            <a:rPr lang="fr-CA" sz="1600" i="1" dirty="0">
                              <a:latin typeface="Cambria Math" panose="02040503050406030204" pitchFamily="18" charset="0"/>
                            </a:rPr>
                          </m:ctrlPr>
                        </m:fPr>
                        <m:num>
                          <m:r>
                            <a:rPr lang="fr-CA" sz="1600" i="1" dirty="0">
                              <a:latin typeface="Cambria Math"/>
                            </a:rPr>
                            <m:t>60 </m:t>
                          </m:r>
                          <m:r>
                            <a:rPr lang="fr-CA" sz="1600" i="1" dirty="0">
                              <a:latin typeface="Cambria Math"/>
                            </a:rPr>
                            <m:t>𝑓</m:t>
                          </m:r>
                        </m:num>
                        <m:den>
                          <m:r>
                            <a:rPr lang="fr-CA" sz="1600" i="1" dirty="0">
                              <a:latin typeface="Cambria Math"/>
                            </a:rPr>
                            <m:t>𝑞</m:t>
                          </m:r>
                          <m:r>
                            <a:rPr lang="fr-CA" sz="1600" i="1" dirty="0">
                              <a:latin typeface="Cambria Math"/>
                            </a:rPr>
                            <m:t> </m:t>
                          </m:r>
                          <m:r>
                            <a:rPr lang="fr-CA" sz="1600" i="1" dirty="0">
                              <a:latin typeface="Cambria Math"/>
                            </a:rPr>
                            <m:t>𝐵𝐿</m:t>
                          </m:r>
                        </m:den>
                      </m:f>
                    </m:oMath>
                  </m:oMathPara>
                </a14:m>
                <a:endParaRPr lang="fr-CA" sz="1600" dirty="0">
                  <a:latin typeface="Univers Condensed" panose="020B0506020202050204"/>
                </a:endParaRPr>
              </a:p>
              <a:p>
                <a:pPr marL="457200" lvl="2">
                  <a:spcBef>
                    <a:spcPct val="20000"/>
                  </a:spcBef>
                  <a:defRPr/>
                </a:pPr>
                <a:endParaRPr lang="fr-CA" sz="1600" dirty="0">
                  <a:latin typeface="Univers Condensed" panose="020B0506020202050204"/>
                </a:endParaRPr>
              </a:p>
              <a:p>
                <a:pPr marL="457200" lvl="2">
                  <a:spcBef>
                    <a:spcPct val="20000"/>
                  </a:spcBef>
                  <a:defRPr/>
                </a:pPr>
                <a14:m>
                  <m:oMath xmlns:m="http://schemas.openxmlformats.org/officeDocument/2006/math">
                    <m:r>
                      <a:rPr lang="fr-CA" sz="1600" i="1" dirty="0">
                        <a:latin typeface="Cambria Math"/>
                      </a:rPr>
                      <m:t>𝑞</m:t>
                    </m:r>
                    <m:r>
                      <a:rPr lang="fr-CA" sz="1600" i="1" dirty="0">
                        <a:latin typeface="Cambria Math"/>
                      </a:rPr>
                      <m:t> </m:t>
                    </m:r>
                  </m:oMath>
                </a14:m>
                <a:r>
                  <a:rPr lang="fr-CA" sz="1600" dirty="0">
                    <a:latin typeface="Univers Condensed" panose="020B0506020202050204"/>
                  </a:rPr>
                  <a:t>est le poids total du plancher en </a:t>
                </a:r>
                <a14:m>
                  <m:oMath xmlns:m="http://schemas.openxmlformats.org/officeDocument/2006/math">
                    <m:f>
                      <m:fPr>
                        <m:type m:val="lin"/>
                        <m:ctrlPr>
                          <a:rPr lang="fr-CA" sz="1600" i="1" dirty="0">
                            <a:latin typeface="Cambria Math" panose="02040503050406030204" pitchFamily="18" charset="0"/>
                          </a:rPr>
                        </m:ctrlPr>
                      </m:fPr>
                      <m:num>
                        <m:r>
                          <m:rPr>
                            <m:sty m:val="p"/>
                          </m:rPr>
                          <a:rPr lang="fr-CA" sz="1600" dirty="0">
                            <a:latin typeface="Cambria Math"/>
                          </a:rPr>
                          <m:t>N</m:t>
                        </m:r>
                      </m:num>
                      <m:den>
                        <m:sSup>
                          <m:sSupPr>
                            <m:ctrlPr>
                              <a:rPr lang="fr-CA" sz="1600" i="1" dirty="0">
                                <a:latin typeface="Cambria Math" panose="02040503050406030204" pitchFamily="18" charset="0"/>
                              </a:rPr>
                            </m:ctrlPr>
                          </m:sSupPr>
                          <m:e>
                            <m:r>
                              <m:rPr>
                                <m:sty m:val="p"/>
                              </m:rPr>
                              <a:rPr lang="fr-CA" sz="1600" dirty="0">
                                <a:latin typeface="Cambria Math"/>
                              </a:rPr>
                              <m:t>mm</m:t>
                            </m:r>
                          </m:e>
                          <m:sup>
                            <m:r>
                              <a:rPr lang="fr-CA" sz="1600" i="1" dirty="0">
                                <a:latin typeface="Cambria Math"/>
                              </a:rPr>
                              <m:t>2</m:t>
                            </m:r>
                          </m:sup>
                        </m:sSup>
                      </m:den>
                    </m:f>
                  </m:oMath>
                </a14:m>
                <a:r>
                  <a:rPr lang="fr-CA" sz="1600" dirty="0">
                    <a:latin typeface="Univers Condensed" panose="020B0506020202050204"/>
                  </a:rPr>
                  <a:t> (poids propre + les charges permanentes additionnelles) </a:t>
                </a:r>
              </a:p>
              <a:p>
                <a:pPr marL="457200" lvl="2">
                  <a:spcBef>
                    <a:spcPct val="20000"/>
                  </a:spcBef>
                  <a:defRPr/>
                </a:pPr>
                <a:endParaRPr lang="fr-CA" sz="1600" dirty="0">
                  <a:latin typeface="Univers Condensed" panose="020B0506020202050204"/>
                </a:endParaRPr>
              </a:p>
              <a:p>
                <a:pPr marL="457200" lvl="2">
                  <a:spcBef>
                    <a:spcPct val="20000"/>
                  </a:spcBef>
                  <a:defRPr/>
                </a:pPr>
                <a14:m>
                  <m:oMathPara xmlns:m="http://schemas.openxmlformats.org/officeDocument/2006/math">
                    <m:oMathParaPr>
                      <m:jc m:val="left"/>
                    </m:oMathParaPr>
                    <m:oMath xmlns:m="http://schemas.openxmlformats.org/officeDocument/2006/math">
                      <m:r>
                        <a:rPr lang="fr-CA" sz="1600" i="1" dirty="0">
                          <a:latin typeface="Cambria Math"/>
                        </a:rPr>
                        <m:t>𝐵𝐿</m:t>
                      </m:r>
                      <m:r>
                        <a:rPr lang="fr-CA" sz="1600" i="1" dirty="0">
                          <a:latin typeface="Cambria Math"/>
                        </a:rPr>
                        <m:t>=</m:t>
                      </m:r>
                      <m:sSup>
                        <m:sSupPr>
                          <m:ctrlPr>
                            <a:rPr lang="fr-CA" sz="1600" i="1" dirty="0">
                              <a:latin typeface="Cambria Math" panose="02040503050406030204" pitchFamily="18" charset="0"/>
                            </a:rPr>
                          </m:ctrlPr>
                        </m:sSupPr>
                        <m:e>
                          <m:d>
                            <m:dPr>
                              <m:ctrlPr>
                                <a:rPr lang="fr-CA" sz="1600" i="1" dirty="0">
                                  <a:latin typeface="Cambria Math" panose="02040503050406030204" pitchFamily="18" charset="0"/>
                                </a:rPr>
                              </m:ctrlPr>
                            </m:dPr>
                            <m:e>
                              <m:f>
                                <m:fPr>
                                  <m:ctrlPr>
                                    <a:rPr lang="fr-CA" sz="1600" i="1" dirty="0">
                                      <a:latin typeface="Cambria Math" panose="02040503050406030204" pitchFamily="18" charset="0"/>
                                    </a:rPr>
                                  </m:ctrlPr>
                                </m:fPr>
                                <m:num>
                                  <m:r>
                                    <a:rPr lang="fr-CA" sz="1600" i="1" dirty="0">
                                      <a:latin typeface="Cambria Math"/>
                                    </a:rPr>
                                    <m:t>𝑓</m:t>
                                  </m:r>
                                </m:num>
                                <m:den>
                                  <m:sSub>
                                    <m:sSubPr>
                                      <m:ctrlPr>
                                        <a:rPr lang="fr-CA" sz="1600" i="1" dirty="0">
                                          <a:latin typeface="Cambria Math" panose="02040503050406030204" pitchFamily="18" charset="0"/>
                                        </a:rPr>
                                      </m:ctrlPr>
                                    </m:sSubPr>
                                    <m:e>
                                      <m:r>
                                        <a:rPr lang="fr-CA" sz="1600" i="1" dirty="0">
                                          <a:latin typeface="Cambria Math"/>
                                        </a:rPr>
                                        <m:t>𝑓</m:t>
                                      </m:r>
                                    </m:e>
                                    <m:sub>
                                      <m:r>
                                        <a:rPr lang="fr-CA" sz="1600" i="1" dirty="0">
                                          <a:latin typeface="Cambria Math"/>
                                        </a:rPr>
                                        <m:t>1</m:t>
                                      </m:r>
                                    </m:sub>
                                  </m:sSub>
                                </m:den>
                              </m:f>
                            </m:e>
                          </m:d>
                        </m:e>
                        <m:sup>
                          <m:r>
                            <a:rPr lang="fr-CA" sz="1600" i="1" dirty="0">
                              <a:latin typeface="Cambria Math"/>
                            </a:rPr>
                            <m:t>2</m:t>
                          </m:r>
                        </m:sup>
                      </m:sSup>
                      <m:sSub>
                        <m:sSubPr>
                          <m:ctrlPr>
                            <a:rPr lang="fr-FR" sz="1600" i="1" dirty="0">
                              <a:latin typeface="Cambria Math" panose="02040503050406030204" pitchFamily="18" charset="0"/>
                            </a:rPr>
                          </m:ctrlPr>
                        </m:sSubPr>
                        <m:e>
                          <m:r>
                            <a:rPr lang="fr-CA" sz="1600" i="1" dirty="0">
                              <a:latin typeface="Cambria Math"/>
                            </a:rPr>
                            <m:t>𝐵</m:t>
                          </m:r>
                        </m:e>
                        <m:sub>
                          <m:r>
                            <a:rPr lang="fr-CA" sz="1600" i="1" dirty="0">
                              <a:latin typeface="Cambria Math"/>
                            </a:rPr>
                            <m:t>1</m:t>
                          </m:r>
                        </m:sub>
                      </m:sSub>
                      <m:sSub>
                        <m:sSubPr>
                          <m:ctrlPr>
                            <a:rPr lang="fr-FR" sz="1600" i="1" dirty="0">
                              <a:latin typeface="Cambria Math" panose="02040503050406030204" pitchFamily="18" charset="0"/>
                            </a:rPr>
                          </m:ctrlPr>
                        </m:sSubPr>
                        <m:e>
                          <m:r>
                            <a:rPr lang="fr-CA" sz="1600" i="1" dirty="0">
                              <a:latin typeface="Cambria Math"/>
                            </a:rPr>
                            <m:t>𝐿</m:t>
                          </m:r>
                        </m:e>
                        <m:sub>
                          <m:r>
                            <a:rPr lang="fr-CA" sz="1600" i="1" dirty="0">
                              <a:latin typeface="Cambria Math"/>
                            </a:rPr>
                            <m:t>1</m:t>
                          </m:r>
                        </m:sub>
                      </m:sSub>
                      <m:r>
                        <a:rPr lang="fr-CA" sz="1600" i="1" dirty="0">
                          <a:latin typeface="Cambria Math"/>
                        </a:rPr>
                        <m:t>+</m:t>
                      </m:r>
                      <m:sSup>
                        <m:sSupPr>
                          <m:ctrlPr>
                            <a:rPr lang="fr-CA" sz="1600" i="1" dirty="0">
                              <a:latin typeface="Cambria Math" panose="02040503050406030204" pitchFamily="18" charset="0"/>
                            </a:rPr>
                          </m:ctrlPr>
                        </m:sSupPr>
                        <m:e>
                          <m:d>
                            <m:dPr>
                              <m:ctrlPr>
                                <a:rPr lang="fr-CA" sz="1600" i="1" dirty="0">
                                  <a:latin typeface="Cambria Math" panose="02040503050406030204" pitchFamily="18" charset="0"/>
                                </a:rPr>
                              </m:ctrlPr>
                            </m:dPr>
                            <m:e>
                              <m:f>
                                <m:fPr>
                                  <m:ctrlPr>
                                    <a:rPr lang="fr-CA" sz="1600" i="1" dirty="0">
                                      <a:latin typeface="Cambria Math" panose="02040503050406030204" pitchFamily="18" charset="0"/>
                                    </a:rPr>
                                  </m:ctrlPr>
                                </m:fPr>
                                <m:num>
                                  <m:r>
                                    <a:rPr lang="fr-CA" sz="1600" i="1" dirty="0">
                                      <a:latin typeface="Cambria Math"/>
                                    </a:rPr>
                                    <m:t>𝑓</m:t>
                                  </m:r>
                                </m:num>
                                <m:den>
                                  <m:sSub>
                                    <m:sSubPr>
                                      <m:ctrlPr>
                                        <a:rPr lang="fr-CA" sz="1600" i="1" dirty="0">
                                          <a:latin typeface="Cambria Math" panose="02040503050406030204" pitchFamily="18" charset="0"/>
                                        </a:rPr>
                                      </m:ctrlPr>
                                    </m:sSubPr>
                                    <m:e>
                                      <m:r>
                                        <a:rPr lang="fr-CA" sz="1600" i="1" dirty="0">
                                          <a:latin typeface="Cambria Math"/>
                                        </a:rPr>
                                        <m:t>𝑓</m:t>
                                      </m:r>
                                    </m:e>
                                    <m:sub>
                                      <m:r>
                                        <a:rPr lang="fr-CA" sz="1600" i="1" dirty="0">
                                          <a:latin typeface="Cambria Math"/>
                                        </a:rPr>
                                        <m:t>2</m:t>
                                      </m:r>
                                    </m:sub>
                                  </m:sSub>
                                </m:den>
                              </m:f>
                            </m:e>
                          </m:d>
                        </m:e>
                        <m:sup>
                          <m:r>
                            <a:rPr lang="fr-CA" sz="1600" i="1" dirty="0">
                              <a:latin typeface="Cambria Math"/>
                            </a:rPr>
                            <m:t>2</m:t>
                          </m:r>
                        </m:sup>
                      </m:sSup>
                      <m:sSub>
                        <m:sSubPr>
                          <m:ctrlPr>
                            <a:rPr lang="fr-FR" sz="1600" i="1" dirty="0">
                              <a:latin typeface="Cambria Math" panose="02040503050406030204" pitchFamily="18" charset="0"/>
                            </a:rPr>
                          </m:ctrlPr>
                        </m:sSubPr>
                        <m:e>
                          <m:r>
                            <a:rPr lang="fr-CA" sz="1600" i="1" dirty="0">
                              <a:latin typeface="Cambria Math"/>
                            </a:rPr>
                            <m:t>𝐵</m:t>
                          </m:r>
                        </m:e>
                        <m:sub>
                          <m:r>
                            <a:rPr lang="fr-CA" sz="1600" i="1" dirty="0">
                              <a:latin typeface="Cambria Math"/>
                            </a:rPr>
                            <m:t>2</m:t>
                          </m:r>
                        </m:sub>
                      </m:sSub>
                      <m:sSub>
                        <m:sSubPr>
                          <m:ctrlPr>
                            <a:rPr lang="fr-FR" sz="1600" i="1" dirty="0">
                              <a:latin typeface="Cambria Math" panose="02040503050406030204" pitchFamily="18" charset="0"/>
                            </a:rPr>
                          </m:ctrlPr>
                        </m:sSubPr>
                        <m:e>
                          <m:r>
                            <a:rPr lang="fr-CA" sz="1600" i="1" dirty="0">
                              <a:latin typeface="Cambria Math"/>
                            </a:rPr>
                            <m:t>𝐿</m:t>
                          </m:r>
                        </m:e>
                        <m:sub>
                          <m:r>
                            <a:rPr lang="fr-CA" sz="1600" i="1" dirty="0">
                              <a:latin typeface="Cambria Math"/>
                            </a:rPr>
                            <m:t>2</m:t>
                          </m:r>
                        </m:sub>
                      </m:sSub>
                      <m:r>
                        <a:rPr lang="fr-CA" sz="1600" i="1" dirty="0">
                          <a:latin typeface="Cambria Math"/>
                        </a:rPr>
                        <m:t>           (</m:t>
                      </m:r>
                      <m:r>
                        <m:rPr>
                          <m:sty m:val="p"/>
                        </m:rPr>
                        <a:rPr lang="fr-CA" sz="1600" dirty="0">
                          <a:latin typeface="Cambria Math" panose="02040503050406030204" pitchFamily="18" charset="0"/>
                        </a:rPr>
                        <m:t>en</m:t>
                      </m:r>
                      <m:r>
                        <a:rPr lang="fr-CA" sz="1600" i="1" dirty="0">
                          <a:latin typeface="Cambria Math"/>
                        </a:rPr>
                        <m:t> </m:t>
                      </m:r>
                      <m:sSup>
                        <m:sSupPr>
                          <m:ctrlPr>
                            <a:rPr lang="fr-CA" sz="1600" i="1" dirty="0">
                              <a:latin typeface="Cambria Math" panose="02040503050406030204" pitchFamily="18" charset="0"/>
                            </a:rPr>
                          </m:ctrlPr>
                        </m:sSupPr>
                        <m:e>
                          <m:r>
                            <m:rPr>
                              <m:sty m:val="p"/>
                            </m:rPr>
                            <a:rPr lang="fr-CA" sz="1600" dirty="0">
                              <a:latin typeface="Cambria Math"/>
                            </a:rPr>
                            <m:t>m</m:t>
                          </m:r>
                        </m:e>
                        <m:sup>
                          <m:r>
                            <a:rPr lang="fr-CA" sz="1600" i="1" dirty="0">
                              <a:latin typeface="Cambria Math"/>
                            </a:rPr>
                            <m:t>2</m:t>
                          </m:r>
                        </m:sup>
                      </m:sSup>
                      <m:r>
                        <a:rPr lang="fr-CA" sz="1600" i="1" dirty="0">
                          <a:latin typeface="Cambria Math"/>
                        </a:rPr>
                        <m:t>)</m:t>
                      </m:r>
                    </m:oMath>
                  </m:oMathPara>
                </a14:m>
                <a:endParaRPr lang="fr-CA" sz="1600" dirty="0">
                  <a:latin typeface="Univers Condensed" panose="020B0506020202050204"/>
                </a:endParaRPr>
              </a:p>
              <a:p>
                <a:pPr marL="457200" lvl="2">
                  <a:spcBef>
                    <a:spcPct val="20000"/>
                  </a:spcBef>
                  <a:defRPr/>
                </a:pPr>
                <a:endParaRPr lang="fr-CA" sz="1600" dirty="0">
                  <a:latin typeface="Univers Condensed" panose="020B0506020202050204"/>
                </a:endParaRPr>
              </a:p>
              <a:p>
                <a:pPr marL="285750" lvl="1" indent="-285750">
                  <a:spcBef>
                    <a:spcPct val="20000"/>
                  </a:spcBef>
                  <a:buFont typeface="Arial" panose="020B0604020202020204" pitchFamily="34" charset="0"/>
                  <a:buChar char="•"/>
                  <a:defRPr/>
                </a:pPr>
                <a:r>
                  <a:rPr lang="fr-CA" sz="1600" dirty="0">
                    <a:latin typeface="Univers Condensed" panose="020B0506020202050204"/>
                  </a:rPr>
                  <a:t>De nos jours, les caractéristiques vibratoires des structures (donc des planchers) sont évaluées de façon plus précise par des logiciels</a:t>
                </a:r>
              </a:p>
            </p:txBody>
          </p:sp>
        </mc:Choice>
        <mc:Fallback xmlns="">
          <p:sp>
            <p:nvSpPr>
              <p:cNvPr id="5" name="Rectangle 4"/>
              <p:cNvSpPr>
                <a:spLocks noRot="1" noChangeAspect="1" noMove="1" noResize="1" noEditPoints="1" noAdjustHandles="1" noChangeArrowheads="1" noChangeShapeType="1" noTextEdit="1"/>
              </p:cNvSpPr>
              <p:nvPr/>
            </p:nvSpPr>
            <p:spPr>
              <a:xfrm>
                <a:off x="1148763" y="1254965"/>
                <a:ext cx="9008256" cy="3469027"/>
              </a:xfrm>
              <a:prstGeom prst="rect">
                <a:avLst/>
              </a:prstGeom>
              <a:blipFill>
                <a:blip r:embed="rId3"/>
                <a:stretch>
                  <a:fillRect l="-271" t="-351" b="-1406"/>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48763" y="5738009"/>
                <a:ext cx="8964488" cy="523220"/>
              </a:xfrm>
              <a:prstGeom prst="rect">
                <a:avLst/>
              </a:prstGeom>
            </p:spPr>
            <p:txBody>
              <a:bodyPr wrap="square">
                <a:spAutoFit/>
              </a:bodyPr>
              <a:lstStyle/>
              <a:p>
                <a:pPr marL="0" lvl="1">
                  <a:spcBef>
                    <a:spcPct val="20000"/>
                  </a:spcBef>
                  <a:defRPr/>
                </a:pPr>
                <a14:m>
                  <m:oMath xmlns:m="http://schemas.openxmlformats.org/officeDocument/2006/math">
                    <m:r>
                      <a:rPr lang="fr-CA" sz="1400" i="1">
                        <a:solidFill>
                          <a:srgbClr val="000099"/>
                        </a:solidFill>
                        <a:latin typeface="Cambria Math"/>
                        <a:ea typeface="Cambria Math"/>
                      </a:rPr>
                      <m:t>⨀</m:t>
                    </m:r>
                  </m:oMath>
                </a14:m>
                <a:r>
                  <a:rPr lang="fr-CA" sz="1400" dirty="0">
                    <a:latin typeface="Univers Condensed" panose="020B0506020202050204"/>
                  </a:rPr>
                  <a:t> Pour une poutre, </a:t>
                </a:r>
                <a14:m>
                  <m:oMath xmlns:m="http://schemas.openxmlformats.org/officeDocument/2006/math">
                    <m:sSub>
                      <m:sSubPr>
                        <m:ctrlPr>
                          <a:rPr lang="fr-FR" sz="1400" i="1" dirty="0">
                            <a:latin typeface="Cambria Math" panose="02040503050406030204" pitchFamily="18" charset="0"/>
                          </a:rPr>
                        </m:ctrlPr>
                      </m:sSubPr>
                      <m:e>
                        <m:r>
                          <a:rPr lang="fr-CA" sz="1400" i="1" dirty="0">
                            <a:latin typeface="Cambria Math"/>
                          </a:rPr>
                          <m:t>𝐵</m:t>
                        </m:r>
                      </m:e>
                      <m:sub>
                        <m:r>
                          <a:rPr lang="fr-CA" sz="1400" i="1" dirty="0">
                            <a:latin typeface="Cambria Math"/>
                          </a:rPr>
                          <m:t>1</m:t>
                        </m:r>
                      </m:sub>
                    </m:sSub>
                  </m:oMath>
                </a14:m>
                <a:r>
                  <a:rPr lang="fr-CA" sz="1400" dirty="0">
                    <a:latin typeface="Univers Condensed" panose="020B0506020202050204"/>
                  </a:rPr>
                  <a:t> est égal à </a:t>
                </a:r>
                <a14:m>
                  <m:oMath xmlns:m="http://schemas.openxmlformats.org/officeDocument/2006/math">
                    <m:r>
                      <a:rPr lang="fr-CA" sz="1400" i="1" dirty="0">
                        <a:latin typeface="Cambria Math"/>
                      </a:rPr>
                      <m:t>40 </m:t>
                    </m:r>
                    <m:sSub>
                      <m:sSubPr>
                        <m:ctrlPr>
                          <a:rPr lang="fr-CA" sz="1400" i="1" dirty="0">
                            <a:latin typeface="Cambria Math" panose="02040503050406030204" pitchFamily="18" charset="0"/>
                          </a:rPr>
                        </m:ctrlPr>
                      </m:sSubPr>
                      <m:e>
                        <m:r>
                          <a:rPr lang="fr-CA" sz="1400" i="1" dirty="0">
                            <a:latin typeface="Cambria Math"/>
                          </a:rPr>
                          <m:t>𝑡</m:t>
                        </m:r>
                      </m:e>
                      <m:sub>
                        <m:r>
                          <a:rPr lang="fr-CA" sz="1400" i="1" dirty="0">
                            <a:latin typeface="Cambria Math"/>
                          </a:rPr>
                          <m:t>𝑒</m:t>
                        </m:r>
                      </m:sub>
                    </m:sSub>
                  </m:oMath>
                </a14:m>
                <a:r>
                  <a:rPr lang="fr-CA" sz="1400" dirty="0">
                    <a:latin typeface="Univers Condensed" panose="020B0506020202050204"/>
                  </a:rPr>
                  <a:t>, où </a:t>
                </a:r>
                <a14:m>
                  <m:oMath xmlns:m="http://schemas.openxmlformats.org/officeDocument/2006/math">
                    <m:sSub>
                      <m:sSubPr>
                        <m:ctrlPr>
                          <a:rPr lang="fr-CA" sz="1400" i="1" dirty="0">
                            <a:latin typeface="Cambria Math" panose="02040503050406030204" pitchFamily="18" charset="0"/>
                          </a:rPr>
                        </m:ctrlPr>
                      </m:sSubPr>
                      <m:e>
                        <m:r>
                          <a:rPr lang="fr-CA" sz="1400" i="1" dirty="0">
                            <a:latin typeface="Cambria Math"/>
                          </a:rPr>
                          <m:t>𝑡</m:t>
                        </m:r>
                      </m:e>
                      <m:sub>
                        <m:r>
                          <a:rPr lang="fr-CA" sz="1400" i="1" dirty="0">
                            <a:latin typeface="Cambria Math"/>
                          </a:rPr>
                          <m:t>𝑒</m:t>
                        </m:r>
                      </m:sub>
                    </m:sSub>
                  </m:oMath>
                </a14:m>
                <a:r>
                  <a:rPr lang="fr-CA" sz="1400" dirty="0">
                    <a:latin typeface="Univers Condensed" panose="020B0506020202050204"/>
                  </a:rPr>
                  <a:t> est l’épaisseur équivalente de la dalle de béton, tenant compte des nervures (</a:t>
                </a:r>
                <a14:m>
                  <m:oMath xmlns:m="http://schemas.openxmlformats.org/officeDocument/2006/math">
                    <m:sSub>
                      <m:sSubPr>
                        <m:ctrlPr>
                          <a:rPr lang="fr-CA" sz="1400" i="1" dirty="0">
                            <a:latin typeface="Cambria Math" panose="02040503050406030204" pitchFamily="18" charset="0"/>
                          </a:rPr>
                        </m:ctrlPr>
                      </m:sSubPr>
                      <m:e>
                        <m:r>
                          <a:rPr lang="fr-CA" sz="1400" i="1" dirty="0">
                            <a:latin typeface="Cambria Math"/>
                          </a:rPr>
                          <m:t>𝑡</m:t>
                        </m:r>
                      </m:e>
                      <m:sub>
                        <m:r>
                          <a:rPr lang="fr-CA" sz="1400" i="1" dirty="0">
                            <a:latin typeface="Cambria Math"/>
                          </a:rPr>
                          <m:t>𝑒</m:t>
                        </m:r>
                      </m:sub>
                    </m:sSub>
                  </m:oMath>
                </a14:m>
                <a:r>
                  <a:rPr lang="fr-CA" sz="1400" dirty="0">
                    <a:latin typeface="Univers Condensed" panose="020B0506020202050204"/>
                  </a:rPr>
                  <a:t> = volume/surface de la dalle, en mètre). Pour une poutre principale, </a:t>
                </a:r>
                <a14:m>
                  <m:oMath xmlns:m="http://schemas.openxmlformats.org/officeDocument/2006/math">
                    <m:sSub>
                      <m:sSubPr>
                        <m:ctrlPr>
                          <a:rPr lang="fr-CA" sz="1400" i="1" dirty="0">
                            <a:latin typeface="Cambria Math" panose="02040503050406030204" pitchFamily="18" charset="0"/>
                          </a:rPr>
                        </m:ctrlPr>
                      </m:sSubPr>
                      <m:e>
                        <m:r>
                          <a:rPr lang="fr-CA" sz="1400" i="1" dirty="0">
                            <a:latin typeface="Cambria Math"/>
                          </a:rPr>
                          <m:t>𝐵</m:t>
                        </m:r>
                      </m:e>
                      <m:sub>
                        <m:r>
                          <a:rPr lang="fr-CA" sz="1400" i="1" dirty="0">
                            <a:latin typeface="Cambria Math"/>
                          </a:rPr>
                          <m:t>2</m:t>
                        </m:r>
                      </m:sub>
                    </m:sSub>
                  </m:oMath>
                </a14:m>
                <a:r>
                  <a:rPr lang="fr-CA" sz="1400" dirty="0">
                    <a:latin typeface="Univers Condensed" panose="020B0506020202050204"/>
                  </a:rPr>
                  <a:t> est égal à la largeur de la dalle tributaire de cette poutre</a:t>
                </a:r>
              </a:p>
            </p:txBody>
          </p:sp>
        </mc:Choice>
        <mc:Fallback xmlns="">
          <p:sp>
            <p:nvSpPr>
              <p:cNvPr id="6" name="Rectangle 5"/>
              <p:cNvSpPr>
                <a:spLocks noRot="1" noChangeAspect="1" noMove="1" noResize="1" noEditPoints="1" noAdjustHandles="1" noChangeArrowheads="1" noChangeShapeType="1" noTextEdit="1"/>
              </p:cNvSpPr>
              <p:nvPr/>
            </p:nvSpPr>
            <p:spPr>
              <a:xfrm>
                <a:off x="1148763" y="5738009"/>
                <a:ext cx="8964488" cy="523220"/>
              </a:xfrm>
              <a:prstGeom prst="rect">
                <a:avLst/>
              </a:prstGeom>
              <a:blipFill>
                <a:blip r:embed="rId4"/>
                <a:stretch>
                  <a:fillRect l="-204" t="-1163" b="-11628"/>
                </a:stretch>
              </a:blipFill>
            </p:spPr>
            <p:txBody>
              <a:bodyPr/>
              <a:lstStyle/>
              <a:p>
                <a:r>
                  <a:rPr lang="fr-CA">
                    <a:noFill/>
                  </a:rPr>
                  <a:t> </a:t>
                </a:r>
              </a:p>
            </p:txBody>
          </p:sp>
        </mc:Fallback>
      </mc:AlternateContent>
    </p:spTree>
    <p:extLst>
      <p:ext uri="{BB962C8B-B14F-4D97-AF65-F5344CB8AC3E}">
        <p14:creationId xmlns:p14="http://schemas.microsoft.com/office/powerpoint/2010/main" val="21633896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États limites d’utilisation</a:t>
            </a:r>
          </a:p>
        </p:txBody>
      </p:sp>
      <p:sp>
        <p:nvSpPr>
          <p:cNvPr id="3" name="Espace réservé du texte 2"/>
          <p:cNvSpPr>
            <a:spLocks noGrp="1"/>
          </p:cNvSpPr>
          <p:nvPr>
            <p:ph type="body" idx="1"/>
          </p:nvPr>
        </p:nvSpPr>
        <p:spPr/>
        <p:txBody>
          <a:bodyPr/>
          <a:lstStyle/>
          <a:p>
            <a:r>
              <a:rPr lang="fr-FR" dirty="0"/>
              <a:t>Vibration des structures</a:t>
            </a:r>
          </a:p>
        </p:txBody>
      </p:sp>
      <p:sp>
        <p:nvSpPr>
          <p:cNvPr id="4" name="Espace réservé du pied de page 3"/>
          <p:cNvSpPr>
            <a:spLocks noGrp="1"/>
          </p:cNvSpPr>
          <p:nvPr>
            <p:ph type="ftr" sz="quarter" idx="11"/>
          </p:nvPr>
        </p:nvSpPr>
        <p:spPr/>
        <p:txBody>
          <a:bodyPr/>
          <a:lstStyle/>
          <a:p>
            <a:r>
              <a:rPr lang="fr-FR"/>
              <a:t>ALU-COMPÉTENCES</a:t>
            </a:r>
          </a:p>
        </p:txBody>
      </p:sp>
      <p:sp>
        <p:nvSpPr>
          <p:cNvPr id="5" name="Espace réservé du numéro de diapositive 4"/>
          <p:cNvSpPr>
            <a:spLocks noGrp="1"/>
          </p:cNvSpPr>
          <p:nvPr>
            <p:ph type="sldNum" sz="quarter" idx="12"/>
          </p:nvPr>
        </p:nvSpPr>
        <p:spPr/>
        <p:txBody>
          <a:bodyPr/>
          <a:lstStyle/>
          <a:p>
            <a:fld id="{82B63C5F-247B-BE4F-ACBC-7BDD67617F3E}" type="slidenum">
              <a:rPr lang="fr-FR" smtClean="0"/>
              <a:t>58</a:t>
            </a:fld>
            <a:endParaRPr lang="fr-FR"/>
          </a:p>
        </p:txBody>
      </p:sp>
    </p:spTree>
    <p:extLst>
      <p:ext uri="{BB962C8B-B14F-4D97-AF65-F5344CB8AC3E}">
        <p14:creationId xmlns:p14="http://schemas.microsoft.com/office/powerpoint/2010/main" val="13673613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59</a:t>
            </a:fld>
            <a:endParaRPr lang="fr-CA" altLang="fr-FR" dirty="0"/>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États limites d’utilisation</a:t>
            </a:r>
          </a:p>
        </p:txBody>
      </p:sp>
      <p:sp>
        <p:nvSpPr>
          <p:cNvPr id="7" name="Rectangle 6"/>
          <p:cNvSpPr/>
          <p:nvPr/>
        </p:nvSpPr>
        <p:spPr>
          <a:xfrm>
            <a:off x="1148763" y="463463"/>
            <a:ext cx="9008256" cy="6198620"/>
          </a:xfrm>
          <a:prstGeom prst="rect">
            <a:avLst/>
          </a:prstGeom>
        </p:spPr>
        <p:txBody>
          <a:bodyPr wrap="square">
            <a:spAutoFit/>
          </a:bodyPr>
          <a:lstStyle/>
          <a:p>
            <a:pPr marL="0" lvl="1">
              <a:spcBef>
                <a:spcPct val="20000"/>
              </a:spcBef>
              <a:defRPr/>
            </a:pPr>
            <a:endParaRPr lang="fr-FR" sz="1600" dirty="0">
              <a:solidFill>
                <a:srgbClr val="FF0000"/>
              </a:solidFill>
              <a:latin typeface="Univers Condensed" panose="020B0506020202050204"/>
            </a:endParaRPr>
          </a:p>
          <a:p>
            <a:pPr marL="285750" lvl="1" indent="-285750">
              <a:spcBef>
                <a:spcPct val="20000"/>
              </a:spcBef>
              <a:buFont typeface="Arial" panose="020B0604020202020204" pitchFamily="34" charset="0"/>
              <a:buChar char="•"/>
              <a:defRPr/>
            </a:pPr>
            <a:r>
              <a:rPr lang="fr-CA" sz="1600" dirty="0">
                <a:latin typeface="Univers Condensed" panose="020B0506020202050204"/>
              </a:rPr>
              <a:t>Les vibrations sont induites par :</a:t>
            </a:r>
          </a:p>
          <a:p>
            <a:pPr marL="285750" lvl="1" indent="-285750">
              <a:spcBef>
                <a:spcPct val="20000"/>
              </a:spcBef>
              <a:buFont typeface="Arial" panose="020B0604020202020204" pitchFamily="34" charset="0"/>
              <a:buChar char="•"/>
              <a:defRPr/>
            </a:pPr>
            <a:endParaRPr lang="fr-CA" sz="1600" dirty="0">
              <a:latin typeface="Univers Condensed" panose="020B0506020202050204"/>
            </a:endParaRPr>
          </a:p>
          <a:p>
            <a:pPr marL="742950" lvl="2" indent="-285750">
              <a:spcBef>
                <a:spcPct val="20000"/>
              </a:spcBef>
              <a:buFont typeface="Wingdings" panose="05000000000000000000" pitchFamily="2" charset="2"/>
              <a:buChar char="Ø"/>
              <a:defRPr/>
            </a:pPr>
            <a:r>
              <a:rPr lang="fr-CA" sz="1600" dirty="0">
                <a:latin typeface="Univers Condensed" panose="020B0506020202050204"/>
              </a:rPr>
              <a:t>des charges appliquées soudainement</a:t>
            </a:r>
          </a:p>
          <a:p>
            <a:pPr marL="742950" lvl="2" indent="-285750">
              <a:spcBef>
                <a:spcPct val="20000"/>
              </a:spcBef>
              <a:buFont typeface="Calibri" panose="020F0502020204030204" pitchFamily="34" charset="0"/>
              <a:buChar char="‒"/>
              <a:defRPr/>
            </a:pPr>
            <a:endParaRPr lang="fr-CA" sz="1600" dirty="0">
              <a:latin typeface="Univers Condensed" panose="020B0506020202050204"/>
            </a:endParaRPr>
          </a:p>
          <a:p>
            <a:pPr marL="742950" lvl="2" indent="-285750">
              <a:spcBef>
                <a:spcPct val="20000"/>
              </a:spcBef>
              <a:buFont typeface="Wingdings" panose="05000000000000000000" pitchFamily="2" charset="2"/>
              <a:buChar char="Ø"/>
              <a:defRPr/>
            </a:pPr>
            <a:r>
              <a:rPr lang="fr-CA" sz="1600" dirty="0">
                <a:latin typeface="Univers Condensed" panose="020B0506020202050204"/>
              </a:rPr>
              <a:t>des charges cycliques imposées mécaniquement</a:t>
            </a:r>
          </a:p>
          <a:p>
            <a:pPr marL="742950" lvl="2" indent="-285750">
              <a:spcBef>
                <a:spcPct val="20000"/>
              </a:spcBef>
              <a:buFont typeface="Calibri" panose="020F0502020204030204" pitchFamily="34" charset="0"/>
              <a:buChar char="‒"/>
              <a:defRPr/>
            </a:pPr>
            <a:endParaRPr lang="fr-CA" sz="1600" dirty="0">
              <a:latin typeface="Univers Condensed" panose="020B0506020202050204"/>
            </a:endParaRPr>
          </a:p>
          <a:p>
            <a:pPr marL="742950" lvl="2" indent="-285750">
              <a:spcBef>
                <a:spcPct val="20000"/>
              </a:spcBef>
              <a:buFont typeface="Wingdings" panose="05000000000000000000" pitchFamily="2" charset="2"/>
              <a:buChar char="Ø"/>
              <a:defRPr/>
            </a:pPr>
            <a:r>
              <a:rPr lang="fr-CA" sz="1600" dirty="0">
                <a:latin typeface="Univers Condensed" panose="020B0506020202050204"/>
              </a:rPr>
              <a:t>l’écoulement de fluides (vent) autour des pièces</a:t>
            </a:r>
          </a:p>
          <a:p>
            <a:pPr marL="742950" lvl="2" indent="-285750">
              <a:spcBef>
                <a:spcPct val="20000"/>
              </a:spcBef>
              <a:buFont typeface="Calibri" panose="020F0502020204030204" pitchFamily="34" charset="0"/>
              <a:buChar char="‒"/>
              <a:defRPr/>
            </a:pPr>
            <a:endParaRPr lang="fr-CA" sz="1600" dirty="0">
              <a:latin typeface="Univers Condensed" panose="020B0506020202050204"/>
            </a:endParaRPr>
          </a:p>
          <a:p>
            <a:pPr marL="285750" lvl="1" indent="-285750">
              <a:spcBef>
                <a:spcPct val="20000"/>
              </a:spcBef>
              <a:buFont typeface="Arial" panose="020B0604020202020204" pitchFamily="34" charset="0"/>
              <a:buChar char="•"/>
              <a:defRPr/>
            </a:pPr>
            <a:r>
              <a:rPr lang="fr-CA" sz="1600" dirty="0">
                <a:latin typeface="Univers Condensed" panose="020B0506020202050204"/>
              </a:rPr>
              <a:t>Les vibrations sont susceptibles d’entraîner la rupture par fatigue, surtout des structures soudées, puisque le soudage</a:t>
            </a:r>
          </a:p>
          <a:p>
            <a:pPr marL="285750" lvl="1" indent="-285750">
              <a:spcBef>
                <a:spcPct val="20000"/>
              </a:spcBef>
              <a:buFont typeface="Arial" panose="020B0604020202020204" pitchFamily="34" charset="0"/>
              <a:buChar char="•"/>
              <a:defRPr/>
            </a:pPr>
            <a:endParaRPr lang="fr-CA" sz="1600" dirty="0">
              <a:latin typeface="Univers Condensed" panose="020B0506020202050204"/>
            </a:endParaRPr>
          </a:p>
          <a:p>
            <a:pPr marL="742950" lvl="2" indent="-285750">
              <a:spcBef>
                <a:spcPct val="20000"/>
              </a:spcBef>
              <a:buFont typeface="Wingdings" panose="05000000000000000000" pitchFamily="2" charset="2"/>
              <a:buChar char="Ø"/>
              <a:defRPr/>
            </a:pPr>
            <a:r>
              <a:rPr lang="fr-CA" sz="1600" dirty="0">
                <a:latin typeface="Univers Condensed" panose="020B0506020202050204"/>
              </a:rPr>
              <a:t>crée des imperfections</a:t>
            </a:r>
          </a:p>
          <a:p>
            <a:pPr marL="742950" lvl="2" indent="-285750">
              <a:spcBef>
                <a:spcPct val="20000"/>
              </a:spcBef>
              <a:buFont typeface="Calibri" panose="020F0502020204030204" pitchFamily="34" charset="0"/>
              <a:buChar char="‒"/>
              <a:defRPr/>
            </a:pPr>
            <a:endParaRPr lang="fr-CA" sz="1600" dirty="0">
              <a:latin typeface="Univers Condensed" panose="020B0506020202050204"/>
            </a:endParaRPr>
          </a:p>
          <a:p>
            <a:pPr marL="742950" lvl="2" indent="-285750">
              <a:spcBef>
                <a:spcPct val="20000"/>
              </a:spcBef>
              <a:buFont typeface="Wingdings" panose="05000000000000000000" pitchFamily="2" charset="2"/>
              <a:buChar char="Ø"/>
              <a:defRPr/>
            </a:pPr>
            <a:r>
              <a:rPr lang="fr-CA" sz="1600" dirty="0">
                <a:latin typeface="Univers Condensed" panose="020B0506020202050204"/>
              </a:rPr>
              <a:t>réduit la résistance des pièces</a:t>
            </a:r>
          </a:p>
          <a:p>
            <a:pPr marL="742950" lvl="2" indent="-285750">
              <a:spcBef>
                <a:spcPct val="20000"/>
              </a:spcBef>
              <a:buFont typeface="Calibri" panose="020F0502020204030204" pitchFamily="34" charset="0"/>
              <a:buChar char="‒"/>
              <a:defRPr/>
            </a:pPr>
            <a:endParaRPr lang="fr-CA" sz="1600" dirty="0">
              <a:latin typeface="Univers Condensed" panose="020B0506020202050204"/>
            </a:endParaRPr>
          </a:p>
          <a:p>
            <a:pPr marL="742950" lvl="2" indent="-285750">
              <a:spcBef>
                <a:spcPct val="20000"/>
              </a:spcBef>
              <a:buFont typeface="Wingdings" panose="05000000000000000000" pitchFamily="2" charset="2"/>
              <a:buChar char="Ø"/>
              <a:defRPr/>
            </a:pPr>
            <a:r>
              <a:rPr lang="fr-CA" sz="1600" dirty="0">
                <a:latin typeface="Univers Condensed" panose="020B0506020202050204"/>
              </a:rPr>
              <a:t>réduit la capacité d’amortissement de la structure</a:t>
            </a:r>
          </a:p>
          <a:p>
            <a:pPr marL="742950" lvl="2" indent="-285750">
              <a:spcBef>
                <a:spcPct val="20000"/>
              </a:spcBef>
              <a:buFont typeface="Calibri" panose="020F0502020204030204" pitchFamily="34" charset="0"/>
              <a:buChar char="‒"/>
              <a:defRPr/>
            </a:pPr>
            <a:endParaRPr lang="fr-CA" sz="1600" dirty="0">
              <a:latin typeface="Univers Condensed" panose="020B0506020202050204"/>
            </a:endParaRPr>
          </a:p>
          <a:p>
            <a:pPr marL="285750" lvl="1" indent="-285750">
              <a:spcBef>
                <a:spcPct val="20000"/>
              </a:spcBef>
              <a:buFont typeface="Arial" panose="020B0604020202020204" pitchFamily="34" charset="0"/>
              <a:buChar char="•"/>
              <a:defRPr/>
            </a:pPr>
            <a:r>
              <a:rPr lang="fr-CA" sz="1600" dirty="0">
                <a:latin typeface="Univers Condensed" panose="020B0506020202050204"/>
              </a:rPr>
              <a:t>Il faut éviter le phénomène de résonance</a:t>
            </a:r>
          </a:p>
          <a:p>
            <a:pPr marL="285750" lvl="1" indent="-285750">
              <a:spcBef>
                <a:spcPct val="20000"/>
              </a:spcBef>
              <a:buFont typeface="Arial" panose="020B0604020202020204" pitchFamily="34" charset="0"/>
              <a:buChar char="•"/>
              <a:defRPr/>
            </a:pPr>
            <a:endParaRPr lang="fr-CA" sz="1600" dirty="0">
              <a:latin typeface="Univers Condensed" panose="020B0506020202050204"/>
            </a:endParaRPr>
          </a:p>
          <a:p>
            <a:pPr marL="285750" lvl="1" indent="-285750">
              <a:spcBef>
                <a:spcPct val="20000"/>
              </a:spcBef>
              <a:buFont typeface="Arial" panose="020B0604020202020204" pitchFamily="34" charset="0"/>
              <a:buChar char="•"/>
              <a:defRPr/>
            </a:pPr>
            <a:r>
              <a:rPr lang="fr-CA" sz="1600" dirty="0">
                <a:latin typeface="Univers Condensed" panose="020B0506020202050204"/>
              </a:rPr>
              <a:t>Analyse à l’aide de logiciels ou, manuellement, à l’aide d’équations pour quelques cas courants</a:t>
            </a:r>
          </a:p>
        </p:txBody>
      </p:sp>
    </p:spTree>
    <p:extLst>
      <p:ext uri="{BB962C8B-B14F-4D97-AF65-F5344CB8AC3E}">
        <p14:creationId xmlns:p14="http://schemas.microsoft.com/office/powerpoint/2010/main" val="2789944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6</a:t>
            </a:fld>
            <a:endParaRPr lang="fr-CA" altLang="fr-FR"/>
          </a:p>
        </p:txBody>
      </p:sp>
      <p:sp>
        <p:nvSpPr>
          <p:cNvPr id="3" name="Rectangle 1027"/>
          <p:cNvSpPr txBox="1">
            <a:spLocks noChangeArrowheads="1"/>
          </p:cNvSpPr>
          <p:nvPr/>
        </p:nvSpPr>
        <p:spPr bwMode="auto">
          <a:xfrm>
            <a:off x="1148763" y="379686"/>
            <a:ext cx="9001125"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2" indent="0" eaLnBrk="1" hangingPunct="1">
              <a:buNone/>
              <a:defRPr/>
            </a:pPr>
            <a:endParaRPr lang="fr-FR" sz="1600" dirty="0">
              <a:latin typeface="Univers Condensed" panose="020B0506020202050204"/>
            </a:endParaRPr>
          </a:p>
          <a:p>
            <a:pPr marL="857250" lvl="2" indent="-457200" eaLnBrk="1" hangingPunct="1">
              <a:buFont typeface="+mj-lt"/>
              <a:buAutoNum type="arabicPeriod"/>
              <a:defRPr/>
            </a:pPr>
            <a:r>
              <a:rPr lang="fr-FR" sz="1600" dirty="0">
                <a:solidFill>
                  <a:schemeClr val="accent1"/>
                </a:solidFill>
                <a:latin typeface="Univers Condensed" panose="020B0506020202050204"/>
              </a:rPr>
              <a:t>Actions directes</a:t>
            </a:r>
          </a:p>
          <a:p>
            <a:pPr marL="857250" lvl="2" indent="-457200" eaLnBrk="1" hangingPunct="1">
              <a:buFont typeface="+mj-lt"/>
              <a:buAutoNum type="arabicPeriod"/>
              <a:defRPr/>
            </a:pPr>
            <a:endParaRPr lang="fr-FR" sz="1600" dirty="0">
              <a:latin typeface="Univers Condensed" panose="020B0506020202050204"/>
            </a:endParaRPr>
          </a:p>
          <a:p>
            <a:pPr marL="1200150" lvl="3" indent="-285750" eaLnBrk="1" hangingPunct="1">
              <a:buFont typeface="Arial" panose="020B0604020202020204" pitchFamily="34" charset="0"/>
              <a:buChar char="•"/>
              <a:defRPr/>
            </a:pPr>
            <a:r>
              <a:rPr lang="fr-FR" sz="1600" dirty="0">
                <a:latin typeface="Univers Condensed" panose="020B0506020202050204"/>
              </a:rPr>
              <a:t>charges concentrées et distribuées</a:t>
            </a:r>
          </a:p>
          <a:p>
            <a:pPr marL="1657350" lvl="4" indent="-285750" eaLnBrk="1" hangingPunct="1">
              <a:buFont typeface="Wingdings" panose="05000000000000000000" pitchFamily="2" charset="2"/>
              <a:buChar char="Ø"/>
              <a:defRPr/>
            </a:pPr>
            <a:r>
              <a:rPr lang="fr-CA" sz="1600" dirty="0">
                <a:latin typeface="Univers Condensed" panose="020B0506020202050204"/>
              </a:rPr>
              <a:t>Charges permanentes</a:t>
            </a:r>
          </a:p>
          <a:p>
            <a:pPr marL="1657350" lvl="4" indent="-285750" eaLnBrk="1" hangingPunct="1">
              <a:buFont typeface="Wingdings" panose="05000000000000000000" pitchFamily="2" charset="2"/>
              <a:buChar char="§"/>
              <a:defRPr/>
            </a:pPr>
            <a:endParaRPr lang="fr-CA" sz="1600" dirty="0">
              <a:latin typeface="Univers Condensed" panose="020B0506020202050204"/>
            </a:endParaRPr>
          </a:p>
          <a:p>
            <a:pPr marL="1657350" lvl="4" indent="-285750" eaLnBrk="1" hangingPunct="1">
              <a:buFont typeface="Wingdings" panose="05000000000000000000" pitchFamily="2" charset="2"/>
              <a:buChar char="Ø"/>
              <a:defRPr/>
            </a:pPr>
            <a:r>
              <a:rPr lang="fr-CA" sz="1600" dirty="0">
                <a:latin typeface="Univers Condensed" panose="020B0506020202050204"/>
              </a:rPr>
              <a:t>Charges d’occupation</a:t>
            </a:r>
          </a:p>
          <a:p>
            <a:pPr marL="1657350" lvl="4" indent="-285750" eaLnBrk="1" hangingPunct="1">
              <a:buFont typeface="Wingdings" panose="05000000000000000000" pitchFamily="2" charset="2"/>
              <a:buChar char="§"/>
              <a:defRPr/>
            </a:pPr>
            <a:endParaRPr lang="fr-CA" sz="1600" dirty="0">
              <a:latin typeface="Univers Condensed" panose="020B0506020202050204"/>
            </a:endParaRPr>
          </a:p>
          <a:p>
            <a:pPr marL="1657350" lvl="4" indent="-285750" eaLnBrk="1" hangingPunct="1">
              <a:buFont typeface="Wingdings" panose="05000000000000000000" pitchFamily="2" charset="2"/>
              <a:buChar char="Ø"/>
              <a:defRPr/>
            </a:pPr>
            <a:r>
              <a:rPr lang="fr-CA" sz="1600" dirty="0">
                <a:latin typeface="Univers Condensed" panose="020B0506020202050204"/>
              </a:rPr>
              <a:t>Charge de vent</a:t>
            </a:r>
          </a:p>
          <a:p>
            <a:pPr marL="1657350" lvl="4" indent="-285750" eaLnBrk="1" hangingPunct="1">
              <a:buFont typeface="Wingdings" panose="05000000000000000000" pitchFamily="2" charset="2"/>
              <a:buChar char="§"/>
              <a:defRPr/>
            </a:pPr>
            <a:endParaRPr lang="fr-CA" sz="1600" dirty="0">
              <a:latin typeface="Univers Condensed" panose="020B0506020202050204"/>
            </a:endParaRPr>
          </a:p>
          <a:p>
            <a:pPr marL="1657350" lvl="4" indent="-285750" eaLnBrk="1" hangingPunct="1">
              <a:buFont typeface="Wingdings" panose="05000000000000000000" pitchFamily="2" charset="2"/>
              <a:buChar char="Ø"/>
              <a:defRPr/>
            </a:pPr>
            <a:r>
              <a:rPr lang="fr-CA" sz="1600" dirty="0">
                <a:latin typeface="Univers Condensed" panose="020B0506020202050204"/>
              </a:rPr>
              <a:t>Charge de neige</a:t>
            </a:r>
          </a:p>
          <a:p>
            <a:pPr marL="1657350" lvl="4" indent="-285750" eaLnBrk="1" hangingPunct="1">
              <a:buFont typeface="Wingdings" panose="05000000000000000000" pitchFamily="2" charset="2"/>
              <a:buChar char="§"/>
              <a:defRPr/>
            </a:pPr>
            <a:endParaRPr lang="fr-CA" sz="1600" dirty="0">
              <a:latin typeface="Univers Condensed" panose="020B0506020202050204"/>
            </a:endParaRPr>
          </a:p>
          <a:p>
            <a:pPr marL="1657350" lvl="4" indent="-285750" eaLnBrk="1" hangingPunct="1">
              <a:buFont typeface="Wingdings" panose="05000000000000000000" pitchFamily="2" charset="2"/>
              <a:buChar char="Ø"/>
              <a:defRPr/>
            </a:pPr>
            <a:r>
              <a:rPr lang="fr-CA" sz="1600" dirty="0">
                <a:latin typeface="Univers Condensed" panose="020B0506020202050204"/>
              </a:rPr>
              <a:t>Charge de glace</a:t>
            </a:r>
          </a:p>
          <a:p>
            <a:pPr marL="1714500" lvl="4" indent="-342900" eaLnBrk="1" hangingPunct="1">
              <a:buFont typeface="Wingdings" panose="05000000000000000000" pitchFamily="2" charset="2"/>
              <a:buChar char="§"/>
              <a:defRPr/>
            </a:pPr>
            <a:endParaRPr lang="fr-CA" sz="1600" dirty="0">
              <a:latin typeface="Univers Condensed" panose="020B0506020202050204"/>
            </a:endParaRPr>
          </a:p>
          <a:p>
            <a:pPr marL="857250" lvl="2" indent="-457200" eaLnBrk="1" hangingPunct="1">
              <a:buFont typeface="+mj-lt"/>
              <a:buAutoNum type="arabicPeriod"/>
              <a:defRPr/>
            </a:pPr>
            <a:r>
              <a:rPr lang="fr-FR" sz="1600" dirty="0">
                <a:solidFill>
                  <a:schemeClr val="accent1"/>
                </a:solidFill>
                <a:latin typeface="Univers Condensed" panose="020B0506020202050204"/>
              </a:rPr>
              <a:t>Actions indirectes</a:t>
            </a:r>
          </a:p>
          <a:p>
            <a:pPr marL="857250" lvl="2" indent="-457200" eaLnBrk="1" hangingPunct="1">
              <a:buFont typeface="+mj-lt"/>
              <a:buAutoNum type="arabicPeriod"/>
              <a:defRPr/>
            </a:pPr>
            <a:endParaRPr lang="fr-FR" sz="1600" dirty="0">
              <a:latin typeface="Univers Condensed" panose="020B0506020202050204"/>
            </a:endParaRPr>
          </a:p>
          <a:p>
            <a:pPr marL="1200150" lvl="3" indent="-285750" eaLnBrk="1" hangingPunct="1">
              <a:buFont typeface="Arial" panose="020B0604020202020204" pitchFamily="34" charset="0"/>
              <a:buChar char="•"/>
              <a:defRPr/>
            </a:pPr>
            <a:r>
              <a:rPr lang="fr-FR" sz="1600" dirty="0">
                <a:latin typeface="Univers Condensed" panose="020B0506020202050204"/>
              </a:rPr>
              <a:t>déformations imposées</a:t>
            </a:r>
          </a:p>
          <a:p>
            <a:pPr marL="1657350" lvl="4" indent="-285750" eaLnBrk="1" hangingPunct="1">
              <a:buFont typeface="Wingdings" panose="05000000000000000000" pitchFamily="2" charset="2"/>
              <a:buChar char="Ø"/>
              <a:defRPr/>
            </a:pPr>
            <a:r>
              <a:rPr lang="fr-FR" sz="1600" dirty="0">
                <a:latin typeface="Univers Condensed" panose="020B0506020202050204"/>
              </a:rPr>
              <a:t>De type nature naturelle : charges dues à la variation de température, retrait et fluage, affaissement d’appuis, tremblement de terre, etc.</a:t>
            </a:r>
          </a:p>
          <a:p>
            <a:pPr marL="1657350" lvl="4" indent="-285750" eaLnBrk="1" hangingPunct="1">
              <a:buFont typeface="Wingdings" panose="05000000000000000000" pitchFamily="2" charset="2"/>
              <a:buChar char="Ø"/>
              <a:defRPr/>
            </a:pPr>
            <a:endParaRPr lang="fr-FR" sz="1600" dirty="0">
              <a:latin typeface="Univers Condensed" panose="020B0506020202050204"/>
            </a:endParaRPr>
          </a:p>
          <a:p>
            <a:pPr marL="1657350" lvl="4" indent="-285750" eaLnBrk="1" hangingPunct="1">
              <a:buFont typeface="Wingdings" panose="05000000000000000000" pitchFamily="2" charset="2"/>
              <a:buChar char="Ø"/>
              <a:defRPr/>
            </a:pPr>
            <a:r>
              <a:rPr lang="fr-FR" sz="1600" dirty="0">
                <a:latin typeface="Univers Condensed" panose="020B0506020202050204"/>
              </a:rPr>
              <a:t>De nature artificielle : charges induites par la précontrainte, un défaut de verticalité, etc.</a:t>
            </a: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p:spTree>
    <p:extLst>
      <p:ext uri="{BB962C8B-B14F-4D97-AF65-F5344CB8AC3E}">
        <p14:creationId xmlns:p14="http://schemas.microsoft.com/office/powerpoint/2010/main" val="18369713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60</a:t>
            </a:fld>
            <a:endParaRPr lang="fr-CA" altLang="fr-FR" dirty="0"/>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États limites d’utilisation</a:t>
            </a:r>
          </a:p>
        </p:txBody>
      </p:sp>
      <p:pic>
        <p:nvPicPr>
          <p:cNvPr id="5" name="Image 4"/>
          <p:cNvPicPr>
            <a:picLocks noChangeAspect="1"/>
          </p:cNvPicPr>
          <p:nvPr/>
        </p:nvPicPr>
        <p:blipFill rotWithShape="1">
          <a:blip r:embed="rId3"/>
          <a:srcRect t="59049"/>
          <a:stretch/>
        </p:blipFill>
        <p:spPr>
          <a:xfrm>
            <a:off x="6260820" y="1959943"/>
            <a:ext cx="4699557" cy="2236239"/>
          </a:xfrm>
          <a:prstGeom prst="rect">
            <a:avLst/>
          </a:prstGeom>
        </p:spPr>
      </p:pic>
      <p:sp>
        <p:nvSpPr>
          <p:cNvPr id="6" name="Rectangle 5"/>
          <p:cNvSpPr/>
          <p:nvPr/>
        </p:nvSpPr>
        <p:spPr>
          <a:xfrm>
            <a:off x="4311878" y="4899811"/>
            <a:ext cx="3495218" cy="307777"/>
          </a:xfrm>
          <a:prstGeom prst="rect">
            <a:avLst/>
          </a:prstGeom>
        </p:spPr>
        <p:txBody>
          <a:bodyPr wrap="square">
            <a:spAutoFit/>
          </a:bodyPr>
          <a:lstStyle/>
          <a:p>
            <a:r>
              <a:rPr lang="fr-CA" sz="1400" dirty="0">
                <a:latin typeface="Univers Condensed" panose="020B0506020202050204"/>
              </a:rPr>
              <a:t>Fréquence naturelle de poutres simples</a:t>
            </a:r>
          </a:p>
        </p:txBody>
      </p:sp>
      <mc:AlternateContent xmlns:mc="http://schemas.openxmlformats.org/markup-compatibility/2006" xmlns:a14="http://schemas.microsoft.com/office/drawing/2010/main">
        <mc:Choice Requires="a14">
          <p:sp>
            <p:nvSpPr>
              <p:cNvPr id="9" name="Rectangle 8"/>
              <p:cNvSpPr/>
              <p:nvPr/>
            </p:nvSpPr>
            <p:spPr>
              <a:xfrm>
                <a:off x="1148763" y="5649607"/>
                <a:ext cx="9811614" cy="523220"/>
              </a:xfrm>
              <a:prstGeom prst="rect">
                <a:avLst/>
              </a:prstGeom>
            </p:spPr>
            <p:txBody>
              <a:bodyPr wrap="square">
                <a:spAutoFit/>
              </a:bodyPr>
              <a:lstStyle/>
              <a:p>
                <a:pPr marL="0" lvl="1">
                  <a:spcBef>
                    <a:spcPct val="20000"/>
                  </a:spcBef>
                  <a:defRPr/>
                </a:pPr>
                <a14:m>
                  <m:oMath xmlns:m="http://schemas.openxmlformats.org/officeDocument/2006/math">
                    <m:r>
                      <a:rPr lang="fr-CA" sz="1400" i="1">
                        <a:solidFill>
                          <a:srgbClr val="000099"/>
                        </a:solidFill>
                        <a:latin typeface="Cambria Math"/>
                        <a:ea typeface="Cambria Math"/>
                      </a:rPr>
                      <m:t>⨀</m:t>
                    </m:r>
                  </m:oMath>
                </a14:m>
                <a:r>
                  <a:rPr lang="fr-CA" sz="1400" dirty="0">
                    <a:latin typeface="Univers Condensed" panose="020B0506020202050204"/>
                  </a:rPr>
                  <a:t> </a:t>
                </a:r>
                <a14:m>
                  <m:oMath xmlns:m="http://schemas.openxmlformats.org/officeDocument/2006/math">
                    <m:r>
                      <a:rPr lang="fr-CA" sz="1400" i="1" dirty="0">
                        <a:latin typeface="Cambria Math"/>
                        <a:ea typeface="Cambria Math"/>
                      </a:rPr>
                      <m:t>𝛿</m:t>
                    </m:r>
                  </m:oMath>
                </a14:m>
                <a:r>
                  <a:rPr lang="fr-CA" sz="1400" dirty="0">
                    <a:latin typeface="Univers Condensed" panose="020B0506020202050204"/>
                  </a:rPr>
                  <a:t> (</a:t>
                </a:r>
                <a14:m>
                  <m:oMath xmlns:m="http://schemas.openxmlformats.org/officeDocument/2006/math">
                    <m:r>
                      <m:rPr>
                        <m:sty m:val="p"/>
                      </m:rPr>
                      <a:rPr lang="fr-CA" sz="1400" dirty="0">
                        <a:latin typeface="Cambria Math"/>
                      </a:rPr>
                      <m:t>mm</m:t>
                    </m:r>
                  </m:oMath>
                </a14:m>
                <a:r>
                  <a:rPr lang="fr-CA" sz="1400" dirty="0">
                    <a:latin typeface="Univers Condensed" panose="020B0506020202050204"/>
                  </a:rPr>
                  <a:t>) est la flèche maximale de la pièce causée par son propre poids ainsi que par la charge concentrée ou distribuée qui la sollicite, </a:t>
                </a:r>
                <a14:m>
                  <m:oMath xmlns:m="http://schemas.openxmlformats.org/officeDocument/2006/math">
                    <m:r>
                      <a:rPr lang="fr-CA" sz="1400" i="1" dirty="0">
                        <a:latin typeface="Cambria Math"/>
                      </a:rPr>
                      <m:t>𝑟</m:t>
                    </m:r>
                    <m:r>
                      <a:rPr lang="fr-CA" sz="1400" i="1" dirty="0">
                        <a:latin typeface="Cambria Math"/>
                      </a:rPr>
                      <m:t> </m:t>
                    </m:r>
                  </m:oMath>
                </a14:m>
                <a:r>
                  <a:rPr lang="fr-CA" sz="1400" dirty="0">
                    <a:latin typeface="Univers Condensed" panose="020B0506020202050204"/>
                  </a:rPr>
                  <a:t>(</a:t>
                </a:r>
                <a14:m>
                  <m:oMath xmlns:m="http://schemas.openxmlformats.org/officeDocument/2006/math">
                    <m:r>
                      <m:rPr>
                        <m:sty m:val="p"/>
                      </m:rPr>
                      <a:rPr lang="fr-CA" sz="1400" dirty="0">
                        <a:latin typeface="Cambria Math"/>
                      </a:rPr>
                      <m:t>mm</m:t>
                    </m:r>
                  </m:oMath>
                </a14:m>
                <a:r>
                  <a:rPr lang="fr-CA" sz="1400" dirty="0">
                    <a:latin typeface="Univers Condensed" panose="020B0506020202050204"/>
                  </a:rPr>
                  <a:t>) est le rayon de giration de la section de la pièce et </a:t>
                </a:r>
                <a14:m>
                  <m:oMath xmlns:m="http://schemas.openxmlformats.org/officeDocument/2006/math">
                    <m:r>
                      <a:rPr lang="fr-CA" sz="1400" i="1" dirty="0">
                        <a:latin typeface="Cambria Math"/>
                      </a:rPr>
                      <m:t>𝐿</m:t>
                    </m:r>
                    <m:r>
                      <a:rPr lang="fr-CA" sz="1400" i="1" dirty="0">
                        <a:latin typeface="Cambria Math"/>
                      </a:rPr>
                      <m:t> </m:t>
                    </m:r>
                  </m:oMath>
                </a14:m>
                <a:r>
                  <a:rPr lang="fr-CA" sz="1400" dirty="0">
                    <a:latin typeface="Univers Condensed" panose="020B0506020202050204"/>
                  </a:rPr>
                  <a:t>(</a:t>
                </a:r>
                <a14:m>
                  <m:oMath xmlns:m="http://schemas.openxmlformats.org/officeDocument/2006/math">
                    <m:r>
                      <m:rPr>
                        <m:sty m:val="p"/>
                      </m:rPr>
                      <a:rPr lang="fr-CA" sz="1400" dirty="0">
                        <a:latin typeface="Cambria Math"/>
                      </a:rPr>
                      <m:t>mm</m:t>
                    </m:r>
                  </m:oMath>
                </a14:m>
                <a:r>
                  <a:rPr lang="fr-CA" sz="1400" dirty="0">
                    <a:latin typeface="Univers Condensed" panose="020B0506020202050204"/>
                  </a:rPr>
                  <a:t>) est la portée</a:t>
                </a:r>
              </a:p>
            </p:txBody>
          </p:sp>
        </mc:Choice>
        <mc:Fallback xmlns="">
          <p:sp>
            <p:nvSpPr>
              <p:cNvPr id="9" name="Rectangle 8"/>
              <p:cNvSpPr>
                <a:spLocks noRot="1" noChangeAspect="1" noMove="1" noResize="1" noEditPoints="1" noAdjustHandles="1" noChangeArrowheads="1" noChangeShapeType="1" noTextEdit="1"/>
              </p:cNvSpPr>
              <p:nvPr/>
            </p:nvSpPr>
            <p:spPr>
              <a:xfrm>
                <a:off x="1148763" y="5649607"/>
                <a:ext cx="9811614" cy="523220"/>
              </a:xfrm>
              <a:prstGeom prst="rect">
                <a:avLst/>
              </a:prstGeom>
              <a:blipFill>
                <a:blip r:embed="rId4"/>
                <a:stretch>
                  <a:fillRect l="-186" t="-2326" r="-373" b="-10465"/>
                </a:stretch>
              </a:blipFill>
            </p:spPr>
            <p:txBody>
              <a:bodyPr/>
              <a:lstStyle/>
              <a:p>
                <a:r>
                  <a:rPr lang="fr-CA">
                    <a:noFill/>
                  </a:rPr>
                  <a:t> </a:t>
                </a:r>
              </a:p>
            </p:txBody>
          </p:sp>
        </mc:Fallback>
      </mc:AlternateContent>
      <p:pic>
        <p:nvPicPr>
          <p:cNvPr id="11" name="Image 10"/>
          <p:cNvPicPr>
            <a:picLocks noChangeAspect="1"/>
          </p:cNvPicPr>
          <p:nvPr/>
        </p:nvPicPr>
        <p:blipFill rotWithShape="1">
          <a:blip r:embed="rId3"/>
          <a:srcRect b="41116"/>
          <a:stretch/>
        </p:blipFill>
        <p:spPr>
          <a:xfrm>
            <a:off x="1148763" y="1470305"/>
            <a:ext cx="4699557" cy="3215516"/>
          </a:xfrm>
          <a:prstGeom prst="rect">
            <a:avLst/>
          </a:prstGeom>
        </p:spPr>
      </p:pic>
      <p:sp>
        <p:nvSpPr>
          <p:cNvPr id="12" name="ZoneTexte 2">
            <a:extLst>
              <a:ext uri="{FF2B5EF4-FFF2-40B4-BE49-F238E27FC236}">
                <a16:creationId xmlns:a16="http://schemas.microsoft.com/office/drawing/2014/main" id="{AED26E1F-9610-8043-84F4-909710D67BD8}"/>
              </a:ext>
            </a:extLst>
          </p:cNvPr>
          <p:cNvSpPr txBox="1"/>
          <p:nvPr/>
        </p:nvSpPr>
        <p:spPr>
          <a:xfrm>
            <a:off x="480119" y="6494849"/>
            <a:ext cx="4416346" cy="461665"/>
          </a:xfrm>
          <a:prstGeom prst="rect">
            <a:avLst/>
          </a:prstGeom>
          <a:noFill/>
        </p:spPr>
        <p:txBody>
          <a:bodyPr wrap="square" rtlCol="0">
            <a:spAutoFit/>
          </a:bodyPr>
          <a:lstStyle/>
          <a:p>
            <a:r>
              <a:rPr lang="fr-FR" sz="1100" dirty="0">
                <a:solidFill>
                  <a:schemeClr val="tx1">
                    <a:lumMod val="50000"/>
                    <a:lumOff val="50000"/>
                  </a:schemeClr>
                </a:solidFill>
                <a:latin typeface="Univers Condensed" panose="020B0506020202050204"/>
              </a:rPr>
              <a:t>Source : Beaulieu, Denis. Calcul des charpentes d'aluminium (2003)</a:t>
            </a:r>
          </a:p>
          <a:p>
            <a:endParaRPr lang="fr-FR" sz="1200" dirty="0">
              <a:latin typeface="Univers Condensed" panose="020B0506020202050204"/>
            </a:endParaRPr>
          </a:p>
        </p:txBody>
      </p:sp>
    </p:spTree>
    <p:extLst>
      <p:ext uri="{BB962C8B-B14F-4D97-AF65-F5344CB8AC3E}">
        <p14:creationId xmlns:p14="http://schemas.microsoft.com/office/powerpoint/2010/main" val="4291630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D485D82-F5EB-9243-AACD-09E4AA355EE7}"/>
              </a:ext>
            </a:extLst>
          </p:cNvPr>
          <p:cNvSpPr>
            <a:spLocks noGrp="1"/>
          </p:cNvSpPr>
          <p:nvPr>
            <p:ph type="title"/>
          </p:nvPr>
        </p:nvSpPr>
        <p:spPr/>
        <p:txBody>
          <a:bodyPr/>
          <a:lstStyle/>
          <a:p>
            <a:r>
              <a:rPr lang="fr-FR" dirty="0"/>
              <a:t>PARTENAIRES</a:t>
            </a:r>
          </a:p>
        </p:txBody>
      </p:sp>
      <p:pic>
        <p:nvPicPr>
          <p:cNvPr id="29" name="Image 28">
            <a:extLst>
              <a:ext uri="{FF2B5EF4-FFF2-40B4-BE49-F238E27FC236}">
                <a16:creationId xmlns:a16="http://schemas.microsoft.com/office/drawing/2014/main" id="{CC8BB46F-97D0-6946-A523-884DE0E13EF1}"/>
              </a:ext>
            </a:extLst>
          </p:cNvPr>
          <p:cNvPicPr>
            <a:picLocks noChangeAspect="1"/>
          </p:cNvPicPr>
          <p:nvPr/>
        </p:nvPicPr>
        <p:blipFill>
          <a:blip r:embed="rId2"/>
          <a:stretch>
            <a:fillRect/>
          </a:stretch>
        </p:blipFill>
        <p:spPr>
          <a:xfrm>
            <a:off x="6514231" y="4516771"/>
            <a:ext cx="1403783" cy="686059"/>
          </a:xfrm>
          <a:prstGeom prst="rect">
            <a:avLst/>
          </a:prstGeom>
        </p:spPr>
      </p:pic>
      <p:pic>
        <p:nvPicPr>
          <p:cNvPr id="31" name="Image 30">
            <a:extLst>
              <a:ext uri="{FF2B5EF4-FFF2-40B4-BE49-F238E27FC236}">
                <a16:creationId xmlns:a16="http://schemas.microsoft.com/office/drawing/2014/main" id="{C8E166F7-2569-2148-81D4-8D05C20D39F6}"/>
              </a:ext>
            </a:extLst>
          </p:cNvPr>
          <p:cNvPicPr>
            <a:picLocks noChangeAspect="1"/>
          </p:cNvPicPr>
          <p:nvPr/>
        </p:nvPicPr>
        <p:blipFill>
          <a:blip r:embed="rId3"/>
          <a:stretch>
            <a:fillRect/>
          </a:stretch>
        </p:blipFill>
        <p:spPr>
          <a:xfrm>
            <a:off x="4864818" y="2341426"/>
            <a:ext cx="2351305" cy="722673"/>
          </a:xfrm>
          <a:prstGeom prst="rect">
            <a:avLst/>
          </a:prstGeom>
        </p:spPr>
      </p:pic>
      <p:pic>
        <p:nvPicPr>
          <p:cNvPr id="35" name="Image 34">
            <a:extLst>
              <a:ext uri="{FF2B5EF4-FFF2-40B4-BE49-F238E27FC236}">
                <a16:creationId xmlns:a16="http://schemas.microsoft.com/office/drawing/2014/main" id="{8C268C13-B624-5447-93E9-4E09A9152832}"/>
              </a:ext>
            </a:extLst>
          </p:cNvPr>
          <p:cNvPicPr>
            <a:picLocks noChangeAspect="1"/>
          </p:cNvPicPr>
          <p:nvPr/>
        </p:nvPicPr>
        <p:blipFill>
          <a:blip r:embed="rId4"/>
          <a:stretch>
            <a:fillRect/>
          </a:stretch>
        </p:blipFill>
        <p:spPr>
          <a:xfrm>
            <a:off x="932514" y="2439964"/>
            <a:ext cx="2768767" cy="538215"/>
          </a:xfrm>
          <a:prstGeom prst="rect">
            <a:avLst/>
          </a:prstGeom>
        </p:spPr>
      </p:pic>
      <p:pic>
        <p:nvPicPr>
          <p:cNvPr id="37" name="Graphique 36">
            <a:extLst>
              <a:ext uri="{FF2B5EF4-FFF2-40B4-BE49-F238E27FC236}">
                <a16:creationId xmlns:a16="http://schemas.microsoft.com/office/drawing/2014/main" id="{595DA0AB-17DF-DE40-AFD4-10998F7D17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44044" y="2405809"/>
            <a:ext cx="2586715" cy="559290"/>
          </a:xfrm>
          <a:prstGeom prst="rect">
            <a:avLst/>
          </a:prstGeom>
        </p:spPr>
      </p:pic>
      <p:pic>
        <p:nvPicPr>
          <p:cNvPr id="43" name="Image 42">
            <a:extLst>
              <a:ext uri="{FF2B5EF4-FFF2-40B4-BE49-F238E27FC236}">
                <a16:creationId xmlns:a16="http://schemas.microsoft.com/office/drawing/2014/main" id="{6AD8C13E-7269-FF47-B324-F140639916EB}"/>
              </a:ext>
            </a:extLst>
          </p:cNvPr>
          <p:cNvPicPr>
            <a:picLocks noChangeAspect="1"/>
          </p:cNvPicPr>
          <p:nvPr/>
        </p:nvPicPr>
        <p:blipFill>
          <a:blip r:embed="rId7"/>
          <a:stretch>
            <a:fillRect/>
          </a:stretch>
        </p:blipFill>
        <p:spPr>
          <a:xfrm>
            <a:off x="4366402" y="4751494"/>
            <a:ext cx="1458903" cy="447255"/>
          </a:xfrm>
          <a:prstGeom prst="rect">
            <a:avLst/>
          </a:prstGeom>
        </p:spPr>
      </p:pic>
      <p:cxnSp>
        <p:nvCxnSpPr>
          <p:cNvPr id="11" name="Connecteur droit 10">
            <a:extLst>
              <a:ext uri="{FF2B5EF4-FFF2-40B4-BE49-F238E27FC236}">
                <a16:creationId xmlns:a16="http://schemas.microsoft.com/office/drawing/2014/main" id="{8BF77C14-C801-C94F-AADA-B6874BA2871B}"/>
              </a:ext>
            </a:extLst>
          </p:cNvPr>
          <p:cNvCxnSpPr>
            <a:cxnSpLocks/>
          </p:cNvCxnSpPr>
          <p:nvPr/>
        </p:nvCxnSpPr>
        <p:spPr>
          <a:xfrm>
            <a:off x="4083019" y="4019610"/>
            <a:ext cx="0" cy="160838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5F0B9348-28CA-6F45-9589-A3D7D3AE2B7F}"/>
              </a:ext>
            </a:extLst>
          </p:cNvPr>
          <p:cNvCxnSpPr>
            <a:cxnSpLocks/>
          </p:cNvCxnSpPr>
          <p:nvPr/>
        </p:nvCxnSpPr>
        <p:spPr>
          <a:xfrm>
            <a:off x="6153360" y="4038675"/>
            <a:ext cx="0" cy="160838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E1D36E10-06D2-5240-9F20-C58B979E6B78}"/>
              </a:ext>
            </a:extLst>
          </p:cNvPr>
          <p:cNvCxnSpPr>
            <a:cxnSpLocks/>
          </p:cNvCxnSpPr>
          <p:nvPr/>
        </p:nvCxnSpPr>
        <p:spPr>
          <a:xfrm>
            <a:off x="6198166" y="4016382"/>
            <a:ext cx="192807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4149DE5E-AD39-E346-9E85-53C16A8EA9D8}"/>
              </a:ext>
            </a:extLst>
          </p:cNvPr>
          <p:cNvCxnSpPr>
            <a:cxnSpLocks/>
          </p:cNvCxnSpPr>
          <p:nvPr/>
        </p:nvCxnSpPr>
        <p:spPr>
          <a:xfrm>
            <a:off x="4140533" y="4016382"/>
            <a:ext cx="192807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EABC491A-34CB-6B4B-A915-110E6B759F98}"/>
              </a:ext>
            </a:extLst>
          </p:cNvPr>
          <p:cNvCxnSpPr>
            <a:cxnSpLocks/>
          </p:cNvCxnSpPr>
          <p:nvPr/>
        </p:nvCxnSpPr>
        <p:spPr>
          <a:xfrm>
            <a:off x="2091405" y="4008799"/>
            <a:ext cx="192807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05399FDD-6013-C24A-A6F6-3BE37430B62E}"/>
              </a:ext>
            </a:extLst>
          </p:cNvPr>
          <p:cNvCxnSpPr>
            <a:cxnSpLocks/>
          </p:cNvCxnSpPr>
          <p:nvPr/>
        </p:nvCxnSpPr>
        <p:spPr>
          <a:xfrm>
            <a:off x="8139307" y="1949067"/>
            <a:ext cx="0" cy="160838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F02D5362-EE43-9247-8445-D202A4F24E15}"/>
              </a:ext>
            </a:extLst>
          </p:cNvPr>
          <p:cNvCxnSpPr>
            <a:cxnSpLocks/>
          </p:cNvCxnSpPr>
          <p:nvPr/>
        </p:nvCxnSpPr>
        <p:spPr>
          <a:xfrm>
            <a:off x="4019483" y="1949067"/>
            <a:ext cx="0" cy="160838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E01C0322-C4B6-CF43-9998-DAD7FA6DE591}"/>
              </a:ext>
            </a:extLst>
          </p:cNvPr>
          <p:cNvSpPr>
            <a:spLocks noGrp="1"/>
          </p:cNvSpPr>
          <p:nvPr>
            <p:ph type="ftr" sz="quarter" idx="11"/>
          </p:nvPr>
        </p:nvSpPr>
        <p:spPr/>
        <p:txBody>
          <a:bodyPr/>
          <a:lstStyle/>
          <a:p>
            <a:r>
              <a:rPr lang="fr-FR"/>
              <a:t>ALU-COMPÉTENCES</a:t>
            </a:r>
            <a:endParaRPr lang="fr-FR" dirty="0"/>
          </a:p>
        </p:txBody>
      </p:sp>
      <p:sp>
        <p:nvSpPr>
          <p:cNvPr id="4" name="Espace réservé du numéro de diapositive 3">
            <a:extLst>
              <a:ext uri="{FF2B5EF4-FFF2-40B4-BE49-F238E27FC236}">
                <a16:creationId xmlns:a16="http://schemas.microsoft.com/office/drawing/2014/main" id="{602D9E4A-F008-D64D-AFB2-6F056C26B8E3}"/>
              </a:ext>
            </a:extLst>
          </p:cNvPr>
          <p:cNvSpPr>
            <a:spLocks noGrp="1"/>
          </p:cNvSpPr>
          <p:nvPr>
            <p:ph type="sldNum" sz="quarter" idx="12"/>
          </p:nvPr>
        </p:nvSpPr>
        <p:spPr/>
        <p:txBody>
          <a:bodyPr/>
          <a:lstStyle/>
          <a:p>
            <a:fld id="{82B63C5F-247B-BE4F-ACBC-7BDD67617F3E}" type="slidenum">
              <a:rPr lang="fr-FR" smtClean="0"/>
              <a:t>61</a:t>
            </a:fld>
            <a:endParaRPr lang="fr-FR"/>
          </a:p>
        </p:txBody>
      </p:sp>
      <p:pic>
        <p:nvPicPr>
          <p:cNvPr id="5" name="Imag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59987" y="4605858"/>
            <a:ext cx="1627012" cy="751173"/>
          </a:xfrm>
          <a:prstGeom prst="rect">
            <a:avLst/>
          </a:prstGeom>
        </p:spPr>
      </p:pic>
      <p:pic>
        <p:nvPicPr>
          <p:cNvPr id="6" name="Imag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09645" y="4577281"/>
            <a:ext cx="1239750" cy="621468"/>
          </a:xfrm>
          <a:prstGeom prst="rect">
            <a:avLst/>
          </a:prstGeom>
        </p:spPr>
      </p:pic>
      <p:cxnSp>
        <p:nvCxnSpPr>
          <p:cNvPr id="20" name="Connecteur droit 19">
            <a:extLst>
              <a:ext uri="{FF2B5EF4-FFF2-40B4-BE49-F238E27FC236}">
                <a16:creationId xmlns:a16="http://schemas.microsoft.com/office/drawing/2014/main" id="{E1D36E10-06D2-5240-9F20-C58B979E6B78}"/>
              </a:ext>
            </a:extLst>
          </p:cNvPr>
          <p:cNvCxnSpPr>
            <a:cxnSpLocks/>
          </p:cNvCxnSpPr>
          <p:nvPr/>
        </p:nvCxnSpPr>
        <p:spPr>
          <a:xfrm>
            <a:off x="8267160" y="4016382"/>
            <a:ext cx="192807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5F0B9348-28CA-6F45-9589-A3D7D3AE2B7F}"/>
              </a:ext>
            </a:extLst>
          </p:cNvPr>
          <p:cNvCxnSpPr>
            <a:cxnSpLocks/>
          </p:cNvCxnSpPr>
          <p:nvPr/>
        </p:nvCxnSpPr>
        <p:spPr>
          <a:xfrm>
            <a:off x="8202688" y="4019610"/>
            <a:ext cx="0" cy="160838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145A6F5C-52C0-294A-6FA1-1839C3F34AAC}"/>
              </a:ext>
            </a:extLst>
          </p:cNvPr>
          <p:cNvPicPr>
            <a:picLocks noChangeAspect="1"/>
          </p:cNvPicPr>
          <p:nvPr/>
        </p:nvPicPr>
        <p:blipFill>
          <a:blip r:embed="rId10"/>
          <a:stretch>
            <a:fillRect/>
          </a:stretch>
        </p:blipFill>
        <p:spPr>
          <a:xfrm>
            <a:off x="829236" y="2360984"/>
            <a:ext cx="1471248" cy="705729"/>
          </a:xfrm>
          <a:prstGeom prst="rect">
            <a:avLst/>
          </a:prstGeom>
        </p:spPr>
      </p:pic>
    </p:spTree>
    <p:extLst>
      <p:ext uri="{BB962C8B-B14F-4D97-AF65-F5344CB8AC3E}">
        <p14:creationId xmlns:p14="http://schemas.microsoft.com/office/powerpoint/2010/main" val="3743939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Actions, combinaisons </a:t>
            </a:r>
            <a:br>
              <a:rPr lang="fr-FR" dirty="0"/>
            </a:br>
            <a:r>
              <a:rPr lang="fr-FR" dirty="0"/>
              <a:t>et états limites</a:t>
            </a:r>
          </a:p>
        </p:txBody>
      </p:sp>
      <p:sp>
        <p:nvSpPr>
          <p:cNvPr id="3" name="Espace réservé du texte 2"/>
          <p:cNvSpPr>
            <a:spLocks noGrp="1"/>
          </p:cNvSpPr>
          <p:nvPr>
            <p:ph type="body" idx="1"/>
          </p:nvPr>
        </p:nvSpPr>
        <p:spPr/>
        <p:txBody>
          <a:bodyPr/>
          <a:lstStyle/>
          <a:p>
            <a:r>
              <a:rPr lang="fr-FR" dirty="0"/>
              <a:t>Classification des charges</a:t>
            </a:r>
          </a:p>
        </p:txBody>
      </p:sp>
      <p:sp>
        <p:nvSpPr>
          <p:cNvPr id="4" name="Espace réservé du pied de page 3"/>
          <p:cNvSpPr>
            <a:spLocks noGrp="1"/>
          </p:cNvSpPr>
          <p:nvPr>
            <p:ph type="ftr" sz="quarter" idx="11"/>
          </p:nvPr>
        </p:nvSpPr>
        <p:spPr/>
        <p:txBody>
          <a:bodyPr/>
          <a:lstStyle/>
          <a:p>
            <a:r>
              <a:rPr lang="fr-FR"/>
              <a:t>ALU-COMPÉTENCES</a:t>
            </a:r>
          </a:p>
        </p:txBody>
      </p:sp>
      <p:sp>
        <p:nvSpPr>
          <p:cNvPr id="5" name="Espace réservé du numéro de diapositive 4"/>
          <p:cNvSpPr>
            <a:spLocks noGrp="1"/>
          </p:cNvSpPr>
          <p:nvPr>
            <p:ph type="sldNum" sz="quarter" idx="12"/>
          </p:nvPr>
        </p:nvSpPr>
        <p:spPr/>
        <p:txBody>
          <a:bodyPr/>
          <a:lstStyle/>
          <a:p>
            <a:fld id="{82B63C5F-247B-BE4F-ACBC-7BDD67617F3E}" type="slidenum">
              <a:rPr lang="fr-FR" smtClean="0"/>
              <a:t>7</a:t>
            </a:fld>
            <a:endParaRPr lang="fr-FR"/>
          </a:p>
        </p:txBody>
      </p:sp>
    </p:spTree>
    <p:extLst>
      <p:ext uri="{BB962C8B-B14F-4D97-AF65-F5344CB8AC3E}">
        <p14:creationId xmlns:p14="http://schemas.microsoft.com/office/powerpoint/2010/main" val="313546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8</a:t>
            </a:fld>
            <a:endParaRPr lang="fr-CA" altLang="fr-F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p:sp>
        <p:nvSpPr>
          <p:cNvPr id="5" name="Rectangle 1027"/>
          <p:cNvSpPr txBox="1">
            <a:spLocks noChangeArrowheads="1"/>
          </p:cNvSpPr>
          <p:nvPr/>
        </p:nvSpPr>
        <p:spPr bwMode="auto">
          <a:xfrm>
            <a:off x="1148763" y="775853"/>
            <a:ext cx="9001125"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eaLnBrk="1" hangingPunct="1">
              <a:buNone/>
              <a:defRPr/>
            </a:pPr>
            <a:endParaRPr lang="fr-FR" sz="2000" dirty="0">
              <a:solidFill>
                <a:srgbClr val="FF0000"/>
              </a:solidFill>
              <a:latin typeface="Univers Condensed" panose="020B0506020202050204"/>
            </a:endParaRPr>
          </a:p>
          <a:p>
            <a:pPr marL="857250" lvl="2" indent="-457200" eaLnBrk="1" hangingPunct="1">
              <a:buFont typeface="+mj-lt"/>
              <a:buAutoNum type="arabicPeriod"/>
              <a:defRPr/>
            </a:pPr>
            <a:r>
              <a:rPr lang="fr-FR" sz="2000" dirty="0">
                <a:latin typeface="Univers Condensed" panose="020B0506020202050204"/>
              </a:rPr>
              <a:t>selon leurs </a:t>
            </a:r>
            <a:r>
              <a:rPr lang="fr-FR" sz="2000" u="sng" dirty="0">
                <a:latin typeface="Univers Condensed" panose="020B0506020202050204"/>
              </a:rPr>
              <a:t>effets sur les structures</a:t>
            </a:r>
          </a:p>
          <a:p>
            <a:pPr marL="857250" lvl="2" indent="-457200" eaLnBrk="1" hangingPunct="1">
              <a:buFont typeface="+mj-lt"/>
              <a:buAutoNum type="arabicPeriod"/>
              <a:defRPr/>
            </a:pPr>
            <a:r>
              <a:rPr lang="fr-FR" sz="2000" dirty="0">
                <a:latin typeface="Univers Condensed" panose="020B0506020202050204"/>
              </a:rPr>
              <a:t>selon la </a:t>
            </a:r>
            <a:r>
              <a:rPr lang="fr-FR" sz="2000" u="sng" dirty="0">
                <a:latin typeface="Univers Condensed" panose="020B0506020202050204"/>
              </a:rPr>
              <a:t>variabilité</a:t>
            </a:r>
            <a:r>
              <a:rPr lang="fr-FR" sz="2000" dirty="0">
                <a:latin typeface="Univers Condensed" panose="020B0506020202050204"/>
              </a:rPr>
              <a:t> de leur position dans les structures</a:t>
            </a:r>
          </a:p>
          <a:p>
            <a:pPr marL="857250" lvl="2" indent="-457200" eaLnBrk="1" hangingPunct="1">
              <a:buFont typeface="+mj-lt"/>
              <a:buAutoNum type="arabicPeriod"/>
              <a:defRPr/>
            </a:pPr>
            <a:r>
              <a:rPr lang="fr-FR" sz="2000" dirty="0">
                <a:latin typeface="Univers Condensed" panose="020B0506020202050204"/>
              </a:rPr>
              <a:t>selon la </a:t>
            </a:r>
            <a:r>
              <a:rPr lang="fr-FR" sz="2000" u="sng" dirty="0">
                <a:latin typeface="Univers Condensed" panose="020B0506020202050204"/>
              </a:rPr>
              <a:t>variation de leur intensité dans le temps</a:t>
            </a:r>
          </a:p>
          <a:p>
            <a:pPr marL="742950" lvl="2" indent="-342900" eaLnBrk="1" hangingPunct="1">
              <a:defRPr/>
            </a:pPr>
            <a:endParaRPr lang="fr-FR" sz="2000" dirty="0">
              <a:latin typeface="Univers Condensed" panose="020B0506020202050204"/>
            </a:endParaRPr>
          </a:p>
          <a:p>
            <a:pPr marL="342900" lvl="1" indent="-342900" eaLnBrk="1" hangingPunct="1">
              <a:buFont typeface="Arial" panose="020B0604020202020204" pitchFamily="34" charset="0"/>
              <a:buChar char="•"/>
              <a:defRPr/>
            </a:pPr>
            <a:r>
              <a:rPr lang="fr-FR" sz="2000" dirty="0">
                <a:solidFill>
                  <a:schemeClr val="accent1"/>
                </a:solidFill>
                <a:latin typeface="Univers Condensed" panose="020B0506020202050204"/>
              </a:rPr>
              <a:t>Classification selon la réponse structurale</a:t>
            </a:r>
          </a:p>
          <a:p>
            <a:pPr marL="457200" lvl="1" indent="-457200" eaLnBrk="1" hangingPunct="1">
              <a:buFont typeface="+mj-lt"/>
              <a:buAutoNum type="arabicPeriod"/>
              <a:defRPr/>
            </a:pPr>
            <a:endParaRPr lang="fr-FR" sz="2000" dirty="0">
              <a:solidFill>
                <a:srgbClr val="000099"/>
              </a:solidFill>
              <a:latin typeface="Univers Condensed" panose="020B0506020202050204"/>
            </a:endParaRPr>
          </a:p>
          <a:p>
            <a:pPr marL="800100" lvl="2" indent="-342900" eaLnBrk="1" hangingPunct="1">
              <a:buFont typeface="Wingdings" panose="05000000000000000000" pitchFamily="2" charset="2"/>
              <a:buChar char="Ø"/>
              <a:defRPr/>
            </a:pPr>
            <a:r>
              <a:rPr lang="fr-FR" sz="2000" dirty="0">
                <a:latin typeface="Univers Condensed" panose="020B0506020202050204"/>
              </a:rPr>
              <a:t>Charges statiques</a:t>
            </a:r>
          </a:p>
          <a:p>
            <a:pPr marL="800100" lvl="2" indent="-342900" eaLnBrk="1" hangingPunct="1">
              <a:buFont typeface="Wingdings" panose="05000000000000000000" pitchFamily="2" charset="2"/>
              <a:buChar char="Ø"/>
              <a:defRPr/>
            </a:pPr>
            <a:r>
              <a:rPr lang="fr-FR" sz="2000" dirty="0">
                <a:latin typeface="Univers Condensed" panose="020B0506020202050204"/>
              </a:rPr>
              <a:t>Charges dynamiques</a:t>
            </a:r>
          </a:p>
          <a:p>
            <a:pPr marL="1257300" lvl="3" indent="-342900" eaLnBrk="1" hangingPunct="1">
              <a:buFont typeface="Calibri" panose="020F0502020204030204" pitchFamily="34" charset="0"/>
              <a:buChar char="–"/>
              <a:defRPr/>
            </a:pPr>
            <a:endParaRPr lang="fr-FR" dirty="0">
              <a:latin typeface="Univers Condensed" panose="020B0506020202050204"/>
            </a:endParaRPr>
          </a:p>
          <a:p>
            <a:pPr marL="342900" lvl="1" indent="-342900" eaLnBrk="1" hangingPunct="1">
              <a:buFont typeface="Arial" panose="020B0604020202020204" pitchFamily="34" charset="0"/>
              <a:buChar char="•"/>
              <a:defRPr/>
            </a:pPr>
            <a:r>
              <a:rPr lang="fr-FR" sz="2000" dirty="0">
                <a:solidFill>
                  <a:schemeClr val="accent1"/>
                </a:solidFill>
                <a:latin typeface="Univers Condensed" panose="020B0506020202050204"/>
              </a:rPr>
              <a:t>Classification des charges en fonction de la variabilité de leur position dans les structures</a:t>
            </a:r>
          </a:p>
          <a:p>
            <a:pPr marL="342900" lvl="1" indent="-342900" eaLnBrk="1" hangingPunct="1">
              <a:defRPr/>
            </a:pPr>
            <a:endParaRPr lang="fr-FR" sz="2000" dirty="0">
              <a:latin typeface="Univers Condensed" panose="020B0506020202050204"/>
            </a:endParaRPr>
          </a:p>
          <a:p>
            <a:pPr marL="800100" lvl="2" indent="-342900" eaLnBrk="1" hangingPunct="1">
              <a:buFont typeface="Wingdings" panose="05000000000000000000" pitchFamily="2" charset="2"/>
              <a:buChar char="Ø"/>
              <a:defRPr/>
            </a:pPr>
            <a:r>
              <a:rPr lang="fr-FR" sz="2000" dirty="0">
                <a:latin typeface="Univers Condensed" panose="020B0506020202050204"/>
              </a:rPr>
              <a:t>Charges fixes</a:t>
            </a:r>
          </a:p>
          <a:p>
            <a:pPr marL="800100" lvl="2" indent="-342900" eaLnBrk="1" hangingPunct="1">
              <a:buFont typeface="Wingdings" panose="05000000000000000000" pitchFamily="2" charset="2"/>
              <a:buChar char="Ø"/>
              <a:defRPr/>
            </a:pPr>
            <a:r>
              <a:rPr lang="fr-FR" sz="2000" dirty="0">
                <a:latin typeface="Univers Condensed" panose="020B0506020202050204"/>
              </a:rPr>
              <a:t>Charges non fixes</a:t>
            </a:r>
          </a:p>
          <a:p>
            <a:pPr marL="742950" lvl="2" indent="-342900" eaLnBrk="1" hangingPunct="1">
              <a:defRPr/>
            </a:pPr>
            <a:endParaRPr lang="fr-FR" sz="2000" dirty="0">
              <a:latin typeface="Univers Condensed" panose="020B0506020202050204"/>
            </a:endParaRPr>
          </a:p>
        </p:txBody>
      </p:sp>
    </p:spTree>
    <p:extLst>
      <p:ext uri="{BB962C8B-B14F-4D97-AF65-F5344CB8AC3E}">
        <p14:creationId xmlns:p14="http://schemas.microsoft.com/office/powerpoint/2010/main" val="3032007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49C6A19-84C6-485A-9BAA-9732B029A0C2}" type="slidenum">
              <a:rPr lang="fr-CA" altLang="fr-FR" smtClean="0"/>
              <a:pPr/>
              <a:t>9</a:t>
            </a:fld>
            <a:endParaRPr lang="fr-CA" altLang="fr-FR"/>
          </a:p>
        </p:txBody>
      </p:sp>
      <p:sp>
        <p:nvSpPr>
          <p:cNvPr id="8" name="Titre 4">
            <a:extLst>
              <a:ext uri="{FF2B5EF4-FFF2-40B4-BE49-F238E27FC236}">
                <a16:creationId xmlns:a16="http://schemas.microsoft.com/office/drawing/2014/main" id="{10EBDD2F-0079-9847-6501-64A4355D6AC8}"/>
              </a:ext>
            </a:extLst>
          </p:cNvPr>
          <p:cNvSpPr txBox="1">
            <a:spLocks/>
          </p:cNvSpPr>
          <p:nvPr/>
        </p:nvSpPr>
        <p:spPr>
          <a:xfrm>
            <a:off x="1148763" y="0"/>
            <a:ext cx="9821449" cy="926926"/>
          </a:xfrm>
          <a:prstGeom prst="rect">
            <a:avLst/>
          </a:prstGeom>
        </p:spPr>
        <p:txBody>
          <a:bodyPr/>
          <a:lstStyle>
            <a:lvl1pPr algn="l" defTabSz="914400" rtl="0" eaLnBrk="1" latinLnBrk="0" hangingPunct="1">
              <a:lnSpc>
                <a:spcPct val="90000"/>
              </a:lnSpc>
              <a:spcBef>
                <a:spcPct val="0"/>
              </a:spcBef>
              <a:buNone/>
              <a:defRPr sz="3600" b="0" i="0" kern="1200">
                <a:solidFill>
                  <a:schemeClr val="accent1"/>
                </a:solidFill>
                <a:latin typeface="Univers Condensed Light" panose="020B0306020202040204" pitchFamily="34" charset="0"/>
                <a:ea typeface="+mj-ea"/>
                <a:cs typeface="+mj-cs"/>
              </a:defRPr>
            </a:lvl1pPr>
          </a:lstStyle>
          <a:p>
            <a:r>
              <a:rPr lang="fr-FR" dirty="0">
                <a:solidFill>
                  <a:schemeClr val="accent2"/>
                </a:solidFill>
              </a:rPr>
              <a:t>Actions, combinaisons et états limites </a:t>
            </a:r>
          </a:p>
        </p:txBody>
      </p:sp>
      <p:sp>
        <p:nvSpPr>
          <p:cNvPr id="6" name="Rectangle 1027"/>
          <p:cNvSpPr txBox="1">
            <a:spLocks noChangeArrowheads="1"/>
          </p:cNvSpPr>
          <p:nvPr/>
        </p:nvSpPr>
        <p:spPr bwMode="auto">
          <a:xfrm>
            <a:off x="1148763" y="1276362"/>
            <a:ext cx="9727784" cy="46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buFont typeface="Arial" panose="020B0604020202020204" pitchFamily="34" charset="0"/>
              <a:buChar char="•"/>
              <a:defRPr/>
            </a:pPr>
            <a:r>
              <a:rPr lang="fr-FR" sz="2000" dirty="0">
                <a:solidFill>
                  <a:schemeClr val="accent1"/>
                </a:solidFill>
                <a:latin typeface="Univers Condensed" panose="020B0506020202050204"/>
              </a:rPr>
              <a:t>Classification selon la variation de l’intensité des charges dans le temps</a:t>
            </a:r>
          </a:p>
          <a:p>
            <a:pPr marL="742950" lvl="2" indent="-342900" eaLnBrk="1" hangingPunct="1">
              <a:defRPr/>
            </a:pPr>
            <a:endParaRPr lang="fr-FR" sz="2000" dirty="0">
              <a:latin typeface="Univers Condensed" panose="020B0506020202050204"/>
            </a:endParaRPr>
          </a:p>
          <a:p>
            <a:pPr marL="800100" lvl="2" indent="-342900" eaLnBrk="1" hangingPunct="1">
              <a:buFont typeface="Wingdings" panose="05000000000000000000" pitchFamily="2" charset="2"/>
              <a:buChar char="Ø"/>
              <a:defRPr/>
            </a:pPr>
            <a:r>
              <a:rPr lang="fr-FR" sz="2000" dirty="0">
                <a:latin typeface="Univers Condensed" panose="020B0506020202050204"/>
              </a:rPr>
              <a:t>Charges permanentes</a:t>
            </a:r>
          </a:p>
          <a:p>
            <a:pPr marL="1257300" lvl="3" indent="-342900" eaLnBrk="1" hangingPunct="1">
              <a:buFont typeface="Calibri" panose="020F0502020204030204" pitchFamily="34" charset="0"/>
              <a:buChar char="–"/>
              <a:defRPr/>
            </a:pPr>
            <a:endParaRPr lang="fr-FR" dirty="0">
              <a:latin typeface="Univers Condensed" panose="020B0506020202050204"/>
            </a:endParaRPr>
          </a:p>
          <a:p>
            <a:pPr marL="800100" lvl="2" indent="-342900" eaLnBrk="1" hangingPunct="1">
              <a:buFont typeface="Wingdings" panose="05000000000000000000" pitchFamily="2" charset="2"/>
              <a:buChar char="Ø"/>
              <a:defRPr/>
            </a:pPr>
            <a:r>
              <a:rPr lang="fr-FR" sz="2000" dirty="0">
                <a:latin typeface="Univers Condensed" panose="020B0506020202050204"/>
              </a:rPr>
              <a:t>Surcharges</a:t>
            </a:r>
          </a:p>
          <a:p>
            <a:pPr marL="1257300" lvl="3" indent="-342900" eaLnBrk="1" hangingPunct="1">
              <a:buFont typeface="Calibri" panose="020F0502020204030204" pitchFamily="34" charset="0"/>
              <a:buChar char="–"/>
              <a:defRPr/>
            </a:pPr>
            <a:endParaRPr lang="fr-FR" dirty="0">
              <a:latin typeface="Univers Condensed" panose="020B0506020202050204"/>
            </a:endParaRPr>
          </a:p>
          <a:p>
            <a:pPr marL="1257300" lvl="3" indent="-342900" eaLnBrk="1" hangingPunct="1">
              <a:buFont typeface="Wingdings" panose="05000000000000000000" pitchFamily="2" charset="2"/>
              <a:buChar char="v"/>
              <a:defRPr/>
            </a:pPr>
            <a:r>
              <a:rPr lang="fr-FR" dirty="0">
                <a:latin typeface="Univers Condensed" panose="020B0506020202050204"/>
              </a:rPr>
              <a:t>de longue durée</a:t>
            </a:r>
          </a:p>
          <a:p>
            <a:pPr marL="1257300" lvl="3" indent="-342900" eaLnBrk="1" hangingPunct="1">
              <a:buFont typeface="Wingdings" panose="05000000000000000000" pitchFamily="2" charset="2"/>
              <a:buChar char="v"/>
              <a:defRPr/>
            </a:pPr>
            <a:r>
              <a:rPr lang="fr-FR" dirty="0">
                <a:latin typeface="Univers Condensed" panose="020B0506020202050204"/>
              </a:rPr>
              <a:t>de courte durée</a:t>
            </a:r>
          </a:p>
          <a:p>
            <a:pPr marL="1257300" lvl="3" indent="-342900" eaLnBrk="1" hangingPunct="1">
              <a:buFont typeface="Wingdings" panose="05000000000000000000" pitchFamily="2" charset="2"/>
              <a:buChar char="v"/>
              <a:defRPr/>
            </a:pPr>
            <a:r>
              <a:rPr lang="fr-FR" dirty="0">
                <a:latin typeface="Univers Condensed" panose="020B0506020202050204"/>
              </a:rPr>
              <a:t>de durée intermédiaire</a:t>
            </a:r>
          </a:p>
          <a:p>
            <a:pPr marL="1257300" lvl="3" indent="-342900" eaLnBrk="1" hangingPunct="1">
              <a:buFont typeface="Calibri" panose="020F0502020204030204" pitchFamily="34" charset="0"/>
              <a:buChar char="–"/>
              <a:defRPr/>
            </a:pPr>
            <a:endParaRPr lang="fr-FR" dirty="0">
              <a:latin typeface="Univers Condensed" panose="020B0506020202050204"/>
            </a:endParaRPr>
          </a:p>
          <a:p>
            <a:pPr marL="800100" lvl="2" indent="-342900" eaLnBrk="1" hangingPunct="1">
              <a:buFont typeface="Wingdings" panose="05000000000000000000" pitchFamily="2" charset="2"/>
              <a:buChar char="Ø"/>
              <a:defRPr/>
            </a:pPr>
            <a:r>
              <a:rPr lang="fr-FR" sz="2000" dirty="0">
                <a:latin typeface="Univers Condensed" panose="020B0506020202050204"/>
              </a:rPr>
              <a:t>Charges exceptionnelles</a:t>
            </a:r>
          </a:p>
          <a:p>
            <a:pPr marL="1257300" lvl="3" indent="-342900" eaLnBrk="1" hangingPunct="1">
              <a:buFont typeface="Calibri" panose="020F0502020204030204" pitchFamily="34" charset="0"/>
              <a:buChar char="–"/>
              <a:defRPr/>
            </a:pPr>
            <a:endParaRPr lang="fr-FR" dirty="0">
              <a:latin typeface="Univers Condensed" panose="020B0506020202050204"/>
            </a:endParaRPr>
          </a:p>
        </p:txBody>
      </p:sp>
    </p:spTree>
    <p:extLst>
      <p:ext uri="{BB962C8B-B14F-4D97-AF65-F5344CB8AC3E}">
        <p14:creationId xmlns:p14="http://schemas.microsoft.com/office/powerpoint/2010/main" val="24593345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Alu-Compétences 1">
      <a:dk1>
        <a:srgbClr val="000000"/>
      </a:dk1>
      <a:lt1>
        <a:srgbClr val="FFFFFF"/>
      </a:lt1>
      <a:dk2>
        <a:srgbClr val="44546A"/>
      </a:dk2>
      <a:lt2>
        <a:srgbClr val="E7E6E6"/>
      </a:lt2>
      <a:accent1>
        <a:srgbClr val="00ADBA"/>
      </a:accent1>
      <a:accent2>
        <a:srgbClr val="ED7D31"/>
      </a:accent2>
      <a:accent3>
        <a:srgbClr val="00ACB9"/>
      </a:accent3>
      <a:accent4>
        <a:srgbClr val="EC7C30"/>
      </a:accent4>
      <a:accent5>
        <a:srgbClr val="00ACB9"/>
      </a:accent5>
      <a:accent6>
        <a:srgbClr val="EC7C30"/>
      </a:accent6>
      <a:hlink>
        <a:srgbClr val="445369"/>
      </a:hlink>
      <a:folHlink>
        <a:srgbClr val="445369"/>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u-compétence" id="{127CFA1E-9E73-4041-8D17-93AEEC1179A6}" vid="{8C161699-2FC3-8646-A63F-1FDAC9E20D1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alu-compétence</Template>
  <TotalTime>4333</TotalTime>
  <Words>4808</Words>
  <Application>Microsoft Office PowerPoint</Application>
  <PresentationFormat>Grand écran</PresentationFormat>
  <Paragraphs>691</Paragraphs>
  <Slides>61</Slides>
  <Notes>39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61</vt:i4>
      </vt:variant>
    </vt:vector>
  </HeadingPairs>
  <TitlesOfParts>
    <vt:vector size="68" baseType="lpstr">
      <vt:lpstr>Arial</vt:lpstr>
      <vt:lpstr>Calibri</vt:lpstr>
      <vt:lpstr>Cambria Math</vt:lpstr>
      <vt:lpstr>Univers Condensed</vt:lpstr>
      <vt:lpstr>Univers Condensed Light</vt:lpstr>
      <vt:lpstr>Wingdings</vt:lpstr>
      <vt:lpstr>Thème Office</vt:lpstr>
      <vt:lpstr>Conception des  charpentes d’aluminium  Normes et calculs  aux états limites</vt:lpstr>
      <vt:lpstr>Note</vt:lpstr>
      <vt:lpstr>Avis</vt:lpstr>
      <vt:lpstr>Plan</vt:lpstr>
      <vt:lpstr>Actions, combinaisons  et états limites</vt:lpstr>
      <vt:lpstr>Présentation PowerPoint</vt:lpstr>
      <vt:lpstr>Actions, combinaisons  et états limites</vt:lpstr>
      <vt:lpstr>Présentation PowerPoint</vt:lpstr>
      <vt:lpstr>Présentation PowerPoint</vt:lpstr>
      <vt:lpstr>Présentation PowerPoint</vt:lpstr>
      <vt:lpstr>Actions, combinaisons  et états limites</vt:lpstr>
      <vt:lpstr>Présentation PowerPoint</vt:lpstr>
      <vt:lpstr>Présentation PowerPoint</vt:lpstr>
      <vt:lpstr>Actions, combinaisons  et états limites</vt:lpstr>
      <vt:lpstr>Présentation PowerPoint</vt:lpstr>
      <vt:lpstr>Actions, combinaisons  et états limites</vt:lpstr>
      <vt:lpstr>Présentation PowerPoint</vt:lpstr>
      <vt:lpstr>Actions, combinaisons  et états limites</vt:lpstr>
      <vt:lpstr>Présentation PowerPoint</vt:lpstr>
      <vt:lpstr>Présentation PowerPoint</vt:lpstr>
      <vt:lpstr>Actions, combinaisons  et états limites</vt:lpstr>
      <vt:lpstr>Présentation PowerPoint</vt:lpstr>
      <vt:lpstr>Présentation PowerPoint</vt:lpstr>
      <vt:lpstr>Présentation PowerPoint</vt:lpstr>
      <vt:lpstr>Actions, combinaisons  et états limites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Actions, combinaisons  et états limites</vt:lpstr>
      <vt:lpstr>Présentation PowerPoint</vt:lpstr>
      <vt:lpstr>Présentation PowerPoint</vt:lpstr>
      <vt:lpstr>Présentation PowerPoint</vt:lpstr>
      <vt:lpstr>Actions, combinaisons  et états limites</vt:lpstr>
      <vt:lpstr>Présentation PowerPoint</vt:lpstr>
      <vt:lpstr>Présentation PowerPoint</vt:lpstr>
      <vt:lpstr>Présentation PowerPoint</vt:lpstr>
      <vt:lpstr>Plan</vt:lpstr>
      <vt:lpstr>États limites d’utilisation</vt:lpstr>
      <vt:lpstr>Présentation PowerPoint</vt:lpstr>
      <vt:lpstr>Présentation PowerPoint</vt:lpstr>
      <vt:lpstr>États limites d’utilisation</vt:lpstr>
      <vt:lpstr>Présentation PowerPoint</vt:lpstr>
      <vt:lpstr>États limites d’utilisation</vt:lpstr>
      <vt:lpstr>Présentation PowerPoint</vt:lpstr>
      <vt:lpstr>Présentation PowerPoint</vt:lpstr>
      <vt:lpstr>États limites d’utilisation</vt:lpstr>
      <vt:lpstr>Présentation PowerPoint</vt:lpstr>
      <vt:lpstr>États limites d’utilisation</vt:lpstr>
      <vt:lpstr>Présentation PowerPoint</vt:lpstr>
      <vt:lpstr>Présentation PowerPoint</vt:lpstr>
      <vt:lpstr>Présentation PowerPoint</vt:lpstr>
      <vt:lpstr>Présentation PowerPoint</vt:lpstr>
      <vt:lpstr>Présentation PowerPoint</vt:lpstr>
      <vt:lpstr>États limites d’utilisation</vt:lpstr>
      <vt:lpstr>Présentation PowerPoint</vt:lpstr>
      <vt:lpstr>Présentation PowerPoint</vt:lpstr>
      <vt:lpstr>PARTENAIRES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Martel</dc:creator>
  <cp:lastModifiedBy>Véronique Auclair</cp:lastModifiedBy>
  <cp:revision>153</cp:revision>
  <dcterms:created xsi:type="dcterms:W3CDTF">2021-07-15T17:10:38Z</dcterms:created>
  <dcterms:modified xsi:type="dcterms:W3CDTF">2024-08-12T18:20:49Z</dcterms:modified>
</cp:coreProperties>
</file>