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4"/>
  </p:notesMasterIdLst>
  <p:sldIdLst>
    <p:sldId id="1284" r:id="rId2"/>
    <p:sldId id="1472" r:id="rId3"/>
    <p:sldId id="1473" r:id="rId4"/>
    <p:sldId id="1285" r:id="rId5"/>
    <p:sldId id="1287" r:id="rId6"/>
    <p:sldId id="1286" r:id="rId7"/>
    <p:sldId id="1176" r:id="rId8"/>
    <p:sldId id="1288" r:id="rId9"/>
    <p:sldId id="1289" r:id="rId10"/>
    <p:sldId id="1290" r:id="rId11"/>
    <p:sldId id="1291" r:id="rId12"/>
    <p:sldId id="1292" r:id="rId13"/>
    <p:sldId id="1294" r:id="rId14"/>
    <p:sldId id="1295" r:id="rId15"/>
    <p:sldId id="1296" r:id="rId16"/>
    <p:sldId id="1293" r:id="rId17"/>
    <p:sldId id="1297" r:id="rId18"/>
    <p:sldId id="1298" r:id="rId19"/>
    <p:sldId id="1299" r:id="rId20"/>
    <p:sldId id="1300" r:id="rId21"/>
    <p:sldId id="1301" r:id="rId22"/>
    <p:sldId id="1302" r:id="rId23"/>
    <p:sldId id="1303" r:id="rId24"/>
    <p:sldId id="1304" r:id="rId25"/>
    <p:sldId id="1305" r:id="rId26"/>
    <p:sldId id="1306" r:id="rId27"/>
    <p:sldId id="1307" r:id="rId28"/>
    <p:sldId id="1308" r:id="rId29"/>
    <p:sldId id="1309" r:id="rId30"/>
    <p:sldId id="1310" r:id="rId31"/>
    <p:sldId id="1311" r:id="rId32"/>
    <p:sldId id="1312" r:id="rId33"/>
    <p:sldId id="1313" r:id="rId34"/>
    <p:sldId id="1314" r:id="rId35"/>
    <p:sldId id="1315" r:id="rId36"/>
    <p:sldId id="1316" r:id="rId37"/>
    <p:sldId id="1317" r:id="rId38"/>
    <p:sldId id="1318" r:id="rId39"/>
    <p:sldId id="1319" r:id="rId40"/>
    <p:sldId id="1320" r:id="rId41"/>
    <p:sldId id="1321" r:id="rId42"/>
    <p:sldId id="1322" r:id="rId43"/>
    <p:sldId id="1323" r:id="rId44"/>
    <p:sldId id="1324" r:id="rId45"/>
    <p:sldId id="1325" r:id="rId46"/>
    <p:sldId id="1326" r:id="rId47"/>
    <p:sldId id="1327" r:id="rId48"/>
    <p:sldId id="1328" r:id="rId49"/>
    <p:sldId id="1329" r:id="rId50"/>
    <p:sldId id="1330" r:id="rId51"/>
    <p:sldId id="1331" r:id="rId52"/>
    <p:sldId id="1332" r:id="rId53"/>
    <p:sldId id="1333" r:id="rId54"/>
    <p:sldId id="1334" r:id="rId55"/>
    <p:sldId id="1335" r:id="rId56"/>
    <p:sldId id="1336" r:id="rId57"/>
    <p:sldId id="1337" r:id="rId58"/>
    <p:sldId id="1338" r:id="rId59"/>
    <p:sldId id="1339" r:id="rId60"/>
    <p:sldId id="1340" r:id="rId61"/>
    <p:sldId id="1341" r:id="rId62"/>
    <p:sldId id="1342" r:id="rId63"/>
    <p:sldId id="1343" r:id="rId64"/>
    <p:sldId id="1344" r:id="rId65"/>
    <p:sldId id="1345" r:id="rId66"/>
    <p:sldId id="1346" r:id="rId67"/>
    <p:sldId id="1347" r:id="rId68"/>
    <p:sldId id="1348" r:id="rId69"/>
    <p:sldId id="1349" r:id="rId70"/>
    <p:sldId id="1350" r:id="rId71"/>
    <p:sldId id="1351" r:id="rId72"/>
    <p:sldId id="1352" r:id="rId73"/>
    <p:sldId id="1353" r:id="rId74"/>
    <p:sldId id="1354" r:id="rId75"/>
    <p:sldId id="1355" r:id="rId76"/>
    <p:sldId id="1356" r:id="rId77"/>
    <p:sldId id="1357" r:id="rId78"/>
    <p:sldId id="1358" r:id="rId79"/>
    <p:sldId id="1359" r:id="rId80"/>
    <p:sldId id="1360" r:id="rId81"/>
    <p:sldId id="1361" r:id="rId82"/>
    <p:sldId id="1362" r:id="rId83"/>
    <p:sldId id="1363" r:id="rId84"/>
    <p:sldId id="1364" r:id="rId85"/>
    <p:sldId id="1365" r:id="rId86"/>
    <p:sldId id="1366" r:id="rId87"/>
    <p:sldId id="1368" r:id="rId88"/>
    <p:sldId id="1369" r:id="rId89"/>
    <p:sldId id="1370" r:id="rId90"/>
    <p:sldId id="1367" r:id="rId91"/>
    <p:sldId id="1371" r:id="rId92"/>
    <p:sldId id="1372" r:id="rId93"/>
    <p:sldId id="1373" r:id="rId94"/>
    <p:sldId id="1374" r:id="rId95"/>
    <p:sldId id="1375" r:id="rId96"/>
    <p:sldId id="1376" r:id="rId97"/>
    <p:sldId id="1377" r:id="rId98"/>
    <p:sldId id="1378" r:id="rId99"/>
    <p:sldId id="1379" r:id="rId100"/>
    <p:sldId id="1380" r:id="rId101"/>
    <p:sldId id="1381" r:id="rId102"/>
    <p:sldId id="1382" r:id="rId103"/>
    <p:sldId id="1383" r:id="rId104"/>
    <p:sldId id="1384" r:id="rId105"/>
    <p:sldId id="1385" r:id="rId106"/>
    <p:sldId id="1386" r:id="rId107"/>
    <p:sldId id="1387" r:id="rId108"/>
    <p:sldId id="1388" r:id="rId109"/>
    <p:sldId id="1389" r:id="rId110"/>
    <p:sldId id="1390" r:id="rId111"/>
    <p:sldId id="1391" r:id="rId112"/>
    <p:sldId id="1392" r:id="rId113"/>
    <p:sldId id="1393" r:id="rId114"/>
    <p:sldId id="1394" r:id="rId115"/>
    <p:sldId id="1395" r:id="rId116"/>
    <p:sldId id="1396" r:id="rId117"/>
    <p:sldId id="1397" r:id="rId118"/>
    <p:sldId id="1398" r:id="rId119"/>
    <p:sldId id="1399" r:id="rId120"/>
    <p:sldId id="1401" r:id="rId121"/>
    <p:sldId id="1402" r:id="rId122"/>
    <p:sldId id="1403" r:id="rId123"/>
    <p:sldId id="1400" r:id="rId124"/>
    <p:sldId id="1404" r:id="rId125"/>
    <p:sldId id="1405" r:id="rId126"/>
    <p:sldId id="1406" r:id="rId127"/>
    <p:sldId id="1407" r:id="rId128"/>
    <p:sldId id="1408" r:id="rId129"/>
    <p:sldId id="1409" r:id="rId130"/>
    <p:sldId id="1410" r:id="rId131"/>
    <p:sldId id="1411" r:id="rId132"/>
    <p:sldId id="1413" r:id="rId133"/>
    <p:sldId id="1414" r:id="rId134"/>
    <p:sldId id="1415" r:id="rId135"/>
    <p:sldId id="1412" r:id="rId136"/>
    <p:sldId id="1416" r:id="rId137"/>
    <p:sldId id="1417" r:id="rId138"/>
    <p:sldId id="1418" r:id="rId139"/>
    <p:sldId id="1419" r:id="rId140"/>
    <p:sldId id="1420" r:id="rId141"/>
    <p:sldId id="1421" r:id="rId142"/>
    <p:sldId id="1422" r:id="rId143"/>
    <p:sldId id="1424" r:id="rId144"/>
    <p:sldId id="1425" r:id="rId145"/>
    <p:sldId id="1426" r:id="rId146"/>
    <p:sldId id="1423" r:id="rId147"/>
    <p:sldId id="1427" r:id="rId148"/>
    <p:sldId id="1428" r:id="rId149"/>
    <p:sldId id="1429" r:id="rId150"/>
    <p:sldId id="1430" r:id="rId151"/>
    <p:sldId id="1431" r:id="rId152"/>
    <p:sldId id="1432" r:id="rId153"/>
    <p:sldId id="1434" r:id="rId154"/>
    <p:sldId id="1435" r:id="rId155"/>
    <p:sldId id="1436" r:id="rId156"/>
    <p:sldId id="1433" r:id="rId157"/>
    <p:sldId id="1437" r:id="rId158"/>
    <p:sldId id="1438" r:id="rId159"/>
    <p:sldId id="1439" r:id="rId160"/>
    <p:sldId id="1441" r:id="rId161"/>
    <p:sldId id="1442" r:id="rId162"/>
    <p:sldId id="1443" r:id="rId163"/>
    <p:sldId id="1440" r:id="rId164"/>
    <p:sldId id="1444" r:id="rId165"/>
    <p:sldId id="1445" r:id="rId166"/>
    <p:sldId id="1446" r:id="rId167"/>
    <p:sldId id="1447" r:id="rId168"/>
    <p:sldId id="1448" r:id="rId169"/>
    <p:sldId id="1449" r:id="rId170"/>
    <p:sldId id="1450" r:id="rId171"/>
    <p:sldId id="1451" r:id="rId172"/>
    <p:sldId id="1452" r:id="rId173"/>
    <p:sldId id="1453" r:id="rId174"/>
    <p:sldId id="1454" r:id="rId175"/>
    <p:sldId id="1455" r:id="rId176"/>
    <p:sldId id="1456" r:id="rId177"/>
    <p:sldId id="1457" r:id="rId178"/>
    <p:sldId id="1458" r:id="rId179"/>
    <p:sldId id="1460" r:id="rId180"/>
    <p:sldId id="1461" r:id="rId181"/>
    <p:sldId id="1462" r:id="rId182"/>
    <p:sldId id="1459" r:id="rId183"/>
    <p:sldId id="1463" r:id="rId184"/>
    <p:sldId id="1464" r:id="rId185"/>
    <p:sldId id="1465" r:id="rId186"/>
    <p:sldId id="1466" r:id="rId187"/>
    <p:sldId id="1467" r:id="rId188"/>
    <p:sldId id="1468" r:id="rId189"/>
    <p:sldId id="1469" r:id="rId190"/>
    <p:sldId id="1470" r:id="rId191"/>
    <p:sldId id="1471" r:id="rId192"/>
    <p:sldId id="256" r:id="rId19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2"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a:t>
            </a:fld>
            <a:endParaRPr lang="fr-CA" altLang="fr-FR" sz="1200"/>
          </a:p>
        </p:txBody>
      </p:sp>
    </p:spTree>
    <p:extLst>
      <p:ext uri="{BB962C8B-B14F-4D97-AF65-F5344CB8AC3E}">
        <p14:creationId xmlns:p14="http://schemas.microsoft.com/office/powerpoint/2010/main" val="1647667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24243697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157</a:t>
            </a:fld>
            <a:endParaRPr lang="fr-CA" altLang="fr-FR" sz="1200"/>
          </a:p>
        </p:txBody>
      </p:sp>
    </p:spTree>
    <p:extLst>
      <p:ext uri="{BB962C8B-B14F-4D97-AF65-F5344CB8AC3E}">
        <p14:creationId xmlns:p14="http://schemas.microsoft.com/office/powerpoint/2010/main" val="13423296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158</a:t>
            </a:fld>
            <a:endParaRPr lang="fr-CA" altLang="fr-FR" sz="1200"/>
          </a:p>
        </p:txBody>
      </p:sp>
    </p:spTree>
    <p:extLst>
      <p:ext uri="{BB962C8B-B14F-4D97-AF65-F5344CB8AC3E}">
        <p14:creationId xmlns:p14="http://schemas.microsoft.com/office/powerpoint/2010/main" val="41044538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159</a:t>
            </a:fld>
            <a:endParaRPr lang="fr-CA" altLang="fr-FR" sz="1200"/>
          </a:p>
        </p:txBody>
      </p:sp>
    </p:spTree>
    <p:extLst>
      <p:ext uri="{BB962C8B-B14F-4D97-AF65-F5344CB8AC3E}">
        <p14:creationId xmlns:p14="http://schemas.microsoft.com/office/powerpoint/2010/main" val="30271880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163</a:t>
            </a:fld>
            <a:endParaRPr lang="fr-CA" altLang="fr-FR" sz="1200"/>
          </a:p>
        </p:txBody>
      </p:sp>
    </p:spTree>
    <p:extLst>
      <p:ext uri="{BB962C8B-B14F-4D97-AF65-F5344CB8AC3E}">
        <p14:creationId xmlns:p14="http://schemas.microsoft.com/office/powerpoint/2010/main" val="12622437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164</a:t>
            </a:fld>
            <a:endParaRPr lang="fr-CA" altLang="fr-FR" sz="1200"/>
          </a:p>
        </p:txBody>
      </p:sp>
    </p:spTree>
    <p:extLst>
      <p:ext uri="{BB962C8B-B14F-4D97-AF65-F5344CB8AC3E}">
        <p14:creationId xmlns:p14="http://schemas.microsoft.com/office/powerpoint/2010/main" val="26009296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165</a:t>
            </a:fld>
            <a:endParaRPr lang="fr-CA" altLang="fr-FR" sz="1200"/>
          </a:p>
        </p:txBody>
      </p:sp>
    </p:spTree>
    <p:extLst>
      <p:ext uri="{BB962C8B-B14F-4D97-AF65-F5344CB8AC3E}">
        <p14:creationId xmlns:p14="http://schemas.microsoft.com/office/powerpoint/2010/main" val="12779083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166</a:t>
            </a:fld>
            <a:endParaRPr lang="fr-CA" altLang="fr-FR" sz="1200"/>
          </a:p>
        </p:txBody>
      </p:sp>
    </p:spTree>
    <p:extLst>
      <p:ext uri="{BB962C8B-B14F-4D97-AF65-F5344CB8AC3E}">
        <p14:creationId xmlns:p14="http://schemas.microsoft.com/office/powerpoint/2010/main" val="12912183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167</a:t>
            </a:fld>
            <a:endParaRPr lang="fr-CA" altLang="fr-FR" sz="1200"/>
          </a:p>
        </p:txBody>
      </p:sp>
    </p:spTree>
    <p:extLst>
      <p:ext uri="{BB962C8B-B14F-4D97-AF65-F5344CB8AC3E}">
        <p14:creationId xmlns:p14="http://schemas.microsoft.com/office/powerpoint/2010/main" val="35602869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168</a:t>
            </a:fld>
            <a:endParaRPr lang="fr-CA" altLang="fr-FR" sz="1200"/>
          </a:p>
        </p:txBody>
      </p:sp>
    </p:spTree>
    <p:extLst>
      <p:ext uri="{BB962C8B-B14F-4D97-AF65-F5344CB8AC3E}">
        <p14:creationId xmlns:p14="http://schemas.microsoft.com/office/powerpoint/2010/main" val="29128795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169</a:t>
            </a:fld>
            <a:endParaRPr lang="fr-CA" altLang="fr-FR" sz="1200"/>
          </a:p>
        </p:txBody>
      </p:sp>
    </p:spTree>
    <p:extLst>
      <p:ext uri="{BB962C8B-B14F-4D97-AF65-F5344CB8AC3E}">
        <p14:creationId xmlns:p14="http://schemas.microsoft.com/office/powerpoint/2010/main" val="379452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29</a:t>
            </a:fld>
            <a:endParaRPr lang="fr-CA" altLang="fr-FR" sz="1200"/>
          </a:p>
        </p:txBody>
      </p:sp>
    </p:spTree>
    <p:extLst>
      <p:ext uri="{BB962C8B-B14F-4D97-AF65-F5344CB8AC3E}">
        <p14:creationId xmlns:p14="http://schemas.microsoft.com/office/powerpoint/2010/main" val="20919317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170</a:t>
            </a:fld>
            <a:endParaRPr lang="fr-CA" altLang="fr-FR" sz="1200"/>
          </a:p>
        </p:txBody>
      </p:sp>
    </p:spTree>
    <p:extLst>
      <p:ext uri="{BB962C8B-B14F-4D97-AF65-F5344CB8AC3E}">
        <p14:creationId xmlns:p14="http://schemas.microsoft.com/office/powerpoint/2010/main" val="14207098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171</a:t>
            </a:fld>
            <a:endParaRPr lang="fr-CA" altLang="fr-FR" sz="1200"/>
          </a:p>
        </p:txBody>
      </p:sp>
    </p:spTree>
    <p:extLst>
      <p:ext uri="{BB962C8B-B14F-4D97-AF65-F5344CB8AC3E}">
        <p14:creationId xmlns:p14="http://schemas.microsoft.com/office/powerpoint/2010/main" val="31168695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172</a:t>
            </a:fld>
            <a:endParaRPr lang="fr-CA" altLang="fr-FR" sz="1200"/>
          </a:p>
        </p:txBody>
      </p:sp>
    </p:spTree>
    <p:extLst>
      <p:ext uri="{BB962C8B-B14F-4D97-AF65-F5344CB8AC3E}">
        <p14:creationId xmlns:p14="http://schemas.microsoft.com/office/powerpoint/2010/main" val="15629492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173</a:t>
            </a:fld>
            <a:endParaRPr lang="fr-CA" altLang="fr-FR" sz="1200"/>
          </a:p>
        </p:txBody>
      </p:sp>
    </p:spTree>
    <p:extLst>
      <p:ext uri="{BB962C8B-B14F-4D97-AF65-F5344CB8AC3E}">
        <p14:creationId xmlns:p14="http://schemas.microsoft.com/office/powerpoint/2010/main" val="38905918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174</a:t>
            </a:fld>
            <a:endParaRPr lang="fr-CA" altLang="fr-FR" sz="1200"/>
          </a:p>
        </p:txBody>
      </p:sp>
    </p:spTree>
    <p:extLst>
      <p:ext uri="{BB962C8B-B14F-4D97-AF65-F5344CB8AC3E}">
        <p14:creationId xmlns:p14="http://schemas.microsoft.com/office/powerpoint/2010/main" val="29823668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175</a:t>
            </a:fld>
            <a:endParaRPr lang="fr-CA" altLang="fr-FR" sz="1200"/>
          </a:p>
        </p:txBody>
      </p:sp>
    </p:spTree>
    <p:extLst>
      <p:ext uri="{BB962C8B-B14F-4D97-AF65-F5344CB8AC3E}">
        <p14:creationId xmlns:p14="http://schemas.microsoft.com/office/powerpoint/2010/main" val="31203351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176</a:t>
            </a:fld>
            <a:endParaRPr lang="fr-CA" altLang="fr-FR" sz="1200"/>
          </a:p>
        </p:txBody>
      </p:sp>
    </p:spTree>
    <p:extLst>
      <p:ext uri="{BB962C8B-B14F-4D97-AF65-F5344CB8AC3E}">
        <p14:creationId xmlns:p14="http://schemas.microsoft.com/office/powerpoint/2010/main" val="28475420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177</a:t>
            </a:fld>
            <a:endParaRPr lang="fr-CA" altLang="fr-FR" sz="1200"/>
          </a:p>
        </p:txBody>
      </p:sp>
    </p:spTree>
    <p:extLst>
      <p:ext uri="{BB962C8B-B14F-4D97-AF65-F5344CB8AC3E}">
        <p14:creationId xmlns:p14="http://schemas.microsoft.com/office/powerpoint/2010/main" val="18914847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178</a:t>
            </a:fld>
            <a:endParaRPr lang="fr-CA" altLang="fr-FR" sz="1200"/>
          </a:p>
        </p:txBody>
      </p:sp>
    </p:spTree>
    <p:extLst>
      <p:ext uri="{BB962C8B-B14F-4D97-AF65-F5344CB8AC3E}">
        <p14:creationId xmlns:p14="http://schemas.microsoft.com/office/powerpoint/2010/main" val="400453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182</a:t>
            </a:fld>
            <a:endParaRPr lang="fr-CA" altLang="fr-FR" sz="1200"/>
          </a:p>
        </p:txBody>
      </p:sp>
    </p:spTree>
    <p:extLst>
      <p:ext uri="{BB962C8B-B14F-4D97-AF65-F5344CB8AC3E}">
        <p14:creationId xmlns:p14="http://schemas.microsoft.com/office/powerpoint/2010/main" val="339504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30</a:t>
            </a:fld>
            <a:endParaRPr lang="fr-CA" altLang="fr-FR" sz="1200"/>
          </a:p>
        </p:txBody>
      </p:sp>
    </p:spTree>
    <p:extLst>
      <p:ext uri="{BB962C8B-B14F-4D97-AF65-F5344CB8AC3E}">
        <p14:creationId xmlns:p14="http://schemas.microsoft.com/office/powerpoint/2010/main" val="21027069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183</a:t>
            </a:fld>
            <a:endParaRPr lang="fr-CA" altLang="fr-FR" sz="1200"/>
          </a:p>
        </p:txBody>
      </p:sp>
    </p:spTree>
    <p:extLst>
      <p:ext uri="{BB962C8B-B14F-4D97-AF65-F5344CB8AC3E}">
        <p14:creationId xmlns:p14="http://schemas.microsoft.com/office/powerpoint/2010/main" val="29101488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184</a:t>
            </a:fld>
            <a:endParaRPr lang="fr-CA" altLang="fr-FR" sz="1200"/>
          </a:p>
        </p:txBody>
      </p:sp>
    </p:spTree>
    <p:extLst>
      <p:ext uri="{BB962C8B-B14F-4D97-AF65-F5344CB8AC3E}">
        <p14:creationId xmlns:p14="http://schemas.microsoft.com/office/powerpoint/2010/main" val="10680648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185</a:t>
            </a:fld>
            <a:endParaRPr lang="fr-CA" altLang="fr-FR" sz="1200"/>
          </a:p>
        </p:txBody>
      </p:sp>
    </p:spTree>
    <p:extLst>
      <p:ext uri="{BB962C8B-B14F-4D97-AF65-F5344CB8AC3E}">
        <p14:creationId xmlns:p14="http://schemas.microsoft.com/office/powerpoint/2010/main" val="22738576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186</a:t>
            </a:fld>
            <a:endParaRPr lang="fr-CA" altLang="fr-FR" sz="1200"/>
          </a:p>
        </p:txBody>
      </p:sp>
    </p:spTree>
    <p:extLst>
      <p:ext uri="{BB962C8B-B14F-4D97-AF65-F5344CB8AC3E}">
        <p14:creationId xmlns:p14="http://schemas.microsoft.com/office/powerpoint/2010/main" val="16793810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187</a:t>
            </a:fld>
            <a:endParaRPr lang="fr-CA" altLang="fr-FR" sz="1200"/>
          </a:p>
        </p:txBody>
      </p:sp>
    </p:spTree>
    <p:extLst>
      <p:ext uri="{BB962C8B-B14F-4D97-AF65-F5344CB8AC3E}">
        <p14:creationId xmlns:p14="http://schemas.microsoft.com/office/powerpoint/2010/main" val="24307200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188</a:t>
            </a:fld>
            <a:endParaRPr lang="fr-CA" altLang="fr-FR" sz="1200"/>
          </a:p>
        </p:txBody>
      </p:sp>
    </p:spTree>
    <p:extLst>
      <p:ext uri="{BB962C8B-B14F-4D97-AF65-F5344CB8AC3E}">
        <p14:creationId xmlns:p14="http://schemas.microsoft.com/office/powerpoint/2010/main" val="4520691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189</a:t>
            </a:fld>
            <a:endParaRPr lang="fr-CA" altLang="fr-FR" sz="1200"/>
          </a:p>
        </p:txBody>
      </p:sp>
    </p:spTree>
    <p:extLst>
      <p:ext uri="{BB962C8B-B14F-4D97-AF65-F5344CB8AC3E}">
        <p14:creationId xmlns:p14="http://schemas.microsoft.com/office/powerpoint/2010/main" val="37031716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190</a:t>
            </a:fld>
            <a:endParaRPr lang="fr-CA" altLang="fr-FR" sz="1200"/>
          </a:p>
        </p:txBody>
      </p:sp>
    </p:spTree>
    <p:extLst>
      <p:ext uri="{BB962C8B-B14F-4D97-AF65-F5344CB8AC3E}">
        <p14:creationId xmlns:p14="http://schemas.microsoft.com/office/powerpoint/2010/main" val="129123227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191</a:t>
            </a:fld>
            <a:endParaRPr lang="fr-CA" altLang="fr-FR" sz="1200"/>
          </a:p>
        </p:txBody>
      </p:sp>
    </p:spTree>
    <p:extLst>
      <p:ext uri="{BB962C8B-B14F-4D97-AF65-F5344CB8AC3E}">
        <p14:creationId xmlns:p14="http://schemas.microsoft.com/office/powerpoint/2010/main" val="307883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31</a:t>
            </a:fld>
            <a:endParaRPr lang="fr-CA" altLang="fr-FR" sz="1200"/>
          </a:p>
        </p:txBody>
      </p:sp>
    </p:spTree>
    <p:extLst>
      <p:ext uri="{BB962C8B-B14F-4D97-AF65-F5344CB8AC3E}">
        <p14:creationId xmlns:p14="http://schemas.microsoft.com/office/powerpoint/2010/main" val="1499059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4089488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36</a:t>
            </a:fld>
            <a:endParaRPr lang="fr-CA" altLang="fr-FR" sz="1200"/>
          </a:p>
        </p:txBody>
      </p:sp>
    </p:spTree>
    <p:extLst>
      <p:ext uri="{BB962C8B-B14F-4D97-AF65-F5344CB8AC3E}">
        <p14:creationId xmlns:p14="http://schemas.microsoft.com/office/powerpoint/2010/main" val="233108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3151913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38</a:t>
            </a:fld>
            <a:endParaRPr lang="fr-CA" altLang="fr-FR" sz="1200"/>
          </a:p>
        </p:txBody>
      </p:sp>
    </p:spTree>
    <p:extLst>
      <p:ext uri="{BB962C8B-B14F-4D97-AF65-F5344CB8AC3E}">
        <p14:creationId xmlns:p14="http://schemas.microsoft.com/office/powerpoint/2010/main" val="182607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39</a:t>
            </a:fld>
            <a:endParaRPr lang="fr-CA" altLang="fr-FR" sz="1200"/>
          </a:p>
        </p:txBody>
      </p:sp>
    </p:spTree>
    <p:extLst>
      <p:ext uri="{BB962C8B-B14F-4D97-AF65-F5344CB8AC3E}">
        <p14:creationId xmlns:p14="http://schemas.microsoft.com/office/powerpoint/2010/main" val="251037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262185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a:t>
            </a:fld>
            <a:endParaRPr lang="fr-CA" altLang="fr-FR" sz="1200"/>
          </a:p>
        </p:txBody>
      </p:sp>
    </p:spTree>
    <p:extLst>
      <p:ext uri="{BB962C8B-B14F-4D97-AF65-F5344CB8AC3E}">
        <p14:creationId xmlns:p14="http://schemas.microsoft.com/office/powerpoint/2010/main" val="121026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41</a:t>
            </a:fld>
            <a:endParaRPr lang="fr-CA" altLang="fr-FR" sz="1200"/>
          </a:p>
        </p:txBody>
      </p:sp>
    </p:spTree>
    <p:extLst>
      <p:ext uri="{BB962C8B-B14F-4D97-AF65-F5344CB8AC3E}">
        <p14:creationId xmlns:p14="http://schemas.microsoft.com/office/powerpoint/2010/main" val="3947572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1247574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43</a:t>
            </a:fld>
            <a:endParaRPr lang="fr-CA" altLang="fr-FR" sz="1200"/>
          </a:p>
        </p:txBody>
      </p:sp>
    </p:spTree>
    <p:extLst>
      <p:ext uri="{BB962C8B-B14F-4D97-AF65-F5344CB8AC3E}">
        <p14:creationId xmlns:p14="http://schemas.microsoft.com/office/powerpoint/2010/main" val="867190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44</a:t>
            </a:fld>
            <a:endParaRPr lang="fr-CA" altLang="fr-FR" sz="1200"/>
          </a:p>
        </p:txBody>
      </p:sp>
    </p:spTree>
    <p:extLst>
      <p:ext uri="{BB962C8B-B14F-4D97-AF65-F5344CB8AC3E}">
        <p14:creationId xmlns:p14="http://schemas.microsoft.com/office/powerpoint/2010/main" val="75929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110937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509116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900558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200301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52</a:t>
            </a:fld>
            <a:endParaRPr lang="fr-CA" altLang="fr-FR" sz="1200"/>
          </a:p>
        </p:txBody>
      </p:sp>
    </p:spTree>
    <p:extLst>
      <p:ext uri="{BB962C8B-B14F-4D97-AF65-F5344CB8AC3E}">
        <p14:creationId xmlns:p14="http://schemas.microsoft.com/office/powerpoint/2010/main" val="3863303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150302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245831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759677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61</a:t>
            </a:fld>
            <a:endParaRPr lang="fr-CA" altLang="fr-FR" sz="1200"/>
          </a:p>
        </p:txBody>
      </p:sp>
    </p:spTree>
    <p:extLst>
      <p:ext uri="{BB962C8B-B14F-4D97-AF65-F5344CB8AC3E}">
        <p14:creationId xmlns:p14="http://schemas.microsoft.com/office/powerpoint/2010/main" val="3111414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62</a:t>
            </a:fld>
            <a:endParaRPr lang="fr-CA" altLang="fr-FR" sz="1200"/>
          </a:p>
        </p:txBody>
      </p:sp>
    </p:spTree>
    <p:extLst>
      <p:ext uri="{BB962C8B-B14F-4D97-AF65-F5344CB8AC3E}">
        <p14:creationId xmlns:p14="http://schemas.microsoft.com/office/powerpoint/2010/main" val="2836363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66</a:t>
            </a:fld>
            <a:endParaRPr lang="fr-CA" altLang="fr-FR" sz="1200"/>
          </a:p>
        </p:txBody>
      </p:sp>
    </p:spTree>
    <p:extLst>
      <p:ext uri="{BB962C8B-B14F-4D97-AF65-F5344CB8AC3E}">
        <p14:creationId xmlns:p14="http://schemas.microsoft.com/office/powerpoint/2010/main" val="582793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1621421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788661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4068155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148108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1893147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72</a:t>
            </a:fld>
            <a:endParaRPr lang="fr-CA" altLang="fr-FR" sz="1200"/>
          </a:p>
        </p:txBody>
      </p:sp>
    </p:spTree>
    <p:extLst>
      <p:ext uri="{BB962C8B-B14F-4D97-AF65-F5344CB8AC3E}">
        <p14:creationId xmlns:p14="http://schemas.microsoft.com/office/powerpoint/2010/main" val="415901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1528613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3109517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2649505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75</a:t>
            </a:fld>
            <a:endParaRPr lang="fr-CA" altLang="fr-FR" sz="1200"/>
          </a:p>
        </p:txBody>
      </p:sp>
    </p:spTree>
    <p:extLst>
      <p:ext uri="{BB962C8B-B14F-4D97-AF65-F5344CB8AC3E}">
        <p14:creationId xmlns:p14="http://schemas.microsoft.com/office/powerpoint/2010/main" val="2122638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1894569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77</a:t>
            </a:fld>
            <a:endParaRPr lang="fr-CA" altLang="fr-FR" sz="1200"/>
          </a:p>
        </p:txBody>
      </p:sp>
    </p:spTree>
    <p:extLst>
      <p:ext uri="{BB962C8B-B14F-4D97-AF65-F5344CB8AC3E}">
        <p14:creationId xmlns:p14="http://schemas.microsoft.com/office/powerpoint/2010/main" val="954525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386838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241146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80</a:t>
            </a:fld>
            <a:endParaRPr lang="fr-CA" altLang="fr-FR" sz="1200"/>
          </a:p>
        </p:txBody>
      </p:sp>
    </p:spTree>
    <p:extLst>
      <p:ext uri="{BB962C8B-B14F-4D97-AF65-F5344CB8AC3E}">
        <p14:creationId xmlns:p14="http://schemas.microsoft.com/office/powerpoint/2010/main" val="3549909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81</a:t>
            </a:fld>
            <a:endParaRPr lang="fr-CA" altLang="fr-FR" sz="1200"/>
          </a:p>
        </p:txBody>
      </p:sp>
    </p:spTree>
    <p:extLst>
      <p:ext uri="{BB962C8B-B14F-4D97-AF65-F5344CB8AC3E}">
        <p14:creationId xmlns:p14="http://schemas.microsoft.com/office/powerpoint/2010/main" val="2805860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85</a:t>
            </a:fld>
            <a:endParaRPr lang="fr-CA" altLang="fr-FR" sz="1200"/>
          </a:p>
        </p:txBody>
      </p:sp>
    </p:spTree>
    <p:extLst>
      <p:ext uri="{BB962C8B-B14F-4D97-AF65-F5344CB8AC3E}">
        <p14:creationId xmlns:p14="http://schemas.microsoft.com/office/powerpoint/2010/main" val="407151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a:t>
            </a:fld>
            <a:endParaRPr lang="fr-CA" altLang="fr-FR" sz="1200"/>
          </a:p>
        </p:txBody>
      </p:sp>
    </p:spTree>
    <p:extLst>
      <p:ext uri="{BB962C8B-B14F-4D97-AF65-F5344CB8AC3E}">
        <p14:creationId xmlns:p14="http://schemas.microsoft.com/office/powerpoint/2010/main" val="5068178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86</a:t>
            </a:fld>
            <a:endParaRPr lang="fr-CA" altLang="fr-FR" sz="1200"/>
          </a:p>
        </p:txBody>
      </p:sp>
    </p:spTree>
    <p:extLst>
      <p:ext uri="{BB962C8B-B14F-4D97-AF65-F5344CB8AC3E}">
        <p14:creationId xmlns:p14="http://schemas.microsoft.com/office/powerpoint/2010/main" val="1402664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90</a:t>
            </a:fld>
            <a:endParaRPr lang="fr-CA" altLang="fr-FR" sz="1200"/>
          </a:p>
        </p:txBody>
      </p:sp>
    </p:spTree>
    <p:extLst>
      <p:ext uri="{BB962C8B-B14F-4D97-AF65-F5344CB8AC3E}">
        <p14:creationId xmlns:p14="http://schemas.microsoft.com/office/powerpoint/2010/main" val="2192327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91</a:t>
            </a:fld>
            <a:endParaRPr lang="fr-CA" altLang="fr-FR" sz="1200"/>
          </a:p>
        </p:txBody>
      </p:sp>
    </p:spTree>
    <p:extLst>
      <p:ext uri="{BB962C8B-B14F-4D97-AF65-F5344CB8AC3E}">
        <p14:creationId xmlns:p14="http://schemas.microsoft.com/office/powerpoint/2010/main" val="4075502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95</a:t>
            </a:fld>
            <a:endParaRPr lang="fr-CA" altLang="fr-FR" sz="1200"/>
          </a:p>
        </p:txBody>
      </p:sp>
    </p:spTree>
    <p:extLst>
      <p:ext uri="{BB962C8B-B14F-4D97-AF65-F5344CB8AC3E}">
        <p14:creationId xmlns:p14="http://schemas.microsoft.com/office/powerpoint/2010/main" val="819743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96</a:t>
            </a:fld>
            <a:endParaRPr lang="fr-CA" altLang="fr-FR" sz="1200"/>
          </a:p>
        </p:txBody>
      </p:sp>
    </p:spTree>
    <p:extLst>
      <p:ext uri="{BB962C8B-B14F-4D97-AF65-F5344CB8AC3E}">
        <p14:creationId xmlns:p14="http://schemas.microsoft.com/office/powerpoint/2010/main" val="31639817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100</a:t>
            </a:fld>
            <a:endParaRPr lang="fr-CA" altLang="fr-FR" sz="1200"/>
          </a:p>
        </p:txBody>
      </p:sp>
    </p:spTree>
    <p:extLst>
      <p:ext uri="{BB962C8B-B14F-4D97-AF65-F5344CB8AC3E}">
        <p14:creationId xmlns:p14="http://schemas.microsoft.com/office/powerpoint/2010/main" val="1498934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101</a:t>
            </a:fld>
            <a:endParaRPr lang="fr-CA" altLang="fr-FR" sz="1200"/>
          </a:p>
        </p:txBody>
      </p:sp>
    </p:spTree>
    <p:extLst>
      <p:ext uri="{BB962C8B-B14F-4D97-AF65-F5344CB8AC3E}">
        <p14:creationId xmlns:p14="http://schemas.microsoft.com/office/powerpoint/2010/main" val="912869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102</a:t>
            </a:fld>
            <a:endParaRPr lang="fr-CA" altLang="fr-FR" sz="1200"/>
          </a:p>
        </p:txBody>
      </p:sp>
    </p:spTree>
    <p:extLst>
      <p:ext uri="{BB962C8B-B14F-4D97-AF65-F5344CB8AC3E}">
        <p14:creationId xmlns:p14="http://schemas.microsoft.com/office/powerpoint/2010/main" val="2971032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103</a:t>
            </a:fld>
            <a:endParaRPr lang="fr-CA" altLang="fr-FR" sz="1200"/>
          </a:p>
        </p:txBody>
      </p:sp>
    </p:spTree>
    <p:extLst>
      <p:ext uri="{BB962C8B-B14F-4D97-AF65-F5344CB8AC3E}">
        <p14:creationId xmlns:p14="http://schemas.microsoft.com/office/powerpoint/2010/main" val="29108772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104</a:t>
            </a:fld>
            <a:endParaRPr lang="fr-CA" altLang="fr-FR" sz="1200"/>
          </a:p>
        </p:txBody>
      </p:sp>
    </p:spTree>
    <p:extLst>
      <p:ext uri="{BB962C8B-B14F-4D97-AF65-F5344CB8AC3E}">
        <p14:creationId xmlns:p14="http://schemas.microsoft.com/office/powerpoint/2010/main" val="30211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a:t>
            </a:fld>
            <a:endParaRPr lang="fr-CA" altLang="fr-FR" sz="1200"/>
          </a:p>
        </p:txBody>
      </p:sp>
    </p:spTree>
    <p:extLst>
      <p:ext uri="{BB962C8B-B14F-4D97-AF65-F5344CB8AC3E}">
        <p14:creationId xmlns:p14="http://schemas.microsoft.com/office/powerpoint/2010/main" val="1911643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105</a:t>
            </a:fld>
            <a:endParaRPr lang="fr-CA" altLang="fr-FR" sz="1200"/>
          </a:p>
        </p:txBody>
      </p:sp>
    </p:spTree>
    <p:extLst>
      <p:ext uri="{BB962C8B-B14F-4D97-AF65-F5344CB8AC3E}">
        <p14:creationId xmlns:p14="http://schemas.microsoft.com/office/powerpoint/2010/main" val="13719517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2906689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2678020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108</a:t>
            </a:fld>
            <a:endParaRPr lang="fr-CA" altLang="fr-FR" sz="1200"/>
          </a:p>
        </p:txBody>
      </p:sp>
    </p:spTree>
    <p:extLst>
      <p:ext uri="{BB962C8B-B14F-4D97-AF65-F5344CB8AC3E}">
        <p14:creationId xmlns:p14="http://schemas.microsoft.com/office/powerpoint/2010/main" val="23004767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34933231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110</a:t>
            </a:fld>
            <a:endParaRPr lang="fr-CA" altLang="fr-FR" sz="1200"/>
          </a:p>
        </p:txBody>
      </p:sp>
    </p:spTree>
    <p:extLst>
      <p:ext uri="{BB962C8B-B14F-4D97-AF65-F5344CB8AC3E}">
        <p14:creationId xmlns:p14="http://schemas.microsoft.com/office/powerpoint/2010/main" val="512323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21608232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112</a:t>
            </a:fld>
            <a:endParaRPr lang="fr-CA" altLang="fr-FR" sz="1200"/>
          </a:p>
        </p:txBody>
      </p:sp>
    </p:spTree>
    <p:extLst>
      <p:ext uri="{BB962C8B-B14F-4D97-AF65-F5344CB8AC3E}">
        <p14:creationId xmlns:p14="http://schemas.microsoft.com/office/powerpoint/2010/main" val="21928165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113</a:t>
            </a:fld>
            <a:endParaRPr lang="fr-CA" altLang="fr-FR" sz="1200"/>
          </a:p>
        </p:txBody>
      </p:sp>
    </p:spTree>
    <p:extLst>
      <p:ext uri="{BB962C8B-B14F-4D97-AF65-F5344CB8AC3E}">
        <p14:creationId xmlns:p14="http://schemas.microsoft.com/office/powerpoint/2010/main" val="3898451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21186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a:t>
            </a:fld>
            <a:endParaRPr lang="fr-CA" altLang="fr-FR" sz="1200"/>
          </a:p>
        </p:txBody>
      </p:sp>
    </p:spTree>
    <p:extLst>
      <p:ext uri="{BB962C8B-B14F-4D97-AF65-F5344CB8AC3E}">
        <p14:creationId xmlns:p14="http://schemas.microsoft.com/office/powerpoint/2010/main" val="2114070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115</a:t>
            </a:fld>
            <a:endParaRPr lang="fr-CA" altLang="fr-FR" sz="1200"/>
          </a:p>
        </p:txBody>
      </p:sp>
    </p:spTree>
    <p:extLst>
      <p:ext uri="{BB962C8B-B14F-4D97-AF65-F5344CB8AC3E}">
        <p14:creationId xmlns:p14="http://schemas.microsoft.com/office/powerpoint/2010/main" val="7411358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116</a:t>
            </a:fld>
            <a:endParaRPr lang="fr-CA" altLang="fr-FR" sz="1200"/>
          </a:p>
        </p:txBody>
      </p:sp>
    </p:spTree>
    <p:extLst>
      <p:ext uri="{BB962C8B-B14F-4D97-AF65-F5344CB8AC3E}">
        <p14:creationId xmlns:p14="http://schemas.microsoft.com/office/powerpoint/2010/main" val="955146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8686012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118</a:t>
            </a:fld>
            <a:endParaRPr lang="fr-CA" altLang="fr-FR" sz="1200"/>
          </a:p>
        </p:txBody>
      </p:sp>
    </p:spTree>
    <p:extLst>
      <p:ext uri="{BB962C8B-B14F-4D97-AF65-F5344CB8AC3E}">
        <p14:creationId xmlns:p14="http://schemas.microsoft.com/office/powerpoint/2010/main" val="3108819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119</a:t>
            </a:fld>
            <a:endParaRPr lang="fr-CA" altLang="fr-FR" sz="1200"/>
          </a:p>
        </p:txBody>
      </p:sp>
    </p:spTree>
    <p:extLst>
      <p:ext uri="{BB962C8B-B14F-4D97-AF65-F5344CB8AC3E}">
        <p14:creationId xmlns:p14="http://schemas.microsoft.com/office/powerpoint/2010/main" val="1228235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123</a:t>
            </a:fld>
            <a:endParaRPr lang="fr-CA" altLang="fr-FR" sz="1200"/>
          </a:p>
        </p:txBody>
      </p:sp>
    </p:spTree>
    <p:extLst>
      <p:ext uri="{BB962C8B-B14F-4D97-AF65-F5344CB8AC3E}">
        <p14:creationId xmlns:p14="http://schemas.microsoft.com/office/powerpoint/2010/main" val="31019343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124</a:t>
            </a:fld>
            <a:endParaRPr lang="fr-CA" altLang="fr-FR" sz="1200"/>
          </a:p>
        </p:txBody>
      </p:sp>
    </p:spTree>
    <p:extLst>
      <p:ext uri="{BB962C8B-B14F-4D97-AF65-F5344CB8AC3E}">
        <p14:creationId xmlns:p14="http://schemas.microsoft.com/office/powerpoint/2010/main" val="29315009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125</a:t>
            </a:fld>
            <a:endParaRPr lang="fr-CA" altLang="fr-FR" sz="1200"/>
          </a:p>
        </p:txBody>
      </p:sp>
    </p:spTree>
    <p:extLst>
      <p:ext uri="{BB962C8B-B14F-4D97-AF65-F5344CB8AC3E}">
        <p14:creationId xmlns:p14="http://schemas.microsoft.com/office/powerpoint/2010/main" val="36537969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126</a:t>
            </a:fld>
            <a:endParaRPr lang="fr-CA" altLang="fr-FR" sz="1200"/>
          </a:p>
        </p:txBody>
      </p:sp>
    </p:spTree>
    <p:extLst>
      <p:ext uri="{BB962C8B-B14F-4D97-AF65-F5344CB8AC3E}">
        <p14:creationId xmlns:p14="http://schemas.microsoft.com/office/powerpoint/2010/main" val="2827605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127</a:t>
            </a:fld>
            <a:endParaRPr lang="fr-CA" altLang="fr-FR" sz="1200"/>
          </a:p>
        </p:txBody>
      </p:sp>
    </p:spTree>
    <p:extLst>
      <p:ext uri="{BB962C8B-B14F-4D97-AF65-F5344CB8AC3E}">
        <p14:creationId xmlns:p14="http://schemas.microsoft.com/office/powerpoint/2010/main" val="26783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20</a:t>
            </a:fld>
            <a:endParaRPr lang="fr-CA" altLang="fr-FR" sz="1200"/>
          </a:p>
        </p:txBody>
      </p:sp>
    </p:spTree>
    <p:extLst>
      <p:ext uri="{BB962C8B-B14F-4D97-AF65-F5344CB8AC3E}">
        <p14:creationId xmlns:p14="http://schemas.microsoft.com/office/powerpoint/2010/main" val="18511200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128</a:t>
            </a:fld>
            <a:endParaRPr lang="fr-CA" altLang="fr-FR" sz="1200"/>
          </a:p>
        </p:txBody>
      </p:sp>
    </p:spTree>
    <p:extLst>
      <p:ext uri="{BB962C8B-B14F-4D97-AF65-F5344CB8AC3E}">
        <p14:creationId xmlns:p14="http://schemas.microsoft.com/office/powerpoint/2010/main" val="21830259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129</a:t>
            </a:fld>
            <a:endParaRPr lang="fr-CA" altLang="fr-FR" sz="1200"/>
          </a:p>
        </p:txBody>
      </p:sp>
    </p:spTree>
    <p:extLst>
      <p:ext uri="{BB962C8B-B14F-4D97-AF65-F5344CB8AC3E}">
        <p14:creationId xmlns:p14="http://schemas.microsoft.com/office/powerpoint/2010/main" val="39268215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130</a:t>
            </a:fld>
            <a:endParaRPr lang="fr-CA" altLang="fr-FR" sz="1200"/>
          </a:p>
        </p:txBody>
      </p:sp>
    </p:spTree>
    <p:extLst>
      <p:ext uri="{BB962C8B-B14F-4D97-AF65-F5344CB8AC3E}">
        <p14:creationId xmlns:p14="http://schemas.microsoft.com/office/powerpoint/2010/main" val="30623151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131</a:t>
            </a:fld>
            <a:endParaRPr lang="fr-CA" altLang="fr-FR" sz="1200"/>
          </a:p>
        </p:txBody>
      </p:sp>
    </p:spTree>
    <p:extLst>
      <p:ext uri="{BB962C8B-B14F-4D97-AF65-F5344CB8AC3E}">
        <p14:creationId xmlns:p14="http://schemas.microsoft.com/office/powerpoint/2010/main" val="830815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135</a:t>
            </a:fld>
            <a:endParaRPr lang="fr-CA" altLang="fr-FR" sz="1200"/>
          </a:p>
        </p:txBody>
      </p:sp>
    </p:spTree>
    <p:extLst>
      <p:ext uri="{BB962C8B-B14F-4D97-AF65-F5344CB8AC3E}">
        <p14:creationId xmlns:p14="http://schemas.microsoft.com/office/powerpoint/2010/main" val="35820081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136</a:t>
            </a:fld>
            <a:endParaRPr lang="fr-CA" altLang="fr-FR" sz="1200"/>
          </a:p>
        </p:txBody>
      </p:sp>
    </p:spTree>
    <p:extLst>
      <p:ext uri="{BB962C8B-B14F-4D97-AF65-F5344CB8AC3E}">
        <p14:creationId xmlns:p14="http://schemas.microsoft.com/office/powerpoint/2010/main" val="21516316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137</a:t>
            </a:fld>
            <a:endParaRPr lang="fr-CA" altLang="fr-FR" sz="1200"/>
          </a:p>
        </p:txBody>
      </p:sp>
    </p:spTree>
    <p:extLst>
      <p:ext uri="{BB962C8B-B14F-4D97-AF65-F5344CB8AC3E}">
        <p14:creationId xmlns:p14="http://schemas.microsoft.com/office/powerpoint/2010/main" val="21512274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138</a:t>
            </a:fld>
            <a:endParaRPr lang="fr-CA" altLang="fr-FR" sz="1200"/>
          </a:p>
        </p:txBody>
      </p:sp>
    </p:spTree>
    <p:extLst>
      <p:ext uri="{BB962C8B-B14F-4D97-AF65-F5344CB8AC3E}">
        <p14:creationId xmlns:p14="http://schemas.microsoft.com/office/powerpoint/2010/main" val="21210563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139</a:t>
            </a:fld>
            <a:endParaRPr lang="fr-CA" altLang="fr-FR" sz="1200"/>
          </a:p>
        </p:txBody>
      </p:sp>
    </p:spTree>
    <p:extLst>
      <p:ext uri="{BB962C8B-B14F-4D97-AF65-F5344CB8AC3E}">
        <p14:creationId xmlns:p14="http://schemas.microsoft.com/office/powerpoint/2010/main" val="40391425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140</a:t>
            </a:fld>
            <a:endParaRPr lang="fr-CA" altLang="fr-FR" sz="1200"/>
          </a:p>
        </p:txBody>
      </p:sp>
    </p:spTree>
    <p:extLst>
      <p:ext uri="{BB962C8B-B14F-4D97-AF65-F5344CB8AC3E}">
        <p14:creationId xmlns:p14="http://schemas.microsoft.com/office/powerpoint/2010/main" val="3256886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24</a:t>
            </a:fld>
            <a:endParaRPr lang="fr-CA" altLang="fr-FR" sz="1200"/>
          </a:p>
        </p:txBody>
      </p:sp>
    </p:spTree>
    <p:extLst>
      <p:ext uri="{BB962C8B-B14F-4D97-AF65-F5344CB8AC3E}">
        <p14:creationId xmlns:p14="http://schemas.microsoft.com/office/powerpoint/2010/main" val="20059490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141</a:t>
            </a:fld>
            <a:endParaRPr lang="fr-CA" altLang="fr-FR" sz="1200"/>
          </a:p>
        </p:txBody>
      </p:sp>
    </p:spTree>
    <p:extLst>
      <p:ext uri="{BB962C8B-B14F-4D97-AF65-F5344CB8AC3E}">
        <p14:creationId xmlns:p14="http://schemas.microsoft.com/office/powerpoint/2010/main" val="4675108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142</a:t>
            </a:fld>
            <a:endParaRPr lang="fr-CA" altLang="fr-FR" sz="1200"/>
          </a:p>
        </p:txBody>
      </p:sp>
    </p:spTree>
    <p:extLst>
      <p:ext uri="{BB962C8B-B14F-4D97-AF65-F5344CB8AC3E}">
        <p14:creationId xmlns:p14="http://schemas.microsoft.com/office/powerpoint/2010/main" val="706405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146</a:t>
            </a:fld>
            <a:endParaRPr lang="fr-CA" altLang="fr-FR" sz="1200"/>
          </a:p>
        </p:txBody>
      </p:sp>
    </p:spTree>
    <p:extLst>
      <p:ext uri="{BB962C8B-B14F-4D97-AF65-F5344CB8AC3E}">
        <p14:creationId xmlns:p14="http://schemas.microsoft.com/office/powerpoint/2010/main" val="29669040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147</a:t>
            </a:fld>
            <a:endParaRPr lang="fr-CA" altLang="fr-FR" sz="1200"/>
          </a:p>
        </p:txBody>
      </p:sp>
    </p:spTree>
    <p:extLst>
      <p:ext uri="{BB962C8B-B14F-4D97-AF65-F5344CB8AC3E}">
        <p14:creationId xmlns:p14="http://schemas.microsoft.com/office/powerpoint/2010/main" val="379447839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148</a:t>
            </a:fld>
            <a:endParaRPr lang="fr-CA" altLang="fr-FR" sz="1200"/>
          </a:p>
        </p:txBody>
      </p:sp>
    </p:spTree>
    <p:extLst>
      <p:ext uri="{BB962C8B-B14F-4D97-AF65-F5344CB8AC3E}">
        <p14:creationId xmlns:p14="http://schemas.microsoft.com/office/powerpoint/2010/main" val="599973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149</a:t>
            </a:fld>
            <a:endParaRPr lang="fr-CA" altLang="fr-FR" sz="1200"/>
          </a:p>
        </p:txBody>
      </p:sp>
    </p:spTree>
    <p:extLst>
      <p:ext uri="{BB962C8B-B14F-4D97-AF65-F5344CB8AC3E}">
        <p14:creationId xmlns:p14="http://schemas.microsoft.com/office/powerpoint/2010/main" val="2707752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150</a:t>
            </a:fld>
            <a:endParaRPr lang="fr-CA" altLang="fr-FR" sz="1200"/>
          </a:p>
        </p:txBody>
      </p:sp>
    </p:spTree>
    <p:extLst>
      <p:ext uri="{BB962C8B-B14F-4D97-AF65-F5344CB8AC3E}">
        <p14:creationId xmlns:p14="http://schemas.microsoft.com/office/powerpoint/2010/main" val="35074336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151</a:t>
            </a:fld>
            <a:endParaRPr lang="fr-CA" altLang="fr-FR" sz="1200"/>
          </a:p>
        </p:txBody>
      </p:sp>
    </p:spTree>
    <p:extLst>
      <p:ext uri="{BB962C8B-B14F-4D97-AF65-F5344CB8AC3E}">
        <p14:creationId xmlns:p14="http://schemas.microsoft.com/office/powerpoint/2010/main" val="40279082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152</a:t>
            </a:fld>
            <a:endParaRPr lang="fr-CA" altLang="fr-FR" sz="1200"/>
          </a:p>
        </p:txBody>
      </p:sp>
    </p:spTree>
    <p:extLst>
      <p:ext uri="{BB962C8B-B14F-4D97-AF65-F5344CB8AC3E}">
        <p14:creationId xmlns:p14="http://schemas.microsoft.com/office/powerpoint/2010/main" val="1013367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156</a:t>
            </a:fld>
            <a:endParaRPr lang="fr-CA" altLang="fr-FR" sz="1200"/>
          </a:p>
        </p:txBody>
      </p:sp>
    </p:spTree>
    <p:extLst>
      <p:ext uri="{BB962C8B-B14F-4D97-AF65-F5344CB8AC3E}">
        <p14:creationId xmlns:p14="http://schemas.microsoft.com/office/powerpoint/2010/main" val="2093110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jNwvub87l8o"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hyperlink" Target="https://youtu.be/cYRicTk-Q08"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11.xml"/><Relationship Id="rId5" Type="http://schemas.openxmlformats.org/officeDocument/2006/relationships/image" Target="../media/image120.png"/><Relationship Id="rId4" Type="http://schemas.openxmlformats.org/officeDocument/2006/relationships/image" Target="../media/image2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123.png"/><Relationship Id="rId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11.xml"/><Relationship Id="rId5" Type="http://schemas.openxmlformats.org/officeDocument/2006/relationships/image" Target="../media/image127.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2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132.png"/><Relationship Id="rId4" Type="http://schemas.openxmlformats.org/officeDocument/2006/relationships/image" Target="../media/image130.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1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8.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11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138.png"/></Relationships>
</file>

<file path=ppt/slides/_rels/slide1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140.png"/></Relationships>
</file>

<file path=ppt/slides/_rels/slide1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11.xml"/><Relationship Id="rId5" Type="http://schemas.openxmlformats.org/officeDocument/2006/relationships/image" Target="../media/image143.png"/><Relationship Id="rId4" Type="http://schemas.openxmlformats.org/officeDocument/2006/relationships/image" Target="../media/image138.png"/></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148.png"/></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0.xml"/><Relationship Id="rId1" Type="http://schemas.openxmlformats.org/officeDocument/2006/relationships/slideLayout" Target="../slideLayouts/slideLayout11.xml"/><Relationship Id="rId5" Type="http://schemas.openxmlformats.org/officeDocument/2006/relationships/image" Target="../media/image153.png"/><Relationship Id="rId4" Type="http://schemas.openxmlformats.org/officeDocument/2006/relationships/image" Target="../media/image155.png"/></Relationships>
</file>

<file path=ppt/slides/_rels/slide1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1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6.xml"/><Relationship Id="rId1" Type="http://schemas.openxmlformats.org/officeDocument/2006/relationships/slideLayout" Target="../slideLayouts/slideLayout11.xml"/><Relationship Id="rId5" Type="http://schemas.openxmlformats.org/officeDocument/2006/relationships/image" Target="../media/image163.png"/><Relationship Id="rId4" Type="http://schemas.openxmlformats.org/officeDocument/2006/relationships/image" Target="../media/image164.png"/></Relationships>
</file>

<file path=ppt/slides/_rels/slide13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87.xml"/><Relationship Id="rId1" Type="http://schemas.openxmlformats.org/officeDocument/2006/relationships/slideLayout" Target="../slideLayouts/slideLayout1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9.xml"/><Relationship Id="rId1" Type="http://schemas.openxmlformats.org/officeDocument/2006/relationships/slideLayout" Target="../slideLayouts/slideLayout11.xml"/><Relationship Id="rId5" Type="http://schemas.openxmlformats.org/officeDocument/2006/relationships/image" Target="../media/image173.png"/><Relationship Id="rId4" Type="http://schemas.openxmlformats.org/officeDocument/2006/relationships/image" Target="../media/image165.png"/></Relationships>
</file>

<file path=ppt/slides/_rels/slide14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0.xml"/><Relationship Id="rId1" Type="http://schemas.openxmlformats.org/officeDocument/2006/relationships/slideLayout" Target="../slideLayouts/slideLayout11.xml"/><Relationship Id="rId5" Type="http://schemas.openxmlformats.org/officeDocument/2006/relationships/image" Target="../media/image174.png"/><Relationship Id="rId4" Type="http://schemas.openxmlformats.org/officeDocument/2006/relationships/image" Target="../media/image165.png"/></Relationships>
</file>

<file path=ppt/slides/_rels/slide14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74.png"/><Relationship Id="rId4" Type="http://schemas.openxmlformats.org/officeDocument/2006/relationships/image" Target="../media/image17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180.png"/></Relationships>
</file>

<file path=ppt/slides/_rels/slide14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95.xml"/><Relationship Id="rId1" Type="http://schemas.openxmlformats.org/officeDocument/2006/relationships/slideLayout" Target="../slideLayouts/slideLayout11.xml"/><Relationship Id="rId6" Type="http://schemas.openxmlformats.org/officeDocument/2006/relationships/image" Target="../media/image184.png"/><Relationship Id="rId5" Type="http://schemas.openxmlformats.org/officeDocument/2006/relationships/image" Target="../media/image185.png"/><Relationship Id="rId4" Type="http://schemas.openxmlformats.org/officeDocument/2006/relationships/image" Target="../media/image1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6.xml"/><Relationship Id="rId1" Type="http://schemas.openxmlformats.org/officeDocument/2006/relationships/slideLayout" Target="../slideLayouts/slideLayout11.xml"/><Relationship Id="rId5" Type="http://schemas.openxmlformats.org/officeDocument/2006/relationships/image" Target="../media/image188.png"/><Relationship Id="rId4" Type="http://schemas.openxmlformats.org/officeDocument/2006/relationships/image" Target="../media/image186.png"/></Relationships>
</file>

<file path=ppt/slides/_rels/slide15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7.xml"/><Relationship Id="rId1" Type="http://schemas.openxmlformats.org/officeDocument/2006/relationships/slideLayout" Target="../slideLayouts/slideLayout11.xml"/><Relationship Id="rId5" Type="http://schemas.openxmlformats.org/officeDocument/2006/relationships/image" Target="../media/image189.png"/><Relationship Id="rId4" Type="http://schemas.openxmlformats.org/officeDocument/2006/relationships/image" Target="../media/image191.png"/></Relationships>
</file>

<file path=ppt/slides/_rels/slide15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19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9.xml"/><Relationship Id="rId1" Type="http://schemas.openxmlformats.org/officeDocument/2006/relationships/slideLayout" Target="../slideLayouts/slideLayout11.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jpeg"/></Relationships>
</file>

<file path=ppt/slides/_rels/slide15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0.xml"/><Relationship Id="rId1" Type="http://schemas.openxmlformats.org/officeDocument/2006/relationships/slideLayout" Target="../slideLayouts/slideLayout1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199.png"/></Relationships>
</file>

<file path=ppt/slides/_rels/slide1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207.png"/></Relationships>
</file>

<file path=ppt/slides/_rels/slide1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05.xml"/><Relationship Id="rId1" Type="http://schemas.openxmlformats.org/officeDocument/2006/relationships/slideLayout" Target="../slideLayouts/slideLayout11.xml"/><Relationship Id="rId5" Type="http://schemas.openxmlformats.org/officeDocument/2006/relationships/image" Target="../media/image213.png"/><Relationship Id="rId4" Type="http://schemas.openxmlformats.org/officeDocument/2006/relationships/image" Target="../media/image209.png"/></Relationships>
</file>

<file path=ppt/slides/_rels/slide16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208.png"/></Relationships>
</file>

<file path=ppt/slides/_rels/slide16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216.png"/></Relationships>
</file>

<file path=ppt/slides/_rels/slide16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8.xml"/><Relationship Id="rId1" Type="http://schemas.openxmlformats.org/officeDocument/2006/relationships/slideLayout" Target="../slideLayouts/slideLayout11.xml"/><Relationship Id="rId5" Type="http://schemas.openxmlformats.org/officeDocument/2006/relationships/image" Target="../media/image219.png"/><Relationship Id="rId4" Type="http://schemas.openxmlformats.org/officeDocument/2006/relationships/image" Target="../media/image218.png"/></Relationships>
</file>

<file path=ppt/slides/_rels/slide16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223.png"/></Relationships>
</file>

<file path=ppt/slides/_rels/slide17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11.xml"/><Relationship Id="rId1" Type="http://schemas.openxmlformats.org/officeDocument/2006/relationships/slideLayout" Target="../slideLayouts/slideLayout11.xml"/><Relationship Id="rId5" Type="http://schemas.openxmlformats.org/officeDocument/2006/relationships/image" Target="../media/image226.png"/><Relationship Id="rId4" Type="http://schemas.openxmlformats.org/officeDocument/2006/relationships/image" Target="../media/image225.png"/></Relationships>
</file>

<file path=ppt/slides/_rels/slide17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3.xml"/><Relationship Id="rId1" Type="http://schemas.openxmlformats.org/officeDocument/2006/relationships/slideLayout" Target="../slideLayouts/slideLayout11.xml"/><Relationship Id="rId5" Type="http://schemas.openxmlformats.org/officeDocument/2006/relationships/image" Target="../media/image230.png"/><Relationship Id="rId4" Type="http://schemas.openxmlformats.org/officeDocument/2006/relationships/image" Target="../media/image224.png"/></Relationships>
</file>

<file path=ppt/slides/_rels/slide17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16.xml"/><Relationship Id="rId1" Type="http://schemas.openxmlformats.org/officeDocument/2006/relationships/slideLayout" Target="../slideLayouts/slideLayout11.xml"/><Relationship Id="rId4" Type="http://schemas.openxmlformats.org/officeDocument/2006/relationships/image" Target="../media/image234.png"/></Relationships>
</file>

<file path=ppt/slides/_rels/slide17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17.xml"/><Relationship Id="rId1" Type="http://schemas.openxmlformats.org/officeDocument/2006/relationships/slideLayout" Target="../slideLayouts/slideLayout11.xml"/><Relationship Id="rId4" Type="http://schemas.openxmlformats.org/officeDocument/2006/relationships/image" Target="../media/image236.png"/></Relationships>
</file>

<file path=ppt/slides/_rels/slide17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20.xml"/><Relationship Id="rId1" Type="http://schemas.openxmlformats.org/officeDocument/2006/relationships/slideLayout" Target="../slideLayouts/slideLayout11.xml"/><Relationship Id="rId4" Type="http://schemas.openxmlformats.org/officeDocument/2006/relationships/image" Target="../media/image239.png"/></Relationships>
</file>

<file path=ppt/slides/_rels/slide18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21.xml"/><Relationship Id="rId1" Type="http://schemas.openxmlformats.org/officeDocument/2006/relationships/slideLayout" Target="../slideLayouts/slideLayout11.xml"/><Relationship Id="rId5" Type="http://schemas.openxmlformats.org/officeDocument/2006/relationships/image" Target="../media/image242.png"/><Relationship Id="rId4" Type="http://schemas.openxmlformats.org/officeDocument/2006/relationships/image" Target="../media/image240.png"/></Relationships>
</file>

<file path=ppt/slides/_rels/slide18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22.xml"/><Relationship Id="rId1" Type="http://schemas.openxmlformats.org/officeDocument/2006/relationships/slideLayout" Target="../slideLayouts/slideLayout11.xml"/><Relationship Id="rId4" Type="http://schemas.openxmlformats.org/officeDocument/2006/relationships/image" Target="../media/image244.png"/></Relationships>
</file>

<file path=ppt/slides/_rels/slide18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8" Type="http://schemas.openxmlformats.org/officeDocument/2006/relationships/image" Target="../media/image258.jpg"/><Relationship Id="rId3" Type="http://schemas.openxmlformats.org/officeDocument/2006/relationships/image" Target="../media/image253.png"/><Relationship Id="rId7" Type="http://schemas.openxmlformats.org/officeDocument/2006/relationships/image" Target="../media/image257.emf"/><Relationship Id="rId2" Type="http://schemas.openxmlformats.org/officeDocument/2006/relationships/image" Target="../media/image252.jpg"/><Relationship Id="rId1" Type="http://schemas.openxmlformats.org/officeDocument/2006/relationships/slideLayout" Target="../slideLayouts/slideLayout12.xml"/><Relationship Id="rId6" Type="http://schemas.openxmlformats.org/officeDocument/2006/relationships/image" Target="../media/image256.svg"/><Relationship Id="rId5" Type="http://schemas.openxmlformats.org/officeDocument/2006/relationships/image" Target="../media/image255.png"/><Relationship Id="rId10" Type="http://schemas.openxmlformats.org/officeDocument/2006/relationships/image" Target="../media/image260.jpg"/><Relationship Id="rId4" Type="http://schemas.openxmlformats.org/officeDocument/2006/relationships/image" Target="../media/image254.jpg"/><Relationship Id="rId9" Type="http://schemas.openxmlformats.org/officeDocument/2006/relationships/image" Target="../media/image25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emf"/><Relationship Id="rId9" Type="http://schemas.openxmlformats.org/officeDocument/2006/relationships/image" Target="../media/image20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21.png"/><Relationship Id="rId5" Type="http://schemas.openxmlformats.org/officeDocument/2006/relationships/image" Target="../media/image210.png"/><Relationship Id="rId4" Type="http://schemas.openxmlformats.org/officeDocument/2006/relationships/image" Target="../media/image201.png"/><Relationship Id="rId9" Type="http://schemas.openxmlformats.org/officeDocument/2006/relationships/image" Target="../media/image250.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10.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480.png"/><Relationship Id="rId5" Type="http://schemas.openxmlformats.org/officeDocument/2006/relationships/image" Target="../media/image471.png"/><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350.png"/><Relationship Id="rId4" Type="http://schemas.openxmlformats.org/officeDocument/2006/relationships/image" Target="../media/image340.pn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76.pn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571.pn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91.png"/><Relationship Id="rId5" Type="http://schemas.openxmlformats.org/officeDocument/2006/relationships/image" Target="../media/image94.png"/><Relationship Id="rId4" Type="http://schemas.openxmlformats.org/officeDocument/2006/relationships/image" Target="../media/image93.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97.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103.png"/><Relationship Id="rId5" Type="http://schemas.openxmlformats.org/officeDocument/2006/relationships/image" Target="../media/image23.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106.png"/><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693709"/>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Pièces et parois </a:t>
            </a:r>
            <a:br>
              <a:rPr lang="fr-FR" sz="3100" b="1" dirty="0">
                <a:ln>
                  <a:solidFill>
                    <a:schemeClr val="tx1"/>
                  </a:solidFill>
                </a:ln>
                <a:solidFill>
                  <a:schemeClr val="bg2">
                    <a:lumMod val="50000"/>
                  </a:schemeClr>
                </a:solidFill>
              </a:rPr>
            </a:br>
            <a:r>
              <a:rPr lang="fr-FR" sz="3100" b="1" dirty="0">
                <a:ln>
                  <a:solidFill>
                    <a:schemeClr val="tx1"/>
                  </a:solidFill>
                </a:ln>
                <a:solidFill>
                  <a:schemeClr val="bg2">
                    <a:lumMod val="50000"/>
                  </a:schemeClr>
                </a:solidFill>
              </a:rPr>
              <a:t>en compression</a:t>
            </a:r>
            <a:br>
              <a:rPr lang="fr-FR" dirty="0"/>
            </a:br>
            <a:endParaRPr lang="fr-CA" dirty="0"/>
          </a:p>
        </p:txBody>
      </p:sp>
    </p:spTree>
    <p:extLst>
      <p:ext uri="{BB962C8B-B14F-4D97-AF65-F5344CB8AC3E}">
        <p14:creationId xmlns:p14="http://schemas.microsoft.com/office/powerpoint/2010/main" val="1995421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756861"/>
                <a:ext cx="9049562" cy="17646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27063" lvl="2" indent="-266700" eaLnBrk="1" hangingPunct="1">
                  <a:buFont typeface="Wingdings" panose="05000000000000000000" pitchFamily="2" charset="2"/>
                  <a:buChar char="Ø"/>
                  <a:defRPr/>
                </a:pPr>
                <a:r>
                  <a:rPr lang="fr-CA" sz="2000" dirty="0">
                    <a:latin typeface="Univers Condensed"/>
                  </a:rPr>
                  <a:t>ou à un effort de torsion </a:t>
                </a:r>
                <a14:m>
                  <m:oMath xmlns:m="http://schemas.openxmlformats.org/officeDocument/2006/math">
                    <m:r>
                      <a:rPr lang="fr-CA" sz="2000" i="1">
                        <a:latin typeface="Cambria Math" panose="02040503050406030204" pitchFamily="18" charset="0"/>
                        <a:ea typeface="Cambria Math"/>
                      </a:rPr>
                      <m:t>⟹</m:t>
                    </m:r>
                  </m:oMath>
                </a14:m>
                <a:r>
                  <a:rPr lang="fr-CA" sz="2000" b="1" dirty="0">
                    <a:latin typeface="Univers Condensed"/>
                  </a:rPr>
                  <a:t> flambement en torsion</a:t>
                </a:r>
              </a:p>
              <a:p>
                <a:pPr marL="627063" lvl="2" indent="-266700" eaLnBrk="1" hangingPunct="1">
                  <a:buFont typeface="Wingdings" panose="05000000000000000000" pitchFamily="2" charset="2"/>
                  <a:buChar char="Ø"/>
                  <a:defRPr/>
                </a:pPr>
                <a:endParaRPr lang="fr-CA" sz="2000" b="1" dirty="0">
                  <a:latin typeface="Univers Condensed"/>
                </a:endParaRPr>
              </a:p>
              <a:p>
                <a:pPr marL="627063" lvl="2" indent="-266700" eaLnBrk="1" hangingPunct="1">
                  <a:buFont typeface="Wingdings" panose="05000000000000000000" pitchFamily="2" charset="2"/>
                  <a:buChar char="Ø"/>
                  <a:defRPr/>
                </a:pPr>
                <a:r>
                  <a:rPr lang="fr-CA" sz="2000" dirty="0">
                    <a:latin typeface="Univers Condensed"/>
                  </a:rPr>
                  <a:t>ou à un effort de torsion et de flexion </a:t>
                </a:r>
                <a14:m>
                  <m:oMath xmlns:m="http://schemas.openxmlformats.org/officeDocument/2006/math">
                    <m:r>
                      <a:rPr lang="fr-CA" sz="2000" i="1">
                        <a:latin typeface="Cambria Math" panose="02040503050406030204" pitchFamily="18" charset="0"/>
                        <a:ea typeface="Cambria Math"/>
                      </a:rPr>
                      <m:t>⟹</m:t>
                    </m:r>
                  </m:oMath>
                </a14:m>
                <a:r>
                  <a:rPr lang="fr-CA" sz="2000" b="1" dirty="0">
                    <a:latin typeface="Univers Condensed"/>
                  </a:rPr>
                  <a:t> flambement en torsion et en flexion combinée</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756861"/>
                <a:ext cx="9049562" cy="1764623"/>
              </a:xfrm>
              <a:prstGeom prst="rect">
                <a:avLst/>
              </a:prstGeom>
              <a:blipFill>
                <a:blip r:embed="rId3"/>
                <a:stretch>
                  <a:fillRect t="-13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6" name="Rectangle 15"/>
          <p:cNvSpPr/>
          <p:nvPr/>
        </p:nvSpPr>
        <p:spPr>
          <a:xfrm>
            <a:off x="7006470" y="3956226"/>
            <a:ext cx="2120597" cy="307777"/>
          </a:xfrm>
          <a:prstGeom prst="rect">
            <a:avLst/>
          </a:prstGeom>
        </p:spPr>
        <p:txBody>
          <a:bodyPr wrap="square">
            <a:spAutoFit/>
          </a:bodyPr>
          <a:lstStyle/>
          <a:p>
            <a:r>
              <a:rPr lang="fr-FR" sz="1400" dirty="0">
                <a:latin typeface="Univers Condensed"/>
              </a:rPr>
              <a:t>Flambement  en torsion</a:t>
            </a:r>
          </a:p>
        </p:txBody>
      </p:sp>
      <p:sp>
        <p:nvSpPr>
          <p:cNvPr id="17" name="Rectangle 16"/>
          <p:cNvSpPr/>
          <p:nvPr/>
        </p:nvSpPr>
        <p:spPr>
          <a:xfrm>
            <a:off x="1584937" y="6536378"/>
            <a:ext cx="1498936" cy="276999"/>
          </a:xfrm>
          <a:prstGeom prst="rect">
            <a:avLst/>
          </a:prstGeom>
        </p:spPr>
        <p:txBody>
          <a:bodyPr wrap="none">
            <a:spAutoFit/>
          </a:bodyPr>
          <a:lstStyle/>
          <a:p>
            <a:r>
              <a:rPr lang="fr-CA" sz="1200" dirty="0">
                <a:latin typeface="+mj-lt"/>
              </a:rPr>
              <a:t>Source: itterbeek.org</a:t>
            </a:r>
          </a:p>
        </p:txBody>
      </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949" r="34771" b="3981"/>
          <a:stretch/>
        </p:blipFill>
        <p:spPr bwMode="auto">
          <a:xfrm>
            <a:off x="5748924" y="2285934"/>
            <a:ext cx="1003127" cy="40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51719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974047" y="2683658"/>
                <a:ext cx="4045989" cy="35283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CA" sz="2000" dirty="0">
                    <a:solidFill>
                      <a:schemeClr val="tx1"/>
                    </a:solidFill>
                    <a:latin typeface="Univers Condensed"/>
                    <a:ea typeface="Cambria Math" panose="02040503050406030204" pitchFamily="18" charset="0"/>
                  </a:rPr>
                  <a:t>l</a:t>
                </a:r>
                <a:r>
                  <a:rPr lang="fr-CA" sz="2000" dirty="0">
                    <a:solidFill>
                      <a:schemeClr val="tx1"/>
                    </a:solidFill>
                    <a:latin typeface="Univers Condensed"/>
                  </a:rPr>
                  <a:t>orsqu’il y a </a:t>
                </a:r>
                <a:r>
                  <a:rPr lang="fr-FR" sz="2000" u="sng" dirty="0">
                    <a:solidFill>
                      <a:schemeClr val="tx1"/>
                    </a:solidFill>
                    <a:latin typeface="Univers Condensed"/>
                    <a:ea typeface="Cambria Math" panose="02040503050406030204" pitchFamily="18" charset="0"/>
                  </a:rPr>
                  <a:t>voilement d’une paroi avec bord libre </a:t>
                </a:r>
                <a:r>
                  <a:rPr lang="fr-FR" sz="2000" dirty="0">
                    <a:solidFill>
                      <a:schemeClr val="tx1"/>
                    </a:solidFill>
                    <a:latin typeface="Univers Condensed"/>
                    <a:ea typeface="Cambria Math" panose="02040503050406030204" pitchFamily="18" charset="0"/>
                  </a:rPr>
                  <a:t>(figure </a:t>
                </a:r>
                <a14:m>
                  <m:oMath xmlns:m="http://schemas.openxmlformats.org/officeDocument/2006/math">
                    <m:r>
                      <m:rPr>
                        <m:sty m:val="p"/>
                      </m:rPr>
                      <a:rPr lang="fr-CA" sz="2000" dirty="0">
                        <a:solidFill>
                          <a:schemeClr val="tx1"/>
                        </a:solidFill>
                        <a:latin typeface="Cambria Math" panose="02040503050406030204" pitchFamily="18" charset="0"/>
                        <a:ea typeface="Cambria Math" panose="02040503050406030204" pitchFamily="18" charset="0"/>
                      </a:rPr>
                      <m:t>a</m:t>
                    </m:r>
                  </m:oMath>
                </a14:m>
                <a:r>
                  <a:rPr lang="fr-FR" sz="2000" dirty="0">
                    <a:solidFill>
                      <a:schemeClr val="tx1"/>
                    </a:solidFill>
                    <a:latin typeface="Univers Condensed"/>
                    <a:ea typeface="Cambria Math" panose="02040503050406030204" pitchFamily="18" charset="0"/>
                  </a:rPr>
                  <a:t>) </a:t>
                </a: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r>
                        <a:rPr lang="fr-CA" i="1">
                          <a:solidFill>
                            <a:schemeClr val="tx1"/>
                          </a:solidFill>
                          <a:latin typeface="Cambria Math" panose="02040503050406030204" pitchFamily="18" charset="0"/>
                          <a:ea typeface="Cambria Math" panose="02040503050406030204" pitchFamily="18" charset="0"/>
                        </a:rPr>
                        <m:t>=</m:t>
                      </m:r>
                      <m:sSub>
                        <m:sSubPr>
                          <m:ctrlPr>
                            <a:rPr lang="fr-FR"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𝑐</m:t>
                          </m:r>
                        </m:sub>
                      </m:sSub>
                      <m:r>
                        <a:rPr lang="fr-CA" i="1">
                          <a:solidFill>
                            <a:schemeClr val="tx1"/>
                          </a:solidFill>
                          <a:latin typeface="Cambria Math" panose="02040503050406030204" pitchFamily="18" charset="0"/>
                          <a:ea typeface="Cambria Math" panose="02040503050406030204" pitchFamily="18" charset="0"/>
                        </a:rPr>
                        <m:t>=</m:t>
                      </m:r>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CA" i="1" dirty="0">
                              <a:solidFill>
                                <a:schemeClr val="tx1"/>
                              </a:solidFill>
                              <a:latin typeface="Cambria Math" panose="02040503050406030204" pitchFamily="18" charset="0"/>
                              <a:ea typeface="Cambria Math" panose="02040503050406030204" pitchFamily="18" charset="0"/>
                            </a:rPr>
                            <m:t>𝐹</m:t>
                          </m:r>
                        </m:e>
                      </m:acc>
                      <m:r>
                        <a:rPr lang="fr-CA" i="1" dirty="0">
                          <a:solidFill>
                            <a:schemeClr val="tx1"/>
                          </a:solidFill>
                          <a:latin typeface="Cambria Math" panose="02040503050406030204" pitchFamily="18" charset="0"/>
                          <a:ea typeface="Cambria Math" panose="02040503050406030204" pitchFamily="18" charset="0"/>
                        </a:rPr>
                        <m:t> </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𝑦</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dirty="0">
                  <a:solidFill>
                    <a:schemeClr val="tx1"/>
                  </a:solidFill>
                  <a:latin typeface="Univers Condensed"/>
                  <a:ea typeface="Cambria Math" panose="02040503050406030204" pitchFamily="18" charset="0"/>
                </a:endParaRPr>
              </a:p>
              <a:p>
                <a:pPr marL="742950" lvl="2" indent="-342900" eaLnBrk="1" hangingPunct="1">
                  <a:defRPr/>
                </a:pPr>
                <a:r>
                  <a:rPr lang="fr-FR" sz="2000" dirty="0">
                    <a:solidFill>
                      <a:schemeClr val="tx1"/>
                    </a:solidFill>
                    <a:latin typeface="Univers Condensed"/>
                    <a:ea typeface="Cambria Math" panose="02040503050406030204" pitchFamily="18" charset="0"/>
                  </a:rPr>
                  <a:t>Lorsqu’il y a </a:t>
                </a:r>
                <a:r>
                  <a:rPr lang="fr-FR" sz="2000" u="sng" dirty="0">
                    <a:solidFill>
                      <a:schemeClr val="tx1"/>
                    </a:solidFill>
                    <a:latin typeface="Univers Condensed"/>
                    <a:ea typeface="Cambria Math" panose="02040503050406030204" pitchFamily="18" charset="0"/>
                  </a:rPr>
                  <a:t>voilement d’une </a:t>
                </a:r>
                <a:r>
                  <a:rPr lang="fr-CA" sz="2000" u="sng" dirty="0">
                    <a:solidFill>
                      <a:schemeClr val="tx1"/>
                    </a:solidFill>
                    <a:latin typeface="Univers Condensed"/>
                  </a:rPr>
                  <a:t>paroi retenue sur ses deux bords</a:t>
                </a:r>
                <a:r>
                  <a:rPr lang="fr-FR" sz="2000" dirty="0">
                    <a:solidFill>
                      <a:schemeClr val="tx1"/>
                    </a:solidFill>
                    <a:latin typeface="Univers Condensed"/>
                    <a:ea typeface="Cambria Math" panose="02040503050406030204" pitchFamily="18" charset="0"/>
                  </a:rPr>
                  <a:t>  (figure </a:t>
                </a:r>
                <a14:m>
                  <m:oMath xmlns:m="http://schemas.openxmlformats.org/officeDocument/2006/math">
                    <m:r>
                      <m:rPr>
                        <m:sty m:val="p"/>
                      </m:rPr>
                      <a:rPr lang="fr-FR" sz="2000" dirty="0">
                        <a:solidFill>
                          <a:schemeClr val="tx1"/>
                        </a:solidFill>
                        <a:latin typeface="Cambria Math" panose="02040503050406030204" pitchFamily="18" charset="0"/>
                        <a:ea typeface="Cambria Math" panose="02040503050406030204" pitchFamily="18" charset="0"/>
                      </a:rPr>
                      <m:t>b</m:t>
                    </m:r>
                  </m:oMath>
                </a14:m>
                <a:r>
                  <a:rPr lang="fr-FR" sz="2000" dirty="0">
                    <a:solidFill>
                      <a:schemeClr val="tx1"/>
                    </a:solidFill>
                    <a:latin typeface="Univers Condensed"/>
                    <a:ea typeface="Cambria Math" panose="02040503050406030204" pitchFamily="18" charset="0"/>
                  </a:rPr>
                  <a:t>) </a:t>
                </a: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sSub>
                        <m:sSubPr>
                          <m:ctrlPr>
                            <a:rPr lang="fr-FR"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𝑚</m:t>
                          </m:r>
                        </m:sub>
                      </m:sSub>
                      <m:r>
                        <a:rPr lang="fr-FR" i="1" dirty="0">
                          <a:solidFill>
                            <a:schemeClr val="tx1"/>
                          </a:solidFill>
                          <a:latin typeface="Cambria Math" panose="02040503050406030204" pitchFamily="18" charset="0"/>
                          <a:ea typeface="Cambria Math" panose="02040503050406030204" pitchFamily="18" charset="0"/>
                        </a:rPr>
                        <m:t>=</m:t>
                      </m:r>
                      <m:rad>
                        <m:radPr>
                          <m:degHide m:val="on"/>
                          <m:ctrlPr>
                            <a:rPr lang="fr-FR" i="1" dirty="0">
                              <a:solidFill>
                                <a:schemeClr val="tx1"/>
                              </a:solidFill>
                              <a:latin typeface="Cambria Math" panose="02040503050406030204" pitchFamily="18" charset="0"/>
                              <a:ea typeface="Cambria Math" panose="02040503050406030204" pitchFamily="18" charset="0"/>
                            </a:rPr>
                          </m:ctrlPr>
                        </m:radPr>
                        <m:deg/>
                        <m:e>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CA" i="1" dirty="0">
                                  <a:solidFill>
                                    <a:schemeClr val="tx1"/>
                                  </a:solidFill>
                                  <a:latin typeface="Cambria Math" panose="02040503050406030204" pitchFamily="18" charset="0"/>
                                  <a:ea typeface="Cambria Math" panose="02040503050406030204" pitchFamily="18" charset="0"/>
                                </a:rPr>
                                <m:t>𝐹</m:t>
                              </m:r>
                            </m:e>
                          </m:acc>
                        </m:e>
                      </m:rad>
                      <m:r>
                        <a:rPr lang="fr-CA" i="1" dirty="0">
                          <a:solidFill>
                            <a:schemeClr val="tx1"/>
                          </a:solidFill>
                          <a:latin typeface="Cambria Math" panose="02040503050406030204" pitchFamily="18" charset="0"/>
                          <a:ea typeface="Cambria Math" panose="02040503050406030204" pitchFamily="18" charset="0"/>
                        </a:rPr>
                        <m:t> </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𝑦</m:t>
                          </m:r>
                        </m:sub>
                      </m:sSub>
                    </m:oMath>
                  </m:oMathPara>
                </a14:m>
                <a:endParaRPr lang="fr-FR"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974047" y="2683658"/>
                <a:ext cx="4045989" cy="3528392"/>
              </a:xfrm>
              <a:prstGeom prst="rect">
                <a:avLst/>
              </a:prstGeom>
              <a:blipFill>
                <a:blip r:embed="rId3"/>
                <a:stretch>
                  <a:fillRect t="-864" r="-19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581019"/>
                <a:ext cx="9821449" cy="21026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0" lvl="1" indent="0" eaLnBrk="1" hangingPunct="1">
                  <a:buClr>
                    <a:srgbClr val="FF0000"/>
                  </a:buClr>
                  <a:buNone/>
                  <a:defRPr/>
                </a:pPr>
                <a:r>
                  <a:rPr lang="fr-FR" sz="2000" b="1" u="sng" dirty="0">
                    <a:solidFill>
                      <a:schemeClr val="accent1"/>
                    </a:solidFill>
                    <a:latin typeface="Univers Condensed"/>
                    <a:ea typeface="Cambria Math" panose="02040503050406030204" pitchFamily="18" charset="0"/>
                  </a:rPr>
                  <a:t>Contrainte limite</a:t>
                </a:r>
                <a:r>
                  <a:rPr lang="fr-FR" sz="2000" b="1" dirty="0">
                    <a:solidFill>
                      <a:schemeClr val="accent1"/>
                    </a:solidFill>
                    <a:latin typeface="Univers Condensed"/>
                    <a:ea typeface="Cambria Math" panose="02040503050406030204" pitchFamily="18" charset="0"/>
                  </a:rPr>
                  <a:t> </a:t>
                </a:r>
                <a:r>
                  <a:rPr lang="fr-FR" sz="2000" dirty="0">
                    <a:solidFill>
                      <a:schemeClr val="accent1"/>
                    </a:solidFill>
                    <a:latin typeface="Univers Condensed"/>
                    <a:ea typeface="Cambria Math" panose="02040503050406030204" pitchFamily="18" charset="0"/>
                  </a:rPr>
                  <a:t>d’une pièce (</a:t>
                </a:r>
                <a14:m>
                  <m:oMath xmlns:m="http://schemas.openxmlformats.org/officeDocument/2006/math">
                    <m:sSub>
                      <m:sSubPr>
                        <m:ctrlPr>
                          <a:rPr lang="fr-FR" sz="2000" b="1" i="1">
                            <a:solidFill>
                              <a:schemeClr val="accent1"/>
                            </a:solidFill>
                            <a:latin typeface="Cambria Math" panose="02040503050406030204" pitchFamily="18" charset="0"/>
                            <a:ea typeface="Cambria Math" panose="02040503050406030204" pitchFamily="18" charset="0"/>
                          </a:rPr>
                        </m:ctrlPr>
                      </m:sSubPr>
                      <m:e>
                        <m:r>
                          <a:rPr lang="fr-CA" sz="2000" b="1" i="1">
                            <a:solidFill>
                              <a:schemeClr val="accent1"/>
                            </a:solidFill>
                            <a:latin typeface="Cambria Math" panose="02040503050406030204" pitchFamily="18" charset="0"/>
                            <a:ea typeface="Cambria Math" panose="02040503050406030204" pitchFamily="18" charset="0"/>
                          </a:rPr>
                          <m:t>𝑭</m:t>
                        </m:r>
                      </m:e>
                      <m:sub>
                        <m:r>
                          <a:rPr lang="fr-CA" sz="2000" b="1" i="1">
                            <a:solidFill>
                              <a:schemeClr val="accent1"/>
                            </a:solidFill>
                            <a:latin typeface="Cambria Math" panose="02040503050406030204" pitchFamily="18" charset="0"/>
                            <a:ea typeface="Cambria Math" panose="02040503050406030204" pitchFamily="18" charset="0"/>
                          </a:rPr>
                          <m:t>𝟎</m:t>
                        </m:r>
                      </m:sub>
                    </m:sSub>
                  </m:oMath>
                </a14:m>
                <a:r>
                  <a:rPr lang="fr-FR" sz="2000" dirty="0">
                    <a:solidFill>
                      <a:schemeClr val="accent1"/>
                    </a:solidFill>
                    <a:latin typeface="Univers Condensed"/>
                    <a:ea typeface="Cambria Math" panose="02040503050406030204" pitchFamily="18" charset="0"/>
                  </a:rPr>
                  <a:t>)</a:t>
                </a:r>
              </a:p>
              <a:p>
                <a:pPr marL="342900" lvl="1" indent="-342900"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742950" lvl="2" indent="-342900" eaLnBrk="1" hangingPunct="1">
                  <a:defRPr/>
                </a:pPr>
                <a:r>
                  <a:rPr lang="fr-CA" sz="2000" dirty="0">
                    <a:latin typeface="Univers Condensed"/>
                  </a:rPr>
                  <a:t>lorsqu’il n’y a </a:t>
                </a:r>
                <a:r>
                  <a:rPr lang="fr-CA" sz="2000" u="sng" dirty="0">
                    <a:latin typeface="Univers Condensed"/>
                  </a:rPr>
                  <a:t>pas de soudure ni de voilement local</a:t>
                </a:r>
                <a:r>
                  <a:rPr lang="fr-CA" sz="2000" dirty="0">
                    <a:latin typeface="Univers Condensed"/>
                  </a:rPr>
                  <a:t> des parois constituant la section  </a:t>
                </a:r>
                <a:endParaRPr lang="fr-FR" sz="20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r>
                        <a:rPr lang="fr-CA" i="1">
                          <a:solidFill>
                            <a:schemeClr val="tx1"/>
                          </a:solidFill>
                          <a:latin typeface="Cambria Math" panose="02040503050406030204" pitchFamily="18" charset="0"/>
                          <a:ea typeface="Cambria Math" panose="02040503050406030204" pitchFamily="18" charset="0"/>
                        </a:rPr>
                        <m:t>=</m:t>
                      </m:r>
                      <m:sSub>
                        <m:sSubPr>
                          <m:ctrlPr>
                            <a:rPr lang="fr-FR"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𝑦</m:t>
                          </m:r>
                        </m:sub>
                      </m:sSub>
                    </m:oMath>
                  </m:oMathPara>
                </a14:m>
                <a:endParaRPr lang="fr-FR" dirty="0">
                  <a:solidFill>
                    <a:srgbClr val="000099"/>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581019"/>
                <a:ext cx="9821449" cy="2102639"/>
              </a:xfrm>
              <a:prstGeom prst="rect">
                <a:avLst/>
              </a:prstGeom>
              <a:blipFill>
                <a:blip r:embed="rId4"/>
                <a:stretch>
                  <a:fillRect l="-6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p:cNvSpPr/>
          <p:nvPr/>
        </p:nvSpPr>
        <p:spPr>
          <a:xfrm>
            <a:off x="5748923" y="5852442"/>
            <a:ext cx="4896544" cy="307777"/>
          </a:xfrm>
          <a:prstGeom prst="rect">
            <a:avLst/>
          </a:prstGeom>
        </p:spPr>
        <p:txBody>
          <a:bodyPr wrap="square">
            <a:spAutoFit/>
          </a:bodyPr>
          <a:lstStyle/>
          <a:p>
            <a:r>
              <a:rPr lang="fr-FR" sz="1400" dirty="0">
                <a:latin typeface="Univers Condensed"/>
              </a:rPr>
              <a:t>Degré de retenue des parois constituant les pièces comprimées</a:t>
            </a:r>
          </a:p>
        </p:txBody>
      </p:sp>
      <p:grpSp>
        <p:nvGrpSpPr>
          <p:cNvPr id="13" name="Groupe 12">
            <a:extLst>
              <a:ext uri="{FF2B5EF4-FFF2-40B4-BE49-F238E27FC236}">
                <a16:creationId xmlns:a16="http://schemas.microsoft.com/office/drawing/2014/main" id="{0F3179F6-E63F-4765-89F9-E1AC01DC10D3}"/>
              </a:ext>
            </a:extLst>
          </p:cNvPr>
          <p:cNvGrpSpPr>
            <a:grpSpLocks noChangeAspect="1"/>
          </p:cNvGrpSpPr>
          <p:nvPr/>
        </p:nvGrpSpPr>
        <p:grpSpPr>
          <a:xfrm>
            <a:off x="5490080" y="2185122"/>
            <a:ext cx="4866071" cy="3485236"/>
            <a:chOff x="3635896" y="2492896"/>
            <a:chExt cx="5353072" cy="3834039"/>
          </a:xfrm>
        </p:grpSpPr>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2492896"/>
              <a:ext cx="5353072" cy="3834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A06F3325-EA29-44AD-B18F-DA86460A22CB}"/>
                </a:ext>
              </a:extLst>
            </p:cNvPr>
            <p:cNvSpPr/>
            <p:nvPr/>
          </p:nvSpPr>
          <p:spPr>
            <a:xfrm>
              <a:off x="7297596" y="2636912"/>
              <a:ext cx="467236" cy="14401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56CD48A1-5F7C-4DEA-B6B9-9EB95845472D}"/>
                </a:ext>
              </a:extLst>
            </p:cNvPr>
            <p:cNvSpPr/>
            <p:nvPr/>
          </p:nvSpPr>
          <p:spPr>
            <a:xfrm>
              <a:off x="5580112" y="2636912"/>
              <a:ext cx="467236" cy="14401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A0A0C0E4-B649-494B-8BD5-24459AFA00E5}"/>
                </a:ext>
              </a:extLst>
            </p:cNvPr>
            <p:cNvSpPr/>
            <p:nvPr/>
          </p:nvSpPr>
          <p:spPr>
            <a:xfrm>
              <a:off x="5048834" y="2636912"/>
              <a:ext cx="467236" cy="14401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AA49A071-06CB-4326-B025-B6B6B513B946}"/>
                </a:ext>
              </a:extLst>
            </p:cNvPr>
            <p:cNvSpPr/>
            <p:nvPr/>
          </p:nvSpPr>
          <p:spPr>
            <a:xfrm>
              <a:off x="7764832" y="4653136"/>
              <a:ext cx="1115308" cy="13485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3E59848D-7997-4C84-AA07-110EEA1151CF}"/>
                </a:ext>
              </a:extLst>
            </p:cNvPr>
            <p:cNvSpPr/>
            <p:nvPr/>
          </p:nvSpPr>
          <p:spPr>
            <a:xfrm>
              <a:off x="6228184" y="4787993"/>
              <a:ext cx="779748" cy="13485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751B896A-A8EB-4BEB-A7E7-4F0DD63FBD2E}"/>
                </a:ext>
              </a:extLst>
            </p:cNvPr>
            <p:cNvSpPr/>
            <p:nvPr/>
          </p:nvSpPr>
          <p:spPr>
            <a:xfrm>
              <a:off x="3851920" y="4734303"/>
              <a:ext cx="1332148" cy="134858"/>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Rectangle 20">
            <a:extLst>
              <a:ext uri="{FF2B5EF4-FFF2-40B4-BE49-F238E27FC236}">
                <a16:creationId xmlns:a16="http://schemas.microsoft.com/office/drawing/2014/main" id="{67226FDE-7F80-F544-BD21-2B458D941107}"/>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7428079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21" name="Rectangle 1027"/>
              <p:cNvSpPr txBox="1">
                <a:spLocks noChangeArrowheads="1"/>
              </p:cNvSpPr>
              <p:nvPr/>
            </p:nvSpPr>
            <p:spPr bwMode="auto">
              <a:xfrm>
                <a:off x="838200" y="717550"/>
                <a:ext cx="4524781" cy="55551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FR" sz="1800" dirty="0">
                    <a:solidFill>
                      <a:schemeClr val="tx1"/>
                    </a:solidFill>
                    <a:latin typeface="Univers Condensed"/>
                    <a:ea typeface="Cambria Math" panose="02040503050406030204" pitchFamily="18" charset="0"/>
                  </a:rPr>
                  <a:t>lorsqu’il s’agit d’une </a:t>
                </a:r>
                <a:r>
                  <a:rPr lang="fr-FR" sz="1800" u="sng" dirty="0">
                    <a:solidFill>
                      <a:schemeClr val="tx1"/>
                    </a:solidFill>
                    <a:latin typeface="Univers Condensed"/>
                    <a:ea typeface="Cambria Math" panose="02040503050406030204" pitchFamily="18" charset="0"/>
                  </a:rPr>
                  <a:t>pièce composée</a:t>
                </a:r>
              </a:p>
              <a:p>
                <a:pPr marL="742950" lvl="2" indent="-342900" eaLnBrk="1" hangingPunct="1">
                  <a:buClr>
                    <a:schemeClr val="tx1"/>
                  </a:buClr>
                  <a:buFont typeface="Calibri" panose="020F0502020204030204" pitchFamily="34" charset="0"/>
                  <a:buChar char="−"/>
                  <a:defRPr/>
                </a:pPr>
                <a:endParaRPr lang="fr-FR"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sz="1800" b="1" i="1">
                              <a:solidFill>
                                <a:schemeClr val="tx1"/>
                              </a:solidFill>
                              <a:latin typeface="Cambria Math" panose="02040503050406030204" pitchFamily="18" charset="0"/>
                              <a:ea typeface="Cambria Math" panose="02040503050406030204" pitchFamily="18" charset="0"/>
                            </a:rPr>
                          </m:ctrlPr>
                        </m:sSubPr>
                        <m:e>
                          <m:r>
                            <a:rPr lang="fr-CA" sz="1800" b="1" i="1">
                              <a:solidFill>
                                <a:schemeClr val="tx1"/>
                              </a:solidFill>
                              <a:latin typeface="Cambria Math" panose="02040503050406030204" pitchFamily="18" charset="0"/>
                              <a:ea typeface="Cambria Math" panose="02040503050406030204" pitchFamily="18" charset="0"/>
                            </a:rPr>
                            <m:t>𝑭</m:t>
                          </m:r>
                        </m:e>
                        <m:sub>
                          <m:r>
                            <a:rPr lang="fr-CA" sz="1800" b="1" i="1">
                              <a:solidFill>
                                <a:schemeClr val="tx1"/>
                              </a:solidFill>
                              <a:latin typeface="Cambria Math" panose="02040503050406030204" pitchFamily="18" charset="0"/>
                              <a:ea typeface="Cambria Math" panose="02040503050406030204" pitchFamily="18" charset="0"/>
                            </a:rPr>
                            <m:t>𝟎</m:t>
                          </m:r>
                        </m:sub>
                      </m:sSub>
                      <m:r>
                        <a:rPr lang="fr-CA" sz="1800" i="1">
                          <a:solidFill>
                            <a:schemeClr val="tx1"/>
                          </a:solidFill>
                          <a:latin typeface="Cambria Math" panose="02040503050406030204" pitchFamily="18" charset="0"/>
                          <a:ea typeface="Cambria Math" panose="02040503050406030204" pitchFamily="18" charset="0"/>
                        </a:rPr>
                        <m:t>=</m:t>
                      </m:r>
                      <m:sSub>
                        <m:sSubPr>
                          <m:ctrlPr>
                            <a:rPr lang="fr-FR" sz="1800" i="1">
                              <a:solidFill>
                                <a:schemeClr val="tx1"/>
                              </a:solidFill>
                              <a:latin typeface="Cambria Math" panose="02040503050406030204" pitchFamily="18" charset="0"/>
                              <a:ea typeface="Cambria Math" panose="02040503050406030204" pitchFamily="18" charset="0"/>
                            </a:rPr>
                          </m:ctrlPr>
                        </m:sSubPr>
                        <m:e>
                          <m:r>
                            <a:rPr lang="fr-CA" sz="1800" i="1">
                              <a:solidFill>
                                <a:schemeClr val="tx1"/>
                              </a:solidFill>
                              <a:latin typeface="Cambria Math" panose="02040503050406030204" pitchFamily="18" charset="0"/>
                              <a:ea typeface="Cambria Math" panose="02040503050406030204" pitchFamily="18" charset="0"/>
                            </a:rPr>
                            <m:t>𝐹</m:t>
                          </m:r>
                        </m:e>
                        <m:sub>
                          <m:r>
                            <a:rPr lang="fr-CA" sz="1800" i="1">
                              <a:solidFill>
                                <a:schemeClr val="tx1"/>
                              </a:solidFill>
                              <a:latin typeface="Cambria Math" panose="02040503050406030204" pitchFamily="18" charset="0"/>
                              <a:ea typeface="Cambria Math" panose="02040503050406030204" pitchFamily="18" charset="0"/>
                            </a:rPr>
                            <m:t>𝑐𝑐</m:t>
                          </m:r>
                        </m:sub>
                      </m:sSub>
                    </m:oMath>
                  </m:oMathPara>
                </a14:m>
                <a:endParaRPr lang="fr-FR"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sSub>
                      <m:sSubPr>
                        <m:ctrlPr>
                          <a:rPr lang="fr-FR" sz="1800" i="1">
                            <a:solidFill>
                              <a:schemeClr val="tx1"/>
                            </a:solidFill>
                            <a:latin typeface="Cambria Math" panose="02040503050406030204" pitchFamily="18" charset="0"/>
                            <a:ea typeface="Cambria Math" panose="02040503050406030204" pitchFamily="18" charset="0"/>
                          </a:rPr>
                        </m:ctrlPr>
                      </m:sSubPr>
                      <m:e>
                        <m:r>
                          <a:rPr lang="fr-CA" sz="1800" i="1">
                            <a:solidFill>
                              <a:schemeClr val="tx1"/>
                            </a:solidFill>
                            <a:latin typeface="Cambria Math" panose="02040503050406030204" pitchFamily="18" charset="0"/>
                            <a:ea typeface="Cambria Math" panose="02040503050406030204" pitchFamily="18" charset="0"/>
                          </a:rPr>
                          <m:t>𝐹</m:t>
                        </m:r>
                      </m:e>
                      <m:sub>
                        <m:r>
                          <a:rPr lang="fr-CA" sz="1800" i="1">
                            <a:solidFill>
                              <a:schemeClr val="tx1"/>
                            </a:solidFill>
                            <a:latin typeface="Cambria Math" panose="02040503050406030204" pitchFamily="18" charset="0"/>
                            <a:ea typeface="Cambria Math" panose="02040503050406030204" pitchFamily="18" charset="0"/>
                          </a:rPr>
                          <m:t>𝑐𝑐</m:t>
                        </m:r>
                      </m:sub>
                    </m:sSub>
                  </m:oMath>
                </a14:m>
                <a:r>
                  <a:rPr lang="fr-CA" sz="1800" dirty="0">
                    <a:solidFill>
                      <a:schemeClr val="tx1"/>
                    </a:solidFill>
                    <a:latin typeface="Univers Condensed"/>
                  </a:rPr>
                  <a:t>: la </a:t>
                </a:r>
                <a:r>
                  <a:rPr lang="fr-CA" sz="1800" u="sng" dirty="0">
                    <a:solidFill>
                      <a:schemeClr val="tx1"/>
                    </a:solidFill>
                    <a:latin typeface="Univers Condensed"/>
                  </a:rPr>
                  <a:t>contrainte de flambement de la </a:t>
                </a:r>
                <a:r>
                  <a:rPr lang="fr-CA" sz="1800" b="1" u="sng" dirty="0">
                    <a:solidFill>
                      <a:schemeClr val="tx1"/>
                    </a:solidFill>
                    <a:latin typeface="Univers Condensed"/>
                  </a:rPr>
                  <a:t>pièce la plus critique</a:t>
                </a:r>
                <a:r>
                  <a:rPr lang="fr-CA" sz="1800" dirty="0">
                    <a:solidFill>
                      <a:schemeClr val="tx1"/>
                    </a:solidFill>
                    <a:latin typeface="Univers Condensed"/>
                  </a:rPr>
                  <a:t>: l’une des pièces principales de la membrure entre deux connecteurs (longueur </a:t>
                </a:r>
                <a14:m>
                  <m:oMath xmlns:m="http://schemas.openxmlformats.org/officeDocument/2006/math">
                    <m:r>
                      <a:rPr lang="fr-CA" sz="1800" i="1" dirty="0">
                        <a:solidFill>
                          <a:schemeClr val="tx1"/>
                        </a:solidFill>
                        <a:latin typeface="Cambria Math" panose="02040503050406030204" pitchFamily="18" charset="0"/>
                      </a:rPr>
                      <m:t>𝑎</m:t>
                    </m:r>
                  </m:oMath>
                </a14:m>
                <a:r>
                  <a:rPr lang="fr-CA" sz="1800" dirty="0">
                    <a:solidFill>
                      <a:schemeClr val="tx1"/>
                    </a:solidFill>
                    <a:latin typeface="Univers Condensed"/>
                  </a:rPr>
                  <a:t>)</a:t>
                </a:r>
                <a:endParaRPr lang="fr-FR"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sz="1800" i="1">
                              <a:solidFill>
                                <a:schemeClr val="tx1"/>
                              </a:solidFill>
                              <a:latin typeface="Cambria Math" panose="02040503050406030204" pitchFamily="18" charset="0"/>
                              <a:ea typeface="Cambria Math" panose="02040503050406030204" pitchFamily="18" charset="0"/>
                            </a:rPr>
                          </m:ctrlPr>
                        </m:sSubPr>
                        <m:e>
                          <m:r>
                            <a:rPr lang="fr-FR" sz="1800" i="1">
                              <a:solidFill>
                                <a:schemeClr val="tx1"/>
                              </a:solidFill>
                              <a:latin typeface="Cambria Math" panose="02040503050406030204" pitchFamily="18" charset="0"/>
                              <a:ea typeface="Cambria Math"/>
                            </a:rPr>
                            <m:t>𝜆</m:t>
                          </m:r>
                        </m:e>
                        <m:sub>
                          <m:r>
                            <a:rPr lang="fr-CA" sz="1800" i="1">
                              <a:solidFill>
                                <a:schemeClr val="tx1"/>
                              </a:solidFill>
                              <a:latin typeface="Cambria Math" panose="02040503050406030204" pitchFamily="18" charset="0"/>
                              <a:ea typeface="Cambria Math" panose="02040503050406030204" pitchFamily="18" charset="0"/>
                            </a:rPr>
                            <m:t>𝑎</m:t>
                          </m:r>
                        </m:sub>
                      </m:sSub>
                      <m:r>
                        <a:rPr lang="fr-CA" sz="1800" i="1">
                          <a:solidFill>
                            <a:schemeClr val="tx1"/>
                          </a:solidFill>
                          <a:latin typeface="Cambria Math" panose="02040503050406030204" pitchFamily="18" charset="0"/>
                          <a:ea typeface="Cambria Math" panose="02040503050406030204" pitchFamily="18" charset="0"/>
                        </a:rPr>
                        <m:t>=</m:t>
                      </m:r>
                      <m:f>
                        <m:fPr>
                          <m:ctrlPr>
                            <a:rPr lang="fr-CA" sz="1800" i="1">
                              <a:solidFill>
                                <a:schemeClr val="tx1"/>
                              </a:solidFill>
                              <a:latin typeface="Cambria Math" panose="02040503050406030204" pitchFamily="18" charset="0"/>
                              <a:ea typeface="Cambria Math" panose="02040503050406030204" pitchFamily="18" charset="0"/>
                            </a:rPr>
                          </m:ctrlPr>
                        </m:fPr>
                        <m:num>
                          <m:r>
                            <a:rPr lang="fr-CA" sz="1800" i="1">
                              <a:solidFill>
                                <a:schemeClr val="tx1"/>
                              </a:solidFill>
                              <a:latin typeface="Cambria Math" panose="02040503050406030204" pitchFamily="18" charset="0"/>
                              <a:ea typeface="Cambria Math" panose="02040503050406030204" pitchFamily="18" charset="0"/>
                            </a:rPr>
                            <m:t>𝑎</m:t>
                          </m:r>
                        </m:num>
                        <m:den>
                          <m:sSub>
                            <m:sSubPr>
                              <m:ctrlPr>
                                <a:rPr lang="fr-CA" sz="1800" i="1">
                                  <a:solidFill>
                                    <a:schemeClr val="tx1"/>
                                  </a:solidFill>
                                  <a:latin typeface="Cambria Math" panose="02040503050406030204" pitchFamily="18" charset="0"/>
                                  <a:ea typeface="Cambria Math" panose="02040503050406030204" pitchFamily="18" charset="0"/>
                                </a:rPr>
                              </m:ctrlPr>
                            </m:sSubPr>
                            <m:e>
                              <m:r>
                                <a:rPr lang="fr-CA" sz="1800" i="1">
                                  <a:solidFill>
                                    <a:schemeClr val="tx1"/>
                                  </a:solidFill>
                                  <a:latin typeface="Cambria Math" panose="02040503050406030204" pitchFamily="18" charset="0"/>
                                  <a:ea typeface="Cambria Math" panose="02040503050406030204" pitchFamily="18" charset="0"/>
                                </a:rPr>
                                <m:t>𝑟</m:t>
                              </m:r>
                            </m:e>
                            <m:sub>
                              <m:r>
                                <m:rPr>
                                  <m:sty m:val="p"/>
                                </m:rPr>
                                <a:rPr lang="fr-CA" sz="1800">
                                  <a:solidFill>
                                    <a:schemeClr val="tx1"/>
                                  </a:solidFill>
                                  <a:latin typeface="Cambria Math" panose="02040503050406030204" pitchFamily="18" charset="0"/>
                                  <a:ea typeface="Cambria Math" panose="02040503050406030204" pitchFamily="18" charset="0"/>
                                </a:rPr>
                                <m:t>min</m:t>
                              </m:r>
                            </m:sub>
                          </m:sSub>
                        </m:den>
                      </m:f>
                    </m:oMath>
                  </m:oMathPara>
                </a14:m>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sz="1800" i="1">
                              <a:solidFill>
                                <a:schemeClr val="tx1"/>
                              </a:solidFill>
                              <a:latin typeface="Cambria Math" panose="02040503050406030204" pitchFamily="18" charset="0"/>
                              <a:ea typeface="Cambria Math" panose="02040503050406030204" pitchFamily="18" charset="0"/>
                            </a:rPr>
                          </m:ctrlPr>
                        </m:sSubPr>
                        <m:e>
                          <m:r>
                            <a:rPr lang="fr-FR" sz="1800" i="1">
                              <a:solidFill>
                                <a:schemeClr val="tx1"/>
                              </a:solidFill>
                              <a:latin typeface="Cambria Math" panose="02040503050406030204" pitchFamily="18" charset="0"/>
                              <a:ea typeface="Cambria Math"/>
                            </a:rPr>
                            <m:t>𝜆</m:t>
                          </m:r>
                        </m:e>
                        <m:sub>
                          <m:r>
                            <a:rPr lang="fr-CA" sz="1800" i="1">
                              <a:solidFill>
                                <a:schemeClr val="tx1"/>
                              </a:solidFill>
                              <a:latin typeface="Cambria Math" panose="02040503050406030204" pitchFamily="18" charset="0"/>
                              <a:ea typeface="Cambria Math" panose="02040503050406030204" pitchFamily="18" charset="0"/>
                            </a:rPr>
                            <m:t>𝑎</m:t>
                          </m:r>
                        </m:sub>
                      </m:sSub>
                      <m:r>
                        <a:rPr lang="fr-CA" sz="1800" i="1" dirty="0">
                          <a:solidFill>
                            <a:schemeClr val="tx1"/>
                          </a:solidFill>
                          <a:latin typeface="Cambria Math" panose="02040503050406030204" pitchFamily="18" charset="0"/>
                          <a:ea typeface="Cambria Math"/>
                        </a:rPr>
                        <m:t>⟶</m:t>
                      </m:r>
                      <m:acc>
                        <m:accPr>
                          <m:chr m:val="̅"/>
                          <m:ctrlPr>
                            <a:rPr lang="fr-CA" sz="1800" i="1" dirty="0">
                              <a:solidFill>
                                <a:schemeClr val="tx1"/>
                              </a:solidFill>
                              <a:latin typeface="Cambria Math" panose="02040503050406030204" pitchFamily="18" charset="0"/>
                              <a:ea typeface="Cambria Math"/>
                            </a:rPr>
                          </m:ctrlPr>
                        </m:accPr>
                        <m:e>
                          <m:r>
                            <a:rPr lang="fr-CA" sz="1800" i="1" dirty="0">
                              <a:solidFill>
                                <a:schemeClr val="tx1"/>
                              </a:solidFill>
                              <a:latin typeface="Cambria Math" panose="02040503050406030204" pitchFamily="18" charset="0"/>
                              <a:ea typeface="Cambria Math"/>
                            </a:rPr>
                            <m:t>𝜆</m:t>
                          </m:r>
                        </m:e>
                      </m:acc>
                      <m:r>
                        <a:rPr lang="fr-CA" sz="1800" i="1" dirty="0">
                          <a:solidFill>
                            <a:schemeClr val="tx1"/>
                          </a:solidFill>
                          <a:latin typeface="Cambria Math" panose="02040503050406030204" pitchFamily="18" charset="0"/>
                          <a:ea typeface="Cambria Math"/>
                        </a:rPr>
                        <m:t>⟶</m:t>
                      </m:r>
                      <m:acc>
                        <m:accPr>
                          <m:chr m:val="̅"/>
                          <m:ctrlPr>
                            <a:rPr lang="fr-CA" sz="1800" i="1" dirty="0">
                              <a:solidFill>
                                <a:schemeClr val="tx1"/>
                              </a:solidFill>
                              <a:latin typeface="Cambria Math" panose="02040503050406030204" pitchFamily="18" charset="0"/>
                              <a:ea typeface="Cambria Math"/>
                            </a:rPr>
                          </m:ctrlPr>
                        </m:accPr>
                        <m:e>
                          <m:r>
                            <a:rPr lang="fr-CA" sz="1800" i="1" dirty="0">
                              <a:solidFill>
                                <a:schemeClr val="tx1"/>
                              </a:solidFill>
                              <a:latin typeface="Cambria Math" panose="02040503050406030204" pitchFamily="18" charset="0"/>
                              <a:ea typeface="Cambria Math"/>
                            </a:rPr>
                            <m:t>𝐹</m:t>
                          </m:r>
                        </m:e>
                      </m:acc>
                      <m:r>
                        <a:rPr lang="fr-CA" sz="1800" i="1" dirty="0">
                          <a:solidFill>
                            <a:schemeClr val="tx1"/>
                          </a:solidFill>
                          <a:latin typeface="Cambria Math" panose="02040503050406030204" pitchFamily="18" charset="0"/>
                          <a:ea typeface="Cambria Math"/>
                        </a:rPr>
                        <m:t>⟶</m:t>
                      </m:r>
                      <m:sSub>
                        <m:sSubPr>
                          <m:ctrlPr>
                            <a:rPr lang="fr-CA" sz="1800" i="1" dirty="0">
                              <a:solidFill>
                                <a:schemeClr val="tx1"/>
                              </a:solidFill>
                              <a:latin typeface="Cambria Math" panose="02040503050406030204" pitchFamily="18" charset="0"/>
                              <a:ea typeface="Cambria Math"/>
                            </a:rPr>
                          </m:ctrlPr>
                        </m:sSubPr>
                        <m:e>
                          <m:r>
                            <a:rPr lang="fr-CA" sz="1800" i="1" dirty="0">
                              <a:solidFill>
                                <a:schemeClr val="tx1"/>
                              </a:solidFill>
                              <a:latin typeface="Cambria Math" panose="02040503050406030204" pitchFamily="18" charset="0"/>
                              <a:ea typeface="Cambria Math"/>
                            </a:rPr>
                            <m:t>𝐹</m:t>
                          </m:r>
                        </m:e>
                        <m:sub>
                          <m:r>
                            <a:rPr lang="fr-CA" sz="1800" i="1" dirty="0">
                              <a:solidFill>
                                <a:schemeClr val="tx1"/>
                              </a:solidFill>
                              <a:latin typeface="Cambria Math" panose="02040503050406030204" pitchFamily="18" charset="0"/>
                              <a:ea typeface="Cambria Math"/>
                            </a:rPr>
                            <m:t>𝑐𝑐</m:t>
                          </m:r>
                        </m:sub>
                      </m:sSub>
                      <m:r>
                        <a:rPr lang="fr-CA" sz="1800" i="1" dirty="0">
                          <a:solidFill>
                            <a:schemeClr val="tx1"/>
                          </a:solidFill>
                          <a:latin typeface="Cambria Math" panose="02040503050406030204" pitchFamily="18" charset="0"/>
                          <a:ea typeface="Cambria Math"/>
                        </a:rPr>
                        <m:t>=</m:t>
                      </m:r>
                      <m:acc>
                        <m:accPr>
                          <m:chr m:val="̅"/>
                          <m:ctrlPr>
                            <a:rPr lang="fr-CA" sz="1800" i="1" dirty="0">
                              <a:solidFill>
                                <a:schemeClr val="tx1"/>
                              </a:solidFill>
                              <a:latin typeface="Cambria Math" panose="02040503050406030204" pitchFamily="18" charset="0"/>
                              <a:ea typeface="Cambria Math"/>
                            </a:rPr>
                          </m:ctrlPr>
                        </m:accPr>
                        <m:e>
                          <m:r>
                            <a:rPr lang="fr-CA" sz="1800" i="1" dirty="0">
                              <a:solidFill>
                                <a:schemeClr val="tx1"/>
                              </a:solidFill>
                              <a:latin typeface="Cambria Math" panose="02040503050406030204" pitchFamily="18" charset="0"/>
                              <a:ea typeface="Cambria Math"/>
                            </a:rPr>
                            <m:t>𝐹</m:t>
                          </m:r>
                        </m:e>
                      </m:acc>
                      <m:r>
                        <a:rPr lang="fr-CA" sz="1800" i="1" dirty="0">
                          <a:solidFill>
                            <a:schemeClr val="tx1"/>
                          </a:solidFill>
                          <a:latin typeface="Cambria Math" panose="02040503050406030204" pitchFamily="18" charset="0"/>
                          <a:ea typeface="Cambria Math"/>
                        </a:rPr>
                        <m:t> </m:t>
                      </m:r>
                      <m:sSub>
                        <m:sSubPr>
                          <m:ctrlPr>
                            <a:rPr lang="fr-FR" sz="1800" i="1">
                              <a:solidFill>
                                <a:schemeClr val="tx1"/>
                              </a:solidFill>
                              <a:latin typeface="Cambria Math" panose="02040503050406030204" pitchFamily="18" charset="0"/>
                              <a:ea typeface="Cambria Math" panose="02040503050406030204" pitchFamily="18" charset="0"/>
                            </a:rPr>
                          </m:ctrlPr>
                        </m:sSubPr>
                        <m:e>
                          <m:r>
                            <a:rPr lang="fr-CA" sz="1800" i="1">
                              <a:solidFill>
                                <a:schemeClr val="tx1"/>
                              </a:solidFill>
                              <a:latin typeface="Cambria Math" panose="02040503050406030204" pitchFamily="18" charset="0"/>
                              <a:ea typeface="Cambria Math" panose="02040503050406030204" pitchFamily="18" charset="0"/>
                            </a:rPr>
                            <m:t>𝐹</m:t>
                          </m:r>
                        </m:e>
                        <m:sub>
                          <m:r>
                            <a:rPr lang="fr-CA" sz="1800" i="1">
                              <a:solidFill>
                                <a:schemeClr val="tx1"/>
                              </a:solidFill>
                              <a:latin typeface="Cambria Math" panose="02040503050406030204" pitchFamily="18" charset="0"/>
                              <a:ea typeface="Cambria Math" panose="02040503050406030204" pitchFamily="18" charset="0"/>
                            </a:rPr>
                            <m:t>0</m:t>
                          </m:r>
                        </m:sub>
                      </m:sSub>
                    </m:oMath>
                  </m:oMathPara>
                </a14:m>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sSub>
                      <m:sSubPr>
                        <m:ctrlPr>
                          <a:rPr lang="fr-FR" sz="1800" i="1">
                            <a:solidFill>
                              <a:schemeClr val="tx1"/>
                            </a:solidFill>
                            <a:latin typeface="Cambria Math" panose="02040503050406030204" pitchFamily="18" charset="0"/>
                            <a:ea typeface="Cambria Math" panose="02040503050406030204" pitchFamily="18" charset="0"/>
                          </a:rPr>
                        </m:ctrlPr>
                      </m:sSubPr>
                      <m:e>
                        <m:r>
                          <a:rPr lang="fr-CA" sz="1800" i="1">
                            <a:solidFill>
                              <a:schemeClr val="tx1"/>
                            </a:solidFill>
                            <a:latin typeface="Cambria Math" panose="02040503050406030204" pitchFamily="18" charset="0"/>
                            <a:ea typeface="Cambria Math" panose="02040503050406030204" pitchFamily="18" charset="0"/>
                          </a:rPr>
                          <m:t>𝐹</m:t>
                        </m:r>
                      </m:e>
                      <m:sub>
                        <m:r>
                          <a:rPr lang="fr-CA" sz="1800" i="1">
                            <a:solidFill>
                              <a:schemeClr val="tx1"/>
                            </a:solidFill>
                            <a:latin typeface="Cambria Math" panose="02040503050406030204" pitchFamily="18" charset="0"/>
                            <a:ea typeface="Cambria Math" panose="02040503050406030204" pitchFamily="18" charset="0"/>
                          </a:rPr>
                          <m:t>0</m:t>
                        </m:r>
                      </m:sub>
                    </m:sSub>
                  </m:oMath>
                </a14:m>
                <a:r>
                  <a:rPr lang="fr-CA" sz="1800" dirty="0">
                    <a:solidFill>
                      <a:schemeClr val="tx1"/>
                    </a:solidFill>
                    <a:latin typeface="Univers Condensed"/>
                    <a:ea typeface="Cambria Math" panose="02040503050406030204" pitchFamily="18" charset="0"/>
                  </a:rPr>
                  <a:t>: la contrainte limite de la pièce critique</a:t>
                </a:r>
              </a:p>
              <a:p>
                <a:pPr marL="857250" lvl="3" indent="0" eaLnBrk="1" hangingPunct="1">
                  <a:buClr>
                    <a:schemeClr val="tx1"/>
                  </a:buClr>
                  <a:buNone/>
                  <a:defRPr/>
                </a:pPr>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sz="18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800" dirty="0">
                  <a:solidFill>
                    <a:schemeClr val="tx1"/>
                  </a:solidFill>
                  <a:latin typeface="Univers Condensed"/>
                  <a:ea typeface="Cambria Math" panose="02040503050406030204" pitchFamily="18" charset="0"/>
                </a:endParaRPr>
              </a:p>
            </p:txBody>
          </p:sp>
        </mc:Choice>
        <mc:Fallback xmlns="">
          <p:sp>
            <p:nvSpPr>
              <p:cNvPr id="21" name="Rectangle 1027"/>
              <p:cNvSpPr txBox="1">
                <a:spLocks noRot="1" noChangeAspect="1" noMove="1" noResize="1" noEditPoints="1" noAdjustHandles="1" noChangeArrowheads="1" noChangeShapeType="1" noTextEdit="1"/>
              </p:cNvSpPr>
              <p:nvPr/>
            </p:nvSpPr>
            <p:spPr bwMode="auto">
              <a:xfrm>
                <a:off x="838200" y="717550"/>
                <a:ext cx="4524781" cy="5555146"/>
              </a:xfrm>
              <a:prstGeom prst="rect">
                <a:avLst/>
              </a:prstGeom>
              <a:blipFill>
                <a:blip r:embed="rId3"/>
                <a:stretch>
                  <a:fillRect t="-659" r="-13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3" name="Rectangle 22"/>
          <p:cNvSpPr/>
          <p:nvPr/>
        </p:nvSpPr>
        <p:spPr>
          <a:xfrm>
            <a:off x="7512680" y="6102511"/>
            <a:ext cx="1389536" cy="307777"/>
          </a:xfrm>
          <a:prstGeom prst="rect">
            <a:avLst/>
          </a:prstGeom>
        </p:spPr>
        <p:txBody>
          <a:bodyPr wrap="square">
            <a:spAutoFit/>
          </a:bodyPr>
          <a:lstStyle/>
          <a:p>
            <a:r>
              <a:rPr lang="fr-FR" sz="1400" dirty="0">
                <a:latin typeface="Univers Condensed"/>
              </a:rPr>
              <a:t>Pièce triangulée</a:t>
            </a: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196" y="485887"/>
            <a:ext cx="4458453" cy="555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35EFB3B7-5599-D948-9B03-A0286A3320F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2654953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983285"/>
                <a:ext cx="9821449" cy="46555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defRPr/>
                </a:pPr>
                <a:r>
                  <a:rPr lang="fr-FR" sz="2000" dirty="0">
                    <a:solidFill>
                      <a:schemeClr val="tx1"/>
                    </a:solidFill>
                    <a:latin typeface="Univers Condensed"/>
                    <a:ea typeface="Cambria Math" panose="02040503050406030204" pitchFamily="18" charset="0"/>
                  </a:rPr>
                  <a:t>Lorsqu’il y a </a:t>
                </a:r>
                <a:r>
                  <a:rPr lang="fr-FR" sz="2000" u="sng" dirty="0">
                    <a:solidFill>
                      <a:schemeClr val="tx1"/>
                    </a:solidFill>
                    <a:latin typeface="Univers Condensed"/>
                    <a:ea typeface="Cambria Math" panose="02040503050406030204" pitchFamily="18" charset="0"/>
                  </a:rPr>
                  <a:t>des soudures </a:t>
                </a:r>
                <a:r>
                  <a:rPr lang="fr-FR" sz="2000" b="1" u="sng" dirty="0">
                    <a:solidFill>
                      <a:schemeClr val="tx1"/>
                    </a:solidFill>
                    <a:latin typeface="Univers Condensed"/>
                    <a:ea typeface="Cambria Math" panose="02040503050406030204" pitchFamily="18" charset="0"/>
                  </a:rPr>
                  <a:t>transversales</a:t>
                </a:r>
                <a:r>
                  <a:rPr lang="fr-FR" sz="2000" u="sng" dirty="0">
                    <a:solidFill>
                      <a:schemeClr val="tx1"/>
                    </a:solidFill>
                    <a:latin typeface="Univers Condensed"/>
                    <a:ea typeface="Cambria Math" panose="02040503050406030204" pitchFamily="18" charset="0"/>
                  </a:rPr>
                  <a:t> aux extrémités de la pièce</a:t>
                </a:r>
              </a:p>
              <a:p>
                <a:pPr marL="742950" lvl="2" indent="-342900" eaLnBrk="1" hangingPunct="1">
                  <a:buClr>
                    <a:schemeClr val="tx1"/>
                  </a:buClr>
                  <a:buFont typeface="Calibri" panose="020F050202020403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r>
                        <a:rPr lang="fr-CA" i="1">
                          <a:solidFill>
                            <a:schemeClr val="tx1"/>
                          </a:solidFill>
                          <a:latin typeface="Cambria Math" panose="02040503050406030204" pitchFamily="18" charset="0"/>
                          <a:ea typeface="Cambria Math" panose="02040503050406030204" pitchFamily="18" charset="0"/>
                        </a:rPr>
                        <m:t>=</m:t>
                      </m:r>
                      <m:sSub>
                        <m:sSubPr>
                          <m:ctrlPr>
                            <a:rPr lang="fr-FR"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𝑦</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dirty="0">
                  <a:solidFill>
                    <a:schemeClr val="tx1"/>
                  </a:solidFill>
                  <a:latin typeface="Univers Condensed"/>
                  <a:ea typeface="Cambria Math" panose="02040503050406030204" pitchFamily="18" charset="0"/>
                </a:endParaRPr>
              </a:p>
              <a:p>
                <a:pPr marL="742950" lvl="2" indent="-342900" eaLnBrk="1" hangingPunct="1">
                  <a:defRPr/>
                </a:pPr>
                <a:r>
                  <a:rPr lang="fr-FR" sz="2000" dirty="0">
                    <a:solidFill>
                      <a:schemeClr val="tx1"/>
                    </a:solidFill>
                    <a:latin typeface="Univers Condensed"/>
                    <a:ea typeface="Cambria Math" panose="02040503050406030204" pitchFamily="18" charset="0"/>
                  </a:rPr>
                  <a:t>Lorsqu’il y a des </a:t>
                </a:r>
                <a:r>
                  <a:rPr lang="fr-FR" sz="2000" u="sng" dirty="0">
                    <a:solidFill>
                      <a:schemeClr val="tx1"/>
                    </a:solidFill>
                    <a:latin typeface="Univers Condensed"/>
                    <a:ea typeface="Cambria Math" panose="02040503050406030204" pitchFamily="18" charset="0"/>
                  </a:rPr>
                  <a:t>soudures </a:t>
                </a:r>
                <a:r>
                  <a:rPr lang="fr-FR" sz="2000" b="1" u="sng" dirty="0">
                    <a:solidFill>
                      <a:schemeClr val="tx1"/>
                    </a:solidFill>
                    <a:latin typeface="Univers Condensed"/>
                    <a:ea typeface="Cambria Math" panose="02040503050406030204" pitchFamily="18" charset="0"/>
                  </a:rPr>
                  <a:t>transversales</a:t>
                </a:r>
                <a:r>
                  <a:rPr lang="fr-FR" sz="2000" u="sng" dirty="0">
                    <a:solidFill>
                      <a:schemeClr val="tx1"/>
                    </a:solidFill>
                    <a:latin typeface="Univers Condensed"/>
                    <a:ea typeface="Cambria Math" panose="02040503050406030204" pitchFamily="18" charset="0"/>
                  </a:rPr>
                  <a:t> le long de la pièce</a:t>
                </a:r>
              </a:p>
              <a:p>
                <a:pPr marL="742950" lvl="2" indent="-342900" eaLnBrk="1" hangingPunct="1">
                  <a:buClr>
                    <a:schemeClr val="tx1"/>
                  </a:buClr>
                  <a:buFont typeface="Calibri" panose="020F050202020403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r>
                        <a:rPr lang="fr-CA" i="1">
                          <a:solidFill>
                            <a:schemeClr val="tx1"/>
                          </a:solidFill>
                          <a:latin typeface="Cambria Math" panose="02040503050406030204" pitchFamily="18" charset="0"/>
                          <a:ea typeface="Cambria Math" panose="02040503050406030204" pitchFamily="18" charset="0"/>
                        </a:rPr>
                        <m:t>=</m:t>
                      </m:r>
                      <m:sSub>
                        <m:sSubPr>
                          <m:ctrlPr>
                            <a:rPr lang="fr-FR"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𝑤𝑦</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dirty="0">
                  <a:solidFill>
                    <a:schemeClr val="tx1"/>
                  </a:solidFill>
                  <a:latin typeface="Univers Condensed"/>
                  <a:ea typeface="Cambria Math" panose="02040503050406030204" pitchFamily="18" charset="0"/>
                </a:endParaRPr>
              </a:p>
              <a:p>
                <a:pPr marL="742950" lvl="2" indent="-342900" eaLnBrk="1" hangingPunct="1">
                  <a:defRPr/>
                </a:pPr>
                <a:r>
                  <a:rPr lang="fr-FR" sz="2000" dirty="0">
                    <a:solidFill>
                      <a:schemeClr val="tx1"/>
                    </a:solidFill>
                    <a:latin typeface="Univers Condensed"/>
                    <a:ea typeface="Cambria Math" panose="02040503050406030204" pitchFamily="18" charset="0"/>
                  </a:rPr>
                  <a:t>Lorsqu’il y a des </a:t>
                </a:r>
                <a:r>
                  <a:rPr lang="fr-FR" sz="2000" u="sng" dirty="0">
                    <a:solidFill>
                      <a:schemeClr val="tx1"/>
                    </a:solidFill>
                    <a:latin typeface="Univers Condensed"/>
                    <a:ea typeface="Cambria Math" panose="02040503050406030204" pitchFamily="18" charset="0"/>
                  </a:rPr>
                  <a:t>soudures </a:t>
                </a:r>
                <a:r>
                  <a:rPr lang="fr-FR" sz="2000" b="1" u="sng" dirty="0">
                    <a:solidFill>
                      <a:schemeClr val="tx1"/>
                    </a:solidFill>
                    <a:latin typeface="Univers Condensed"/>
                    <a:ea typeface="Cambria Math" panose="02040503050406030204" pitchFamily="18" charset="0"/>
                  </a:rPr>
                  <a:t>longitudinales</a:t>
                </a:r>
                <a:r>
                  <a:rPr lang="fr-FR" sz="2000" u="sng" dirty="0">
                    <a:solidFill>
                      <a:schemeClr val="tx1"/>
                    </a:solidFill>
                    <a:latin typeface="Univers Condensed"/>
                    <a:ea typeface="Cambria Math" panose="02040503050406030204" pitchFamily="18" charset="0"/>
                  </a:rPr>
                  <a:t> le long de la pièce</a:t>
                </a:r>
              </a:p>
              <a:p>
                <a:pPr marL="742950" lvl="2" indent="-342900" eaLnBrk="1" hangingPunct="1">
                  <a:buClr>
                    <a:schemeClr val="tx1"/>
                  </a:buClr>
                  <a:buFont typeface="Calibri" panose="020F050202020403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b="1" i="1">
                              <a:solidFill>
                                <a:schemeClr val="tx1"/>
                              </a:solidFill>
                              <a:latin typeface="Cambria Math" panose="02040503050406030204" pitchFamily="18" charset="0"/>
                              <a:ea typeface="Cambria Math" panose="02040503050406030204" pitchFamily="18" charset="0"/>
                            </a:rPr>
                          </m:ctrlPr>
                        </m:sSubPr>
                        <m:e>
                          <m:r>
                            <a:rPr lang="fr-CA" b="1" i="1">
                              <a:solidFill>
                                <a:schemeClr val="tx1"/>
                              </a:solidFill>
                              <a:latin typeface="Cambria Math" panose="02040503050406030204" pitchFamily="18" charset="0"/>
                              <a:ea typeface="Cambria Math" panose="02040503050406030204" pitchFamily="18" charset="0"/>
                            </a:rPr>
                            <m:t>𝑭</m:t>
                          </m:r>
                        </m:e>
                        <m:sub>
                          <m:r>
                            <a:rPr lang="fr-CA" b="1" i="1">
                              <a:solidFill>
                                <a:schemeClr val="tx1"/>
                              </a:solidFill>
                              <a:latin typeface="Cambria Math" panose="02040503050406030204" pitchFamily="18" charset="0"/>
                              <a:ea typeface="Cambria Math" panose="02040503050406030204" pitchFamily="18" charset="0"/>
                            </a:rPr>
                            <m:t>𝟎</m:t>
                          </m:r>
                        </m:sub>
                      </m:sSub>
                      <m:sSub>
                        <m:sSubPr>
                          <m:ctrlPr>
                            <a:rPr lang="fr-FR"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panose="02040503050406030204" pitchFamily="18" charset="0"/>
                            </a:rPr>
                            <m:t>𝐹</m:t>
                          </m:r>
                        </m:e>
                        <m:sub>
                          <m:r>
                            <a:rPr lang="fr-CA" i="1" dirty="0">
                              <a:solidFill>
                                <a:schemeClr val="tx1"/>
                              </a:solidFill>
                              <a:latin typeface="Cambria Math" panose="02040503050406030204" pitchFamily="18" charset="0"/>
                              <a:ea typeface="Cambria Math" panose="02040503050406030204" pitchFamily="18" charset="0"/>
                            </a:rPr>
                            <m:t>𝑚</m:t>
                          </m:r>
                        </m:sub>
                      </m:sSub>
                      <m:r>
                        <a:rPr lang="fr-FR" i="1" dirty="0">
                          <a:solidFill>
                            <a:schemeClr val="tx1"/>
                          </a:solidFill>
                          <a:latin typeface="Cambria Math" panose="02040503050406030204" pitchFamily="18" charset="0"/>
                          <a:ea typeface="Cambria Math" panose="02040503050406030204" pitchFamily="18" charset="0"/>
                        </a:rPr>
                        <m:t>=</m:t>
                      </m:r>
                      <m:d>
                        <m:dPr>
                          <m:begChr m:val="["/>
                          <m:endChr m:val="]"/>
                          <m:ctrlPr>
                            <a:rPr lang="fr-CA" i="1" dirty="0">
                              <a:solidFill>
                                <a:schemeClr val="tx1"/>
                              </a:solidFill>
                              <a:latin typeface="Cambria Math" panose="02040503050406030204" pitchFamily="18" charset="0"/>
                              <a:ea typeface="Cambria Math" panose="02040503050406030204" pitchFamily="18" charset="0"/>
                            </a:rPr>
                          </m:ctrlPr>
                        </m:dPr>
                        <m:e>
                          <m:r>
                            <a:rPr lang="en-CA" i="1" dirty="0">
                              <a:solidFill>
                                <a:schemeClr val="tx1"/>
                              </a:solidFill>
                              <a:latin typeface="Cambria Math" panose="02040503050406030204" pitchFamily="18" charset="0"/>
                              <a:ea typeface="Cambria Math" panose="02040503050406030204" pitchFamily="18" charset="0"/>
                            </a:rPr>
                            <m:t>1−</m:t>
                          </m:r>
                          <m:f>
                            <m:fPr>
                              <m:ctrlPr>
                                <a:rPr lang="fr-CA" i="1" dirty="0">
                                  <a:solidFill>
                                    <a:schemeClr val="tx1"/>
                                  </a:solidFill>
                                  <a:latin typeface="Cambria Math" panose="02040503050406030204" pitchFamily="18" charset="0"/>
                                  <a:ea typeface="Cambria Math" panose="02040503050406030204" pitchFamily="18" charset="0"/>
                                </a:rPr>
                              </m:ctrlPr>
                            </m:fPr>
                            <m:num>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𝑤</m:t>
                                  </m:r>
                                </m:sub>
                              </m:sSub>
                            </m:num>
                            <m:den>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𝐴</m:t>
                                  </m:r>
                                </m:e>
                                <m:sub>
                                  <m:r>
                                    <a:rPr lang="en-CA" i="1" dirty="0">
                                      <a:solidFill>
                                        <a:schemeClr val="tx1"/>
                                      </a:solidFill>
                                      <a:latin typeface="Cambria Math" panose="02040503050406030204" pitchFamily="18" charset="0"/>
                                      <a:ea typeface="Cambria Math" panose="02040503050406030204" pitchFamily="18" charset="0"/>
                                    </a:rPr>
                                    <m:t>𝑔</m:t>
                                  </m:r>
                                </m:sub>
                              </m:sSub>
                            </m:den>
                          </m:f>
                          <m:d>
                            <m:dPr>
                              <m:ctrlPr>
                                <a:rPr lang="fr-CA" i="1" dirty="0">
                                  <a:solidFill>
                                    <a:schemeClr val="tx1"/>
                                  </a:solidFill>
                                  <a:latin typeface="Cambria Math" panose="02040503050406030204" pitchFamily="18" charset="0"/>
                                  <a:ea typeface="Cambria Math" panose="02040503050406030204" pitchFamily="18" charset="0"/>
                                </a:rPr>
                              </m:ctrlPr>
                            </m:dPr>
                            <m:e>
                              <m:r>
                                <a:rPr lang="en-CA" i="1" dirty="0">
                                  <a:solidFill>
                                    <a:schemeClr val="tx1"/>
                                  </a:solidFill>
                                  <a:latin typeface="Cambria Math" panose="02040503050406030204" pitchFamily="18" charset="0"/>
                                  <a:ea typeface="Cambria Math" panose="02040503050406030204" pitchFamily="18" charset="0"/>
                                </a:rPr>
                                <m:t>1−</m:t>
                              </m:r>
                              <m:f>
                                <m:fPr>
                                  <m:ctrlPr>
                                    <a:rPr lang="fr-CA" i="1" dirty="0">
                                      <a:solidFill>
                                        <a:schemeClr val="tx1"/>
                                      </a:solidFill>
                                      <a:latin typeface="Cambria Math" panose="02040503050406030204" pitchFamily="18" charset="0"/>
                                      <a:ea typeface="Cambria Math" panose="02040503050406030204" pitchFamily="18" charset="0"/>
                                    </a:rPr>
                                  </m:ctrlPr>
                                </m:fPr>
                                <m:num>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den>
                              </m:f>
                            </m:e>
                          </m:d>
                        </m:e>
                      </m:d>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r>
                        <a:rPr lang="en-CA" i="1" dirty="0">
                          <a:solidFill>
                            <a:schemeClr val="tx1"/>
                          </a:solidFill>
                          <a:latin typeface="Cambria Math" panose="02040503050406030204" pitchFamily="18" charset="0"/>
                          <a:ea typeface="Cambria Math" panose="02040503050406030204" pitchFamily="18" charset="0"/>
                        </a:rPr>
                        <m:t>=</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𝑅</m:t>
                          </m:r>
                        </m:e>
                        <m:sub>
                          <m:r>
                            <a:rPr lang="en-CA" i="1" dirty="0">
                              <a:solidFill>
                                <a:schemeClr val="tx1"/>
                              </a:solidFill>
                              <a:latin typeface="Cambria Math" panose="02040503050406030204" pitchFamily="18" charset="0"/>
                              <a:ea typeface="Cambria Math" panose="02040503050406030204" pitchFamily="18" charset="0"/>
                            </a:rPr>
                            <m:t>𝑚</m:t>
                          </m:r>
                        </m:sub>
                      </m:sSub>
                      <m:r>
                        <a:rPr lang="en-CA" i="1" dirty="0">
                          <a:solidFill>
                            <a:schemeClr val="tx1"/>
                          </a:solidFill>
                          <a:latin typeface="Cambria Math" panose="02040503050406030204" pitchFamily="18" charset="0"/>
                          <a:ea typeface="Cambria Math" panose="02040503050406030204" pitchFamily="18" charset="0"/>
                        </a:rPr>
                        <m:t> </m:t>
                      </m:r>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dirty="0">
                  <a:solidFill>
                    <a:schemeClr val="tx1"/>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983285"/>
                <a:ext cx="9821449" cy="4655516"/>
              </a:xfrm>
              <a:prstGeom prst="rect">
                <a:avLst/>
              </a:prstGeom>
              <a:blipFill>
                <a:blip r:embed="rId3"/>
                <a:stretch>
                  <a:fillRect t="-6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00A7061A-CFF1-43CC-824F-40BDAB11F90E}"/>
                  </a:ext>
                </a:extLst>
              </p:cNvPr>
              <p:cNvSpPr txBox="1">
                <a:spLocks noChangeArrowheads="1"/>
              </p:cNvSpPr>
              <p:nvPr/>
            </p:nvSpPr>
            <p:spPr bwMode="auto">
              <a:xfrm>
                <a:off x="838199" y="6065440"/>
                <a:ext cx="9440334" cy="4320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2000" i="1">
                        <a:solidFill>
                          <a:srgbClr val="0000FF"/>
                        </a:solidFill>
                        <a:latin typeface="Cambria Math" panose="02040503050406030204" pitchFamily="18" charset="0"/>
                        <a:ea typeface="Cambria Math"/>
                      </a:rPr>
                      <m:t>⨀</m:t>
                    </m:r>
                  </m:oMath>
                </a14:m>
                <a:r>
                  <a:rPr lang="fr-FR" sz="2000" dirty="0">
                    <a:latin typeface="Univers Condensed"/>
                  </a:rPr>
                  <a:t> </a:t>
                </a:r>
                <a:r>
                  <a:rPr lang="fr-FR" sz="2000" dirty="0">
                    <a:latin typeface="Univers Condensed"/>
                    <a:ea typeface="Cambria Math" panose="02040503050406030204" pitchFamily="18" charset="0"/>
                  </a:rPr>
                  <a:t>La contrainte moyenne dans les soudures est limitée à la plus critique des valeurs de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𝐹</m:t>
                        </m:r>
                      </m:e>
                      <m:sub>
                        <m:r>
                          <a:rPr lang="fr-CA" sz="2000" i="1">
                            <a:latin typeface="Cambria Math" panose="02040503050406030204" pitchFamily="18" charset="0"/>
                            <a:ea typeface="Cambria Math" panose="02040503050406030204" pitchFamily="18" charset="0"/>
                          </a:rPr>
                          <m:t>𝑤𝑢</m:t>
                        </m:r>
                      </m:sub>
                    </m:sSub>
                  </m:oMath>
                </a14:m>
                <a:r>
                  <a:rPr lang="fr-FR" sz="2000" dirty="0">
                    <a:latin typeface="Univers Condensed"/>
                    <a:ea typeface="Cambria Math" panose="02040503050406030204" pitchFamily="18" charset="0"/>
                  </a:rPr>
                  <a:t> ou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𝐹</m:t>
                        </m:r>
                      </m:e>
                      <m:sub>
                        <m:r>
                          <a:rPr lang="fr-CA" sz="2000" i="1">
                            <a:latin typeface="Cambria Math" panose="02040503050406030204" pitchFamily="18" charset="0"/>
                            <a:ea typeface="Cambria Math" panose="02040503050406030204" pitchFamily="18" charset="0"/>
                          </a:rPr>
                          <m:t>𝑦</m:t>
                        </m:r>
                      </m:sub>
                    </m:sSub>
                  </m:oMath>
                </a14:m>
                <a:endParaRPr lang="fr-FR" sz="2000" dirty="0">
                  <a:latin typeface="Univers Condensed"/>
                  <a:ea typeface="Cambria Math" panose="02040503050406030204" pitchFamily="18" charset="0"/>
                </a:endParaRPr>
              </a:p>
              <a:p>
                <a:pPr marL="0" lvl="1" indent="0" eaLnBrk="1" hangingPunct="1">
                  <a:buNone/>
                  <a:defRPr/>
                </a:pPr>
                <a:endParaRPr lang="fr-CA" sz="2000" dirty="0">
                  <a:latin typeface="Univers Condensed"/>
                  <a:ea typeface="Cambria Math" panose="02040503050406030204" pitchFamily="18" charset="0"/>
                </a:endParaRPr>
              </a:p>
              <a:p>
                <a:pPr marL="0" lvl="1" indent="0" eaLnBrk="1" hangingPunct="1">
                  <a:buNone/>
                  <a:defRPr/>
                </a:pPr>
                <a:endParaRPr lang="fr-FR" sz="2000" u="sng" dirty="0">
                  <a:latin typeface="Univers Condensed"/>
                </a:endParaRPr>
              </a:p>
            </p:txBody>
          </p:sp>
        </mc:Choice>
        <mc:Fallback xmlns="">
          <p:sp>
            <p:nvSpPr>
              <p:cNvPr id="10" name="Rectangle 1027">
                <a:extLst>
                  <a:ext uri="{FF2B5EF4-FFF2-40B4-BE49-F238E27FC236}">
                    <a16:creationId xmlns:a16="http://schemas.microsoft.com/office/drawing/2014/main" id="{00A7061A-CFF1-43CC-824F-40BDAB11F90E}"/>
                  </a:ext>
                </a:extLst>
              </p:cNvPr>
              <p:cNvSpPr txBox="1">
                <a:spLocks noRot="1" noChangeAspect="1" noMove="1" noResize="1" noEditPoints="1" noAdjustHandles="1" noChangeArrowheads="1" noChangeShapeType="1" noTextEdit="1"/>
              </p:cNvSpPr>
              <p:nvPr/>
            </p:nvSpPr>
            <p:spPr bwMode="auto">
              <a:xfrm>
                <a:off x="838199" y="6065440"/>
                <a:ext cx="9440334" cy="432048"/>
              </a:xfrm>
              <a:prstGeom prst="rect">
                <a:avLst/>
              </a:prstGeom>
              <a:blipFill>
                <a:blip r:embed="rId4"/>
                <a:stretch>
                  <a:fillRect l="-65" t="-9859" b="-154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87087324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1007534" y="529272"/>
                <a:ext cx="10387842" cy="61922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Élancement normalisé et </a:t>
                </a:r>
                <a:r>
                  <a:rPr lang="fr-FR" sz="1600" b="1" u="sng" dirty="0">
                    <a:solidFill>
                      <a:schemeClr val="accent1"/>
                    </a:solidFill>
                    <a:latin typeface="Univers Condensed"/>
                    <a:ea typeface="Cambria Math" panose="02040503050406030204" pitchFamily="18" charset="0"/>
                  </a:rPr>
                  <a:t>contrainte de flambement</a:t>
                </a:r>
                <a:r>
                  <a:rPr lang="fr-FR" sz="1600" u="sng" dirty="0">
                    <a:solidFill>
                      <a:schemeClr val="accent1"/>
                    </a:solidFill>
                    <a:latin typeface="Univers Condensed"/>
                    <a:ea typeface="Cambria Math" panose="02040503050406030204" pitchFamily="18" charset="0"/>
                  </a:rPr>
                  <a:t> d’une pièce</a:t>
                </a:r>
              </a:p>
              <a:p>
                <a:pPr marL="0" lvl="1" indent="0" eaLnBrk="1" hangingPunct="1">
                  <a:buClr>
                    <a:srgbClr val="FF0000"/>
                  </a:buClr>
                  <a:buNone/>
                  <a:defRPr/>
                </a:pPr>
                <a:endParaRPr lang="fr-FR" sz="1600" dirty="0">
                  <a:solidFill>
                    <a:srgbClr val="000099"/>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acc>
                        <m:accPr>
                          <m:chr m:val="̅"/>
                          <m:ctrlPr>
                            <a:rPr lang="fr-CA" sz="1600" i="1" dirty="0" smtClean="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CA" sz="1600" b="1" i="1">
                                      <a:solidFill>
                                        <a:schemeClr val="tx1"/>
                                      </a:solidFill>
                                      <a:latin typeface="Cambria Math" panose="02040503050406030204" pitchFamily="18" charset="0"/>
                                      <a:ea typeface="Cambria Math" panose="02040503050406030204" pitchFamily="18" charset="0"/>
                                    </a:rPr>
                                    <m:t>𝑭</m:t>
                                  </m:r>
                                </m:e>
                                <m:sub>
                                  <m:r>
                                    <a:rPr lang="fr-CA" sz="1600" b="1" i="1">
                                      <a:solidFill>
                                        <a:schemeClr val="tx1"/>
                                      </a:solidFill>
                                      <a:latin typeface="Cambria Math" panose="02040503050406030204" pitchFamily="18" charset="0"/>
                                      <a:ea typeface="Cambria Math" panose="02040503050406030204" pitchFamily="18" charset="0"/>
                                    </a:rPr>
                                    <m:t>𝟎</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𝜎</m:t>
                                  </m:r>
                                </m:e>
                                <m:sub>
                                  <m:r>
                                    <a:rPr lang="fr-CA" sz="1600" i="1" dirty="0">
                                      <a:solidFill>
                                        <a:schemeClr val="tx1"/>
                                      </a:solidFill>
                                      <a:latin typeface="Cambria Math" panose="02040503050406030204" pitchFamily="18" charset="0"/>
                                      <a:ea typeface="Cambria Math"/>
                                    </a:rPr>
                                    <m:t>𝐸</m:t>
                                  </m:r>
                                </m:sub>
                              </m:sSub>
                            </m:den>
                          </m:f>
                        </m:e>
                      </m:rad>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𝜆</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CA" sz="1600" b="1" i="1">
                                      <a:solidFill>
                                        <a:schemeClr val="tx1"/>
                                      </a:solidFill>
                                      <a:latin typeface="Cambria Math" panose="02040503050406030204" pitchFamily="18" charset="0"/>
                                      <a:ea typeface="Cambria Math" panose="02040503050406030204" pitchFamily="18" charset="0"/>
                                    </a:rPr>
                                    <m:t>𝑭</m:t>
                                  </m:r>
                                </m:e>
                                <m:sub>
                                  <m:r>
                                    <a:rPr lang="fr-CA" sz="1600" b="1" i="1">
                                      <a:solidFill>
                                        <a:schemeClr val="tx1"/>
                                      </a:solidFill>
                                      <a:latin typeface="Cambria Math" panose="02040503050406030204" pitchFamily="18" charset="0"/>
                                      <a:ea typeface="Cambria Math" panose="02040503050406030204" pitchFamily="18" charset="0"/>
                                    </a:rPr>
                                    <m:t>𝟎</m:t>
                                  </m:r>
                                </m:sub>
                              </m:sSub>
                            </m:num>
                            <m:den>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a:rPr>
                                    <m:t>𝜋</m:t>
                                  </m:r>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a:rPr>
                                <m:t>𝐸</m:t>
                              </m:r>
                            </m:den>
                          </m:f>
                        </m:e>
                      </m:rad>
                      <m:r>
                        <a:rPr lang="fr-CA" sz="1600" i="1" dirty="0">
                          <a:solidFill>
                            <a:schemeClr val="tx1"/>
                          </a:solidFill>
                          <a:latin typeface="Cambria Math" panose="02040503050406030204" pitchFamily="18" charset="0"/>
                          <a:ea typeface="Cambria Math"/>
                        </a:rPr>
                        <m:t>=</m:t>
                      </m:r>
                      <m:d>
                        <m:dPr>
                          <m:ctrlPr>
                            <a:rPr lang="fr-CA" sz="1600" i="1" dirty="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𝐾</m:t>
                              </m:r>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𝐿</m:t>
                              </m:r>
                            </m:num>
                            <m:den>
                              <m:r>
                                <a:rPr lang="fr-CA" sz="1600" i="1" dirty="0">
                                  <a:solidFill>
                                    <a:schemeClr val="tx1"/>
                                  </a:solidFill>
                                  <a:latin typeface="Cambria Math" panose="02040503050406030204" pitchFamily="18" charset="0"/>
                                  <a:ea typeface="Cambria Math"/>
                                </a:rPr>
                                <m:t>𝑟</m:t>
                              </m:r>
                            </m:den>
                          </m:f>
                        </m:e>
                      </m:d>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CA" sz="1600" b="1" i="1">
                                      <a:solidFill>
                                        <a:schemeClr val="tx1"/>
                                      </a:solidFill>
                                      <a:latin typeface="Cambria Math" panose="02040503050406030204" pitchFamily="18" charset="0"/>
                                      <a:ea typeface="Cambria Math" panose="02040503050406030204" pitchFamily="18" charset="0"/>
                                    </a:rPr>
                                    <m:t>𝑭</m:t>
                                  </m:r>
                                </m:e>
                                <m:sub>
                                  <m:r>
                                    <a:rPr lang="fr-CA" sz="1600" b="1" i="1">
                                      <a:solidFill>
                                        <a:schemeClr val="tx1"/>
                                      </a:solidFill>
                                      <a:latin typeface="Cambria Math" panose="02040503050406030204" pitchFamily="18" charset="0"/>
                                      <a:ea typeface="Cambria Math" panose="02040503050406030204" pitchFamily="18" charset="0"/>
                                    </a:rPr>
                                    <m:t>𝟎</m:t>
                                  </m:r>
                                </m:sub>
                              </m:sSub>
                            </m:num>
                            <m:den>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a:rPr>
                                    <m:t>𝜋</m:t>
                                  </m:r>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a:rPr>
                                <m:t>𝐸</m:t>
                              </m:r>
                            </m:den>
                          </m:f>
                        </m:e>
                      </m:rad>
                      <m:r>
                        <a:rPr lang="fr-CA" sz="1600" i="1" dirty="0">
                          <a:solidFill>
                            <a:schemeClr val="tx1"/>
                          </a:solidFill>
                          <a:latin typeface="Cambria Math" panose="02040503050406030204" pitchFamily="18" charset="0"/>
                          <a:ea typeface="Cambria Math"/>
                        </a:rPr>
                        <m:t> (</m:t>
                      </m:r>
                      <m:r>
                        <m:rPr>
                          <m:nor/>
                        </m:rPr>
                        <a:rPr lang="fr-CA" sz="1600" dirty="0">
                          <a:solidFill>
                            <a:schemeClr val="tx1"/>
                          </a:solidFill>
                          <a:latin typeface="Univers Condensed"/>
                          <a:ea typeface="Cambria Math" panose="02040503050406030204" pitchFamily="18" charset="0"/>
                        </a:rPr>
                        <m:t>en</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c</m:t>
                      </m:r>
                      <m:r>
                        <m:rPr>
                          <m:nor/>
                        </m:rPr>
                        <a:rPr lang="fr-FR" sz="1600" dirty="0">
                          <a:solidFill>
                            <a:schemeClr val="tx1"/>
                          </a:solidFill>
                          <a:latin typeface="Univers Condensed"/>
                          <a:ea typeface="Cambria Math" panose="02040503050406030204" pitchFamily="18" charset="0"/>
                        </a:rPr>
                        <m:t>as</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flambement</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la</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pi</m:t>
                      </m:r>
                      <m:r>
                        <m:rPr>
                          <m:nor/>
                        </m:rPr>
                        <a:rPr lang="fr-FR" sz="1600" dirty="0">
                          <a:solidFill>
                            <a:schemeClr val="tx1"/>
                          </a:solidFill>
                          <a:latin typeface="Univers Condensed"/>
                          <a:ea typeface="Cambria Math" panose="02040503050406030204" pitchFamily="18" charset="0"/>
                        </a:rPr>
                        <m:t>è</m:t>
                      </m:r>
                      <m:r>
                        <m:rPr>
                          <m:nor/>
                        </m:rPr>
                        <a:rPr lang="fr-FR" sz="1600" dirty="0">
                          <a:solidFill>
                            <a:schemeClr val="tx1"/>
                          </a:solidFill>
                          <a:latin typeface="Univers Condensed"/>
                          <a:ea typeface="Cambria Math" panose="02040503050406030204" pitchFamily="18" charset="0"/>
                        </a:rPr>
                        <m:t>ce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par</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flexion</m:t>
                      </m:r>
                      <m:r>
                        <a:rPr lang="fr-CA" sz="1600" i="1" dirty="0">
                          <a:solidFill>
                            <a:schemeClr val="tx1"/>
                          </a:solidFill>
                          <a:latin typeface="Cambria Math" panose="02040503050406030204" pitchFamily="18" charset="0"/>
                          <a:ea typeface="Cambria Math"/>
                        </a:rPr>
                        <m:t>)</m:t>
                      </m:r>
                    </m:oMath>
                  </m:oMathPara>
                </a14:m>
                <a:endParaRPr lang="fr-FR" sz="1600" dirty="0">
                  <a:solidFill>
                    <a:schemeClr val="tx1"/>
                  </a:solidFill>
                  <a:latin typeface="Univers Condensed"/>
                  <a:ea typeface="Cambria Math" panose="02040503050406030204" pitchFamily="18" charset="0"/>
                </a:endParaRP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685800" lvl="2" indent="-285750" eaLnBrk="1" hangingPunct="1">
                  <a:buClr>
                    <a:schemeClr val="tx1"/>
                  </a:buClr>
                  <a:defRPr/>
                </a:pPr>
                <a:r>
                  <a:rPr lang="fr-FR" sz="1600" dirty="0">
                    <a:solidFill>
                      <a:schemeClr val="tx1"/>
                    </a:solidFill>
                    <a:latin typeface="Univers Condensed"/>
                    <a:ea typeface="Cambria Math" panose="02040503050406030204" pitchFamily="18" charset="0"/>
                  </a:rPr>
                  <a:t>Chaque pièce comprimée possède un élancement critique</a:t>
                </a: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685800" lvl="2" indent="-285750" eaLnBrk="1" hangingPunct="1">
                  <a:buClr>
                    <a:schemeClr val="tx1"/>
                  </a:buClr>
                  <a:defRPr/>
                </a:pPr>
                <a:r>
                  <a:rPr lang="fr-FR" sz="1600" dirty="0">
                    <a:solidFill>
                      <a:schemeClr val="tx1"/>
                    </a:solidFill>
                    <a:latin typeface="Univers Condensed"/>
                    <a:ea typeface="Cambria Math" panose="02040503050406030204" pitchFamily="18" charset="0"/>
                  </a:rPr>
                  <a:t>Modes de flambement d’une pièce</a:t>
                </a: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143000" lvl="3" indent="-285750" eaLnBrk="1" hangingPunct="1">
                  <a:buClr>
                    <a:schemeClr val="tx1"/>
                  </a:buClr>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hlinkClick r:id="rId3"/>
                  </a:rPr>
                  <a:t>Flexion</a:t>
                </a:r>
                <a:endParaRPr lang="fr-FR" sz="1600" dirty="0">
                  <a:solidFill>
                    <a:schemeClr val="tx1"/>
                  </a:solidFill>
                  <a:latin typeface="Univers Condensed"/>
                  <a:ea typeface="Cambria Math" panose="02040503050406030204" pitchFamily="18" charset="0"/>
                </a:endParaRPr>
              </a:p>
              <a:p>
                <a:pPr marL="1143000" lvl="3" indent="-285750" eaLnBrk="1" hangingPunct="1">
                  <a:buClr>
                    <a:schemeClr val="tx1"/>
                  </a:buClr>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hlinkClick r:id="rId4"/>
                  </a:rPr>
                  <a:t>Torsion</a:t>
                </a:r>
                <a:endParaRPr lang="fr-FR" sz="1600" dirty="0">
                  <a:solidFill>
                    <a:schemeClr val="tx1"/>
                  </a:solidFill>
                  <a:latin typeface="Univers Condensed"/>
                  <a:ea typeface="Cambria Math" panose="02040503050406030204" pitchFamily="18" charset="0"/>
                </a:endParaRPr>
              </a:p>
              <a:p>
                <a:pPr marL="1143000" lvl="3" indent="-285750" eaLnBrk="1" hangingPunct="1">
                  <a:buClr>
                    <a:schemeClr val="tx1"/>
                  </a:buClr>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rPr>
                  <a:t>Flexion-torsion</a:t>
                </a:r>
              </a:p>
              <a:p>
                <a:pPr marL="1200150" lvl="3" indent="-342900" eaLnBrk="1" hangingPunct="1">
                  <a:buClr>
                    <a:schemeClr val="tx1"/>
                  </a:buClr>
                  <a:buFont typeface="Wingdings" panose="05000000000000000000" pitchFamily="2" charset="2"/>
                  <a:buChar char="§"/>
                  <a:defRPr/>
                </a:pPr>
                <a:endParaRPr lang="fr-FR" sz="1600" dirty="0">
                  <a:solidFill>
                    <a:schemeClr val="tx1"/>
                  </a:solidFill>
                  <a:latin typeface="Univers Condensed"/>
                  <a:ea typeface="Cambria Math" panose="02040503050406030204" pitchFamily="18" charset="0"/>
                </a:endParaRPr>
              </a:p>
              <a:p>
                <a:pPr marL="685800" lvl="2" indent="-285750" eaLnBrk="1" hangingPunct="1">
                  <a:buClr>
                    <a:schemeClr val="tx1"/>
                  </a:buClr>
                  <a:defRPr/>
                </a:pPr>
                <a:r>
                  <a:rPr lang="fr-FR" sz="1600" dirty="0">
                    <a:solidFill>
                      <a:schemeClr val="tx1"/>
                    </a:solidFill>
                    <a:latin typeface="Univers Condensed"/>
                    <a:ea typeface="Cambria Math" panose="02040503050406030204" pitchFamily="18" charset="0"/>
                  </a:rPr>
                  <a:t>Approche de calcul</a:t>
                </a:r>
              </a:p>
              <a:p>
                <a:pPr marL="742950" lvl="2" indent="-342900" eaLnBrk="1" hangingPunct="1">
                  <a:buClr>
                    <a:schemeClr val="tx1"/>
                  </a:buClr>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dirty="0">
                            <a:solidFill>
                              <a:schemeClr val="tx1"/>
                            </a:solidFill>
                            <a:latin typeface="Cambria Math" panose="02040503050406030204" pitchFamily="18" charset="0"/>
                            <a:ea typeface="Cambria Math"/>
                          </a:rPr>
                          <m:t>0</m:t>
                        </m:r>
                      </m:sub>
                    </m:sSub>
                  </m:oMath>
                </a14:m>
                <a:r>
                  <a:rPr lang="fr-CA" sz="1600" dirty="0">
                    <a:solidFill>
                      <a:schemeClr val="tx1"/>
                    </a:solidFill>
                    <a:latin typeface="Univers Condensed"/>
                    <a:ea typeface="Cambria Math" panose="02040503050406030204" pitchFamily="18" charset="0"/>
                  </a:rPr>
                  <a:t> (</a:t>
                </a:r>
                <a:r>
                  <a:rPr lang="fr-CA" sz="1600" b="1" dirty="0">
                    <a:solidFill>
                      <a:schemeClr val="tx1"/>
                    </a:solidFill>
                    <a:latin typeface="Univers Condensed"/>
                    <a:ea typeface="Cambria Math" panose="02040503050406030204" pitchFamily="18" charset="0"/>
                  </a:rPr>
                  <a:t>Contrainte de flambement</a:t>
                </a:r>
                <a:r>
                  <a:rPr lang="fr-CA" sz="1600" dirty="0">
                    <a:solidFill>
                      <a:schemeClr val="tx1"/>
                    </a:solidFill>
                    <a:latin typeface="Univers Condensed"/>
                    <a:ea typeface="Cambria Math" panose="02040503050406030204" pitchFamily="18" charset="0"/>
                  </a:rPr>
                  <a:t> de la pièce)</a:t>
                </a:r>
              </a:p>
              <a:p>
                <a:pPr marL="857250" lvl="3"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1007534" y="529272"/>
                <a:ext cx="10387842" cy="6192204"/>
              </a:xfrm>
              <a:prstGeom prst="rect">
                <a:avLst/>
              </a:prstGeom>
              <a:blipFill>
                <a:blip r:embed="rId5"/>
                <a:stretch>
                  <a:fillRect l="-293" t="-295" b="-1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63448986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740041"/>
                <a:ext cx="9049562" cy="8640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On peut utiliser cette figure pour déterminer la </a:t>
                </a:r>
                <a:r>
                  <a:rPr lang="fr-FR" sz="2000" u="sng" dirty="0">
                    <a:latin typeface="Univers Condensed"/>
                    <a:ea typeface="Cambria Math" panose="02040503050406030204" pitchFamily="18" charset="0"/>
                  </a:rPr>
                  <a:t>contrainte de flambage</a:t>
                </a:r>
                <a:r>
                  <a:rPr lang="fr-FR" sz="2000" dirty="0">
                    <a:latin typeface="Univers Condensed"/>
                    <a:ea typeface="Cambria Math" panose="02040503050406030204" pitchFamily="18" charset="0"/>
                  </a:rPr>
                  <a:t> normalisée connaissant l’élancement normalisé </a:t>
                </a:r>
                <a14:m>
                  <m:oMath xmlns:m="http://schemas.openxmlformats.org/officeDocument/2006/math">
                    <m:acc>
                      <m:accPr>
                        <m:chr m:val="̅"/>
                        <m:ctrlPr>
                          <a:rPr lang="fr-CA" sz="2000" i="1" dirty="0">
                            <a:latin typeface="Cambria Math" panose="02040503050406030204" pitchFamily="18" charset="0"/>
                            <a:ea typeface="Cambria Math"/>
                          </a:rPr>
                        </m:ctrlPr>
                      </m:accPr>
                      <m:e>
                        <m:r>
                          <a:rPr lang="fr-CA" sz="2000" i="1" dirty="0">
                            <a:latin typeface="Cambria Math" panose="02040503050406030204" pitchFamily="18" charset="0"/>
                            <a:ea typeface="Cambria Math"/>
                          </a:rPr>
                          <m:t>𝜆</m:t>
                        </m:r>
                      </m:e>
                    </m:acc>
                  </m:oMath>
                </a14:m>
                <a:endParaRPr lang="fr-FR" sz="20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740041"/>
                <a:ext cx="9049562" cy="864096"/>
              </a:xfrm>
              <a:prstGeom prst="rect">
                <a:avLst/>
              </a:prstGeom>
              <a:blipFill>
                <a:blip r:embed="rId3"/>
                <a:stretch>
                  <a:fillRect l="-741" t="-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0" y="1628801"/>
            <a:ext cx="5891534" cy="4469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433189" y="6168666"/>
            <a:ext cx="7376621" cy="307777"/>
          </a:xfrm>
          <a:prstGeom prst="rect">
            <a:avLst/>
          </a:prstGeom>
        </p:spPr>
        <p:txBody>
          <a:bodyPr wrap="square">
            <a:spAutoFit/>
          </a:bodyPr>
          <a:lstStyle/>
          <a:p>
            <a:r>
              <a:rPr lang="fr-FR" sz="1400" dirty="0">
                <a:latin typeface="Univers Condensed"/>
              </a:rPr>
              <a:t>Courbes de flambement normalisées pour les </a:t>
            </a:r>
            <a:r>
              <a:rPr lang="fr-FR" sz="1400" b="1" u="sng" dirty="0">
                <a:latin typeface="Univers Condensed"/>
              </a:rPr>
              <a:t>pièces</a:t>
            </a:r>
            <a:r>
              <a:rPr lang="fr-FR" sz="1400" u="sng" dirty="0">
                <a:latin typeface="Univers Condensed"/>
              </a:rPr>
              <a:t> comprimées </a:t>
            </a:r>
            <a:r>
              <a:rPr lang="fr-FR" sz="1400" dirty="0">
                <a:latin typeface="Univers Condensed"/>
              </a:rPr>
              <a:t>et les poutres fléchies</a:t>
            </a:r>
          </a:p>
        </p:txBody>
      </p:sp>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56E9F235-A70B-477D-A771-6F9B889C359A}"/>
                  </a:ext>
                </a:extLst>
              </p:cNvPr>
              <p:cNvSpPr txBox="1"/>
              <p:nvPr/>
            </p:nvSpPr>
            <p:spPr>
              <a:xfrm>
                <a:off x="4379804" y="1599377"/>
                <a:ext cx="2508285" cy="344838"/>
              </a:xfrm>
              <a:prstGeom prst="rect">
                <a:avLst/>
              </a:prstGeom>
              <a:noFill/>
            </p:spPr>
            <p:txBody>
              <a:bodyPr wrap="square">
                <a:spAutoFit/>
              </a:bodyPr>
              <a:lstStyle/>
              <a:p>
                <a:pPr marL="0" lvl="1" indent="-57150">
                  <a:buClr>
                    <a:srgbClr val="000099"/>
                  </a:buClr>
                  <a:defRPr/>
                </a:pPr>
                <a14:m>
                  <m:oMath xmlns:m="http://schemas.openxmlformats.org/officeDocument/2006/math">
                    <m:acc>
                      <m:accPr>
                        <m:chr m:val="̅"/>
                        <m:ctrlPr>
                          <a:rPr lang="fr-CA" sz="1600" b="1" i="1" dirty="0">
                            <a:solidFill>
                              <a:srgbClr val="000099"/>
                            </a:solidFill>
                            <a:latin typeface="Cambria Math" panose="02040503050406030204" pitchFamily="18" charset="0"/>
                            <a:ea typeface="Cambria Math"/>
                          </a:rPr>
                        </m:ctrlPr>
                      </m:accPr>
                      <m:e>
                        <m:r>
                          <a:rPr lang="fr-CA" sz="1600" b="1" i="1" dirty="0">
                            <a:solidFill>
                              <a:srgbClr val="000099"/>
                            </a:solidFill>
                            <a:latin typeface="Cambria Math"/>
                            <a:ea typeface="Cambria Math"/>
                          </a:rPr>
                          <m:t>𝝀</m:t>
                        </m:r>
                      </m:e>
                    </m:acc>
                    <m:r>
                      <a:rPr lang="fr-CA" sz="1600" b="1" i="1" dirty="0">
                        <a:solidFill>
                          <a:srgbClr val="000099"/>
                        </a:solidFill>
                        <a:latin typeface="Cambria Math"/>
                        <a:ea typeface="Cambria Math"/>
                      </a:rPr>
                      <m:t>&lt;</m:t>
                    </m:r>
                    <m:sSub>
                      <m:sSubPr>
                        <m:ctrlPr>
                          <a:rPr lang="fr-CA" sz="1600" b="1" i="1" dirty="0">
                            <a:solidFill>
                              <a:srgbClr val="000099"/>
                            </a:solidFill>
                            <a:latin typeface="Cambria Math" panose="02040503050406030204" pitchFamily="18" charset="0"/>
                            <a:ea typeface="Cambria Math"/>
                          </a:rPr>
                        </m:ctrlPr>
                      </m:sSubPr>
                      <m:e>
                        <m:acc>
                          <m:accPr>
                            <m:chr m:val="̅"/>
                            <m:ctrlPr>
                              <a:rPr lang="fr-CA" sz="1600" b="1" i="1" dirty="0">
                                <a:solidFill>
                                  <a:srgbClr val="000099"/>
                                </a:solidFill>
                                <a:latin typeface="Cambria Math" panose="02040503050406030204" pitchFamily="18" charset="0"/>
                                <a:ea typeface="Cambria Math"/>
                              </a:rPr>
                            </m:ctrlPr>
                          </m:accPr>
                          <m:e>
                            <m:r>
                              <a:rPr lang="fr-CA" sz="1600" b="1" i="1" dirty="0">
                                <a:solidFill>
                                  <a:srgbClr val="000099"/>
                                </a:solidFill>
                                <a:latin typeface="Cambria Math"/>
                                <a:ea typeface="Cambria Math"/>
                              </a:rPr>
                              <m:t>𝝀</m:t>
                            </m:r>
                          </m:e>
                        </m:acc>
                      </m:e>
                      <m:sub>
                        <m:r>
                          <a:rPr lang="fr-CA" sz="1600" b="1" i="1" dirty="0">
                            <a:solidFill>
                              <a:srgbClr val="000099"/>
                            </a:solidFill>
                            <a:latin typeface="Cambria Math"/>
                            <a:ea typeface="Cambria Math"/>
                          </a:rPr>
                          <m:t>𝟎</m:t>
                        </m:r>
                      </m:sub>
                    </m:sSub>
                  </m:oMath>
                </a14:m>
                <a:r>
                  <a:rPr lang="en-CA" sz="1600" b="1" dirty="0">
                    <a:latin typeface="+mj-lt"/>
                    <a:ea typeface="Cambria Math" panose="02040503050406030204" pitchFamily="18" charset="0"/>
                  </a:rPr>
                  <a:t>: </a:t>
                </a:r>
                <a:r>
                  <a:rPr lang="fr-FR" sz="1600" b="1" dirty="0">
                    <a:latin typeface="+mj-lt"/>
                    <a:ea typeface="Cambria Math" panose="02040503050406030204" pitchFamily="18" charset="0"/>
                  </a:rPr>
                  <a:t>aucun flambement</a:t>
                </a:r>
              </a:p>
            </p:txBody>
          </p:sp>
        </mc:Choice>
        <mc:Fallback xmlns="">
          <p:sp>
            <p:nvSpPr>
              <p:cNvPr id="11" name="ZoneTexte 10">
                <a:extLst>
                  <a:ext uri="{FF2B5EF4-FFF2-40B4-BE49-F238E27FC236}">
                    <a16:creationId xmlns:a16="http://schemas.microsoft.com/office/drawing/2014/main" id="{56E9F235-A70B-477D-A771-6F9B889C359A}"/>
                  </a:ext>
                </a:extLst>
              </p:cNvPr>
              <p:cNvSpPr txBox="1">
                <a:spLocks noRot="1" noChangeAspect="1" noMove="1" noResize="1" noEditPoints="1" noAdjustHandles="1" noChangeArrowheads="1" noChangeShapeType="1" noTextEdit="1"/>
              </p:cNvSpPr>
              <p:nvPr/>
            </p:nvSpPr>
            <p:spPr>
              <a:xfrm>
                <a:off x="4379804" y="1599377"/>
                <a:ext cx="2508285" cy="344838"/>
              </a:xfrm>
              <a:prstGeom prst="rect">
                <a:avLst/>
              </a:prstGeom>
              <a:blipFill>
                <a:blip r:embed="rId5"/>
                <a:stretch>
                  <a:fillRect t="-1754" b="-22807"/>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1A17F729-4D58-CC48-A236-7EE84450002D}"/>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9473485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1226016"/>
                <a:ext cx="9821449" cy="20929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Clr>
                    <a:srgbClr val="000099"/>
                  </a:buClr>
                  <a:buNone/>
                  <a:defRPr/>
                </a:pPr>
                <a14:m>
                  <m:oMathPara xmlns:m="http://schemas.openxmlformats.org/officeDocument/2006/math">
                    <m:oMathParaPr>
                      <m:jc m:val="left"/>
                    </m:oMathParaPr>
                    <m:oMath xmlns:m="http://schemas.openxmlformats.org/officeDocument/2006/math">
                      <m:acc>
                        <m:accPr>
                          <m:chr m:val="̅"/>
                          <m:ctrlPr>
                            <a:rPr lang="en-CA" i="1" smtClean="0">
                              <a:solidFill>
                                <a:schemeClr val="tx1"/>
                              </a:solidFill>
                              <a:latin typeface="Cambria Math" panose="02040503050406030204" pitchFamily="18" charset="0"/>
                              <a:ea typeface="Cambria Math" panose="02040503050406030204" pitchFamily="18" charset="0"/>
                            </a:rPr>
                          </m:ctrlPr>
                        </m:accPr>
                        <m:e>
                          <m:r>
                            <a:rPr lang="en-CA" i="1">
                              <a:solidFill>
                                <a:schemeClr val="tx1"/>
                              </a:solidFill>
                              <a:latin typeface="Cambria Math" panose="02040503050406030204" pitchFamily="18" charset="0"/>
                              <a:ea typeface="Cambria Math" panose="02040503050406030204" pitchFamily="18" charset="0"/>
                            </a:rPr>
                            <m:t>𝐹</m:t>
                          </m:r>
                        </m:e>
                      </m:acc>
                      <m:r>
                        <a:rPr lang="en-CA" i="1" dirty="0">
                          <a:solidFill>
                            <a:schemeClr val="tx1"/>
                          </a:solidFill>
                          <a:latin typeface="Cambria Math" panose="02040503050406030204" pitchFamily="18" charset="0"/>
                          <a:ea typeface="Cambria Math" panose="02040503050406030204" pitchFamily="18" charset="0"/>
                        </a:rPr>
                        <m:t>=</m:t>
                      </m:r>
                      <m:r>
                        <a:rPr lang="en-CA" i="1" dirty="0">
                          <a:solidFill>
                            <a:schemeClr val="tx1"/>
                          </a:solidFill>
                          <a:latin typeface="Cambria Math" panose="02040503050406030204" pitchFamily="18" charset="0"/>
                          <a:ea typeface="Cambria Math"/>
                        </a:rPr>
                        <m:t>𝛽</m:t>
                      </m:r>
                      <m:r>
                        <a:rPr lang="en-CA" i="1" dirty="0">
                          <a:solidFill>
                            <a:schemeClr val="tx1"/>
                          </a:solidFill>
                          <a:latin typeface="Cambria Math" panose="02040503050406030204" pitchFamily="18" charset="0"/>
                          <a:ea typeface="Cambria Math"/>
                        </a:rPr>
                        <m:t>−</m:t>
                      </m:r>
                      <m:rad>
                        <m:radPr>
                          <m:degHide m:val="on"/>
                          <m:ctrlPr>
                            <a:rPr lang="en-CA" i="1" dirty="0">
                              <a:solidFill>
                                <a:schemeClr val="tx1"/>
                              </a:solidFill>
                              <a:latin typeface="Cambria Math" panose="02040503050406030204" pitchFamily="18" charset="0"/>
                              <a:ea typeface="Cambria Math"/>
                            </a:rPr>
                          </m:ctrlPr>
                        </m:radPr>
                        <m:deg/>
                        <m:e>
                          <m:sSup>
                            <m:sSupPr>
                              <m:ctrlPr>
                                <a:rPr lang="en-CA" i="1" dirty="0">
                                  <a:solidFill>
                                    <a:schemeClr val="tx1"/>
                                  </a:solidFill>
                                  <a:latin typeface="Cambria Math" panose="02040503050406030204" pitchFamily="18" charset="0"/>
                                  <a:ea typeface="Cambria Math"/>
                                </a:rPr>
                              </m:ctrlPr>
                            </m:sSupPr>
                            <m:e>
                              <m:r>
                                <a:rPr lang="en-CA" i="1" dirty="0">
                                  <a:solidFill>
                                    <a:schemeClr val="tx1"/>
                                  </a:solidFill>
                                  <a:latin typeface="Cambria Math" panose="02040503050406030204" pitchFamily="18" charset="0"/>
                                  <a:ea typeface="Cambria Math"/>
                                </a:rPr>
                                <m:t>𝛽</m:t>
                              </m:r>
                            </m:e>
                            <m:sup>
                              <m:r>
                                <a:rPr lang="en-CA" i="1" dirty="0">
                                  <a:solidFill>
                                    <a:schemeClr val="tx1"/>
                                  </a:solidFill>
                                  <a:latin typeface="Cambria Math" panose="02040503050406030204" pitchFamily="18" charset="0"/>
                                  <a:ea typeface="Cambria Math"/>
                                </a:rPr>
                                <m:t>2</m:t>
                              </m:r>
                            </m:sup>
                          </m:sSup>
                          <m:r>
                            <a:rPr lang="en-CA" i="1" dirty="0">
                              <a:solidFill>
                                <a:schemeClr val="tx1"/>
                              </a:solidFill>
                              <a:latin typeface="Cambria Math" panose="02040503050406030204" pitchFamily="18" charset="0"/>
                              <a:ea typeface="Cambria Math"/>
                            </a:rPr>
                            <m:t>−</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1</m:t>
                              </m:r>
                            </m:num>
                            <m:den>
                              <m:sSup>
                                <m:sSupPr>
                                  <m:ctrlPr>
                                    <a:rPr lang="en-CA" i="1" dirty="0">
                                      <a:solidFill>
                                        <a:schemeClr val="tx1"/>
                                      </a:solidFill>
                                      <a:latin typeface="Cambria Math" panose="02040503050406030204" pitchFamily="18" charset="0"/>
                                      <a:ea typeface="Cambria Math"/>
                                    </a:rPr>
                                  </m:ctrlPr>
                                </m:sSupPr>
                                <m:e>
                                  <m:acc>
                                    <m:accPr>
                                      <m:chr m:val="̅"/>
                                      <m:ctrlPr>
                                        <a:rPr lang="en-CA" i="1" dirty="0">
                                          <a:solidFill>
                                            <a:schemeClr val="tx1"/>
                                          </a:solidFill>
                                          <a:latin typeface="Cambria Math" panose="02040503050406030204" pitchFamily="18" charset="0"/>
                                          <a:ea typeface="Cambria Math"/>
                                        </a:rPr>
                                      </m:ctrlPr>
                                    </m:accPr>
                                    <m:e>
                                      <m:r>
                                        <a:rPr lang="en-CA" i="1" dirty="0">
                                          <a:solidFill>
                                            <a:schemeClr val="tx1"/>
                                          </a:solidFill>
                                          <a:latin typeface="Cambria Math" panose="02040503050406030204" pitchFamily="18" charset="0"/>
                                          <a:ea typeface="Cambria Math"/>
                                        </a:rPr>
                                        <m:t>𝜆</m:t>
                                      </m:r>
                                    </m:e>
                                  </m:acc>
                                </m:e>
                                <m:sup>
                                  <m:r>
                                    <a:rPr lang="en-CA" i="1" dirty="0">
                                      <a:solidFill>
                                        <a:schemeClr val="tx1"/>
                                      </a:solidFill>
                                      <a:latin typeface="Cambria Math" panose="02040503050406030204" pitchFamily="18" charset="0"/>
                                      <a:ea typeface="Cambria Math"/>
                                    </a:rPr>
                                    <m:t>2</m:t>
                                  </m:r>
                                </m:sup>
                              </m:sSup>
                            </m:den>
                          </m:f>
                        </m:e>
                      </m:rad>
                    </m:oMath>
                  </m:oMathPara>
                </a14:m>
                <a:endParaRPr lang="en-CA" i="1" dirty="0">
                  <a:solidFill>
                    <a:schemeClr val="tx1"/>
                  </a:solidFill>
                  <a:latin typeface="Univers Condensed"/>
                  <a:ea typeface="Cambria Math"/>
                </a:endParaRPr>
              </a:p>
              <a:p>
                <a:pPr marL="857250" lvl="3" indent="0" eaLnBrk="1" hangingPunct="1">
                  <a:buClr>
                    <a:srgbClr val="000099"/>
                  </a:buClr>
                  <a:buNone/>
                  <a:defRPr/>
                </a:pPr>
                <a:r>
                  <a:rPr lang="en-CA" dirty="0">
                    <a:solidFill>
                      <a:schemeClr val="tx1"/>
                    </a:solidFill>
                    <a:latin typeface="Univers Condensed"/>
                    <a:ea typeface="Cambria Math" panose="02040503050406030204" pitchFamily="18" charset="0"/>
                  </a:rPr>
                  <a:t>o</a:t>
                </a:r>
                <a:r>
                  <a:rPr lang="fr-CA" dirty="0">
                    <a:solidFill>
                      <a:schemeClr val="tx1"/>
                    </a:solidFill>
                    <a:latin typeface="Univers Condensed"/>
                    <a:ea typeface="Cambria Math" panose="02040503050406030204" pitchFamily="18" charset="0"/>
                  </a:rPr>
                  <a:t>ù</a:t>
                </a:r>
              </a:p>
              <a:p>
                <a:pPr marL="857250" lvl="3" indent="0" eaLnBrk="1" hangingPunct="1">
                  <a:buClr>
                    <a:srgbClr val="000099"/>
                  </a:buClr>
                  <a:buNone/>
                  <a:defRPr/>
                </a:pPr>
                <a14:m>
                  <m:oMathPara xmlns:m="http://schemas.openxmlformats.org/officeDocument/2006/math">
                    <m:oMathParaPr>
                      <m:jc m:val="left"/>
                    </m:oMathParaPr>
                    <m:oMath xmlns:m="http://schemas.openxmlformats.org/officeDocument/2006/math">
                      <m:r>
                        <a:rPr lang="en-CA" i="1" dirty="0">
                          <a:solidFill>
                            <a:schemeClr val="tx1"/>
                          </a:solidFill>
                          <a:latin typeface="Cambria Math" panose="02040503050406030204" pitchFamily="18" charset="0"/>
                          <a:ea typeface="Cambria Math"/>
                        </a:rPr>
                        <m:t>𝛽</m:t>
                      </m:r>
                      <m:r>
                        <a:rPr lang="fr-CA" dirty="0">
                          <a:solidFill>
                            <a:schemeClr val="tx1"/>
                          </a:solidFill>
                          <a:latin typeface="Cambria Math" panose="02040503050406030204" pitchFamily="18" charset="0"/>
                          <a:ea typeface="Cambria Math"/>
                        </a:rPr>
                        <m:t>=</m:t>
                      </m:r>
                      <m:f>
                        <m:fPr>
                          <m:ctrlPr>
                            <a:rPr lang="fr-CA" i="1" dirty="0">
                              <a:solidFill>
                                <a:schemeClr val="tx1"/>
                              </a:solidFill>
                              <a:latin typeface="Cambria Math" panose="02040503050406030204" pitchFamily="18" charset="0"/>
                              <a:ea typeface="Cambria Math"/>
                            </a:rPr>
                          </m:ctrlPr>
                        </m:fPr>
                        <m:num>
                          <m:r>
                            <a:rPr lang="fr-CA" i="1" dirty="0">
                              <a:solidFill>
                                <a:schemeClr val="tx1"/>
                              </a:solidFill>
                              <a:latin typeface="Cambria Math" panose="02040503050406030204" pitchFamily="18" charset="0"/>
                              <a:ea typeface="Cambria Math"/>
                            </a:rPr>
                            <m:t>1+</m:t>
                          </m:r>
                          <m:r>
                            <a:rPr lang="fr-CA" i="1" dirty="0">
                              <a:solidFill>
                                <a:schemeClr val="tx1"/>
                              </a:solidFill>
                              <a:latin typeface="Cambria Math" panose="02040503050406030204" pitchFamily="18" charset="0"/>
                              <a:ea typeface="Cambria Math"/>
                            </a:rPr>
                            <m:t>𝛼</m:t>
                          </m:r>
                          <m:d>
                            <m:dPr>
                              <m:ctrlPr>
                                <a:rPr lang="fr-CA" i="1" dirty="0">
                                  <a:solidFill>
                                    <a:schemeClr val="tx1"/>
                                  </a:solidFill>
                                  <a:latin typeface="Cambria Math" panose="02040503050406030204" pitchFamily="18" charset="0"/>
                                  <a:ea typeface="Cambria Math"/>
                                </a:rPr>
                              </m:ctrlPr>
                            </m:dPr>
                            <m:e>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panose="02040503050406030204" pitchFamily="18" charset="0"/>
                                      <a:ea typeface="Cambria Math"/>
                                    </a:rPr>
                                    <m:t>𝜆</m:t>
                                  </m:r>
                                </m:e>
                              </m:acc>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panose="02040503050406030204" pitchFamily="18" charset="0"/>
                                          <a:ea typeface="Cambria Math"/>
                                        </a:rPr>
                                        <m:t>𝜆</m:t>
                                      </m:r>
                                    </m:e>
                                  </m:acc>
                                </m:e>
                                <m:sub>
                                  <m:r>
                                    <a:rPr lang="fr-CA" i="1" dirty="0">
                                      <a:solidFill>
                                        <a:schemeClr val="tx1"/>
                                      </a:solidFill>
                                      <a:latin typeface="Cambria Math" panose="02040503050406030204" pitchFamily="18" charset="0"/>
                                      <a:ea typeface="Cambria Math"/>
                                    </a:rPr>
                                    <m:t>0</m:t>
                                  </m:r>
                                </m:sub>
                              </m:sSub>
                            </m:e>
                          </m:d>
                          <m:r>
                            <a:rPr lang="fr-CA" i="1" dirty="0">
                              <a:solidFill>
                                <a:schemeClr val="tx1"/>
                              </a:solidFill>
                              <a:latin typeface="Cambria Math" panose="02040503050406030204" pitchFamily="18" charset="0"/>
                              <a:ea typeface="Cambria Math"/>
                            </a:rPr>
                            <m:t>+</m:t>
                          </m:r>
                          <m:sSup>
                            <m:sSupPr>
                              <m:ctrlPr>
                                <a:rPr lang="en-CA" i="1" dirty="0">
                                  <a:solidFill>
                                    <a:schemeClr val="tx1"/>
                                  </a:solidFill>
                                  <a:latin typeface="Cambria Math" panose="02040503050406030204" pitchFamily="18" charset="0"/>
                                  <a:ea typeface="Cambria Math"/>
                                </a:rPr>
                              </m:ctrlPr>
                            </m:sSupPr>
                            <m:e>
                              <m:acc>
                                <m:accPr>
                                  <m:chr m:val="̅"/>
                                  <m:ctrlPr>
                                    <a:rPr lang="en-CA" i="1" dirty="0">
                                      <a:solidFill>
                                        <a:schemeClr val="tx1"/>
                                      </a:solidFill>
                                      <a:latin typeface="Cambria Math" panose="02040503050406030204" pitchFamily="18" charset="0"/>
                                      <a:ea typeface="Cambria Math"/>
                                    </a:rPr>
                                  </m:ctrlPr>
                                </m:accPr>
                                <m:e>
                                  <m:r>
                                    <a:rPr lang="en-CA" i="1" dirty="0">
                                      <a:solidFill>
                                        <a:schemeClr val="tx1"/>
                                      </a:solidFill>
                                      <a:latin typeface="Cambria Math" panose="02040503050406030204" pitchFamily="18" charset="0"/>
                                      <a:ea typeface="Cambria Math"/>
                                    </a:rPr>
                                    <m:t>𝜆</m:t>
                                  </m:r>
                                </m:e>
                              </m:acc>
                            </m:e>
                            <m:sup>
                              <m:r>
                                <a:rPr lang="en-CA" i="1" dirty="0">
                                  <a:solidFill>
                                    <a:schemeClr val="tx1"/>
                                  </a:solidFill>
                                  <a:latin typeface="Cambria Math" panose="02040503050406030204" pitchFamily="18" charset="0"/>
                                  <a:ea typeface="Cambria Math"/>
                                </a:rPr>
                                <m:t>2</m:t>
                              </m:r>
                            </m:sup>
                          </m:sSup>
                        </m:num>
                        <m:den>
                          <m:r>
                            <a:rPr lang="fr-CA" i="1" dirty="0">
                              <a:solidFill>
                                <a:schemeClr val="tx1"/>
                              </a:solidFill>
                              <a:latin typeface="Cambria Math" panose="02040503050406030204" pitchFamily="18" charset="0"/>
                              <a:ea typeface="Cambria Math"/>
                            </a:rPr>
                            <m:t>2</m:t>
                          </m:r>
                          <m:sSup>
                            <m:sSupPr>
                              <m:ctrlPr>
                                <a:rPr lang="en-CA" i="1" dirty="0">
                                  <a:solidFill>
                                    <a:schemeClr val="tx1"/>
                                  </a:solidFill>
                                  <a:latin typeface="Cambria Math" panose="02040503050406030204" pitchFamily="18" charset="0"/>
                                  <a:ea typeface="Cambria Math"/>
                                </a:rPr>
                              </m:ctrlPr>
                            </m:sSupPr>
                            <m:e>
                              <m:acc>
                                <m:accPr>
                                  <m:chr m:val="̅"/>
                                  <m:ctrlPr>
                                    <a:rPr lang="en-CA" i="1" dirty="0">
                                      <a:solidFill>
                                        <a:schemeClr val="tx1"/>
                                      </a:solidFill>
                                      <a:latin typeface="Cambria Math" panose="02040503050406030204" pitchFamily="18" charset="0"/>
                                      <a:ea typeface="Cambria Math"/>
                                    </a:rPr>
                                  </m:ctrlPr>
                                </m:accPr>
                                <m:e>
                                  <m:r>
                                    <a:rPr lang="en-CA" i="1" dirty="0">
                                      <a:solidFill>
                                        <a:schemeClr val="tx1"/>
                                      </a:solidFill>
                                      <a:latin typeface="Cambria Math" panose="02040503050406030204" pitchFamily="18" charset="0"/>
                                      <a:ea typeface="Cambria Math"/>
                                    </a:rPr>
                                    <m:t>𝜆</m:t>
                                  </m:r>
                                </m:e>
                              </m:acc>
                            </m:e>
                            <m:sup>
                              <m:r>
                                <a:rPr lang="en-CA" i="1" dirty="0">
                                  <a:solidFill>
                                    <a:schemeClr val="tx1"/>
                                  </a:solidFill>
                                  <a:latin typeface="Cambria Math" panose="02040503050406030204" pitchFamily="18" charset="0"/>
                                  <a:ea typeface="Cambria Math"/>
                                </a:rPr>
                                <m:t>2</m:t>
                              </m:r>
                            </m:sup>
                          </m:sSup>
                        </m:den>
                      </m:f>
                    </m:oMath>
                  </m:oMathPara>
                </a14:m>
                <a:endParaRPr lang="en-CA" dirty="0">
                  <a:solidFill>
                    <a:schemeClr val="tx1"/>
                  </a:solidFill>
                  <a:latin typeface="Univers Condensed"/>
                  <a:ea typeface="Cambria Math"/>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1226016"/>
                <a:ext cx="9821449" cy="209291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3" name="Rectangle 1027"/>
          <p:cNvSpPr txBox="1">
            <a:spLocks noChangeArrowheads="1"/>
          </p:cNvSpPr>
          <p:nvPr/>
        </p:nvSpPr>
        <p:spPr bwMode="auto">
          <a:xfrm>
            <a:off x="924457" y="721958"/>
            <a:ext cx="904956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latin typeface="Univers Condensed"/>
                <a:ea typeface="Cambria Math" panose="02040503050406030204" pitchFamily="18" charset="0"/>
              </a:rPr>
              <a:t>Ou bien à l’aide de la formule suivante </a:t>
            </a:r>
            <a:endParaRPr lang="fr-FR" sz="2000" dirty="0">
              <a:latin typeface="Univers Condensed"/>
              <a:ea typeface="Cambria Math" panose="02040503050406030204" pitchFamily="18" charset="0"/>
            </a:endParaRPr>
          </a:p>
        </p:txBody>
      </p:sp>
      <mc:AlternateContent xmlns:mc="http://schemas.openxmlformats.org/markup-compatibility/2006" xmlns:a14="http://schemas.microsoft.com/office/drawing/2010/main">
        <mc:Choice Requires="a14">
          <p:graphicFrame>
            <p:nvGraphicFramePr>
              <p:cNvPr id="14" name="Tableau 13"/>
              <p:cNvGraphicFramePr>
                <a:graphicFrameLocks noGrp="1"/>
              </p:cNvGraphicFramePr>
              <p:nvPr>
                <p:extLst>
                  <p:ext uri="{D42A27DB-BD31-4B8C-83A1-F6EECF244321}">
                    <p14:modId xmlns:p14="http://schemas.microsoft.com/office/powerpoint/2010/main" val="2508948764"/>
                  </p:ext>
                </p:extLst>
              </p:nvPr>
            </p:nvGraphicFramePr>
            <p:xfrm>
              <a:off x="2130635" y="3561666"/>
              <a:ext cx="6096000" cy="2641205"/>
            </p:xfrm>
            <a:graphic>
              <a:graphicData uri="http://schemas.openxmlformats.org/drawingml/2006/table">
                <a:tbl>
                  <a:tblPr firstRow="1" bandRow="1">
                    <a:tableStyleId>{5C22544A-7EE6-4342-B048-85BDC9FD1C3A}</a:tableStyleId>
                  </a:tblPr>
                  <a:tblGrid>
                    <a:gridCol w="3855720">
                      <a:extLst>
                        <a:ext uri="{9D8B030D-6E8A-4147-A177-3AD203B41FA5}">
                          <a16:colId xmlns:a16="http://schemas.microsoft.com/office/drawing/2014/main" val="20000"/>
                        </a:ext>
                      </a:extLst>
                    </a:gridCol>
                    <a:gridCol w="749479">
                      <a:extLst>
                        <a:ext uri="{9D8B030D-6E8A-4147-A177-3AD203B41FA5}">
                          <a16:colId xmlns:a16="http://schemas.microsoft.com/office/drawing/2014/main" val="20001"/>
                        </a:ext>
                      </a:extLst>
                    </a:gridCol>
                    <a:gridCol w="1490801">
                      <a:extLst>
                        <a:ext uri="{9D8B030D-6E8A-4147-A177-3AD203B41FA5}">
                          <a16:colId xmlns:a16="http://schemas.microsoft.com/office/drawing/2014/main" val="20002"/>
                        </a:ext>
                      </a:extLst>
                    </a:gridCol>
                  </a:tblGrid>
                  <a:tr h="377315">
                    <a:tc>
                      <a:txBody>
                        <a:bodyPr/>
                        <a:lstStyle/>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fr-CA" i="1" dirty="0" smtClean="0">
                                    <a:solidFill>
                                      <a:schemeClr val="tx1"/>
                                    </a:solidFill>
                                    <a:latin typeface="Cambria Math"/>
                                    <a:ea typeface="Cambria Math"/>
                                  </a:rPr>
                                  <m:t>𝛼</m:t>
                                </m:r>
                              </m:oMath>
                            </m:oMathPara>
                          </a14:m>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sSub>
                                  <m:sSubPr>
                                    <m:ctrlPr>
                                      <a:rPr lang="fr-CA" i="1" dirty="0" smtClean="0">
                                        <a:solidFill>
                                          <a:schemeClr val="tx1"/>
                                        </a:solidFill>
                                        <a:latin typeface="Cambria Math" panose="02040503050406030204" pitchFamily="18" charset="0"/>
                                        <a:ea typeface="Cambria Math"/>
                                      </a:rPr>
                                    </m:ctrlPr>
                                  </m:sSubPr>
                                  <m:e>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a:ea typeface="Cambria Math"/>
                                          </a:rPr>
                                          <m:t>𝜆</m:t>
                                        </m:r>
                                      </m:e>
                                    </m:acc>
                                  </m:e>
                                  <m:sub>
                                    <m:r>
                                      <a:rPr lang="fr-CA" i="1" dirty="0">
                                        <a:solidFill>
                                          <a:schemeClr val="tx1"/>
                                        </a:solidFill>
                                        <a:latin typeface="Cambria Math"/>
                                        <a:ea typeface="Cambria Math"/>
                                      </a:rPr>
                                      <m:t>0</m:t>
                                    </m:r>
                                  </m:sub>
                                </m:sSub>
                              </m:oMath>
                            </m:oMathPara>
                          </a14:m>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7315">
                    <a:tc>
                      <a:txBody>
                        <a:bodyPr/>
                        <a:lstStyle/>
                        <a:p>
                          <a:r>
                            <a:rPr lang="fr-CA" b="0" dirty="0"/>
                            <a:t>Alliages</a:t>
                          </a:r>
                          <a:r>
                            <a:rPr lang="fr-CA" b="0" baseline="0" dirty="0"/>
                            <a:t> </a:t>
                          </a:r>
                          <a:r>
                            <a:rPr lang="fr-CA" b="0" dirty="0"/>
                            <a:t>traités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Poteaux</a:t>
                          </a:r>
                          <a:r>
                            <a:rPr lang="fr-CA" u="sng" baseline="0" dirty="0">
                              <a:solidFill>
                                <a:srgbClr val="FF0000"/>
                              </a:solidFill>
                            </a:rPr>
                            <a:t> et</a:t>
                          </a:r>
                          <a:r>
                            <a:rPr lang="fr-CA" u="sng" dirty="0">
                              <a:solidFill>
                                <a:srgbClr val="FF0000"/>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FF"/>
                                    </a:solidFill>
                                    <a:latin typeface="Cambria Math"/>
                                  </a:rPr>
                                  <m:t>0,2</m:t>
                                </m:r>
                              </m:oMath>
                            </m:oMathPara>
                          </a14:m>
                          <a:endParaRPr lang="fr-FR"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FF"/>
                                    </a:solidFill>
                                    <a:latin typeface="Cambria Math"/>
                                  </a:rPr>
                                  <m:t>0,</m:t>
                                </m:r>
                                <m:r>
                                  <a:rPr lang="fr-CA" b="0" i="1" dirty="0" smtClean="0">
                                    <a:solidFill>
                                      <a:srgbClr val="0000FF"/>
                                    </a:solidFill>
                                    <a:latin typeface="Cambria Math"/>
                                  </a:rPr>
                                  <m:t>3</m:t>
                                </m:r>
                              </m:oMath>
                            </m:oMathPara>
                          </a14:m>
                          <a:endParaRPr lang="fr-FR"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baseline="0" dirty="0">
                              <a:solidFill>
                                <a:schemeClr val="bg1">
                                  <a:lumMod val="65000"/>
                                </a:schemeClr>
                              </a:solidFill>
                            </a:rPr>
                            <a:t>Parois</a:t>
                          </a:r>
                          <a:endParaRPr lang="fr-FR" b="0"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baseline="0" dirty="0" smtClean="0">
                                    <a:solidFill>
                                      <a:schemeClr val="bg1">
                                        <a:lumMod val="65000"/>
                                      </a:schemeClr>
                                    </a:solidFill>
                                    <a:latin typeface="Cambria Math"/>
                                  </a:rPr>
                                  <m:t>0,2</m:t>
                                </m:r>
                              </m:oMath>
                            </m:oMathPara>
                          </a14:m>
                          <a:endParaRPr lang="fr-FR"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baseline="0" dirty="0" smtClean="0">
                                    <a:solidFill>
                                      <a:schemeClr val="bg1">
                                        <a:lumMod val="65000"/>
                                      </a:schemeClr>
                                    </a:solidFill>
                                    <a:latin typeface="Cambria Math"/>
                                  </a:rPr>
                                  <m:t>0,</m:t>
                                </m:r>
                                <m:r>
                                  <a:rPr lang="fr-CA" b="0" i="1" strike="sngStrike" baseline="0" dirty="0" smtClean="0">
                                    <a:solidFill>
                                      <a:schemeClr val="bg1">
                                        <a:lumMod val="65000"/>
                                      </a:schemeClr>
                                    </a:solidFill>
                                    <a:latin typeface="Cambria Math"/>
                                  </a:rPr>
                                  <m:t>5</m:t>
                                </m:r>
                              </m:oMath>
                            </m:oMathPara>
                          </a14:m>
                          <a:endParaRPr lang="fr-FR"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7315">
                    <a:tc>
                      <a:txBody>
                        <a:bodyPr/>
                        <a:lstStyle/>
                        <a:p>
                          <a:r>
                            <a:rPr lang="fr-CA" b="0" dirty="0"/>
                            <a:t>Alliages</a:t>
                          </a:r>
                          <a:r>
                            <a:rPr lang="fr-CA" b="0" baseline="0" dirty="0"/>
                            <a:t> non tr</a:t>
                          </a:r>
                          <a:r>
                            <a:rPr lang="fr-CA" b="0" dirty="0"/>
                            <a:t>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Poteaux</a:t>
                          </a:r>
                          <a:r>
                            <a:rPr lang="fr-CA" u="sng" baseline="0" dirty="0">
                              <a:solidFill>
                                <a:srgbClr val="FF0000"/>
                              </a:solidFill>
                            </a:rPr>
                            <a:t> et</a:t>
                          </a:r>
                          <a:r>
                            <a:rPr lang="fr-CA" u="sng" dirty="0">
                              <a:solidFill>
                                <a:srgbClr val="FF0000"/>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FF"/>
                                    </a:solidFill>
                                    <a:latin typeface="Cambria Math"/>
                                  </a:rPr>
                                  <m:t>0,</m:t>
                                </m:r>
                                <m:r>
                                  <a:rPr lang="fr-CA" b="0" i="1" dirty="0" smtClean="0">
                                    <a:solidFill>
                                      <a:srgbClr val="0000FF"/>
                                    </a:solidFill>
                                    <a:latin typeface="Cambria Math"/>
                                  </a:rPr>
                                  <m:t>4</m:t>
                                </m:r>
                              </m:oMath>
                            </m:oMathPara>
                          </a14:m>
                          <a:endParaRPr lang="fr-FR"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FF"/>
                                    </a:solidFill>
                                    <a:latin typeface="Cambria Math"/>
                                  </a:rPr>
                                  <m:t>0,</m:t>
                                </m:r>
                                <m:r>
                                  <a:rPr lang="fr-CA" b="0" i="1" dirty="0" smtClean="0">
                                    <a:solidFill>
                                      <a:srgbClr val="0000FF"/>
                                    </a:solidFill>
                                    <a:latin typeface="Cambria Math"/>
                                  </a:rPr>
                                  <m:t>3</m:t>
                                </m:r>
                              </m:oMath>
                            </m:oMathPara>
                          </a14:m>
                          <a:endParaRPr lang="fr-FR"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5"/>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baseline="0" dirty="0">
                              <a:solidFill>
                                <a:schemeClr val="bg1">
                                  <a:lumMod val="65000"/>
                                </a:schemeClr>
                              </a:solidFill>
                            </a:rPr>
                            <a:t>Parois</a:t>
                          </a:r>
                          <a:endParaRPr lang="fr-FR" b="0"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baseline="0" dirty="0" smtClean="0">
                                    <a:solidFill>
                                      <a:schemeClr val="bg1">
                                        <a:lumMod val="65000"/>
                                      </a:schemeClr>
                                    </a:solidFill>
                                    <a:latin typeface="Cambria Math"/>
                                  </a:rPr>
                                  <m:t>0,</m:t>
                                </m:r>
                                <m:r>
                                  <a:rPr lang="fr-CA" b="0" i="1" strike="sngStrike" baseline="0" dirty="0" smtClean="0">
                                    <a:solidFill>
                                      <a:schemeClr val="bg1">
                                        <a:lumMod val="65000"/>
                                      </a:schemeClr>
                                    </a:solidFill>
                                    <a:latin typeface="Cambria Math"/>
                                  </a:rPr>
                                  <m:t>4</m:t>
                                </m:r>
                              </m:oMath>
                            </m:oMathPara>
                          </a14:m>
                          <a:endParaRPr lang="fr-FR"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baseline="0" dirty="0" smtClean="0">
                                    <a:solidFill>
                                      <a:schemeClr val="bg1">
                                        <a:lumMod val="65000"/>
                                      </a:schemeClr>
                                    </a:solidFill>
                                    <a:latin typeface="Cambria Math"/>
                                  </a:rPr>
                                  <m:t>0,</m:t>
                                </m:r>
                                <m:r>
                                  <a:rPr lang="fr-CA" b="0" i="1" strike="sngStrike" baseline="0" dirty="0" smtClean="0">
                                    <a:solidFill>
                                      <a:schemeClr val="bg1">
                                        <a:lumMod val="65000"/>
                                      </a:schemeClr>
                                    </a:solidFill>
                                    <a:latin typeface="Cambria Math"/>
                                  </a:rPr>
                                  <m:t>5</m:t>
                                </m:r>
                              </m:oMath>
                            </m:oMathPara>
                          </a14:m>
                          <a:endParaRPr lang="fr-FR"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mc:Choice>
        <mc:Fallback xmlns="">
          <p:graphicFrame>
            <p:nvGraphicFramePr>
              <p:cNvPr id="14" name="Tableau 13"/>
              <p:cNvGraphicFramePr>
                <a:graphicFrameLocks noGrp="1"/>
              </p:cNvGraphicFramePr>
              <p:nvPr>
                <p:extLst>
                  <p:ext uri="{D42A27DB-BD31-4B8C-83A1-F6EECF244321}">
                    <p14:modId xmlns:p14="http://schemas.microsoft.com/office/powerpoint/2010/main" val="2508948764"/>
                  </p:ext>
                </p:extLst>
              </p:nvPr>
            </p:nvGraphicFramePr>
            <p:xfrm>
              <a:off x="2130635" y="3561666"/>
              <a:ext cx="6096000" cy="2641205"/>
            </p:xfrm>
            <a:graphic>
              <a:graphicData uri="http://schemas.openxmlformats.org/drawingml/2006/table">
                <a:tbl>
                  <a:tblPr firstRow="1" bandRow="1">
                    <a:tableStyleId>{5C22544A-7EE6-4342-B048-85BDC9FD1C3A}</a:tableStyleId>
                  </a:tblPr>
                  <a:tblGrid>
                    <a:gridCol w="3855720">
                      <a:extLst>
                        <a:ext uri="{9D8B030D-6E8A-4147-A177-3AD203B41FA5}">
                          <a16:colId xmlns:a16="http://schemas.microsoft.com/office/drawing/2014/main" val="20000"/>
                        </a:ext>
                      </a:extLst>
                    </a:gridCol>
                    <a:gridCol w="749479">
                      <a:extLst>
                        <a:ext uri="{9D8B030D-6E8A-4147-A177-3AD203B41FA5}">
                          <a16:colId xmlns:a16="http://schemas.microsoft.com/office/drawing/2014/main" val="20001"/>
                        </a:ext>
                      </a:extLst>
                    </a:gridCol>
                    <a:gridCol w="1490801">
                      <a:extLst>
                        <a:ext uri="{9D8B030D-6E8A-4147-A177-3AD203B41FA5}">
                          <a16:colId xmlns:a16="http://schemas.microsoft.com/office/drawing/2014/main" val="20002"/>
                        </a:ext>
                      </a:extLst>
                    </a:gridCol>
                  </a:tblGrid>
                  <a:tr h="377315">
                    <a:tc>
                      <a:txBody>
                        <a:bodyPr/>
                        <a:lstStyle/>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1613" r="-200813" b="-6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1613" r="-816" b="-622581"/>
                          </a:stretch>
                        </a:blipFill>
                      </a:tcPr>
                    </a:tc>
                    <a:extLst>
                      <a:ext uri="{0D108BD9-81ED-4DB2-BD59-A6C34878D82A}">
                        <a16:rowId xmlns:a16="http://schemas.microsoft.com/office/drawing/2014/main" val="10000"/>
                      </a:ext>
                    </a:extLst>
                  </a:tr>
                  <a:tr h="377315">
                    <a:tc>
                      <a:txBody>
                        <a:bodyPr/>
                        <a:lstStyle/>
                        <a:p>
                          <a:r>
                            <a:rPr lang="fr-CA" b="0" dirty="0"/>
                            <a:t>Alliages</a:t>
                          </a:r>
                          <a:r>
                            <a:rPr lang="fr-CA" b="0" baseline="0" dirty="0"/>
                            <a:t> </a:t>
                          </a:r>
                          <a:r>
                            <a:rPr lang="fr-CA" b="0" dirty="0"/>
                            <a:t>traités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Poteaux</a:t>
                          </a:r>
                          <a:r>
                            <a:rPr lang="fr-CA" u="sng" baseline="0" dirty="0">
                              <a:solidFill>
                                <a:srgbClr val="FF0000"/>
                              </a:solidFill>
                            </a:rPr>
                            <a:t> et</a:t>
                          </a:r>
                          <a:r>
                            <a:rPr lang="fr-CA" u="sng" dirty="0">
                              <a:solidFill>
                                <a:srgbClr val="FF0000"/>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201613" r="-200813" b="-4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201613" r="-816" b="-422581"/>
                          </a:stretch>
                        </a:blipFill>
                      </a:tcPr>
                    </a:tc>
                    <a:extLst>
                      <a:ext uri="{0D108BD9-81ED-4DB2-BD59-A6C34878D82A}">
                        <a16:rowId xmlns:a16="http://schemas.microsoft.com/office/drawing/2014/main" val="10002"/>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baseline="0" dirty="0">
                              <a:solidFill>
                                <a:schemeClr val="bg1">
                                  <a:lumMod val="65000"/>
                                </a:schemeClr>
                              </a:solidFill>
                            </a:rPr>
                            <a:t>Parois</a:t>
                          </a:r>
                          <a:endParaRPr lang="fr-FR" b="0"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301613" r="-200813" b="-3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301613" r="-816" b="-322581"/>
                          </a:stretch>
                        </a:blipFill>
                      </a:tcPr>
                    </a:tc>
                    <a:extLst>
                      <a:ext uri="{0D108BD9-81ED-4DB2-BD59-A6C34878D82A}">
                        <a16:rowId xmlns:a16="http://schemas.microsoft.com/office/drawing/2014/main" val="10003"/>
                      </a:ext>
                    </a:extLst>
                  </a:tr>
                  <a:tr h="377315">
                    <a:tc>
                      <a:txBody>
                        <a:bodyPr/>
                        <a:lstStyle/>
                        <a:p>
                          <a:r>
                            <a:rPr lang="fr-CA" b="0" dirty="0"/>
                            <a:t>Alliages</a:t>
                          </a:r>
                          <a:r>
                            <a:rPr lang="fr-CA" b="0" baseline="0" dirty="0"/>
                            <a:t> non tr</a:t>
                          </a:r>
                          <a:r>
                            <a:rPr lang="fr-CA" b="0" dirty="0"/>
                            <a:t>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Poteaux</a:t>
                          </a:r>
                          <a:r>
                            <a:rPr lang="fr-CA" u="sng" baseline="0" dirty="0">
                              <a:solidFill>
                                <a:srgbClr val="FF0000"/>
                              </a:solidFill>
                            </a:rPr>
                            <a:t> et</a:t>
                          </a:r>
                          <a:r>
                            <a:rPr lang="fr-CA" u="sng" dirty="0">
                              <a:solidFill>
                                <a:srgbClr val="FF0000"/>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501613" r="-200813" b="-1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501613" r="-816" b="-122581"/>
                          </a:stretch>
                        </a:blipFill>
                      </a:tcPr>
                    </a:tc>
                    <a:extLst>
                      <a:ext uri="{0D108BD9-81ED-4DB2-BD59-A6C34878D82A}">
                        <a16:rowId xmlns:a16="http://schemas.microsoft.com/office/drawing/2014/main" val="10005"/>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baseline="0" dirty="0">
                              <a:solidFill>
                                <a:schemeClr val="bg1">
                                  <a:lumMod val="65000"/>
                                </a:schemeClr>
                              </a:solidFill>
                            </a:rPr>
                            <a:t>Parois</a:t>
                          </a:r>
                          <a:endParaRPr lang="fr-FR" b="0" strike="sngStrike" baseline="0"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601613" r="-200813" b="-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601613" r="-816" b="-22581"/>
                          </a:stretch>
                        </a:blipFill>
                      </a:tcP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4"/>
              <p:cNvSpPr/>
              <p:nvPr/>
            </p:nvSpPr>
            <p:spPr>
              <a:xfrm>
                <a:off x="8474311" y="4716228"/>
                <a:ext cx="2371603" cy="743473"/>
              </a:xfrm>
              <a:prstGeom prst="rect">
                <a:avLst/>
              </a:prstGeom>
            </p:spPr>
            <p:txBody>
              <a:bodyPr wrap="square">
                <a:spAutoFit/>
              </a:bodyPr>
              <a:lstStyle/>
              <a:p>
                <a:r>
                  <a:rPr lang="fr-FR" sz="1400" dirty="0">
                    <a:solidFill>
                      <a:schemeClr val="tx1"/>
                    </a:solidFill>
                    <a:latin typeface="Univers Condensed"/>
                  </a:rPr>
                  <a:t>Paramètres </a:t>
                </a:r>
                <a14:m>
                  <m:oMath xmlns:m="http://schemas.openxmlformats.org/officeDocument/2006/math">
                    <m:r>
                      <a:rPr lang="fr-CA" sz="1400" i="1" dirty="0">
                        <a:solidFill>
                          <a:schemeClr val="tx1"/>
                        </a:solidFill>
                        <a:latin typeface="Cambria Math" panose="02040503050406030204" pitchFamily="18" charset="0"/>
                        <a:ea typeface="Cambria Math"/>
                      </a:rPr>
                      <m:t>𝛼</m:t>
                    </m:r>
                  </m:oMath>
                </a14:m>
                <a:r>
                  <a:rPr lang="fr-FR" sz="1400" dirty="0">
                    <a:solidFill>
                      <a:schemeClr val="tx1"/>
                    </a:solidFill>
                    <a:latin typeface="Univers Condensed"/>
                  </a:rPr>
                  <a:t> et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acc>
                          <m:accPr>
                            <m:chr m:val="̅"/>
                            <m:ctrlPr>
                              <a:rPr lang="fr-CA" sz="1400" i="1" dirty="0">
                                <a:solidFill>
                                  <a:schemeClr val="tx1"/>
                                </a:solidFill>
                                <a:latin typeface="Cambria Math" panose="02040503050406030204" pitchFamily="18" charset="0"/>
                                <a:ea typeface="Cambria Math"/>
                              </a:rPr>
                            </m:ctrlPr>
                          </m:accPr>
                          <m:e>
                            <m:r>
                              <a:rPr lang="fr-CA" sz="1400" i="1" dirty="0">
                                <a:solidFill>
                                  <a:schemeClr val="tx1"/>
                                </a:solidFill>
                                <a:latin typeface="Cambria Math" panose="02040503050406030204" pitchFamily="18" charset="0"/>
                                <a:ea typeface="Cambria Math"/>
                              </a:rPr>
                              <m:t>𝜆</m:t>
                            </m:r>
                          </m:e>
                        </m:acc>
                      </m:e>
                      <m:sub>
                        <m:r>
                          <a:rPr lang="fr-CA" sz="1400" i="1" dirty="0">
                            <a:solidFill>
                              <a:schemeClr val="tx1"/>
                            </a:solidFill>
                            <a:latin typeface="Cambria Math" panose="02040503050406030204" pitchFamily="18" charset="0"/>
                            <a:ea typeface="Cambria Math"/>
                          </a:rPr>
                          <m:t>0</m:t>
                        </m:r>
                      </m:sub>
                    </m:sSub>
                  </m:oMath>
                </a14:m>
                <a:r>
                  <a:rPr lang="fr-FR" sz="1400" dirty="0">
                    <a:solidFill>
                      <a:schemeClr val="tx1"/>
                    </a:solidFill>
                    <a:latin typeface="Univers Condensed"/>
                  </a:rPr>
                  <a:t>  pour le tracé des courbes normalisées</a:t>
                </a:r>
              </a:p>
            </p:txBody>
          </p:sp>
        </mc:Choice>
        <mc:Fallback xmlns="">
          <p:sp>
            <p:nvSpPr>
              <p:cNvPr id="15" name="Rectangle 14"/>
              <p:cNvSpPr>
                <a:spLocks noRot="1" noChangeAspect="1" noMove="1" noResize="1" noEditPoints="1" noAdjustHandles="1" noChangeArrowheads="1" noChangeShapeType="1" noTextEdit="1"/>
              </p:cNvSpPr>
              <p:nvPr/>
            </p:nvSpPr>
            <p:spPr>
              <a:xfrm>
                <a:off x="8474311" y="4716228"/>
                <a:ext cx="2371603" cy="743473"/>
              </a:xfrm>
              <a:prstGeom prst="rect">
                <a:avLst/>
              </a:prstGeom>
              <a:blipFill>
                <a:blip r:embed="rId5"/>
                <a:stretch>
                  <a:fillRect l="-771" t="-820" r="-514" b="-7377"/>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15CD0484-3C25-8645-BD91-4F585D552183}"/>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1252157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1365165"/>
                <a:ext cx="9049562" cy="33592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Résistance pondérée en compression</a:t>
                </a:r>
              </a:p>
              <a:p>
                <a:pPr marL="342900" lvl="1" indent="-342900"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342900" lvl="1" indent="-342900"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smtClean="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𝐶</m:t>
                          </m:r>
                        </m:e>
                        <m:sub>
                          <m:r>
                            <a:rPr lang="fr-CA" i="1" dirty="0">
                              <a:solidFill>
                                <a:schemeClr val="tx1"/>
                              </a:solidFill>
                              <a:latin typeface="Cambria Math" panose="02040503050406030204" pitchFamily="18" charset="0"/>
                              <a:ea typeface="Cambria Math"/>
                            </a:rPr>
                            <m:t>𝑟</m:t>
                          </m:r>
                        </m:sub>
                      </m:sSub>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panose="02040503050406030204" pitchFamily="18" charset="0"/>
                              <a:ea typeface="Cambria Math"/>
                            </a:rPr>
                            <m:t>𝐹</m:t>
                          </m:r>
                        </m:e>
                      </m:acc>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0</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r>
                  <a:rPr lang="fr-CA" dirty="0">
                    <a:solidFill>
                      <a:schemeClr val="tx1"/>
                    </a:solidFill>
                    <a:latin typeface="Univers Condensed"/>
                    <a:ea typeface="Cambria Math" panose="02040503050406030204" pitchFamily="18" charset="0"/>
                  </a:rPr>
                  <a:t>avec </a:t>
                </a: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=0,9</m:t>
                      </m:r>
                    </m:oMath>
                  </m:oMathPara>
                </a14:m>
                <a:endParaRPr lang="fr-CA" dirty="0">
                  <a:solidFill>
                    <a:schemeClr val="tx1"/>
                  </a:solidFill>
                  <a:latin typeface="Univers Condensed"/>
                  <a:ea typeface="Cambria Math"/>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1365165"/>
                <a:ext cx="9049562" cy="3359235"/>
              </a:xfrm>
              <a:prstGeom prst="rect">
                <a:avLst/>
              </a:prstGeom>
              <a:blipFill>
                <a:blip r:embed="rId3"/>
                <a:stretch>
                  <a:fillRect l="-741" t="-9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37843223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970048"/>
                <a:ext cx="4157133" cy="32971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Flambement en </a:t>
                </a:r>
                <a:r>
                  <a:rPr lang="fr-FR" sz="2000" b="1" dirty="0">
                    <a:solidFill>
                      <a:schemeClr val="accent1"/>
                    </a:solidFill>
                    <a:latin typeface="Univers Condensed"/>
                    <a:ea typeface="Cambria Math" panose="02040503050406030204" pitchFamily="18" charset="0"/>
                  </a:rPr>
                  <a:t>flexion</a:t>
                </a:r>
              </a:p>
              <a:p>
                <a:pPr marL="342900" lvl="1" indent="-342900"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742950" lvl="2" indent="-342900" eaLnBrk="1" hangingPunct="1">
                  <a:buClr>
                    <a:schemeClr val="tx1"/>
                  </a:buClr>
                  <a:defRPr/>
                </a:pPr>
                <a:r>
                  <a:rPr lang="fr-CA" sz="2000" dirty="0">
                    <a:solidFill>
                      <a:schemeClr val="tx1"/>
                    </a:solidFill>
                    <a:latin typeface="Univers Condensed"/>
                    <a:ea typeface="Cambria Math" panose="02040503050406030204" pitchFamily="18" charset="0"/>
                  </a:rPr>
                  <a:t>Il s’agit de calculer l’élancement de la pièce </a:t>
                </a:r>
                <a:r>
                  <a:rPr lang="fr-CA" sz="2000" u="sng" dirty="0">
                    <a:solidFill>
                      <a:schemeClr val="tx1"/>
                    </a:solidFill>
                    <a:latin typeface="Univers Condensed"/>
                    <a:ea typeface="Cambria Math" panose="02040503050406030204" pitchFamily="18" charset="0"/>
                  </a:rPr>
                  <a:t>pour chacun des axes de flexion</a:t>
                </a:r>
                <a:r>
                  <a:rPr lang="fr-CA" sz="2000" dirty="0">
                    <a:solidFill>
                      <a:schemeClr val="tx1"/>
                    </a:solidFill>
                    <a:latin typeface="Univers Condensed"/>
                    <a:ea typeface="Cambria Math" panose="02040503050406030204" pitchFamily="18" charset="0"/>
                  </a:rPr>
                  <a:t>, à l’aide de :</a:t>
                </a:r>
              </a:p>
              <a:p>
                <a:pPr marL="342900" lvl="1" indent="-342900" eaLnBrk="1" hangingPunct="1">
                  <a:buClr>
                    <a:schemeClr val="tx1"/>
                  </a:buClr>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r>
                        <a:rPr lang="en-CA" i="1" dirty="0">
                          <a:solidFill>
                            <a:schemeClr val="tx1"/>
                          </a:solidFill>
                          <a:latin typeface="Cambria Math" panose="02040503050406030204" pitchFamily="18" charset="0"/>
                          <a:ea typeface="Cambria Math"/>
                        </a:rPr>
                        <m:t>𝜆</m:t>
                      </m:r>
                      <m:r>
                        <a:rPr lang="en-CA" i="1" dirty="0">
                          <a:solidFill>
                            <a:schemeClr val="tx1"/>
                          </a:solidFill>
                          <a:latin typeface="Cambria Math" panose="02040503050406030204" pitchFamily="18" charset="0"/>
                          <a:ea typeface="Cambria Math"/>
                        </a:rPr>
                        <m:t>=</m:t>
                      </m:r>
                      <m:f>
                        <m:fPr>
                          <m:ctrlPr>
                            <a:rPr lang="en-CA" i="1" dirty="0">
                              <a:solidFill>
                                <a:schemeClr val="tx1"/>
                              </a:solidFill>
                              <a:latin typeface="Cambria Math" panose="02040503050406030204" pitchFamily="18" charset="0"/>
                              <a:ea typeface="Cambria Math"/>
                            </a:rPr>
                          </m:ctrlPr>
                        </m:fPr>
                        <m:num>
                          <m:r>
                            <a:rPr lang="fr-CA" i="1" dirty="0">
                              <a:solidFill>
                                <a:schemeClr val="tx1"/>
                              </a:solidFill>
                              <a:latin typeface="Cambria Math" panose="02040503050406030204" pitchFamily="18" charset="0"/>
                              <a:ea typeface="Cambria Math"/>
                            </a:rPr>
                            <m:t>𝐾𝐿</m:t>
                          </m:r>
                        </m:num>
                        <m:den>
                          <m:r>
                            <a:rPr lang="fr-CA" i="1" dirty="0">
                              <a:solidFill>
                                <a:schemeClr val="tx1"/>
                              </a:solidFill>
                              <a:latin typeface="Cambria Math" panose="02040503050406030204" pitchFamily="18" charset="0"/>
                              <a:ea typeface="Cambria Math"/>
                            </a:rPr>
                            <m:t>𝑟</m:t>
                          </m:r>
                        </m:den>
                      </m:f>
                    </m:oMath>
                  </m:oMathPara>
                </a14:m>
                <a:endParaRPr lang="en-CA" dirty="0">
                  <a:solidFill>
                    <a:srgbClr val="000099"/>
                  </a:solidFill>
                  <a:latin typeface="Univers Condensed"/>
                  <a:ea typeface="Cambria Math"/>
                </a:endParaRPr>
              </a:p>
              <a:p>
                <a:pPr marL="342900" lvl="1" indent="-342900" eaLnBrk="1" hangingPunct="1">
                  <a:buClr>
                    <a:schemeClr val="tx1"/>
                  </a:buClr>
                  <a:buFont typeface="Arial" panose="020B0604020202020204" pitchFamily="34" charset="0"/>
                  <a:buChar char="•"/>
                  <a:defRPr/>
                </a:pPr>
                <a:endParaRPr lang="fr-CA" sz="20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970048"/>
                <a:ext cx="4157133" cy="3297152"/>
              </a:xfrm>
              <a:prstGeom prst="rect">
                <a:avLst/>
              </a:prstGeom>
              <a:blipFill>
                <a:blip r:embed="rId3"/>
                <a:stretch>
                  <a:fillRect l="-1466" t="-7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997" y="543665"/>
            <a:ext cx="543165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971715" y="6368408"/>
            <a:ext cx="2189218" cy="307777"/>
          </a:xfrm>
          <a:prstGeom prst="rect">
            <a:avLst/>
          </a:prstGeom>
        </p:spPr>
        <p:txBody>
          <a:bodyPr wrap="square">
            <a:spAutoFit/>
          </a:bodyPr>
          <a:lstStyle/>
          <a:p>
            <a:r>
              <a:rPr lang="fr-FR" sz="1400" dirty="0">
                <a:latin typeface="Univers Condensed"/>
              </a:rPr>
              <a:t>Flambement en flexion</a:t>
            </a:r>
          </a:p>
        </p:txBody>
      </p:sp>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C18F3F96-2BC2-4F5B-809D-D7F4729B32A2}"/>
                  </a:ext>
                </a:extLst>
              </p:cNvPr>
              <p:cNvSpPr txBox="1">
                <a:spLocks noChangeArrowheads="1"/>
              </p:cNvSpPr>
              <p:nvPr/>
            </p:nvSpPr>
            <p:spPr bwMode="auto">
              <a:xfrm>
                <a:off x="838198" y="4929335"/>
                <a:ext cx="3886201" cy="13749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2000" i="1">
                        <a:solidFill>
                          <a:srgbClr val="0000FF"/>
                        </a:solidFill>
                        <a:latin typeface="Cambria Math" panose="02040503050406030204" pitchFamily="18" charset="0"/>
                        <a:ea typeface="Cambria Math"/>
                      </a:rPr>
                      <m:t>⨀</m:t>
                    </m:r>
                  </m:oMath>
                </a14:m>
                <a:r>
                  <a:rPr lang="fr-FR" sz="2000" dirty="0">
                    <a:latin typeface="Univers Condensed"/>
                  </a:rPr>
                  <a:t> </a:t>
                </a:r>
                <a:r>
                  <a:rPr lang="fr-FR" sz="2000" dirty="0">
                    <a:latin typeface="Univers Condensed"/>
                    <a:ea typeface="Cambria Math" panose="02040503050406030204" pitchFamily="18" charset="0"/>
                  </a:rPr>
                  <a:t>L’élancement le plus critique correspond généralement au rayon de giration le plus faible</a:t>
                </a:r>
              </a:p>
              <a:p>
                <a:pPr marL="0" lvl="1" indent="0" eaLnBrk="1" hangingPunct="1">
                  <a:buNone/>
                  <a:defRPr/>
                </a:pPr>
                <a:endParaRPr lang="fr-CA" sz="2000" dirty="0">
                  <a:latin typeface="Univers Condensed"/>
                  <a:ea typeface="Cambria Math" panose="02040503050406030204" pitchFamily="18" charset="0"/>
                </a:endParaRPr>
              </a:p>
              <a:p>
                <a:pPr marL="0" lvl="1" indent="0" eaLnBrk="1" hangingPunct="1">
                  <a:buNone/>
                  <a:defRPr/>
                </a:pPr>
                <a:endParaRPr lang="fr-FR" sz="2000" u="sng" dirty="0">
                  <a:latin typeface="Univers Condensed"/>
                </a:endParaRPr>
              </a:p>
            </p:txBody>
          </p:sp>
        </mc:Choice>
        <mc:Fallback xmlns="">
          <p:sp>
            <p:nvSpPr>
              <p:cNvPr id="10" name="Rectangle 1027">
                <a:extLst>
                  <a:ext uri="{FF2B5EF4-FFF2-40B4-BE49-F238E27FC236}">
                    <a16:creationId xmlns:a16="http://schemas.microsoft.com/office/drawing/2014/main" id="{C18F3F96-2BC2-4F5B-809D-D7F4729B32A2}"/>
                  </a:ext>
                </a:extLst>
              </p:cNvPr>
              <p:cNvSpPr txBox="1">
                <a:spLocks noRot="1" noChangeAspect="1" noMove="1" noResize="1" noEditPoints="1" noAdjustHandles="1" noChangeArrowheads="1" noChangeShapeType="1" noTextEdit="1"/>
              </p:cNvSpPr>
              <p:nvPr/>
            </p:nvSpPr>
            <p:spPr bwMode="auto">
              <a:xfrm>
                <a:off x="838198" y="4929335"/>
                <a:ext cx="3886201" cy="1374970"/>
              </a:xfrm>
              <a:prstGeom prst="rect">
                <a:avLst/>
              </a:prstGeom>
              <a:blipFill>
                <a:blip r:embed="rId5"/>
                <a:stretch>
                  <a:fillRect l="-1567" t="-22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B9BED640-9147-554D-B6A4-FCF346DC7B75}"/>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6484137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621421"/>
                <a:ext cx="9821449" cy="61000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Flambement en </a:t>
                </a:r>
                <a:r>
                  <a:rPr lang="fr-FR" sz="1600" b="1" dirty="0">
                    <a:solidFill>
                      <a:schemeClr val="accent1"/>
                    </a:solidFill>
                    <a:latin typeface="Univers Condensed"/>
                    <a:ea typeface="Cambria Math" panose="02040503050406030204" pitchFamily="18" charset="0"/>
                  </a:rPr>
                  <a:t>torsion</a:t>
                </a:r>
              </a:p>
              <a:p>
                <a:pPr marL="342900" lvl="1" indent="-342900"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742950" lvl="2" indent="-342900" eaLnBrk="1" hangingPunct="1">
                  <a:buClr>
                    <a:schemeClr val="tx1"/>
                  </a:buClr>
                  <a:defRPr/>
                </a:pPr>
                <a:r>
                  <a:rPr lang="fr-FR" sz="1600" b="1" dirty="0">
                    <a:solidFill>
                      <a:schemeClr val="tx1"/>
                    </a:solidFill>
                    <a:latin typeface="Univers Condensed"/>
                    <a:ea typeface="Cambria Math" panose="02040503050406030204" pitchFamily="18" charset="0"/>
                  </a:rPr>
                  <a:t>Équation générale</a:t>
                </a:r>
                <a:r>
                  <a:rPr lang="fr-FR" sz="1600" dirty="0">
                    <a:solidFill>
                      <a:schemeClr val="tx1"/>
                    </a:solidFill>
                    <a:latin typeface="Univers Condensed"/>
                    <a:ea typeface="Cambria Math" panose="02040503050406030204" pitchFamily="18" charset="0"/>
                  </a:rPr>
                  <a:t> (sections asymétriques et </a:t>
                </a:r>
                <a:r>
                  <a:rPr lang="fr-FR" sz="1600" dirty="0" err="1">
                    <a:solidFill>
                      <a:schemeClr val="tx1"/>
                    </a:solidFill>
                    <a:latin typeface="Univers Condensed"/>
                    <a:ea typeface="Cambria Math" panose="02040503050406030204" pitchFamily="18" charset="0"/>
                  </a:rPr>
                  <a:t>monosymétriques</a:t>
                </a:r>
                <a:r>
                  <a:rPr lang="fr-FR" sz="1600" dirty="0">
                    <a:solidFill>
                      <a:schemeClr val="tx1"/>
                    </a:solidFill>
                    <a:latin typeface="Univers Condensed"/>
                    <a:ea typeface="Cambria Math" panose="02040503050406030204" pitchFamily="18" charset="0"/>
                  </a:rPr>
                  <a:t> – cornières)</a:t>
                </a: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panose="02040503050406030204" pitchFamily="18" charset="0"/>
                        </a:rPr>
                        <m:t>𝜋</m:t>
                      </m:r>
                      <m:r>
                        <a:rPr lang="fr-CA" sz="1600" i="1" dirty="0">
                          <a:solidFill>
                            <a:schemeClr val="tx1"/>
                          </a:solidFill>
                          <a:latin typeface="Cambria Math" panose="02040503050406030204" pitchFamily="18" charset="0"/>
                          <a:ea typeface="Cambria Math"/>
                        </a:rPr>
                        <m:t> </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𝐸</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𝐺𝐽</m:t>
                              </m:r>
                            </m:den>
                          </m:f>
                        </m:e>
                      </m:rad>
                      <m:r>
                        <a:rPr lang="fr-CA" sz="1600" i="1" dirty="0">
                          <a:solidFill>
                            <a:schemeClr val="tx1"/>
                          </a:solidFill>
                          <a:latin typeface="Cambria Math" panose="02040503050406030204" pitchFamily="18" charset="0"/>
                          <a:ea typeface="Cambria Math"/>
                        </a:rPr>
                        <m:t>=5 </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𝐽</m:t>
                              </m:r>
                            </m:den>
                          </m:f>
                        </m:e>
                      </m:rad>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 xmlns:m="http://schemas.openxmlformats.org/officeDocument/2006/math">
                    <m:r>
                      <a:rPr lang="fr-CA" sz="1600" i="1" dirty="0">
                        <a:solidFill>
                          <a:schemeClr val="tx1"/>
                        </a:solidFill>
                        <a:latin typeface="Cambria Math" panose="02040503050406030204" pitchFamily="18" charset="0"/>
                        <a:ea typeface="Cambria Math"/>
                      </a:rPr>
                      <m:t>𝐺</m:t>
                    </m:r>
                  </m:oMath>
                </a14:m>
                <a:r>
                  <a:rPr lang="fr-FR" sz="1600" dirty="0">
                    <a:solidFill>
                      <a:schemeClr val="tx1"/>
                    </a:solidFill>
                    <a:latin typeface="Univers Condensed"/>
                    <a:ea typeface="Cambria Math" panose="02040503050406030204" pitchFamily="18" charset="0"/>
                  </a:rPr>
                  <a:t>: </a:t>
                </a:r>
                <a:r>
                  <a:rPr lang="fr-FR" sz="1600" dirty="0">
                    <a:solidFill>
                      <a:schemeClr val="tx1"/>
                    </a:solidFill>
                    <a:latin typeface="Univers Condensed"/>
                  </a:rPr>
                  <a:t>module de cisaillement de l’aluminium</a:t>
                </a:r>
              </a:p>
              <a:p>
                <a:pPr marL="1314450" lvl="4" indent="0" eaLnBrk="1" hangingPunct="1">
                  <a:buClr>
                    <a:schemeClr val="tx1"/>
                  </a:buClr>
                  <a:buNone/>
                  <a:defRPr/>
                </a:pPr>
                <a14:m>
                  <m:oMath xmlns:m="http://schemas.openxmlformats.org/officeDocument/2006/math">
                    <m:r>
                      <a:rPr lang="fr-CA" sz="1600" i="1" dirty="0">
                        <a:solidFill>
                          <a:schemeClr val="tx1"/>
                        </a:solidFill>
                        <a:latin typeface="Cambria Math" panose="02040503050406030204" pitchFamily="18" charset="0"/>
                        <a:ea typeface="Cambria Math"/>
                      </a:rPr>
                      <m:t>𝐽</m:t>
                    </m:r>
                  </m:oMath>
                </a14:m>
                <a:r>
                  <a:rPr lang="fr-FR" sz="1600" dirty="0">
                    <a:solidFill>
                      <a:schemeClr val="tx1"/>
                    </a:solidFill>
                    <a:latin typeface="Univers Condensed"/>
                    <a:ea typeface="Cambria Math" panose="02040503050406030204" pitchFamily="18" charset="0"/>
                  </a:rPr>
                  <a:t>: </a:t>
                </a:r>
                <a:r>
                  <a:rPr lang="fr-FR" sz="1600" dirty="0">
                    <a:solidFill>
                      <a:schemeClr val="tx1"/>
                    </a:solidFill>
                    <a:latin typeface="Univers Condensed"/>
                  </a:rPr>
                  <a:t>constante de torsion de Saint-Venant</a:t>
                </a:r>
              </a:p>
              <a:p>
                <a:pPr marL="1314450" lvl="4" indent="0" eaLnBrk="1" hangingPunct="1">
                  <a:buClr>
                    <a:schemeClr val="tx1"/>
                  </a:buClr>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oMath>
                </a14:m>
                <a:r>
                  <a:rPr lang="fr-FR" sz="1600" dirty="0">
                    <a:solidFill>
                      <a:schemeClr val="tx1"/>
                    </a:solidFill>
                    <a:latin typeface="Univers Condensed"/>
                    <a:ea typeface="Cambria Math" panose="02040503050406030204" pitchFamily="18" charset="0"/>
                  </a:rPr>
                  <a:t>: </a:t>
                </a:r>
                <a:r>
                  <a:rPr lang="fr-FR" sz="1600" dirty="0">
                    <a:solidFill>
                      <a:schemeClr val="tx1"/>
                    </a:solidFill>
                    <a:latin typeface="Univers Condensed"/>
                  </a:rPr>
                  <a:t>moment d'inertie polaire par rapport au centre de cisaillement</a:t>
                </a:r>
                <a:endParaRPr lang="fr-CA"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a:p>
                <a:pPr marL="1771650" lvl="5" indent="0">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𝑥</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𝑦</m:t>
                          </m:r>
                        </m:sub>
                      </m:sSub>
                      <m:r>
                        <a:rPr lang="fr-CA" sz="1600"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d>
                        <m:dPr>
                          <m:ctrlPr>
                            <a:rPr lang="fr-CA" sz="1600" i="1" dirty="0">
                              <a:solidFill>
                                <a:schemeClr val="tx1"/>
                              </a:solidFill>
                              <a:latin typeface="Cambria Math" panose="02040503050406030204" pitchFamily="18" charset="0"/>
                              <a:ea typeface="Cambria Math"/>
                            </a:rPr>
                          </m:ctrlPr>
                        </m:dPr>
                        <m:e>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𝑥</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e>
                      </m:d>
                    </m:oMath>
                  </m:oMathPara>
                </a14:m>
                <a:endParaRPr lang="fr-FR" sz="1600" dirty="0">
                  <a:solidFill>
                    <a:schemeClr val="tx1"/>
                  </a:solidFill>
                  <a:latin typeface="Univers Condensed"/>
                </a:endParaRPr>
              </a:p>
              <a:p>
                <a:pPr marL="1771650" lvl="5" indent="0">
                  <a:buClr>
                    <a:schemeClr val="tx1"/>
                  </a:buClr>
                  <a:buNone/>
                  <a:defRPr/>
                </a:pPr>
                <a:endParaRPr lang="fr-CA" sz="1600" dirty="0">
                  <a:solidFill>
                    <a:schemeClr val="tx1"/>
                  </a:solidFill>
                  <a:latin typeface="Univers Condensed"/>
                </a:endParaRPr>
              </a:p>
              <a:p>
                <a:pPr marL="1771650" lvl="5" indent="0">
                  <a:buClr>
                    <a:schemeClr val="tx1"/>
                  </a:buClr>
                  <a:buNone/>
                  <a:defRPr/>
                </a:pPr>
                <a14:m>
                  <m:oMath xmlns:m="http://schemas.openxmlformats.org/officeDocument/2006/math">
                    <m:sSub>
                      <m:sSubPr>
                        <m:ctrlPr>
                          <a:rPr lang="fr-CA" sz="1600" i="1" dirty="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𝑥</m:t>
                        </m:r>
                      </m:e>
                      <m:sub>
                        <m:r>
                          <a:rPr lang="fr-CA" sz="1600" i="1" dirty="0">
                            <a:solidFill>
                              <a:schemeClr val="tx1"/>
                            </a:solidFill>
                            <a:latin typeface="Cambria Math" panose="02040503050406030204" pitchFamily="18" charset="0"/>
                          </a:rPr>
                          <m:t>0</m:t>
                        </m:r>
                      </m:sub>
                    </m:sSub>
                    <m:r>
                      <a:rPr lang="fr-CA" sz="1600" i="1" dirty="0">
                        <a:solidFill>
                          <a:schemeClr val="tx1"/>
                        </a:solidFill>
                        <a:latin typeface="Cambria Math" panose="02040503050406030204" pitchFamily="18" charset="0"/>
                      </a:rPr>
                      <m:t> </m:t>
                    </m:r>
                  </m:oMath>
                </a14:m>
                <a:r>
                  <a:rPr lang="fr-CA" sz="1600" dirty="0">
                    <a:solidFill>
                      <a:schemeClr val="tx1"/>
                    </a:solidFill>
                    <a:latin typeface="Univers Condensed"/>
                  </a:rPr>
                  <a:t>et </a:t>
                </a:r>
                <a14:m>
                  <m:oMath xmlns:m="http://schemas.openxmlformats.org/officeDocument/2006/math">
                    <m:sSub>
                      <m:sSubPr>
                        <m:ctrlPr>
                          <a:rPr lang="fr-CA" sz="1600" i="1" dirty="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𝑦</m:t>
                        </m:r>
                      </m:e>
                      <m:sub>
                        <m:r>
                          <a:rPr lang="fr-CA" sz="1600" i="1" dirty="0">
                            <a:solidFill>
                              <a:schemeClr val="tx1"/>
                            </a:solidFill>
                            <a:latin typeface="Cambria Math" panose="02040503050406030204" pitchFamily="18" charset="0"/>
                          </a:rPr>
                          <m:t>0</m:t>
                        </m:r>
                      </m:sub>
                    </m:sSub>
                    <m:r>
                      <a:rPr lang="fr-CA" sz="1600" i="1" dirty="0">
                        <a:solidFill>
                          <a:schemeClr val="tx1"/>
                        </a:solidFill>
                        <a:latin typeface="Cambria Math" panose="02040503050406030204" pitchFamily="18" charset="0"/>
                      </a:rPr>
                      <m:t> </m:t>
                    </m:r>
                  </m:oMath>
                </a14:m>
                <a:r>
                  <a:rPr lang="fr-CA" sz="1600" dirty="0">
                    <a:solidFill>
                      <a:schemeClr val="tx1"/>
                    </a:solidFill>
                    <a:latin typeface="Univers Condensed"/>
                  </a:rPr>
                  <a:t>: distances séparant le centre de torsion du centre de gravité</a:t>
                </a:r>
              </a:p>
              <a:p>
                <a:pPr marL="1771650" lvl="5" indent="0">
                  <a:buClr>
                    <a:schemeClr val="tx1"/>
                  </a:buClr>
                  <a:buNone/>
                  <a:defRPr/>
                </a:pPr>
                <a:endParaRPr lang="fr-CA" sz="1600" dirty="0">
                  <a:solidFill>
                    <a:schemeClr val="tx1"/>
                  </a:solidFill>
                  <a:latin typeface="Univers Condensed"/>
                </a:endParaRPr>
              </a:p>
              <a:p>
                <a:pPr marL="1314450" lvl="4" indent="0">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CA" sz="1600" b="1" i="1">
                                      <a:solidFill>
                                        <a:schemeClr val="tx1"/>
                                      </a:solidFill>
                                      <a:latin typeface="Cambria Math" panose="02040503050406030204" pitchFamily="18" charset="0"/>
                                      <a:ea typeface="Cambria Math" panose="02040503050406030204" pitchFamily="18" charset="0"/>
                                    </a:rPr>
                                    <m:t>𝑭</m:t>
                                  </m:r>
                                </m:e>
                                <m:sub>
                                  <m:r>
                                    <a:rPr lang="fr-CA" sz="1600" b="1" i="1">
                                      <a:solidFill>
                                        <a:schemeClr val="tx1"/>
                                      </a:solidFill>
                                      <a:latin typeface="Cambria Math" panose="02040503050406030204" pitchFamily="18" charset="0"/>
                                      <a:ea typeface="Cambria Math" panose="02040503050406030204" pitchFamily="18" charset="0"/>
                                    </a:rPr>
                                    <m:t>𝟎</m:t>
                                  </m:r>
                                </m:sub>
                              </m:sSub>
                            </m:num>
                            <m:den>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a:rPr>
                                    <m:t>𝜋</m:t>
                                  </m:r>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a:rPr>
                                <m:t>𝐸</m:t>
                              </m:r>
                            </m:den>
                          </m:f>
                        </m:e>
                      </m:rad>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0</m:t>
                          </m:r>
                        </m:sub>
                      </m:sSub>
                    </m:oMath>
                  </m:oMathPara>
                </a14:m>
                <a:endParaRPr lang="fr-CA" sz="1600" dirty="0">
                  <a:solidFill>
                    <a:schemeClr val="tx1"/>
                  </a:solidFill>
                  <a:latin typeface="Univers Condensed"/>
                  <a:ea typeface="Cambria Math" panose="02040503050406030204" pitchFamily="18" charset="0"/>
                </a:endParaRPr>
              </a:p>
              <a:p>
                <a:pPr marL="1314450" lvl="4" indent="0">
                  <a:buClr>
                    <a:schemeClr val="tx1"/>
                  </a:buClr>
                  <a:buNone/>
                  <a:defRPr/>
                </a:pPr>
                <a:r>
                  <a:rPr lang="fr-CA" sz="1600" dirty="0">
                    <a:solidFill>
                      <a:schemeClr val="tx1"/>
                    </a:solidFill>
                    <a:latin typeface="Univers Condensed"/>
                    <a:ea typeface="Cambria Math" panose="02040503050406030204" pitchFamily="18" charset="0"/>
                  </a:rPr>
                  <a:t>où, </a:t>
                </a:r>
              </a:p>
              <a:p>
                <a:pPr marL="1771650" lvl="5" indent="0">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0</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oMath>
                  </m:oMathPara>
                </a14:m>
                <a:endParaRPr lang="fr-CA" sz="1600" dirty="0">
                  <a:latin typeface="Univers Condensed"/>
                  <a:ea typeface="Cambria Math" panose="02040503050406030204" pitchFamily="18" charset="0"/>
                </a:endParaRPr>
              </a:p>
              <a:p>
                <a:pPr marL="1771650" lvl="5" indent="0">
                  <a:buClr>
                    <a:schemeClr val="tx1"/>
                  </a:buClr>
                  <a:buNone/>
                  <a:defRPr/>
                </a:pPr>
                <a:r>
                  <a:rPr lang="fr-CA" sz="1600" dirty="0">
                    <a:latin typeface="Univers Condensed"/>
                  </a:rPr>
                  <a:t> </a:t>
                </a:r>
                <a:endParaRPr lang="fr-FR" sz="1600" dirty="0">
                  <a:latin typeface="Univers Condensed"/>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621421"/>
                <a:ext cx="9821449" cy="6100054"/>
              </a:xfrm>
              <a:prstGeom prst="rect">
                <a:avLst/>
              </a:prstGeom>
              <a:blipFill>
                <a:blip r:embed="rId3"/>
                <a:stretch>
                  <a:fillRect l="-372" t="-3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1616356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749544"/>
                <a:ext cx="9821449" cy="16041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Clr>
                    <a:schemeClr val="tx1"/>
                  </a:buClr>
                  <a:defRPr/>
                </a:pPr>
                <a:r>
                  <a:rPr lang="fr-FR" sz="2000" b="1" dirty="0">
                    <a:solidFill>
                      <a:schemeClr val="tx1"/>
                    </a:solidFill>
                    <a:latin typeface="Univers Condensed"/>
                    <a:ea typeface="Cambria Math" panose="02040503050406030204" pitchFamily="18" charset="0"/>
                  </a:rPr>
                  <a:t>Équation simplifiée</a:t>
                </a:r>
                <a:r>
                  <a:rPr lang="fr-FR" sz="2000" dirty="0">
                    <a:solidFill>
                      <a:schemeClr val="tx1"/>
                    </a:solidFill>
                    <a:latin typeface="Univers Condensed"/>
                    <a:ea typeface="Cambria Math" panose="02040503050406030204" pitchFamily="18" charset="0"/>
                  </a:rPr>
                  <a:t> pour les cornières et des sections en T et en croix</a:t>
                </a: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𝜆</m:t>
                          </m:r>
                        </m:e>
                        <m:sub>
                          <m:r>
                            <a:rPr lang="fr-CA" i="1" dirty="0">
                              <a:solidFill>
                                <a:schemeClr val="tx1"/>
                              </a:solidFill>
                              <a:latin typeface="Cambria Math" panose="02040503050406030204" pitchFamily="18" charset="0"/>
                              <a:ea typeface="Cambria Math"/>
                            </a:rPr>
                            <m:t>𝑡</m:t>
                          </m:r>
                        </m:sub>
                      </m:sSub>
                      <m:r>
                        <a:rPr lang="fr-CA" i="1" dirty="0">
                          <a:solidFill>
                            <a:schemeClr val="tx1"/>
                          </a:solidFill>
                          <a:latin typeface="Cambria Math" panose="02040503050406030204" pitchFamily="18" charset="0"/>
                          <a:ea typeface="Cambria Math"/>
                        </a:rPr>
                        <m:t>=5</m:t>
                      </m:r>
                      <m:f>
                        <m:fPr>
                          <m:ctrlPr>
                            <a:rPr lang="fr-CA" i="1" dirty="0">
                              <a:solidFill>
                                <a:schemeClr val="tx1"/>
                              </a:solidFill>
                              <a:latin typeface="Cambria Math" panose="02040503050406030204" pitchFamily="18" charset="0"/>
                              <a:ea typeface="Cambria Math"/>
                            </a:rPr>
                          </m:ctrlPr>
                        </m:fPr>
                        <m:num>
                          <m:r>
                            <a:rPr lang="fr-CA" i="1" dirty="0">
                              <a:solidFill>
                                <a:schemeClr val="tx1"/>
                              </a:solidFill>
                              <a:latin typeface="Cambria Math" panose="02040503050406030204" pitchFamily="18" charset="0"/>
                              <a:ea typeface="Cambria Math"/>
                            </a:rPr>
                            <m:t>𝑤</m:t>
                          </m:r>
                        </m:num>
                        <m:den>
                          <m:r>
                            <a:rPr lang="fr-CA" i="1" dirty="0">
                              <a:solidFill>
                                <a:schemeClr val="tx1"/>
                              </a:solidFill>
                              <a:latin typeface="Cambria Math" panose="02040503050406030204" pitchFamily="18" charset="0"/>
                              <a:ea typeface="Cambria Math"/>
                            </a:rPr>
                            <m:t>𝑡</m:t>
                          </m:r>
                        </m:den>
                      </m:f>
                    </m:oMath>
                  </m:oMathPara>
                </a14:m>
                <a:endParaRPr lang="fr-FR"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r>
                      <a:rPr lang="fr-FR" i="1" dirty="0">
                        <a:solidFill>
                          <a:schemeClr val="tx1"/>
                        </a:solidFill>
                        <a:latin typeface="Cambria Math" panose="02040503050406030204" pitchFamily="18" charset="0"/>
                        <a:ea typeface="Cambria Math" panose="02040503050406030204" pitchFamily="18" charset="0"/>
                      </a:rPr>
                      <m:t>𝑤</m:t>
                    </m:r>
                  </m:oMath>
                </a14:m>
                <a:r>
                  <a:rPr lang="fr-FR" dirty="0">
                    <a:solidFill>
                      <a:schemeClr val="tx1"/>
                    </a:solidFill>
                    <a:latin typeface="Univers Condensed"/>
                    <a:ea typeface="Cambria Math" panose="02040503050406030204" pitchFamily="18" charset="0"/>
                  </a:rPr>
                  <a:t>: largeur de l’aile la plus longue</a:t>
                </a:r>
              </a:p>
              <a:p>
                <a:pPr marL="857250" lvl="3" indent="0" eaLnBrk="1" hangingPunct="1">
                  <a:buClr>
                    <a:schemeClr val="tx1"/>
                  </a:buClr>
                  <a:buNone/>
                  <a:defRPr/>
                </a:pPr>
                <a14:m>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𝑡</m:t>
                    </m:r>
                  </m:oMath>
                </a14:m>
                <a:r>
                  <a:rPr lang="fr-FR" dirty="0">
                    <a:solidFill>
                      <a:schemeClr val="tx1"/>
                    </a:solidFill>
                    <a:latin typeface="Univers Condensed"/>
                    <a:ea typeface="Cambria Math" panose="02040503050406030204" pitchFamily="18" charset="0"/>
                  </a:rPr>
                  <a:t>: épaisseur</a:t>
                </a:r>
              </a:p>
              <a:p>
                <a:pPr marL="857250" lvl="3" indent="0" eaLnBrk="1" hangingPunct="1">
                  <a:buClr>
                    <a:schemeClr val="tx1"/>
                  </a:buClr>
                  <a:buNone/>
                  <a:defRPr/>
                </a:pPr>
                <a:endParaRPr lang="fr-FR"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749544"/>
                <a:ext cx="9821449" cy="1604189"/>
              </a:xfrm>
              <a:prstGeom prst="rect">
                <a:avLst/>
              </a:prstGeom>
              <a:blipFill>
                <a:blip r:embed="rId3"/>
                <a:stretch>
                  <a:fillRect t="-1901" b="-98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073" y="2301145"/>
            <a:ext cx="5291564" cy="4237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94082" y="4058521"/>
            <a:ext cx="2099980" cy="750546"/>
          </a:xfrm>
          <a:prstGeom prst="rect">
            <a:avLst/>
          </a:prstGeom>
        </p:spPr>
        <p:txBody>
          <a:bodyPr wrap="square">
            <a:spAutoFit/>
          </a:bodyPr>
          <a:lstStyle/>
          <a:p>
            <a:r>
              <a:rPr lang="fr-FR" sz="1400" dirty="0">
                <a:latin typeface="Univers Condensed"/>
              </a:rPr>
              <a:t>Considérations géométriques pour les cornières</a:t>
            </a:r>
          </a:p>
        </p:txBody>
      </p:sp>
      <p:sp>
        <p:nvSpPr>
          <p:cNvPr id="8" name="Rectangle 7">
            <a:extLst>
              <a:ext uri="{FF2B5EF4-FFF2-40B4-BE49-F238E27FC236}">
                <a16:creationId xmlns:a16="http://schemas.microsoft.com/office/drawing/2014/main" id="{B79178E0-01A4-BA4D-892D-0722B61C00A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96153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691468"/>
                <a:ext cx="9049562" cy="13681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Wingdings" panose="05000000000000000000" pitchFamily="2" charset="2"/>
                  <a:buChar char="Ø"/>
                  <a:defRPr/>
                </a:pPr>
                <a:r>
                  <a:rPr lang="fr-CA" sz="2000" dirty="0">
                    <a:latin typeface="Univers Condensed"/>
                  </a:rPr>
                  <a:t>Comme la plupart des profilés utilisés dans les structures sont formés de parois relativement minces (âme et semelles des profilé en </a:t>
                </a:r>
                <a14:m>
                  <m:oMath xmlns:m="http://schemas.openxmlformats.org/officeDocument/2006/math">
                    <m:r>
                      <m:rPr>
                        <m:sty m:val="p"/>
                      </m:rPr>
                      <a:rPr lang="fr-CA" sz="2000" dirty="0">
                        <a:latin typeface="Cambria Math" panose="02040503050406030204" pitchFamily="18" charset="0"/>
                      </a:rPr>
                      <m:t>I</m:t>
                    </m:r>
                    <m:r>
                      <a:rPr lang="fr-CA" sz="2000" dirty="0">
                        <a:latin typeface="Cambria Math" panose="02040503050406030204" pitchFamily="18" charset="0"/>
                      </a:rPr>
                      <m:t> </m:t>
                    </m:r>
                  </m:oMath>
                </a14:m>
                <a:r>
                  <a:rPr lang="fr-CA" sz="2000" dirty="0">
                    <a:latin typeface="Univers Condensed"/>
                  </a:rPr>
                  <a:t>ou en </a:t>
                </a:r>
                <a14:m>
                  <m:oMath xmlns:m="http://schemas.openxmlformats.org/officeDocument/2006/math">
                    <m:r>
                      <m:rPr>
                        <m:sty m:val="p"/>
                      </m:rPr>
                      <a:rPr lang="fr-CA" sz="2000" dirty="0">
                        <a:latin typeface="Cambria Math" panose="02040503050406030204" pitchFamily="18" charset="0"/>
                      </a:rPr>
                      <m:t>C</m:t>
                    </m:r>
                    <m:r>
                      <a:rPr lang="en-CA" sz="2000" dirty="0">
                        <a:latin typeface="Cambria Math" panose="02040503050406030204" pitchFamily="18" charset="0"/>
                      </a:rPr>
                      <m:t>,</m:t>
                    </m:r>
                  </m:oMath>
                </a14:m>
                <a:r>
                  <a:rPr lang="fr-CA" sz="2000" dirty="0">
                    <a:latin typeface="Univers Condensed"/>
                  </a:rPr>
                  <a:t> chacune représente une paroi de faible épaisseur), elles seront elles-mêmes sujettes au </a:t>
                </a:r>
                <a:r>
                  <a:rPr lang="fr-CA" sz="2000" b="1" dirty="0">
                    <a:latin typeface="Univers Condensed"/>
                  </a:rPr>
                  <a:t>voilement</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691468"/>
                <a:ext cx="9049562" cy="1368152"/>
              </a:xfrm>
              <a:prstGeom prst="rect">
                <a:avLst/>
              </a:prstGeom>
              <a:blipFill>
                <a:blip r:embed="rId3"/>
                <a:stretch>
                  <a:fillRect l="-606" t="-1778" b="-4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27"/>
          <p:cNvSpPr txBox="1">
            <a:spLocks noChangeArrowheads="1"/>
          </p:cNvSpPr>
          <p:nvPr/>
        </p:nvSpPr>
        <p:spPr bwMode="auto">
          <a:xfrm>
            <a:off x="873696" y="2059620"/>
            <a:ext cx="4053904" cy="227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3" indent="-342900" eaLnBrk="1" hangingPunct="1">
              <a:buFont typeface="Wingdings" panose="05000000000000000000" pitchFamily="2" charset="2"/>
              <a:buChar char="v"/>
              <a:defRPr/>
            </a:pPr>
            <a:r>
              <a:rPr lang="fr-CA" dirty="0">
                <a:latin typeface="Univers Condensed"/>
                <a:ea typeface="Cambria Math" panose="02040503050406030204" pitchFamily="18" charset="0"/>
              </a:rPr>
              <a:t>Le voilement d’une des parois </a:t>
            </a:r>
            <a:r>
              <a:rPr lang="fr-CA" u="sng" dirty="0">
                <a:latin typeface="Univers Condensed"/>
                <a:ea typeface="Cambria Math" panose="02040503050406030204" pitchFamily="18" charset="0"/>
              </a:rPr>
              <a:t>pourra atteindre un état critique avant même que l’état critique de la pièce entière soit atteint</a:t>
            </a:r>
          </a:p>
        </p:txBody>
      </p:sp>
      <p:pic>
        <p:nvPicPr>
          <p:cNvPr id="12" name="Picture 2" descr="https://failuremechanisms.files.wordpress.com/2000/05/buckl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898" y="2419662"/>
            <a:ext cx="4836339" cy="393355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822491" y="6413698"/>
            <a:ext cx="3828203" cy="307777"/>
          </a:xfrm>
          <a:prstGeom prst="rect">
            <a:avLst/>
          </a:prstGeom>
        </p:spPr>
        <p:txBody>
          <a:bodyPr wrap="square">
            <a:spAutoFit/>
          </a:bodyPr>
          <a:lstStyle/>
          <a:p>
            <a:r>
              <a:rPr lang="fr-FR" sz="1400" dirty="0">
                <a:latin typeface="Univers Condensed"/>
              </a:rPr>
              <a:t>Voilement des parois de colonnes en acier </a:t>
            </a:r>
          </a:p>
        </p:txBody>
      </p:sp>
      <p:sp>
        <p:nvSpPr>
          <p:cNvPr id="14" name="Rectangle 13"/>
          <p:cNvSpPr/>
          <p:nvPr/>
        </p:nvSpPr>
        <p:spPr>
          <a:xfrm>
            <a:off x="1531371" y="6536378"/>
            <a:ext cx="2917722" cy="276999"/>
          </a:xfrm>
          <a:prstGeom prst="rect">
            <a:avLst/>
          </a:prstGeom>
        </p:spPr>
        <p:txBody>
          <a:bodyPr wrap="none">
            <a:spAutoFit/>
          </a:bodyPr>
          <a:lstStyle/>
          <a:p>
            <a:r>
              <a:rPr lang="fr-CA" sz="1200" dirty="0">
                <a:latin typeface="+mj-lt"/>
              </a:rPr>
              <a:t>Source: failuremechanisms.wordpress.com</a:t>
            </a:r>
          </a:p>
        </p:txBody>
      </p:sp>
    </p:spTree>
    <p:extLst>
      <p:ext uri="{BB962C8B-B14F-4D97-AF65-F5344CB8AC3E}">
        <p14:creationId xmlns:p14="http://schemas.microsoft.com/office/powerpoint/2010/main" val="410758750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899528"/>
                <a:ext cx="9049562" cy="49917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Clr>
                    <a:schemeClr val="accent1"/>
                  </a:buClr>
                  <a:defRPr/>
                </a:pPr>
                <a:r>
                  <a:rPr lang="fr-FR" sz="1600" dirty="0">
                    <a:solidFill>
                      <a:schemeClr val="accent1"/>
                    </a:solidFill>
                    <a:latin typeface="Univers Condensed"/>
                    <a:ea typeface="Cambria Math" panose="02040503050406030204" pitchFamily="18" charset="0"/>
                  </a:rPr>
                  <a:t>Cornières formées à bords raidis à d’épaisseur uniforme</a:t>
                </a:r>
              </a:p>
              <a:p>
                <a:pPr marL="742950" lvl="2" indent="-342900" eaLnBrk="1" hangingPunct="1">
                  <a:buClr>
                    <a:schemeClr val="tx1"/>
                  </a:buClr>
                  <a:buFont typeface="Calibri" panose="020F0502020204030204" pitchFamily="34" charset="0"/>
                  <a:buChar char="−"/>
                  <a:defRPr/>
                </a:pPr>
                <a:endParaRPr lang="fr-FR" sz="1600" dirty="0">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=5</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1+3 </m:t>
                              </m:r>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1+ </m:t>
                              </m:r>
                              <m:r>
                                <a:rPr lang="fr-CA" sz="1600" i="1" dirty="0">
                                  <a:solidFill>
                                    <a:schemeClr val="tx1"/>
                                  </a:solidFill>
                                  <a:latin typeface="Cambria Math" panose="02040503050406030204" pitchFamily="18" charset="0"/>
                                  <a:ea typeface="Cambria Math"/>
                                </a:rPr>
                                <m:t>𝛽</m:t>
                              </m:r>
                            </m:den>
                          </m:f>
                        </m:e>
                      </m:rad>
                    </m:oMath>
                  </m:oMathPara>
                </a14:m>
                <a:endParaRPr lang="fr-CA" sz="1600" dirty="0">
                  <a:solidFill>
                    <a:schemeClr val="tx1"/>
                  </a:solidFill>
                  <a:latin typeface="Univers Condensed"/>
                  <a:ea typeface="Cambria Math"/>
                </a:endParaRPr>
              </a:p>
              <a:p>
                <a:pPr marL="1314450" lvl="4"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𝛽</m:t>
                      </m:r>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𝑐</m:t>
                          </m:r>
                        </m:num>
                        <m:den>
                          <m:r>
                            <a:rPr lang="fr-CA" sz="1600" i="1" dirty="0">
                              <a:solidFill>
                                <a:schemeClr val="tx1"/>
                              </a:solidFill>
                              <a:latin typeface="Cambria Math" panose="02040503050406030204" pitchFamily="18" charset="0"/>
                              <a:ea typeface="Cambria Math" panose="02040503050406030204" pitchFamily="18" charset="0"/>
                            </a:rPr>
                            <m:t>𝑤</m:t>
                          </m:r>
                        </m:den>
                      </m:f>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r>
                  <a:rPr lang="fr-FR" sz="1600" dirty="0">
                    <a:solidFill>
                      <a:schemeClr val="tx1"/>
                    </a:solidFill>
                    <a:latin typeface="Univers Condensed"/>
                    <a:ea typeface="Cambria Math" panose="02040503050406030204" pitchFamily="18" charset="0"/>
                  </a:rPr>
                  <a:t>Les raidisseurs ont pour effet d’augmenter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oMath>
                </a14:m>
                <a:r>
                  <a:rPr lang="fr-FR" sz="1600" dirty="0">
                    <a:solidFill>
                      <a:schemeClr val="tx1"/>
                    </a:solidFill>
                    <a:latin typeface="Univers Condensed"/>
                    <a:ea typeface="Cambria Math" panose="02040503050406030204" pitchFamily="18" charset="0"/>
                  </a:rPr>
                  <a:t> légèrement</a:t>
                </a:r>
              </a:p>
              <a:p>
                <a:pPr marL="400050" lvl="2" indent="0" eaLnBrk="1" hangingPunct="1">
                  <a:buClr>
                    <a:schemeClr val="tx1"/>
                  </a:buClr>
                  <a:buNone/>
                  <a:defRPr/>
                </a:pPr>
                <a:endParaRPr lang="fr-FR" sz="1600" dirty="0">
                  <a:latin typeface="Univers Condensed"/>
                  <a:ea typeface="Cambria Math" panose="02040503050406030204" pitchFamily="18" charset="0"/>
                </a:endParaRPr>
              </a:p>
              <a:p>
                <a:pPr marL="742950" lvl="2" indent="-342900" eaLnBrk="1" hangingPunct="1">
                  <a:buClr>
                    <a:schemeClr val="accent1"/>
                  </a:buClr>
                  <a:defRPr/>
                </a:pPr>
                <a:r>
                  <a:rPr lang="fr-FR" sz="1600" dirty="0">
                    <a:solidFill>
                      <a:schemeClr val="accent1"/>
                    </a:solidFill>
                    <a:latin typeface="Univers Condensed"/>
                    <a:ea typeface="Cambria Math" panose="02040503050406030204" pitchFamily="18" charset="0"/>
                  </a:rPr>
                  <a:t>Cornières à bourrelets extrudés</a:t>
                </a:r>
              </a:p>
              <a:p>
                <a:pPr marL="742950" lvl="2" indent="-342900" eaLnBrk="1" hangingPunct="1">
                  <a:buClr>
                    <a:schemeClr val="tx1"/>
                  </a:buClr>
                  <a:buFont typeface="Calibri" panose="020F0502020204030204" pitchFamily="34" charset="0"/>
                  <a:buChar char="−"/>
                  <a:defRPr/>
                </a:pPr>
                <a:endParaRPr lang="fr-FR" sz="1600" dirty="0">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=5 </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𝐽</m:t>
                              </m:r>
                            </m:den>
                          </m:f>
                        </m:e>
                      </m:rad>
                    </m:oMath>
                  </m:oMathPara>
                </a14:m>
                <a:endParaRPr lang="fr-CA" sz="1600" dirty="0">
                  <a:solidFill>
                    <a:schemeClr val="tx1"/>
                  </a:solidFill>
                  <a:latin typeface="Univers Condensed"/>
                  <a:ea typeface="Cambria Math"/>
                </a:endParaRPr>
              </a:p>
              <a:p>
                <a:pPr marL="1314450" lvl="4"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r>
                  <a:rPr lang="fr-FR" sz="1600" dirty="0">
                    <a:solidFill>
                      <a:schemeClr val="tx1"/>
                    </a:solidFill>
                    <a:latin typeface="Univers Condensed"/>
                    <a:ea typeface="Cambria Math" panose="02040503050406030204" pitchFamily="18" charset="0"/>
                  </a:rPr>
                  <a:t>Les bourrelets et les congés ont pour effet d’augmenter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𝐽</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de façon significative</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899528"/>
                <a:ext cx="9049562" cy="4991767"/>
              </a:xfrm>
              <a:prstGeom prst="rect">
                <a:avLst/>
              </a:prstGeom>
              <a:blipFill>
                <a:blip r:embed="rId3"/>
                <a:stretch>
                  <a:fillRect t="-3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a:extLst>
              <a:ext uri="{FF2B5EF4-FFF2-40B4-BE49-F238E27FC236}">
                <a16:creationId xmlns:a16="http://schemas.microsoft.com/office/drawing/2014/main" id="{92A40122-A231-4D2C-A8BD-E5BE83E76499}"/>
              </a:ext>
            </a:extLst>
          </p:cNvPr>
          <p:cNvPicPr>
            <a:picLocks noChangeAspect="1"/>
          </p:cNvPicPr>
          <p:nvPr/>
        </p:nvPicPr>
        <p:blipFill>
          <a:blip r:embed="rId4"/>
          <a:stretch>
            <a:fillRect/>
          </a:stretch>
        </p:blipFill>
        <p:spPr>
          <a:xfrm>
            <a:off x="7834279" y="1251899"/>
            <a:ext cx="1491755" cy="1800201"/>
          </a:xfrm>
          <a:prstGeom prst="rect">
            <a:avLst/>
          </a:prstGeom>
        </p:spPr>
      </p:pic>
      <p:pic>
        <p:nvPicPr>
          <p:cNvPr id="12" name="Image 11">
            <a:extLst>
              <a:ext uri="{FF2B5EF4-FFF2-40B4-BE49-F238E27FC236}">
                <a16:creationId xmlns:a16="http://schemas.microsoft.com/office/drawing/2014/main" id="{845A644C-8301-479F-A668-180128410766}"/>
              </a:ext>
            </a:extLst>
          </p:cNvPr>
          <p:cNvPicPr>
            <a:picLocks noChangeAspect="1"/>
          </p:cNvPicPr>
          <p:nvPr/>
        </p:nvPicPr>
        <p:blipFill>
          <a:blip r:embed="rId5"/>
          <a:stretch>
            <a:fillRect/>
          </a:stretch>
        </p:blipFill>
        <p:spPr>
          <a:xfrm>
            <a:off x="7834279" y="3395411"/>
            <a:ext cx="1744085" cy="1544761"/>
          </a:xfrm>
          <a:prstGeom prst="rect">
            <a:avLst/>
          </a:prstGeom>
        </p:spPr>
      </p:pic>
      <p:sp>
        <p:nvSpPr>
          <p:cNvPr id="10" name="Rectangle 9">
            <a:extLst>
              <a:ext uri="{FF2B5EF4-FFF2-40B4-BE49-F238E27FC236}">
                <a16:creationId xmlns:a16="http://schemas.microsoft.com/office/drawing/2014/main" id="{A9AECFFC-4D6D-2A42-9949-8D2B857B1B5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6709993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665787"/>
                <a:ext cx="9821449" cy="51254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tx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Cornières reliées par une seule aile à leurs extrémités</a:t>
                </a:r>
              </a:p>
              <a:p>
                <a:pPr marL="742950" lvl="2" indent="-342900" eaLnBrk="1" hangingPunct="1">
                  <a:buClr>
                    <a:schemeClr val="tx1"/>
                  </a:buClr>
                  <a:buFont typeface="Calibri" panose="020F0502020204030204" pitchFamily="34" charset="0"/>
                  <a:buChar char="−"/>
                  <a:defRPr/>
                </a:pPr>
                <a:endParaRPr lang="fr-FR" sz="1600" dirty="0">
                  <a:latin typeface="Univers Condensed"/>
                  <a:ea typeface="Cambria Math" panose="02040503050406030204" pitchFamily="18" charset="0"/>
                </a:endParaRPr>
              </a:p>
              <a:p>
                <a:pPr marL="1200150" lvl="3" indent="-342900" eaLnBrk="1" hangingPunct="1">
                  <a:buClr>
                    <a:schemeClr val="tx1"/>
                  </a:buClr>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risque de flambement en flexion et torsion combinées</a:t>
                </a: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ea typeface="Cambria Math"/>
                                </a:rPr>
                                <m:t>𝜆</m:t>
                              </m:r>
                            </m:e>
                            <m:sub>
                              <m:sSup>
                                <m:sSupPr>
                                  <m:ctrlPr>
                                    <a:rPr lang="fr-FR" sz="1600" i="1">
                                      <a:solidFill>
                                        <a:schemeClr val="tx1"/>
                                      </a:solidFill>
                                      <a:latin typeface="Cambria Math" panose="02040503050406030204" pitchFamily="18" charset="0"/>
                                    </a:rPr>
                                  </m:ctrlPr>
                                </m:sSupPr>
                                <m:e>
                                  <m:r>
                                    <a:rPr lang="fr-CA" sz="1600" i="1">
                                      <a:solidFill>
                                        <a:schemeClr val="tx1"/>
                                      </a:solidFill>
                                      <a:latin typeface="Cambria Math" panose="02040503050406030204" pitchFamily="18" charset="0"/>
                                    </a:rPr>
                                    <m:t>𝑦</m:t>
                                  </m:r>
                                </m:e>
                                <m:sup>
                                  <m:r>
                                    <a:rPr lang="fr-CA" sz="1600" i="1">
                                      <a:solidFill>
                                        <a:schemeClr val="tx1"/>
                                      </a:solidFill>
                                      <a:latin typeface="Cambria Math" panose="02040503050406030204" pitchFamily="18" charset="0"/>
                                    </a:rPr>
                                    <m:t>′</m:t>
                                  </m:r>
                                </m:sup>
                              </m:sSup>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ea typeface="Cambria Math"/>
                                </a:rPr>
                                <m:t>𝜆</m:t>
                              </m:r>
                            </m:e>
                            <m:sub>
                              <m:r>
                                <a:rPr lang="fr-CA" sz="1600" i="1">
                                  <a:solidFill>
                                    <a:schemeClr val="tx1"/>
                                  </a:solidFill>
                                  <a:latin typeface="Cambria Math" panose="02040503050406030204" pitchFamily="18" charset="0"/>
                                </a:rPr>
                                <m:t>𝑡</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e>
                      </m:rad>
                    </m:oMath>
                  </m:oMathPara>
                </a14:m>
                <a:endParaRPr lang="fr-CA" sz="1600" dirty="0">
                  <a:solidFill>
                    <a:schemeClr val="tx1"/>
                  </a:solidFill>
                  <a:latin typeface="Univers Condensed"/>
                  <a:ea typeface="Cambria Math"/>
                </a:endParaRPr>
              </a:p>
              <a:p>
                <a:pPr marL="1314450" lvl="4"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r>
                  <a:rPr lang="fr-CA" sz="1600" dirty="0">
                    <a:solidFill>
                      <a:schemeClr val="tx1"/>
                    </a:solidFill>
                    <a:latin typeface="Univers Condensed"/>
                    <a:ea typeface="Cambria Math" panose="02040503050406030204" pitchFamily="18" charset="0"/>
                  </a:rPr>
                  <a:t>avec</a:t>
                </a:r>
              </a:p>
              <a:p>
                <a:pPr marL="1314450" lvl="4"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771650" lvl="5"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𝑡</m:t>
                          </m:r>
                        </m:sub>
                      </m:sSub>
                      <m:r>
                        <a:rPr lang="fr-FR"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5</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𝑤</m:t>
                          </m:r>
                        </m:num>
                        <m:den>
                          <m:r>
                            <a:rPr lang="fr-CA" sz="1600" i="1" dirty="0">
                              <a:solidFill>
                                <a:schemeClr val="tx1"/>
                              </a:solidFill>
                              <a:latin typeface="Cambria Math" panose="02040503050406030204" pitchFamily="18" charset="0"/>
                              <a:ea typeface="Cambria Math" panose="02040503050406030204" pitchFamily="18" charset="0"/>
                            </a:rPr>
                            <m:t>𝑡</m:t>
                          </m:r>
                        </m:den>
                      </m:f>
                    </m:oMath>
                  </m:oMathPara>
                </a14:m>
                <a:endParaRPr lang="fr-CA" sz="1600" dirty="0">
                  <a:solidFill>
                    <a:schemeClr val="tx1"/>
                  </a:solidFill>
                  <a:latin typeface="Univers Condensed"/>
                  <a:ea typeface="Cambria Math" panose="02040503050406030204" pitchFamily="18" charset="0"/>
                </a:endParaRPr>
              </a:p>
              <a:p>
                <a:pPr marL="1771650" lvl="5" indent="0">
                  <a:buClr>
                    <a:schemeClr val="tx1"/>
                  </a:buClr>
                  <a:buNone/>
                  <a:defRPr/>
                </a:pPr>
                <a:endParaRPr lang="fr-CA" sz="1600" dirty="0">
                  <a:solidFill>
                    <a:schemeClr val="tx1"/>
                  </a:solidFill>
                  <a:latin typeface="Univers Condensed"/>
                  <a:ea typeface="Cambria Math" panose="02040503050406030204" pitchFamily="18" charset="0"/>
                </a:endParaRPr>
              </a:p>
              <a:p>
                <a:pPr marL="1771650" lvl="5"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𝜆</m:t>
                          </m:r>
                        </m:e>
                        <m:sub>
                          <m:sSup>
                            <m:sSupPr>
                              <m:ctrlPr>
                                <a:rPr lang="fr-FR"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𝑦</m:t>
                              </m:r>
                            </m:e>
                            <m:sup>
                              <m:r>
                                <a:rPr lang="fr-CA" sz="1600" i="1" dirty="0">
                                  <a:solidFill>
                                    <a:schemeClr val="tx1"/>
                                  </a:solidFill>
                                  <a:latin typeface="Cambria Math" panose="02040503050406030204" pitchFamily="18" charset="0"/>
                                  <a:ea typeface="Cambria Math"/>
                                </a:rPr>
                                <m:t>′</m:t>
                              </m:r>
                            </m:sup>
                          </m:sSup>
                        </m:sub>
                      </m:sSub>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𝐾</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𝐿</m:t>
                          </m:r>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𝑦</m:t>
                                  </m:r>
                                </m:e>
                                <m:sup>
                                  <m:r>
                                    <a:rPr lang="fr-CA" sz="1600" i="1" dirty="0">
                                      <a:solidFill>
                                        <a:schemeClr val="tx1"/>
                                      </a:solidFill>
                                      <a:latin typeface="Cambria Math" panose="02040503050406030204" pitchFamily="18" charset="0"/>
                                      <a:ea typeface="Cambria Math" panose="02040503050406030204" pitchFamily="18" charset="0"/>
                                    </a:rPr>
                                    <m:t>′</m:t>
                                  </m:r>
                                </m:sup>
                              </m:sSup>
                            </m:sub>
                          </m:sSub>
                        </m:den>
                      </m:f>
                    </m:oMath>
                  </m:oMathPara>
                </a14:m>
                <a:endParaRPr lang="fr-CA" sz="1600" dirty="0">
                  <a:solidFill>
                    <a:schemeClr val="tx1"/>
                  </a:solidFill>
                  <a:latin typeface="Univers Condensed"/>
                  <a:ea typeface="Cambria Math" panose="02040503050406030204" pitchFamily="18" charset="0"/>
                </a:endParaRPr>
              </a:p>
              <a:p>
                <a:pPr marL="1771650" lvl="5" indent="0">
                  <a:buClr>
                    <a:schemeClr val="tx1"/>
                  </a:buClr>
                  <a:buNone/>
                  <a:defRPr/>
                </a:pPr>
                <a:endParaRPr lang="fr-CA" sz="1600" dirty="0">
                  <a:solidFill>
                    <a:schemeClr val="tx1"/>
                  </a:solidFill>
                  <a:latin typeface="Univers Condensed"/>
                  <a:ea typeface="Cambria Math" panose="02040503050406030204" pitchFamily="18" charset="0"/>
                </a:endParaRPr>
              </a:p>
              <a:p>
                <a:pPr marL="1771650" lvl="5" indent="0">
                  <a:buClr>
                    <a:schemeClr val="tx1"/>
                  </a:buClr>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𝑦</m:t>
                            </m:r>
                          </m:e>
                          <m:sup>
                            <m:r>
                              <a:rPr lang="fr-CA" sz="1600" i="1" dirty="0">
                                <a:solidFill>
                                  <a:schemeClr val="tx1"/>
                                </a:solidFill>
                                <a:latin typeface="Cambria Math" panose="02040503050406030204" pitchFamily="18" charset="0"/>
                                <a:ea typeface="Cambria Math" panose="02040503050406030204" pitchFamily="18" charset="0"/>
                              </a:rPr>
                              <m:t>′</m:t>
                            </m:r>
                          </m:sup>
                        </m:sSup>
                      </m:sub>
                    </m:sSub>
                  </m:oMath>
                </a14:m>
                <a:r>
                  <a:rPr lang="fr-FR" sz="1600" dirty="0">
                    <a:solidFill>
                      <a:schemeClr val="tx1"/>
                    </a:solidFill>
                    <a:latin typeface="Univers Condensed"/>
                    <a:ea typeface="Cambria Math" panose="02040503050406030204" pitchFamily="18" charset="0"/>
                  </a:rPr>
                  <a:t> : </a:t>
                </a:r>
                <a:r>
                  <a:rPr lang="fr-CA" sz="1600" dirty="0">
                    <a:solidFill>
                      <a:schemeClr val="tx1"/>
                    </a:solidFill>
                    <a:latin typeface="Univers Condensed"/>
                  </a:rPr>
                  <a:t>rayon de giration minimal de la pièce</a:t>
                </a:r>
              </a:p>
              <a:p>
                <a:pPr marL="400050" lvl="2"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200150" lvl="3" indent="-342900" eaLnBrk="1" hangingPunct="1">
                  <a:buClr>
                    <a:schemeClr val="tx1"/>
                  </a:buClr>
                  <a:buFont typeface="Wingdings" panose="05000000000000000000" pitchFamily="2" charset="2"/>
                  <a:buChar char="Ø"/>
                  <a:defRPr/>
                </a:pPr>
                <a14:m>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dirty="0">
                        <a:solidFill>
                          <a:schemeClr val="tx1"/>
                        </a:solidFill>
                        <a:latin typeface="Cambria Math" panose="02040503050406030204" pitchFamily="18" charset="0"/>
                        <a:ea typeface="Cambria Math" panose="02040503050406030204" pitchFamily="18" charset="0"/>
                      </a:rPr>
                      <m:t>⟶</m:t>
                    </m:r>
                    <m:acc>
                      <m:accPr>
                        <m:chr m:val="̅"/>
                        <m:ctrlPr>
                          <a:rPr lang="fr-CA" sz="1600" i="1" dirty="0">
                            <a:solidFill>
                              <a:schemeClr val="tx1"/>
                            </a:solidFill>
                            <a:latin typeface="Cambria Math" panose="02040503050406030204" pitchFamily="18" charset="0"/>
                            <a:ea typeface="Cambria Math" panose="02040503050406030204" pitchFamily="18" charset="0"/>
                          </a:rPr>
                        </m:ctrlPr>
                      </m:accPr>
                      <m:e>
                        <m:r>
                          <a:rPr lang="fr-CA" sz="1600" dirty="0">
                            <a:solidFill>
                              <a:schemeClr val="tx1"/>
                            </a:solidFill>
                            <a:latin typeface="Cambria Math" panose="02040503050406030204" pitchFamily="18" charset="0"/>
                            <a:ea typeface="Cambria Math" panose="02040503050406030204" pitchFamily="18" charset="0"/>
                          </a:rPr>
                          <m:t>𝜆</m:t>
                        </m:r>
                      </m:e>
                    </m:acc>
                    <m:r>
                      <a:rPr lang="fr-CA" sz="1600" dirty="0">
                        <a:solidFill>
                          <a:schemeClr val="tx1"/>
                        </a:solidFill>
                        <a:latin typeface="Cambria Math" panose="02040503050406030204" pitchFamily="18" charset="0"/>
                        <a:ea typeface="Cambria Math" panose="02040503050406030204" pitchFamily="18" charset="0"/>
                      </a:rPr>
                      <m:t>⟶</m:t>
                    </m:r>
                    <m:acc>
                      <m:accPr>
                        <m:chr m:val="̅"/>
                        <m:ctrlPr>
                          <a:rPr lang="fr-CA" sz="1600" i="1" dirty="0">
                            <a:solidFill>
                              <a:schemeClr val="tx1"/>
                            </a:solidFill>
                            <a:latin typeface="Cambria Math" panose="02040503050406030204" pitchFamily="18" charset="0"/>
                            <a:ea typeface="Cambria Math" panose="02040503050406030204" pitchFamily="18" charset="0"/>
                          </a:rPr>
                        </m:ctrlPr>
                      </m:accPr>
                      <m:e>
                        <m:r>
                          <a:rPr lang="fr-CA" sz="1600" dirty="0">
                            <a:solidFill>
                              <a:schemeClr val="tx1"/>
                            </a:solidFill>
                            <a:latin typeface="Cambria Math" panose="02040503050406030204" pitchFamily="18" charset="0"/>
                            <a:ea typeface="Cambria Math" panose="02040503050406030204" pitchFamily="18" charset="0"/>
                          </a:rPr>
                          <m:t>𝐹</m:t>
                        </m:r>
                      </m:e>
                    </m:acc>
                    <m:r>
                      <a:rPr lang="fr-CA" sz="1600" dirty="0">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dirty="0">
                            <a:solidFill>
                              <a:schemeClr val="tx1"/>
                            </a:solidFill>
                            <a:latin typeface="Cambria Math" panose="02040503050406030204" pitchFamily="18" charset="0"/>
                            <a:ea typeface="Cambria Math" panose="02040503050406030204" pitchFamily="18" charset="0"/>
                          </a:rPr>
                          <m:t>𝐹</m:t>
                        </m:r>
                      </m:e>
                      <m:sub>
                        <m:r>
                          <a:rPr lang="fr-CA" sz="1600" dirty="0">
                            <a:solidFill>
                              <a:schemeClr val="tx1"/>
                            </a:solidFill>
                            <a:latin typeface="Cambria Math" panose="02040503050406030204" pitchFamily="18" charset="0"/>
                            <a:ea typeface="Cambria Math" panose="02040503050406030204" pitchFamily="18" charset="0"/>
                          </a:rPr>
                          <m:t>𝑐</m:t>
                        </m:r>
                      </m:sub>
                    </m:sSub>
                  </m:oMath>
                </a14:m>
                <a:endParaRPr lang="fr-CA" sz="1600" dirty="0">
                  <a:solidFill>
                    <a:srgbClr val="000099"/>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665787"/>
                <a:ext cx="9821449" cy="5125413"/>
              </a:xfrm>
              <a:prstGeom prst="rect">
                <a:avLst/>
              </a:prstGeom>
              <a:blipFill>
                <a:blip r:embed="rId3"/>
                <a:stretch>
                  <a:fillRect l="-186" t="-357" b="-5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5" name="Image 14">
            <a:extLst>
              <a:ext uri="{FF2B5EF4-FFF2-40B4-BE49-F238E27FC236}">
                <a16:creationId xmlns:a16="http://schemas.microsoft.com/office/drawing/2014/main" id="{5C5FFC3B-2674-4506-B3D2-966ED412FABB}"/>
              </a:ext>
            </a:extLst>
          </p:cNvPr>
          <p:cNvPicPr>
            <a:picLocks noChangeAspect="1"/>
          </p:cNvPicPr>
          <p:nvPr/>
        </p:nvPicPr>
        <p:blipFill>
          <a:blip r:embed="rId4"/>
          <a:stretch>
            <a:fillRect/>
          </a:stretch>
        </p:blipFill>
        <p:spPr>
          <a:xfrm>
            <a:off x="7528940" y="1923568"/>
            <a:ext cx="2647950" cy="2609850"/>
          </a:xfrm>
          <a:prstGeom prst="rect">
            <a:avLst/>
          </a:prstGeom>
        </p:spPr>
      </p:pic>
      <p:sp>
        <p:nvSpPr>
          <p:cNvPr id="7" name="Rectangle 6">
            <a:extLst>
              <a:ext uri="{FF2B5EF4-FFF2-40B4-BE49-F238E27FC236}">
                <a16:creationId xmlns:a16="http://schemas.microsoft.com/office/drawing/2014/main" id="{53A77850-0BE8-6A44-93A0-460ECC39C68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40144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983284"/>
                <a:ext cx="9821449" cy="30265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0150" lvl="3" indent="-342900" eaLnBrk="1" hangingPunct="1">
                  <a:buClr>
                    <a:schemeClr val="tx1"/>
                  </a:buClr>
                  <a:buFont typeface="Wingdings" panose="05000000000000000000" pitchFamily="2" charset="2"/>
                  <a:buChar char="Ø"/>
                  <a:defRPr/>
                </a:pPr>
                <a:r>
                  <a:rPr lang="fr-FR" dirty="0">
                    <a:solidFill>
                      <a:schemeClr val="tx1"/>
                    </a:solidFill>
                    <a:latin typeface="Univers Condensed"/>
                    <a:ea typeface="Cambria Math" panose="02040503050406030204" pitchFamily="18" charset="0"/>
                  </a:rPr>
                  <a:t>lorsque la cornière est reliée par un seul boulon à chaque extrémité,</a:t>
                </a:r>
              </a:p>
              <a:p>
                <a:pPr marL="1200150" lvl="3" indent="-342900" eaLnBrk="1" hangingPunct="1">
                  <a:buClr>
                    <a:schemeClr val="tx1"/>
                  </a:buClr>
                  <a:buFont typeface="Wingdings" panose="05000000000000000000" pitchFamily="2" charset="2"/>
                  <a:buChar char="§"/>
                  <a:defRPr/>
                </a:pPr>
                <a:endParaRPr lang="fr-FR"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dirty="0">
                              <a:solidFill>
                                <a:schemeClr val="tx1"/>
                              </a:solidFill>
                              <a:latin typeface="Cambria Math" panose="02040503050406030204" pitchFamily="18" charset="0"/>
                              <a:ea typeface="Cambria Math" panose="02040503050406030204" pitchFamily="18" charset="0"/>
                            </a:rPr>
                            <m:t>𝐹</m:t>
                          </m:r>
                        </m:e>
                        <m:sub>
                          <m:r>
                            <a:rPr lang="fr-CA" dirty="0">
                              <a:solidFill>
                                <a:schemeClr val="tx1"/>
                              </a:solidFill>
                              <a:latin typeface="Cambria Math" panose="02040503050406030204" pitchFamily="18" charset="0"/>
                              <a:ea typeface="Cambria Math" panose="02040503050406030204" pitchFamily="18" charset="0"/>
                            </a:rPr>
                            <m:t>𝑐</m:t>
                          </m:r>
                        </m:sub>
                      </m:sSub>
                      <m:r>
                        <a:rPr lang="fr-CA" i="1" dirty="0">
                          <a:solidFill>
                            <a:schemeClr val="tx1"/>
                          </a:solidFill>
                          <a:latin typeface="Cambria Math" panose="02040503050406030204" pitchFamily="18" charset="0"/>
                          <a:ea typeface="Cambria Math"/>
                        </a:rPr>
                        <m:t>≤0,5</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𝑦</m:t>
                          </m:r>
                        </m:sub>
                      </m:sSub>
                    </m:oMath>
                  </m:oMathPara>
                </a14:m>
                <a:endParaRPr lang="fr-CA" dirty="0">
                  <a:solidFill>
                    <a:schemeClr val="tx1"/>
                  </a:solidFill>
                  <a:latin typeface="Univers Condensed"/>
                  <a:ea typeface="Cambria Math"/>
                </a:endParaRPr>
              </a:p>
              <a:p>
                <a:pPr marL="1314450" lvl="4" indent="0" eaLnBrk="1" hangingPunct="1">
                  <a:buClr>
                    <a:schemeClr val="tx1"/>
                  </a:buClr>
                  <a:buNone/>
                  <a:defRPr/>
                </a:pPr>
                <a:endParaRPr lang="fr-CA" dirty="0">
                  <a:solidFill>
                    <a:schemeClr val="tx1"/>
                  </a:solidFill>
                  <a:latin typeface="Univers Condensed"/>
                  <a:ea typeface="Cambria Math"/>
                </a:endParaRPr>
              </a:p>
              <a:p>
                <a:pPr marL="1200150" lvl="3" indent="-342900" eaLnBrk="1" hangingPunct="1">
                  <a:buClr>
                    <a:schemeClr val="tx1"/>
                  </a:buClr>
                  <a:buFont typeface="Wingdings" panose="05000000000000000000" pitchFamily="2" charset="2"/>
                  <a:buChar char="Ø"/>
                  <a:defRPr/>
                </a:pPr>
                <a:r>
                  <a:rPr lang="fr-FR" dirty="0">
                    <a:solidFill>
                      <a:schemeClr val="tx1"/>
                    </a:solidFill>
                    <a:latin typeface="Univers Condensed"/>
                    <a:ea typeface="Cambria Math" panose="02040503050406030204" pitchFamily="18" charset="0"/>
                  </a:rPr>
                  <a:t>lorsque la cornière est assemblée à l’aide de deux boulons ou à l’aide de cordons de soudure,</a:t>
                </a:r>
              </a:p>
              <a:p>
                <a:pPr marL="742950" lvl="2" indent="-342900" eaLnBrk="1" hangingPunct="1">
                  <a:buClr>
                    <a:schemeClr val="tx1"/>
                  </a:buClr>
                  <a:buFont typeface="Calibri" panose="020F0502020204030204" pitchFamily="34" charset="0"/>
                  <a:buChar char="−"/>
                  <a:defRPr/>
                </a:pPr>
                <a:endParaRPr lang="fr-FR" sz="20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dirty="0">
                              <a:solidFill>
                                <a:schemeClr val="tx1"/>
                              </a:solidFill>
                              <a:latin typeface="Cambria Math" panose="02040503050406030204" pitchFamily="18" charset="0"/>
                              <a:ea typeface="Cambria Math" panose="02040503050406030204" pitchFamily="18" charset="0"/>
                            </a:rPr>
                            <m:t>𝐹</m:t>
                          </m:r>
                        </m:e>
                        <m:sub>
                          <m:r>
                            <a:rPr lang="fr-CA" dirty="0">
                              <a:solidFill>
                                <a:schemeClr val="tx1"/>
                              </a:solidFill>
                              <a:latin typeface="Cambria Math" panose="02040503050406030204" pitchFamily="18" charset="0"/>
                              <a:ea typeface="Cambria Math" panose="02040503050406030204" pitchFamily="18" charset="0"/>
                            </a:rPr>
                            <m:t>𝑐</m:t>
                          </m:r>
                        </m:sub>
                      </m:sSub>
                      <m:r>
                        <a:rPr lang="fr-CA" i="1" dirty="0">
                          <a:solidFill>
                            <a:schemeClr val="tx1"/>
                          </a:solidFill>
                          <a:latin typeface="Cambria Math" panose="02040503050406030204" pitchFamily="18" charset="0"/>
                          <a:ea typeface="Cambria Math"/>
                        </a:rPr>
                        <m:t>≤0,67</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𝑦</m:t>
                          </m:r>
                        </m:sub>
                      </m:sSub>
                    </m:oMath>
                  </m:oMathPara>
                </a14:m>
                <a:endParaRPr lang="fr-CA" dirty="0">
                  <a:solidFill>
                    <a:schemeClr val="tx1"/>
                  </a:solidFill>
                  <a:latin typeface="Univers Condensed"/>
                  <a:ea typeface="Cambria Math"/>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983284"/>
                <a:ext cx="9821449" cy="3026590"/>
              </a:xfrm>
              <a:prstGeom prst="rect">
                <a:avLst/>
              </a:prstGeom>
              <a:blipFill>
                <a:blip r:embed="rId3"/>
                <a:stretch>
                  <a:fillRect t="-8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0529099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784922"/>
                <a:ext cx="5418667" cy="57359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Torsion et gauchissement</a:t>
                </a:r>
              </a:p>
              <a:p>
                <a:pPr marL="742950" lvl="2" indent="-342900" eaLnBrk="1" hangingPunct="1">
                  <a:buClr>
                    <a:schemeClr val="tx1"/>
                  </a:buClr>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Clr>
                    <a:schemeClr val="tx1"/>
                  </a:buClr>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profilée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C</m:t>
                    </m:r>
                  </m:oMath>
                </a14:m>
                <a:r>
                  <a:rPr lang="fr-FR" sz="1600" dirty="0">
                    <a:solidFill>
                      <a:schemeClr val="tx1"/>
                    </a:solidFill>
                    <a:latin typeface="Univers Condensed"/>
                    <a:ea typeface="Cambria Math" panose="02040503050406030204" pitchFamily="18" charset="0"/>
                  </a:rPr>
                  <a:t>,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Z</m:t>
                    </m:r>
                    <m:r>
                      <a:rPr lang="fr-FR" sz="1600"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et à chapeau (résistants au gauchissement)</a:t>
                </a:r>
              </a:p>
              <a:p>
                <a:pPr marL="1200150" lvl="3" indent="-342900" eaLnBrk="1" hangingPunct="1">
                  <a:buClr>
                    <a:schemeClr val="tx1"/>
                  </a:buClr>
                  <a:buFont typeface="Wingdings" panose="05000000000000000000" pitchFamily="2" charset="2"/>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5 </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𝐽</m:t>
                                  </m:r>
                                </m:den>
                              </m:f>
                            </m:e>
                          </m:rad>
                        </m:num>
                        <m:den>
                          <m:rad>
                            <m:radPr>
                              <m:degHide m:val="on"/>
                              <m:ctrlPr>
                                <a:rPr lang="fr-CA" sz="1600" i="1" dirty="0">
                                  <a:solidFill>
                                    <a:schemeClr val="tx1"/>
                                  </a:solidFill>
                                  <a:latin typeface="Cambria Math" panose="02040503050406030204" pitchFamily="18" charset="0"/>
                                  <a:ea typeface="Cambria Math"/>
                                </a:rPr>
                              </m:ctrlPr>
                            </m:radPr>
                            <m:deg/>
                            <m:e>
                              <m:r>
                                <a:rPr lang="fr-CA" sz="1600" i="1" dirty="0">
                                  <a:solidFill>
                                    <a:schemeClr val="tx1"/>
                                  </a:solidFill>
                                  <a:latin typeface="Cambria Math" panose="02040503050406030204" pitchFamily="18" charset="0"/>
                                  <a:ea typeface="Cambria Math"/>
                                </a:rPr>
                                <m:t>1+</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25 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𝑤</m:t>
                                      </m:r>
                                    </m:sub>
                                  </m:sSub>
                                </m:num>
                                <m:den>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𝐿</m:t>
                                      </m:r>
                                    </m:e>
                                    <m:sup>
                                      <m:r>
                                        <a:rPr lang="fr-CA" sz="1600" i="1" dirty="0">
                                          <a:solidFill>
                                            <a:schemeClr val="tx1"/>
                                          </a:solidFill>
                                          <a:latin typeface="Cambria Math" panose="02040503050406030204" pitchFamily="18" charset="0"/>
                                          <a:ea typeface="Cambria Math"/>
                                        </a:rPr>
                                        <m:t>2</m:t>
                                      </m:r>
                                    </m:sup>
                                  </m:sSup>
                                </m:den>
                              </m:f>
                            </m:e>
                          </m:rad>
                        </m:den>
                      </m:f>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𝐿</m:t>
                    </m:r>
                  </m:oMath>
                </a14:m>
                <a:r>
                  <a:rPr lang="fr-FR" sz="1600" dirty="0">
                    <a:solidFill>
                      <a:schemeClr val="tx1"/>
                    </a:solidFill>
                    <a:latin typeface="Univers Condensed"/>
                    <a:ea typeface="Cambria Math" panose="02040503050406030204" pitchFamily="18" charset="0"/>
                  </a:rPr>
                  <a:t>: longueur efficace de la pièce</a:t>
                </a:r>
              </a:p>
              <a:p>
                <a:pPr marL="857250" lvl="3"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CA" sz="1600" dirty="0">
                  <a:solidFill>
                    <a:schemeClr val="tx1"/>
                  </a:solidFill>
                  <a:latin typeface="Univers Condensed"/>
                  <a:ea typeface="Cambria Math" panose="02040503050406030204" pitchFamily="18" charset="0"/>
                </a:endParaRPr>
              </a:p>
              <a:p>
                <a:pPr marL="742950" lvl="2" indent="-342900" eaLnBrk="1" hangingPunct="1">
                  <a:buClr>
                    <a:schemeClr val="tx1"/>
                  </a:buClr>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cornières et profilés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T</m:t>
                    </m:r>
                    <m:r>
                      <a:rPr lang="fr-FR" sz="1600"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(offrent peu de rigidité au gauchissement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𝐶</m:t>
                        </m:r>
                      </m:e>
                      <m:sub>
                        <m:r>
                          <a:rPr lang="fr-CA" sz="1600" i="1" dirty="0">
                            <a:solidFill>
                              <a:schemeClr val="tx1"/>
                            </a:solidFill>
                            <a:latin typeface="Cambria Math" panose="02040503050406030204" pitchFamily="18" charset="0"/>
                            <a:ea typeface="Cambria Math" panose="02040503050406030204" pitchFamily="18" charset="0"/>
                          </a:rPr>
                          <m:t>𝑤</m:t>
                        </m:r>
                      </m:sub>
                    </m:sSub>
                  </m:oMath>
                </a14:m>
                <a:r>
                  <a:rPr lang="fr-FR" sz="1600" dirty="0">
                    <a:solidFill>
                      <a:schemeClr val="tx1"/>
                    </a:solidFill>
                    <a:latin typeface="Univers Condensed"/>
                    <a:ea typeface="Cambria Math" panose="02040503050406030204" pitchFamily="18" charset="0"/>
                  </a:rPr>
                  <a:t> faible)</a:t>
                </a:r>
              </a:p>
              <a:p>
                <a:pPr marL="1200150" lvl="3" indent="-342900" eaLnBrk="1" hangingPunct="1">
                  <a:buClr>
                    <a:schemeClr val="tx1"/>
                  </a:buClr>
                  <a:buFont typeface="Wingdings" panose="05000000000000000000" pitchFamily="2" charset="2"/>
                  <a:buChar char="§"/>
                  <a:defRPr/>
                </a:pPr>
                <a:endParaRPr lang="fr-CA" sz="1600" dirty="0">
                  <a:solidFill>
                    <a:schemeClr val="tx1"/>
                  </a:solidFill>
                  <a:latin typeface="Univers Condensed"/>
                  <a:ea typeface="Cambria Math" panose="02040503050406030204" pitchFamily="18" charset="0"/>
                </a:endParaRPr>
              </a:p>
              <a:p>
                <a:pPr marL="1314450" lvl="4" indent="0">
                  <a:buClr>
                    <a:schemeClr val="tx1"/>
                  </a:buClr>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=5 </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𝐽</m:t>
                              </m:r>
                            </m:den>
                          </m:f>
                        </m:e>
                      </m:rad>
                    </m:oMath>
                  </m:oMathPara>
                </a14:m>
                <a:endParaRPr lang="fr-FR" sz="1600" dirty="0">
                  <a:solidFill>
                    <a:srgbClr val="000099"/>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784922"/>
                <a:ext cx="5418667" cy="5735923"/>
              </a:xfrm>
              <a:prstGeom prst="rect">
                <a:avLst/>
              </a:prstGeom>
              <a:blipFill>
                <a:blip r:embed="rId3"/>
                <a:stretch>
                  <a:fillRect l="-450" t="-3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6" name="Rectangle 5"/>
          <p:cNvSpPr/>
          <p:nvPr/>
        </p:nvSpPr>
        <p:spPr>
          <a:xfrm>
            <a:off x="7495179" y="5426573"/>
            <a:ext cx="2190688" cy="307777"/>
          </a:xfrm>
          <a:prstGeom prst="rect">
            <a:avLst/>
          </a:prstGeom>
        </p:spPr>
        <p:txBody>
          <a:bodyPr wrap="square">
            <a:spAutoFit/>
          </a:bodyPr>
          <a:lstStyle/>
          <a:p>
            <a:r>
              <a:rPr lang="fr-FR" sz="1400" dirty="0">
                <a:latin typeface="Univers Condensed"/>
              </a:rPr>
              <a:t>Flambement en torsion</a:t>
            </a:r>
          </a:p>
        </p:txBody>
      </p:sp>
      <p:pic>
        <p:nvPicPr>
          <p:cNvPr id="8" name="Image 7">
            <a:extLst>
              <a:ext uri="{FF2B5EF4-FFF2-40B4-BE49-F238E27FC236}">
                <a16:creationId xmlns:a16="http://schemas.microsoft.com/office/drawing/2014/main" id="{F3500D33-1B85-4F2C-9413-E993FFA450B2}"/>
              </a:ext>
            </a:extLst>
          </p:cNvPr>
          <p:cNvPicPr>
            <a:picLocks noChangeAspect="1"/>
          </p:cNvPicPr>
          <p:nvPr/>
        </p:nvPicPr>
        <p:blipFill>
          <a:blip r:embed="rId4"/>
          <a:stretch>
            <a:fillRect/>
          </a:stretch>
        </p:blipFill>
        <p:spPr>
          <a:xfrm>
            <a:off x="6256867" y="2085764"/>
            <a:ext cx="4657906" cy="3134237"/>
          </a:xfrm>
          <a:prstGeom prst="rect">
            <a:avLst/>
          </a:prstGeom>
        </p:spPr>
      </p:pic>
      <p:sp>
        <p:nvSpPr>
          <p:cNvPr id="10" name="Rectangle 9">
            <a:extLst>
              <a:ext uri="{FF2B5EF4-FFF2-40B4-BE49-F238E27FC236}">
                <a16:creationId xmlns:a16="http://schemas.microsoft.com/office/drawing/2014/main" id="{AA8C9AA2-3BDB-304E-BFE6-F75B5EA6CF0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2823443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983284"/>
                <a:ext cx="9965267" cy="15736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FR" sz="2000" dirty="0">
                    <a:solidFill>
                      <a:schemeClr val="accent1"/>
                    </a:solidFill>
                    <a:latin typeface="Univers Condensed"/>
                    <a:ea typeface="Cambria Math" panose="02040503050406030204" pitchFamily="18" charset="0"/>
                  </a:rPr>
                  <a:t>Flambement en flexion-torsion</a:t>
                </a:r>
              </a:p>
              <a:p>
                <a:pPr marL="342900" lvl="1" indent="-342900"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742950" lvl="2" indent="-342900" eaLnBrk="1" hangingPunct="1">
                  <a:buClr>
                    <a:schemeClr val="tx1"/>
                  </a:buClr>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Sections ouvertes à symétrie simple </a:t>
                </a:r>
                <a:r>
                  <a:rPr lang="fr-CA" sz="2000" dirty="0">
                    <a:solidFill>
                      <a:schemeClr val="tx1"/>
                    </a:solidFill>
                    <a:latin typeface="Univers Condensed"/>
                    <a:ea typeface="Cambria Math" panose="02040503050406030204" pitchFamily="18" charset="0"/>
                  </a:rPr>
                  <a:t>: risque de</a:t>
                </a:r>
                <a:r>
                  <a:rPr lang="fr-CA" sz="2000" dirty="0">
                    <a:solidFill>
                      <a:schemeClr val="tx1"/>
                    </a:solidFill>
                    <a:latin typeface="Univers Condensed"/>
                  </a:rPr>
                  <a:t> flambement combiné en torsion</a:t>
                </a:r>
                <a:r>
                  <a:rPr lang="fr-CA" sz="2000" dirty="0">
                    <a:solidFill>
                      <a:schemeClr val="tx1"/>
                    </a:solidFill>
                    <a:latin typeface="Univers Condensed"/>
                    <a:ea typeface="Cambria Math" panose="02040503050406030204" pitchFamily="18" charset="0"/>
                  </a:rPr>
                  <a:t> et en flexion par</a:t>
                </a:r>
                <a:r>
                  <a:rPr lang="fr-CA" sz="2000" dirty="0">
                    <a:solidFill>
                      <a:schemeClr val="tx1"/>
                    </a:solidFill>
                    <a:latin typeface="Univers Condensed"/>
                  </a:rPr>
                  <a:t> rapport à l’axe de symétrie (axe </a:t>
                </a:r>
                <a14:m>
                  <m:oMath xmlns:m="http://schemas.openxmlformats.org/officeDocument/2006/math">
                    <m:r>
                      <a:rPr lang="fr-CA" sz="2000" i="1">
                        <a:solidFill>
                          <a:schemeClr val="tx1"/>
                        </a:solidFill>
                        <a:latin typeface="Cambria Math" panose="02040503050406030204" pitchFamily="18" charset="0"/>
                      </a:rPr>
                      <m:t>𝑋</m:t>
                    </m:r>
                  </m:oMath>
                </a14:m>
                <a:r>
                  <a:rPr lang="fr-CA" sz="2000" dirty="0">
                    <a:solidFill>
                      <a:schemeClr val="tx1"/>
                    </a:solidFill>
                    <a:latin typeface="Univers Condensed"/>
                  </a:rPr>
                  <a:t>–</a:t>
                </a:r>
                <a14:m>
                  <m:oMath xmlns:m="http://schemas.openxmlformats.org/officeDocument/2006/math">
                    <m:r>
                      <a:rPr lang="fr-CA" sz="2000" i="1" dirty="0">
                        <a:solidFill>
                          <a:schemeClr val="tx1"/>
                        </a:solidFill>
                        <a:latin typeface="Cambria Math" panose="02040503050406030204" pitchFamily="18" charset="0"/>
                      </a:rPr>
                      <m:t>𝑋</m:t>
                    </m:r>
                  </m:oMath>
                </a14:m>
                <a:r>
                  <a:rPr lang="fr-CA" sz="2000" dirty="0">
                    <a:solidFill>
                      <a:schemeClr val="tx1"/>
                    </a:solidFill>
                    <a:latin typeface="Univers Condensed"/>
                  </a:rPr>
                  <a:t>)</a:t>
                </a:r>
                <a:endParaRPr lang="fr-FR" sz="2000" dirty="0">
                  <a:solidFill>
                    <a:schemeClr val="tx1"/>
                  </a:solidFill>
                  <a:latin typeface="Univers Condensed"/>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983284"/>
                <a:ext cx="9965267" cy="1573649"/>
              </a:xfrm>
              <a:prstGeom prst="rect">
                <a:avLst/>
              </a:prstGeom>
              <a:blipFill>
                <a:blip r:embed="rId3"/>
                <a:stretch>
                  <a:fillRect l="-489" t="-15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p:cNvSpPr/>
          <p:nvPr/>
        </p:nvSpPr>
        <p:spPr>
          <a:xfrm>
            <a:off x="4755921" y="5524015"/>
            <a:ext cx="2677811" cy="307777"/>
          </a:xfrm>
          <a:prstGeom prst="rect">
            <a:avLst/>
          </a:prstGeom>
        </p:spPr>
        <p:txBody>
          <a:bodyPr wrap="square">
            <a:spAutoFit/>
          </a:bodyPr>
          <a:lstStyle/>
          <a:p>
            <a:r>
              <a:rPr lang="fr-FR" sz="1400" dirty="0">
                <a:latin typeface="Univers Condensed"/>
              </a:rPr>
              <a:t>Flambement en flexion-torsion</a:t>
            </a:r>
          </a:p>
        </p:txBody>
      </p:sp>
      <p:pic>
        <p:nvPicPr>
          <p:cNvPr id="12" name="Image 11">
            <a:extLst>
              <a:ext uri="{FF2B5EF4-FFF2-40B4-BE49-F238E27FC236}">
                <a16:creationId xmlns:a16="http://schemas.microsoft.com/office/drawing/2014/main" id="{FD92CBD6-C1C7-44B1-9590-FBBE5228AC6A}"/>
              </a:ext>
            </a:extLst>
          </p:cNvPr>
          <p:cNvPicPr>
            <a:picLocks noChangeAspect="1"/>
          </p:cNvPicPr>
          <p:nvPr/>
        </p:nvPicPr>
        <p:blipFill>
          <a:blip r:embed="rId4"/>
          <a:stretch>
            <a:fillRect/>
          </a:stretch>
        </p:blipFill>
        <p:spPr>
          <a:xfrm>
            <a:off x="2516188" y="2927601"/>
            <a:ext cx="7667625" cy="2276475"/>
          </a:xfrm>
          <a:prstGeom prst="rect">
            <a:avLst/>
          </a:prstGeom>
        </p:spPr>
      </p:pic>
      <p:sp>
        <p:nvSpPr>
          <p:cNvPr id="8" name="Rectangle 7">
            <a:extLst>
              <a:ext uri="{FF2B5EF4-FFF2-40B4-BE49-F238E27FC236}">
                <a16:creationId xmlns:a16="http://schemas.microsoft.com/office/drawing/2014/main" id="{159D3B66-63D4-504D-B4FE-2743EFD9FE7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6012135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529411"/>
                <a:ext cx="9821449" cy="5956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Clr>
                    <a:schemeClr val="tx1"/>
                  </a:buClr>
                  <a:buNone/>
                  <a:defRPr/>
                </a:pPr>
                <a14:m>
                  <m:oMathPara xmlns:m="http://schemas.openxmlformats.org/officeDocument/2006/math">
                    <m:oMathParaPr>
                      <m:jc m:val="left"/>
                    </m:oMathParaPr>
                    <m:oMath xmlns:m="http://schemas.openxmlformats.org/officeDocument/2006/math">
                      <m:r>
                        <a:rPr lang="fr-CA" sz="2000" i="1" dirty="0" smtClean="0">
                          <a:solidFill>
                            <a:schemeClr val="tx1"/>
                          </a:solidFill>
                          <a:latin typeface="Cambria Math"/>
                          <a:ea typeface="Cambria Math"/>
                        </a:rPr>
                        <m:t>𝜆</m:t>
                      </m:r>
                      <m:r>
                        <a:rPr lang="fr-CA" sz="2000" i="1" dirty="0" smtClean="0">
                          <a:solidFill>
                            <a:schemeClr val="tx1"/>
                          </a:solidFill>
                          <a:latin typeface="Cambria Math"/>
                          <a:ea typeface="Cambria Math"/>
                        </a:rPr>
                        <m:t>=</m:t>
                      </m:r>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a:ea typeface="Cambria Math"/>
                            </a:rPr>
                            <m:t>𝜆</m:t>
                          </m:r>
                        </m:e>
                        <m:sub>
                          <m:r>
                            <a:rPr lang="fr-CA" sz="2000" i="1" dirty="0">
                              <a:solidFill>
                                <a:schemeClr val="tx1"/>
                              </a:solidFill>
                              <a:latin typeface="Cambria Math"/>
                              <a:ea typeface="Cambria Math"/>
                            </a:rPr>
                            <m:t>1</m:t>
                          </m:r>
                        </m:sub>
                      </m:sSub>
                      <m:rad>
                        <m:radPr>
                          <m:degHide m:val="on"/>
                          <m:ctrlPr>
                            <a:rPr lang="fr-CA" sz="2000" i="1" dirty="0">
                              <a:solidFill>
                                <a:schemeClr val="tx1"/>
                              </a:solidFill>
                              <a:latin typeface="Cambria Math" panose="02040503050406030204" pitchFamily="18" charset="0"/>
                              <a:ea typeface="Cambria Math"/>
                            </a:rPr>
                          </m:ctrlPr>
                        </m:radPr>
                        <m:deg/>
                        <m:e>
                          <m:r>
                            <m:rPr>
                              <m:nor/>
                            </m:rPr>
                            <a:rPr lang="fr-CA" sz="2000" dirty="0">
                              <a:solidFill>
                                <a:schemeClr val="tx1"/>
                              </a:solidFill>
                              <a:latin typeface="Cambria Math"/>
                              <a:ea typeface="Cambria Math"/>
                            </a:rPr>
                            <m:t>1+</m:t>
                          </m:r>
                          <m:d>
                            <m:dPr>
                              <m:ctrlPr>
                                <a:rPr lang="fr-CA" sz="2000" i="1" dirty="0">
                                  <a:solidFill>
                                    <a:schemeClr val="tx1"/>
                                  </a:solidFill>
                                  <a:latin typeface="Cambria Math" panose="02040503050406030204" pitchFamily="18" charset="0"/>
                                  <a:ea typeface="Cambria Math"/>
                                </a:rPr>
                              </m:ctrlPr>
                            </m:dPr>
                            <m:e>
                              <m:f>
                                <m:fPr>
                                  <m:ctrlPr>
                                    <a:rPr lang="fr-CA" sz="2000" i="1" dirty="0">
                                      <a:solidFill>
                                        <a:schemeClr val="tx1"/>
                                      </a:solidFill>
                                      <a:latin typeface="Cambria Math" panose="02040503050406030204" pitchFamily="18" charset="0"/>
                                      <a:ea typeface="Cambria Math"/>
                                    </a:rPr>
                                  </m:ctrlPr>
                                </m:fPr>
                                <m:num>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a:ea typeface="Cambria Math"/>
                                        </a:rPr>
                                        <m:t>𝑥</m:t>
                                      </m:r>
                                    </m:e>
                                    <m:sub>
                                      <m:r>
                                        <a:rPr lang="fr-CA" sz="2000" i="1" dirty="0">
                                          <a:solidFill>
                                            <a:schemeClr val="tx1"/>
                                          </a:solidFill>
                                          <a:latin typeface="Cambria Math"/>
                                          <a:ea typeface="Cambria Math"/>
                                        </a:rPr>
                                        <m:t>𝑜</m:t>
                                      </m:r>
                                    </m:sub>
                                  </m:sSub>
                                </m:num>
                                <m:den>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a:ea typeface="Cambria Math"/>
                                        </a:rPr>
                                        <m:t>𝑟</m:t>
                                      </m:r>
                                    </m:e>
                                    <m:sub>
                                      <m:r>
                                        <a:rPr lang="fr-CA" sz="2000" i="1" dirty="0">
                                          <a:solidFill>
                                            <a:schemeClr val="tx1"/>
                                          </a:solidFill>
                                          <a:latin typeface="Cambria Math"/>
                                          <a:ea typeface="Cambria Math"/>
                                        </a:rPr>
                                        <m:t>0</m:t>
                                      </m:r>
                                    </m:sub>
                                  </m:sSub>
                                </m:den>
                              </m:f>
                            </m:e>
                          </m:d>
                          <m:sSup>
                            <m:sSupPr>
                              <m:ctrlPr>
                                <a:rPr lang="fr-CA" sz="2000" i="1" dirty="0">
                                  <a:solidFill>
                                    <a:schemeClr val="tx1"/>
                                  </a:solidFill>
                                  <a:latin typeface="Cambria Math" panose="02040503050406030204" pitchFamily="18" charset="0"/>
                                  <a:ea typeface="Cambria Math"/>
                                </a:rPr>
                              </m:ctrlPr>
                            </m:sSupPr>
                            <m:e>
                              <m:d>
                                <m:dPr>
                                  <m:ctrlPr>
                                    <a:rPr lang="fr-CA" sz="2000" i="1" dirty="0">
                                      <a:solidFill>
                                        <a:schemeClr val="tx1"/>
                                      </a:solidFill>
                                      <a:latin typeface="Cambria Math" panose="02040503050406030204" pitchFamily="18" charset="0"/>
                                      <a:ea typeface="Cambria Math"/>
                                    </a:rPr>
                                  </m:ctrlPr>
                                </m:dPr>
                                <m:e>
                                  <m:f>
                                    <m:fPr>
                                      <m:ctrlPr>
                                        <a:rPr lang="fr-CA" sz="2000" i="1" dirty="0">
                                          <a:solidFill>
                                            <a:schemeClr val="tx1"/>
                                          </a:solidFill>
                                          <a:latin typeface="Cambria Math" panose="02040503050406030204" pitchFamily="18" charset="0"/>
                                          <a:ea typeface="Cambria Math"/>
                                        </a:rPr>
                                      </m:ctrlPr>
                                    </m:fPr>
                                    <m:num>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a:ea typeface="Cambria Math"/>
                                            </a:rPr>
                                            <m:t>𝜆</m:t>
                                          </m:r>
                                        </m:e>
                                        <m:sub>
                                          <m:r>
                                            <a:rPr lang="fr-CA" sz="2000" i="1" dirty="0">
                                              <a:solidFill>
                                                <a:schemeClr val="tx1"/>
                                              </a:solidFill>
                                              <a:latin typeface="Cambria Math"/>
                                              <a:ea typeface="Cambria Math"/>
                                            </a:rPr>
                                            <m:t>2</m:t>
                                          </m:r>
                                        </m:sub>
                                      </m:sSub>
                                    </m:num>
                                    <m:den>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a:ea typeface="Cambria Math"/>
                                            </a:rPr>
                                            <m:t>𝜆</m:t>
                                          </m:r>
                                        </m:e>
                                        <m:sub>
                                          <m:r>
                                            <a:rPr lang="fr-CA" sz="2000" i="1" dirty="0">
                                              <a:solidFill>
                                                <a:schemeClr val="tx1"/>
                                              </a:solidFill>
                                              <a:latin typeface="Cambria Math"/>
                                              <a:ea typeface="Cambria Math"/>
                                            </a:rPr>
                                            <m:t>1</m:t>
                                          </m:r>
                                        </m:sub>
                                      </m:sSub>
                                    </m:den>
                                  </m:f>
                                </m:e>
                              </m:d>
                            </m:e>
                            <m:sup>
                              <m:r>
                                <a:rPr lang="fr-CA" sz="2000" i="1" dirty="0">
                                  <a:solidFill>
                                    <a:schemeClr val="tx1"/>
                                  </a:solidFill>
                                  <a:latin typeface="Cambria Math"/>
                                  <a:ea typeface="Cambria Math"/>
                                </a:rPr>
                                <m:t>2</m:t>
                              </m:r>
                            </m:sup>
                          </m:sSup>
                        </m:e>
                      </m:rad>
                    </m:oMath>
                  </m:oMathPara>
                </a14:m>
                <a:endParaRPr lang="fr-CA" sz="2000" dirty="0">
                  <a:solidFill>
                    <a:schemeClr val="tx1"/>
                  </a:solidFill>
                  <a:ea typeface="Cambria Math"/>
                </a:endParaRPr>
              </a:p>
              <a:p>
                <a:pPr marL="400050" lvl="2" indent="0" eaLnBrk="1" hangingPunct="1">
                  <a:buClr>
                    <a:schemeClr val="tx1"/>
                  </a:buClr>
                  <a:buNone/>
                  <a:defRPr/>
                </a:pPr>
                <a:endParaRPr lang="fr-CA" dirty="0">
                  <a:solidFill>
                    <a:schemeClr val="tx1"/>
                  </a:solidFill>
                  <a:ea typeface="Cambria Math" panose="02040503050406030204" pitchFamily="18" charset="0"/>
                </a:endParaRPr>
              </a:p>
              <a:p>
                <a:pPr marL="400050" lvl="2" indent="0" eaLnBrk="1" hangingPunct="1">
                  <a:buClr>
                    <a:schemeClr val="tx1"/>
                  </a:buClr>
                  <a:buNone/>
                  <a:defRPr/>
                </a:pPr>
                <a:r>
                  <a:rPr lang="fr-CA" sz="2000" dirty="0">
                    <a:solidFill>
                      <a:schemeClr val="tx1"/>
                    </a:solidFill>
                    <a:ea typeface="Cambria Math" panose="02040503050406030204" pitchFamily="18" charset="0"/>
                  </a:rPr>
                  <a:t>avec</a:t>
                </a:r>
                <a:endParaRPr lang="fr-CA" dirty="0">
                  <a:solidFill>
                    <a:schemeClr val="tx1"/>
                  </a:solidFill>
                  <a:ea typeface="Cambria Math" panose="02040503050406030204" pitchFamily="18" charset="0"/>
                </a:endParaRPr>
              </a:p>
              <a:p>
                <a:pPr marL="1314450" lvl="4" indent="0" eaLnBrk="1" hangingPunct="1">
                  <a:buClr>
                    <a:schemeClr val="tx1"/>
                  </a:buClr>
                  <a:buNone/>
                  <a:defRPr/>
                </a:pPr>
                <a:endParaRPr lang="fr-FR" sz="500" dirty="0">
                  <a:solidFill>
                    <a:schemeClr val="tx1"/>
                  </a:solidFill>
                  <a:ea typeface="Cambria Math" panose="02040503050406030204" pitchFamily="18" charset="0"/>
                </a:endParaRPr>
              </a:p>
              <a:p>
                <a:pPr marL="857250" lvl="3" indent="0">
                  <a:buClr>
                    <a:schemeClr val="tx1"/>
                  </a:buClr>
                  <a:buNone/>
                  <a:defRPr/>
                </a:pPr>
                <a14:m>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a:ea typeface="Cambria Math" panose="02040503050406030204" pitchFamily="18" charset="0"/>
                          </a:rPr>
                          <m:t>𝑟</m:t>
                        </m:r>
                      </m:e>
                      <m:sub>
                        <m:r>
                          <a:rPr lang="fr-CA" i="1" dirty="0">
                            <a:solidFill>
                              <a:schemeClr val="tx1"/>
                            </a:solidFill>
                            <a:latin typeface="Cambria Math"/>
                            <a:ea typeface="Cambria Math" panose="02040503050406030204" pitchFamily="18" charset="0"/>
                          </a:rPr>
                          <m:t>0</m:t>
                        </m:r>
                      </m:sub>
                    </m:sSub>
                  </m:oMath>
                </a14:m>
                <a:r>
                  <a:rPr lang="fr-CA" dirty="0">
                    <a:solidFill>
                      <a:schemeClr val="tx1"/>
                    </a:solidFill>
                    <a:ea typeface="Cambria Math" panose="02040503050406030204" pitchFamily="18" charset="0"/>
                  </a:rPr>
                  <a:t> : </a:t>
                </a:r>
                <a:r>
                  <a:rPr lang="fr-CA" dirty="0">
                    <a:solidFill>
                      <a:schemeClr val="tx1"/>
                    </a:solidFill>
                  </a:rPr>
                  <a:t>rayon de giration polaire (par rapport au centre de torsion)</a:t>
                </a:r>
              </a:p>
              <a:p>
                <a:pPr marL="857250" lvl="3" indent="0">
                  <a:buClr>
                    <a:schemeClr val="tx1"/>
                  </a:buClr>
                  <a:buNone/>
                  <a:defRPr/>
                </a:pPr>
                <a:endParaRPr lang="fr-CA" sz="500" dirty="0">
                  <a:solidFill>
                    <a:schemeClr val="tx1"/>
                  </a:solidFill>
                </a:endParaRPr>
              </a:p>
              <a:p>
                <a:pPr marL="1314450" lvl="4" indent="0">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a:ea typeface="Cambria Math"/>
                            </a:rPr>
                            <m:t>𝑟</m:t>
                          </m:r>
                        </m:e>
                        <m:sub>
                          <m:r>
                            <a:rPr lang="fr-CA" i="1" dirty="0">
                              <a:solidFill>
                                <a:schemeClr val="tx1"/>
                              </a:solidFill>
                              <a:latin typeface="Cambria Math"/>
                              <a:ea typeface="Cambria Math"/>
                            </a:rPr>
                            <m:t>0</m:t>
                          </m:r>
                        </m:sub>
                      </m:sSub>
                      <m:r>
                        <a:rPr lang="fr-CA" i="1" dirty="0">
                          <a:solidFill>
                            <a:schemeClr val="tx1"/>
                          </a:solidFill>
                          <a:latin typeface="Cambria Math"/>
                          <a:ea typeface="Cambria Math"/>
                        </a:rPr>
                        <m:t>=</m:t>
                      </m:r>
                      <m:rad>
                        <m:radPr>
                          <m:degHide m:val="on"/>
                          <m:ctrlPr>
                            <a:rPr lang="fr-CA" i="1" dirty="0">
                              <a:solidFill>
                                <a:schemeClr val="tx1"/>
                              </a:solidFill>
                              <a:latin typeface="Cambria Math" panose="02040503050406030204" pitchFamily="18" charset="0"/>
                              <a:ea typeface="Cambria Math"/>
                            </a:rPr>
                          </m:ctrlPr>
                        </m:radPr>
                        <m:deg/>
                        <m:e>
                          <m:sSubSup>
                            <m:sSubSupPr>
                              <m:ctrlPr>
                                <a:rPr lang="fr-FR" i="1">
                                  <a:solidFill>
                                    <a:schemeClr val="tx1"/>
                                  </a:solidFill>
                                  <a:latin typeface="Cambria Math" panose="02040503050406030204" pitchFamily="18" charset="0"/>
                                </a:rPr>
                              </m:ctrlPr>
                            </m:sSubSupPr>
                            <m:e>
                              <m:r>
                                <a:rPr lang="fr-CA" i="1">
                                  <a:solidFill>
                                    <a:schemeClr val="tx1"/>
                                  </a:solidFill>
                                  <a:latin typeface="Cambria Math"/>
                                </a:rPr>
                                <m:t>𝑟</m:t>
                              </m:r>
                            </m:e>
                            <m:sub>
                              <m:r>
                                <a:rPr lang="fr-CA" i="1">
                                  <a:solidFill>
                                    <a:schemeClr val="tx1"/>
                                  </a:solidFill>
                                  <a:latin typeface="Cambria Math"/>
                                </a:rPr>
                                <m:t>𝑥</m:t>
                              </m:r>
                            </m:sub>
                            <m:sup>
                              <m:r>
                                <a:rPr lang="fr-FR" i="1">
                                  <a:solidFill>
                                    <a:schemeClr val="tx1"/>
                                  </a:solidFill>
                                  <a:latin typeface="Cambria Math"/>
                                </a:rPr>
                                <m:t>2</m:t>
                              </m:r>
                            </m:sup>
                          </m:sSubSup>
                          <m:r>
                            <m:rPr>
                              <m:nor/>
                            </m:rPr>
                            <a:rPr lang="fr-FR">
                              <a:solidFill>
                                <a:schemeClr val="tx1"/>
                              </a:solidFill>
                            </a:rPr>
                            <m:t> </m:t>
                          </m:r>
                          <m:r>
                            <a:rPr lang="fr-CA" i="1">
                              <a:solidFill>
                                <a:schemeClr val="tx1"/>
                              </a:solidFill>
                              <a:latin typeface="Cambria Math"/>
                            </a:rPr>
                            <m:t>+</m:t>
                          </m:r>
                          <m:sSubSup>
                            <m:sSubSupPr>
                              <m:ctrlPr>
                                <a:rPr lang="fr-FR" i="1">
                                  <a:solidFill>
                                    <a:schemeClr val="tx1"/>
                                  </a:solidFill>
                                  <a:latin typeface="Cambria Math" panose="02040503050406030204" pitchFamily="18" charset="0"/>
                                </a:rPr>
                              </m:ctrlPr>
                            </m:sSubSupPr>
                            <m:e>
                              <m:r>
                                <a:rPr lang="fr-CA" i="1">
                                  <a:solidFill>
                                    <a:schemeClr val="tx1"/>
                                  </a:solidFill>
                                  <a:latin typeface="Cambria Math"/>
                                </a:rPr>
                                <m:t>𝑟</m:t>
                              </m:r>
                            </m:e>
                            <m:sub>
                              <m:r>
                                <a:rPr lang="fr-CA" i="1">
                                  <a:solidFill>
                                    <a:schemeClr val="tx1"/>
                                  </a:solidFill>
                                  <a:latin typeface="Cambria Math"/>
                                </a:rPr>
                                <m:t>𝑦</m:t>
                              </m:r>
                            </m:sub>
                            <m:sup>
                              <m:r>
                                <a:rPr lang="fr-FR" i="1">
                                  <a:solidFill>
                                    <a:schemeClr val="tx1"/>
                                  </a:solidFill>
                                  <a:latin typeface="Cambria Math"/>
                                </a:rPr>
                                <m:t>2</m:t>
                              </m:r>
                            </m:sup>
                          </m:sSubSup>
                          <m:r>
                            <a:rPr lang="fr-CA" i="1">
                              <a:solidFill>
                                <a:schemeClr val="tx1"/>
                              </a:solidFill>
                              <a:latin typeface="Cambria Math"/>
                            </a:rPr>
                            <m:t>+</m:t>
                          </m:r>
                          <m:sSubSup>
                            <m:sSubSupPr>
                              <m:ctrlPr>
                                <a:rPr lang="fr-FR" i="1">
                                  <a:solidFill>
                                    <a:schemeClr val="tx1"/>
                                  </a:solidFill>
                                  <a:latin typeface="Cambria Math" panose="02040503050406030204" pitchFamily="18" charset="0"/>
                                </a:rPr>
                              </m:ctrlPr>
                            </m:sSubSupPr>
                            <m:e>
                              <m:r>
                                <a:rPr lang="fr-FR" i="1">
                                  <a:solidFill>
                                    <a:schemeClr val="tx1"/>
                                  </a:solidFill>
                                  <a:latin typeface="Cambria Math"/>
                                </a:rPr>
                                <m:t>𝑥</m:t>
                              </m:r>
                            </m:e>
                            <m:sub>
                              <m:r>
                                <a:rPr lang="fr-FR" i="1">
                                  <a:solidFill>
                                    <a:schemeClr val="tx1"/>
                                  </a:solidFill>
                                  <a:latin typeface="Cambria Math"/>
                                </a:rPr>
                                <m:t>𝑜</m:t>
                              </m:r>
                            </m:sub>
                            <m:sup>
                              <m:r>
                                <a:rPr lang="fr-FR" i="1">
                                  <a:solidFill>
                                    <a:schemeClr val="tx1"/>
                                  </a:solidFill>
                                  <a:latin typeface="Cambria Math"/>
                                </a:rPr>
                                <m:t>2</m:t>
                              </m:r>
                            </m:sup>
                          </m:sSubSup>
                          <m:r>
                            <m:rPr>
                              <m:nor/>
                            </m:rPr>
                            <a:rPr lang="fr-FR">
                              <a:solidFill>
                                <a:schemeClr val="tx1"/>
                              </a:solidFill>
                            </a:rPr>
                            <m:t> </m:t>
                          </m:r>
                          <m:r>
                            <a:rPr lang="fr-CA" i="1">
                              <a:solidFill>
                                <a:schemeClr val="tx1"/>
                              </a:solidFill>
                              <a:latin typeface="Cambria Math"/>
                            </a:rPr>
                            <m:t>+</m:t>
                          </m:r>
                          <m:sSubSup>
                            <m:sSubSupPr>
                              <m:ctrlPr>
                                <a:rPr lang="fr-FR" i="1">
                                  <a:solidFill>
                                    <a:schemeClr val="tx1"/>
                                  </a:solidFill>
                                  <a:latin typeface="Cambria Math" panose="02040503050406030204" pitchFamily="18" charset="0"/>
                                </a:rPr>
                              </m:ctrlPr>
                            </m:sSubSupPr>
                            <m:e>
                              <m:r>
                                <a:rPr lang="fr-CA" i="1">
                                  <a:solidFill>
                                    <a:schemeClr val="tx1"/>
                                  </a:solidFill>
                                  <a:latin typeface="Cambria Math"/>
                                </a:rPr>
                                <m:t>𝑦</m:t>
                              </m:r>
                            </m:e>
                            <m:sub>
                              <m:r>
                                <a:rPr lang="fr-FR" i="1">
                                  <a:solidFill>
                                    <a:schemeClr val="tx1"/>
                                  </a:solidFill>
                                  <a:latin typeface="Cambria Math"/>
                                </a:rPr>
                                <m:t>𝑜</m:t>
                              </m:r>
                            </m:sub>
                            <m:sup>
                              <m:r>
                                <a:rPr lang="fr-FR" i="1">
                                  <a:solidFill>
                                    <a:schemeClr val="tx1"/>
                                  </a:solidFill>
                                  <a:latin typeface="Cambria Math"/>
                                </a:rPr>
                                <m:t>2</m:t>
                              </m:r>
                            </m:sup>
                          </m:sSubSup>
                        </m:e>
                      </m:rad>
                    </m:oMath>
                  </m:oMathPara>
                </a14:m>
                <a:endParaRPr lang="fr-CA" dirty="0">
                  <a:solidFill>
                    <a:schemeClr val="tx1"/>
                  </a:solidFill>
                </a:endParaRPr>
              </a:p>
              <a:p>
                <a:pPr marL="400050" lvl="2" indent="0" eaLnBrk="1" hangingPunct="1">
                  <a:buClr>
                    <a:schemeClr val="tx1"/>
                  </a:buClr>
                  <a:buNone/>
                  <a:defRPr/>
                </a:pPr>
                <a:endParaRPr lang="fr-FR" sz="1000" dirty="0">
                  <a:solidFill>
                    <a:schemeClr val="tx1"/>
                  </a:solidFill>
                  <a:ea typeface="Cambria Math" panose="02040503050406030204" pitchFamily="18" charset="0"/>
                </a:endParaRPr>
              </a:p>
              <a:p>
                <a:pPr marL="1200150" lvl="3" indent="-342900" eaLnBrk="1" hangingPunct="1">
                  <a:buClr>
                    <a:schemeClr val="tx1"/>
                  </a:buClr>
                  <a:buFont typeface="Wingdings" panose="05000000000000000000" pitchFamily="2" charset="2"/>
                  <a:buChar char="§"/>
                  <a:defRPr/>
                </a:pPr>
                <a:endParaRPr lang="fr-CA" sz="500" i="1" dirty="0">
                  <a:solidFill>
                    <a:schemeClr val="tx1"/>
                  </a:solidFill>
                  <a:latin typeface="Cambria Math"/>
                  <a:ea typeface="Cambria Math"/>
                </a:endParaRPr>
              </a:p>
              <a:p>
                <a:pPr marL="857250" lvl="3" indent="0" eaLnBrk="1" hangingPunct="1">
                  <a:buClr>
                    <a:schemeClr val="tx1"/>
                  </a:buClr>
                  <a:buNone/>
                  <a:defRPr/>
                </a:pPr>
                <a14:m>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a:ea typeface="Cambria Math"/>
                          </a:rPr>
                          <m:t>𝜆</m:t>
                        </m:r>
                      </m:e>
                      <m:sub>
                        <m:r>
                          <a:rPr lang="fr-CA" i="1" dirty="0">
                            <a:solidFill>
                              <a:schemeClr val="tx1"/>
                            </a:solidFill>
                            <a:latin typeface="Cambria Math"/>
                            <a:ea typeface="Cambria Math" panose="02040503050406030204" pitchFamily="18" charset="0"/>
                          </a:rPr>
                          <m:t>1</m:t>
                        </m:r>
                      </m:sub>
                    </m:sSub>
                    <m:r>
                      <a:rPr lang="fr-CA" i="1" dirty="0">
                        <a:solidFill>
                          <a:schemeClr val="tx1"/>
                        </a:solidFill>
                        <a:latin typeface="Cambria Math"/>
                        <a:ea typeface="Cambria Math" panose="02040503050406030204" pitchFamily="18" charset="0"/>
                      </a:rPr>
                      <m:t>=</m:t>
                    </m:r>
                    <m:func>
                      <m:funcPr>
                        <m:ctrlPr>
                          <a:rPr lang="fr-CA" i="1" dirty="0">
                            <a:solidFill>
                              <a:schemeClr val="tx1"/>
                            </a:solidFill>
                            <a:latin typeface="Cambria Math" panose="02040503050406030204" pitchFamily="18" charset="0"/>
                            <a:ea typeface="Cambria Math" panose="02040503050406030204" pitchFamily="18" charset="0"/>
                          </a:rPr>
                        </m:ctrlPr>
                      </m:funcPr>
                      <m:fName>
                        <m:r>
                          <m:rPr>
                            <m:sty m:val="p"/>
                          </m:rPr>
                          <a:rPr lang="fr-CA" dirty="0">
                            <a:solidFill>
                              <a:schemeClr val="tx1"/>
                            </a:solidFill>
                            <a:latin typeface="Cambria Math"/>
                            <a:ea typeface="Cambria Math" panose="02040503050406030204" pitchFamily="18" charset="0"/>
                          </a:rPr>
                          <m:t>max</m:t>
                        </m:r>
                      </m:fName>
                      <m:e>
                        <m:r>
                          <a:rPr lang="fr-CA" i="1" dirty="0">
                            <a:solidFill>
                              <a:schemeClr val="tx1"/>
                            </a:solidFill>
                            <a:latin typeface="Cambria Math"/>
                            <a:ea typeface="Cambria Math" panose="02040503050406030204" pitchFamily="18" charset="0"/>
                          </a:rPr>
                          <m:t> </m:t>
                        </m:r>
                        <m:d>
                          <m:dPr>
                            <m:ctrlPr>
                              <a:rPr lang="fr-CA" i="1" dirty="0">
                                <a:solidFill>
                                  <a:schemeClr val="tx1"/>
                                </a:solidFill>
                                <a:latin typeface="Cambria Math" panose="02040503050406030204" pitchFamily="18" charset="0"/>
                                <a:ea typeface="Cambria Math" panose="02040503050406030204" pitchFamily="18" charset="0"/>
                              </a:rPr>
                            </m:ctrlPr>
                          </m:dPr>
                          <m:e>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a:ea typeface="Cambria Math"/>
                                  </a:rPr>
                                  <m:t>𝜆</m:t>
                                </m:r>
                              </m:e>
                              <m:sub>
                                <m:r>
                                  <a:rPr lang="fr-CA" i="1" dirty="0">
                                    <a:solidFill>
                                      <a:schemeClr val="tx1"/>
                                    </a:solidFill>
                                    <a:latin typeface="Cambria Math"/>
                                    <a:ea typeface="Cambria Math" panose="02040503050406030204" pitchFamily="18" charset="0"/>
                                  </a:rPr>
                                  <m:t>𝑥</m:t>
                                </m:r>
                              </m:sub>
                            </m:sSub>
                            <m:r>
                              <a:rPr lang="fr-CA" i="1" dirty="0">
                                <a:solidFill>
                                  <a:schemeClr val="tx1"/>
                                </a:solidFill>
                                <a:latin typeface="Cambria Math"/>
                                <a:ea typeface="Cambria Math" panose="02040503050406030204" pitchFamily="18" charset="0"/>
                              </a:rPr>
                              <m:t>, </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a:ea typeface="Cambria Math"/>
                                  </a:rPr>
                                  <m:t>𝜆</m:t>
                                </m:r>
                              </m:e>
                              <m:sub>
                                <m:r>
                                  <a:rPr lang="fr-CA" i="1" dirty="0">
                                    <a:solidFill>
                                      <a:schemeClr val="tx1"/>
                                    </a:solidFill>
                                    <a:latin typeface="Cambria Math"/>
                                    <a:ea typeface="Cambria Math" panose="02040503050406030204" pitchFamily="18" charset="0"/>
                                  </a:rPr>
                                  <m:t>𝑡</m:t>
                                </m:r>
                              </m:sub>
                            </m:sSub>
                          </m:e>
                        </m:d>
                      </m:e>
                    </m:func>
                  </m:oMath>
                </a14:m>
                <a:r>
                  <a:rPr lang="fr-CA" dirty="0">
                    <a:solidFill>
                      <a:schemeClr val="tx1"/>
                    </a:solidFill>
                    <a:ea typeface="Cambria Math" panose="02040503050406030204" pitchFamily="18" charset="0"/>
                  </a:rPr>
                  <a:t>     et      </a:t>
                </a:r>
                <a14:m>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a:ea typeface="Cambria Math"/>
                          </a:rPr>
                          <m:t>𝜆</m:t>
                        </m:r>
                      </m:e>
                      <m:sub>
                        <m:r>
                          <a:rPr lang="fr-CA" i="1" dirty="0">
                            <a:solidFill>
                              <a:schemeClr val="tx1"/>
                            </a:solidFill>
                            <a:latin typeface="Cambria Math"/>
                            <a:ea typeface="Cambria Math"/>
                          </a:rPr>
                          <m:t>2</m:t>
                        </m:r>
                      </m:sub>
                    </m:sSub>
                    <m:r>
                      <a:rPr lang="fr-CA" i="1" dirty="0">
                        <a:solidFill>
                          <a:schemeClr val="tx1"/>
                        </a:solidFill>
                        <a:latin typeface="Cambria Math"/>
                        <a:ea typeface="Cambria Math" panose="02040503050406030204" pitchFamily="18" charset="0"/>
                      </a:rPr>
                      <m:t>=</m:t>
                    </m:r>
                    <m:func>
                      <m:funcPr>
                        <m:ctrlPr>
                          <a:rPr lang="fr-CA" i="1" dirty="0">
                            <a:solidFill>
                              <a:schemeClr val="tx1"/>
                            </a:solidFill>
                            <a:latin typeface="Cambria Math" panose="02040503050406030204" pitchFamily="18" charset="0"/>
                            <a:ea typeface="Cambria Math" panose="02040503050406030204" pitchFamily="18" charset="0"/>
                          </a:rPr>
                        </m:ctrlPr>
                      </m:funcPr>
                      <m:fName>
                        <m:r>
                          <m:rPr>
                            <m:sty m:val="p"/>
                          </m:rPr>
                          <a:rPr lang="fr-CA" dirty="0">
                            <a:solidFill>
                              <a:schemeClr val="tx1"/>
                            </a:solidFill>
                            <a:latin typeface="Cambria Math"/>
                            <a:ea typeface="Cambria Math" panose="02040503050406030204" pitchFamily="18" charset="0"/>
                          </a:rPr>
                          <m:t>min</m:t>
                        </m:r>
                        <m:r>
                          <a:rPr lang="fr-CA" dirty="0">
                            <a:solidFill>
                              <a:schemeClr val="tx1"/>
                            </a:solidFill>
                            <a:latin typeface="Cambria Math"/>
                            <a:ea typeface="Cambria Math" panose="02040503050406030204" pitchFamily="18" charset="0"/>
                          </a:rPr>
                          <m:t> </m:t>
                        </m:r>
                      </m:fName>
                      <m:e>
                        <m:d>
                          <m:dPr>
                            <m:ctrlPr>
                              <a:rPr lang="fr-CA" i="1" dirty="0">
                                <a:solidFill>
                                  <a:schemeClr val="tx1"/>
                                </a:solidFill>
                                <a:latin typeface="Cambria Math" panose="02040503050406030204" pitchFamily="18" charset="0"/>
                                <a:ea typeface="Cambria Math" panose="02040503050406030204" pitchFamily="18" charset="0"/>
                              </a:rPr>
                            </m:ctrlPr>
                          </m:dPr>
                          <m:e>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a:ea typeface="Cambria Math"/>
                                  </a:rPr>
                                  <m:t>𝜆</m:t>
                                </m:r>
                              </m:e>
                              <m:sub>
                                <m:r>
                                  <a:rPr lang="fr-CA" i="1" dirty="0">
                                    <a:solidFill>
                                      <a:schemeClr val="tx1"/>
                                    </a:solidFill>
                                    <a:latin typeface="Cambria Math"/>
                                    <a:ea typeface="Cambria Math" panose="02040503050406030204" pitchFamily="18" charset="0"/>
                                  </a:rPr>
                                  <m:t>𝑥</m:t>
                                </m:r>
                              </m:sub>
                            </m:sSub>
                            <m:r>
                              <a:rPr lang="fr-CA" i="1" dirty="0">
                                <a:solidFill>
                                  <a:schemeClr val="tx1"/>
                                </a:solidFill>
                                <a:latin typeface="Cambria Math"/>
                                <a:ea typeface="Cambria Math" panose="02040503050406030204" pitchFamily="18" charset="0"/>
                              </a:rPr>
                              <m:t>, </m:t>
                            </m:r>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a:ea typeface="Cambria Math"/>
                                  </a:rPr>
                                  <m:t>𝜆</m:t>
                                </m:r>
                              </m:e>
                              <m:sub>
                                <m:r>
                                  <a:rPr lang="fr-CA" i="1" dirty="0">
                                    <a:solidFill>
                                      <a:schemeClr val="tx1"/>
                                    </a:solidFill>
                                    <a:latin typeface="Cambria Math"/>
                                    <a:ea typeface="Cambria Math" panose="02040503050406030204" pitchFamily="18" charset="0"/>
                                  </a:rPr>
                                  <m:t>𝑡</m:t>
                                </m:r>
                              </m:sub>
                            </m:sSub>
                          </m:e>
                        </m:d>
                      </m:e>
                    </m:func>
                  </m:oMath>
                </a14:m>
                <a:r>
                  <a:rPr lang="fr-CA" dirty="0">
                    <a:solidFill>
                      <a:schemeClr val="tx1"/>
                    </a:solidFill>
                    <a:ea typeface="Cambria Math" panose="02040503050406030204" pitchFamily="18" charset="0"/>
                  </a:rPr>
                  <a:t> </a:t>
                </a:r>
              </a:p>
              <a:p>
                <a:pPr marL="857250" lvl="3" indent="0" eaLnBrk="1" hangingPunct="1">
                  <a:buClr>
                    <a:schemeClr val="tx1"/>
                  </a:buClr>
                  <a:buNone/>
                  <a:defRPr/>
                </a:pPr>
                <a:endParaRPr lang="fr-CA" sz="500" dirty="0">
                  <a:solidFill>
                    <a:schemeClr val="tx1"/>
                  </a:solidFill>
                  <a:ea typeface="Cambria Math" panose="02040503050406030204" pitchFamily="18" charset="0"/>
                </a:endParaRPr>
              </a:p>
              <a:p>
                <a:pPr marL="857250" lvl="3" indent="0" eaLnBrk="1" hangingPunct="1">
                  <a:buClr>
                    <a:schemeClr val="tx1"/>
                  </a:buClr>
                  <a:buNone/>
                  <a:defRPr/>
                </a:pPr>
                <a:r>
                  <a:rPr lang="fr-CA" dirty="0">
                    <a:solidFill>
                      <a:schemeClr val="tx1"/>
                    </a:solidFill>
                    <a:ea typeface="Cambria Math" panose="02040503050406030204" pitchFamily="18" charset="0"/>
                  </a:rPr>
                  <a:t>avec :</a:t>
                </a:r>
              </a:p>
              <a:p>
                <a:pPr marL="1314450" lvl="4" indent="0" eaLnBrk="1" hangingPunct="1">
                  <a:buClr>
                    <a:schemeClr val="tx1"/>
                  </a:buClr>
                  <a:buNone/>
                  <a:defRPr/>
                </a:pPr>
                <a:endParaRPr lang="fr-FR" sz="500" i="1" dirty="0">
                  <a:solidFill>
                    <a:schemeClr val="tx1"/>
                  </a:solidFill>
                  <a:latin typeface="Cambria Math"/>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panose="02040503050406030204" pitchFamily="18" charset="0"/>
                            </a:rPr>
                          </m:ctrlPr>
                        </m:sSubPr>
                        <m:e>
                          <m:r>
                            <a:rPr lang="fr-FR" i="1" dirty="0">
                              <a:solidFill>
                                <a:schemeClr val="tx1"/>
                              </a:solidFill>
                              <a:latin typeface="Cambria Math"/>
                              <a:ea typeface="Cambria Math"/>
                            </a:rPr>
                            <m:t>𝜆</m:t>
                          </m:r>
                        </m:e>
                        <m:sub>
                          <m:r>
                            <a:rPr lang="fr-CA" i="1" dirty="0">
                              <a:solidFill>
                                <a:schemeClr val="tx1"/>
                              </a:solidFill>
                              <a:latin typeface="Cambria Math"/>
                              <a:ea typeface="Cambria Math"/>
                            </a:rPr>
                            <m:t>𝑥</m:t>
                          </m:r>
                        </m:sub>
                      </m:sSub>
                      <m:r>
                        <a:rPr lang="fr-CA" i="1" dirty="0">
                          <a:solidFill>
                            <a:schemeClr val="tx1"/>
                          </a:solidFill>
                          <a:latin typeface="Cambria Math"/>
                          <a:ea typeface="Cambria Math" panose="02040503050406030204" pitchFamily="18" charset="0"/>
                        </a:rPr>
                        <m:t>=</m:t>
                      </m:r>
                      <m:sSub>
                        <m:sSubPr>
                          <m:ctrlPr>
                            <a:rPr lang="fr-CA" i="1" dirty="0">
                              <a:solidFill>
                                <a:schemeClr val="tx1"/>
                              </a:solidFill>
                              <a:latin typeface="Cambria Math" panose="02040503050406030204" pitchFamily="18" charset="0"/>
                              <a:ea typeface="Cambria Math" panose="02040503050406030204" pitchFamily="18" charset="0"/>
                            </a:rPr>
                          </m:ctrlPr>
                        </m:sSubPr>
                        <m:e>
                          <m:d>
                            <m:dPr>
                              <m:ctrlPr>
                                <a:rPr lang="fr-CA" i="1" dirty="0">
                                  <a:solidFill>
                                    <a:schemeClr val="tx1"/>
                                  </a:solidFill>
                                  <a:latin typeface="Cambria Math" panose="02040503050406030204" pitchFamily="18" charset="0"/>
                                  <a:ea typeface="Cambria Math" panose="02040503050406030204" pitchFamily="18" charset="0"/>
                                </a:rPr>
                              </m:ctrlPr>
                            </m:dPr>
                            <m:e>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a:ea typeface="Cambria Math" panose="02040503050406030204" pitchFamily="18" charset="0"/>
                                    </a:rPr>
                                    <m:t>𝐾</m:t>
                                  </m:r>
                                  <m:r>
                                    <a:rPr lang="fr-CA" i="1" dirty="0">
                                      <a:solidFill>
                                        <a:schemeClr val="tx1"/>
                                      </a:solidFill>
                                      <a:latin typeface="Cambria Math"/>
                                      <a:ea typeface="Cambria Math" panose="02040503050406030204" pitchFamily="18" charset="0"/>
                                    </a:rPr>
                                    <m:t> </m:t>
                                  </m:r>
                                  <m:r>
                                    <a:rPr lang="fr-CA" i="1" dirty="0">
                                      <a:solidFill>
                                        <a:schemeClr val="tx1"/>
                                      </a:solidFill>
                                      <a:latin typeface="Cambria Math"/>
                                      <a:ea typeface="Cambria Math" panose="02040503050406030204" pitchFamily="18" charset="0"/>
                                    </a:rPr>
                                    <m:t>𝐿</m:t>
                                  </m:r>
                                </m:num>
                                <m:den>
                                  <m:r>
                                    <a:rPr lang="fr-CA" i="1" dirty="0">
                                      <a:solidFill>
                                        <a:schemeClr val="tx1"/>
                                      </a:solidFill>
                                      <a:latin typeface="Cambria Math"/>
                                      <a:ea typeface="Cambria Math" panose="02040503050406030204" pitchFamily="18" charset="0"/>
                                    </a:rPr>
                                    <m:t>𝑟</m:t>
                                  </m:r>
                                </m:den>
                              </m:f>
                            </m:e>
                          </m:d>
                        </m:e>
                        <m:sub>
                          <m:r>
                            <a:rPr lang="fr-CA" i="1" dirty="0">
                              <a:solidFill>
                                <a:schemeClr val="tx1"/>
                              </a:solidFill>
                              <a:latin typeface="Cambria Math"/>
                              <a:ea typeface="Cambria Math" panose="02040503050406030204" pitchFamily="18" charset="0"/>
                            </a:rPr>
                            <m:t>𝑥</m:t>
                          </m:r>
                        </m:sub>
                      </m:sSub>
                    </m:oMath>
                  </m:oMathPara>
                </a14:m>
                <a:endParaRPr lang="fr-CA" i="1" dirty="0">
                  <a:solidFill>
                    <a:schemeClr val="tx1"/>
                  </a:solidFill>
                  <a:latin typeface="Cambria Math"/>
                  <a:ea typeface="Cambria Math" panose="02040503050406030204" pitchFamily="18" charset="0"/>
                </a:endParaRPr>
              </a:p>
              <a:p>
                <a:pPr marL="1314450" lvl="4" indent="0" eaLnBrk="1" hangingPunct="1">
                  <a:buClr>
                    <a:schemeClr val="tx1"/>
                  </a:buClr>
                  <a:buNone/>
                  <a:defRPr/>
                </a:pPr>
                <a:endParaRPr lang="fr-CA" sz="1000" i="1" dirty="0">
                  <a:solidFill>
                    <a:schemeClr val="tx1"/>
                  </a:solidFill>
                  <a:latin typeface="Cambria Math"/>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a:ea typeface="Cambria Math"/>
                            </a:rPr>
                            <m:t>𝜆</m:t>
                          </m:r>
                        </m:e>
                        <m:sub>
                          <m:r>
                            <a:rPr lang="fr-CA" i="1" dirty="0">
                              <a:solidFill>
                                <a:schemeClr val="tx1"/>
                              </a:solidFill>
                              <a:latin typeface="Cambria Math"/>
                              <a:ea typeface="Cambria Math"/>
                            </a:rPr>
                            <m:t>𝑡</m:t>
                          </m:r>
                        </m:sub>
                      </m:sSub>
                      <m:r>
                        <a:rPr lang="fr-CA" i="1" dirty="0">
                          <a:solidFill>
                            <a:schemeClr val="tx1"/>
                          </a:solidFill>
                          <a:latin typeface="Cambria Math"/>
                          <a:ea typeface="Cambria Math"/>
                        </a:rPr>
                        <m:t>=5 </m:t>
                      </m:r>
                      <m:rad>
                        <m:radPr>
                          <m:degHide m:val="on"/>
                          <m:ctrlPr>
                            <a:rPr lang="fr-CA" i="1" dirty="0">
                              <a:solidFill>
                                <a:schemeClr val="tx1"/>
                              </a:solidFill>
                              <a:latin typeface="Cambria Math" panose="02040503050406030204" pitchFamily="18" charset="0"/>
                              <a:ea typeface="Cambria Math"/>
                            </a:rPr>
                          </m:ctrlPr>
                        </m:radPr>
                        <m:deg/>
                        <m:e>
                          <m:f>
                            <m:fPr>
                              <m:ctrlPr>
                                <a:rPr lang="fr-CA" i="1" dirty="0">
                                  <a:solidFill>
                                    <a:schemeClr val="tx1"/>
                                  </a:solidFill>
                                  <a:latin typeface="Cambria Math" panose="02040503050406030204" pitchFamily="18" charset="0"/>
                                  <a:ea typeface="Cambria Math"/>
                                </a:rPr>
                              </m:ctrlPr>
                            </m:fPr>
                            <m:num>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a:ea typeface="Cambria Math"/>
                                    </a:rPr>
                                    <m:t>𝐼</m:t>
                                  </m:r>
                                </m:e>
                                <m:sub>
                                  <m:r>
                                    <a:rPr lang="fr-CA" i="1" dirty="0">
                                      <a:solidFill>
                                        <a:schemeClr val="tx1"/>
                                      </a:solidFill>
                                      <a:latin typeface="Cambria Math"/>
                                      <a:ea typeface="Cambria Math"/>
                                    </a:rPr>
                                    <m:t>𝑝</m:t>
                                  </m:r>
                                </m:sub>
                              </m:sSub>
                            </m:num>
                            <m:den>
                              <m:r>
                                <a:rPr lang="fr-CA" i="1" dirty="0">
                                  <a:solidFill>
                                    <a:schemeClr val="tx1"/>
                                  </a:solidFill>
                                  <a:latin typeface="Cambria Math"/>
                                  <a:ea typeface="Cambria Math"/>
                                </a:rPr>
                                <m:t>𝐽</m:t>
                              </m:r>
                            </m:den>
                          </m:f>
                        </m:e>
                      </m:rad>
                    </m:oMath>
                  </m:oMathPara>
                </a14:m>
                <a:endParaRPr lang="fr-FR" dirty="0">
                  <a:solidFill>
                    <a:schemeClr val="tx1"/>
                  </a:solidFill>
                  <a:ea typeface="Cambria Math" panose="02040503050406030204" pitchFamily="18" charset="0"/>
                </a:endParaRPr>
              </a:p>
              <a:p>
                <a:pPr marL="1200150" lvl="3" indent="-342900" eaLnBrk="1" hangingPunct="1">
                  <a:buClr>
                    <a:schemeClr val="tx1"/>
                  </a:buClr>
                  <a:buFont typeface="Wingdings" panose="05000000000000000000" pitchFamily="2" charset="2"/>
                  <a:buChar char="§"/>
                  <a:defRPr/>
                </a:pPr>
                <a:endParaRPr lang="fr-CA" i="1" dirty="0">
                  <a:solidFill>
                    <a:schemeClr val="tx1"/>
                  </a:solidFill>
                  <a:latin typeface="Cambria Math"/>
                  <a:ea typeface="Cambria Math"/>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529411"/>
                <a:ext cx="9821449" cy="59560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Image 12">
            <a:extLst>
              <a:ext uri="{FF2B5EF4-FFF2-40B4-BE49-F238E27FC236}">
                <a16:creationId xmlns:a16="http://schemas.microsoft.com/office/drawing/2014/main" id="{5F5DADF6-1208-40D7-B83A-884984B72F6E}"/>
              </a:ext>
            </a:extLst>
          </p:cNvPr>
          <p:cNvPicPr>
            <a:picLocks noChangeAspect="1"/>
          </p:cNvPicPr>
          <p:nvPr/>
        </p:nvPicPr>
        <p:blipFill>
          <a:blip r:embed="rId4"/>
          <a:stretch>
            <a:fillRect/>
          </a:stretch>
        </p:blipFill>
        <p:spPr>
          <a:xfrm>
            <a:off x="5062570" y="529411"/>
            <a:ext cx="5268818" cy="1564283"/>
          </a:xfrm>
          <a:prstGeom prst="rect">
            <a:avLst/>
          </a:prstGeom>
        </p:spPr>
      </p:pic>
      <p:sp>
        <p:nvSpPr>
          <p:cNvPr id="7" name="Rectangle 6">
            <a:extLst>
              <a:ext uri="{FF2B5EF4-FFF2-40B4-BE49-F238E27FC236}">
                <a16:creationId xmlns:a16="http://schemas.microsoft.com/office/drawing/2014/main" id="{26364846-1336-BD49-8FF5-D7592A77F3B2}"/>
              </a:ext>
            </a:extLst>
          </p:cNvPr>
          <p:cNvSpPr/>
          <p:nvPr/>
        </p:nvSpPr>
        <p:spPr>
          <a:xfrm>
            <a:off x="6041816" y="647040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097729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a:extLst>
                  <a:ext uri="{FF2B5EF4-FFF2-40B4-BE49-F238E27FC236}">
                    <a16:creationId xmlns:a16="http://schemas.microsoft.com/office/drawing/2014/main" id="{E2B3C123-E38D-4C15-9C51-674F1E739AF7}"/>
                  </a:ext>
                </a:extLst>
              </p:cNvPr>
              <p:cNvSpPr txBox="1">
                <a:spLocks noChangeArrowheads="1"/>
              </p:cNvSpPr>
              <p:nvPr/>
            </p:nvSpPr>
            <p:spPr bwMode="auto">
              <a:xfrm>
                <a:off x="838200" y="745332"/>
                <a:ext cx="3514046" cy="22857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tx1"/>
                  </a:buClr>
                  <a:buFont typeface="Arial" panose="020B0604020202020204" pitchFamily="34" charset="0"/>
                  <a:buChar char="•"/>
                  <a:defRPr/>
                </a:pPr>
                <a:r>
                  <a:rPr lang="fr-FR" sz="2000" dirty="0">
                    <a:latin typeface="Univers Condensed"/>
                    <a:ea typeface="Cambria Math" panose="02040503050406030204" pitchFamily="18" charset="0"/>
                  </a:rPr>
                  <a:t>La valeur de </a:t>
                </a:r>
                <a14:m>
                  <m:oMath xmlns:m="http://schemas.openxmlformats.org/officeDocument/2006/math">
                    <m:r>
                      <a:rPr lang="fr-FR" sz="2000" i="1" dirty="0">
                        <a:latin typeface="Cambria Math" panose="02040503050406030204" pitchFamily="18" charset="0"/>
                        <a:ea typeface="Cambria Math" panose="02040503050406030204" pitchFamily="18" charset="0"/>
                      </a:rPr>
                      <m:t>𝑘</m:t>
                    </m:r>
                  </m:oMath>
                </a14:m>
                <a:r>
                  <a:rPr lang="fr-FR" sz="2000" dirty="0">
                    <a:latin typeface="Univers Condensed"/>
                    <a:ea typeface="Cambria Math" panose="02040503050406030204" pitchFamily="18" charset="0"/>
                  </a:rPr>
                  <a:t> tirée du graphique sert à multiplier la plus grande des valeurs entre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fr-FR" sz="2000" i="1" dirty="0">
                            <a:latin typeface="Cambria Math" panose="02040503050406030204" pitchFamily="18" charset="0"/>
                            <a:ea typeface="Cambria Math"/>
                          </a:rPr>
                          <m:t>𝜆</m:t>
                        </m:r>
                      </m:e>
                      <m:sub>
                        <m:r>
                          <a:rPr lang="fr-CA" sz="2000" i="1" dirty="0">
                            <a:latin typeface="Cambria Math" panose="02040503050406030204" pitchFamily="18" charset="0"/>
                            <a:ea typeface="Cambria Math"/>
                          </a:rPr>
                          <m:t>𝑥</m:t>
                        </m:r>
                      </m:sub>
                    </m:sSub>
                  </m:oMath>
                </a14:m>
                <a:r>
                  <a:rPr lang="fr-FR" sz="2000" dirty="0">
                    <a:latin typeface="Univers Condensed"/>
                    <a:ea typeface="Cambria Math" panose="02040503050406030204" pitchFamily="18" charset="0"/>
                  </a:rPr>
                  <a:t> et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fr-FR" sz="2000" i="1" dirty="0">
                            <a:latin typeface="Cambria Math" panose="02040503050406030204" pitchFamily="18" charset="0"/>
                            <a:ea typeface="Cambria Math"/>
                          </a:rPr>
                          <m:t>𝜆</m:t>
                        </m:r>
                      </m:e>
                      <m:sub>
                        <m:r>
                          <a:rPr lang="fr-CA" sz="2000" i="1" dirty="0">
                            <a:latin typeface="Cambria Math" panose="02040503050406030204" pitchFamily="18" charset="0"/>
                            <a:ea typeface="Cambria Math"/>
                          </a:rPr>
                          <m:t>𝑡</m:t>
                        </m:r>
                      </m:sub>
                    </m:sSub>
                  </m:oMath>
                </a14:m>
                <a:r>
                  <a:rPr lang="fr-FR" sz="2000" dirty="0">
                    <a:latin typeface="Univers Condensed"/>
                    <a:ea typeface="Cambria Math" panose="02040503050406030204" pitchFamily="18" charset="0"/>
                  </a:rPr>
                  <a:t>, soit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fr-FR" sz="2000" i="1" dirty="0">
                            <a:latin typeface="Cambria Math" panose="02040503050406030204" pitchFamily="18" charset="0"/>
                            <a:ea typeface="Cambria Math"/>
                          </a:rPr>
                          <m:t>𝜆</m:t>
                        </m:r>
                      </m:e>
                      <m:sub>
                        <m:r>
                          <a:rPr lang="fr-CA" sz="2000" i="1" dirty="0">
                            <a:latin typeface="Cambria Math" panose="02040503050406030204" pitchFamily="18" charset="0"/>
                            <a:ea typeface="Cambria Math" panose="02040503050406030204" pitchFamily="18" charset="0"/>
                          </a:rPr>
                          <m:t>1</m:t>
                        </m:r>
                      </m:sub>
                    </m:sSub>
                    <m:r>
                      <a:rPr lang="fr-CA" sz="2000" i="1" dirty="0">
                        <a:latin typeface="Cambria Math" panose="02040503050406030204" pitchFamily="18" charset="0"/>
                        <a:ea typeface="Cambria Math" panose="02040503050406030204" pitchFamily="18" charset="0"/>
                      </a:rPr>
                      <m:t>=</m:t>
                    </m:r>
                    <m:func>
                      <m:funcPr>
                        <m:ctrlPr>
                          <a:rPr lang="fr-CA" sz="2000" i="1" dirty="0">
                            <a:latin typeface="Cambria Math" panose="02040503050406030204" pitchFamily="18" charset="0"/>
                            <a:ea typeface="Cambria Math" panose="02040503050406030204" pitchFamily="18" charset="0"/>
                          </a:rPr>
                        </m:ctrlPr>
                      </m:funcPr>
                      <m:fName>
                        <m:r>
                          <m:rPr>
                            <m:sty m:val="p"/>
                          </m:rPr>
                          <a:rPr lang="fr-CA" sz="2000" dirty="0">
                            <a:latin typeface="Cambria Math" panose="02040503050406030204" pitchFamily="18" charset="0"/>
                            <a:ea typeface="Cambria Math" panose="02040503050406030204" pitchFamily="18" charset="0"/>
                          </a:rPr>
                          <m:t>max</m:t>
                        </m:r>
                      </m:fName>
                      <m:e>
                        <m:r>
                          <a:rPr lang="fr-CA" sz="2000" i="1" dirty="0">
                            <a:latin typeface="Cambria Math" panose="02040503050406030204" pitchFamily="18" charset="0"/>
                            <a:ea typeface="Cambria Math" panose="02040503050406030204" pitchFamily="18" charset="0"/>
                          </a:rPr>
                          <m:t> </m:t>
                        </m:r>
                        <m:d>
                          <m:dPr>
                            <m:ctrlPr>
                              <a:rPr lang="fr-CA" sz="2000" i="1" dirty="0">
                                <a:latin typeface="Cambria Math" panose="02040503050406030204" pitchFamily="18" charset="0"/>
                                <a:ea typeface="Cambria Math" panose="02040503050406030204" pitchFamily="18" charset="0"/>
                              </a:rPr>
                            </m:ctrlPr>
                          </m:dPr>
                          <m:e>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a:rPr>
                                  <m:t>𝜆</m:t>
                                </m:r>
                              </m:e>
                              <m:sub>
                                <m:r>
                                  <a:rPr lang="fr-CA" sz="2000" i="1" dirty="0">
                                    <a:latin typeface="Cambria Math" panose="02040503050406030204" pitchFamily="18" charset="0"/>
                                    <a:ea typeface="Cambria Math" panose="02040503050406030204" pitchFamily="18" charset="0"/>
                                  </a:rPr>
                                  <m:t>𝑥</m:t>
                                </m:r>
                              </m:sub>
                            </m:sSub>
                            <m:r>
                              <a:rPr lang="fr-CA" sz="2000" i="1" dirty="0">
                                <a:latin typeface="Cambria Math" panose="02040503050406030204" pitchFamily="18" charset="0"/>
                                <a:ea typeface="Cambria Math" panose="02040503050406030204" pitchFamily="18" charset="0"/>
                              </a:rPr>
                              <m:t>, </m:t>
                            </m:r>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a:rPr>
                                  <m:t>𝜆</m:t>
                                </m:r>
                              </m:e>
                              <m:sub>
                                <m:r>
                                  <a:rPr lang="fr-CA" sz="2000" i="1" dirty="0">
                                    <a:latin typeface="Cambria Math" panose="02040503050406030204" pitchFamily="18" charset="0"/>
                                    <a:ea typeface="Cambria Math" panose="02040503050406030204" pitchFamily="18" charset="0"/>
                                  </a:rPr>
                                  <m:t>𝑡</m:t>
                                </m:r>
                              </m:sub>
                            </m:sSub>
                          </m:e>
                        </m:d>
                      </m:e>
                    </m:func>
                  </m:oMath>
                </a14:m>
                <a:r>
                  <a:rPr lang="fr-FR" sz="2000" dirty="0">
                    <a:latin typeface="Univers Condensed"/>
                    <a:ea typeface="Cambria Math" panose="02040503050406030204" pitchFamily="18" charset="0"/>
                  </a:rPr>
                  <a:t>, pour évaluer </a:t>
                </a:r>
                <a14:m>
                  <m:oMath xmlns:m="http://schemas.openxmlformats.org/officeDocument/2006/math">
                    <m:r>
                      <a:rPr lang="fr-FR" sz="2000" i="1" dirty="0">
                        <a:latin typeface="Cambria Math" panose="02040503050406030204" pitchFamily="18" charset="0"/>
                        <a:ea typeface="Cambria Math"/>
                      </a:rPr>
                      <m:t>𝜆</m:t>
                    </m:r>
                  </m:oMath>
                </a14:m>
                <a:endParaRPr lang="fr-FR" sz="2000" dirty="0">
                  <a:latin typeface="Univers Condensed"/>
                  <a:ea typeface="Cambria Math" panose="02040503050406030204" pitchFamily="18" charset="0"/>
                </a:endParaRPr>
              </a:p>
            </p:txBody>
          </p:sp>
        </mc:Choice>
        <mc:Fallback xmlns="">
          <p:sp>
            <p:nvSpPr>
              <p:cNvPr id="6" name="Rectangle 1027">
                <a:extLst>
                  <a:ext uri="{FF2B5EF4-FFF2-40B4-BE49-F238E27FC236}">
                    <a16:creationId xmlns:a16="http://schemas.microsoft.com/office/drawing/2014/main" id="{E2B3C123-E38D-4C15-9C51-674F1E739AF7}"/>
                  </a:ext>
                </a:extLst>
              </p:cNvPr>
              <p:cNvSpPr txBox="1">
                <a:spLocks noRot="1" noChangeAspect="1" noMove="1" noResize="1" noEditPoints="1" noAdjustHandles="1" noChangeArrowheads="1" noChangeShapeType="1" noTextEdit="1"/>
              </p:cNvSpPr>
              <p:nvPr/>
            </p:nvSpPr>
            <p:spPr bwMode="auto">
              <a:xfrm>
                <a:off x="838200" y="745332"/>
                <a:ext cx="3514046" cy="2285735"/>
              </a:xfrm>
              <a:prstGeom prst="rect">
                <a:avLst/>
              </a:prstGeom>
              <a:blipFill>
                <a:blip r:embed="rId3"/>
                <a:stretch>
                  <a:fillRect l="-1563" t="-1067" r="-3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391" y="655641"/>
            <a:ext cx="5137258" cy="598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660306" y="4275487"/>
            <a:ext cx="3741807" cy="738664"/>
          </a:xfrm>
          <a:prstGeom prst="rect">
            <a:avLst/>
          </a:prstGeom>
        </p:spPr>
        <p:txBody>
          <a:bodyPr wrap="square">
            <a:spAutoFit/>
          </a:bodyPr>
          <a:lstStyle/>
          <a:p>
            <a:r>
              <a:rPr lang="fr-FR" sz="1400" dirty="0">
                <a:latin typeface="Univers Condensed"/>
              </a:rPr>
              <a:t>Interaction entre la torsion et la flexion pour le calcul de la résistance au flambement de sections mono-symétriques</a:t>
            </a:r>
          </a:p>
        </p:txBody>
      </p:sp>
      <p:sp>
        <p:nvSpPr>
          <p:cNvPr id="8" name="Rectangle 7">
            <a:extLst>
              <a:ext uri="{FF2B5EF4-FFF2-40B4-BE49-F238E27FC236}">
                <a16:creationId xmlns:a16="http://schemas.microsoft.com/office/drawing/2014/main" id="{5A1F905E-9A40-7C41-AE8D-6EBA07C74D0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1733790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642098"/>
                <a:ext cx="9533467" cy="60793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Formulation  générale (pour différents modes de flambement)</a:t>
                </a:r>
              </a:p>
              <a:p>
                <a:pPr marL="342900" lvl="1" indent="-342900"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685800" lvl="2" indent="-285750" eaLnBrk="1" hangingPunct="1">
                  <a:buClr>
                    <a:schemeClr val="tx1"/>
                  </a:buClr>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Équation générale (cornières, sections asymétriques et </a:t>
                </a:r>
                <a:r>
                  <a:rPr lang="fr-FR" sz="1600" dirty="0" err="1">
                    <a:solidFill>
                      <a:schemeClr val="tx1"/>
                    </a:solidFill>
                    <a:latin typeface="Univers Condensed"/>
                    <a:ea typeface="Cambria Math" panose="02040503050406030204" pitchFamily="18" charset="0"/>
                  </a:rPr>
                  <a:t>monosymétriques</a:t>
                </a:r>
                <a:r>
                  <a:rPr lang="fr-FR" sz="1600" dirty="0">
                    <a:solidFill>
                      <a:schemeClr val="tx1"/>
                    </a:solidFill>
                    <a:latin typeface="Univers Condensed"/>
                    <a:ea typeface="Cambria Math" panose="02040503050406030204" pitchFamily="18" charset="0"/>
                  </a:rPr>
                  <a:t>)</a:t>
                </a:r>
              </a:p>
              <a:p>
                <a:pPr marL="742950" lvl="2" indent="-342900" eaLnBrk="1" hangingPunct="1">
                  <a:buClr>
                    <a:schemeClr val="tx1"/>
                  </a:buClr>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Clr>
                    <a:schemeClr val="tx1"/>
                  </a:buClr>
                  <a:buNone/>
                  <a:defRPr/>
                </a:pPr>
                <a14:m>
                  <m:oMathPara xmlns:m="http://schemas.openxmlformats.org/officeDocument/2006/math">
                    <m:oMathParaPr>
                      <m:jc m:val="left"/>
                    </m:oMathParaPr>
                    <m:oMath xmlns:m="http://schemas.openxmlformats.org/officeDocument/2006/math">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b="1" i="1" dirty="0">
                                      <a:solidFill>
                                        <a:schemeClr val="tx1"/>
                                      </a:solidFill>
                                      <a:latin typeface="Cambria Math" panose="02040503050406030204" pitchFamily="18" charset="0"/>
                                      <a:ea typeface="Cambria Math"/>
                                    </a:rPr>
                                  </m:ctrlPr>
                                </m:sSubPr>
                                <m:e>
                                  <m:r>
                                    <a:rPr lang="fr-CA" sz="1600" b="1" i="1" dirty="0">
                                      <a:solidFill>
                                        <a:schemeClr val="tx1"/>
                                      </a:solidFill>
                                      <a:latin typeface="Cambria Math" panose="02040503050406030204" pitchFamily="18" charset="0"/>
                                      <a:ea typeface="Cambria Math"/>
                                    </a:rPr>
                                    <m:t>𝑭</m:t>
                                  </m:r>
                                </m:e>
                                <m:sub>
                                  <m:r>
                                    <a:rPr lang="fr-CA" sz="1600" b="1" i="1" dirty="0">
                                      <a:solidFill>
                                        <a:schemeClr val="tx1"/>
                                      </a:solidFill>
                                      <a:latin typeface="Cambria Math" panose="02040503050406030204" pitchFamily="18" charset="0"/>
                                      <a:ea typeface="Cambria Math"/>
                                    </a:rPr>
                                    <m:t>𝟎</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𝑒</m:t>
                                  </m:r>
                                </m:sub>
                              </m:sSub>
                            </m:den>
                          </m:f>
                        </m:e>
                      </m:rad>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Clr>
                    <a:schemeClr val="tx1"/>
                  </a:buClr>
                  <a:buNone/>
                  <a:defRPr/>
                </a:pPr>
                <a:endParaRPr lang="fr-FR" sz="1600" dirty="0">
                  <a:solidFill>
                    <a:schemeClr val="tx1"/>
                  </a:solidFill>
                  <a:latin typeface="Univers Condensed"/>
                  <a:ea typeface="Cambria Math" panose="02040503050406030204" pitchFamily="18" charset="0"/>
                </a:endParaRPr>
              </a:p>
              <a:p>
                <a:pPr marL="1600200" lvl="4" indent="-285750" eaLnBrk="1" hangingPunct="1">
                  <a:buClr>
                    <a:schemeClr val="tx1"/>
                  </a:buClr>
                  <a:buFont typeface="Wingdings" panose="05000000000000000000" pitchFamily="2" charset="2"/>
                  <a:buChar char="ü"/>
                  <a:defRPr/>
                </a:pPr>
                <a:r>
                  <a:rPr lang="fr-FR" sz="1600" dirty="0">
                    <a:solidFill>
                      <a:schemeClr val="tx1"/>
                    </a:solidFill>
                    <a:latin typeface="Univers Condensed"/>
                    <a:ea typeface="Cambria Math"/>
                  </a:rPr>
                  <a:t>Sections doublement symétriques (sections en forme de croix, par exemple), sections axisymétriques (sections en </a:t>
                </a:r>
                <a14:m>
                  <m:oMath xmlns:m="http://schemas.openxmlformats.org/officeDocument/2006/math">
                    <m:r>
                      <m:rPr>
                        <m:sty m:val="p"/>
                      </m:rPr>
                      <a:rPr lang="fr-FR" sz="1600" dirty="0">
                        <a:solidFill>
                          <a:schemeClr val="tx1"/>
                        </a:solidFill>
                        <a:latin typeface="Cambria Math" panose="02040503050406030204" pitchFamily="18" charset="0"/>
                        <a:ea typeface="Cambria Math"/>
                      </a:rPr>
                      <m:t>Z</m:t>
                    </m:r>
                  </m:oMath>
                </a14:m>
                <a:r>
                  <a:rPr lang="fr-FR" sz="1600" dirty="0">
                    <a:solidFill>
                      <a:schemeClr val="tx1"/>
                    </a:solidFill>
                    <a:latin typeface="Univers Condensed"/>
                    <a:ea typeface="Cambria Math"/>
                  </a:rPr>
                  <a:t>, par exemple)</a:t>
                </a:r>
              </a:p>
              <a:p>
                <a:pPr marL="1657350" lvl="4" indent="-342900" eaLnBrk="1" hangingPunct="1">
                  <a:buClr>
                    <a:schemeClr val="tx1"/>
                  </a:buClr>
                  <a:buFont typeface="Wingdings" panose="05000000000000000000" pitchFamily="2" charset="2"/>
                  <a:buChar char="§"/>
                  <a:defRPr/>
                </a:pPr>
                <a:endParaRPr lang="fr-FR" sz="1600" dirty="0">
                  <a:solidFill>
                    <a:schemeClr val="tx1"/>
                  </a:solidFill>
                  <a:latin typeface="Univers Condensed"/>
                  <a:ea typeface="Cambria Math"/>
                </a:endParaRPr>
              </a:p>
              <a:p>
                <a:pPr marL="1771650" lvl="5" indent="0">
                  <a:buClr>
                    <a:schemeClr val="tx1"/>
                  </a:buClr>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𝑒</m:t>
                        </m:r>
                      </m:sub>
                    </m:sSub>
                  </m:oMath>
                </a14:m>
                <a:r>
                  <a:rPr lang="fr-FR" sz="1600" dirty="0">
                    <a:solidFill>
                      <a:schemeClr val="tx1"/>
                    </a:solidFill>
                    <a:latin typeface="Univers Condensed"/>
                    <a:ea typeface="Cambria Math"/>
                  </a:rPr>
                  <a:t> est égal à la </a:t>
                </a:r>
                <a:r>
                  <a:rPr lang="fr-FR" sz="1600" u="sng" dirty="0">
                    <a:solidFill>
                      <a:schemeClr val="tx1"/>
                    </a:solidFill>
                    <a:latin typeface="Univers Condensed"/>
                    <a:ea typeface="Cambria Math"/>
                  </a:rPr>
                  <a:t>plus petite des valeurs suivantes</a:t>
                </a:r>
                <a:r>
                  <a:rPr lang="fr-FR" sz="1600" dirty="0">
                    <a:solidFill>
                      <a:schemeClr val="tx1"/>
                    </a:solidFill>
                    <a:latin typeface="Univers Condensed"/>
                    <a:ea typeface="Cambria Math"/>
                  </a:rPr>
                  <a:t> :</a:t>
                </a:r>
              </a:p>
              <a:p>
                <a:pPr marL="1771650" lvl="5" indent="0">
                  <a:buClr>
                    <a:schemeClr val="tx1"/>
                  </a:buClr>
                  <a:buNone/>
                  <a:defRPr/>
                </a:pPr>
                <a:endParaRPr lang="fr-CA" sz="1600" i="1" dirty="0">
                  <a:solidFill>
                    <a:schemeClr val="tx1"/>
                  </a:solidFill>
                  <a:latin typeface="Univers Condensed"/>
                  <a:ea typeface="Cambria Math"/>
                </a:endParaRPr>
              </a:p>
              <a:p>
                <a:pPr marL="2228850" lvl="6"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m:t>
                          </m:r>
                        </m:sub>
                      </m:sSub>
                      <m:r>
                        <a:rPr lang="fr-FR" sz="1600" i="1" dirty="0">
                          <a:solidFill>
                            <a:schemeClr val="tx1"/>
                          </a:solidFill>
                          <a:latin typeface="Cambria Math" panose="02040503050406030204" pitchFamily="18" charset="0"/>
                          <a:ea typeface="Cambria Math" panose="02040503050406030204" pitchFamily="18" charset="0"/>
                        </a:rPr>
                        <m:t>= </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d>
                                <m:dPr>
                                  <m:ctrlPr>
                                    <a:rPr lang="fr-FR" sz="1600" i="1" dirty="0">
                                      <a:solidFill>
                                        <a:schemeClr val="tx1"/>
                                      </a:solidFill>
                                      <a:latin typeface="Cambria Math" panose="02040503050406030204" pitchFamily="18" charset="0"/>
                                      <a:ea typeface="Cambria Math" panose="02040503050406030204" pitchFamily="18" charset="0"/>
                                    </a:rPr>
                                  </m:ctrlPr>
                                </m:dPr>
                                <m:e>
                                  <m:f>
                                    <m:fPr>
                                      <m:ctrlPr>
                                        <a:rPr lang="fr-FR" sz="1600" i="1" dirty="0">
                                          <a:solidFill>
                                            <a:schemeClr val="tx1"/>
                                          </a:solidFill>
                                          <a:latin typeface="Cambria Math" panose="02040503050406030204" pitchFamily="18" charset="0"/>
                                          <a:ea typeface="Cambria Math" panose="02040503050406030204" pitchFamily="18" charset="0"/>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𝑥</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𝐿</m:t>
                                          </m:r>
                                        </m:e>
                                        <m:sub>
                                          <m:r>
                                            <a:rPr lang="fr-CA" sz="1600" i="1" dirty="0">
                                              <a:solidFill>
                                                <a:schemeClr val="tx1"/>
                                              </a:solidFill>
                                              <a:latin typeface="Cambria Math" panose="02040503050406030204" pitchFamily="18" charset="0"/>
                                              <a:ea typeface="Cambria Math" panose="02040503050406030204" pitchFamily="18" charset="0"/>
                                            </a:rPr>
                                            <m:t>𝑥</m:t>
                                          </m:r>
                                        </m:sub>
                                      </m:sSub>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r>
                                            <a:rPr lang="fr-CA" sz="1600" i="1" dirty="0">
                                              <a:solidFill>
                                                <a:schemeClr val="tx1"/>
                                              </a:solidFill>
                                              <a:latin typeface="Cambria Math" panose="02040503050406030204" pitchFamily="18" charset="0"/>
                                              <a:ea typeface="Cambria Math" panose="02040503050406030204" pitchFamily="18" charset="0"/>
                                            </a:rPr>
                                            <m:t>𝑥</m:t>
                                          </m:r>
                                        </m:sub>
                                      </m:sSub>
                                    </m:den>
                                  </m:f>
                                </m:e>
                              </m:d>
                            </m:e>
                            <m:sup>
                              <m:r>
                                <a:rPr lang="en-CA" sz="1600" i="1" dirty="0">
                                  <a:solidFill>
                                    <a:schemeClr val="tx1"/>
                                  </a:solidFill>
                                  <a:latin typeface="Cambria Math" panose="02040503050406030204" pitchFamily="18" charset="0"/>
                                  <a:ea typeface="Cambria Math" panose="02040503050406030204" pitchFamily="18" charset="0"/>
                                </a:rPr>
                                <m:t>2</m:t>
                              </m:r>
                            </m:sup>
                          </m:sSup>
                        </m:den>
                      </m:f>
                      <m:r>
                        <a:rPr lang="fr-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𝑦</m:t>
                          </m:r>
                        </m:sub>
                      </m:sSub>
                      <m:r>
                        <a:rPr lang="fr-FR" sz="1600" i="1" dirty="0">
                          <a:solidFill>
                            <a:schemeClr val="tx1"/>
                          </a:solidFill>
                          <a:latin typeface="Cambria Math" panose="02040503050406030204" pitchFamily="18" charset="0"/>
                          <a:ea typeface="Cambria Math" panose="02040503050406030204" pitchFamily="18" charset="0"/>
                        </a:rPr>
                        <m:t>= </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d>
                                <m:dPr>
                                  <m:ctrlPr>
                                    <a:rPr lang="fr-FR" sz="1600" i="1" dirty="0">
                                      <a:solidFill>
                                        <a:schemeClr val="tx1"/>
                                      </a:solidFill>
                                      <a:latin typeface="Cambria Math" panose="02040503050406030204" pitchFamily="18" charset="0"/>
                                      <a:ea typeface="Cambria Math" panose="02040503050406030204" pitchFamily="18" charset="0"/>
                                    </a:rPr>
                                  </m:ctrlPr>
                                </m:dPr>
                                <m:e>
                                  <m:f>
                                    <m:fPr>
                                      <m:ctrlPr>
                                        <a:rPr lang="fr-FR" sz="1600" i="1" dirty="0">
                                          <a:solidFill>
                                            <a:schemeClr val="tx1"/>
                                          </a:solidFill>
                                          <a:latin typeface="Cambria Math" panose="02040503050406030204" pitchFamily="18" charset="0"/>
                                          <a:ea typeface="Cambria Math" panose="02040503050406030204" pitchFamily="18" charset="0"/>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𝑦</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𝐿</m:t>
                                          </m:r>
                                        </m:e>
                                        <m:sub>
                                          <m:r>
                                            <a:rPr lang="fr-CA" sz="1600" i="1" dirty="0">
                                              <a:solidFill>
                                                <a:schemeClr val="tx1"/>
                                              </a:solidFill>
                                              <a:latin typeface="Cambria Math" panose="02040503050406030204" pitchFamily="18" charset="0"/>
                                              <a:ea typeface="Cambria Math" panose="02040503050406030204" pitchFamily="18" charset="0"/>
                                            </a:rPr>
                                            <m:t>𝑦</m:t>
                                          </m:r>
                                        </m:sub>
                                      </m:sSub>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r>
                                            <a:rPr lang="fr-CA" sz="1600" i="1" dirty="0">
                                              <a:solidFill>
                                                <a:schemeClr val="tx1"/>
                                              </a:solidFill>
                                              <a:latin typeface="Cambria Math" panose="02040503050406030204" pitchFamily="18" charset="0"/>
                                              <a:ea typeface="Cambria Math" panose="02040503050406030204" pitchFamily="18" charset="0"/>
                                            </a:rPr>
                                            <m:t>𝑦</m:t>
                                          </m:r>
                                        </m:sub>
                                      </m:sSub>
                                    </m:den>
                                  </m:f>
                                </m:e>
                              </m:d>
                            </m:e>
                            <m:sup>
                              <m:r>
                                <a:rPr lang="en-CA" sz="1600" i="1" dirty="0">
                                  <a:solidFill>
                                    <a:schemeClr val="tx1"/>
                                  </a:solidFill>
                                  <a:latin typeface="Cambria Math" panose="02040503050406030204" pitchFamily="18" charset="0"/>
                                  <a:ea typeface="Cambria Math" panose="02040503050406030204" pitchFamily="18" charset="0"/>
                                </a:rPr>
                                <m:t>2</m:t>
                              </m:r>
                            </m:sup>
                          </m:sSup>
                        </m:den>
                      </m:f>
                      <m:r>
                        <a:rPr lang="fr-CA" sz="1600" i="1" dirty="0">
                          <a:solidFill>
                            <a:schemeClr val="tx1"/>
                          </a:solidFill>
                          <a:latin typeface="Cambria Math" panose="02040503050406030204" pitchFamily="18" charset="0"/>
                          <a:ea typeface="Cambria Math" panose="02040503050406030204" pitchFamily="18" charset="0"/>
                        </a:rPr>
                        <m:t>,</m:t>
                      </m:r>
                    </m:oMath>
                  </m:oMathPara>
                </a14:m>
                <a:endParaRPr lang="fr-CA" sz="1600" i="1" dirty="0">
                  <a:solidFill>
                    <a:schemeClr val="tx1"/>
                  </a:solidFill>
                  <a:latin typeface="Univers Condensed"/>
                  <a:ea typeface="Cambria Math" panose="02040503050406030204" pitchFamily="18" charset="0"/>
                </a:endParaRPr>
              </a:p>
              <a:p>
                <a:pPr marL="2228850" lvl="6" indent="0">
                  <a:buClr>
                    <a:schemeClr val="tx1"/>
                  </a:buClr>
                  <a:buNone/>
                  <a:defRPr/>
                </a:pPr>
                <a:endParaRPr lang="fr-CA" sz="1600" i="1" dirty="0">
                  <a:solidFill>
                    <a:schemeClr val="tx1"/>
                  </a:solidFill>
                  <a:latin typeface="Univers Condensed"/>
                  <a:ea typeface="Cambria Math"/>
                </a:endParaRPr>
              </a:p>
              <a:p>
                <a:pPr marL="2228850" lvl="6"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𝑧</m:t>
                          </m:r>
                        </m:sub>
                      </m:sSub>
                      <m:r>
                        <a:rPr lang="fr-FR" sz="1600" i="1" dirty="0">
                          <a:solidFill>
                            <a:schemeClr val="tx1"/>
                          </a:solidFill>
                          <a:latin typeface="Cambria Math" panose="02040503050406030204" pitchFamily="18" charset="0"/>
                          <a:ea typeface="Cambria Math" panose="02040503050406030204" pitchFamily="18" charset="0"/>
                        </a:rPr>
                        <m:t>=</m:t>
                      </m:r>
                      <m:d>
                        <m:dPr>
                          <m:ctrlPr>
                            <a:rPr lang="fr-FR" sz="1600" i="1" dirty="0">
                              <a:solidFill>
                                <a:schemeClr val="tx1"/>
                              </a:solidFill>
                              <a:latin typeface="Cambria Math" panose="02040503050406030204" pitchFamily="18" charset="0"/>
                              <a:ea typeface="Cambria Math" panose="02040503050406030204" pitchFamily="18" charset="0"/>
                            </a:rPr>
                          </m:ctrlPr>
                        </m:dPr>
                        <m:e>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𝐶</m:t>
                                  </m:r>
                                </m:e>
                                <m:sub>
                                  <m:r>
                                    <a:rPr lang="fr-CA" sz="1600" i="1" dirty="0">
                                      <a:solidFill>
                                        <a:schemeClr val="tx1"/>
                                      </a:solidFill>
                                      <a:latin typeface="Cambria Math" panose="02040503050406030204" pitchFamily="18" charset="0"/>
                                      <a:ea typeface="Cambria Math" panose="02040503050406030204" pitchFamily="18" charset="0"/>
                                    </a:rPr>
                                    <m:t>𝑤</m:t>
                                  </m:r>
                                </m:sub>
                              </m:sSub>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d>
                                    <m:dPr>
                                      <m:ctrlPr>
                                        <a:rPr lang="fr-FR"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𝑥</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𝐿</m:t>
                                          </m:r>
                                        </m:e>
                                        <m:sub>
                                          <m:r>
                                            <a:rPr lang="fr-CA" sz="1600" i="1" dirty="0">
                                              <a:solidFill>
                                                <a:schemeClr val="tx1"/>
                                              </a:solidFill>
                                              <a:latin typeface="Cambria Math" panose="02040503050406030204" pitchFamily="18" charset="0"/>
                                              <a:ea typeface="Cambria Math" panose="02040503050406030204" pitchFamily="18" charset="0"/>
                                            </a:rPr>
                                            <m:t>𝑥</m:t>
                                          </m:r>
                                        </m:sub>
                                      </m:sSub>
                                    </m:e>
                                  </m:d>
                                </m:e>
                                <m:sup>
                                  <m:r>
                                    <a:rPr lang="en-CA" sz="1600" i="1" dirty="0">
                                      <a:solidFill>
                                        <a:schemeClr val="tx1"/>
                                      </a:solidFill>
                                      <a:latin typeface="Cambria Math" panose="02040503050406030204" pitchFamily="18" charset="0"/>
                                      <a:ea typeface="Cambria Math" panose="02040503050406030204" pitchFamily="18" charset="0"/>
                                    </a:rPr>
                                    <m:t>2</m:t>
                                  </m:r>
                                </m:sup>
                              </m:sSup>
                            </m:den>
                          </m:f>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𝐺</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𝐽</m:t>
                          </m:r>
                          <m:r>
                            <m:rPr>
                              <m:nor/>
                            </m:rPr>
                            <a:rPr lang="fr-CA" sz="1600" i="1" dirty="0">
                              <a:solidFill>
                                <a:schemeClr val="tx1"/>
                              </a:solidFill>
                              <a:latin typeface="Univers Condensed"/>
                              <a:ea typeface="Cambria Math"/>
                            </a:rPr>
                            <m:t> </m:t>
                          </m:r>
                        </m:e>
                      </m:d>
                      <m:f>
                        <m:fPr>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1</m:t>
                          </m:r>
                        </m:num>
                        <m:den>
                          <m:r>
                            <a:rPr lang="fr-CA" sz="1600" i="1" dirty="0">
                              <a:solidFill>
                                <a:schemeClr val="tx1"/>
                              </a:solidFill>
                              <a:latin typeface="Cambria Math" panose="02040503050406030204" pitchFamily="18" charset="0"/>
                              <a:ea typeface="Cambria Math" panose="02040503050406030204" pitchFamily="18" charset="0"/>
                            </a:rPr>
                            <m:t>𝐴</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den>
                      </m:f>
                    </m:oMath>
                  </m:oMathPara>
                </a14:m>
                <a:endParaRPr lang="fr-CA" sz="1600" dirty="0">
                  <a:solidFill>
                    <a:schemeClr val="tx1"/>
                  </a:solidFill>
                  <a:latin typeface="Univers Condensed"/>
                  <a:ea typeface="Cambria Math"/>
                </a:endParaRPr>
              </a:p>
              <a:p>
                <a:pPr marL="1771650" lvl="5" indent="0">
                  <a:buClr>
                    <a:schemeClr val="tx1"/>
                  </a:buClr>
                  <a:buNone/>
                  <a:defRPr/>
                </a:pPr>
                <a:r>
                  <a:rPr lang="fr-CA" sz="1600" dirty="0">
                    <a:solidFill>
                      <a:schemeClr val="tx1"/>
                    </a:solidFill>
                    <a:latin typeface="Univers Condensed"/>
                    <a:ea typeface="Cambria Math"/>
                  </a:rPr>
                  <a:t>avec</a:t>
                </a:r>
                <a:endParaRPr lang="fr-CA" sz="1600" i="1" dirty="0">
                  <a:solidFill>
                    <a:schemeClr val="tx1"/>
                  </a:solidFill>
                  <a:latin typeface="Univers Condensed"/>
                  <a:ea typeface="Cambria Math"/>
                </a:endParaRPr>
              </a:p>
              <a:p>
                <a:pPr marL="2228850" lvl="6" indent="0">
                  <a:buClr>
                    <a:schemeClr val="tx1"/>
                  </a:buClr>
                  <a:buNone/>
                  <a:defRPr/>
                </a:pPr>
                <a14:m>
                  <m:oMathPara xmlns:m="http://schemas.openxmlformats.org/officeDocument/2006/math">
                    <m:oMathParaPr>
                      <m:jc m:val="left"/>
                    </m:oMathParaPr>
                    <m:oMath xmlns:m="http://schemas.openxmlformats.org/officeDocument/2006/math">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0</m:t>
                          </m:r>
                        </m:sub>
                        <m:sup>
                          <m:r>
                            <a:rPr lang="fr-FR" sz="1600" i="1">
                              <a:solidFill>
                                <a:schemeClr val="tx1"/>
                              </a:solidFill>
                              <a:latin typeface="Cambria Math" panose="02040503050406030204" pitchFamily="18" charset="0"/>
                            </a:rPr>
                            <m:t>2</m:t>
                          </m:r>
                        </m:sup>
                      </m:sSubSup>
                      <m:r>
                        <a:rPr lang="fr-CA" sz="1600" i="1" dirty="0">
                          <a:solidFill>
                            <a:schemeClr val="tx1"/>
                          </a:solidFill>
                          <a:latin typeface="Cambria Math" panose="02040503050406030204" pitchFamily="18" charset="0"/>
                          <a:ea typeface="Cambria Math"/>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𝑥</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𝑦</m:t>
                          </m:r>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𝑥</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oMath>
                  </m:oMathPara>
                </a14:m>
                <a:endParaRPr lang="fr-CA" sz="1600" dirty="0">
                  <a:solidFill>
                    <a:srgbClr val="000099"/>
                  </a:solidFill>
                  <a:latin typeface="Univers Condensed"/>
                </a:endParaRPr>
              </a:p>
              <a:p>
                <a:pPr marL="1314450" lvl="4" indent="0" eaLnBrk="1" hangingPunct="1">
                  <a:buClr>
                    <a:schemeClr val="tx1"/>
                  </a:buClr>
                  <a:buNone/>
                  <a:defRPr/>
                </a:pPr>
                <a:endParaRPr lang="fr-CA" sz="1600" dirty="0">
                  <a:solidFill>
                    <a:srgbClr val="000099"/>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642098"/>
                <a:ext cx="9533467" cy="6079378"/>
              </a:xfrm>
              <a:prstGeom prst="rect">
                <a:avLst/>
              </a:prstGeom>
              <a:blipFill>
                <a:blip r:embed="rId3"/>
                <a:stretch>
                  <a:fillRect l="-256" t="-301" r="-5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4370654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590746"/>
                <a:ext cx="10143067" cy="61307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Sections </a:t>
                </a:r>
                <a:r>
                  <a:rPr lang="fr-FR" sz="1600" dirty="0" err="1">
                    <a:solidFill>
                      <a:schemeClr val="accent1"/>
                    </a:solidFill>
                    <a:latin typeface="Univers Condensed"/>
                    <a:ea typeface="Cambria Math" panose="02040503050406030204" pitchFamily="18" charset="0"/>
                  </a:rPr>
                  <a:t>monosymétriques</a:t>
                </a:r>
                <a:r>
                  <a:rPr lang="fr-FR" sz="1600" dirty="0">
                    <a:solidFill>
                      <a:schemeClr val="accent1"/>
                    </a:solidFill>
                    <a:latin typeface="Univers Condensed"/>
                    <a:ea typeface="Cambria Math" panose="02040503050406030204" pitchFamily="18" charset="0"/>
                  </a:rPr>
                  <a:t> </a:t>
                </a:r>
                <a:r>
                  <a:rPr lang="fr-FR" sz="1600" dirty="0">
                    <a:latin typeface="Univers Condensed"/>
                    <a:ea typeface="Cambria Math" panose="02040503050406030204" pitchFamily="18" charset="0"/>
                  </a:rPr>
                  <a:t>(axe de symétrie : </a:t>
                </a:r>
                <a14:m>
                  <m:oMath xmlns:m="http://schemas.openxmlformats.org/officeDocument/2006/math">
                    <m:r>
                      <a:rPr lang="fr-FR" sz="1600" i="1" dirty="0">
                        <a:latin typeface="Cambria Math" panose="02040503050406030204" pitchFamily="18" charset="0"/>
                        <a:ea typeface="Cambria Math" panose="02040503050406030204" pitchFamily="18" charset="0"/>
                      </a:rPr>
                      <m:t>𝑥</m:t>
                    </m:r>
                  </m:oMath>
                </a14:m>
                <a:r>
                  <a:rPr lang="fr-FR" sz="1600" dirty="0">
                    <a:latin typeface="Univers Condensed"/>
                    <a:ea typeface="Cambria Math" panose="02040503050406030204" pitchFamily="18" charset="0"/>
                  </a:rPr>
                  <a:t> - </a:t>
                </a:r>
                <a14:m>
                  <m:oMath xmlns:m="http://schemas.openxmlformats.org/officeDocument/2006/math">
                    <m:r>
                      <a:rPr lang="fr-FR" sz="1600" i="1" dirty="0">
                        <a:latin typeface="Cambria Math" panose="02040503050406030204" pitchFamily="18" charset="0"/>
                        <a:ea typeface="Cambria Math" panose="02040503050406030204" pitchFamily="18" charset="0"/>
                      </a:rPr>
                      <m:t>𝑥</m:t>
                    </m:r>
                  </m:oMath>
                </a14:m>
                <a:r>
                  <a:rPr lang="fr-FR" sz="1600" dirty="0">
                    <a:latin typeface="Univers Condensed"/>
                    <a:ea typeface="Cambria Math" panose="02040503050406030204" pitchFamily="18" charset="0"/>
                  </a:rPr>
                  <a:t>)</a:t>
                </a:r>
              </a:p>
              <a:p>
                <a:pPr marL="1657350" lvl="4" indent="-342900" eaLnBrk="1" hangingPunct="1">
                  <a:buClr>
                    <a:schemeClr val="tx1"/>
                  </a:buClr>
                  <a:buFont typeface="Wingdings" panose="05000000000000000000" pitchFamily="2" charset="2"/>
                  <a:buChar char="§"/>
                  <a:defRPr/>
                </a:pPr>
                <a:endParaRPr lang="fr-FR" sz="1600" dirty="0">
                  <a:latin typeface="Univers Condensed"/>
                  <a:ea typeface="Cambria Math"/>
                </a:endParaRPr>
              </a:p>
              <a:p>
                <a:pPr marL="857250" lvl="3" indent="0">
                  <a:buClr>
                    <a:schemeClr val="tx1"/>
                  </a:buClr>
                  <a:buNone/>
                  <a:defRPr/>
                </a:pPr>
                <a14:m>
                  <m:oMath xmlns:m="http://schemas.openxmlformats.org/officeDocument/2006/math">
                    <m:sSub>
                      <m:sSubPr>
                        <m:ctrlPr>
                          <a:rPr lang="fr-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𝐹</m:t>
                        </m:r>
                      </m:e>
                      <m:sub>
                        <m:r>
                          <a:rPr lang="fr-CA" sz="1600" i="1" dirty="0">
                            <a:latin typeface="Cambria Math" panose="02040503050406030204" pitchFamily="18" charset="0"/>
                            <a:ea typeface="Cambria Math"/>
                          </a:rPr>
                          <m:t>𝑒</m:t>
                        </m:r>
                      </m:sub>
                    </m:sSub>
                  </m:oMath>
                </a14:m>
                <a:r>
                  <a:rPr lang="fr-FR" sz="1600" dirty="0">
                    <a:latin typeface="Univers Condensed"/>
                    <a:ea typeface="Cambria Math"/>
                  </a:rPr>
                  <a:t> est égal à la </a:t>
                </a:r>
                <a:r>
                  <a:rPr lang="fr-FR" sz="1600" u="sng" dirty="0">
                    <a:latin typeface="Univers Condensed"/>
                    <a:ea typeface="Cambria Math"/>
                  </a:rPr>
                  <a:t>plus petite des valeurs suivantes</a:t>
                </a:r>
                <a:r>
                  <a:rPr lang="fr-FR" sz="1600" dirty="0">
                    <a:latin typeface="Univers Condensed"/>
                    <a:ea typeface="Cambria Math"/>
                  </a:rPr>
                  <a:t> :</a:t>
                </a:r>
              </a:p>
              <a:p>
                <a:pPr marL="1771650" lvl="5" indent="0">
                  <a:buClr>
                    <a:schemeClr val="tx1"/>
                  </a:buClr>
                  <a:buNone/>
                  <a:defRPr/>
                </a:pPr>
                <a:endParaRPr lang="fr-CA" sz="1600" i="1" dirty="0">
                  <a:latin typeface="Univers Condensed"/>
                  <a:ea typeface="Cambria Math"/>
                </a:endParaRPr>
              </a:p>
              <a:p>
                <a:pPr marL="1314450" lvl="4"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smtClean="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𝑦</m:t>
                          </m:r>
                        </m:sub>
                      </m:sSub>
                      <m:r>
                        <a:rPr lang="fr-FR" sz="1600" i="1" dirty="0">
                          <a:solidFill>
                            <a:schemeClr val="tx1"/>
                          </a:solidFill>
                          <a:latin typeface="Cambria Math" panose="02040503050406030204" pitchFamily="18" charset="0"/>
                          <a:ea typeface="Cambria Math" panose="02040503050406030204" pitchFamily="18" charset="0"/>
                        </a:rPr>
                        <m:t>= </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d>
                                <m:dPr>
                                  <m:ctrlPr>
                                    <a:rPr lang="fr-FR" sz="1600" i="1" dirty="0">
                                      <a:solidFill>
                                        <a:schemeClr val="tx1"/>
                                      </a:solidFill>
                                      <a:latin typeface="Cambria Math" panose="02040503050406030204" pitchFamily="18" charset="0"/>
                                      <a:ea typeface="Cambria Math" panose="02040503050406030204" pitchFamily="18" charset="0"/>
                                    </a:rPr>
                                  </m:ctrlPr>
                                </m:dPr>
                                <m:e>
                                  <m:f>
                                    <m:fPr>
                                      <m:ctrlPr>
                                        <a:rPr lang="fr-FR" sz="1600" i="1" dirty="0">
                                          <a:solidFill>
                                            <a:schemeClr val="tx1"/>
                                          </a:solidFill>
                                          <a:latin typeface="Cambria Math" panose="02040503050406030204" pitchFamily="18" charset="0"/>
                                          <a:ea typeface="Cambria Math" panose="02040503050406030204" pitchFamily="18" charset="0"/>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𝑦</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𝐿</m:t>
                                          </m:r>
                                        </m:e>
                                        <m:sub>
                                          <m:r>
                                            <a:rPr lang="fr-CA" sz="1600" i="1" dirty="0">
                                              <a:solidFill>
                                                <a:schemeClr val="tx1"/>
                                              </a:solidFill>
                                              <a:latin typeface="Cambria Math" panose="02040503050406030204" pitchFamily="18" charset="0"/>
                                              <a:ea typeface="Cambria Math" panose="02040503050406030204" pitchFamily="18" charset="0"/>
                                            </a:rPr>
                                            <m:t>𝑦</m:t>
                                          </m:r>
                                        </m:sub>
                                      </m:sSub>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r>
                                            <a:rPr lang="fr-CA" sz="1600" i="1" dirty="0">
                                              <a:solidFill>
                                                <a:schemeClr val="tx1"/>
                                              </a:solidFill>
                                              <a:latin typeface="Cambria Math" panose="02040503050406030204" pitchFamily="18" charset="0"/>
                                              <a:ea typeface="Cambria Math" panose="02040503050406030204" pitchFamily="18" charset="0"/>
                                            </a:rPr>
                                            <m:t>𝑦</m:t>
                                          </m:r>
                                        </m:sub>
                                      </m:sSub>
                                    </m:den>
                                  </m:f>
                                </m:e>
                              </m:d>
                            </m:e>
                            <m:sup>
                              <m:r>
                                <a:rPr lang="en-CA" sz="1600" i="1" dirty="0">
                                  <a:solidFill>
                                    <a:schemeClr val="tx1"/>
                                  </a:solidFill>
                                  <a:latin typeface="Cambria Math" panose="02040503050406030204" pitchFamily="18" charset="0"/>
                                  <a:ea typeface="Cambria Math" panose="02040503050406030204" pitchFamily="18" charset="0"/>
                                </a:rPr>
                                <m:t>2</m:t>
                              </m:r>
                            </m:sup>
                          </m:sSup>
                        </m:den>
                      </m:f>
                      <m:r>
                        <a:rPr lang="fr-CA" sz="1600" i="1" dirty="0">
                          <a:solidFill>
                            <a:schemeClr val="tx1"/>
                          </a:solidFill>
                          <a:latin typeface="Cambria Math" panose="02040503050406030204" pitchFamily="18" charset="0"/>
                          <a:ea typeface="Cambria Math" panose="02040503050406030204" pitchFamily="18" charset="0"/>
                        </a:rPr>
                        <m:t>,</m:t>
                      </m:r>
                    </m:oMath>
                  </m:oMathPara>
                </a14:m>
                <a:endParaRPr lang="fr-CA" sz="1600" i="1" dirty="0">
                  <a:solidFill>
                    <a:schemeClr val="tx1"/>
                  </a:solidFill>
                  <a:latin typeface="Univers Condensed"/>
                  <a:ea typeface="Cambria Math" panose="02040503050406030204" pitchFamily="18" charset="0"/>
                </a:endParaRPr>
              </a:p>
              <a:p>
                <a:pPr marL="1314450" lvl="4" indent="0">
                  <a:buClr>
                    <a:schemeClr val="tx1"/>
                  </a:buClr>
                  <a:buNone/>
                  <a:defRPr/>
                </a:pPr>
                <a:endParaRPr lang="fr-CA" sz="1600" i="1" dirty="0">
                  <a:solidFill>
                    <a:schemeClr val="tx1"/>
                  </a:solidFill>
                  <a:latin typeface="Univers Condensed"/>
                  <a:ea typeface="Cambria Math" panose="02040503050406030204" pitchFamily="18" charset="0"/>
                </a:endParaRPr>
              </a:p>
              <a:p>
                <a:pPr marL="2228850" lvl="6" indent="0">
                  <a:buClr>
                    <a:schemeClr val="tx1"/>
                  </a:buClr>
                  <a:buNone/>
                  <a:defRPr/>
                </a:pPr>
                <a:endParaRPr lang="fr-CA" sz="1600" i="1" dirty="0">
                  <a:solidFill>
                    <a:schemeClr val="tx1"/>
                  </a:solidFill>
                  <a:latin typeface="Univers Condensed"/>
                  <a:ea typeface="Cambria Math"/>
                </a:endParaRPr>
              </a:p>
              <a:p>
                <a:pPr marL="1314450" lvl="4" indent="0">
                  <a:buClr>
                    <a:schemeClr val="tx1"/>
                  </a:buClr>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𝑥𝑧</m:t>
                          </m:r>
                        </m:sub>
                      </m:sSub>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𝑧</m:t>
                              </m:r>
                            </m:sub>
                          </m:sSub>
                        </m:num>
                        <m:den>
                          <m:r>
                            <a:rPr lang="fr-CA" sz="1600" i="1" dirty="0">
                              <a:solidFill>
                                <a:schemeClr val="tx1"/>
                              </a:solidFill>
                              <a:latin typeface="Cambria Math" panose="02040503050406030204" pitchFamily="18" charset="0"/>
                              <a:ea typeface="Cambria Math" panose="02040503050406030204" pitchFamily="18" charset="0"/>
                            </a:rPr>
                            <m:t>2 </m:t>
                          </m:r>
                          <m:r>
                            <m:rPr>
                              <m:sty m:val="p"/>
                            </m:rPr>
                            <a:rPr lang="el-GR" sz="1600" i="1" dirty="0">
                              <a:solidFill>
                                <a:schemeClr val="tx1"/>
                              </a:solidFill>
                              <a:latin typeface="Cambria Math" panose="02040503050406030204" pitchFamily="18" charset="0"/>
                              <a:ea typeface="Cambria Math"/>
                            </a:rPr>
                            <m:t>Ω</m:t>
                          </m:r>
                        </m:den>
                      </m:f>
                      <m:d>
                        <m:dPr>
                          <m:begChr m:val="["/>
                          <m:endChr m:val="]"/>
                          <m:ctrlPr>
                            <a:rPr lang="fr-FR" sz="1600" i="1" dirty="0">
                              <a:solidFill>
                                <a:schemeClr val="tx1"/>
                              </a:solidFill>
                              <a:latin typeface="Cambria Math" panose="02040503050406030204" pitchFamily="18" charset="0"/>
                              <a:ea typeface="Cambria Math" panose="02040503050406030204" pitchFamily="18" charset="0"/>
                            </a:rPr>
                          </m:ctrlPr>
                        </m:dPr>
                        <m:e>
                          <m:r>
                            <a:rPr lang="fr-CA" sz="1600" i="1" dirty="0">
                              <a:solidFill>
                                <a:schemeClr val="tx1"/>
                              </a:solidFill>
                              <a:latin typeface="Cambria Math" panose="02040503050406030204" pitchFamily="18" charset="0"/>
                              <a:ea typeface="Cambria Math" panose="02040503050406030204" pitchFamily="18" charset="0"/>
                            </a:rPr>
                            <m:t>1−</m:t>
                          </m:r>
                          <m:rad>
                            <m:radPr>
                              <m:degHide m:val="on"/>
                              <m:ctrlPr>
                                <a:rPr lang="fr-CA" sz="1600" i="1" dirty="0">
                                  <a:solidFill>
                                    <a:schemeClr val="tx1"/>
                                  </a:solidFill>
                                  <a:latin typeface="Cambria Math" panose="02040503050406030204" pitchFamily="18" charset="0"/>
                                  <a:ea typeface="Cambria Math" panose="02040503050406030204" pitchFamily="18" charset="0"/>
                                </a:rPr>
                              </m:ctrlPr>
                            </m:radPr>
                            <m:deg/>
                            <m:e>
                              <m:r>
                                <a:rPr lang="fr-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𝑧</m:t>
                                      </m:r>
                                    </m:sub>
                                  </m:sSub>
                                  <m:r>
                                    <a:rPr lang="fr-CA" sz="1600" i="1" dirty="0">
                                      <a:solidFill>
                                        <a:schemeClr val="tx1"/>
                                      </a:solidFill>
                                      <a:latin typeface="Cambria Math" panose="02040503050406030204" pitchFamily="18" charset="0"/>
                                      <a:ea typeface="Cambria Math" panose="02040503050406030204" pitchFamily="18" charset="0"/>
                                    </a:rPr>
                                    <m:t> </m:t>
                                  </m:r>
                                  <m:r>
                                    <m:rPr>
                                      <m:sty m:val="p"/>
                                    </m:rPr>
                                    <a:rPr lang="el-GR" sz="1600" i="1" dirty="0">
                                      <a:solidFill>
                                        <a:schemeClr val="tx1"/>
                                      </a:solidFill>
                                      <a:latin typeface="Cambria Math" panose="02040503050406030204" pitchFamily="18" charset="0"/>
                                      <a:ea typeface="Cambria Math"/>
                                    </a:rPr>
                                    <m:t>Ω</m:t>
                                  </m:r>
                                </m:num>
                                <m:den>
                                  <m:sSup>
                                    <m:sSupPr>
                                      <m:ctrlPr>
                                        <a:rPr lang="fr-CA" sz="1600" i="1" dirty="0">
                                          <a:solidFill>
                                            <a:schemeClr val="tx1"/>
                                          </a:solidFill>
                                          <a:latin typeface="Cambria Math" panose="02040503050406030204" pitchFamily="18" charset="0"/>
                                          <a:ea typeface="Cambria Math" panose="02040503050406030204" pitchFamily="18" charset="0"/>
                                        </a:rPr>
                                      </m:ctrlPr>
                                    </m:sSupPr>
                                    <m:e>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𝑧</m:t>
                                              </m:r>
                                            </m:sub>
                                          </m:sSub>
                                        </m:e>
                                      </m:d>
                                    </m:e>
                                    <m:sup>
                                      <m:r>
                                        <a:rPr lang="fr-CA" sz="1600" i="1" dirty="0">
                                          <a:solidFill>
                                            <a:schemeClr val="tx1"/>
                                          </a:solidFill>
                                          <a:latin typeface="Cambria Math" panose="02040503050406030204" pitchFamily="18" charset="0"/>
                                          <a:ea typeface="Cambria Math" panose="02040503050406030204" pitchFamily="18" charset="0"/>
                                        </a:rPr>
                                        <m:t>2</m:t>
                                      </m:r>
                                    </m:sup>
                                  </m:sSup>
                                </m:den>
                              </m:f>
                            </m:e>
                          </m:rad>
                        </m:e>
                      </m:d>
                    </m:oMath>
                  </m:oMathPara>
                </a14:m>
                <a:endParaRPr lang="fr-CA" sz="1600" dirty="0">
                  <a:solidFill>
                    <a:schemeClr val="tx1"/>
                  </a:solidFill>
                  <a:latin typeface="Univers Condensed"/>
                  <a:ea typeface="Cambria Math"/>
                </a:endParaRPr>
              </a:p>
              <a:p>
                <a:pPr marL="1314450" lvl="4" indent="0">
                  <a:buClr>
                    <a:schemeClr val="tx1"/>
                  </a:buClr>
                  <a:buNone/>
                  <a:defRPr/>
                </a:pPr>
                <a:r>
                  <a:rPr lang="fr-CA" sz="1600" dirty="0">
                    <a:solidFill>
                      <a:schemeClr val="tx1"/>
                    </a:solidFill>
                    <a:latin typeface="Univers Condensed"/>
                    <a:ea typeface="Cambria Math"/>
                  </a:rPr>
                  <a:t>avec</a:t>
                </a:r>
                <a:endParaRPr lang="fr-CA" sz="1600" i="1" dirty="0">
                  <a:solidFill>
                    <a:schemeClr val="tx1"/>
                  </a:solidFill>
                  <a:latin typeface="Univers Condensed"/>
                  <a:ea typeface="Cambria Math"/>
                </a:endParaRPr>
              </a:p>
              <a:p>
                <a:pPr marL="1771650" lvl="5" indent="0">
                  <a:buClr>
                    <a:schemeClr val="tx1"/>
                  </a:buClr>
                  <a:buNone/>
                  <a:defRPr/>
                </a:pPr>
                <a14:m>
                  <m:oMathPara xmlns:m="http://schemas.openxmlformats.org/officeDocument/2006/math">
                    <m:oMathParaPr>
                      <m:jc m:val="left"/>
                    </m:oMathParaPr>
                    <m:oMath xmlns:m="http://schemas.openxmlformats.org/officeDocument/2006/math">
                      <m:r>
                        <m:rPr>
                          <m:sty m:val="p"/>
                        </m:rPr>
                        <a:rPr lang="el-GR" sz="1600" i="1">
                          <a:solidFill>
                            <a:schemeClr val="tx1"/>
                          </a:solidFill>
                          <a:latin typeface="Cambria Math" panose="02040503050406030204" pitchFamily="18" charset="0"/>
                          <a:ea typeface="Cambria Math"/>
                        </a:rPr>
                        <m:t>Ω</m:t>
                      </m:r>
                      <m:r>
                        <a:rPr lang="fr-CA" sz="1600" i="1">
                          <a:solidFill>
                            <a:schemeClr val="tx1"/>
                          </a:solidFill>
                          <a:latin typeface="Cambria Math" panose="02040503050406030204" pitchFamily="18" charset="0"/>
                          <a:ea typeface="Cambria Math"/>
                        </a:rPr>
                        <m:t>=1−</m:t>
                      </m:r>
                      <m:d>
                        <m:dPr>
                          <m:begChr m:val="["/>
                          <m:endChr m:val="]"/>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ea typeface="Cambria Math"/>
                                </a:rPr>
                              </m:ctrlPr>
                            </m:fPr>
                            <m:num>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𝑥</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FR"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num>
                            <m:den>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0</m:t>
                                  </m:r>
                                </m:sub>
                                <m:sup>
                                  <m:r>
                                    <a:rPr lang="fr-FR" sz="1600" i="1">
                                      <a:solidFill>
                                        <a:schemeClr val="tx1"/>
                                      </a:solidFill>
                                      <a:latin typeface="Cambria Math" panose="02040503050406030204" pitchFamily="18" charset="0"/>
                                    </a:rPr>
                                    <m:t>2</m:t>
                                  </m:r>
                                </m:sup>
                              </m:sSubSup>
                            </m:den>
                          </m:f>
                        </m:e>
                      </m:d>
                    </m:oMath>
                  </m:oMathPara>
                </a14:m>
                <a:endParaRPr lang="fr-CA" sz="1600" dirty="0">
                  <a:solidFill>
                    <a:srgbClr val="000099"/>
                  </a:solidFill>
                  <a:latin typeface="Univers Condensed"/>
                </a:endParaRPr>
              </a:p>
              <a:p>
                <a:pPr marL="400050" lvl="2" indent="0" eaLnBrk="1" hangingPunct="1">
                  <a:buClr>
                    <a:schemeClr val="tx1"/>
                  </a:buClr>
                  <a:buNone/>
                  <a:defRPr/>
                </a:pPr>
                <a:endParaRPr lang="fr-CA" sz="1600" dirty="0">
                  <a:solidFill>
                    <a:srgbClr val="000099"/>
                  </a:solidFill>
                  <a:latin typeface="Univers Condensed"/>
                </a:endParaRPr>
              </a:p>
              <a:p>
                <a:pPr marL="342900" lvl="1" indent="-3429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Sections asymétriques</a:t>
                </a:r>
              </a:p>
              <a:p>
                <a:pPr marL="742950" lvl="2" indent="-342900" eaLnBrk="1" hangingPunct="1">
                  <a:buClr>
                    <a:schemeClr val="tx1"/>
                  </a:buClr>
                  <a:buFont typeface="Calibri" panose="020F0502020204030204" pitchFamily="34" charset="0"/>
                  <a:buChar char="−"/>
                  <a:defRPr/>
                </a:pPr>
                <a:endParaRPr lang="fr-FR" sz="1600" dirty="0">
                  <a:latin typeface="Univers Condensed"/>
                  <a:ea typeface="Cambria Math"/>
                </a:endParaRPr>
              </a:p>
              <a:p>
                <a:pPr marL="857250" lvl="3" indent="0">
                  <a:buClr>
                    <a:schemeClr val="tx1"/>
                  </a:buClr>
                  <a:buNone/>
                  <a:defRPr/>
                </a:pPr>
                <a14:m>
                  <m:oMath xmlns:m="http://schemas.openxmlformats.org/officeDocument/2006/math">
                    <m:sSub>
                      <m:sSubPr>
                        <m:ctrlPr>
                          <a:rPr lang="fr-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𝐹</m:t>
                        </m:r>
                      </m:e>
                      <m:sub>
                        <m:r>
                          <a:rPr lang="fr-CA" sz="1600" i="1" dirty="0">
                            <a:latin typeface="Cambria Math" panose="02040503050406030204" pitchFamily="18" charset="0"/>
                            <a:ea typeface="Cambria Math"/>
                          </a:rPr>
                          <m:t>𝑒</m:t>
                        </m:r>
                      </m:sub>
                    </m:sSub>
                  </m:oMath>
                </a14:m>
                <a:r>
                  <a:rPr lang="fr-FR" sz="1600" dirty="0">
                    <a:latin typeface="Univers Condensed"/>
                    <a:ea typeface="Cambria Math"/>
                  </a:rPr>
                  <a:t> est égal à la </a:t>
                </a:r>
                <a:r>
                  <a:rPr lang="fr-FR" sz="1600" u="sng" dirty="0">
                    <a:latin typeface="Univers Condensed"/>
                    <a:ea typeface="Cambria Math"/>
                  </a:rPr>
                  <a:t>plus petite racine de l’équation</a:t>
                </a:r>
                <a:r>
                  <a:rPr lang="fr-FR" sz="1600" dirty="0">
                    <a:latin typeface="Univers Condensed"/>
                    <a:ea typeface="Cambria Math"/>
                  </a:rPr>
                  <a:t>:</a:t>
                </a:r>
              </a:p>
              <a:p>
                <a:pPr marL="857250" lvl="3" indent="0">
                  <a:buClr>
                    <a:schemeClr val="tx1"/>
                  </a:buClr>
                  <a:buNone/>
                  <a:defRPr/>
                </a:pPr>
                <a:endParaRPr lang="fr-CA" sz="1600" dirty="0">
                  <a:solidFill>
                    <a:schemeClr val="tx1"/>
                  </a:solidFill>
                  <a:latin typeface="Univers Condensed"/>
                </a:endParaRPr>
              </a:p>
              <a:p>
                <a:pPr marL="1314450" lvl="4" indent="0">
                  <a:buClr>
                    <a:schemeClr val="tx1"/>
                  </a:buClr>
                  <a:buNone/>
                  <a:defRPr/>
                </a:pPr>
                <a14:m>
                  <m:oMathPara xmlns:m="http://schemas.openxmlformats.org/officeDocument/2006/math">
                    <m:oMathParaPr>
                      <m:jc m:val="left"/>
                    </m:oMathParaPr>
                    <m:oMath xmlns:m="http://schemas.openxmlformats.org/officeDocument/2006/math">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𝑥</m:t>
                              </m:r>
                            </m:sub>
                          </m:sSub>
                        </m:e>
                      </m:d>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𝑦</m:t>
                              </m:r>
                            </m:sub>
                          </m:sSub>
                        </m:e>
                      </m:d>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𝑧</m:t>
                              </m:r>
                            </m:sub>
                          </m:sSub>
                        </m:e>
                      </m:d>
                      <m:r>
                        <a:rPr lang="fr-CA" sz="1600" i="1" dirty="0">
                          <a:solidFill>
                            <a:schemeClr val="tx1"/>
                          </a:solidFill>
                          <a:latin typeface="Cambria Math" panose="02040503050406030204" pitchFamily="18" charset="0"/>
                          <a:ea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𝑒</m:t>
                          </m:r>
                        </m:sub>
                        <m:sup>
                          <m:r>
                            <a:rPr lang="fr-FR" sz="1600" i="1">
                              <a:solidFill>
                                <a:schemeClr val="tx1"/>
                              </a:solidFill>
                              <a:latin typeface="Cambria Math" panose="02040503050406030204" pitchFamily="18" charset="0"/>
                            </a:rPr>
                            <m:t>2</m:t>
                          </m:r>
                        </m:sup>
                      </m:sSubSup>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𝑦</m:t>
                              </m:r>
                            </m:sub>
                          </m:sSub>
                        </m:e>
                      </m:d>
                      <m:sSup>
                        <m:sSupPr>
                          <m:ctrlPr>
                            <a:rPr lang="fr-CA" sz="1600" i="1" dirty="0">
                              <a:solidFill>
                                <a:schemeClr val="tx1"/>
                              </a:solidFill>
                              <a:latin typeface="Cambria Math" panose="02040503050406030204" pitchFamily="18" charset="0"/>
                              <a:ea typeface="Cambria Math" panose="02040503050406030204" pitchFamily="18" charset="0"/>
                            </a:rPr>
                          </m:ctrlPr>
                        </m:sSupPr>
                        <m:e>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𝑥</m:t>
                                      </m:r>
                                    </m:e>
                                    <m:sub>
                                      <m:r>
                                        <a:rPr lang="fr-CA" sz="1600" i="1" dirty="0">
                                          <a:solidFill>
                                            <a:schemeClr val="tx1"/>
                                          </a:solidFill>
                                          <a:latin typeface="Cambria Math" panose="02040503050406030204" pitchFamily="18" charset="0"/>
                                          <a:ea typeface="Cambria Math" panose="02040503050406030204" pitchFamily="18" charset="0"/>
                                        </a:rPr>
                                        <m:t>0</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r>
                                        <a:rPr lang="fr-CA" sz="1600" i="1" dirty="0">
                                          <a:solidFill>
                                            <a:schemeClr val="tx1"/>
                                          </a:solidFill>
                                          <a:latin typeface="Cambria Math" panose="02040503050406030204" pitchFamily="18" charset="0"/>
                                          <a:ea typeface="Cambria Math" panose="02040503050406030204" pitchFamily="18" charset="0"/>
                                        </a:rPr>
                                        <m:t>0</m:t>
                                      </m:r>
                                    </m:sub>
                                  </m:sSub>
                                </m:den>
                              </m:f>
                            </m:e>
                          </m:d>
                        </m:e>
                        <m:sup>
                          <m:r>
                            <a:rPr lang="fr-CA" sz="1600" i="1" dirty="0">
                              <a:solidFill>
                                <a:schemeClr val="tx1"/>
                              </a:solidFill>
                              <a:latin typeface="Cambria Math" panose="02040503050406030204" pitchFamily="18" charset="0"/>
                              <a:ea typeface="Cambria Math" panose="02040503050406030204" pitchFamily="18" charset="0"/>
                            </a:rPr>
                            <m:t>2</m:t>
                          </m:r>
                        </m:sup>
                      </m:sSup>
                      <m:r>
                        <a:rPr lang="fr-CA" sz="1600" i="1" dirty="0">
                          <a:solidFill>
                            <a:schemeClr val="tx1"/>
                          </a:solidFill>
                          <a:latin typeface="Cambria Math" panose="02040503050406030204" pitchFamily="18" charset="0"/>
                          <a:ea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𝑒</m:t>
                          </m:r>
                        </m:sub>
                        <m:sup>
                          <m:r>
                            <a:rPr lang="fr-FR" sz="1600" i="1">
                              <a:solidFill>
                                <a:schemeClr val="tx1"/>
                              </a:solidFill>
                              <a:latin typeface="Cambria Math" panose="02040503050406030204" pitchFamily="18" charset="0"/>
                            </a:rPr>
                            <m:t>2</m:t>
                          </m:r>
                        </m:sup>
                      </m:sSubSup>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e>
                      </m:d>
                      <m:sSup>
                        <m:sSupPr>
                          <m:ctrlPr>
                            <a:rPr lang="fr-CA" sz="1600" i="1" dirty="0">
                              <a:solidFill>
                                <a:schemeClr val="tx1"/>
                              </a:solidFill>
                              <a:latin typeface="Cambria Math" panose="02040503050406030204" pitchFamily="18" charset="0"/>
                              <a:ea typeface="Cambria Math" panose="02040503050406030204" pitchFamily="18" charset="0"/>
                            </a:rPr>
                          </m:ctrlPr>
                        </m:sSupPr>
                        <m:e>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𝑦</m:t>
                                      </m:r>
                                    </m:e>
                                    <m:sub>
                                      <m:r>
                                        <a:rPr lang="fr-CA" sz="1600" i="1" dirty="0">
                                          <a:solidFill>
                                            <a:schemeClr val="tx1"/>
                                          </a:solidFill>
                                          <a:latin typeface="Cambria Math" panose="02040503050406030204" pitchFamily="18" charset="0"/>
                                          <a:ea typeface="Cambria Math" panose="02040503050406030204" pitchFamily="18" charset="0"/>
                                        </a:rPr>
                                        <m:t>0</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𝑟</m:t>
                                      </m:r>
                                    </m:e>
                                    <m:sub>
                                      <m:r>
                                        <a:rPr lang="fr-CA" sz="1600" i="1" dirty="0">
                                          <a:solidFill>
                                            <a:schemeClr val="tx1"/>
                                          </a:solidFill>
                                          <a:latin typeface="Cambria Math" panose="02040503050406030204" pitchFamily="18" charset="0"/>
                                          <a:ea typeface="Cambria Math" panose="02040503050406030204" pitchFamily="18" charset="0"/>
                                        </a:rPr>
                                        <m:t>0</m:t>
                                      </m:r>
                                    </m:sub>
                                  </m:sSub>
                                </m:den>
                              </m:f>
                            </m:e>
                          </m:d>
                        </m:e>
                        <m:sup>
                          <m:r>
                            <a:rPr lang="fr-CA" sz="1600" i="1" dirty="0">
                              <a:solidFill>
                                <a:schemeClr val="tx1"/>
                              </a:solidFill>
                              <a:latin typeface="Cambria Math" panose="02040503050406030204" pitchFamily="18" charset="0"/>
                              <a:ea typeface="Cambria Math" panose="02040503050406030204" pitchFamily="18" charset="0"/>
                            </a:rPr>
                            <m:t>2</m:t>
                          </m:r>
                        </m:sup>
                      </m:sSup>
                      <m:r>
                        <a:rPr lang="fr-CA" sz="1600" i="1" dirty="0">
                          <a:solidFill>
                            <a:schemeClr val="tx1"/>
                          </a:solidFill>
                          <a:latin typeface="Cambria Math" panose="02040503050406030204" pitchFamily="18" charset="0"/>
                          <a:ea typeface="Cambria Math" panose="02040503050406030204" pitchFamily="18" charset="0"/>
                        </a:rPr>
                        <m:t>=0</m:t>
                      </m:r>
                    </m:oMath>
                  </m:oMathPara>
                </a14:m>
                <a:endParaRPr lang="fr-CA" sz="1600" dirty="0">
                  <a:solidFill>
                    <a:schemeClr val="tx1"/>
                  </a:solidFill>
                  <a:latin typeface="Univers Condensed"/>
                </a:endParaRPr>
              </a:p>
              <a:p>
                <a:pPr marL="1314450" lvl="4" indent="0" eaLnBrk="1" hangingPunct="1">
                  <a:buClr>
                    <a:schemeClr val="tx1"/>
                  </a:buClr>
                  <a:buNone/>
                  <a:defRPr/>
                </a:pPr>
                <a:endParaRPr lang="fr-CA" sz="1600" dirty="0">
                  <a:solidFill>
                    <a:srgbClr val="000099"/>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590746"/>
                <a:ext cx="10143067" cy="6130729"/>
              </a:xfrm>
              <a:prstGeom prst="rect">
                <a:avLst/>
              </a:prstGeom>
              <a:blipFill>
                <a:blip r:embed="rId3"/>
                <a:stretch>
                  <a:fillRect l="-241" t="-199" b="-75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Image 5">
            <a:extLst>
              <a:ext uri="{FF2B5EF4-FFF2-40B4-BE49-F238E27FC236}">
                <a16:creationId xmlns:a16="http://schemas.microsoft.com/office/drawing/2014/main" id="{2CE2BFA3-183F-4B15-981B-5F9FECA3C93F}"/>
              </a:ext>
            </a:extLst>
          </p:cNvPr>
          <p:cNvPicPr>
            <a:picLocks noChangeAspect="1"/>
          </p:cNvPicPr>
          <p:nvPr/>
        </p:nvPicPr>
        <p:blipFill>
          <a:blip r:embed="rId4"/>
          <a:stretch>
            <a:fillRect/>
          </a:stretch>
        </p:blipFill>
        <p:spPr>
          <a:xfrm>
            <a:off x="5542585" y="1854805"/>
            <a:ext cx="4075549" cy="1210008"/>
          </a:xfrm>
          <a:prstGeom prst="rect">
            <a:avLst/>
          </a:prstGeom>
        </p:spPr>
      </p:pic>
      <p:pic>
        <p:nvPicPr>
          <p:cNvPr id="7" name="Image 6">
            <a:extLst>
              <a:ext uri="{FF2B5EF4-FFF2-40B4-BE49-F238E27FC236}">
                <a16:creationId xmlns:a16="http://schemas.microsoft.com/office/drawing/2014/main" id="{F0F3619D-6FC5-4161-BBC4-0F072B08FBCD}"/>
              </a:ext>
            </a:extLst>
          </p:cNvPr>
          <p:cNvPicPr>
            <a:picLocks noChangeAspect="1"/>
          </p:cNvPicPr>
          <p:nvPr/>
        </p:nvPicPr>
        <p:blipFill>
          <a:blip r:embed="rId5"/>
          <a:stretch>
            <a:fillRect/>
          </a:stretch>
        </p:blipFill>
        <p:spPr>
          <a:xfrm>
            <a:off x="6174573" y="3673334"/>
            <a:ext cx="2931910" cy="1745334"/>
          </a:xfrm>
          <a:prstGeom prst="rect">
            <a:avLst/>
          </a:prstGeom>
        </p:spPr>
      </p:pic>
      <p:sp>
        <p:nvSpPr>
          <p:cNvPr id="8" name="Rectangle 7">
            <a:extLst>
              <a:ext uri="{FF2B5EF4-FFF2-40B4-BE49-F238E27FC236}">
                <a16:creationId xmlns:a16="http://schemas.microsoft.com/office/drawing/2014/main" id="{6BD82A8B-0F69-1342-A3E9-260713779DF0}"/>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2801119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pièces</a:t>
            </a:r>
            <a:endParaRPr lang="fr-CA" dirty="0">
              <a:solidFill>
                <a:schemeClr val="accent2"/>
              </a:solidFill>
            </a:endParaRPr>
          </a:p>
        </p:txBody>
      </p:sp>
      <p:sp>
        <p:nvSpPr>
          <p:cNvPr id="8" name="Rectangle 7"/>
          <p:cNvSpPr/>
          <p:nvPr/>
        </p:nvSpPr>
        <p:spPr>
          <a:xfrm>
            <a:off x="3642419" y="3801203"/>
            <a:ext cx="4367047" cy="307777"/>
          </a:xfrm>
          <a:prstGeom prst="rect">
            <a:avLst/>
          </a:prstGeom>
        </p:spPr>
        <p:txBody>
          <a:bodyPr wrap="square">
            <a:spAutoFit/>
          </a:bodyPr>
          <a:lstStyle/>
          <a:p>
            <a:r>
              <a:rPr lang="fr-FR" sz="1400" dirty="0">
                <a:latin typeface="Univers Condensed"/>
              </a:rPr>
              <a:t>Modes potentiels de flambement global des sections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757" y="1136907"/>
            <a:ext cx="865822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27"/>
          <p:cNvSpPr txBox="1">
            <a:spLocks noChangeArrowheads="1"/>
          </p:cNvSpPr>
          <p:nvPr/>
        </p:nvSpPr>
        <p:spPr bwMode="auto">
          <a:xfrm>
            <a:off x="838200" y="4608952"/>
            <a:ext cx="956878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Clr>
                <a:schemeClr val="tx1"/>
              </a:buClr>
              <a:buFont typeface="Wingdings" panose="05000000000000000000" pitchFamily="2" charset="2"/>
              <a:buChar char="Ø"/>
              <a:defRPr/>
            </a:pPr>
            <a:r>
              <a:rPr lang="fr-FR" sz="2000" dirty="0">
                <a:latin typeface="Univers Condensed" panose="020B0506020202050204"/>
                <a:ea typeface="Cambria Math" panose="02040503050406030204" pitchFamily="18" charset="0"/>
              </a:rPr>
              <a:t>Les sections </a:t>
            </a:r>
            <a:r>
              <a:rPr lang="fr-FR" sz="2000" dirty="0" err="1">
                <a:latin typeface="Univers Condensed" panose="020B0506020202050204"/>
                <a:ea typeface="Cambria Math" panose="02040503050406030204" pitchFamily="18" charset="0"/>
              </a:rPr>
              <a:t>monosymétriques</a:t>
            </a:r>
            <a:r>
              <a:rPr lang="fr-FR" sz="2000" dirty="0">
                <a:latin typeface="Univers Condensed" panose="020B0506020202050204"/>
                <a:ea typeface="Cambria Math" panose="02040503050406030204" pitchFamily="18" charset="0"/>
              </a:rPr>
              <a:t> n’ont pas tendance à flamber en torsion lorsque la charge de compression passe par le centre de torsion</a:t>
            </a:r>
          </a:p>
        </p:txBody>
      </p:sp>
      <p:sp>
        <p:nvSpPr>
          <p:cNvPr id="12" name="Rectangle 11">
            <a:extLst>
              <a:ext uri="{FF2B5EF4-FFF2-40B4-BE49-F238E27FC236}">
                <a16:creationId xmlns:a16="http://schemas.microsoft.com/office/drawing/2014/main" id="{8F02D01A-CA5A-F54B-9A3C-323C51D39B9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1742706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p:sp>
        <p:nvSpPr>
          <p:cNvPr id="10" name="Rectangle 1027"/>
          <p:cNvSpPr txBox="1">
            <a:spLocks noChangeArrowheads="1"/>
          </p:cNvSpPr>
          <p:nvPr/>
        </p:nvSpPr>
        <p:spPr bwMode="auto">
          <a:xfrm>
            <a:off x="838200" y="744810"/>
            <a:ext cx="10353429" cy="597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Wingdings" panose="05000000000000000000" pitchFamily="2" charset="2"/>
              <a:buChar char="Ø"/>
              <a:defRPr/>
            </a:pPr>
            <a:r>
              <a:rPr lang="fr-FR" sz="1600" dirty="0">
                <a:latin typeface="Univers Condensed"/>
              </a:rPr>
              <a:t>L’étude de la résistance des pièces et des parois en compression est ainsi </a:t>
            </a:r>
            <a:r>
              <a:rPr lang="fr-FR" sz="1600" u="sng" dirty="0">
                <a:latin typeface="Univers Condensed"/>
              </a:rPr>
              <a:t>relativement complexe</a:t>
            </a:r>
            <a:r>
              <a:rPr lang="fr-FR" sz="1600" dirty="0">
                <a:latin typeface="Univers Condensed"/>
              </a:rPr>
              <a:t> puisqu’elle fait intervenir des notions de stabilité</a:t>
            </a:r>
          </a:p>
          <a:p>
            <a:pPr marL="457200" lvl="1" indent="-457200" eaLnBrk="1" hangingPunct="1">
              <a:buClr>
                <a:srgbClr val="FF0000"/>
              </a:buClr>
              <a:buFont typeface="Wingdings" panose="05000000000000000000" pitchFamily="2" charset="2"/>
              <a:buChar char="Ø"/>
              <a:defRPr/>
            </a:pPr>
            <a:endParaRPr lang="fr-FR" sz="1600" dirty="0">
              <a:latin typeface="Univers Condensed"/>
            </a:endParaRPr>
          </a:p>
          <a:p>
            <a:pPr marL="457200" lvl="1" indent="-457200" eaLnBrk="1" hangingPunct="1">
              <a:buFont typeface="Wingdings" panose="05000000000000000000" pitchFamily="2" charset="2"/>
              <a:buChar char="Ø"/>
              <a:defRPr/>
            </a:pPr>
            <a:r>
              <a:rPr lang="fr-CA" sz="1600" dirty="0">
                <a:latin typeface="Univers Condensed"/>
              </a:rPr>
              <a:t>Ceci s’applique </a:t>
            </a:r>
            <a:r>
              <a:rPr lang="fr-CA" sz="1600" u="sng" dirty="0">
                <a:latin typeface="Univers Condensed"/>
              </a:rPr>
              <a:t>particulièrement aux charpentes et structures d’aluminium</a:t>
            </a:r>
            <a:r>
              <a:rPr lang="fr-CA" sz="1600" dirty="0">
                <a:latin typeface="Univers Condensed"/>
              </a:rPr>
              <a:t>. On doit donc tenir compte dans les équations de calculs :</a:t>
            </a:r>
          </a:p>
          <a:p>
            <a:pPr marL="457200" lvl="1" indent="-457200" eaLnBrk="1" hangingPunct="1">
              <a:buClr>
                <a:srgbClr val="FF0000"/>
              </a:buClr>
              <a:buFont typeface="Wingdings" panose="05000000000000000000" pitchFamily="2" charset="2"/>
              <a:buChar char="Ø"/>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Du flambement (en flexion, en torsion, en flexion-torsion) des pièces</a:t>
            </a:r>
          </a:p>
          <a:p>
            <a:pPr marL="457200" lvl="1" indent="-457200" eaLnBrk="1" hangingPunct="1">
              <a:buClr>
                <a:srgbClr val="FF0000"/>
              </a:buClr>
              <a:buFont typeface="Wingdings" panose="05000000000000000000" pitchFamily="2" charset="2"/>
              <a:buChar char="Ø"/>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Du voilement des parois</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et </a:t>
            </a:r>
            <a:r>
              <a:rPr lang="fr-FR" sz="1600" dirty="0">
                <a:latin typeface="Univers Condensed"/>
              </a:rPr>
              <a:t>d’autres variables, susceptibles d’influencer le comportement des </a:t>
            </a:r>
            <a:r>
              <a:rPr lang="fr-FR" sz="1600" u="sng" dirty="0">
                <a:latin typeface="Univers Condensed"/>
              </a:rPr>
              <a:t>pièces et des parois</a:t>
            </a:r>
            <a:r>
              <a:rPr lang="fr-FR" sz="1600" dirty="0">
                <a:latin typeface="Univers Condensed"/>
              </a:rPr>
              <a:t> en compression :</a:t>
            </a:r>
          </a:p>
          <a:p>
            <a:pPr marL="1200150" lvl="3" indent="-342900" eaLnBrk="1" hangingPunct="1">
              <a:buFont typeface="Calibri" panose="020F0502020204030204" pitchFamily="34" charset="0"/>
              <a:buChar char="−"/>
              <a:defRPr/>
            </a:pPr>
            <a:endParaRPr lang="fr-FR" sz="1600" dirty="0">
              <a:latin typeface="Univers Condensed"/>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Les types d’alliages</a:t>
            </a: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La géométrie de section des pièces</a:t>
            </a: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Les variations d’épaisseur de la section</a:t>
            </a: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Les contraintes résiduelles (soudage)</a:t>
            </a:r>
          </a:p>
          <a:p>
            <a:pPr marL="1657350" lvl="4" indent="-342900" eaLnBrk="1" hangingPunct="1">
              <a:buFont typeface="Wingdings" panose="05000000000000000000" pitchFamily="2" charset="2"/>
              <a:buChar char="ü"/>
              <a:defRPr/>
            </a:pPr>
            <a:r>
              <a:rPr lang="fr-CA" sz="1600" dirty="0">
                <a:latin typeface="Univers Condensed"/>
              </a:rPr>
              <a:t>Les défauts de rectitude</a:t>
            </a: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Le degré de retenue aux extrémités des pièces</a:t>
            </a:r>
          </a:p>
          <a:p>
            <a:pPr marL="1200150" lvl="3" indent="-342900" eaLnBrk="1" hangingPunct="1">
              <a:buFont typeface="Calibri" panose="020F0502020204030204" pitchFamily="34" charset="0"/>
              <a:buChar char="−"/>
              <a:defRPr/>
            </a:pPr>
            <a:endParaRPr lang="en-CA"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Ø"/>
              <a:defRPr/>
            </a:pPr>
            <a:endParaRPr lang="fr-CA" sz="1600" dirty="0">
              <a:latin typeface="Univers Condensed"/>
            </a:endParaRPr>
          </a:p>
          <a:p>
            <a:pPr marL="1657350" lvl="4" indent="-342900" eaLnBrk="1" hangingPunct="1">
              <a:buFont typeface="Wingdings" panose="05000000000000000000" pitchFamily="2" charset="2"/>
              <a:buChar char="Ø"/>
              <a:defRPr/>
            </a:pPr>
            <a:endParaRPr lang="fr-FR" sz="1600" dirty="0">
              <a:latin typeface="Univers Condensed"/>
            </a:endParaRPr>
          </a:p>
        </p:txBody>
      </p:sp>
    </p:spTree>
    <p:extLst>
      <p:ext uri="{BB962C8B-B14F-4D97-AF65-F5344CB8AC3E}">
        <p14:creationId xmlns:p14="http://schemas.microsoft.com/office/powerpoint/2010/main" val="332735969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120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096177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121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O – Calcul des pièces à section composée</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5036871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Calcul des pièces à section composées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122</a:t>
            </a:fld>
            <a:endParaRPr lang="fr-FR"/>
          </a:p>
        </p:txBody>
      </p:sp>
    </p:spTree>
    <p:extLst>
      <p:ext uri="{BB962C8B-B14F-4D97-AF65-F5344CB8AC3E}">
        <p14:creationId xmlns:p14="http://schemas.microsoft.com/office/powerpoint/2010/main" val="33597922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p:pic>
        <p:nvPicPr>
          <p:cNvPr id="7" name="Picture 5" descr="http://www.uqac.ca/uqac_en_bref/a_propos_du_site/logos_officiels/uqac527x316_transpar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87" y="5973762"/>
            <a:ext cx="12753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27"/>
          <p:cNvSpPr txBox="1">
            <a:spLocks noChangeArrowheads="1"/>
          </p:cNvSpPr>
          <p:nvPr/>
        </p:nvSpPr>
        <p:spPr bwMode="auto">
          <a:xfrm>
            <a:off x="838199" y="813499"/>
            <a:ext cx="9821449" cy="60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panose="020B0506020202050204"/>
                <a:ea typeface="Cambria Math" panose="02040503050406030204" pitchFamily="18" charset="0"/>
              </a:rPr>
              <a:t>Introduction</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972" y="966416"/>
            <a:ext cx="5435265" cy="512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381938" y="4903451"/>
            <a:ext cx="1656184" cy="307777"/>
          </a:xfrm>
          <a:prstGeom prst="rect">
            <a:avLst/>
          </a:prstGeom>
        </p:spPr>
        <p:txBody>
          <a:bodyPr wrap="square">
            <a:spAutoFit/>
          </a:bodyPr>
          <a:lstStyle/>
          <a:p>
            <a:r>
              <a:rPr lang="fr-FR" sz="1400" dirty="0">
                <a:latin typeface="Univers Condensed" panose="020B0506020202050204"/>
              </a:rPr>
              <a:t>Pièces </a:t>
            </a:r>
            <a:r>
              <a:rPr lang="fr-FR" sz="1400" u="sng" dirty="0">
                <a:latin typeface="Univers Condensed" panose="020B0506020202050204"/>
              </a:rPr>
              <a:t>groupées</a:t>
            </a:r>
          </a:p>
        </p:txBody>
      </p:sp>
      <p:sp>
        <p:nvSpPr>
          <p:cNvPr id="11" name="Rectangle 10">
            <a:extLst>
              <a:ext uri="{FF2B5EF4-FFF2-40B4-BE49-F238E27FC236}">
                <a16:creationId xmlns:a16="http://schemas.microsoft.com/office/drawing/2014/main" id="{B21F7221-FC9B-F946-9934-F9C7C0D70CFF}"/>
              </a:ext>
            </a:extLst>
          </p:cNvPr>
          <p:cNvSpPr/>
          <p:nvPr/>
        </p:nvSpPr>
        <p:spPr>
          <a:xfrm>
            <a:off x="1806428"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6900012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p:sp>
        <p:nvSpPr>
          <p:cNvPr id="11" name="Rectangle 10"/>
          <p:cNvSpPr/>
          <p:nvPr/>
        </p:nvSpPr>
        <p:spPr>
          <a:xfrm>
            <a:off x="4567310" y="5774268"/>
            <a:ext cx="2841354" cy="307777"/>
          </a:xfrm>
          <a:prstGeom prst="rect">
            <a:avLst/>
          </a:prstGeom>
        </p:spPr>
        <p:txBody>
          <a:bodyPr wrap="square">
            <a:spAutoFit/>
          </a:bodyPr>
          <a:lstStyle/>
          <a:p>
            <a:r>
              <a:rPr lang="fr-FR" sz="1400" dirty="0">
                <a:latin typeface="Univers Condensed"/>
              </a:rPr>
              <a:t>Pièces avec </a:t>
            </a:r>
            <a:r>
              <a:rPr lang="fr-FR" sz="1400" u="sng" dirty="0">
                <a:latin typeface="Univers Condensed"/>
              </a:rPr>
              <a:t>traverses de liaison</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614" y="849042"/>
            <a:ext cx="5790747" cy="492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9DCD474-2296-044E-B583-CCBC873DF03B}"/>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6510737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848" y="711705"/>
            <a:ext cx="4285620" cy="529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256562" y="6063590"/>
            <a:ext cx="1728192" cy="307777"/>
          </a:xfrm>
          <a:prstGeom prst="rect">
            <a:avLst/>
          </a:prstGeom>
        </p:spPr>
        <p:txBody>
          <a:bodyPr wrap="square">
            <a:spAutoFit/>
          </a:bodyPr>
          <a:lstStyle/>
          <a:p>
            <a:r>
              <a:rPr lang="fr-FR" sz="1400" dirty="0">
                <a:latin typeface="Univers Condensed"/>
              </a:rPr>
              <a:t>Pièces </a:t>
            </a:r>
            <a:r>
              <a:rPr lang="fr-FR" sz="1400" u="sng" dirty="0">
                <a:latin typeface="Univers Condensed"/>
              </a:rPr>
              <a:t>triangulées</a:t>
            </a:r>
          </a:p>
        </p:txBody>
      </p:sp>
      <p:sp>
        <p:nvSpPr>
          <p:cNvPr id="10" name="Rectangle 9">
            <a:extLst>
              <a:ext uri="{FF2B5EF4-FFF2-40B4-BE49-F238E27FC236}">
                <a16:creationId xmlns:a16="http://schemas.microsoft.com/office/drawing/2014/main" id="{6482B51E-8DA3-794E-B8D7-4511EBC95157}"/>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5650737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983284"/>
                <a:ext cx="9821449" cy="49685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Résistance des pièces </a:t>
                </a:r>
                <a:r>
                  <a:rPr lang="fr-FR" sz="1600" b="1" u="sng" dirty="0">
                    <a:solidFill>
                      <a:schemeClr val="accent1"/>
                    </a:solidFill>
                    <a:latin typeface="Univers Condensed"/>
                    <a:ea typeface="Cambria Math" panose="02040503050406030204" pitchFamily="18" charset="0"/>
                  </a:rPr>
                  <a:t>groupées et des pièces avec traverses de liaison</a:t>
                </a:r>
              </a:p>
              <a:p>
                <a:pPr marL="342900" lvl="1" indent="-342900" eaLnBrk="1" hangingPunct="1">
                  <a:buFont typeface="Calibri" panose="020F0502020204030204" pitchFamily="34" charset="0"/>
                  <a:buChar char="‒"/>
                  <a:defRPr/>
                </a:pPr>
                <a:endParaRPr lang="el-GR" sz="1600" dirty="0">
                  <a:solidFill>
                    <a:srgbClr val="000099"/>
                  </a:solidFill>
                  <a:latin typeface="Univers Condensed"/>
                </a:endParaRPr>
              </a:p>
              <a:p>
                <a:pPr marL="685800" lvl="2" indent="-285750" eaLnBrk="1" hangingPunct="1">
                  <a:defRPr/>
                </a:pPr>
                <a:r>
                  <a:rPr lang="fr-FR" sz="1600" dirty="0">
                    <a:solidFill>
                      <a:schemeClr val="accent1"/>
                    </a:solidFill>
                    <a:latin typeface="Univers Condensed"/>
                    <a:ea typeface="Cambria Math" panose="02040503050406030204" pitchFamily="18" charset="0"/>
                  </a:rPr>
                  <a:t>Règle principale</a:t>
                </a:r>
              </a:p>
              <a:p>
                <a:pPr marL="742950" lvl="2" indent="-342900" eaLnBrk="1" hangingPunct="1">
                  <a:defRPr/>
                </a:pPr>
                <a:endParaRPr lang="fr-FR" sz="1600" dirty="0">
                  <a:latin typeface="Univers Condensed"/>
                  <a:ea typeface="Cambria Math" panose="02040503050406030204" pitchFamily="18" charset="0"/>
                </a:endParaRPr>
              </a:p>
              <a:p>
                <a:pPr marL="857250" lvl="3" indent="0" eaLnBrk="1" hangingPunct="1">
                  <a:buNone/>
                  <a:defRPr/>
                </a:pPr>
                <a:r>
                  <a:rPr lang="fr-FR" sz="1600" u="sng" dirty="0">
                    <a:latin typeface="Univers Condensed"/>
                    <a:ea typeface="Cambria Math" panose="02040503050406030204" pitchFamily="18" charset="0"/>
                  </a:rPr>
                  <a:t>L’élancement d’une composante principale</a:t>
                </a:r>
                <a:r>
                  <a:rPr lang="fr-FR" sz="1600" dirty="0">
                    <a:latin typeface="Univers Condensed"/>
                    <a:ea typeface="Cambria Math" panose="02040503050406030204" pitchFamily="18" charset="0"/>
                  </a:rPr>
                  <a:t> doit être plus petit ou égal à l’élancement de toute la pièce</a:t>
                </a:r>
              </a:p>
              <a:p>
                <a:pPr marL="857250" lvl="3" indent="0" eaLnBrk="1" hangingPunct="1">
                  <a:buNone/>
                  <a:defRPr/>
                </a:pPr>
                <a:endParaRPr lang="fr-FR" sz="1600" dirty="0">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f>
                        <m:fPr>
                          <m:ctrlPr>
                            <a:rPr lang="fr-FR"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𝑎</m:t>
                          </m:r>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𝑟</m:t>
                              </m:r>
                            </m:e>
                            <m:sub>
                              <m:r>
                                <a:rPr lang="en-CA" sz="1600" i="1">
                                  <a:solidFill>
                                    <a:schemeClr val="tx1"/>
                                  </a:solidFill>
                                  <a:latin typeface="Cambria Math" panose="02040503050406030204" pitchFamily="18" charset="0"/>
                                  <a:ea typeface="Cambria Math" panose="02040503050406030204" pitchFamily="18" charset="0"/>
                                </a:rPr>
                                <m:t>𝑚𝑖𝑛</m:t>
                              </m:r>
                            </m:sub>
                          </m:sSub>
                        </m:den>
                      </m:f>
                      <m:r>
                        <a:rPr lang="fr-FR" sz="1600" i="1">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ea typeface="Cambria Math"/>
                        </a:rPr>
                        <m:t>0,75 </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𝐾</m:t>
                          </m:r>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num>
                        <m:den>
                          <m:r>
                            <a:rPr lang="en-CA" sz="1600" i="1">
                              <a:solidFill>
                                <a:schemeClr val="tx1"/>
                              </a:solidFill>
                              <a:latin typeface="Cambria Math" panose="02040503050406030204" pitchFamily="18" charset="0"/>
                              <a:ea typeface="Cambria Math"/>
                            </a:rPr>
                            <m:t>𝑟</m:t>
                          </m:r>
                        </m:den>
                      </m:f>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en-CA" sz="1600" i="1">
                        <a:latin typeface="Cambria Math" panose="02040503050406030204" pitchFamily="18" charset="0"/>
                        <a:ea typeface="Cambria Math" panose="02040503050406030204" pitchFamily="18" charset="0"/>
                      </a:rPr>
                      <m:t>𝑎</m:t>
                    </m:r>
                  </m:oMath>
                </a14:m>
                <a:r>
                  <a:rPr lang="fr-FR" sz="1600" dirty="0">
                    <a:latin typeface="Univers Condensed"/>
                    <a:ea typeface="Cambria Math" panose="02040503050406030204" pitchFamily="18" charset="0"/>
                  </a:rPr>
                  <a:t>: distance mesurée sur une pièce principale entre les points d'attache</a:t>
                </a:r>
              </a:p>
              <a:p>
                <a:pPr marL="1314450" lvl="4" indent="0" eaLnBrk="1" hangingPunct="1">
                  <a:buNone/>
                  <a:defRPr/>
                </a:pP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en-CA" sz="1600" i="1">
                            <a:latin typeface="Cambria Math" panose="02040503050406030204" pitchFamily="18" charset="0"/>
                            <a:ea typeface="Cambria Math" panose="02040503050406030204" pitchFamily="18" charset="0"/>
                          </a:rPr>
                          <m:t>𝑚𝑖𝑛</m:t>
                        </m:r>
                      </m:sub>
                    </m:sSub>
                  </m:oMath>
                </a14:m>
                <a:r>
                  <a:rPr lang="fr-FR" sz="1600" dirty="0">
                    <a:latin typeface="Univers Condensed"/>
                    <a:ea typeface="Cambria Math" panose="02040503050406030204" pitchFamily="18" charset="0"/>
                  </a:rPr>
                  <a:t>: rayon de giration minimal d’une </a:t>
                </a:r>
                <a:r>
                  <a:rPr lang="fr-FR" sz="1600" u="sng" dirty="0">
                    <a:latin typeface="Univers Condensed"/>
                    <a:ea typeface="Cambria Math" panose="02040503050406030204" pitchFamily="18" charset="0"/>
                  </a:rPr>
                  <a:t>pièce principale</a:t>
                </a:r>
                <a:endParaRPr lang="fr-FR" sz="1600" dirty="0">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en-CA" sz="1600" i="1">
                        <a:latin typeface="Cambria Math" panose="02040503050406030204" pitchFamily="18" charset="0"/>
                        <a:ea typeface="Cambria Math"/>
                      </a:rPr>
                      <m:t>𝑟</m:t>
                    </m:r>
                  </m:oMath>
                </a14:m>
                <a:r>
                  <a:rPr lang="fr-FR" sz="1600" dirty="0">
                    <a:latin typeface="Univers Condensed"/>
                    <a:ea typeface="Cambria Math" panose="02040503050406030204" pitchFamily="18" charset="0"/>
                  </a:rPr>
                  <a:t>: rayon de giration minimal de la pièce à </a:t>
                </a:r>
                <a:r>
                  <a:rPr lang="fr-FR" sz="1600" u="sng" dirty="0">
                    <a:latin typeface="Univers Condensed"/>
                    <a:ea typeface="Cambria Math" panose="02040503050406030204" pitchFamily="18" charset="0"/>
                  </a:rPr>
                  <a:t>section composée</a:t>
                </a:r>
                <a:endParaRPr lang="fr-FR" sz="1600" dirty="0">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CA" sz="1600" i="1" dirty="0">
                        <a:latin typeface="Cambria Math" panose="02040503050406030204" pitchFamily="18" charset="0"/>
                      </a:rPr>
                      <m:t>𝐿</m:t>
                    </m:r>
                  </m:oMath>
                </a14:m>
                <a:r>
                  <a:rPr lang="fr-CA" sz="1600" dirty="0">
                    <a:latin typeface="Univers Condensed"/>
                  </a:rPr>
                  <a:t>: longueur de la pièce à section composée</a:t>
                </a:r>
              </a:p>
              <a:p>
                <a:pPr marL="1314450" lvl="4" indent="0" eaLnBrk="1" hangingPunct="1">
                  <a:buNone/>
                  <a:defRPr/>
                </a:pPr>
                <a14:m>
                  <m:oMath xmlns:m="http://schemas.openxmlformats.org/officeDocument/2006/math">
                    <m:r>
                      <a:rPr lang="en-CA" sz="1600" i="1" dirty="0">
                        <a:latin typeface="Cambria Math" panose="02040503050406030204" pitchFamily="18" charset="0"/>
                      </a:rPr>
                      <m:t>𝐾</m:t>
                    </m:r>
                  </m:oMath>
                </a14:m>
                <a:r>
                  <a:rPr lang="fr-CA" sz="1600" dirty="0">
                    <a:latin typeface="Univers Condensed"/>
                  </a:rPr>
                  <a:t>: coefficient de longueur effective (</a:t>
                </a:r>
                <a14:m>
                  <m:oMath xmlns:m="http://schemas.openxmlformats.org/officeDocument/2006/math">
                    <m:r>
                      <a:rPr lang="fr-CA" sz="1600" i="1" dirty="0">
                        <a:latin typeface="Cambria Math" panose="02040503050406030204" pitchFamily="18" charset="0"/>
                      </a:rPr>
                      <m:t>= 1 </m:t>
                    </m:r>
                  </m:oMath>
                </a14:m>
                <a:r>
                  <a:rPr lang="fr-CA" sz="1600" dirty="0">
                    <a:latin typeface="Univers Condensed"/>
                  </a:rPr>
                  <a:t>dans le doute)</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983284"/>
                <a:ext cx="9821449" cy="4968553"/>
              </a:xfrm>
              <a:prstGeom prst="rect">
                <a:avLst/>
              </a:prstGeom>
              <a:blipFill>
                <a:blip r:embed="rId3"/>
                <a:stretch>
                  <a:fillRect l="-310" t="-3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91668070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p:sp>
        <p:nvSpPr>
          <p:cNvPr id="5" name="Rectangle 1027"/>
          <p:cNvSpPr txBox="1">
            <a:spLocks noChangeArrowheads="1"/>
          </p:cNvSpPr>
          <p:nvPr/>
        </p:nvSpPr>
        <p:spPr bwMode="auto">
          <a:xfrm>
            <a:off x="838199" y="738890"/>
            <a:ext cx="9965267" cy="18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Les pièces </a:t>
            </a:r>
            <a:r>
              <a:rPr lang="fr-CA" sz="2000" u="sng" dirty="0">
                <a:latin typeface="Univers Condensed"/>
                <a:ea typeface="Cambria Math" panose="02040503050406030204" pitchFamily="18" charset="0"/>
              </a:rPr>
              <a:t>groupées et les pièces avec traverses de liaison</a:t>
            </a:r>
            <a:r>
              <a:rPr lang="fr-CA" sz="2000" dirty="0">
                <a:latin typeface="Univers Condensed"/>
                <a:ea typeface="Cambria Math" panose="02040503050406030204" pitchFamily="18" charset="0"/>
              </a:rPr>
              <a:t> </a:t>
            </a:r>
            <a:r>
              <a:rPr lang="fr-FR" sz="2000" dirty="0">
                <a:latin typeface="Univers Condensed"/>
                <a:ea typeface="Cambria Math" panose="02040503050406030204" pitchFamily="18" charset="0"/>
              </a:rPr>
              <a:t>doivent comporter au moins </a:t>
            </a:r>
            <a:r>
              <a:rPr lang="fr-FR" sz="2000" u="sng" dirty="0">
                <a:latin typeface="Univers Condensed"/>
                <a:ea typeface="Cambria Math" panose="02040503050406030204" pitchFamily="18" charset="0"/>
              </a:rPr>
              <a:t>quatre liaisons</a:t>
            </a:r>
            <a:r>
              <a:rPr lang="fr-FR" sz="2000" dirty="0">
                <a:latin typeface="Univers Condensed"/>
                <a:ea typeface="Cambria Math" panose="02040503050406030204" pitchFamily="18" charset="0"/>
              </a:rPr>
              <a:t> entre les pièces principales </a:t>
            </a:r>
          </a:p>
          <a:p>
            <a:pPr marL="742950" lvl="2" indent="-342900" eaLnBrk="1" hangingPunct="1">
              <a:defRPr/>
            </a:pPr>
            <a:endParaRPr lang="fr-FR" sz="2000" dirty="0">
              <a:latin typeface="Univers Condensed"/>
              <a:ea typeface="Cambria Math" panose="02040503050406030204" pitchFamily="18" charset="0"/>
            </a:endParaRPr>
          </a:p>
          <a:p>
            <a:pPr marL="1200150" lvl="3" indent="-342900" eaLnBrk="1" hangingPunct="1">
              <a:buFont typeface="Arial" panose="020B0604020202020204" pitchFamily="34" charset="0"/>
              <a:buChar char="•"/>
              <a:defRPr/>
            </a:pPr>
            <a:r>
              <a:rPr lang="fr-FR" dirty="0">
                <a:latin typeface="Univers Condensed"/>
                <a:ea typeface="Cambria Math" panose="02040503050406030204" pitchFamily="18" charset="0"/>
              </a:rPr>
              <a:t>une à chaque extrémité</a:t>
            </a:r>
          </a:p>
          <a:p>
            <a:pPr marL="1200150" lvl="3" indent="-342900" eaLnBrk="1" hangingPunct="1">
              <a:buFont typeface="Arial" panose="020B0604020202020204" pitchFamily="34" charset="0"/>
              <a:buChar char="•"/>
              <a:defRPr/>
            </a:pPr>
            <a:r>
              <a:rPr lang="fr-FR" dirty="0">
                <a:latin typeface="Univers Condensed"/>
                <a:ea typeface="Cambria Math" panose="02040503050406030204" pitchFamily="18" charset="0"/>
              </a:rPr>
              <a:t>une à chaque tiers-point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2396" y="2611099"/>
            <a:ext cx="6148271" cy="313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660592" y="5740796"/>
            <a:ext cx="4320480" cy="307777"/>
          </a:xfrm>
          <a:prstGeom prst="rect">
            <a:avLst/>
          </a:prstGeom>
        </p:spPr>
        <p:txBody>
          <a:bodyPr wrap="square">
            <a:spAutoFit/>
          </a:bodyPr>
          <a:lstStyle/>
          <a:p>
            <a:r>
              <a:rPr lang="fr-FR" sz="1400" dirty="0">
                <a:latin typeface="Univers Condensed" panose="020B0506020202050204"/>
              </a:rPr>
              <a:t>Pièces groupées et pièces avec traverses de liaison</a:t>
            </a:r>
          </a:p>
        </p:txBody>
      </p:sp>
      <p:sp>
        <p:nvSpPr>
          <p:cNvPr id="8" name="Rectangle 7">
            <a:extLst>
              <a:ext uri="{FF2B5EF4-FFF2-40B4-BE49-F238E27FC236}">
                <a16:creationId xmlns:a16="http://schemas.microsoft.com/office/drawing/2014/main" id="{F60F5ED3-48FC-F946-BCCB-86044E66EDAC}"/>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0710385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772757"/>
                <a:ext cx="9821449" cy="30880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panose="020B0506020202050204"/>
                    <a:ea typeface="Cambria Math" panose="02040503050406030204" pitchFamily="18" charset="0"/>
                  </a:rPr>
                  <a:t>Si les connecteurs sont sollicités par un effort de cisaillement lors du flambement   de la pièce composée (flexion autour de 𝑦-𝑦), l’élancement de la pièce à section composée augmente :</a:t>
                </a: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rPr>
                                <m:t>0</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panose="020B0506020202050204"/>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rPr>
                                <m:t>𝑎</m:t>
                              </m:r>
                            </m:sub>
                            <m:sup>
                              <m:r>
                                <a:rPr lang="fr-FR" sz="1600" i="1">
                                  <a:solidFill>
                                    <a:schemeClr val="tx1"/>
                                  </a:solidFill>
                                  <a:latin typeface="Cambria Math" panose="02040503050406030204" pitchFamily="18" charset="0"/>
                                </a:rPr>
                                <m:t>2</m:t>
                              </m:r>
                            </m:sup>
                          </m:sSubSup>
                        </m:e>
                      </m:rad>
                    </m:oMath>
                  </m:oMathPara>
                </a14:m>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r>
                  <a:rPr lang="fr-CA" sz="1600" dirty="0">
                    <a:solidFill>
                      <a:schemeClr val="tx1"/>
                    </a:solidFill>
                    <a:latin typeface="Univers Condensed" panose="020B0506020202050204"/>
                    <a:ea typeface="Cambria Math" panose="02040503050406030204" pitchFamily="18" charset="0"/>
                  </a:rPr>
                  <a:t>où</a:t>
                </a:r>
              </a:p>
              <a:p>
                <a:pPr marL="1314450" lvl="4"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0</m:t>
                          </m:r>
                        </m:sub>
                      </m:sSub>
                      <m:r>
                        <a:rPr lang="fr-CA" sz="1600" i="1" dirty="0">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𝐾</m:t>
                          </m:r>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num>
                        <m:den>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𝑟</m:t>
                              </m:r>
                            </m:e>
                            <m:sub>
                              <m:r>
                                <a:rPr lang="fr-CA" sz="1600" i="1">
                                  <a:solidFill>
                                    <a:schemeClr val="tx1"/>
                                  </a:solidFill>
                                  <a:latin typeface="Cambria Math" panose="02040503050406030204" pitchFamily="18" charset="0"/>
                                  <a:ea typeface="Cambria Math"/>
                                </a:rPr>
                                <m:t>𝑦</m:t>
                              </m:r>
                            </m:sub>
                          </m:sSub>
                        </m:den>
                      </m:f>
                      <m:r>
                        <a:rPr lang="fr-CA" sz="1600" i="1">
                          <a:solidFill>
                            <a:schemeClr val="tx1"/>
                          </a:solidFill>
                          <a:latin typeface="Cambria Math" panose="02040503050406030204" pitchFamily="18" charset="0"/>
                          <a:ea typeface="Cambria Math"/>
                        </a:rPr>
                        <m:t>,  </m:t>
                      </m:r>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𝑎</m:t>
                          </m:r>
                        </m:sub>
                      </m:sSub>
                      <m:r>
                        <a:rPr lang="fr-CA" sz="1600" i="1" dirty="0">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𝑎</m:t>
                          </m:r>
                        </m:num>
                        <m:den>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𝑟</m:t>
                              </m:r>
                            </m:e>
                            <m:sub>
                              <m:sSup>
                                <m:sSupPr>
                                  <m:ctrlPr>
                                    <a:rPr lang="fr-CA" sz="1600" i="1">
                                      <a:solidFill>
                                        <a:schemeClr val="tx1"/>
                                      </a:solidFill>
                                      <a:latin typeface="Cambria Math" panose="02040503050406030204" pitchFamily="18" charset="0"/>
                                      <a:ea typeface="Cambria Math"/>
                                    </a:rPr>
                                  </m:ctrlPr>
                                </m:sSupPr>
                                <m:e>
                                  <m:r>
                                    <a:rPr lang="fr-CA" sz="1600" i="1">
                                      <a:solidFill>
                                        <a:schemeClr val="tx1"/>
                                      </a:solidFill>
                                      <a:latin typeface="Cambria Math" panose="02040503050406030204" pitchFamily="18" charset="0"/>
                                      <a:ea typeface="Cambria Math"/>
                                    </a:rPr>
                                    <m:t>𝑦</m:t>
                                  </m:r>
                                </m:e>
                                <m:sup>
                                  <m:r>
                                    <a:rPr lang="fr-CA" sz="1600" i="1">
                                      <a:solidFill>
                                        <a:schemeClr val="tx1"/>
                                      </a:solidFill>
                                      <a:latin typeface="Cambria Math" panose="02040503050406030204" pitchFamily="18" charset="0"/>
                                      <a:ea typeface="Cambria Math"/>
                                    </a:rPr>
                                    <m:t>′</m:t>
                                  </m:r>
                                </m:sup>
                              </m:sSup>
                            </m:sub>
                          </m:sSub>
                        </m:den>
                      </m:f>
                    </m:oMath>
                  </m:oMathPara>
                </a14:m>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endParaRPr lang="fr-CA" sz="1600" dirty="0">
                  <a:solidFill>
                    <a:schemeClr val="tx1"/>
                  </a:solidFill>
                  <a:latin typeface="Univers Condensed" panose="020B0506020202050204"/>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772757"/>
                <a:ext cx="9821449" cy="3088043"/>
              </a:xfrm>
              <a:prstGeom prst="rect">
                <a:avLst/>
              </a:prstGeom>
              <a:blipFill>
                <a:blip r:embed="rId3"/>
                <a:stretch>
                  <a:fillRect l="-372" t="-59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A8AAD6B1-DDA4-4701-A7CD-2C813D8FD8B1}"/>
                  </a:ext>
                </a:extLst>
              </p:cNvPr>
              <p:cNvSpPr txBox="1">
                <a:spLocks noChangeArrowheads="1"/>
              </p:cNvSpPr>
              <p:nvPr/>
            </p:nvSpPr>
            <p:spPr bwMode="auto">
              <a:xfrm>
                <a:off x="838200" y="4006369"/>
                <a:ext cx="9277837" cy="19372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14450" lvl="4" indent="0" eaLnBrk="1" hangingPunct="1">
                  <a:buNone/>
                  <a:defRPr/>
                </a:pPr>
                <a14:m>
                  <m:oMath xmlns:m="http://schemas.openxmlformats.org/officeDocument/2006/math">
                    <m:r>
                      <a:rPr lang="en-CA" sz="1600" i="1">
                        <a:latin typeface="Cambria Math" panose="02040503050406030204" pitchFamily="18" charset="0"/>
                        <a:ea typeface="Cambria Math" panose="02040503050406030204" pitchFamily="18" charset="0"/>
                      </a:rPr>
                      <m:t>𝑎</m:t>
                    </m:r>
                  </m:oMath>
                </a14:m>
                <a:r>
                  <a:rPr lang="fr-FR" sz="1600" dirty="0">
                    <a:latin typeface="Univers Condensed" panose="020B0506020202050204"/>
                    <a:ea typeface="Cambria Math" panose="02040503050406030204" pitchFamily="18" charset="0"/>
                  </a:rPr>
                  <a:t>: distance mesurée sur une pièce principale entre les points d'attache</a:t>
                </a:r>
              </a:p>
              <a:p>
                <a:pPr marL="1314450" lvl="4" indent="0" eaLnBrk="1" hangingPunct="1">
                  <a:buNone/>
                  <a:defRPr/>
                </a:pP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𝑟</m:t>
                        </m:r>
                      </m:e>
                      <m:sub>
                        <m:r>
                          <a:rPr lang="fr-CA" sz="1600" i="1">
                            <a:latin typeface="Cambria Math" panose="02040503050406030204" pitchFamily="18" charset="0"/>
                            <a:ea typeface="Cambria Math" panose="02040503050406030204" pitchFamily="18" charset="0"/>
                          </a:rPr>
                          <m:t>𝑦</m:t>
                        </m:r>
                      </m:sub>
                    </m:sSub>
                  </m:oMath>
                </a14:m>
                <a:r>
                  <a:rPr lang="fr-FR" sz="1600" dirty="0">
                    <a:latin typeface="Univers Condensed" panose="020B0506020202050204"/>
                    <a:ea typeface="Cambria Math" panose="02040503050406030204" pitchFamily="18" charset="0"/>
                  </a:rPr>
                  <a:t>: rayon de giration (minimal) de la </a:t>
                </a:r>
                <a:r>
                  <a:rPr lang="fr-FR" sz="1600" u="sng" dirty="0">
                    <a:latin typeface="Univers Condensed" panose="020B0506020202050204"/>
                    <a:ea typeface="Cambria Math" panose="02040503050406030204" pitchFamily="18" charset="0"/>
                  </a:rPr>
                  <a:t>pièce globale</a:t>
                </a:r>
                <a:r>
                  <a:rPr lang="fr-FR" sz="1600" dirty="0">
                    <a:latin typeface="Univers Condensed" panose="020B0506020202050204"/>
                    <a:ea typeface="Cambria Math" panose="02040503050406030204" pitchFamily="18" charset="0"/>
                  </a:rPr>
                  <a:t> (axe 𝑦-𝑦 dans ce cas)</a:t>
                </a:r>
              </a:p>
              <a:p>
                <a:pPr marL="1314450" lvl="4" indent="0" eaLnBrk="1" hangingPunct="1">
                  <a:buNone/>
                  <a:defRPr/>
                </a:pPr>
                <a14:m>
                  <m:oMath xmlns:m="http://schemas.openxmlformats.org/officeDocument/2006/math">
                    <m:sSub>
                      <m:sSubPr>
                        <m:ctrlPr>
                          <a:rPr lang="en-CA" sz="1600" i="1">
                            <a:latin typeface="Cambria Math" panose="02040503050406030204" pitchFamily="18" charset="0"/>
                            <a:ea typeface="Cambria Math"/>
                          </a:rPr>
                        </m:ctrlPr>
                      </m:sSubPr>
                      <m:e>
                        <m:r>
                          <a:rPr lang="fr-CA" sz="1600" i="1">
                            <a:latin typeface="Cambria Math" panose="02040503050406030204" pitchFamily="18" charset="0"/>
                            <a:ea typeface="Cambria Math"/>
                          </a:rPr>
                          <m:t>𝑟</m:t>
                        </m:r>
                      </m:e>
                      <m:sub>
                        <m:sSup>
                          <m:sSupPr>
                            <m:ctrlPr>
                              <a:rPr lang="fr-CA" sz="1600" i="1">
                                <a:latin typeface="Cambria Math" panose="02040503050406030204" pitchFamily="18" charset="0"/>
                                <a:ea typeface="Cambria Math"/>
                              </a:rPr>
                            </m:ctrlPr>
                          </m:sSupPr>
                          <m:e>
                            <m:r>
                              <a:rPr lang="fr-CA" sz="1600" i="1">
                                <a:latin typeface="Cambria Math" panose="02040503050406030204" pitchFamily="18" charset="0"/>
                                <a:ea typeface="Cambria Math"/>
                              </a:rPr>
                              <m:t>𝑦</m:t>
                            </m:r>
                          </m:e>
                          <m:sup>
                            <m:r>
                              <a:rPr lang="fr-CA" sz="1600" i="1">
                                <a:latin typeface="Cambria Math" panose="02040503050406030204" pitchFamily="18" charset="0"/>
                                <a:ea typeface="Cambria Math"/>
                              </a:rPr>
                              <m:t>′</m:t>
                            </m:r>
                          </m:sup>
                        </m:sSup>
                      </m:sub>
                    </m:sSub>
                  </m:oMath>
                </a14:m>
                <a:r>
                  <a:rPr lang="fr-FR" sz="1600" dirty="0">
                    <a:latin typeface="Univers Condensed" panose="020B0506020202050204"/>
                    <a:ea typeface="Cambria Math" panose="02040503050406030204" pitchFamily="18" charset="0"/>
                  </a:rPr>
                  <a:t>: rayon de giration de l’élément principal par rapport à l’axe </a:t>
                </a:r>
                <a14:m>
                  <m:oMath xmlns:m="http://schemas.openxmlformats.org/officeDocument/2006/math">
                    <m:sSup>
                      <m:sSupPr>
                        <m:ctrlPr>
                          <a:rPr lang="fr-CA" sz="1600" i="1">
                            <a:latin typeface="Cambria Math" panose="02040503050406030204" pitchFamily="18" charset="0"/>
                            <a:ea typeface="Cambria Math"/>
                          </a:rPr>
                        </m:ctrlPr>
                      </m:sSupPr>
                      <m:e>
                        <m:r>
                          <a:rPr lang="fr-CA" sz="1600" i="1">
                            <a:latin typeface="Cambria Math" panose="02040503050406030204" pitchFamily="18" charset="0"/>
                            <a:ea typeface="Cambria Math"/>
                          </a:rPr>
                          <m:t>𝑦</m:t>
                        </m:r>
                      </m:e>
                      <m:sup>
                        <m:r>
                          <a:rPr lang="fr-CA" sz="1600" i="1">
                            <a:latin typeface="Cambria Math" panose="02040503050406030204" pitchFamily="18" charset="0"/>
                            <a:ea typeface="Cambria Math"/>
                          </a:rPr>
                          <m:t>′</m:t>
                        </m:r>
                      </m:sup>
                    </m:sSup>
                  </m:oMath>
                </a14:m>
                <a:r>
                  <a:rPr lang="fr-FR" sz="1600" dirty="0">
                    <a:latin typeface="Univers Condensed" panose="020B0506020202050204"/>
                    <a:ea typeface="Cambria Math" panose="02040503050406030204" pitchFamily="18" charset="0"/>
                  </a:rPr>
                  <a:t>- </a:t>
                </a:r>
                <a14:m>
                  <m:oMath xmlns:m="http://schemas.openxmlformats.org/officeDocument/2006/math">
                    <m:sSup>
                      <m:sSupPr>
                        <m:ctrlPr>
                          <a:rPr lang="fr-CA" sz="1600" i="1">
                            <a:latin typeface="Cambria Math" panose="02040503050406030204" pitchFamily="18" charset="0"/>
                            <a:ea typeface="Cambria Math"/>
                          </a:rPr>
                        </m:ctrlPr>
                      </m:sSupPr>
                      <m:e>
                        <m:r>
                          <a:rPr lang="fr-CA" sz="1600" i="1">
                            <a:latin typeface="Cambria Math" panose="02040503050406030204" pitchFamily="18" charset="0"/>
                            <a:ea typeface="Cambria Math"/>
                          </a:rPr>
                          <m:t>𝑦</m:t>
                        </m:r>
                      </m:e>
                      <m:sup>
                        <m:r>
                          <a:rPr lang="fr-CA" sz="1600" i="1">
                            <a:latin typeface="Cambria Math" panose="02040503050406030204" pitchFamily="18" charset="0"/>
                            <a:ea typeface="Cambria Math"/>
                          </a:rPr>
                          <m:t>′</m:t>
                        </m:r>
                      </m:sup>
                    </m:sSup>
                  </m:oMath>
                </a14:m>
                <a:r>
                  <a:rPr lang="fr-FR" sz="1600" dirty="0">
                    <a:latin typeface="Univers Condensed" panose="020B0506020202050204"/>
                    <a:ea typeface="Cambria Math" panose="02040503050406030204" pitchFamily="18" charset="0"/>
                  </a:rPr>
                  <a:t> (même axe de flexion 𝑦-𝑦 de la pièce globale)</a:t>
                </a:r>
              </a:p>
              <a:p>
                <a:pPr marL="1314450" lvl="4" indent="0" eaLnBrk="1" hangingPunct="1">
                  <a:buNone/>
                  <a:defRPr/>
                </a:pPr>
                <a14:m>
                  <m:oMath xmlns:m="http://schemas.openxmlformats.org/officeDocument/2006/math">
                    <m:r>
                      <a:rPr lang="fr-CA" sz="1600" i="1" dirty="0">
                        <a:latin typeface="Cambria Math" panose="02040503050406030204" pitchFamily="18" charset="0"/>
                      </a:rPr>
                      <m:t>𝐿</m:t>
                    </m:r>
                  </m:oMath>
                </a14:m>
                <a:r>
                  <a:rPr lang="fr-CA" sz="1600" dirty="0">
                    <a:latin typeface="Univers Condensed" panose="020B0506020202050204"/>
                  </a:rPr>
                  <a:t>: longueur de la pièce globale</a:t>
                </a:r>
              </a:p>
              <a:p>
                <a:pPr marL="1314450" lvl="4" indent="0" eaLnBrk="1" hangingPunct="1">
                  <a:buNone/>
                  <a:defRPr/>
                </a:pPr>
                <a14:m>
                  <m:oMath xmlns:m="http://schemas.openxmlformats.org/officeDocument/2006/math">
                    <m:r>
                      <a:rPr lang="en-CA" sz="1600" i="1" dirty="0">
                        <a:latin typeface="Cambria Math" panose="02040503050406030204" pitchFamily="18" charset="0"/>
                      </a:rPr>
                      <m:t>𝐾</m:t>
                    </m:r>
                  </m:oMath>
                </a14:m>
                <a:r>
                  <a:rPr lang="fr-CA" sz="1600" dirty="0">
                    <a:latin typeface="Univers Condensed" panose="020B0506020202050204"/>
                  </a:rPr>
                  <a:t>: coefficient de longueur effective (</a:t>
                </a:r>
                <a14:m>
                  <m:oMath xmlns:m="http://schemas.openxmlformats.org/officeDocument/2006/math">
                    <m:r>
                      <a:rPr lang="fr-CA" sz="1600" i="1" dirty="0">
                        <a:latin typeface="Cambria Math" panose="02040503050406030204" pitchFamily="18" charset="0"/>
                      </a:rPr>
                      <m:t>= 1 </m:t>
                    </m:r>
                  </m:oMath>
                </a14:m>
                <a:r>
                  <a:rPr lang="fr-CA" sz="1600" dirty="0">
                    <a:latin typeface="Univers Condensed" panose="020B0506020202050204"/>
                  </a:rPr>
                  <a:t>dans le doute)</a:t>
                </a:r>
              </a:p>
            </p:txBody>
          </p:sp>
        </mc:Choice>
        <mc:Fallback xmlns="">
          <p:sp>
            <p:nvSpPr>
              <p:cNvPr id="10" name="Rectangle 1027">
                <a:extLst>
                  <a:ext uri="{FF2B5EF4-FFF2-40B4-BE49-F238E27FC236}">
                    <a16:creationId xmlns:a16="http://schemas.microsoft.com/office/drawing/2014/main" id="{A8AAD6B1-DDA4-4701-A7CD-2C813D8FD8B1}"/>
                  </a:ext>
                </a:extLst>
              </p:cNvPr>
              <p:cNvSpPr txBox="1">
                <a:spLocks noRot="1" noChangeAspect="1" noMove="1" noResize="1" noEditPoints="1" noAdjustHandles="1" noChangeArrowheads="1" noChangeShapeType="1" noTextEdit="1"/>
              </p:cNvSpPr>
              <p:nvPr/>
            </p:nvSpPr>
            <p:spPr bwMode="auto">
              <a:xfrm>
                <a:off x="838200" y="4006369"/>
                <a:ext cx="9277837" cy="1937232"/>
              </a:xfrm>
              <a:prstGeom prst="rect">
                <a:avLst/>
              </a:prstGeom>
              <a:blipFill>
                <a:blip r:embed="rId4"/>
                <a:stretch>
                  <a:fillRect t="-9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p:cNvPicPr>
            <a:picLocks noChangeAspect="1"/>
          </p:cNvPicPr>
          <p:nvPr/>
        </p:nvPicPr>
        <p:blipFill>
          <a:blip r:embed="rId5"/>
          <a:stretch>
            <a:fillRect/>
          </a:stretch>
        </p:blipFill>
        <p:spPr>
          <a:xfrm>
            <a:off x="6280685" y="1431983"/>
            <a:ext cx="3701651" cy="2428817"/>
          </a:xfrm>
          <a:prstGeom prst="rect">
            <a:avLst/>
          </a:prstGeom>
        </p:spPr>
      </p:pic>
      <p:sp>
        <p:nvSpPr>
          <p:cNvPr id="12" name="Rectangle 11">
            <a:extLst>
              <a:ext uri="{FF2B5EF4-FFF2-40B4-BE49-F238E27FC236}">
                <a16:creationId xmlns:a16="http://schemas.microsoft.com/office/drawing/2014/main" id="{D5544348-F1B5-8346-BB17-A4835B4E84BD}"/>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2494053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1639425"/>
                <a:ext cx="9821450" cy="35550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La résistance pondérée </a:t>
                </a:r>
                <a14:m>
                  <m:oMath xmlns:m="http://schemas.openxmlformats.org/officeDocument/2006/math">
                    <m:sSub>
                      <m:sSubPr>
                        <m:ctrlPr>
                          <a:rPr lang="en-CA" sz="2000" i="1">
                            <a:solidFill>
                              <a:schemeClr val="tx1"/>
                            </a:solidFill>
                            <a:latin typeface="Cambria Math" panose="02040503050406030204" pitchFamily="18" charset="0"/>
                            <a:ea typeface="Cambria Math"/>
                          </a:rPr>
                        </m:ctrlPr>
                      </m:sSubPr>
                      <m:e>
                        <m:r>
                          <a:rPr lang="fr-CA" sz="2000" i="1">
                            <a:solidFill>
                              <a:schemeClr val="tx1"/>
                            </a:solidFill>
                            <a:latin typeface="Cambria Math" panose="02040503050406030204" pitchFamily="18" charset="0"/>
                            <a:ea typeface="Cambria Math"/>
                          </a:rPr>
                          <m:t>𝐶</m:t>
                        </m:r>
                      </m:e>
                      <m:sub>
                        <m:r>
                          <a:rPr lang="fr-CA" sz="2000" i="1">
                            <a:solidFill>
                              <a:schemeClr val="tx1"/>
                            </a:solidFill>
                            <a:latin typeface="Cambria Math" panose="02040503050406030204" pitchFamily="18" charset="0"/>
                            <a:ea typeface="Cambria Math"/>
                          </a:rPr>
                          <m:t>𝑟</m:t>
                        </m:r>
                      </m:sub>
                    </m:sSub>
                  </m:oMath>
                </a14:m>
                <a:r>
                  <a:rPr lang="fr-FR" sz="2000" dirty="0">
                    <a:solidFill>
                      <a:schemeClr val="tx1"/>
                    </a:solidFill>
                    <a:latin typeface="Univers Condensed"/>
                    <a:ea typeface="Cambria Math" panose="02040503050406030204" pitchFamily="18" charset="0"/>
                  </a:rPr>
                  <a:t> de </a:t>
                </a:r>
                <a:r>
                  <a:rPr lang="fr-CA" sz="2000" dirty="0">
                    <a:solidFill>
                      <a:schemeClr val="tx1"/>
                    </a:solidFill>
                    <a:latin typeface="Univers Condensed"/>
                  </a:rPr>
                  <a:t>la pièce à </a:t>
                </a:r>
                <a:r>
                  <a:rPr lang="fr-CA" sz="2000" u="sng" dirty="0">
                    <a:solidFill>
                      <a:schemeClr val="tx1"/>
                    </a:solidFill>
                    <a:latin typeface="Univers Condensed"/>
                  </a:rPr>
                  <a:t>section composée</a:t>
                </a:r>
                <a:r>
                  <a:rPr lang="fr-CA" sz="2000" dirty="0">
                    <a:solidFill>
                      <a:schemeClr val="tx1"/>
                    </a:solidFill>
                    <a:latin typeface="Univers Condensed"/>
                  </a:rPr>
                  <a:t> </a:t>
                </a:r>
                <a:r>
                  <a:rPr lang="fr-FR" sz="2000" dirty="0">
                    <a:solidFill>
                      <a:schemeClr val="tx1"/>
                    </a:solidFill>
                    <a:latin typeface="Univers Condensed"/>
                    <a:ea typeface="Cambria Math" panose="02040503050406030204" pitchFamily="18" charset="0"/>
                  </a:rPr>
                  <a:t>est calculée </a:t>
                </a:r>
                <a:r>
                  <a:rPr lang="fr-CA" sz="2000" dirty="0">
                    <a:solidFill>
                      <a:schemeClr val="tx1"/>
                    </a:solidFill>
                    <a:latin typeface="Univers Condensed"/>
                  </a:rPr>
                  <a:t>en considérant </a:t>
                </a:r>
                <a14:m>
                  <m:oMath xmlns:m="http://schemas.openxmlformats.org/officeDocument/2006/math">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panose="02040503050406030204" pitchFamily="18" charset="0"/>
                            <a:ea typeface="Cambria Math"/>
                          </a:rPr>
                          <m:t>𝐹</m:t>
                        </m:r>
                      </m:e>
                      <m:sub>
                        <m:r>
                          <a:rPr lang="fr-CA" sz="2000" i="1" dirty="0">
                            <a:solidFill>
                              <a:schemeClr val="tx1"/>
                            </a:solidFill>
                            <a:latin typeface="Cambria Math" panose="02040503050406030204" pitchFamily="18" charset="0"/>
                            <a:ea typeface="Cambria Math"/>
                          </a:rPr>
                          <m:t>0</m:t>
                        </m:r>
                      </m:sub>
                    </m:sSub>
                    <m:r>
                      <a:rPr lang="fr-CA" sz="2000" i="1" dirty="0">
                        <a:solidFill>
                          <a:schemeClr val="tx1"/>
                        </a:solidFill>
                        <a:latin typeface="Cambria Math" panose="02040503050406030204" pitchFamily="18" charset="0"/>
                        <a:ea typeface="Cambria Math"/>
                      </a:rPr>
                      <m:t>=</m:t>
                    </m:r>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panose="02040503050406030204" pitchFamily="18" charset="0"/>
                            <a:ea typeface="Cambria Math"/>
                          </a:rPr>
                          <m:t>𝐹</m:t>
                        </m:r>
                      </m:e>
                      <m:sub>
                        <m:r>
                          <a:rPr lang="fr-CA" sz="2000" i="1" dirty="0">
                            <a:solidFill>
                              <a:schemeClr val="tx1"/>
                            </a:solidFill>
                            <a:latin typeface="Cambria Math" panose="02040503050406030204" pitchFamily="18" charset="0"/>
                            <a:ea typeface="Cambria Math"/>
                          </a:rPr>
                          <m:t>𝑦</m:t>
                        </m:r>
                      </m:sub>
                    </m:sSub>
                  </m:oMath>
                </a14:m>
                <a:endParaRPr lang="fr-FR" sz="2000"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𝐶</m:t>
                          </m:r>
                        </m:e>
                        <m:sub>
                          <m:r>
                            <a:rPr lang="fr-CA" i="1" dirty="0">
                              <a:solidFill>
                                <a:schemeClr val="tx1"/>
                              </a:solidFill>
                              <a:latin typeface="Cambria Math" panose="02040503050406030204" pitchFamily="18" charset="0"/>
                              <a:ea typeface="Cambria Math"/>
                            </a:rPr>
                            <m:t>𝑟</m:t>
                          </m:r>
                        </m:sub>
                      </m:sSub>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panose="02040503050406030204" pitchFamily="18" charset="0"/>
                              <a:ea typeface="Cambria Math"/>
                            </a:rPr>
                            <m:t>𝐹</m:t>
                          </m:r>
                        </m:e>
                      </m:acc>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0</m:t>
                          </m:r>
                        </m:sub>
                      </m:sSub>
                      <m:r>
                        <a:rPr lang="fr-CA" i="1" dirty="0">
                          <a:solidFill>
                            <a:schemeClr val="tx1"/>
                          </a:solidFill>
                          <a:latin typeface="Cambria Math" panose="02040503050406030204" pitchFamily="18" charset="0"/>
                          <a:ea typeface="Cambria Math"/>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𝜙</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r>
                        <a:rPr lang="fr-CA" i="1" dirty="0">
                          <a:solidFill>
                            <a:schemeClr val="tx1"/>
                          </a:solidFill>
                          <a:latin typeface="Cambria Math" panose="02040503050406030204" pitchFamily="18" charset="0"/>
                          <a:ea typeface="Cambria Math"/>
                        </a:rPr>
                        <m:t>𝐴</m:t>
                      </m:r>
                      <m:r>
                        <a:rPr lang="fr-CA" i="1" dirty="0">
                          <a:solidFill>
                            <a:schemeClr val="tx1"/>
                          </a:solidFill>
                          <a:latin typeface="Cambria Math" panose="02040503050406030204" pitchFamily="18" charset="0"/>
                          <a:ea typeface="Cambria Math"/>
                        </a:rPr>
                        <m:t> </m:t>
                      </m:r>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panose="02040503050406030204" pitchFamily="18" charset="0"/>
                              <a:ea typeface="Cambria Math"/>
                            </a:rPr>
                            <m:t>𝐹</m:t>
                          </m:r>
                        </m:e>
                      </m:acc>
                      <m:r>
                        <a:rPr lang="fr-CA" i="1" dirty="0">
                          <a:solidFill>
                            <a:schemeClr val="tx1"/>
                          </a:solidFill>
                          <a:latin typeface="Cambria Math" panose="02040503050406030204" pitchFamily="18" charset="0"/>
                          <a:ea typeface="Cambria Math"/>
                        </a:rPr>
                        <m:t> </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𝑦</m:t>
                          </m:r>
                        </m:sub>
                      </m:sSub>
                    </m:oMath>
                  </m:oMathPara>
                </a14:m>
                <a:endParaRPr lang="fr-CA" dirty="0">
                  <a:solidFill>
                    <a:schemeClr val="tx1"/>
                  </a:solidFill>
                  <a:latin typeface="Univers Condensed"/>
                  <a:ea typeface="Cambria Math" panose="02040503050406030204" pitchFamily="18" charset="0"/>
                </a:endParaRPr>
              </a:p>
              <a:p>
                <a:pPr marL="857250" lvl="3" indent="0" eaLnBrk="1" hangingPunct="1">
                  <a:buNone/>
                  <a:defRPr/>
                </a:pPr>
                <a:endParaRPr lang="fr-FR"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L’effort de cisaillement </a:t>
                </a:r>
                <a14:m>
                  <m:oMath xmlns:m="http://schemas.openxmlformats.org/officeDocument/2006/math">
                    <m:sSub>
                      <m:sSubPr>
                        <m:ctrlPr>
                          <a:rPr lang="fr-FR"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panose="02040503050406030204" pitchFamily="18" charset="0"/>
                            <a:ea typeface="Cambria Math"/>
                          </a:rPr>
                          <m:t>𝑉</m:t>
                        </m:r>
                      </m:e>
                      <m:sub>
                        <m:r>
                          <a:rPr lang="fr-CA" sz="2000" i="1" dirty="0">
                            <a:solidFill>
                              <a:schemeClr val="tx1"/>
                            </a:solidFill>
                            <a:latin typeface="Cambria Math" panose="02040503050406030204" pitchFamily="18" charset="0"/>
                            <a:ea typeface="Cambria Math" panose="02040503050406030204" pitchFamily="18" charset="0"/>
                          </a:rPr>
                          <m:t>𝑟</m:t>
                        </m:r>
                      </m:sub>
                    </m:sSub>
                  </m:oMath>
                </a14:m>
                <a:r>
                  <a:rPr lang="fr-FR" sz="2000" dirty="0">
                    <a:solidFill>
                      <a:schemeClr val="tx1"/>
                    </a:solidFill>
                    <a:latin typeface="Univers Condensed"/>
                    <a:ea typeface="Cambria Math" panose="02040503050406030204" pitchFamily="18" charset="0"/>
                  </a:rPr>
                  <a:t> dans les connecteurs à chaque point d’attache, permettant de dimensionner les connecteurs, est calculé par :</a:t>
                </a:r>
              </a:p>
              <a:p>
                <a:pPr marL="742950" lvl="2" indent="-342900" eaLnBrk="1" hangingPunct="1">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𝑉</m:t>
                          </m:r>
                        </m:e>
                        <m:sub>
                          <m:r>
                            <a:rPr lang="fr-CA" i="1" dirty="0">
                              <a:solidFill>
                                <a:schemeClr val="tx1"/>
                              </a:solidFill>
                              <a:latin typeface="Cambria Math" panose="02040503050406030204" pitchFamily="18" charset="0"/>
                              <a:ea typeface="Cambria Math" panose="02040503050406030204" pitchFamily="18" charset="0"/>
                            </a:rPr>
                            <m:t>𝑟</m:t>
                          </m:r>
                        </m:sub>
                      </m:sSub>
                      <m:r>
                        <a:rPr lang="fr-CA" i="1" dirty="0">
                          <a:solidFill>
                            <a:schemeClr val="tx1"/>
                          </a:solidFill>
                          <a:latin typeface="Cambria Math" panose="02040503050406030204" pitchFamily="18" charset="0"/>
                          <a:ea typeface="Cambria Math"/>
                        </a:rPr>
                        <m:t>=</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fr-CA" i="1">
                                  <a:solidFill>
                                    <a:schemeClr val="tx1"/>
                                  </a:solidFill>
                                  <a:latin typeface="Cambria Math" panose="02040503050406030204" pitchFamily="18" charset="0"/>
                                  <a:ea typeface="Cambria Math"/>
                                </a:rPr>
                                <m:t>𝐶</m:t>
                              </m:r>
                            </m:e>
                            <m:sub>
                              <m:r>
                                <a:rPr lang="fr-CA" i="1">
                                  <a:solidFill>
                                    <a:schemeClr val="tx1"/>
                                  </a:solidFill>
                                  <a:latin typeface="Cambria Math" panose="02040503050406030204" pitchFamily="18" charset="0"/>
                                  <a:ea typeface="Cambria Math"/>
                                </a:rPr>
                                <m:t>𝑟</m:t>
                              </m:r>
                            </m:sub>
                          </m:sSub>
                        </m:num>
                        <m:den>
                          <m:r>
                            <a:rPr lang="fr-CA" i="1">
                              <a:solidFill>
                                <a:schemeClr val="tx1"/>
                              </a:solidFill>
                              <a:latin typeface="Cambria Math" panose="02040503050406030204" pitchFamily="18" charset="0"/>
                              <a:ea typeface="Cambria Math"/>
                            </a:rPr>
                            <m:t>40</m:t>
                          </m:r>
                        </m:den>
                      </m:f>
                    </m:oMath>
                  </m:oMathPara>
                </a14:m>
                <a:endParaRPr lang="fr-FR"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1639425"/>
                <a:ext cx="9821450" cy="3555097"/>
              </a:xfrm>
              <a:prstGeom prst="rect">
                <a:avLst/>
              </a:prstGeom>
              <a:blipFill>
                <a:blip r:embed="rId3"/>
                <a:stretch>
                  <a:fillRect l="-496" t="-12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148671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a:t>
            </a:r>
            <a:r>
              <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Classification et utilisation des pièces en compression</a:t>
            </a:r>
            <a:endPar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C – Élancement limite des membrures comprimées</a:t>
            </a:r>
          </a:p>
          <a:p>
            <a:r>
              <a:rPr lang="fr-FR" sz="2700" dirty="0"/>
              <a:t>D – Modes de rupture d’une pièce comprimée</a:t>
            </a:r>
          </a:p>
          <a:p>
            <a:r>
              <a:rPr lang="fr-FR" sz="2700" dirty="0"/>
              <a:t>E – Approches à la normalisation</a:t>
            </a:r>
            <a:endParaRPr lang="fr-CA" sz="2700" dirty="0"/>
          </a:p>
          <a:p>
            <a:r>
              <a:rPr lang="fr-FR" sz="2700" dirty="0"/>
              <a:t>F – Variables influençant la résistance</a:t>
            </a:r>
            <a:endParaRPr lang="fr-CA" sz="2700" dirty="0"/>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8727902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642946"/>
                <a:ext cx="9049562" cy="61870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Résistance des pièces à </a:t>
                </a:r>
                <a:r>
                  <a:rPr lang="fr-FR" sz="1600" b="1" u="sng" dirty="0">
                    <a:solidFill>
                      <a:schemeClr val="accent1"/>
                    </a:solidFill>
                    <a:latin typeface="Univers Condensed"/>
                    <a:ea typeface="Cambria Math" panose="02040503050406030204" pitchFamily="18" charset="0"/>
                  </a:rPr>
                  <a:t>doubles cornières</a:t>
                </a:r>
                <a:r>
                  <a:rPr lang="fr-FR" sz="1600" b="1" dirty="0">
                    <a:solidFill>
                      <a:schemeClr val="accent1"/>
                    </a:solidFill>
                    <a:latin typeface="Univers Condensed"/>
                    <a:ea typeface="Cambria Math" panose="02040503050406030204" pitchFamily="18" charset="0"/>
                  </a:rPr>
                  <a:t> </a:t>
                </a:r>
                <a:r>
                  <a:rPr lang="fr-FR" sz="1600" dirty="0">
                    <a:solidFill>
                      <a:schemeClr val="accent1"/>
                    </a:solidFill>
                    <a:latin typeface="Univers Condensed"/>
                    <a:ea typeface="Cambria Math" panose="02040503050406030204" pitchFamily="18" charset="0"/>
                  </a:rPr>
                  <a:t>(voir page 78 et 79)</a:t>
                </a:r>
              </a:p>
              <a:p>
                <a:pPr marL="457200" lvl="1" indent="-457200"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0" lvl="1" indent="0" eaLnBrk="1" hangingPunct="1">
                  <a:buNone/>
                  <a:defRPr/>
                </a:pPr>
                <a:r>
                  <a:rPr lang="fr-CA" sz="1600" dirty="0">
                    <a:latin typeface="Univers Condensed"/>
                  </a:rPr>
                  <a:t>Ces pièces qui ont tendance à flamber dans un mode de </a:t>
                </a:r>
                <a:r>
                  <a:rPr lang="fr-CA" sz="1600" u="sng" dirty="0">
                    <a:latin typeface="Univers Condensed"/>
                  </a:rPr>
                  <a:t>flexion-torsion</a:t>
                </a:r>
                <a:r>
                  <a:rPr lang="fr-CA" sz="1600" dirty="0">
                    <a:latin typeface="Univers Condensed"/>
                  </a:rPr>
                  <a:t>. D'où</a:t>
                </a:r>
              </a:p>
              <a:p>
                <a:pPr marL="0" lvl="1" indent="0" eaLnBrk="1" hangingPunct="1">
                  <a:buNone/>
                  <a:defRPr/>
                </a:pPr>
                <a:endParaRPr lang="el-GR" sz="16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1</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+0,5 </m:t>
                          </m:r>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2</m:t>
                              </m:r>
                            </m:sub>
                            <m:sup>
                              <m:r>
                                <a:rPr lang="fr-FR" sz="1600" i="1">
                                  <a:solidFill>
                                    <a:schemeClr val="tx1"/>
                                  </a:solidFill>
                                  <a:latin typeface="Cambria Math" panose="02040503050406030204" pitchFamily="18" charset="0"/>
                                </a:rPr>
                                <m:t>2</m:t>
                              </m:r>
                            </m:sup>
                          </m:sSubSup>
                        </m:e>
                      </m:rad>
                    </m:oMath>
                  </m:oMathPara>
                </a14:m>
                <a:endParaRPr lang="fr-FR" sz="1600" dirty="0">
                  <a:solidFill>
                    <a:schemeClr val="tx1"/>
                  </a:solidFill>
                  <a:latin typeface="Univers Condensed"/>
                  <a:ea typeface="Cambria Math" panose="02040503050406030204" pitchFamily="18" charset="0"/>
                </a:endParaRPr>
              </a:p>
              <a:p>
                <a:pPr marL="742950" lvl="2" indent="-342900" eaLnBrk="1" hangingPunct="1">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a:rPr>
                  <a:t>avec </a:t>
                </a:r>
                <a:endParaRPr lang="fr-CA" sz="16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1</m:t>
                        </m:r>
                      </m:sub>
                    </m:sSub>
                    <m:r>
                      <a:rPr lang="fr-CA" sz="1600" i="1" dirty="0">
                        <a:solidFill>
                          <a:schemeClr val="tx1"/>
                        </a:solidFill>
                        <a:latin typeface="Cambria Math" panose="02040503050406030204" pitchFamily="18" charset="0"/>
                        <a:ea typeface="Cambria Math" panose="02040503050406030204" pitchFamily="18" charset="0"/>
                      </a:rPr>
                      <m:t>=</m:t>
                    </m:r>
                    <m:func>
                      <m:funcPr>
                        <m:ctrlPr>
                          <a:rPr lang="fr-CA" sz="1600" i="1" dirty="0">
                            <a:solidFill>
                              <a:schemeClr val="tx1"/>
                            </a:solidFill>
                            <a:latin typeface="Cambria Math" panose="02040503050406030204" pitchFamily="18" charset="0"/>
                            <a:ea typeface="Cambria Math" panose="02040503050406030204" pitchFamily="18" charset="0"/>
                          </a:rPr>
                        </m:ctrlPr>
                      </m:funcPr>
                      <m:fName>
                        <m:r>
                          <m:rPr>
                            <m:sty m:val="p"/>
                          </m:rPr>
                          <a:rPr lang="fr-CA" sz="1600" dirty="0">
                            <a:solidFill>
                              <a:schemeClr val="tx1"/>
                            </a:solidFill>
                            <a:latin typeface="Cambria Math" panose="02040503050406030204" pitchFamily="18" charset="0"/>
                            <a:ea typeface="Cambria Math" panose="02040503050406030204" pitchFamily="18" charset="0"/>
                          </a:rPr>
                          <m:t>max</m:t>
                        </m:r>
                      </m:fName>
                      <m:e>
                        <m:r>
                          <a:rPr lang="fr-CA" sz="1600" i="1" dirty="0">
                            <a:solidFill>
                              <a:schemeClr val="tx1"/>
                            </a:solidFill>
                            <a:latin typeface="Cambria Math" panose="02040503050406030204" pitchFamily="18" charset="0"/>
                            <a:ea typeface="Cambria Math" panose="02040503050406030204" pitchFamily="18" charset="0"/>
                          </a:rPr>
                          <m:t> </m:t>
                        </m:r>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𝑓</m:t>
                                </m:r>
                              </m:sub>
                            </m:sSub>
                          </m:e>
                        </m:d>
                      </m:e>
                    </m:func>
                  </m:oMath>
                </a14:m>
                <a:r>
                  <a:rPr lang="fr-CA" sz="1600" dirty="0">
                    <a:solidFill>
                      <a:schemeClr val="tx1"/>
                    </a:solidFill>
                    <a:latin typeface="Univers Condensed"/>
                    <a:ea typeface="Cambria Math" panose="02040503050406030204" pitchFamily="18" charset="0"/>
                  </a:rPr>
                  <a:t>     et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2</m:t>
                        </m:r>
                      </m:sub>
                    </m:sSub>
                    <m:r>
                      <a:rPr lang="fr-CA" sz="1600" i="1" dirty="0">
                        <a:solidFill>
                          <a:schemeClr val="tx1"/>
                        </a:solidFill>
                        <a:latin typeface="Cambria Math" panose="02040503050406030204" pitchFamily="18" charset="0"/>
                        <a:ea typeface="Cambria Math" panose="02040503050406030204" pitchFamily="18" charset="0"/>
                      </a:rPr>
                      <m:t>=</m:t>
                    </m:r>
                    <m:func>
                      <m:funcPr>
                        <m:ctrlPr>
                          <a:rPr lang="fr-CA" sz="1600" i="1" dirty="0">
                            <a:solidFill>
                              <a:schemeClr val="tx1"/>
                            </a:solidFill>
                            <a:latin typeface="Cambria Math" panose="02040503050406030204" pitchFamily="18" charset="0"/>
                            <a:ea typeface="Cambria Math" panose="02040503050406030204" pitchFamily="18" charset="0"/>
                          </a:rPr>
                        </m:ctrlPr>
                      </m:funcPr>
                      <m:fName>
                        <m:r>
                          <m:rPr>
                            <m:sty m:val="p"/>
                          </m:rPr>
                          <a:rPr lang="fr-CA" sz="1600" dirty="0">
                            <a:solidFill>
                              <a:schemeClr val="tx1"/>
                            </a:solidFill>
                            <a:latin typeface="Cambria Math" panose="02040503050406030204" pitchFamily="18" charset="0"/>
                            <a:ea typeface="Cambria Math" panose="02040503050406030204" pitchFamily="18" charset="0"/>
                          </a:rPr>
                          <m:t>min</m:t>
                        </m:r>
                        <m:r>
                          <a:rPr lang="fr-CA" sz="1600" dirty="0">
                            <a:solidFill>
                              <a:schemeClr val="tx1"/>
                            </a:solidFill>
                            <a:latin typeface="Cambria Math" panose="02040503050406030204" pitchFamily="18" charset="0"/>
                            <a:ea typeface="Cambria Math" panose="02040503050406030204" pitchFamily="18" charset="0"/>
                          </a:rPr>
                          <m:t> </m:t>
                        </m:r>
                      </m:fName>
                      <m:e>
                        <m:d>
                          <m:dPr>
                            <m:ctrlPr>
                              <a:rPr lang="fr-CA" sz="1600" i="1" dirty="0">
                                <a:solidFill>
                                  <a:schemeClr val="tx1"/>
                                </a:solidFill>
                                <a:latin typeface="Cambria Math" panose="02040503050406030204" pitchFamily="18" charset="0"/>
                                <a:ea typeface="Cambria Math" panose="02040503050406030204" pitchFamily="18" charset="0"/>
                              </a:rPr>
                            </m:ctrlPr>
                          </m:dPr>
                          <m:e>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𝑓</m:t>
                                </m:r>
                              </m:sub>
                            </m:sSub>
                          </m:e>
                        </m:d>
                      </m:e>
                    </m:func>
                  </m:oMath>
                </a14:m>
                <a:r>
                  <a:rPr lang="fr-CA" sz="1600" dirty="0">
                    <a:solidFill>
                      <a:schemeClr val="tx1"/>
                    </a:solidFill>
                    <a:latin typeface="Univers Condensed"/>
                    <a:ea typeface="Cambria Math" panose="02040503050406030204" pitchFamily="18" charset="0"/>
                  </a:rPr>
                  <a:t> </a:t>
                </a:r>
              </a:p>
              <a:p>
                <a:pPr marL="857250" lvl="3" indent="0" eaLnBrk="1" hangingPunct="1">
                  <a:buNone/>
                  <a:defRPr/>
                </a:pPr>
                <a:endParaRPr lang="fr-CA" sz="1600" i="1" dirty="0">
                  <a:solidFill>
                    <a:schemeClr val="tx1"/>
                  </a:solidFill>
                  <a:latin typeface="Univers Condensed"/>
                  <a:ea typeface="Cambria Math"/>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oMath>
                </a14:m>
                <a:r>
                  <a:rPr lang="fr-CA" sz="1600" dirty="0">
                    <a:solidFill>
                      <a:schemeClr val="tx1"/>
                    </a:solidFill>
                    <a:latin typeface="Univers Condensed"/>
                    <a:ea typeface="Cambria Math" panose="02040503050406030204" pitchFamily="18" charset="0"/>
                  </a:rPr>
                  <a:t> et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𝑓</m:t>
                        </m:r>
                      </m:sub>
                    </m:sSub>
                  </m:oMath>
                </a14:m>
                <a:r>
                  <a:rPr lang="fr-CA" sz="1600" dirty="0">
                    <a:solidFill>
                      <a:schemeClr val="tx1"/>
                    </a:solidFill>
                    <a:latin typeface="Univers Condensed"/>
                    <a:ea typeface="Cambria Math" panose="02040503050406030204" pitchFamily="18" charset="0"/>
                  </a:rPr>
                  <a:t> sont respectivement l’élancement en torsion </a:t>
                </a:r>
                <a:r>
                  <a:rPr lang="fr-CA" sz="1600" u="sng" dirty="0">
                    <a:solidFill>
                      <a:schemeClr val="tx1"/>
                    </a:solidFill>
                    <a:latin typeface="Univers Condensed"/>
                    <a:ea typeface="Cambria Math" panose="02040503050406030204" pitchFamily="18" charset="0"/>
                  </a:rPr>
                  <a:t>d’une cornière</a:t>
                </a:r>
                <a:r>
                  <a:rPr lang="fr-CA" sz="1600" dirty="0">
                    <a:solidFill>
                      <a:schemeClr val="tx1"/>
                    </a:solidFill>
                    <a:latin typeface="Univers Condensed"/>
                    <a:ea typeface="Cambria Math" panose="02040503050406030204" pitchFamily="18" charset="0"/>
                  </a:rPr>
                  <a:t> et l’élancement en flexion </a:t>
                </a:r>
                <a:r>
                  <a:rPr lang="fr-CA" sz="1600" u="sng" dirty="0">
                    <a:solidFill>
                      <a:schemeClr val="tx1"/>
                    </a:solidFill>
                    <a:latin typeface="Univers Condensed"/>
                    <a:ea typeface="Cambria Math" panose="02040503050406030204" pitchFamily="18" charset="0"/>
                  </a:rPr>
                  <a:t>de la pièce assemblée</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𝑡</m:t>
                          </m:r>
                        </m:sub>
                      </m:sSub>
                      <m:r>
                        <a:rPr lang="fr-CA" sz="1600" i="1" dirty="0">
                          <a:solidFill>
                            <a:schemeClr val="tx1"/>
                          </a:solidFill>
                          <a:latin typeface="Cambria Math" panose="02040503050406030204" pitchFamily="18" charset="0"/>
                          <a:ea typeface="Cambria Math"/>
                        </a:rPr>
                        <m:t>=5 </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
                        <m:rPr>
                          <m:nor/>
                        </m:rPr>
                        <a:rPr lang="fr-CA" sz="1600" dirty="0">
                          <a:solidFill>
                            <a:schemeClr val="tx1"/>
                          </a:solidFill>
                          <a:latin typeface="Univers Condensed"/>
                          <a:ea typeface="Cambria Math"/>
                        </a:rPr>
                        <m:t>    </m:t>
                      </m:r>
                      <m:r>
                        <m:rPr>
                          <m:nor/>
                        </m:rPr>
                        <a:rPr lang="fr-FR" sz="1600" dirty="0">
                          <a:solidFill>
                            <a:schemeClr val="tx1"/>
                          </a:solidFill>
                          <a:latin typeface="Univers Condensed"/>
                        </a:rPr>
                        <m:t>(</m:t>
                      </m:r>
                      <m:r>
                        <m:rPr>
                          <m:nor/>
                        </m:rPr>
                        <a:rPr lang="fr-FR" sz="1600" dirty="0">
                          <a:solidFill>
                            <a:schemeClr val="tx1"/>
                          </a:solidFill>
                          <a:latin typeface="Univers Condensed"/>
                        </a:rPr>
                        <m:t>voir</m:t>
                      </m:r>
                      <m:r>
                        <m:rPr>
                          <m:nor/>
                        </m:rPr>
                        <a:rPr lang="fr-CA" sz="1600" dirty="0">
                          <a:solidFill>
                            <a:schemeClr val="tx1"/>
                          </a:solidFill>
                          <a:latin typeface="Univers Condensed"/>
                        </a:rPr>
                        <m:t> </m:t>
                      </m:r>
                      <m:r>
                        <m:rPr>
                          <m:nor/>
                        </m:rPr>
                        <a:rPr lang="fr-FR" sz="1600" dirty="0">
                          <a:solidFill>
                            <a:schemeClr val="tx1"/>
                          </a:solidFill>
                          <a:latin typeface="Univers Condensed"/>
                        </a:rPr>
                        <m:t>page</m:t>
                      </m:r>
                      <m:r>
                        <m:rPr>
                          <m:nor/>
                        </m:rPr>
                        <a:rPr lang="fr-FR" sz="1600" dirty="0">
                          <a:solidFill>
                            <a:schemeClr val="tx1"/>
                          </a:solidFill>
                          <a:latin typeface="Univers Condensed"/>
                        </a:rPr>
                        <m:t> 67)</m:t>
                      </m:r>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𝑓</m:t>
                          </m:r>
                        </m:sub>
                      </m:sSub>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rPr>
                                <m:t>0</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FR" sz="1600" i="1" dirty="0">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rPr>
                                <m:t>𝑎</m:t>
                              </m:r>
                            </m:sub>
                            <m:sup>
                              <m:r>
                                <a:rPr lang="fr-FR" sz="1600" i="1">
                                  <a:solidFill>
                                    <a:schemeClr val="tx1"/>
                                  </a:solidFill>
                                  <a:latin typeface="Cambria Math" panose="02040503050406030204" pitchFamily="18" charset="0"/>
                                </a:rPr>
                                <m:t>2</m:t>
                              </m:r>
                            </m:sup>
                          </m:sSubSup>
                        </m:e>
                      </m:rad>
                      <m:r>
                        <m:rPr>
                          <m:nor/>
                        </m:rPr>
                        <a:rPr lang="fr-CA" sz="1600">
                          <a:solidFill>
                            <a:schemeClr val="tx1"/>
                          </a:solidFill>
                          <a:latin typeface="Univers Condensed"/>
                        </a:rPr>
                        <m:t>  (</m:t>
                      </m:r>
                      <m:r>
                        <m:rPr>
                          <m:nor/>
                        </m:rPr>
                        <a:rPr lang="fr-FR" sz="1600" dirty="0">
                          <a:solidFill>
                            <a:schemeClr val="tx1"/>
                          </a:solidFill>
                          <a:latin typeface="Univers Condensed"/>
                          <a:ea typeface="Cambria Math" panose="02040503050406030204" pitchFamily="18" charset="0"/>
                        </a:rPr>
                        <m:t>voir</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page</m:t>
                      </m:r>
                      <m:r>
                        <m:rPr>
                          <m:nor/>
                        </m:rPr>
                        <a:rPr lang="fr-FR"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83)</m:t>
                      </m:r>
                    </m:oMath>
                  </m:oMathPara>
                </a14:m>
                <a:endParaRPr lang="en-CA" sz="1600" dirty="0">
                  <a:solidFill>
                    <a:schemeClr val="tx1"/>
                  </a:solidFill>
                  <a:latin typeface="Univers Condensed"/>
                  <a:ea typeface="Cambria Math" panose="02040503050406030204" pitchFamily="18" charset="0"/>
                </a:endParaRPr>
              </a:p>
              <a:p>
                <a:pPr marL="1314450" lvl="4" indent="0" eaLnBrk="1" hangingPunct="1">
                  <a:buNone/>
                  <a:defRPr/>
                </a:pPr>
                <a:r>
                  <a:rPr lang="fr-CA" sz="1600" dirty="0">
                    <a:solidFill>
                      <a:schemeClr val="tx1"/>
                    </a:solidFill>
                    <a:latin typeface="Univers Condensed"/>
                    <a:ea typeface="Cambria Math" panose="02040503050406030204" pitchFamily="18" charset="0"/>
                  </a:rPr>
                  <a:t>où</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0</m:t>
                          </m:r>
                        </m:sub>
                      </m:sSub>
                      <m:r>
                        <a:rPr lang="fr-CA" sz="1600" i="1" dirty="0">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𝐾</m:t>
                          </m:r>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num>
                        <m:den>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𝑟</m:t>
                              </m:r>
                            </m:e>
                            <m:sub>
                              <m:r>
                                <a:rPr lang="fr-CA" sz="1600" i="1">
                                  <a:solidFill>
                                    <a:schemeClr val="tx1"/>
                                  </a:solidFill>
                                  <a:latin typeface="Cambria Math" panose="02040503050406030204" pitchFamily="18" charset="0"/>
                                  <a:ea typeface="Cambria Math"/>
                                </a:rPr>
                                <m:t>𝑦</m:t>
                              </m:r>
                            </m:sub>
                          </m:sSub>
                        </m:den>
                      </m:f>
                      <m:r>
                        <a:rPr lang="fr-CA" sz="1600" i="1">
                          <a:solidFill>
                            <a:schemeClr val="tx1"/>
                          </a:solidFill>
                          <a:latin typeface="Cambria Math" panose="02040503050406030204" pitchFamily="18" charset="0"/>
                          <a:ea typeface="Cambria Math"/>
                        </a:rPr>
                        <m:t>,  </m:t>
                      </m:r>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𝑎</m:t>
                          </m:r>
                        </m:sub>
                      </m:sSub>
                      <m:r>
                        <a:rPr lang="fr-CA" sz="1600" i="1" dirty="0">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𝑎</m:t>
                          </m:r>
                        </m:num>
                        <m:den>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𝑟</m:t>
                              </m:r>
                            </m:e>
                            <m:sub>
                              <m:sSup>
                                <m:sSupPr>
                                  <m:ctrlPr>
                                    <a:rPr lang="fr-CA" sz="1600" i="1">
                                      <a:solidFill>
                                        <a:schemeClr val="tx1"/>
                                      </a:solidFill>
                                      <a:latin typeface="Cambria Math" panose="02040503050406030204" pitchFamily="18" charset="0"/>
                                      <a:ea typeface="Cambria Math"/>
                                    </a:rPr>
                                  </m:ctrlPr>
                                </m:sSupPr>
                                <m:e>
                                  <m:r>
                                    <a:rPr lang="fr-CA" sz="1600" i="1">
                                      <a:solidFill>
                                        <a:schemeClr val="tx1"/>
                                      </a:solidFill>
                                      <a:latin typeface="Cambria Math" panose="02040503050406030204" pitchFamily="18" charset="0"/>
                                      <a:ea typeface="Cambria Math"/>
                                    </a:rPr>
                                    <m:t>𝑦</m:t>
                                  </m:r>
                                </m:e>
                                <m:sup>
                                  <m:r>
                                    <a:rPr lang="fr-CA" sz="1600" i="1">
                                      <a:solidFill>
                                        <a:schemeClr val="tx1"/>
                                      </a:solidFill>
                                      <a:latin typeface="Cambria Math" panose="02040503050406030204" pitchFamily="18" charset="0"/>
                                      <a:ea typeface="Cambria Math"/>
                                    </a:rPr>
                                    <m:t>′</m:t>
                                  </m:r>
                                </m:sup>
                              </m:sSup>
                            </m:sub>
                          </m:sSub>
                        </m:den>
                      </m:f>
                    </m:oMath>
                  </m:oMathPara>
                </a14:m>
                <a:endParaRPr lang="fr-FR" sz="16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642946"/>
                <a:ext cx="9049562" cy="6187093"/>
              </a:xfrm>
              <a:prstGeom prst="rect">
                <a:avLst/>
              </a:prstGeom>
              <a:blipFill>
                <a:blip r:embed="rId3"/>
                <a:stretch>
                  <a:fillRect l="-404" t="-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8757010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Calcul des pièces à section composée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45850"/>
                <a:ext cx="9821449" cy="52977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Résistance des </a:t>
                </a:r>
                <a:r>
                  <a:rPr lang="fr-FR" sz="1600" b="1" u="sng" dirty="0">
                    <a:solidFill>
                      <a:schemeClr val="accent1"/>
                    </a:solidFill>
                    <a:latin typeface="Univers Condensed"/>
                    <a:ea typeface="Cambria Math" panose="02040503050406030204" pitchFamily="18" charset="0"/>
                  </a:rPr>
                  <a:t>pièces triangulées </a:t>
                </a:r>
                <a:r>
                  <a:rPr lang="fr-FR" sz="1600" dirty="0">
                    <a:solidFill>
                      <a:schemeClr val="accent1"/>
                    </a:solidFill>
                    <a:latin typeface="Univers Condensed"/>
                    <a:ea typeface="Cambria Math" panose="02040503050406030204" pitchFamily="18" charset="0"/>
                  </a:rPr>
                  <a:t>(voir page 80)</a:t>
                </a:r>
              </a:p>
              <a:p>
                <a:pPr marL="457200" lvl="1" indent="-457200"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0" lvl="1" indent="0" eaLnBrk="1" hangingPunct="1">
                  <a:buClr>
                    <a:srgbClr val="FF0000"/>
                  </a:buClr>
                  <a:buNone/>
                  <a:defRPr/>
                </a:pPr>
                <a:r>
                  <a:rPr lang="fr-CA" sz="1600" dirty="0">
                    <a:latin typeface="Univers Condensed"/>
                  </a:rPr>
                  <a:t>Se </a:t>
                </a:r>
                <a:r>
                  <a:rPr lang="fr-CA" sz="1600" dirty="0">
                    <a:solidFill>
                      <a:schemeClr val="tx1"/>
                    </a:solidFill>
                    <a:latin typeface="Univers Condensed"/>
                  </a:rPr>
                  <a:t>comportent de façon monolithique. Pour ces pièces </a:t>
                </a:r>
                <a14:m>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𝑎</m:t>
                        </m:r>
                      </m:sub>
                    </m:sSub>
                  </m:oMath>
                </a14:m>
                <a:r>
                  <a:rPr lang="fr-FR" sz="1600" dirty="0">
                    <a:solidFill>
                      <a:schemeClr val="tx1"/>
                    </a:solidFill>
                    <a:latin typeface="Univers Condensed"/>
                    <a:ea typeface="Cambria Math" panose="02040503050406030204" pitchFamily="18" charset="0"/>
                  </a:rPr>
                  <a:t> </a:t>
                </a:r>
                <a:r>
                  <a:rPr lang="fr-FR" sz="1600" u="sng" dirty="0">
                    <a:solidFill>
                      <a:schemeClr val="tx1"/>
                    </a:solidFill>
                    <a:latin typeface="Univers Condensed"/>
                    <a:ea typeface="Cambria Math" panose="02040503050406030204" pitchFamily="18" charset="0"/>
                  </a:rPr>
                  <a:t>est négligeable</a:t>
                </a:r>
                <a:r>
                  <a:rPr lang="fr-FR" sz="1600" dirty="0">
                    <a:solidFill>
                      <a:schemeClr val="tx1"/>
                    </a:solidFill>
                    <a:latin typeface="Univers Condensed"/>
                    <a:ea typeface="Cambria Math" panose="02040503050406030204" pitchFamily="18" charset="0"/>
                  </a:rPr>
                  <a:t> (page 83), d’où :</a:t>
                </a:r>
                <a:endParaRPr lang="el-GR" sz="16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ea typeface="Cambria Math"/>
                        </a:rPr>
                        <m:t> </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𝐾</m:t>
                          </m:r>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num>
                        <m:den>
                          <m:r>
                            <a:rPr lang="en-CA" sz="1600" i="1">
                              <a:solidFill>
                                <a:schemeClr val="tx1"/>
                              </a:solidFill>
                              <a:latin typeface="Cambria Math" panose="02040503050406030204" pitchFamily="18" charset="0"/>
                              <a:ea typeface="Cambria Math"/>
                            </a:rPr>
                            <m:t>𝑟</m:t>
                          </m:r>
                        </m:den>
                      </m:f>
                    </m:oMath>
                  </m:oMathPara>
                </a14:m>
                <a:endParaRPr lang="fr-FR" sz="1600" dirty="0">
                  <a:solidFill>
                    <a:schemeClr val="tx1"/>
                  </a:solidFill>
                  <a:latin typeface="Univers Condensed"/>
                  <a:ea typeface="Cambria Math" panose="02040503050406030204" pitchFamily="18" charset="0"/>
                </a:endParaRPr>
              </a:p>
              <a:p>
                <a:pPr marL="742950" lvl="2" indent="-342900" eaLnBrk="1" hangingPunct="1">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a:rPr>
                      <m:t>𝑟</m:t>
                    </m:r>
                  </m:oMath>
                </a14:m>
                <a:r>
                  <a:rPr lang="fr-FR" sz="1600" dirty="0">
                    <a:solidFill>
                      <a:schemeClr val="tx1"/>
                    </a:solidFill>
                    <a:latin typeface="Univers Condensed"/>
                    <a:ea typeface="Cambria Math"/>
                  </a:rPr>
                  <a:t>: rayon de giration </a:t>
                </a:r>
                <a:r>
                  <a:rPr lang="fr-CA" sz="1600" dirty="0">
                    <a:solidFill>
                      <a:schemeClr val="tx1"/>
                    </a:solidFill>
                    <a:latin typeface="Univers Condensed"/>
                  </a:rPr>
                  <a:t>correspond à </a:t>
                </a:r>
                <a:r>
                  <a:rPr lang="fr-CA" sz="1600" u="sng" dirty="0">
                    <a:solidFill>
                      <a:schemeClr val="tx1"/>
                    </a:solidFill>
                    <a:latin typeface="Univers Condensed"/>
                  </a:rPr>
                  <a:t>l’axe principal le plus critique</a:t>
                </a:r>
                <a:r>
                  <a:rPr lang="fr-CA" sz="1600" dirty="0">
                    <a:solidFill>
                      <a:schemeClr val="tx1"/>
                    </a:solidFill>
                    <a:latin typeface="Univers Condensed"/>
                  </a:rPr>
                  <a:t> de la section</a:t>
                </a:r>
                <a:endParaRPr lang="fr-FR" sz="1600" dirty="0">
                  <a:solidFill>
                    <a:schemeClr val="tx1"/>
                  </a:solidFill>
                  <a:latin typeface="Univers Condensed"/>
                  <a:ea typeface="Cambria Math"/>
                </a:endParaRPr>
              </a:p>
              <a:p>
                <a:pPr marL="857250" lvl="3" indent="0" eaLnBrk="1" hangingPunct="1">
                  <a:buNone/>
                  <a:defRPr/>
                </a:pPr>
                <a:endParaRPr lang="fr-CA" sz="1600" i="1" dirty="0">
                  <a:solidFill>
                    <a:schemeClr val="tx1"/>
                  </a:solidFill>
                  <a:latin typeface="Univers Condensed"/>
                  <a:ea typeface="Cambria Math"/>
                </a:endParaRPr>
              </a:p>
              <a:p>
                <a:pPr marL="1143000" lvl="3" indent="-285750" eaLnBrk="1" hangingPunct="1">
                  <a:buFont typeface="Wingdings" panose="05000000000000000000" pitchFamily="2" charset="2"/>
                  <a:buChar char="Ø"/>
                  <a:defRPr/>
                </a:pPr>
                <a:r>
                  <a:rPr lang="fr-FR" sz="1600" dirty="0">
                    <a:solidFill>
                      <a:schemeClr val="tx1"/>
                    </a:solidFill>
                    <a:latin typeface="Univers Condensed"/>
                  </a:rPr>
                  <a:t>Contrainte limite pour le calcul de </a:t>
                </a:r>
                <a:r>
                  <a:rPr lang="fr-CA" sz="1600" dirty="0">
                    <a:solidFill>
                      <a:schemeClr val="tx1"/>
                    </a:solidFill>
                    <a:latin typeface="Univers Condensed"/>
                  </a:rPr>
                  <a:t>la résistance pondérée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𝐶</m:t>
                        </m:r>
                      </m:e>
                      <m:sub>
                        <m:r>
                          <a:rPr lang="fr-CA" sz="1600" i="1">
                            <a:solidFill>
                              <a:schemeClr val="tx1"/>
                            </a:solidFill>
                            <a:latin typeface="Cambria Math" panose="02040503050406030204" pitchFamily="18" charset="0"/>
                          </a:rPr>
                          <m:t>𝑟</m:t>
                        </m:r>
                      </m:sub>
                    </m:sSub>
                  </m:oMath>
                </a14:m>
                <a:r>
                  <a:rPr lang="fr-CA" sz="1600" i="1" dirty="0">
                    <a:solidFill>
                      <a:schemeClr val="tx1"/>
                    </a:solidFill>
                    <a:latin typeface="Univers Condensed"/>
                    <a:ea typeface="Cambria Math"/>
                  </a:rPr>
                  <a:t> </a:t>
                </a:r>
                <a:r>
                  <a:rPr lang="fr-CA" sz="1600" dirty="0">
                    <a:solidFill>
                      <a:schemeClr val="tx1"/>
                    </a:solidFill>
                    <a:latin typeface="Univers Condensed"/>
                  </a:rPr>
                  <a:t>est la contrainte de flambement critique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𝑐𝑐</m:t>
                        </m:r>
                      </m:sub>
                    </m:sSub>
                  </m:oMath>
                </a14:m>
                <a:r>
                  <a:rPr lang="fr-CA" sz="1600" dirty="0">
                    <a:solidFill>
                      <a:schemeClr val="tx1"/>
                    </a:solidFill>
                    <a:latin typeface="Univers Condensed"/>
                    <a:ea typeface="Cambria Math"/>
                  </a:rPr>
                  <a:t> de </a:t>
                </a:r>
                <a:r>
                  <a:rPr lang="fr-FR" sz="1600" u="sng" dirty="0">
                    <a:solidFill>
                      <a:schemeClr val="tx1"/>
                    </a:solidFill>
                    <a:latin typeface="Univers Condensed"/>
                    <a:ea typeface="Cambria Math"/>
                  </a:rPr>
                  <a:t>l’une des pièces principales de la membrure entre deux connecteurs</a:t>
                </a:r>
                <a:r>
                  <a:rPr lang="fr-FR" sz="1600" dirty="0">
                    <a:solidFill>
                      <a:schemeClr val="tx1"/>
                    </a:solidFill>
                    <a:latin typeface="Univers Condensed"/>
                    <a:ea typeface="Cambria Math"/>
                  </a:rPr>
                  <a:t> (espacés de </a:t>
                </a:r>
                <a14:m>
                  <m:oMath xmlns:m="http://schemas.openxmlformats.org/officeDocument/2006/math">
                    <m:r>
                      <a:rPr lang="fr-FR" sz="1600" i="1" dirty="0">
                        <a:solidFill>
                          <a:schemeClr val="tx1"/>
                        </a:solidFill>
                        <a:latin typeface="Cambria Math" panose="02040503050406030204" pitchFamily="18" charset="0"/>
                        <a:ea typeface="Cambria Math"/>
                      </a:rPr>
                      <m:t>𝑎</m:t>
                    </m:r>
                  </m:oMath>
                </a14:m>
                <a:r>
                  <a:rPr lang="fr-FR" sz="1600" dirty="0">
                    <a:solidFill>
                      <a:schemeClr val="tx1"/>
                    </a:solidFill>
                    <a:latin typeface="Univers Condensed"/>
                    <a:ea typeface="Cambria Math"/>
                  </a:rPr>
                  <a:t>) </a:t>
                </a:r>
                <a:endParaRPr lang="fr-CA" sz="1600" dirty="0">
                  <a:solidFill>
                    <a:schemeClr val="tx1"/>
                  </a:solidFill>
                  <a:latin typeface="Univers Condensed"/>
                  <a:ea typeface="Cambria Math"/>
                </a:endParaRPr>
              </a:p>
              <a:p>
                <a:pPr marL="1200150" lvl="3" indent="-342900" eaLnBrk="1" hangingPunct="1">
                  <a:defRPr/>
                </a:pPr>
                <a:endParaRPr lang="fr-CA" sz="1600" i="1"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0</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𝐹</m:t>
                          </m:r>
                        </m:e>
                        <m:sub>
                          <m:r>
                            <a:rPr lang="fr-CA" sz="1600" i="1">
                              <a:solidFill>
                                <a:schemeClr val="tx1"/>
                              </a:solidFill>
                              <a:latin typeface="Cambria Math" panose="02040503050406030204" pitchFamily="18" charset="0"/>
                            </a:rPr>
                            <m:t>𝑐𝑐</m:t>
                          </m:r>
                        </m:sub>
                      </m:sSub>
                    </m:oMath>
                  </m:oMathPara>
                </a14:m>
                <a:endParaRPr lang="fr-CA" sz="1600" i="1" dirty="0">
                  <a:solidFill>
                    <a:schemeClr val="tx1"/>
                  </a:solidFill>
                  <a:latin typeface="Univers Condensed"/>
                  <a:ea typeface="Cambria Math"/>
                </a:endParaRPr>
              </a:p>
              <a:p>
                <a:pPr marL="857250" lvl="3" indent="0" eaLnBrk="1" hangingPunct="1">
                  <a:buNone/>
                  <a:defRPr/>
                </a:pPr>
                <a:endParaRPr lang="fr-CA" sz="1600" i="1" dirty="0">
                  <a:solidFill>
                    <a:schemeClr val="tx1"/>
                  </a:solidFill>
                  <a:latin typeface="Univers Condensed"/>
                  <a:ea typeface="Cambria Math"/>
                </a:endParaRPr>
              </a:p>
              <a:p>
                <a:pPr marL="1314450" lvl="4" indent="0" eaLnBrk="1" hangingPunct="1">
                  <a:buNone/>
                  <a:defRPr/>
                </a:pPr>
                <a:r>
                  <a:rPr lang="fr-CA" sz="1600" dirty="0">
                    <a:solidFill>
                      <a:schemeClr val="tx1"/>
                    </a:solidFill>
                    <a:latin typeface="Univers Condensed"/>
                    <a:ea typeface="Cambria Math"/>
                  </a:rPr>
                  <a:t>L’élancement de ce segment étant égal à :</a:t>
                </a:r>
              </a:p>
              <a:p>
                <a:pPr marL="1314450" lvl="4" indent="0" eaLnBrk="1" hangingPunct="1">
                  <a:buNone/>
                  <a:defRPr/>
                </a:pPr>
                <a:endParaRPr lang="fr-CA" sz="1600" dirty="0">
                  <a:solidFill>
                    <a:schemeClr val="tx1"/>
                  </a:solidFill>
                  <a:latin typeface="Univers Condensed"/>
                  <a:ea typeface="Cambria Math"/>
                </a:endParaRPr>
              </a:p>
              <a:p>
                <a:pPr marL="1771650" lvl="5" indent="0">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panose="02040503050406030204" pitchFamily="18" charset="0"/>
                            </a:rPr>
                            <m:t>𝑎</m:t>
                          </m:r>
                        </m:sub>
                      </m:sSub>
                      <m:r>
                        <a:rPr lang="fr-CA" sz="1600" i="1" dirty="0">
                          <a:solidFill>
                            <a:schemeClr val="tx1"/>
                          </a:solidFill>
                          <a:latin typeface="Cambria Math" panose="02040503050406030204" pitchFamily="18" charset="0"/>
                          <a:ea typeface="Cambria Math" panose="02040503050406030204" pitchFamily="18" charset="0"/>
                        </a:rPr>
                        <m:t>=</m:t>
                      </m:r>
                      <m:f>
                        <m:fPr>
                          <m:ctrlPr>
                            <a:rPr lang="fr-FR"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𝑎</m:t>
                          </m:r>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𝑟</m:t>
                              </m:r>
                            </m:e>
                            <m:sub>
                              <m:r>
                                <m:rPr>
                                  <m:sty m:val="p"/>
                                </m:rPr>
                                <a:rPr lang="en-CA" sz="1600">
                                  <a:solidFill>
                                    <a:schemeClr val="tx1"/>
                                  </a:solidFill>
                                  <a:latin typeface="Cambria Math" panose="02040503050406030204" pitchFamily="18" charset="0"/>
                                  <a:ea typeface="Cambria Math" panose="02040503050406030204" pitchFamily="18" charset="0"/>
                                </a:rPr>
                                <m:t>min</m:t>
                              </m:r>
                            </m:sub>
                          </m:sSub>
                        </m:den>
                      </m:f>
                    </m:oMath>
                  </m:oMathPara>
                </a14:m>
                <a:endParaRPr lang="fr-CA" sz="1600" dirty="0">
                  <a:solidFill>
                    <a:schemeClr val="tx1"/>
                  </a:solidFill>
                  <a:latin typeface="Univers Condensed"/>
                  <a:ea typeface="Cambria Math"/>
                </a:endParaRPr>
              </a:p>
              <a:p>
                <a:pPr marL="1771650" lvl="5" indent="0">
                  <a:buNone/>
                  <a:defRPr/>
                </a:pP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𝑟</m:t>
                        </m:r>
                      </m:e>
                      <m:sub>
                        <m:r>
                          <m:rPr>
                            <m:sty m:val="p"/>
                          </m:rPr>
                          <a:rPr lang="fr-CA" sz="1600">
                            <a:solidFill>
                              <a:schemeClr val="tx1"/>
                            </a:solidFill>
                            <a:latin typeface="Cambria Math" panose="02040503050406030204" pitchFamily="18" charset="0"/>
                            <a:ea typeface="Cambria Math" panose="02040503050406030204" pitchFamily="18" charset="0"/>
                          </a:rPr>
                          <m:t>min</m:t>
                        </m:r>
                      </m:sub>
                    </m:sSub>
                  </m:oMath>
                </a14:m>
                <a:r>
                  <a:rPr lang="fr-CA"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rayon de giration correspondant à l’axe le plus critique</a:t>
                </a:r>
                <a:endParaRPr lang="fr-CA" sz="1600" dirty="0">
                  <a:solidFill>
                    <a:schemeClr val="tx1"/>
                  </a:solidFill>
                  <a:latin typeface="Univers Condensed"/>
                  <a:ea typeface="Cambria Math" panose="02040503050406030204" pitchFamily="18" charset="0"/>
                </a:endParaRPr>
              </a:p>
              <a:p>
                <a:pPr marL="1771650" lvl="5" indent="0">
                  <a:buNone/>
                  <a:defRPr/>
                </a:pPr>
                <a:endParaRPr lang="fr-CA" sz="1600" dirty="0">
                  <a:solidFill>
                    <a:srgbClr val="000099"/>
                  </a:solidFill>
                  <a:latin typeface="Univers Condensed"/>
                  <a:ea typeface="Cambria Math"/>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45850"/>
                <a:ext cx="9821449" cy="5297750"/>
              </a:xfrm>
              <a:prstGeom prst="rect">
                <a:avLst/>
              </a:prstGeom>
              <a:blipFill>
                <a:blip r:embed="rId3"/>
                <a:stretch>
                  <a:fillRect l="-372" t="-3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38199" y="6165304"/>
                <a:ext cx="9821449" cy="523220"/>
              </a:xfrm>
              <a:prstGeom prst="rect">
                <a:avLst/>
              </a:prstGeom>
            </p:spPr>
            <p:txBody>
              <a:bodyPr wrap="square">
                <a:spAutoFit/>
              </a:bodyPr>
              <a:lstStyle/>
              <a:p>
                <a:pPr indent="-514350">
                  <a:defRPr/>
                </a:pPr>
                <a14:m>
                  <m:oMath xmlns:m="http://schemas.openxmlformats.org/officeDocument/2006/math">
                    <m:r>
                      <a:rPr lang="fr-FR" sz="1400" i="1">
                        <a:solidFill>
                          <a:srgbClr val="0000FF"/>
                        </a:solidFill>
                        <a:latin typeface="Cambria Math" panose="02040503050406030204" pitchFamily="18" charset="0"/>
                        <a:ea typeface="Cambria Math"/>
                      </a:rPr>
                      <m:t>⨀</m:t>
                    </m:r>
                  </m:oMath>
                </a14:m>
                <a:r>
                  <a:rPr lang="fr-FR" sz="1400" dirty="0">
                    <a:solidFill>
                      <a:srgbClr val="0000FF"/>
                    </a:solidFill>
                    <a:latin typeface="Univers Condensed"/>
                    <a:ea typeface="Cambria Math" panose="02040503050406030204" pitchFamily="18" charset="0"/>
                  </a:rPr>
                  <a:t> </a:t>
                </a:r>
                <a:r>
                  <a:rPr lang="fr-FR" sz="1400" dirty="0">
                    <a:latin typeface="Univers Condensed"/>
                    <a:ea typeface="Cambria Math" panose="02040503050406030204" pitchFamily="18" charset="0"/>
                  </a:rPr>
                  <a:t>Il a été démontré que pour les pièces  triangulées , la flexibilité des </a:t>
                </a:r>
                <a:r>
                  <a:rPr lang="fr-FR" sz="1400" u="sng" dirty="0">
                    <a:latin typeface="Univers Condensed"/>
                    <a:ea typeface="Cambria Math" panose="02040503050406030204" pitchFamily="18" charset="0"/>
                  </a:rPr>
                  <a:t>connecteurs sollicités en cisaillement, lors du flambement de la pièce en flexion, est négligeable</a:t>
                </a:r>
                <a:endParaRPr lang="fr-CA" sz="1400" u="sng" dirty="0">
                  <a:latin typeface="Univers Condensed"/>
                  <a:ea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8199" y="6165304"/>
                <a:ext cx="9821449" cy="523220"/>
              </a:xfrm>
              <a:prstGeom prst="rect">
                <a:avLst/>
              </a:prstGeom>
              <a:blipFill>
                <a:blip r:embed="rId4"/>
                <a:stretch>
                  <a:fillRect l="-124" t="-1163" b="-11628"/>
                </a:stretch>
              </a:blipFill>
            </p:spPr>
            <p:txBody>
              <a:bodyPr/>
              <a:lstStyle/>
              <a:p>
                <a:r>
                  <a:rPr lang="fr-CA">
                    <a:noFill/>
                  </a:rPr>
                  <a:t> </a:t>
                </a:r>
              </a:p>
            </p:txBody>
          </p:sp>
        </mc:Fallback>
      </mc:AlternateContent>
    </p:spTree>
    <p:extLst>
      <p:ext uri="{BB962C8B-B14F-4D97-AF65-F5344CB8AC3E}">
        <p14:creationId xmlns:p14="http://schemas.microsoft.com/office/powerpoint/2010/main" val="194752143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8814280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dirty="0">
                <a:effectLst/>
              </a:rPr>
              <a:t>O – Calcul des pièces à section composée</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943418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Flambement des panneaux plats raidis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134</a:t>
            </a:fld>
            <a:endParaRPr lang="fr-FR"/>
          </a:p>
        </p:txBody>
      </p:sp>
    </p:spTree>
    <p:extLst>
      <p:ext uri="{BB962C8B-B14F-4D97-AF65-F5344CB8AC3E}">
        <p14:creationId xmlns:p14="http://schemas.microsoft.com/office/powerpoint/2010/main" val="13699661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p:sp>
        <p:nvSpPr>
          <p:cNvPr id="8" name="Rectangle 1027"/>
          <p:cNvSpPr txBox="1">
            <a:spLocks noChangeArrowheads="1"/>
          </p:cNvSpPr>
          <p:nvPr/>
        </p:nvSpPr>
        <p:spPr bwMode="auto">
          <a:xfrm>
            <a:off x="838199" y="726196"/>
            <a:ext cx="9821449" cy="51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accent1"/>
                </a:solidFill>
                <a:latin typeface="Univers Condensed"/>
                <a:ea typeface="Cambria Math" panose="02040503050406030204" pitchFamily="18" charset="0"/>
              </a:rPr>
              <a:t>Définitions</a:t>
            </a:r>
          </a:p>
        </p:txBody>
      </p:sp>
      <p:sp>
        <p:nvSpPr>
          <p:cNvPr id="11" name="Rectangle 10"/>
          <p:cNvSpPr/>
          <p:nvPr/>
        </p:nvSpPr>
        <p:spPr>
          <a:xfrm>
            <a:off x="4578196" y="5931218"/>
            <a:ext cx="3007938" cy="307777"/>
          </a:xfrm>
          <a:prstGeom prst="rect">
            <a:avLst/>
          </a:prstGeom>
        </p:spPr>
        <p:txBody>
          <a:bodyPr wrap="square">
            <a:spAutoFit/>
          </a:bodyPr>
          <a:lstStyle/>
          <a:p>
            <a:r>
              <a:rPr lang="fr-FR" sz="1400" dirty="0">
                <a:latin typeface="Univers Condensed"/>
              </a:rPr>
              <a:t>Sections de panneaux plats raidis</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887" y="1407283"/>
            <a:ext cx="8313449" cy="419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A6210785-FCFD-DB4B-81DF-D0515803371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0635352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249" y="983284"/>
            <a:ext cx="7002218" cy="485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227363" y="5898230"/>
            <a:ext cx="3609990" cy="307777"/>
          </a:xfrm>
          <a:prstGeom prst="rect">
            <a:avLst/>
          </a:prstGeom>
        </p:spPr>
        <p:txBody>
          <a:bodyPr wrap="square">
            <a:spAutoFit/>
          </a:bodyPr>
          <a:lstStyle/>
          <a:p>
            <a:r>
              <a:rPr lang="fr-FR" sz="1400" dirty="0">
                <a:latin typeface="Univers Condensed"/>
              </a:rPr>
              <a:t>Exemples d’application de panneaux raidis</a:t>
            </a:r>
          </a:p>
        </p:txBody>
      </p:sp>
      <p:sp>
        <p:nvSpPr>
          <p:cNvPr id="7" name="Rectangle 6">
            <a:extLst>
              <a:ext uri="{FF2B5EF4-FFF2-40B4-BE49-F238E27FC236}">
                <a16:creationId xmlns:a16="http://schemas.microsoft.com/office/drawing/2014/main" id="{447D914D-82BB-6B45-A214-A90624341B7C}"/>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502715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p:sp>
        <p:nvSpPr>
          <p:cNvPr id="7" name="Rectangle 1027"/>
          <p:cNvSpPr txBox="1">
            <a:spLocks noChangeArrowheads="1"/>
          </p:cNvSpPr>
          <p:nvPr/>
        </p:nvSpPr>
        <p:spPr bwMode="auto">
          <a:xfrm>
            <a:off x="838199" y="725453"/>
            <a:ext cx="5884333" cy="392148"/>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Voilement des parois et des feuilles raidies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756" y="725455"/>
            <a:ext cx="4953881" cy="452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0BFA6B9D-5131-45B8-8B3F-883F34927939}"/>
              </a:ext>
            </a:extLst>
          </p:cNvPr>
          <p:cNvSpPr/>
          <p:nvPr/>
        </p:nvSpPr>
        <p:spPr>
          <a:xfrm>
            <a:off x="5946267" y="725453"/>
            <a:ext cx="4882924" cy="2605660"/>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2799101" y="4010986"/>
            <a:ext cx="2721165" cy="523220"/>
          </a:xfrm>
          <a:prstGeom prst="rect">
            <a:avLst/>
          </a:prstGeom>
        </p:spPr>
        <p:txBody>
          <a:bodyPr wrap="square">
            <a:spAutoFit/>
          </a:bodyPr>
          <a:lstStyle/>
          <a:p>
            <a:r>
              <a:rPr lang="fr-FR" sz="1400" dirty="0">
                <a:latin typeface="Univers Condensed" panose="020B0506020202050204"/>
              </a:rPr>
              <a:t>Modes de sollicitation pour les calculs de résistance</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5021114"/>
                <a:ext cx="9626600" cy="17948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Dans le </a:t>
                </a:r>
                <a:r>
                  <a:rPr lang="fr-FR" sz="1600" b="1" dirty="0">
                    <a:solidFill>
                      <a:schemeClr val="tx1"/>
                    </a:solidFill>
                    <a:latin typeface="Univers Condensed" panose="020B0506020202050204"/>
                    <a:ea typeface="Cambria Math" panose="02040503050406030204" pitchFamily="18" charset="0"/>
                  </a:rPr>
                  <a:t>cas général</a:t>
                </a:r>
                <a:endParaRPr lang="fr-FR" sz="1600" dirty="0">
                  <a:latin typeface="Univers Condensed" panose="020B0506020202050204"/>
                  <a:ea typeface="Cambria Math" panose="02040503050406030204" pitchFamily="18" charset="0"/>
                </a:endParaRPr>
              </a:p>
              <a:p>
                <a:pPr marL="0" lvl="1" indent="0" eaLnBrk="1" hangingPunct="1">
                  <a:buNone/>
                  <a:defRPr/>
                </a:pPr>
                <a:r>
                  <a:rPr lang="fr-FR" sz="1600" dirty="0">
                    <a:solidFill>
                      <a:schemeClr val="tx1"/>
                    </a:solidFill>
                    <a:latin typeface="Univers Condensed" panose="020B0506020202050204"/>
                    <a:ea typeface="Cambria Math" panose="02040503050406030204" pitchFamily="18" charset="0"/>
                  </a:rPr>
                  <a:t>	On considère </a:t>
                </a:r>
                <a:r>
                  <a:rPr lang="fr-FR" sz="1600" u="sng" dirty="0">
                    <a:solidFill>
                      <a:schemeClr val="tx1"/>
                    </a:solidFill>
                    <a:latin typeface="Univers Condensed" panose="020B0506020202050204"/>
                    <a:ea typeface="Cambria Math" panose="02040503050406030204" pitchFamily="18" charset="0"/>
                  </a:rPr>
                  <a:t>des appuis simples sur le contour du panneau</a:t>
                </a:r>
                <a:r>
                  <a:rPr lang="fr-FR" sz="1600" dirty="0">
                    <a:solidFill>
                      <a:schemeClr val="tx1"/>
                    </a:solidFill>
                    <a:latin typeface="Univers Condensed" panose="020B0506020202050204"/>
                    <a:ea typeface="Cambria Math" panose="02040503050406030204" pitchFamily="18" charset="0"/>
                  </a:rPr>
                  <a:t> de dimensions </a:t>
                </a:r>
                <a14:m>
                  <m:oMath xmlns:m="http://schemas.openxmlformats.org/officeDocument/2006/math">
                    <m:r>
                      <a:rPr lang="fr-FR" sz="1600" i="1" dirty="0">
                        <a:solidFill>
                          <a:schemeClr val="tx1"/>
                        </a:solidFill>
                        <a:latin typeface="Cambria Math"/>
                        <a:ea typeface="Cambria Math" panose="02040503050406030204" pitchFamily="18" charset="0"/>
                      </a:rPr>
                      <m:t>𝑎</m:t>
                    </m:r>
                    <m:r>
                      <a:rPr lang="fr-FR" sz="1600" i="1" dirty="0">
                        <a:solidFill>
                          <a:schemeClr val="tx1"/>
                        </a:solidFill>
                        <a:latin typeface="Cambria Math"/>
                        <a:ea typeface="Cambria Math" panose="02040503050406030204" pitchFamily="18" charset="0"/>
                      </a:rPr>
                      <m:t> × </m:t>
                    </m:r>
                    <m:r>
                      <a:rPr lang="fr-FR" sz="1600" i="1" dirty="0">
                        <a:solidFill>
                          <a:schemeClr val="tx1"/>
                        </a:solidFill>
                        <a:latin typeface="Cambria Math"/>
                        <a:ea typeface="Cambria Math" panose="02040503050406030204" pitchFamily="18" charset="0"/>
                      </a:rPr>
                      <m:t>𝑏</m:t>
                    </m:r>
                  </m:oMath>
                </a14:m>
                <a:endParaRPr lang="fr-FR" sz="1600" dirty="0">
                  <a:solidFill>
                    <a:schemeClr val="tx1"/>
                  </a:solidFill>
                  <a:latin typeface="Univers Condensed" panose="020B0506020202050204"/>
                  <a:ea typeface="Cambria Math" panose="02040503050406030204" pitchFamily="18" charset="0"/>
                </a:endParaRPr>
              </a:p>
              <a:p>
                <a:pPr marL="1028700" lvl="3" indent="-171450" eaLnBrk="1" hangingPunct="1">
                  <a:buFont typeface="Arial" panose="020B0604020202020204" pitchFamily="34" charset="0"/>
                  <a:buChar char="•"/>
                  <a:defRPr/>
                </a:pPr>
                <a:endParaRPr lang="fr-CA" sz="1600" dirty="0">
                  <a:solidFill>
                    <a:schemeClr val="tx1"/>
                  </a:solidFill>
                  <a:latin typeface="Univers Condensed" panose="020B0506020202050204"/>
                </a:endParaRPr>
              </a:p>
              <a:p>
                <a:pPr marL="285750" lvl="1"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Dans la cas de </a:t>
                </a:r>
                <a:r>
                  <a:rPr lang="fr-FR" sz="1600" b="1" dirty="0">
                    <a:solidFill>
                      <a:schemeClr val="tx1"/>
                    </a:solidFill>
                    <a:latin typeface="Univers Condensed" panose="020B0506020202050204"/>
                    <a:ea typeface="Cambria Math" panose="02040503050406030204" pitchFamily="18" charset="0"/>
                  </a:rPr>
                  <a:t>raidisseurs rigides (profilés à chapeau)</a:t>
                </a:r>
                <a:endParaRPr lang="fr-FR" sz="1600" dirty="0">
                  <a:latin typeface="Univers Condensed" panose="020B0506020202050204"/>
                  <a:ea typeface="Cambria Math" panose="02040503050406030204" pitchFamily="18" charset="0"/>
                </a:endParaRPr>
              </a:p>
              <a:p>
                <a:pPr marL="0" lvl="1" indent="0" eaLnBrk="1" hangingPunct="1">
                  <a:buNone/>
                  <a:defRPr/>
                </a:pPr>
                <a:r>
                  <a:rPr lang="fr-FR" sz="1600" dirty="0">
                    <a:solidFill>
                      <a:schemeClr val="tx1"/>
                    </a:solidFill>
                    <a:latin typeface="Univers Condensed" panose="020B0506020202050204"/>
                    <a:ea typeface="Cambria Math" panose="02040503050406030204" pitchFamily="18" charset="0"/>
                  </a:rPr>
                  <a:t>	On considère </a:t>
                </a:r>
                <a:r>
                  <a:rPr lang="fr-FR" sz="1600" u="sng" dirty="0">
                    <a:solidFill>
                      <a:schemeClr val="tx1"/>
                    </a:solidFill>
                    <a:latin typeface="Univers Condensed" panose="020B0506020202050204"/>
                    <a:ea typeface="Cambria Math" panose="02040503050406030204" pitchFamily="18" charset="0"/>
                  </a:rPr>
                  <a:t>des appuis fixes sur le contour du panneau</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5021114"/>
                <a:ext cx="9626600" cy="1794863"/>
              </a:xfrm>
              <a:prstGeom prst="rect">
                <a:avLst/>
              </a:prstGeom>
              <a:blipFill>
                <a:blip r:embed="rId4"/>
                <a:stretch>
                  <a:fillRect l="-253" t="-10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4106" y="5316427"/>
            <a:ext cx="1215085" cy="120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9412025" y="6467181"/>
            <a:ext cx="1814017" cy="307777"/>
          </a:xfrm>
          <a:prstGeom prst="rect">
            <a:avLst/>
          </a:prstGeom>
        </p:spPr>
        <p:txBody>
          <a:bodyPr wrap="square">
            <a:spAutoFit/>
          </a:bodyPr>
          <a:lstStyle/>
          <a:p>
            <a:r>
              <a:rPr lang="fr-FR" sz="1400" dirty="0">
                <a:latin typeface="Univers Condensed" panose="020B0506020202050204"/>
              </a:rPr>
              <a:t>Profilé à chapeau</a:t>
            </a:r>
          </a:p>
        </p:txBody>
      </p:sp>
      <p:sp>
        <p:nvSpPr>
          <p:cNvPr id="13" name="Rectangle 12">
            <a:extLst>
              <a:ext uri="{FF2B5EF4-FFF2-40B4-BE49-F238E27FC236}">
                <a16:creationId xmlns:a16="http://schemas.microsoft.com/office/drawing/2014/main" id="{C44DD9BF-1F43-ED49-8686-358920637406}"/>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2396080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199" y="738891"/>
                <a:ext cx="9821449" cy="504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Pour un panneau de dimensions  </a:t>
                </a:r>
                <a14:m>
                  <m:oMath xmlns:m="http://schemas.openxmlformats.org/officeDocument/2006/math">
                    <m:r>
                      <a:rPr lang="fr-FR" sz="2000" i="1" dirty="0">
                        <a:latin typeface="Cambria Math" panose="02040503050406030204" pitchFamily="18" charset="0"/>
                        <a:ea typeface="Cambria Math" panose="02040503050406030204" pitchFamily="18" charset="0"/>
                      </a:rPr>
                      <m:t>𝑎</m:t>
                    </m:r>
                    <m:r>
                      <a:rPr lang="fr-FR" sz="2000" i="1" dirty="0">
                        <a:latin typeface="Cambria Math" panose="02040503050406030204" pitchFamily="18" charset="0"/>
                        <a:ea typeface="Cambria Math" panose="02040503050406030204" pitchFamily="18" charset="0"/>
                      </a:rPr>
                      <m:t> × </m:t>
                    </m:r>
                    <m:r>
                      <a:rPr lang="fr-FR" sz="2000" i="1" dirty="0">
                        <a:latin typeface="Cambria Math" panose="02040503050406030204" pitchFamily="18" charset="0"/>
                        <a:ea typeface="Cambria Math" panose="02040503050406030204" pitchFamily="18" charset="0"/>
                      </a:rPr>
                      <m:t>𝑏</m:t>
                    </m:r>
                  </m:oMath>
                </a14:m>
                <a:r>
                  <a:rPr lang="fr-FR" sz="2000" dirty="0">
                    <a:latin typeface="Univers Condensed"/>
                    <a:ea typeface="Cambria Math" panose="02040503050406030204" pitchFamily="18" charset="0"/>
                  </a:rPr>
                  <a:t> avec </a:t>
                </a:r>
                <a:r>
                  <a:rPr lang="fr-FR" sz="2000" u="sng" dirty="0">
                    <a:latin typeface="Univers Condensed"/>
                    <a:ea typeface="Cambria Math" panose="02040503050406030204" pitchFamily="18" charset="0"/>
                  </a:rPr>
                  <a:t>des appuis simples sur le contour</a:t>
                </a:r>
                <a:r>
                  <a:rPr lang="fr-FR" sz="2000" dirty="0">
                    <a:latin typeface="Univers Condensed"/>
                    <a:ea typeface="Cambria Math" panose="02040503050406030204" pitchFamily="18" charset="0"/>
                  </a:rPr>
                  <a:t>,</a:t>
                </a: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199" y="738891"/>
                <a:ext cx="9821449" cy="504056"/>
              </a:xfrm>
              <a:prstGeom prst="rect">
                <a:avLst/>
              </a:prstGeom>
              <a:blipFill>
                <a:blip r:embed="rId3"/>
                <a:stretch>
                  <a:fillRect l="-496" t="-4819" b="-1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4" name="Tableau 13"/>
              <p:cNvGraphicFramePr>
                <a:graphicFrameLocks noGrp="1"/>
              </p:cNvGraphicFramePr>
              <p:nvPr>
                <p:extLst>
                  <p:ext uri="{D42A27DB-BD31-4B8C-83A1-F6EECF244321}">
                    <p14:modId xmlns:p14="http://schemas.microsoft.com/office/powerpoint/2010/main" val="2327803715"/>
                  </p:ext>
                </p:extLst>
              </p:nvPr>
            </p:nvGraphicFramePr>
            <p:xfrm>
              <a:off x="1726976" y="1266163"/>
              <a:ext cx="6096000" cy="1756157"/>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3791744">
                      <a:extLst>
                        <a:ext uri="{9D8B030D-6E8A-4147-A177-3AD203B41FA5}">
                          <a16:colId xmlns:a16="http://schemas.microsoft.com/office/drawing/2014/main" val="20001"/>
                        </a:ext>
                      </a:extLst>
                    </a:gridCol>
                  </a:tblGrid>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smtClean="0">
                                    <a:solidFill>
                                      <a:schemeClr val="tx1"/>
                                    </a:solidFill>
                                    <a:latin typeface="Cambria Math" panose="02040503050406030204" pitchFamily="18" charset="0"/>
                                    <a:ea typeface="Cambria Math"/>
                                  </a:rPr>
                                  <m:t>=</m:t>
                                </m:r>
                                <m:d>
                                  <m:dPr>
                                    <m:begChr m:val="["/>
                                    <m:endChr m:val="]"/>
                                    <m:ctrlPr>
                                      <a:rPr lang="fr-CA" sz="1600" i="1" dirty="0" smtClean="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3,33</m:t>
                                        </m:r>
                                      </m:num>
                                      <m:den>
                                        <m:r>
                                          <a:rPr lang="fr-CA" sz="1600" b="0" i="1" dirty="0" smtClean="0">
                                            <a:solidFill>
                                              <a:schemeClr val="tx1"/>
                                            </a:solidFill>
                                            <a:latin typeface="Cambria Math" panose="02040503050406030204" pitchFamily="18" charset="0"/>
                                            <a:ea typeface="Cambria Math"/>
                                          </a:rPr>
                                          <m:t>1+</m:t>
                                        </m:r>
                                        <m:sSup>
                                          <m:sSupPr>
                                            <m:ctrlPr>
                                              <a:rPr lang="fr-CA" sz="1600" b="0" i="1" dirty="0" smtClean="0">
                                                <a:solidFill>
                                                  <a:schemeClr val="tx1"/>
                                                </a:solidFill>
                                                <a:latin typeface="Cambria Math" panose="02040503050406030204" pitchFamily="18" charset="0"/>
                                                <a:ea typeface="Cambria Math"/>
                                              </a:rPr>
                                            </m:ctrlPr>
                                          </m:sSupPr>
                                          <m:e>
                                            <m:d>
                                              <m:dPr>
                                                <m:ctrlPr>
                                                  <a:rPr lang="fr-CA" sz="1600" b="0" i="1" dirty="0" smtClean="0">
                                                    <a:solidFill>
                                                      <a:schemeClr val="tx1"/>
                                                    </a:solidFill>
                                                    <a:latin typeface="Cambria Math" panose="02040503050406030204" pitchFamily="18" charset="0"/>
                                                    <a:ea typeface="Cambria Math"/>
                                                  </a:rPr>
                                                </m:ctrlPr>
                                              </m:dPr>
                                              <m:e>
                                                <m:f>
                                                  <m:fPr>
                                                    <m:ctrlPr>
                                                      <a:rPr lang="fr-CA" sz="1600" b="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𝑏</m:t>
                                                    </m:r>
                                                  </m:den>
                                                </m:f>
                                              </m:e>
                                            </m:d>
                                          </m:e>
                                          <m:sup>
                                            <m:r>
                                              <a:rPr lang="fr-CA" sz="1600" b="0" i="1" dirty="0" smtClean="0">
                                                <a:solidFill>
                                                  <a:schemeClr val="tx1"/>
                                                </a:solidFill>
                                                <a:latin typeface="Cambria Math" panose="02040503050406030204" pitchFamily="18" charset="0"/>
                                                <a:ea typeface="Cambria Math"/>
                                              </a:rPr>
                                              <m:t>2</m:t>
                                            </m:r>
                                          </m:sup>
                                        </m:sSup>
                                      </m:den>
                                    </m:f>
                                  </m:e>
                                </m:d>
                                <m:r>
                                  <a:rPr lang="fr-CA" sz="1600" b="0" i="1" dirty="0" smtClean="0">
                                    <a:solidFill>
                                      <a:schemeClr val="tx1"/>
                                    </a:solidFill>
                                    <a:latin typeface="Cambria Math" panose="02040503050406030204" pitchFamily="18" charset="0"/>
                                    <a:ea typeface="Cambria Math"/>
                                  </a:rPr>
                                  <m:t>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&lt;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891">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smtClean="0">
                                    <a:solidFill>
                                      <a:schemeClr val="tx1"/>
                                    </a:solidFill>
                                    <a:latin typeface="Cambria Math" panose="02040503050406030204" pitchFamily="18" charset="0"/>
                                    <a:ea typeface="Cambria Math"/>
                                  </a:rPr>
                                  <m:t>=</m:t>
                                </m:r>
                                <m:r>
                                  <a:rPr lang="fr-CA" sz="1600" b="0" i="1" dirty="0" smtClean="0">
                                    <a:solidFill>
                                      <a:schemeClr val="tx1"/>
                                    </a:solidFill>
                                    <a:latin typeface="Cambria Math" panose="02040503050406030204" pitchFamily="18" charset="0"/>
                                    <a:ea typeface="Cambria Math"/>
                                  </a:rPr>
                                  <m:t>1,65 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𝑏</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4" name="Tableau 13"/>
              <p:cNvGraphicFramePr>
                <a:graphicFrameLocks noGrp="1"/>
              </p:cNvGraphicFramePr>
              <p:nvPr>
                <p:extLst>
                  <p:ext uri="{D42A27DB-BD31-4B8C-83A1-F6EECF244321}">
                    <p14:modId xmlns:p14="http://schemas.microsoft.com/office/powerpoint/2010/main" val="2327803715"/>
                  </p:ext>
                </p:extLst>
              </p:nvPr>
            </p:nvGraphicFramePr>
            <p:xfrm>
              <a:off x="1726976" y="1266163"/>
              <a:ext cx="6096000" cy="1756157"/>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3791744">
                      <a:extLst>
                        <a:ext uri="{9D8B030D-6E8A-4147-A177-3AD203B41FA5}">
                          <a16:colId xmlns:a16="http://schemas.microsoft.com/office/drawing/2014/main" val="20001"/>
                        </a:ext>
                      </a:extLst>
                    </a:gridCol>
                  </a:tblGrid>
                  <a:tr h="866458">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r="-164815" b="-102098"/>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60674" b="-102098"/>
                          </a:stretch>
                        </a:blipFill>
                      </a:tcPr>
                    </a:tc>
                    <a:extLst>
                      <a:ext uri="{0D108BD9-81ED-4DB2-BD59-A6C34878D82A}">
                        <a16:rowId xmlns:a16="http://schemas.microsoft.com/office/drawing/2014/main" val="10000"/>
                      </a:ext>
                    </a:extLst>
                  </a:tr>
                  <a:tr h="33528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4419">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t="-217582" r="-164815"/>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60674" t="-217582"/>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3311803"/>
                <a:ext cx="9677400" cy="504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Pour un panneau de dimensions </a:t>
                </a:r>
                <a14:m>
                  <m:oMath xmlns:m="http://schemas.openxmlformats.org/officeDocument/2006/math">
                    <m:r>
                      <a:rPr lang="fr-FR" sz="2000" i="1" dirty="0">
                        <a:latin typeface="Cambria Math" panose="02040503050406030204" pitchFamily="18" charset="0"/>
                        <a:ea typeface="Cambria Math" panose="02040503050406030204" pitchFamily="18" charset="0"/>
                      </a:rPr>
                      <m:t>𝑎</m:t>
                    </m:r>
                    <m:r>
                      <a:rPr lang="fr-FR" sz="2000" i="1" dirty="0">
                        <a:latin typeface="Cambria Math" panose="02040503050406030204" pitchFamily="18" charset="0"/>
                        <a:ea typeface="Cambria Math" panose="02040503050406030204" pitchFamily="18" charset="0"/>
                      </a:rPr>
                      <m:t> × </m:t>
                    </m:r>
                    <m:r>
                      <a:rPr lang="fr-FR" sz="2000" i="1" dirty="0">
                        <a:latin typeface="Cambria Math" panose="02040503050406030204" pitchFamily="18" charset="0"/>
                        <a:ea typeface="Cambria Math" panose="02040503050406030204" pitchFamily="18" charset="0"/>
                      </a:rPr>
                      <m:t>𝑏</m:t>
                    </m:r>
                  </m:oMath>
                </a14:m>
                <a:r>
                  <a:rPr lang="fr-FR" sz="2000" dirty="0">
                    <a:latin typeface="Univers Condensed"/>
                    <a:ea typeface="Cambria Math" panose="02040503050406030204" pitchFamily="18" charset="0"/>
                  </a:rPr>
                  <a:t> avec  </a:t>
                </a:r>
                <a:r>
                  <a:rPr lang="fr-FR" sz="2000" u="sng" dirty="0">
                    <a:latin typeface="Univers Condensed"/>
                    <a:ea typeface="Cambria Math" panose="02040503050406030204" pitchFamily="18" charset="0"/>
                  </a:rPr>
                  <a:t>des appuis rigides sur le contour</a:t>
                </a:r>
                <a:r>
                  <a:rPr lang="fr-FR" sz="2000" dirty="0">
                    <a:latin typeface="Univers Condensed"/>
                    <a:ea typeface="Cambria Math" panose="02040503050406030204" pitchFamily="18" charset="0"/>
                  </a:rPr>
                  <a:t>,</a:t>
                </a: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3311803"/>
                <a:ext cx="9677400" cy="504056"/>
              </a:xfrm>
              <a:prstGeom prst="rect">
                <a:avLst/>
              </a:prstGeom>
              <a:blipFill>
                <a:blip r:embed="rId5"/>
                <a:stretch>
                  <a:fillRect l="-567" t="-4819" b="-1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9" name="Tableau 18"/>
              <p:cNvGraphicFramePr>
                <a:graphicFrameLocks noGrp="1"/>
              </p:cNvGraphicFramePr>
              <p:nvPr>
                <p:extLst>
                  <p:ext uri="{D42A27DB-BD31-4B8C-83A1-F6EECF244321}">
                    <p14:modId xmlns:p14="http://schemas.microsoft.com/office/powerpoint/2010/main" val="961098456"/>
                  </p:ext>
                </p:extLst>
              </p:nvPr>
            </p:nvGraphicFramePr>
            <p:xfrm>
              <a:off x="1822866" y="3980566"/>
              <a:ext cx="6096000" cy="1756157"/>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3791744">
                      <a:extLst>
                        <a:ext uri="{9D8B030D-6E8A-4147-A177-3AD203B41FA5}">
                          <a16:colId xmlns:a16="http://schemas.microsoft.com/office/drawing/2014/main" val="20001"/>
                        </a:ext>
                      </a:extLst>
                    </a:gridCol>
                  </a:tblGrid>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smtClean="0">
                                    <a:solidFill>
                                      <a:schemeClr val="tx1"/>
                                    </a:solidFill>
                                    <a:latin typeface="Cambria Math" panose="02040503050406030204" pitchFamily="18" charset="0"/>
                                    <a:ea typeface="Cambria Math"/>
                                  </a:rPr>
                                  <m:t>=</m:t>
                                </m:r>
                                <m:d>
                                  <m:dPr>
                                    <m:begChr m:val="["/>
                                    <m:endChr m:val="]"/>
                                    <m:ctrlPr>
                                      <a:rPr lang="fr-CA" sz="1600" i="1" dirty="0" smtClean="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5</m:t>
                                        </m:r>
                                      </m:num>
                                      <m:den>
                                        <m:r>
                                          <a:rPr lang="fr-CA" sz="1600" b="0" i="1" dirty="0" smtClean="0">
                                            <a:solidFill>
                                              <a:schemeClr val="tx1"/>
                                            </a:solidFill>
                                            <a:latin typeface="Cambria Math" panose="02040503050406030204" pitchFamily="18" charset="0"/>
                                            <a:ea typeface="Cambria Math"/>
                                          </a:rPr>
                                          <m:t>3+</m:t>
                                        </m:r>
                                        <m:sSup>
                                          <m:sSupPr>
                                            <m:ctrlPr>
                                              <a:rPr lang="fr-CA" sz="1600" b="0" i="1" dirty="0" smtClean="0">
                                                <a:solidFill>
                                                  <a:schemeClr val="tx1"/>
                                                </a:solidFill>
                                                <a:latin typeface="Cambria Math" panose="02040503050406030204" pitchFamily="18" charset="0"/>
                                                <a:ea typeface="Cambria Math"/>
                                              </a:rPr>
                                            </m:ctrlPr>
                                          </m:sSupPr>
                                          <m:e>
                                            <m:d>
                                              <m:dPr>
                                                <m:ctrlPr>
                                                  <a:rPr lang="fr-CA" sz="1600" b="0" i="1" dirty="0" smtClean="0">
                                                    <a:solidFill>
                                                      <a:schemeClr val="tx1"/>
                                                    </a:solidFill>
                                                    <a:latin typeface="Cambria Math" panose="02040503050406030204" pitchFamily="18" charset="0"/>
                                                    <a:ea typeface="Cambria Math"/>
                                                  </a:rPr>
                                                </m:ctrlPr>
                                              </m:dPr>
                                              <m:e>
                                                <m:f>
                                                  <m:fPr>
                                                    <m:ctrlPr>
                                                      <a:rPr lang="fr-CA" sz="1600" b="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𝑏</m:t>
                                                    </m:r>
                                                  </m:den>
                                                </m:f>
                                              </m:e>
                                            </m:d>
                                          </m:e>
                                          <m:sup>
                                            <m:r>
                                              <a:rPr lang="fr-CA" sz="1600" b="0" i="1" dirty="0" smtClean="0">
                                                <a:solidFill>
                                                  <a:schemeClr val="tx1"/>
                                                </a:solidFill>
                                                <a:latin typeface="Cambria Math" panose="02040503050406030204" pitchFamily="18" charset="0"/>
                                                <a:ea typeface="Cambria Math"/>
                                              </a:rPr>
                                              <m:t>2</m:t>
                                            </m:r>
                                          </m:sup>
                                        </m:sSup>
                                      </m:den>
                                    </m:f>
                                  </m:e>
                                </m:d>
                                <m:r>
                                  <a:rPr lang="fr-CA" sz="1600" b="0" i="1" dirty="0" smtClean="0">
                                    <a:solidFill>
                                      <a:schemeClr val="tx1"/>
                                    </a:solidFill>
                                    <a:latin typeface="Cambria Math" panose="02040503050406030204" pitchFamily="18" charset="0"/>
                                    <a:ea typeface="Cambria Math"/>
                                  </a:rPr>
                                  <m:t>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&lt;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891">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smtClean="0">
                                    <a:solidFill>
                                      <a:schemeClr val="tx1"/>
                                    </a:solidFill>
                                    <a:latin typeface="Cambria Math" panose="02040503050406030204" pitchFamily="18" charset="0"/>
                                    <a:ea typeface="Cambria Math"/>
                                  </a:rPr>
                                  <m:t>=</m:t>
                                </m:r>
                                <m:r>
                                  <a:rPr lang="fr-CA" sz="1600" b="0" i="1" dirty="0" smtClean="0">
                                    <a:solidFill>
                                      <a:schemeClr val="tx1"/>
                                    </a:solidFill>
                                    <a:latin typeface="Cambria Math" panose="02040503050406030204" pitchFamily="18" charset="0"/>
                                    <a:ea typeface="Cambria Math"/>
                                  </a:rPr>
                                  <m:t>1,25 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𝑏</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9" name="Tableau 18"/>
              <p:cNvGraphicFramePr>
                <a:graphicFrameLocks noGrp="1"/>
              </p:cNvGraphicFramePr>
              <p:nvPr>
                <p:extLst>
                  <p:ext uri="{D42A27DB-BD31-4B8C-83A1-F6EECF244321}">
                    <p14:modId xmlns:p14="http://schemas.microsoft.com/office/powerpoint/2010/main" val="961098456"/>
                  </p:ext>
                </p:extLst>
              </p:nvPr>
            </p:nvGraphicFramePr>
            <p:xfrm>
              <a:off x="1822866" y="3980566"/>
              <a:ext cx="6096000" cy="1756157"/>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val="20000"/>
                        </a:ext>
                      </a:extLst>
                    </a:gridCol>
                    <a:gridCol w="3791744">
                      <a:extLst>
                        <a:ext uri="{9D8B030D-6E8A-4147-A177-3AD203B41FA5}">
                          <a16:colId xmlns:a16="http://schemas.microsoft.com/office/drawing/2014/main" val="20001"/>
                        </a:ext>
                      </a:extLst>
                    </a:gridCol>
                  </a:tblGrid>
                  <a:tr h="866458">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6"/>
                          <a:stretch>
                            <a:fillRect r="-164815" b="-102797"/>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6"/>
                          <a:stretch>
                            <a:fillRect l="-60674" b="-102797"/>
                          </a:stretch>
                        </a:blipFill>
                      </a:tcPr>
                    </a:tc>
                    <a:extLst>
                      <a:ext uri="{0D108BD9-81ED-4DB2-BD59-A6C34878D82A}">
                        <a16:rowId xmlns:a16="http://schemas.microsoft.com/office/drawing/2014/main" val="10000"/>
                      </a:ext>
                    </a:extLst>
                  </a:tr>
                  <a:tr h="33528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4419">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6"/>
                          <a:stretch>
                            <a:fillRect t="-215217" r="-164815"/>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6"/>
                          <a:stretch>
                            <a:fillRect l="-60674" t="-215217"/>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20" name="Rectangle 19"/>
              <p:cNvSpPr/>
              <p:nvPr/>
            </p:nvSpPr>
            <p:spPr>
              <a:xfrm>
                <a:off x="1726976" y="6172744"/>
                <a:ext cx="2887522" cy="338554"/>
              </a:xfrm>
              <a:prstGeom prst="rect">
                <a:avLst/>
              </a:prstGeom>
            </p:spPr>
            <p:txBody>
              <a:bodyPr wrap="none">
                <a:spAutoFit/>
              </a:bodyPr>
              <a:lstStyle/>
              <a:p>
                <a14:m>
                  <m:oMath xmlns:m="http://schemas.openxmlformats.org/officeDocument/2006/math">
                    <m:r>
                      <a:rPr lang="fr-CA" sz="1600" i="1" dirty="0">
                        <a:latin typeface="Cambria Math" panose="02040503050406030204" pitchFamily="18" charset="0"/>
                        <a:ea typeface="Cambria Math"/>
                      </a:rPr>
                      <m:t>𝑡</m:t>
                    </m:r>
                  </m:oMath>
                </a14:m>
                <a:r>
                  <a:rPr lang="fr-FR" sz="1600" dirty="0">
                    <a:latin typeface="Univers Condensed"/>
                  </a:rPr>
                  <a:t> étant l'épaisseur de la paroi </a:t>
                </a:r>
              </a:p>
            </p:txBody>
          </p:sp>
        </mc:Choice>
        <mc:Fallback xmlns="">
          <p:sp>
            <p:nvSpPr>
              <p:cNvPr id="20" name="Rectangle 19"/>
              <p:cNvSpPr>
                <a:spLocks noRot="1" noChangeAspect="1" noMove="1" noResize="1" noEditPoints="1" noAdjustHandles="1" noChangeArrowheads="1" noChangeShapeType="1" noTextEdit="1"/>
              </p:cNvSpPr>
              <p:nvPr/>
            </p:nvSpPr>
            <p:spPr>
              <a:xfrm>
                <a:off x="1726976" y="6172744"/>
                <a:ext cx="2887522" cy="338554"/>
              </a:xfrm>
              <a:prstGeom prst="rect">
                <a:avLst/>
              </a:prstGeom>
              <a:blipFill>
                <a:blip r:embed="rId7"/>
                <a:stretch>
                  <a:fillRect t="-5455" r="-211" b="-23636"/>
                </a:stretch>
              </a:blipFill>
            </p:spPr>
            <p:txBody>
              <a:bodyPr/>
              <a:lstStyle/>
              <a:p>
                <a:r>
                  <a:rPr lang="fr-CA">
                    <a:noFill/>
                  </a:rPr>
                  <a:t> </a:t>
                </a:r>
              </a:p>
            </p:txBody>
          </p:sp>
        </mc:Fallback>
      </mc:AlternateContent>
    </p:spTree>
    <p:extLst>
      <p:ext uri="{BB962C8B-B14F-4D97-AF65-F5344CB8AC3E}">
        <p14:creationId xmlns:p14="http://schemas.microsoft.com/office/powerpoint/2010/main" val="33456484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1005521"/>
                <a:ext cx="9821449" cy="51074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tx1"/>
                    </a:solidFill>
                    <a:latin typeface="Univers Condensed"/>
                    <a:ea typeface="Cambria Math" panose="02040503050406030204" pitchFamily="18" charset="0"/>
                  </a:rPr>
                  <a:t>Les équations précédentes (page 90) ne sont valides </a:t>
                </a:r>
                <a:r>
                  <a:rPr lang="fr-FR" sz="1600" u="sng" dirty="0">
                    <a:solidFill>
                      <a:schemeClr val="tx1"/>
                    </a:solidFill>
                    <a:latin typeface="Univers Condensed"/>
                    <a:ea typeface="Cambria Math" panose="02040503050406030204" pitchFamily="18" charset="0"/>
                  </a:rPr>
                  <a:t>que lorsque les raidisseurs sont assez rigides pour ne pas fléchir</a:t>
                </a:r>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Le moment d’inertie des raidisseurs doit alors satisfaire :</a:t>
                </a:r>
                <a:endParaRPr lang="fr-FR" sz="1600"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742950" lvl="2" indent="-342900" eaLnBrk="1" hangingPunct="1">
                  <a:defRPr/>
                </a:pPr>
                <a:r>
                  <a:rPr lang="fr-FR" sz="1600" dirty="0">
                    <a:solidFill>
                      <a:schemeClr val="tx1"/>
                    </a:solidFill>
                    <a:latin typeface="Univers Condensed"/>
                    <a:ea typeface="Cambria Math" panose="02040503050406030204" pitchFamily="18" charset="0"/>
                  </a:rPr>
                  <a:t>Pour les raidisseurs </a:t>
                </a:r>
                <a:r>
                  <a:rPr lang="fr-FR" sz="1600" u="sng" dirty="0">
                    <a:solidFill>
                      <a:schemeClr val="tx1"/>
                    </a:solidFill>
                    <a:latin typeface="Univers Condensed"/>
                    <a:ea typeface="Cambria Math" panose="02040503050406030204" pitchFamily="18" charset="0"/>
                  </a:rPr>
                  <a:t>perpendiculaires à l’axe de chargement</a:t>
                </a:r>
                <a:r>
                  <a:rPr lang="fr-FR" sz="1600" dirty="0">
                    <a:solidFill>
                      <a:schemeClr val="tx1"/>
                    </a:solidFill>
                    <a:latin typeface="Univers Condensed"/>
                    <a:ea typeface="Cambria Math" panose="02040503050406030204" pitchFamily="18" charset="0"/>
                  </a:rPr>
                  <a:t>,</a:t>
                </a: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𝑠</m:t>
                          </m:r>
                        </m:sub>
                      </m:sSub>
                      <m:r>
                        <a:rPr lang="fr-CA" sz="1600" i="1" dirty="0">
                          <a:solidFill>
                            <a:schemeClr val="tx1"/>
                          </a:solidFill>
                          <a:latin typeface="Cambria Math" panose="02040503050406030204" pitchFamily="18" charset="0"/>
                          <a:ea typeface="Cambria Math"/>
                        </a:rPr>
                        <m:t>≥0,03 </m:t>
                      </m:r>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𝑏</m:t>
                                  </m:r>
                                </m:num>
                                <m:den>
                                  <m:r>
                                    <a:rPr lang="fr-CA" sz="1600" i="1" dirty="0">
                                      <a:solidFill>
                                        <a:schemeClr val="tx1"/>
                                      </a:solidFill>
                                      <a:latin typeface="Cambria Math" panose="02040503050406030204" pitchFamily="18" charset="0"/>
                                      <a:ea typeface="Cambria Math"/>
                                    </a:rPr>
                                    <m:t>𝑎</m:t>
                                  </m:r>
                                </m:den>
                              </m:f>
                            </m:e>
                          </m:d>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𝑏</m:t>
                      </m:r>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𝑡</m:t>
                          </m:r>
                        </m:e>
                        <m:sup>
                          <m:r>
                            <a:rPr lang="fr-CA" sz="1600" i="1" dirty="0">
                              <a:solidFill>
                                <a:schemeClr val="tx1"/>
                              </a:solidFill>
                              <a:latin typeface="Cambria Math" panose="02040503050406030204" pitchFamily="18" charset="0"/>
                              <a:ea typeface="Cambria Math"/>
                            </a:rPr>
                            <m:t>3</m:t>
                          </m:r>
                        </m:sup>
                      </m:sSup>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742950" lvl="2" indent="-342900" eaLnBrk="1" hangingPunct="1">
                  <a:defRPr/>
                </a:pPr>
                <a:r>
                  <a:rPr lang="fr-FR" sz="1600" dirty="0">
                    <a:solidFill>
                      <a:schemeClr val="tx1"/>
                    </a:solidFill>
                    <a:latin typeface="Univers Condensed"/>
                    <a:ea typeface="Cambria Math" panose="02040503050406030204" pitchFamily="18" charset="0"/>
                  </a:rPr>
                  <a:t>Pour les </a:t>
                </a:r>
                <a:r>
                  <a:rPr lang="fr-FR" sz="1600" u="sng" dirty="0">
                    <a:solidFill>
                      <a:schemeClr val="tx1"/>
                    </a:solidFill>
                    <a:latin typeface="Univers Condensed"/>
                    <a:ea typeface="Cambria Math" panose="02040503050406030204" pitchFamily="18" charset="0"/>
                  </a:rPr>
                  <a:t>raidisseurs parallèles à l’axe de chargement</a:t>
                </a:r>
                <a:r>
                  <a:rPr lang="fr-FR" sz="1600" dirty="0">
                    <a:solidFill>
                      <a:schemeClr val="tx1"/>
                    </a:solidFill>
                    <a:latin typeface="Univers Condensed"/>
                    <a:ea typeface="Cambria Math" panose="02040503050406030204" pitchFamily="18" charset="0"/>
                  </a:rPr>
                  <a:t>,</a:t>
                </a:r>
              </a:p>
              <a:p>
                <a:pPr marL="857250" lvl="2" indent="-457200" eaLnBrk="1" hangingPunct="1">
                  <a:buFontTx/>
                  <a:buChar char="−"/>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𝑠</m:t>
                          </m:r>
                        </m:sub>
                      </m:sSub>
                      <m:r>
                        <a:rPr lang="fr-CA" sz="1600" i="1" dirty="0">
                          <a:solidFill>
                            <a:schemeClr val="tx1"/>
                          </a:solidFill>
                          <a:latin typeface="Cambria Math" panose="02040503050406030204" pitchFamily="18" charset="0"/>
                          <a:ea typeface="Cambria Math"/>
                        </a:rPr>
                        <m:t>≥</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𝐴</m:t>
                          </m:r>
                        </m:e>
                        <m:sup>
                          <m:r>
                            <a:rPr lang="fr-CA" sz="1600" i="1" dirty="0">
                              <a:solidFill>
                                <a:schemeClr val="tx1"/>
                              </a:solidFill>
                              <a:latin typeface="Cambria Math" panose="02040503050406030204" pitchFamily="18" charset="0"/>
                              <a:ea typeface="Cambria Math"/>
                            </a:rPr>
                            <m:t>′</m:t>
                          </m:r>
                        </m:sup>
                      </m:sSup>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𝑎</m:t>
                                  </m:r>
                                </m:num>
                                <m:den>
                                  <m:r>
                                    <a:rPr lang="fr-FR" sz="1600" i="1" dirty="0">
                                      <a:solidFill>
                                        <a:schemeClr val="tx1"/>
                                      </a:solidFill>
                                      <a:latin typeface="Cambria Math" panose="02040503050406030204" pitchFamily="18" charset="0"/>
                                      <a:ea typeface="Cambria Math"/>
                                    </a:rPr>
                                    <m:t>𝜆</m:t>
                                  </m:r>
                                </m:den>
                              </m:f>
                            </m:e>
                          </m:d>
                        </m:e>
                        <m:sup>
                          <m:r>
                            <a:rPr lang="fr-CA" sz="1600" i="1" dirty="0">
                              <a:solidFill>
                                <a:schemeClr val="tx1"/>
                              </a:solidFill>
                              <a:latin typeface="Cambria Math" panose="02040503050406030204" pitchFamily="18" charset="0"/>
                              <a:ea typeface="Cambria Math"/>
                            </a:rPr>
                            <m:t>2</m:t>
                          </m:r>
                        </m:sup>
                      </m:sSup>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est défini par l’une des équations de la page précédente</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𝐴</m:t>
                          </m:r>
                        </m:e>
                        <m:sup>
                          <m:r>
                            <a:rPr lang="fr-CA" sz="1600" i="1" dirty="0">
                              <a:solidFill>
                                <a:schemeClr val="tx1"/>
                              </a:solidFill>
                              <a:latin typeface="Cambria Math" panose="02040503050406030204" pitchFamily="18" charset="0"/>
                              <a:ea typeface="Cambria Math"/>
                            </a:rPr>
                            <m:t>′</m:t>
                          </m:r>
                        </m:sup>
                      </m:sSup>
                      <m:r>
                        <a:rPr lang="fr-CA" sz="1600" i="1" dirty="0">
                          <a:solidFill>
                            <a:schemeClr val="tx1"/>
                          </a:solidFill>
                          <a:latin typeface="Cambria Math" panose="02040503050406030204" pitchFamily="18" charset="0"/>
                          <a:ea typeface="Cambria Math"/>
                        </a:rPr>
                        <m:t>=</m:t>
                      </m:r>
                      <m:d>
                        <m:dPr>
                          <m:ctrlPr>
                            <a:rPr lang="fr-CA" sz="1600" i="1" dirty="0">
                              <a:solidFill>
                                <a:schemeClr val="tx1"/>
                              </a:solidFill>
                              <a:latin typeface="Cambria Math" panose="02040503050406030204" pitchFamily="18" charset="0"/>
                              <a:ea typeface="Cambria Math"/>
                            </a:rPr>
                          </m:ctrlPr>
                        </m:dPr>
                        <m:e>
                          <m:r>
                            <m:rPr>
                              <m:sty m:val="p"/>
                            </m:rPr>
                            <a:rPr lang="fr-CA" sz="1600" dirty="0">
                              <a:solidFill>
                                <a:schemeClr val="tx1"/>
                              </a:solidFill>
                              <a:latin typeface="Cambria Math" panose="02040503050406030204" pitchFamily="18" charset="0"/>
                              <a:ea typeface="Cambria Math"/>
                            </a:rPr>
                            <m:t>aire</m:t>
                          </m:r>
                          <m:r>
                            <a:rPr lang="fr-CA" sz="1600" dirty="0">
                              <a:solidFill>
                                <a:schemeClr val="tx1"/>
                              </a:solidFill>
                              <a:latin typeface="Cambria Math" panose="02040503050406030204" pitchFamily="18" charset="0"/>
                              <a:ea typeface="Cambria Math"/>
                            </a:rPr>
                            <m:t> </m:t>
                          </m:r>
                          <m:r>
                            <m:rPr>
                              <m:sty m:val="p"/>
                            </m:rPr>
                            <a:rPr lang="fr-CA" sz="1600" dirty="0">
                              <a:solidFill>
                                <a:schemeClr val="tx1"/>
                              </a:solidFill>
                              <a:latin typeface="Cambria Math" panose="02040503050406030204" pitchFamily="18" charset="0"/>
                              <a:ea typeface="Cambria Math"/>
                            </a:rPr>
                            <m:t>du</m:t>
                          </m:r>
                          <m:r>
                            <a:rPr lang="fr-CA" sz="1600" dirty="0">
                              <a:solidFill>
                                <a:schemeClr val="tx1"/>
                              </a:solidFill>
                              <a:latin typeface="Cambria Math" panose="02040503050406030204" pitchFamily="18" charset="0"/>
                              <a:ea typeface="Cambria Math"/>
                            </a:rPr>
                            <m:t> </m:t>
                          </m:r>
                          <m:r>
                            <m:rPr>
                              <m:sty m:val="p"/>
                            </m:rPr>
                            <a:rPr lang="fr-CA" sz="1600" dirty="0">
                              <a:solidFill>
                                <a:schemeClr val="tx1"/>
                              </a:solidFill>
                              <a:latin typeface="Cambria Math" panose="02040503050406030204" pitchFamily="18" charset="0"/>
                              <a:ea typeface="Cambria Math"/>
                            </a:rPr>
                            <m:t>ridisseur</m:t>
                          </m:r>
                        </m:e>
                      </m:d>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𝑏</m:t>
                      </m:r>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𝑡</m:t>
                      </m:r>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1005521"/>
                <a:ext cx="9821449" cy="5107412"/>
              </a:xfrm>
              <a:prstGeom prst="rect">
                <a:avLst/>
              </a:prstGeom>
              <a:blipFill>
                <a:blip r:embed="rId3"/>
                <a:stretch>
                  <a:fillRect l="-310" t="-3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7423837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5695574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671158"/>
                <a:ext cx="10049934" cy="28509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2000" dirty="0">
                    <a:solidFill>
                      <a:schemeClr val="accent1"/>
                    </a:solidFill>
                    <a:latin typeface="Univers Condensed"/>
                    <a:ea typeface="Cambria Math" panose="02040503050406030204" pitchFamily="18" charset="0"/>
                  </a:rPr>
                  <a:t>Flambement global du panneau</a:t>
                </a:r>
              </a:p>
              <a:p>
                <a:pPr marL="719138" lvl="2" indent="-358775" defTabSz="719138" eaLnBrk="1" hangingPunct="1">
                  <a:defRPr/>
                </a:pPr>
                <a:endParaRPr lang="fr-FR" sz="2000" dirty="0">
                  <a:latin typeface="Univers Condensed"/>
                  <a:ea typeface="Cambria Math" panose="02040503050406030204" pitchFamily="18" charset="0"/>
                </a:endParaRPr>
              </a:p>
              <a:p>
                <a:pPr marL="719138" lvl="2" indent="-358775" defTabSz="719138" eaLnBrk="1" hangingPunct="1">
                  <a:defRPr/>
                </a:pPr>
                <a:r>
                  <a:rPr lang="fr-FR" sz="2000" dirty="0">
                    <a:solidFill>
                      <a:schemeClr val="accent1"/>
                    </a:solidFill>
                    <a:latin typeface="Univers Condensed"/>
                    <a:ea typeface="Cambria Math" panose="02040503050406030204" pitchFamily="18" charset="0"/>
                  </a:rPr>
                  <a:t>Panneaux raidis </a:t>
                </a:r>
                <a:r>
                  <a:rPr lang="fr-FR" sz="2000" u="sng" dirty="0">
                    <a:solidFill>
                      <a:schemeClr val="accent1"/>
                    </a:solidFill>
                    <a:latin typeface="Univers Condensed"/>
                    <a:ea typeface="Cambria Math" panose="02040503050406030204" pitchFamily="18" charset="0"/>
                  </a:rPr>
                  <a:t>sollicités perpendiculairement au sens des raidisseurs</a:t>
                </a:r>
              </a:p>
              <a:p>
                <a:pPr marL="342900" lvl="1" indent="-3429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FR" i="1" dirty="0" smtClean="0">
                          <a:solidFill>
                            <a:schemeClr val="tx1"/>
                          </a:solidFill>
                          <a:latin typeface="Cambria Math" panose="02040503050406030204" pitchFamily="18" charset="0"/>
                          <a:ea typeface="Cambria Math"/>
                        </a:rPr>
                        <m:t>𝜆</m:t>
                      </m:r>
                      <m:r>
                        <a:rPr lang="fr-CA"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1,27 </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𝑏</m:t>
                          </m:r>
                        </m:num>
                        <m:den>
                          <m:r>
                            <a:rPr lang="en-CA" i="1" dirty="0">
                              <a:solidFill>
                                <a:schemeClr val="tx1"/>
                              </a:solidFill>
                              <a:latin typeface="Cambria Math" panose="02040503050406030204" pitchFamily="18" charset="0"/>
                              <a:ea typeface="Cambria Math"/>
                            </a:rPr>
                            <m:t>𝑡</m:t>
                          </m:r>
                        </m:den>
                      </m:f>
                      <m:r>
                        <a:rPr lang="en-CA" i="1" dirty="0">
                          <a:solidFill>
                            <a:schemeClr val="tx1"/>
                          </a:solidFill>
                          <a:latin typeface="Cambria Math" panose="02040503050406030204" pitchFamily="18" charset="0"/>
                          <a:ea typeface="Cambria Math"/>
                        </a:rPr>
                        <m:t> </m:t>
                      </m:r>
                      <m:rad>
                        <m:radPr>
                          <m:ctrlPr>
                            <a:rPr lang="en-CA" i="1" dirty="0">
                              <a:solidFill>
                                <a:schemeClr val="tx1"/>
                              </a:solidFill>
                              <a:latin typeface="Cambria Math" panose="02040503050406030204" pitchFamily="18" charset="0"/>
                              <a:ea typeface="Cambria Math"/>
                            </a:rPr>
                          </m:ctrlPr>
                        </m:radPr>
                        <m:deg>
                          <m:r>
                            <m:rPr>
                              <m:brk m:alnAt="7"/>
                            </m:rPr>
                            <a:rPr lang="en-CA" i="1" dirty="0">
                              <a:solidFill>
                                <a:schemeClr val="tx1"/>
                              </a:solidFill>
                              <a:latin typeface="Cambria Math" panose="02040503050406030204" pitchFamily="18" charset="0"/>
                              <a:ea typeface="Cambria Math"/>
                            </a:rPr>
                            <m:t>4</m:t>
                          </m:r>
                        </m:deg>
                        <m:e>
                          <m:f>
                            <m:fPr>
                              <m:ctrlPr>
                                <a:rPr lang="en-CA" i="1" dirty="0">
                                  <a:solidFill>
                                    <a:schemeClr val="tx1"/>
                                  </a:solidFill>
                                  <a:latin typeface="Cambria Math" panose="02040503050406030204" pitchFamily="18" charset="0"/>
                                  <a:ea typeface="Cambria Math"/>
                                </a:rPr>
                              </m:ctrlPr>
                            </m:fPr>
                            <m:num>
                              <m:sSup>
                                <m:sSupPr>
                                  <m:ctrlPr>
                                    <a:rPr lang="en-CA" i="1" dirty="0">
                                      <a:solidFill>
                                        <a:schemeClr val="tx1"/>
                                      </a:solidFill>
                                      <a:latin typeface="Cambria Math" panose="02040503050406030204" pitchFamily="18" charset="0"/>
                                      <a:ea typeface="Cambria Math"/>
                                    </a:rPr>
                                  </m:ctrlPr>
                                </m:sSupPr>
                                <m:e>
                                  <m:r>
                                    <a:rPr lang="en-CA" i="1" dirty="0">
                                      <a:solidFill>
                                        <a:schemeClr val="tx1"/>
                                      </a:solidFill>
                                      <a:latin typeface="Cambria Math" panose="02040503050406030204" pitchFamily="18" charset="0"/>
                                      <a:ea typeface="Cambria Math"/>
                                    </a:rPr>
                                    <m:t>𝑡</m:t>
                                  </m:r>
                                </m:e>
                                <m:sup>
                                  <m:r>
                                    <a:rPr lang="en-CA" i="1" dirty="0">
                                      <a:solidFill>
                                        <a:schemeClr val="tx1"/>
                                      </a:solidFill>
                                      <a:latin typeface="Cambria Math" panose="02040503050406030204" pitchFamily="18" charset="0"/>
                                      <a:ea typeface="Cambria Math"/>
                                    </a:rPr>
                                    <m:t>3</m:t>
                                  </m:r>
                                </m:sup>
                              </m:sSup>
                            </m:num>
                            <m:den>
                              <m:r>
                                <a:rPr lang="en-CA" i="1" dirty="0">
                                  <a:solidFill>
                                    <a:schemeClr val="tx1"/>
                                  </a:solidFill>
                                  <a:latin typeface="Cambria Math" panose="02040503050406030204" pitchFamily="18" charset="0"/>
                                  <a:ea typeface="Cambria Math"/>
                                </a:rPr>
                                <m:t>𝐼</m:t>
                              </m:r>
                            </m:den>
                          </m:f>
                        </m:e>
                      </m:rad>
                    </m:oMath>
                  </m:oMathPara>
                </a14:m>
                <a:endParaRPr lang="fr-FR" dirty="0">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FR" i="1" dirty="0">
                        <a:latin typeface="Cambria Math" panose="02040503050406030204" pitchFamily="18" charset="0"/>
                        <a:ea typeface="Cambria Math" panose="02040503050406030204" pitchFamily="18" charset="0"/>
                      </a:rPr>
                      <m:t>𝐼</m:t>
                    </m:r>
                    <m:r>
                      <a:rPr lang="fr-FR" i="1" dirty="0">
                        <a:latin typeface="Cambria Math" panose="02040503050406030204" pitchFamily="18" charset="0"/>
                        <a:ea typeface="Cambria Math" panose="02040503050406030204" pitchFamily="18" charset="0"/>
                      </a:rPr>
                      <m:t> </m:t>
                    </m:r>
                  </m:oMath>
                </a14:m>
                <a:r>
                  <a:rPr lang="fr-FR" dirty="0">
                    <a:latin typeface="Univers Condensed"/>
                    <a:ea typeface="Cambria Math" panose="02040503050406030204" pitchFamily="18" charset="0"/>
                  </a:rPr>
                  <a:t>: le moment d’inertie du panneau raidi </a:t>
                </a:r>
                <a:r>
                  <a:rPr lang="fr-FR" b="1" dirty="0">
                    <a:latin typeface="Univers Condensed"/>
                    <a:ea typeface="Cambria Math" panose="02040503050406030204" pitchFamily="18" charset="0"/>
                  </a:rPr>
                  <a:t>par unité de longueur </a:t>
                </a:r>
                <a:r>
                  <a:rPr lang="fr-FR" dirty="0">
                    <a:latin typeface="Univers Condensed"/>
                    <a:ea typeface="Cambria Math" panose="02040503050406030204" pitchFamily="18" charset="0"/>
                  </a:rPr>
                  <a:t>(</a:t>
                </a:r>
                <a14:m>
                  <m:oMath xmlns:m="http://schemas.openxmlformats.org/officeDocument/2006/math">
                    <m:sSup>
                      <m:sSupPr>
                        <m:ctrlPr>
                          <a:rPr lang="fr-FR" i="1" dirty="0">
                            <a:latin typeface="Cambria Math" panose="02040503050406030204" pitchFamily="18" charset="0"/>
                            <a:ea typeface="Cambria Math" panose="02040503050406030204" pitchFamily="18" charset="0"/>
                          </a:rPr>
                        </m:ctrlPr>
                      </m:sSupPr>
                      <m:e>
                        <m:r>
                          <m:rPr>
                            <m:sty m:val="p"/>
                          </m:rPr>
                          <a:rPr lang="en-CA" dirty="0">
                            <a:latin typeface="Cambria Math" panose="02040503050406030204" pitchFamily="18" charset="0"/>
                            <a:ea typeface="Cambria Math" panose="02040503050406030204" pitchFamily="18" charset="0"/>
                          </a:rPr>
                          <m:t>mm</m:t>
                        </m:r>
                      </m:e>
                      <m:sup>
                        <m:r>
                          <a:rPr lang="en-CA" i="1" dirty="0">
                            <a:latin typeface="Cambria Math" panose="02040503050406030204" pitchFamily="18" charset="0"/>
                            <a:ea typeface="Cambria Math" panose="02040503050406030204" pitchFamily="18" charset="0"/>
                          </a:rPr>
                          <m:t>4</m:t>
                        </m:r>
                      </m:sup>
                    </m:sSup>
                  </m:oMath>
                </a14:m>
                <a:r>
                  <a:rPr lang="fr-FR" dirty="0">
                    <a:latin typeface="Univers Condensed"/>
                    <a:ea typeface="Cambria Math" panose="02040503050406030204" pitchFamily="18" charset="0"/>
                  </a:rPr>
                  <a:t>)</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671158"/>
                <a:ext cx="10049934" cy="2850975"/>
              </a:xfrm>
              <a:prstGeom prst="rect">
                <a:avLst/>
              </a:prstGeom>
              <a:blipFill>
                <a:blip r:embed="rId3"/>
                <a:stretch>
                  <a:fillRect l="-606" t="-855" b="-8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524" y="3794337"/>
            <a:ext cx="3296535" cy="228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4995" y="3822177"/>
            <a:ext cx="4246662" cy="226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A36505-6469-1544-A997-27547BB13EC0}"/>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6038253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738891"/>
                <a:ext cx="9821449" cy="3020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138" lvl="2" indent="-358775" defTabSz="719138" eaLnBrk="1" hangingPunct="1">
                  <a:defRPr/>
                </a:pPr>
                <a:r>
                  <a:rPr lang="fr-FR" sz="1600" dirty="0">
                    <a:solidFill>
                      <a:schemeClr val="accent1"/>
                    </a:solidFill>
                    <a:latin typeface="Univers Condensed"/>
                    <a:ea typeface="Cambria Math" panose="02040503050406030204" pitchFamily="18" charset="0"/>
                  </a:rPr>
                  <a:t>Panneaux raidis </a:t>
                </a:r>
                <a:r>
                  <a:rPr lang="fr-FR" sz="1600" u="sng" dirty="0">
                    <a:solidFill>
                      <a:schemeClr val="accent1"/>
                    </a:solidFill>
                    <a:latin typeface="Univers Condensed"/>
                    <a:ea typeface="Cambria Math" panose="02040503050406030204" pitchFamily="18" charset="0"/>
                  </a:rPr>
                  <a:t>sollicités parallèlement au sens des raidisseurs</a:t>
                </a:r>
                <a:r>
                  <a:rPr lang="fr-FR" sz="1600" dirty="0">
                    <a:solidFill>
                      <a:schemeClr val="accent1"/>
                    </a:solidFill>
                    <a:latin typeface="Univers Condensed"/>
                    <a:ea typeface="Cambria Math" panose="02040503050406030204" pitchFamily="18" charset="0"/>
                  </a:rPr>
                  <a:t> (comportement plus efficace)</a:t>
                </a:r>
              </a:p>
              <a:p>
                <a:pPr marL="719138" lvl="2" indent="-358775" defTabSz="719138" eaLnBrk="1" hangingPunct="1">
                  <a:defRPr/>
                </a:pPr>
                <a:endParaRPr lang="fr-CA" sz="1600" dirty="0">
                  <a:latin typeface="Univers Condensed"/>
                  <a:ea typeface="Cambria Math" panose="02040503050406030204" pitchFamily="18" charset="0"/>
                </a:endParaRPr>
              </a:p>
              <a:p>
                <a:pPr marL="719138" lvl="3" indent="0" defTabSz="719138" eaLnBrk="1" hangingPunct="1">
                  <a:buNone/>
                  <a:defRPr/>
                </a:pPr>
                <a:r>
                  <a:rPr lang="fr-FR" sz="1600" b="1" dirty="0">
                    <a:latin typeface="Univers Condensed"/>
                    <a:ea typeface="Cambria Math" panose="02040503050406030204" pitchFamily="18" charset="0"/>
                  </a:rPr>
                  <a:t>La valeur la moins élevée </a:t>
                </a:r>
                <a:r>
                  <a:rPr lang="fr-FR" sz="1600" dirty="0">
                    <a:latin typeface="Univers Condensed"/>
                    <a:ea typeface="Cambria Math" panose="02040503050406030204" pitchFamily="18" charset="0"/>
                  </a:rPr>
                  <a:t>de </a:t>
                </a:r>
                <a14:m>
                  <m:oMath xmlns:m="http://schemas.openxmlformats.org/officeDocument/2006/math">
                    <m:r>
                      <a:rPr lang="fr-FR" sz="1600" i="1" dirty="0">
                        <a:latin typeface="Cambria Math" panose="02040503050406030204" pitchFamily="18" charset="0"/>
                        <a:ea typeface="Cambria Math"/>
                      </a:rPr>
                      <m:t>𝜆</m:t>
                    </m:r>
                  </m:oMath>
                </a14:m>
                <a:r>
                  <a:rPr lang="fr-FR" sz="1600" dirty="0">
                    <a:latin typeface="Univers Condensed"/>
                    <a:ea typeface="Cambria Math" panose="02040503050406030204" pitchFamily="18" charset="0"/>
                  </a:rPr>
                  <a:t> obtenue des équations suivantes :</a:t>
                </a:r>
              </a:p>
              <a:p>
                <a:pPr marL="719138" lvl="3" indent="0" defTabSz="719138" eaLnBrk="1" hangingPunct="1">
                  <a:buNone/>
                  <a:defRPr/>
                </a:pPr>
                <a:endParaRPr lang="fr-FR" sz="1600" dirty="0">
                  <a:latin typeface="Univers Condensed"/>
                  <a:ea typeface="Cambria Math" panose="02040503050406030204" pitchFamily="18" charset="0"/>
                </a:endParaRPr>
              </a:p>
              <a:p>
                <a:pPr marL="1062038" lvl="3" indent="-342900" defTabSz="719138" eaLnBrk="1" hangingPunct="1">
                  <a:buFont typeface="Wingdings" panose="05000000000000000000" pitchFamily="2" charset="2"/>
                  <a:buChar char="Ø"/>
                  <a:defRPr/>
                </a:pPr>
                <a:r>
                  <a:rPr lang="fr-FR" sz="1600" dirty="0">
                    <a:latin typeface="Univers Condensed"/>
                    <a:ea typeface="Cambria Math" panose="02040503050406030204" pitchFamily="18" charset="0"/>
                  </a:rPr>
                  <a:t>pour les </a:t>
                </a:r>
                <a:r>
                  <a:rPr lang="fr-FR" sz="1600" u="sng" dirty="0">
                    <a:latin typeface="Univers Condensed"/>
                    <a:ea typeface="Cambria Math" panose="02040503050406030204" pitchFamily="18" charset="0"/>
                  </a:rPr>
                  <a:t>parois et les feuilles raidies</a:t>
                </a:r>
                <a:r>
                  <a:rPr lang="fr-FR" sz="1600" dirty="0">
                    <a:latin typeface="Univers Condensed"/>
                    <a:ea typeface="Cambria Math" panose="02040503050406030204" pitchFamily="18" charset="0"/>
                  </a:rPr>
                  <a:t> de longueur </a:t>
                </a:r>
                <a14:m>
                  <m:oMath xmlns:m="http://schemas.openxmlformats.org/officeDocument/2006/math">
                    <m:r>
                      <a:rPr lang="fr-FR" sz="1600" i="1" dirty="0">
                        <a:latin typeface="Cambria Math" panose="02040503050406030204" pitchFamily="18" charset="0"/>
                        <a:ea typeface="Cambria Math" panose="02040503050406030204" pitchFamily="18" charset="0"/>
                      </a:rPr>
                      <m:t>𝐿</m:t>
                    </m:r>
                  </m:oMath>
                </a14:m>
                <a:endParaRPr lang="fr-FR" sz="1600" dirty="0">
                  <a:latin typeface="Univers Condensed"/>
                  <a:ea typeface="Cambria Math" panose="02040503050406030204" pitchFamily="18" charset="0"/>
                </a:endParaRPr>
              </a:p>
              <a:p>
                <a:pPr marL="1062038" lvl="3" indent="-342900" defTabSz="719138"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33538" lvl="5" indent="0" defTabSz="719138">
                  <a:buNone/>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𝐿</m:t>
                          </m:r>
                        </m:num>
                        <m:den>
                          <m:r>
                            <a:rPr lang="en-CA" sz="1600" i="1" dirty="0">
                              <a:solidFill>
                                <a:schemeClr val="tx1"/>
                              </a:solidFill>
                              <a:latin typeface="Cambria Math" panose="02040503050406030204" pitchFamily="18" charset="0"/>
                              <a:ea typeface="Cambria Math"/>
                            </a:rPr>
                            <m:t>𝑟</m:t>
                          </m:r>
                        </m:den>
                      </m:f>
                      <m:r>
                        <a:rPr lang="en-CA" sz="1600"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et</m:t>
                      </m:r>
                      <m:r>
                        <a:rPr lang="en-CA" sz="1600" i="1" dirty="0">
                          <a:solidFill>
                            <a:schemeClr val="tx1"/>
                          </a:solidFill>
                          <a:latin typeface="Cambria Math" panose="02040503050406030204" pitchFamily="18" charset="0"/>
                          <a:ea typeface="Cambria Math"/>
                        </a:rPr>
                        <m:t>         </m:t>
                      </m:r>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1,</m:t>
                      </m:r>
                      <m:r>
                        <a:rPr lang="fr-CA" sz="1600" i="1" dirty="0">
                          <a:solidFill>
                            <a:schemeClr val="tx1"/>
                          </a:solidFill>
                          <a:latin typeface="Cambria Math" panose="02040503050406030204" pitchFamily="18" charset="0"/>
                          <a:ea typeface="Cambria Math"/>
                        </a:rPr>
                        <m:t>3</m:t>
                      </m:r>
                      <m:r>
                        <a:rPr lang="en-CA" sz="1600" i="1" dirty="0">
                          <a:solidFill>
                            <a:schemeClr val="tx1"/>
                          </a:solidFill>
                          <a:latin typeface="Cambria Math" panose="02040503050406030204" pitchFamily="18" charset="0"/>
                          <a:ea typeface="Cambria Math"/>
                        </a:rPr>
                        <m:t> </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𝑏</m:t>
                          </m:r>
                        </m:num>
                        <m:den>
                          <m:r>
                            <a:rPr lang="en-CA" sz="1600" i="1" dirty="0">
                              <a:solidFill>
                                <a:schemeClr val="tx1"/>
                              </a:solidFill>
                              <a:latin typeface="Cambria Math" panose="02040503050406030204" pitchFamily="18" charset="0"/>
                              <a:ea typeface="Cambria Math"/>
                            </a:rPr>
                            <m:t>𝑟</m:t>
                          </m:r>
                        </m:den>
                      </m:f>
                      <m:r>
                        <a:rPr lang="en-CA" sz="1600" i="1" dirty="0">
                          <a:solidFill>
                            <a:schemeClr val="tx1"/>
                          </a:solidFill>
                          <a:latin typeface="Cambria Math" panose="02040503050406030204" pitchFamily="18" charset="0"/>
                          <a:ea typeface="Cambria Math"/>
                        </a:rPr>
                        <m:t> </m:t>
                      </m:r>
                      <m:rad>
                        <m:radPr>
                          <m:ctrlPr>
                            <a:rPr lang="en-CA" sz="1600" i="1" dirty="0">
                              <a:solidFill>
                                <a:schemeClr val="tx1"/>
                              </a:solidFill>
                              <a:latin typeface="Cambria Math" panose="02040503050406030204" pitchFamily="18" charset="0"/>
                              <a:ea typeface="Cambria Math"/>
                            </a:rPr>
                          </m:ctrlPr>
                        </m:radPr>
                        <m:deg>
                          <m:r>
                            <m:rPr>
                              <m:brk m:alnAt="7"/>
                            </m:rPr>
                            <a:rPr lang="en-CA" sz="1600" i="1" dirty="0">
                              <a:solidFill>
                                <a:schemeClr val="tx1"/>
                              </a:solidFill>
                              <a:latin typeface="Cambria Math" panose="02040503050406030204" pitchFamily="18" charset="0"/>
                              <a:ea typeface="Cambria Math"/>
                            </a:rPr>
                            <m:t>4</m:t>
                          </m: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𝐼</m:t>
                              </m:r>
                            </m:num>
                            <m:den>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𝑡</m:t>
                                  </m:r>
                                </m:e>
                                <m:sup>
                                  <m:r>
                                    <a:rPr lang="en-CA" sz="1600" i="1" dirty="0">
                                      <a:solidFill>
                                        <a:schemeClr val="tx1"/>
                                      </a:solidFill>
                                      <a:latin typeface="Cambria Math" panose="02040503050406030204" pitchFamily="18" charset="0"/>
                                      <a:ea typeface="Cambria Math"/>
                                    </a:rPr>
                                    <m:t>3</m:t>
                                  </m:r>
                                </m:sup>
                              </m:sSup>
                            </m:den>
                          </m:f>
                        </m:e>
                      </m:rad>
                    </m:oMath>
                  </m:oMathPara>
                </a14:m>
                <a:endParaRPr lang="en-CA" sz="1600" dirty="0">
                  <a:latin typeface="Univers Condensed"/>
                  <a:ea typeface="Cambria Math" panose="02040503050406030204" pitchFamily="18" charset="0"/>
                </a:endParaRPr>
              </a:p>
              <a:p>
                <a:pPr marL="1633538" lvl="5" indent="0" defTabSz="719138">
                  <a:buNone/>
                  <a:defRPr/>
                </a:pPr>
                <a14:m>
                  <m:oMath xmlns:m="http://schemas.openxmlformats.org/officeDocument/2006/math">
                    <m:r>
                      <a:rPr lang="fr-FR" sz="1600" i="1" dirty="0">
                        <a:latin typeface="Cambria Math" panose="02040503050406030204" pitchFamily="18" charset="0"/>
                        <a:ea typeface="Cambria Math" panose="02040503050406030204" pitchFamily="18" charset="0"/>
                      </a:rPr>
                      <m:t>𝐼</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 le moment d’inertie du panneau raidi </a:t>
                </a:r>
                <a:r>
                  <a:rPr lang="fr-FR" sz="1600" b="1" dirty="0">
                    <a:latin typeface="Univers Condensed"/>
                    <a:ea typeface="Cambria Math" panose="02040503050406030204" pitchFamily="18" charset="0"/>
                  </a:rPr>
                  <a:t>par unité de longueur </a:t>
                </a:r>
                <a:r>
                  <a:rPr lang="fr-FR" sz="1600" dirty="0">
                    <a:latin typeface="Univers Condensed"/>
                    <a:ea typeface="Cambria Math" panose="02040503050406030204" pitchFamily="18" charset="0"/>
                  </a:rPr>
                  <a:t>(</a:t>
                </a:r>
                <a14:m>
                  <m:oMath xmlns:m="http://schemas.openxmlformats.org/officeDocument/2006/math">
                    <m:sSup>
                      <m:sSupPr>
                        <m:ctrlPr>
                          <a:rPr lang="fr-FR" sz="1600" i="1" dirty="0">
                            <a:latin typeface="Cambria Math" panose="02040503050406030204" pitchFamily="18" charset="0"/>
                            <a:ea typeface="Cambria Math" panose="02040503050406030204" pitchFamily="18" charset="0"/>
                          </a:rPr>
                        </m:ctrlPr>
                      </m:sSupPr>
                      <m:e>
                        <m:r>
                          <m:rPr>
                            <m:sty m:val="p"/>
                          </m:rPr>
                          <a:rPr lang="en-CA" sz="1600" dirty="0">
                            <a:latin typeface="Cambria Math" panose="02040503050406030204" pitchFamily="18" charset="0"/>
                            <a:ea typeface="Cambria Math" panose="02040503050406030204" pitchFamily="18" charset="0"/>
                          </a:rPr>
                          <m:t>mm</m:t>
                        </m:r>
                      </m:e>
                      <m:sup>
                        <m:r>
                          <a:rPr lang="en-CA" sz="1600" i="1" dirty="0">
                            <a:latin typeface="Cambria Math" panose="02040503050406030204" pitchFamily="18" charset="0"/>
                            <a:ea typeface="Cambria Math" panose="02040503050406030204" pitchFamily="18" charset="0"/>
                          </a:rPr>
                          <m:t>4</m:t>
                        </m:r>
                      </m:sup>
                    </m:sSup>
                  </m:oMath>
                </a14:m>
                <a:r>
                  <a:rPr lang="fr-FR" sz="1600" dirty="0">
                    <a:latin typeface="Univers Condensed"/>
                    <a:ea typeface="Cambria Math" panose="02040503050406030204" pitchFamily="18" charset="0"/>
                  </a:rPr>
                  <a:t>)</a:t>
                </a:r>
              </a:p>
              <a:p>
                <a:pPr marL="1633538" lvl="5" indent="0" defTabSz="719138">
                  <a:buNone/>
                  <a:defRPr/>
                </a:pPr>
                <a:endParaRPr lang="en-CA" sz="1600" dirty="0">
                  <a:latin typeface="Univers Condensed"/>
                  <a:ea typeface="Cambria Math" panose="02040503050406030204" pitchFamily="18" charset="0"/>
                </a:endParaRPr>
              </a:p>
              <a:p>
                <a:pPr marL="719138" lvl="2" indent="-358775" defTabSz="719138" eaLnBrk="1" hangingPunct="1">
                  <a:defRPr/>
                </a:pPr>
                <a:endParaRPr lang="fr-FR" sz="1600" dirty="0">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738891"/>
                <a:ext cx="9821449" cy="3020309"/>
              </a:xfrm>
              <a:prstGeom prst="rect">
                <a:avLst/>
              </a:prstGeom>
              <a:blipFill>
                <a:blip r:embed="rId3"/>
                <a:stretch>
                  <a:fillRect t="-6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073" y="3783443"/>
            <a:ext cx="3296535" cy="228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536" y="3759200"/>
            <a:ext cx="4248472" cy="226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A0D3D5BC-E7F9-AE41-92DF-DB5CEFD9F5B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7163664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plats raidis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789497"/>
                <a:ext cx="10016067" cy="266490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defTabSz="719138"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pour les </a:t>
                </a:r>
                <a:r>
                  <a:rPr lang="fr-FR" sz="2000" u="sng" dirty="0">
                    <a:solidFill>
                      <a:schemeClr val="tx1"/>
                    </a:solidFill>
                    <a:latin typeface="Univers Condensed"/>
                    <a:ea typeface="Cambria Math" panose="02040503050406030204" pitchFamily="18" charset="0"/>
                  </a:rPr>
                  <a:t>feuilles formées à froid </a:t>
                </a:r>
                <a:r>
                  <a:rPr lang="fr-FR" sz="2000" dirty="0">
                    <a:solidFill>
                      <a:schemeClr val="tx1"/>
                    </a:solidFill>
                    <a:latin typeface="Univers Condensed"/>
                    <a:ea typeface="Cambria Math" panose="02040503050406030204" pitchFamily="18" charset="0"/>
                  </a:rPr>
                  <a:t>de longueur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𝐿</m:t>
                    </m:r>
                  </m:oMath>
                </a14:m>
                <a:endParaRPr lang="fr-FR" sz="2000" dirty="0">
                  <a:solidFill>
                    <a:schemeClr val="tx1"/>
                  </a:solidFill>
                  <a:latin typeface="Univers Condensed"/>
                  <a:ea typeface="Cambria Math" panose="02040503050406030204" pitchFamily="18" charset="0"/>
                </a:endParaRPr>
              </a:p>
              <a:p>
                <a:pPr marL="1062038" lvl="3" indent="-342900" defTabSz="719138" eaLnBrk="1" hangingPunct="1">
                  <a:buFont typeface="Calibri" panose="020F0502020204030204" pitchFamily="34" charset="0"/>
                  <a:buChar char="−"/>
                  <a:defRPr/>
                </a:pPr>
                <a:endParaRPr lang="fr-FR" dirty="0">
                  <a:solidFill>
                    <a:schemeClr val="tx1"/>
                  </a:solidFill>
                  <a:latin typeface="Univers Condensed"/>
                  <a:ea typeface="Cambria Math" panose="02040503050406030204" pitchFamily="18" charset="0"/>
                </a:endParaRPr>
              </a:p>
              <a:p>
                <a:pPr marL="719138" lvl="3" indent="0" defTabSz="719138">
                  <a:buNone/>
                  <a:defRPr/>
                </a:pPr>
                <a14:m>
                  <m:oMathPara xmlns:m="http://schemas.openxmlformats.org/officeDocument/2006/math">
                    <m:oMathParaPr>
                      <m:jc m:val="left"/>
                    </m:oMathParaPr>
                    <m:oMath xmlns:m="http://schemas.openxmlformats.org/officeDocument/2006/math">
                      <m:r>
                        <a:rPr lang="fr-FR" i="1" dirty="0">
                          <a:solidFill>
                            <a:schemeClr val="tx1"/>
                          </a:solidFill>
                          <a:latin typeface="Cambria Math" panose="02040503050406030204" pitchFamily="18" charset="0"/>
                          <a:ea typeface="Cambria Math"/>
                        </a:rPr>
                        <m:t>𝜆</m:t>
                      </m:r>
                      <m:r>
                        <a:rPr lang="fr-CA" i="1" dirty="0">
                          <a:solidFill>
                            <a:schemeClr val="tx1"/>
                          </a:solidFill>
                          <a:latin typeface="Cambria Math" panose="02040503050406030204" pitchFamily="18" charset="0"/>
                          <a:ea typeface="Cambria Math"/>
                        </a:rPr>
                        <m:t>=</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𝐿</m:t>
                          </m:r>
                        </m:num>
                        <m:den>
                          <m:r>
                            <a:rPr lang="en-CA" i="1" dirty="0">
                              <a:solidFill>
                                <a:schemeClr val="tx1"/>
                              </a:solidFill>
                              <a:latin typeface="Cambria Math" panose="02040503050406030204" pitchFamily="18" charset="0"/>
                              <a:ea typeface="Cambria Math"/>
                            </a:rPr>
                            <m:t>𝑟</m:t>
                          </m:r>
                        </m:den>
                      </m:f>
                      <m:r>
                        <a:rPr lang="en-CA" dirty="0">
                          <a:solidFill>
                            <a:schemeClr val="tx1"/>
                          </a:solidFill>
                          <a:latin typeface="Cambria Math" panose="02040503050406030204" pitchFamily="18" charset="0"/>
                          <a:ea typeface="Cambria Math"/>
                        </a:rPr>
                        <m:t>         </m:t>
                      </m:r>
                      <m:r>
                        <m:rPr>
                          <m:sty m:val="p"/>
                        </m:rPr>
                        <a:rPr lang="en-CA" dirty="0">
                          <a:solidFill>
                            <a:schemeClr val="tx1"/>
                          </a:solidFill>
                          <a:latin typeface="Cambria Math" panose="02040503050406030204" pitchFamily="18" charset="0"/>
                          <a:ea typeface="Cambria Math"/>
                        </a:rPr>
                        <m:t>et</m:t>
                      </m:r>
                      <m:r>
                        <a:rPr lang="en-CA" i="1" dirty="0">
                          <a:solidFill>
                            <a:schemeClr val="tx1"/>
                          </a:solidFill>
                          <a:latin typeface="Cambria Math" panose="02040503050406030204" pitchFamily="18" charset="0"/>
                          <a:ea typeface="Cambria Math"/>
                        </a:rPr>
                        <m:t>         </m:t>
                      </m:r>
                      <m:r>
                        <a:rPr lang="fr-FR" i="1" dirty="0">
                          <a:solidFill>
                            <a:schemeClr val="tx1"/>
                          </a:solidFill>
                          <a:latin typeface="Cambria Math" panose="02040503050406030204" pitchFamily="18" charset="0"/>
                          <a:ea typeface="Cambria Math"/>
                        </a:rPr>
                        <m:t>𝜆</m:t>
                      </m:r>
                      <m:r>
                        <a:rPr lang="fr-CA"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1,2 </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𝑏</m:t>
                          </m:r>
                        </m:num>
                        <m:den>
                          <m:r>
                            <a:rPr lang="en-CA" i="1" dirty="0">
                              <a:solidFill>
                                <a:schemeClr val="tx1"/>
                              </a:solidFill>
                              <a:latin typeface="Cambria Math" panose="02040503050406030204" pitchFamily="18" charset="0"/>
                              <a:ea typeface="Cambria Math"/>
                            </a:rPr>
                            <m:t>𝑟</m:t>
                          </m:r>
                        </m:den>
                      </m:f>
                      <m:rad>
                        <m:radPr>
                          <m:degHide m:val="on"/>
                          <m:ctrlPr>
                            <a:rPr lang="en-CA" i="1" dirty="0">
                              <a:solidFill>
                                <a:schemeClr val="tx1"/>
                              </a:solidFill>
                              <a:latin typeface="Cambria Math" panose="02040503050406030204" pitchFamily="18" charset="0"/>
                              <a:ea typeface="Cambria Math"/>
                            </a:rPr>
                          </m:ctrlPr>
                        </m:radPr>
                        <m:deg/>
                        <m:e>
                          <m:r>
                            <a:rPr lang="en-CA" i="1" dirty="0">
                              <a:solidFill>
                                <a:schemeClr val="tx1"/>
                              </a:solidFill>
                              <a:latin typeface="Cambria Math" panose="02040503050406030204" pitchFamily="18" charset="0"/>
                              <a:ea typeface="Cambria Math"/>
                            </a:rPr>
                            <m:t>𝜂</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𝑟</m:t>
                              </m:r>
                            </m:num>
                            <m:den>
                              <m:r>
                                <a:rPr lang="en-CA" i="1" dirty="0">
                                  <a:solidFill>
                                    <a:schemeClr val="tx1"/>
                                  </a:solidFill>
                                  <a:latin typeface="Cambria Math" panose="02040503050406030204" pitchFamily="18" charset="0"/>
                                  <a:ea typeface="Cambria Math"/>
                                </a:rPr>
                                <m:t>𝑡</m:t>
                              </m:r>
                            </m:den>
                          </m:f>
                        </m:e>
                      </m:rad>
                    </m:oMath>
                  </m:oMathPara>
                </a14:m>
                <a:endParaRPr lang="fr-FR" dirty="0">
                  <a:solidFill>
                    <a:schemeClr val="tx1"/>
                  </a:solidFill>
                  <a:latin typeface="Univers Condensed"/>
                  <a:ea typeface="Cambria Math" panose="02040503050406030204" pitchFamily="18" charset="0"/>
                </a:endParaRPr>
              </a:p>
              <a:p>
                <a:pPr marL="1633538" lvl="5" indent="0" defTabSz="719138">
                  <a:buNone/>
                  <a:defRPr/>
                </a:pPr>
                <a:endParaRPr lang="en-CA" dirty="0">
                  <a:solidFill>
                    <a:schemeClr val="tx1"/>
                  </a:solidFill>
                  <a:latin typeface="Univers Condensed"/>
                  <a:ea typeface="Cambria Math" panose="02040503050406030204" pitchFamily="18" charset="0"/>
                </a:endParaRPr>
              </a:p>
              <a:p>
                <a:pPr marL="719138" lvl="3" indent="0" defTabSz="719138">
                  <a:buNone/>
                  <a:defRPr/>
                </a:pPr>
                <a14:m>
                  <m:oMath xmlns:m="http://schemas.openxmlformats.org/officeDocument/2006/math">
                    <m:r>
                      <a:rPr lang="fr-FR" i="1" dirty="0">
                        <a:solidFill>
                          <a:schemeClr val="tx1"/>
                        </a:solidFill>
                        <a:latin typeface="Cambria Math" panose="02040503050406030204" pitchFamily="18" charset="0"/>
                      </a:rPr>
                      <m:t>𝜂</m:t>
                    </m:r>
                  </m:oMath>
                </a14:m>
                <a:r>
                  <a:rPr lang="fr-FR" dirty="0">
                    <a:solidFill>
                      <a:schemeClr val="tx1"/>
                    </a:solidFill>
                    <a:latin typeface="Univers Condensed"/>
                  </a:rPr>
                  <a:t> :  le rapport de la largeur originale de la feuille (dépliée) sur la largeur de la feuille formée à froid </a:t>
                </a:r>
                <a:endParaRPr lang="en-CA" dirty="0">
                  <a:solidFill>
                    <a:schemeClr val="tx1"/>
                  </a:solidFill>
                  <a:latin typeface="Univers Condensed"/>
                  <a:ea typeface="Cambria Math" panose="02040503050406030204" pitchFamily="18" charset="0"/>
                </a:endParaRPr>
              </a:p>
              <a:p>
                <a:pPr marL="719138" lvl="3" indent="0" defTabSz="719138" eaLnBrk="1" hangingPunct="1">
                  <a:buNone/>
                  <a:defRPr/>
                </a:pPr>
                <a:endParaRPr lang="fr-FR" dirty="0">
                  <a:solidFill>
                    <a:schemeClr val="tx1"/>
                  </a:solidFill>
                  <a:latin typeface="Univers Condensed"/>
                  <a:ea typeface="Cambria Math" panose="02040503050406030204" pitchFamily="18" charset="0"/>
                </a:endParaRPr>
              </a:p>
              <a:p>
                <a:pPr marL="1062038" lvl="3" indent="-342900" defTabSz="719138" eaLnBrk="1" hangingPunct="1">
                  <a:buFont typeface="Calibri" panose="020F0502020204030204" pitchFamily="34" charset="0"/>
                  <a:buChar char="−"/>
                  <a:defRPr/>
                </a:pPr>
                <a:endParaRPr lang="fr-FR"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789497"/>
                <a:ext cx="10016067" cy="2664903"/>
              </a:xfrm>
              <a:prstGeom prst="rect">
                <a:avLst/>
              </a:prstGeom>
              <a:blipFill>
                <a:blip r:embed="rId3"/>
                <a:stretch>
                  <a:fillRect l="-487" t="-11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67" y="3909228"/>
            <a:ext cx="3985270" cy="164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821" y="3758833"/>
            <a:ext cx="4305984" cy="229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86D7481D-2D40-B647-B8F2-47B4A6003D96}"/>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028839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143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7848870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144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dirty="0">
                <a:effectLst/>
              </a:rPr>
              <a:t>O – Calcul des pièces à section composée</a:t>
            </a:r>
            <a:endParaRPr lang="fr-CA" sz="2700" dirty="0">
              <a:effectLst/>
            </a:endParaRPr>
          </a:p>
          <a:p>
            <a:r>
              <a:rPr lang="fr-FR" sz="2700" dirty="0">
                <a:effectLst/>
              </a:rPr>
              <a:t>P – Flambement des panneaux plats raidis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9056579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Flambement des parois courbes et des tubes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145</a:t>
            </a:fld>
            <a:endParaRPr lang="fr-FR"/>
          </a:p>
        </p:txBody>
      </p:sp>
    </p:spTree>
    <p:extLst>
      <p:ext uri="{BB962C8B-B14F-4D97-AF65-F5344CB8AC3E}">
        <p14:creationId xmlns:p14="http://schemas.microsoft.com/office/powerpoint/2010/main" val="32330311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p:sp>
        <p:nvSpPr>
          <p:cNvPr id="8" name="Rectangle 1027"/>
          <p:cNvSpPr txBox="1">
            <a:spLocks noChangeArrowheads="1"/>
          </p:cNvSpPr>
          <p:nvPr/>
        </p:nvSpPr>
        <p:spPr bwMode="auto">
          <a:xfrm>
            <a:off x="838199" y="721960"/>
            <a:ext cx="9178037" cy="53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Définitions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777" y="1052738"/>
            <a:ext cx="6448268" cy="4806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162108" y="6071856"/>
            <a:ext cx="5850937" cy="307777"/>
          </a:xfrm>
          <a:prstGeom prst="rect">
            <a:avLst/>
          </a:prstGeom>
        </p:spPr>
        <p:txBody>
          <a:bodyPr wrap="square">
            <a:spAutoFit/>
          </a:bodyPr>
          <a:lstStyle/>
          <a:p>
            <a:r>
              <a:rPr lang="fr-FR" sz="1400" dirty="0">
                <a:latin typeface="Univers Condensed"/>
              </a:rPr>
              <a:t>Résistance à la compression axiale des parois courbes et des tubes</a:t>
            </a:r>
          </a:p>
        </p:txBody>
      </p:sp>
      <p:sp>
        <p:nvSpPr>
          <p:cNvPr id="12" name="Rectangle 11">
            <a:extLst>
              <a:ext uri="{FF2B5EF4-FFF2-40B4-BE49-F238E27FC236}">
                <a16:creationId xmlns:a16="http://schemas.microsoft.com/office/drawing/2014/main" id="{DF14E8BF-518E-5B46-B961-BE08558A441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5981986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p:sp>
        <p:nvSpPr>
          <p:cNvPr id="12" name="Rectangle 11"/>
          <p:cNvSpPr/>
          <p:nvPr/>
        </p:nvSpPr>
        <p:spPr>
          <a:xfrm>
            <a:off x="3085003" y="4699091"/>
            <a:ext cx="5818171" cy="307777"/>
          </a:xfrm>
          <a:prstGeom prst="rect">
            <a:avLst/>
          </a:prstGeom>
        </p:spPr>
        <p:txBody>
          <a:bodyPr wrap="square">
            <a:spAutoFit/>
          </a:bodyPr>
          <a:lstStyle/>
          <a:p>
            <a:r>
              <a:rPr lang="fr-FR" sz="1400" dirty="0">
                <a:latin typeface="Univers Condensed"/>
              </a:rPr>
              <a:t>Résistance à la compression radiale des parois courbes et des tubes</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129" y="1589850"/>
            <a:ext cx="8597921" cy="2797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BFAA58F-5A78-2247-8273-4691324B6473}"/>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256514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1268153" y="643641"/>
                <a:ext cx="9391496" cy="57127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Flambement des </a:t>
                </a:r>
                <a:r>
                  <a:rPr lang="fr-FR" sz="1600" b="1" dirty="0">
                    <a:solidFill>
                      <a:schemeClr val="accent1"/>
                    </a:solidFill>
                    <a:latin typeface="Univers Condensed"/>
                    <a:ea typeface="Cambria Math" panose="02040503050406030204" pitchFamily="18" charset="0"/>
                  </a:rPr>
                  <a:t>tubes</a:t>
                </a:r>
                <a:r>
                  <a:rPr lang="fr-FR" sz="1600" dirty="0">
                    <a:solidFill>
                      <a:schemeClr val="accent1"/>
                    </a:solidFill>
                    <a:latin typeface="Univers Condensed"/>
                    <a:ea typeface="Cambria Math" panose="02040503050406030204" pitchFamily="18" charset="0"/>
                  </a:rPr>
                  <a:t> sous </a:t>
                </a:r>
                <a:r>
                  <a:rPr lang="fr-FR" sz="1600" u="sng" dirty="0">
                    <a:solidFill>
                      <a:schemeClr val="accent1"/>
                    </a:solidFill>
                    <a:latin typeface="Univers Condensed"/>
                    <a:ea typeface="Cambria Math" panose="02040503050406030204" pitchFamily="18" charset="0"/>
                  </a:rPr>
                  <a:t>sollicitations axiales</a:t>
                </a:r>
              </a:p>
              <a:p>
                <a:pPr marL="719138" lvl="2" indent="-358775" defTabSz="719138" eaLnBrk="1" hangingPunct="1">
                  <a:defRPr/>
                </a:pPr>
                <a:endParaRPr lang="fr-FR" sz="1600" dirty="0">
                  <a:solidFill>
                    <a:schemeClr val="tx1"/>
                  </a:solidFill>
                  <a:latin typeface="Univers Condensed"/>
                  <a:ea typeface="Cambria Math" panose="02040503050406030204" pitchFamily="18" charset="0"/>
                </a:endParaRPr>
              </a:p>
              <a:p>
                <a:pPr marL="719138" lvl="2" indent="-358775" defTabSz="719138" eaLnBrk="1" hangingPunct="1">
                  <a:defRPr/>
                </a:pPr>
                <a:r>
                  <a:rPr lang="fr-FR" sz="1600" dirty="0">
                    <a:solidFill>
                      <a:schemeClr val="accent1"/>
                    </a:solidFill>
                    <a:latin typeface="Univers Condensed"/>
                    <a:ea typeface="Cambria Math" panose="02040503050406030204" pitchFamily="18" charset="0"/>
                  </a:rPr>
                  <a:t>Tube long</a:t>
                </a:r>
              </a:p>
              <a:p>
                <a:pPr marL="360363" lvl="2" indent="0" defTabSz="719138"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4</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en-CA" sz="1600" i="1" dirty="0">
                                  <a:solidFill>
                                    <a:schemeClr val="tx1"/>
                                  </a:solidFill>
                                  <a:latin typeface="Cambria Math" panose="02040503050406030204" pitchFamily="18" charset="0"/>
                                  <a:ea typeface="Cambria Math"/>
                                </a:rPr>
                                <m:t>𝑟</m:t>
                              </m:r>
                            </m:den>
                          </m:f>
                        </m:e>
                      </m:rad>
                      <m:d>
                        <m:dPr>
                          <m:ctrlPr>
                            <a:rPr lang="en-CA" sz="1600" i="1" dirty="0">
                              <a:solidFill>
                                <a:schemeClr val="tx1"/>
                              </a:solidFill>
                              <a:latin typeface="Cambria Math" panose="02040503050406030204" pitchFamily="18" charset="0"/>
                              <a:ea typeface="Cambria Math"/>
                            </a:rPr>
                          </m:ctrlPr>
                        </m:dPr>
                        <m:e>
                          <m:r>
                            <a:rPr lang="en-CA" sz="1600" i="1" dirty="0">
                              <a:solidFill>
                                <a:schemeClr val="tx1"/>
                              </a:solidFill>
                              <a:latin typeface="Cambria Math" panose="02040503050406030204" pitchFamily="18" charset="0"/>
                              <a:ea typeface="Cambria Math"/>
                            </a:rPr>
                            <m:t>1+0,03</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en-CA" sz="1600" i="1" dirty="0">
                                      <a:solidFill>
                                        <a:schemeClr val="tx1"/>
                                      </a:solidFill>
                                      <a:latin typeface="Cambria Math" panose="02040503050406030204" pitchFamily="18" charset="0"/>
                                      <a:ea typeface="Cambria Math"/>
                                    </a:rPr>
                                    <m:t>𝑟</m:t>
                                  </m:r>
                                </m:den>
                              </m:f>
                            </m:e>
                          </m:rad>
                        </m:e>
                      </m:d>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719138" lvl="2" indent="-358775" defTabSz="719138" eaLnBrk="1" hangingPunct="1">
                  <a:defRPr/>
                </a:pPr>
                <a:r>
                  <a:rPr lang="fr-FR" sz="1600" dirty="0">
                    <a:solidFill>
                      <a:schemeClr val="accent1"/>
                    </a:solidFill>
                    <a:latin typeface="Univers Condensed"/>
                    <a:ea typeface="Cambria Math" panose="02040503050406030204" pitchFamily="18" charset="0"/>
                  </a:rPr>
                  <a:t>Tube </a:t>
                </a:r>
                <a:r>
                  <a:rPr lang="fr-CA" sz="1600" dirty="0">
                    <a:solidFill>
                      <a:schemeClr val="accent1"/>
                    </a:solidFill>
                    <a:latin typeface="Univers Condensed"/>
                  </a:rPr>
                  <a:t>très court </a:t>
                </a:r>
                <a:r>
                  <a:rPr lang="fr-CA" sz="1600" dirty="0">
                    <a:solidFill>
                      <a:schemeClr val="tx1"/>
                    </a:solidFill>
                    <a:latin typeface="Univers Condensed"/>
                  </a:rPr>
                  <a:t>(</a:t>
                </a:r>
                <a14:m>
                  <m:oMath xmlns:m="http://schemas.openxmlformats.org/officeDocument/2006/math">
                    <m:r>
                      <a:rPr lang="en-CA" sz="1600" i="1">
                        <a:solidFill>
                          <a:schemeClr val="tx1"/>
                        </a:solidFill>
                        <a:latin typeface="Cambria Math" panose="02040503050406030204" pitchFamily="18" charset="0"/>
                      </a:rPr>
                      <m:t>𝑎</m:t>
                    </m:r>
                    <m:r>
                      <a:rPr lang="en-CA" sz="1600" i="1">
                        <a:solidFill>
                          <a:schemeClr val="tx1"/>
                        </a:solidFill>
                        <a:latin typeface="Cambria Math" panose="02040503050406030204" pitchFamily="18" charset="0"/>
                        <a:ea typeface="Cambria Math"/>
                      </a:rPr>
                      <m:t>&lt;</m:t>
                    </m:r>
                    <m:f>
                      <m:fPr>
                        <m:type m:val="lin"/>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𝑅</m:t>
                        </m:r>
                      </m:num>
                      <m:den>
                        <m:r>
                          <a:rPr lang="en-CA" sz="1600" i="1">
                            <a:solidFill>
                              <a:schemeClr val="tx1"/>
                            </a:solidFill>
                            <a:latin typeface="Cambria Math" panose="02040503050406030204" pitchFamily="18" charset="0"/>
                            <a:ea typeface="Cambria Math"/>
                          </a:rPr>
                          <m:t>2</m:t>
                        </m:r>
                      </m:den>
                    </m:f>
                  </m:oMath>
                </a14:m>
                <a:r>
                  <a:rPr lang="fr-FR" sz="1600" dirty="0">
                    <a:solidFill>
                      <a:schemeClr val="tx1"/>
                    </a:solidFill>
                    <a:latin typeface="Univers Condensed"/>
                    <a:ea typeface="Cambria Math" panose="02040503050406030204" pitchFamily="18" charset="0"/>
                  </a:rPr>
                  <a:t>)</a:t>
                </a:r>
              </a:p>
              <a:p>
                <a:pPr marL="719138" lvl="2" indent="-358775" defTabSz="719138" eaLnBrk="1" hangingPunct="1">
                  <a:defRPr/>
                </a:pPr>
                <a:endParaRPr lang="en-CA"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1+</m:t>
                              </m:r>
                              <m:sSup>
                                <m:sSupPr>
                                  <m:ctrlPr>
                                    <a:rPr lang="en-CA" sz="1600" i="1" dirty="0">
                                      <a:solidFill>
                                        <a:schemeClr val="tx1"/>
                                      </a:solidFill>
                                      <a:latin typeface="Cambria Math" panose="02040503050406030204" pitchFamily="18" charset="0"/>
                                      <a:ea typeface="Cambria Math"/>
                                    </a:rPr>
                                  </m:ctrlPr>
                                </m:sSupPr>
                                <m:e>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den>
                                      </m:f>
                                    </m:e>
                                  </m:d>
                                </m:e>
                                <m:sup>
                                  <m:r>
                                    <a:rPr lang="en-CA" sz="1600" i="1" dirty="0">
                                      <a:solidFill>
                                        <a:schemeClr val="tx1"/>
                                      </a:solidFill>
                                      <a:latin typeface="Cambria Math" panose="02040503050406030204" pitchFamily="18" charset="0"/>
                                      <a:ea typeface="Cambria Math"/>
                                    </a:rPr>
                                    <m:t>2</m:t>
                                  </m:r>
                                </m:sup>
                              </m:sSup>
                            </m:e>
                          </m:rad>
                        </m:den>
                      </m:f>
                    </m:oMath>
                  </m:oMathPara>
                </a14:m>
                <a:endParaRPr lang="en-CA" sz="1600" dirty="0">
                  <a:solidFill>
                    <a:schemeClr val="tx1"/>
                  </a:solidFill>
                  <a:latin typeface="Univers Condensed"/>
                  <a:ea typeface="Cambria Math" panose="02040503050406030204" pitchFamily="18" charset="0"/>
                </a:endParaRPr>
              </a:p>
              <a:p>
                <a:pPr marL="1274763" lvl="4" indent="0" defTabSz="719138" eaLnBrk="1" hangingPunct="1">
                  <a:buNone/>
                  <a:defRPr/>
                </a:pPr>
                <a:endParaRPr lang="en-CA" sz="1600" dirty="0">
                  <a:solidFill>
                    <a:schemeClr val="tx1"/>
                  </a:solidFill>
                  <a:latin typeface="Univers Condensed"/>
                  <a:ea typeface="Cambria Math" panose="02040503050406030204" pitchFamily="18" charset="0"/>
                </a:endParaRPr>
              </a:p>
              <a:p>
                <a:pPr marL="1274763" lvl="4" indent="0" defTabSz="719138" eaLnBrk="1" hangingPunct="1">
                  <a:buNone/>
                  <a:defRPr/>
                </a:pPr>
                <a:r>
                  <a:rPr lang="en-CA" sz="1600" dirty="0">
                    <a:solidFill>
                      <a:schemeClr val="tx1"/>
                    </a:solidFill>
                    <a:latin typeface="Univers Condensed"/>
                    <a:ea typeface="Cambria Math" panose="02040503050406030204" pitchFamily="18" charset="0"/>
                  </a:rPr>
                  <a:t>avec</a:t>
                </a:r>
              </a:p>
              <a:p>
                <a:pPr marL="1731963" lvl="5" indent="0" defTabSz="719138">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r>
                        <a:rPr lang="en-CA" sz="1600" i="1" dirty="0">
                          <a:solidFill>
                            <a:schemeClr val="tx1"/>
                          </a:solidFill>
                          <a:latin typeface="Cambria Math" panose="02040503050406030204" pitchFamily="18" charset="0"/>
                          <a:ea typeface="Cambria Math"/>
                        </a:rPr>
                        <m:t>=3,33 </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𝑎</m:t>
                          </m:r>
                        </m:num>
                        <m:den>
                          <m:r>
                            <a:rPr lang="en-CA" sz="1600" i="1" dirty="0">
                              <a:solidFill>
                                <a:schemeClr val="tx1"/>
                              </a:solidFill>
                              <a:latin typeface="Cambria Math" panose="02040503050406030204" pitchFamily="18" charset="0"/>
                              <a:ea typeface="Cambria Math"/>
                            </a:rPr>
                            <m:t>𝑡</m:t>
                          </m:r>
                        </m:den>
                      </m:f>
                      <m:r>
                        <a:rPr lang="en-CA" sz="1600" i="1"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et</m:t>
                      </m:r>
                      <m:r>
                        <a:rPr lang="en-CA" sz="1600"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en-CA" sz="1600" i="1" dirty="0">
                                  <a:solidFill>
                                    <a:schemeClr val="tx1"/>
                                  </a:solidFill>
                                  <a:latin typeface="Cambria Math" panose="02040503050406030204" pitchFamily="18" charset="0"/>
                                  <a:ea typeface="Cambria Math"/>
                                </a:rPr>
                                <m:t>𝑟</m:t>
                              </m:r>
                            </m:den>
                          </m:f>
                        </m:e>
                      </m:rad>
                      <m:d>
                        <m:dPr>
                          <m:ctrlPr>
                            <a:rPr lang="en-CA" sz="1600" i="1" dirty="0">
                              <a:solidFill>
                                <a:schemeClr val="tx1"/>
                              </a:solidFill>
                              <a:latin typeface="Cambria Math" panose="02040503050406030204" pitchFamily="18" charset="0"/>
                              <a:ea typeface="Cambria Math"/>
                            </a:rPr>
                          </m:ctrlPr>
                        </m:dPr>
                        <m:e>
                          <m:r>
                            <a:rPr lang="en-CA" sz="1600" i="1" dirty="0">
                              <a:solidFill>
                                <a:schemeClr val="tx1"/>
                              </a:solidFill>
                              <a:latin typeface="Cambria Math" panose="02040503050406030204" pitchFamily="18" charset="0"/>
                              <a:ea typeface="Cambria Math"/>
                            </a:rPr>
                            <m:t>1+0,03</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en-CA" sz="1600" i="1" dirty="0">
                                      <a:solidFill>
                                        <a:schemeClr val="tx1"/>
                                      </a:solidFill>
                                      <a:latin typeface="Cambria Math" panose="02040503050406030204" pitchFamily="18" charset="0"/>
                                      <a:ea typeface="Cambria Math"/>
                                    </a:rPr>
                                    <m:t>𝑟</m:t>
                                  </m:r>
                                </m:den>
                              </m:f>
                            </m:e>
                          </m:rad>
                        </m:e>
                      </m:d>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1268153" y="643641"/>
                <a:ext cx="9391496" cy="5712709"/>
              </a:xfrm>
              <a:prstGeom prst="rect">
                <a:avLst/>
              </a:prstGeom>
              <a:blipFill>
                <a:blip r:embed="rId3"/>
                <a:stretch>
                  <a:fillRect l="-324" t="-3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Image 7">
            <a:extLst>
              <a:ext uri="{FF2B5EF4-FFF2-40B4-BE49-F238E27FC236}">
                <a16:creationId xmlns:a16="http://schemas.microsoft.com/office/drawing/2014/main" id="{986B14E6-8CCD-48C3-9099-21735451E0DC}"/>
              </a:ext>
            </a:extLst>
          </p:cNvPr>
          <p:cNvPicPr>
            <a:picLocks noChangeAspect="1"/>
          </p:cNvPicPr>
          <p:nvPr/>
        </p:nvPicPr>
        <p:blipFill>
          <a:blip r:embed="rId4"/>
          <a:stretch>
            <a:fillRect/>
          </a:stretch>
        </p:blipFill>
        <p:spPr>
          <a:xfrm>
            <a:off x="6826002" y="1342670"/>
            <a:ext cx="3384798" cy="3221017"/>
          </a:xfrm>
          <a:prstGeom prst="rect">
            <a:avLst/>
          </a:prstGeom>
        </p:spPr>
      </p:pic>
      <p:sp>
        <p:nvSpPr>
          <p:cNvPr id="10" name="Rectangle 9">
            <a:extLst>
              <a:ext uri="{FF2B5EF4-FFF2-40B4-BE49-F238E27FC236}">
                <a16:creationId xmlns:a16="http://schemas.microsoft.com/office/drawing/2014/main" id="{6929C5DF-8A10-744E-9968-1BCD5AE66740}"/>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5956292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671158"/>
                <a:ext cx="9821449" cy="2592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2000" dirty="0">
                    <a:solidFill>
                      <a:schemeClr val="accent1"/>
                    </a:solidFill>
                    <a:latin typeface="Univers Condensed"/>
                    <a:ea typeface="Cambria Math" panose="02040503050406030204" pitchFamily="18" charset="0"/>
                  </a:rPr>
                  <a:t>Flambement des </a:t>
                </a:r>
                <a:r>
                  <a:rPr lang="fr-FR" sz="2000" b="1" u="sng" dirty="0">
                    <a:solidFill>
                      <a:schemeClr val="accent1"/>
                    </a:solidFill>
                    <a:latin typeface="Univers Condensed"/>
                    <a:ea typeface="Cambria Math" panose="02040503050406030204" pitchFamily="18" charset="0"/>
                  </a:rPr>
                  <a:t>parois</a:t>
                </a:r>
                <a:r>
                  <a:rPr lang="fr-FR" sz="2000" b="1" dirty="0">
                    <a:solidFill>
                      <a:schemeClr val="accent1"/>
                    </a:solidFill>
                    <a:latin typeface="Univers Condensed"/>
                    <a:ea typeface="Cambria Math" panose="02040503050406030204" pitchFamily="18" charset="0"/>
                  </a:rPr>
                  <a:t> courbes</a:t>
                </a:r>
                <a:r>
                  <a:rPr lang="fr-FR" sz="2000" dirty="0">
                    <a:solidFill>
                      <a:schemeClr val="accent1"/>
                    </a:solidFill>
                    <a:latin typeface="Univers Condensed"/>
                    <a:ea typeface="Cambria Math" panose="02040503050406030204" pitchFamily="18" charset="0"/>
                  </a:rPr>
                  <a:t> sous </a:t>
                </a:r>
                <a:r>
                  <a:rPr lang="fr-FR" sz="2000" u="sng" dirty="0">
                    <a:solidFill>
                      <a:schemeClr val="accent1"/>
                    </a:solidFill>
                    <a:latin typeface="Univers Condensed"/>
                    <a:ea typeface="Cambria Math" panose="02040503050406030204" pitchFamily="18" charset="0"/>
                  </a:rPr>
                  <a:t>sollicitations axiales</a:t>
                </a:r>
                <a:endParaRPr lang="fr-FR" sz="2000" dirty="0">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1+</m:t>
                              </m:r>
                              <m:sSup>
                                <m:sSupPr>
                                  <m:ctrlPr>
                                    <a:rPr lang="en-CA" sz="1600" i="1" dirty="0">
                                      <a:solidFill>
                                        <a:schemeClr val="tx1"/>
                                      </a:solidFill>
                                      <a:latin typeface="Cambria Math" panose="02040503050406030204" pitchFamily="18" charset="0"/>
                                      <a:ea typeface="Cambria Math"/>
                                    </a:rPr>
                                  </m:ctrlPr>
                                </m:sSupPr>
                                <m:e>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den>
                                      </m:f>
                                    </m:e>
                                  </m:d>
                                </m:e>
                                <m:sup>
                                  <m:r>
                                    <a:rPr lang="en-CA" sz="1600" i="1" dirty="0">
                                      <a:solidFill>
                                        <a:schemeClr val="tx1"/>
                                      </a:solidFill>
                                      <a:latin typeface="Cambria Math" panose="02040503050406030204" pitchFamily="18" charset="0"/>
                                      <a:ea typeface="Cambria Math"/>
                                    </a:rPr>
                                    <m:t>4</m:t>
                                  </m:r>
                                </m:sup>
                              </m:sSup>
                            </m:e>
                          </m:rad>
                        </m:den>
                      </m:f>
                    </m:oMath>
                  </m:oMathPara>
                </a14:m>
                <a:endParaRPr lang="en-CA" sz="1600" dirty="0">
                  <a:solidFill>
                    <a:srgbClr val="000099"/>
                  </a:solidFill>
                  <a:latin typeface="Univers Condensed"/>
                  <a:ea typeface="Cambria Math" panose="02040503050406030204" pitchFamily="18" charset="0"/>
                </a:endParaRPr>
              </a:p>
              <a:p>
                <a:pPr marL="857250" lvl="3" indent="0" eaLnBrk="1" hangingPunct="1">
                  <a:buNone/>
                  <a:defRPr/>
                </a:pPr>
                <a:endParaRPr lang="fr-CA" sz="1600" dirty="0">
                  <a:latin typeface="Univers Condensed"/>
                  <a:ea typeface="Cambria Math" panose="02040503050406030204" pitchFamily="18" charset="0"/>
                </a:endParaRPr>
              </a:p>
              <a:p>
                <a:pPr marL="857250" lvl="3" indent="0" eaLnBrk="1" hangingPunct="1">
                  <a:buNone/>
                  <a:defRPr/>
                </a:pPr>
                <a:r>
                  <a:rPr lang="fr-CA" sz="1600" dirty="0">
                    <a:latin typeface="Univers Condensed"/>
                    <a:ea typeface="Cambria Math" panose="02040503050406030204" pitchFamily="18" charset="0"/>
                  </a:rPr>
                  <a:t>où</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671158"/>
                <a:ext cx="9821449" cy="2592288"/>
              </a:xfrm>
              <a:prstGeom prst="rect">
                <a:avLst/>
              </a:prstGeom>
              <a:blipFill>
                <a:blip r:embed="rId3"/>
                <a:stretch>
                  <a:fillRect l="-620" t="-9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Image 9">
            <a:extLst>
              <a:ext uri="{FF2B5EF4-FFF2-40B4-BE49-F238E27FC236}">
                <a16:creationId xmlns:a16="http://schemas.microsoft.com/office/drawing/2014/main" id="{5556E210-431C-452C-8FF4-2C7B809C6B37}"/>
              </a:ext>
            </a:extLst>
          </p:cNvPr>
          <p:cNvPicPr>
            <a:picLocks noChangeAspect="1"/>
          </p:cNvPicPr>
          <p:nvPr/>
        </p:nvPicPr>
        <p:blipFill>
          <a:blip r:embed="rId4"/>
          <a:stretch>
            <a:fillRect/>
          </a:stretch>
        </p:blipFill>
        <p:spPr>
          <a:xfrm>
            <a:off x="6339800" y="1103206"/>
            <a:ext cx="3600400" cy="2160240"/>
          </a:xfrm>
          <a:prstGeom prst="rect">
            <a:avLst/>
          </a:prstGeom>
        </p:spPr>
      </p:pic>
      <mc:AlternateContent xmlns:mc="http://schemas.openxmlformats.org/markup-compatibility/2006" xmlns:a14="http://schemas.microsoft.com/office/drawing/2010/main">
        <mc:Choice Requires="a14">
          <p:graphicFrame>
            <p:nvGraphicFramePr>
              <p:cNvPr id="11" name="Tableau 10"/>
              <p:cNvGraphicFramePr>
                <a:graphicFrameLocks noGrp="1"/>
              </p:cNvGraphicFramePr>
              <p:nvPr>
                <p:extLst>
                  <p:ext uri="{D42A27DB-BD31-4B8C-83A1-F6EECF244321}">
                    <p14:modId xmlns:p14="http://schemas.microsoft.com/office/powerpoint/2010/main" val="571293195"/>
                  </p:ext>
                </p:extLst>
              </p:nvPr>
            </p:nvGraphicFramePr>
            <p:xfrm>
              <a:off x="1407096" y="2770154"/>
              <a:ext cx="7686104" cy="1899242"/>
            </p:xfrm>
            <a:graphic>
              <a:graphicData uri="http://schemas.openxmlformats.org/drawingml/2006/table">
                <a:tbl>
                  <a:tblPr firstRow="1" bandRow="1">
                    <a:tableStyleId>{5C22544A-7EE6-4342-B048-85BDC9FD1C3A}</a:tableStyleId>
                  </a:tblPr>
                  <a:tblGrid>
                    <a:gridCol w="2996098">
                      <a:extLst>
                        <a:ext uri="{9D8B030D-6E8A-4147-A177-3AD203B41FA5}">
                          <a16:colId xmlns:a16="http://schemas.microsoft.com/office/drawing/2014/main" val="20000"/>
                        </a:ext>
                      </a:extLst>
                    </a:gridCol>
                    <a:gridCol w="4690006">
                      <a:extLst>
                        <a:ext uri="{9D8B030D-6E8A-4147-A177-3AD203B41FA5}">
                          <a16:colId xmlns:a16="http://schemas.microsoft.com/office/drawing/2014/main" val="20001"/>
                        </a:ext>
                      </a:extLst>
                    </a:gridCol>
                  </a:tblGrid>
                  <a:tr h="916607">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r>
                                  <a:rPr lang="fr-CA" sz="1600" i="1" dirty="0" smtClean="0">
                                    <a:solidFill>
                                      <a:schemeClr val="tx1"/>
                                    </a:solidFill>
                                    <a:latin typeface="Cambria Math" panose="02040503050406030204" pitchFamily="18" charset="0"/>
                                    <a:ea typeface="Cambria Math"/>
                                  </a:rPr>
                                  <m:t>=</m:t>
                                </m:r>
                                <m:d>
                                  <m:dPr>
                                    <m:begChr m:val="["/>
                                    <m:endChr m:val="]"/>
                                    <m:ctrlPr>
                                      <a:rPr lang="fr-CA" sz="1600" i="1" dirty="0" smtClean="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3,3</m:t>
                                        </m:r>
                                      </m:num>
                                      <m:den>
                                        <m:r>
                                          <a:rPr lang="fr-CA" sz="1600" b="0" i="1" dirty="0" smtClean="0">
                                            <a:solidFill>
                                              <a:schemeClr val="tx1"/>
                                            </a:solidFill>
                                            <a:latin typeface="Cambria Math" panose="02040503050406030204" pitchFamily="18" charset="0"/>
                                            <a:ea typeface="Cambria Math"/>
                                          </a:rPr>
                                          <m:t>1+</m:t>
                                        </m:r>
                                        <m:sSup>
                                          <m:sSupPr>
                                            <m:ctrlPr>
                                              <a:rPr lang="fr-CA" sz="1600" b="0" i="1" dirty="0" smtClean="0">
                                                <a:solidFill>
                                                  <a:schemeClr val="tx1"/>
                                                </a:solidFill>
                                                <a:latin typeface="Cambria Math" panose="02040503050406030204" pitchFamily="18" charset="0"/>
                                                <a:ea typeface="Cambria Math"/>
                                              </a:rPr>
                                            </m:ctrlPr>
                                          </m:sSupPr>
                                          <m:e>
                                            <m:d>
                                              <m:dPr>
                                                <m:ctrlPr>
                                                  <a:rPr lang="fr-CA" sz="1600" b="0" i="1" dirty="0" smtClean="0">
                                                    <a:solidFill>
                                                      <a:schemeClr val="tx1"/>
                                                    </a:solidFill>
                                                    <a:latin typeface="Cambria Math" panose="02040503050406030204" pitchFamily="18" charset="0"/>
                                                    <a:ea typeface="Cambria Math"/>
                                                  </a:rPr>
                                                </m:ctrlPr>
                                              </m:dPr>
                                              <m:e>
                                                <m:f>
                                                  <m:fPr>
                                                    <m:ctrlPr>
                                                      <a:rPr lang="fr-CA" sz="1600" b="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𝑏</m:t>
                                                    </m:r>
                                                  </m:den>
                                                </m:f>
                                              </m:e>
                                            </m:d>
                                          </m:e>
                                          <m:sup>
                                            <m:r>
                                              <a:rPr lang="fr-CA" sz="1600" b="0" i="1" dirty="0" smtClean="0">
                                                <a:solidFill>
                                                  <a:schemeClr val="tx1"/>
                                                </a:solidFill>
                                                <a:latin typeface="Cambria Math" panose="02040503050406030204" pitchFamily="18" charset="0"/>
                                                <a:ea typeface="Cambria Math"/>
                                              </a:rPr>
                                              <m:t>2</m:t>
                                            </m:r>
                                          </m:sup>
                                        </m:sSup>
                                      </m:den>
                                    </m:f>
                                  </m:e>
                                </m:d>
                                <m:r>
                                  <a:rPr lang="fr-CA" sz="1600" b="0" i="1" dirty="0" smtClean="0">
                                    <a:solidFill>
                                      <a:schemeClr val="tx1"/>
                                    </a:solidFill>
                                    <a:latin typeface="Cambria Math" panose="02040503050406030204" pitchFamily="18" charset="0"/>
                                    <a:ea typeface="Cambria Math"/>
                                  </a:rPr>
                                  <m:t>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𝑎</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&lt;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7355">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r>
                                  <a:rPr lang="fr-CA" sz="1600" i="1" dirty="0" smtClean="0">
                                    <a:solidFill>
                                      <a:schemeClr val="tx1"/>
                                    </a:solidFill>
                                    <a:latin typeface="Cambria Math" panose="02040503050406030204" pitchFamily="18" charset="0"/>
                                    <a:ea typeface="Cambria Math"/>
                                  </a:rPr>
                                  <m:t>=</m:t>
                                </m:r>
                                <m:r>
                                  <a:rPr lang="fr-CA" sz="1600" b="0" i="1" dirty="0" smtClean="0">
                                    <a:solidFill>
                                      <a:schemeClr val="tx1"/>
                                    </a:solidFill>
                                    <a:latin typeface="Cambria Math" panose="02040503050406030204" pitchFamily="18" charset="0"/>
                                    <a:ea typeface="Cambria Math"/>
                                  </a:rPr>
                                  <m:t>1,65 </m:t>
                                </m:r>
                                <m:f>
                                  <m:fPr>
                                    <m:ctrlPr>
                                      <a:rPr lang="fr-CA" sz="1600" i="1" dirty="0" smtClean="0">
                                        <a:solidFill>
                                          <a:schemeClr val="tx1"/>
                                        </a:solidFill>
                                        <a:latin typeface="Cambria Math" panose="02040503050406030204" pitchFamily="18" charset="0"/>
                                        <a:ea typeface="Cambria Math"/>
                                      </a:rPr>
                                    </m:ctrlPr>
                                  </m:fPr>
                                  <m:num>
                                    <m:r>
                                      <a:rPr lang="fr-CA" sz="1600" b="0" i="1" dirty="0" smtClean="0">
                                        <a:solidFill>
                                          <a:schemeClr val="tx1"/>
                                        </a:solidFill>
                                        <a:latin typeface="Cambria Math" panose="02040503050406030204" pitchFamily="18" charset="0"/>
                                        <a:ea typeface="Cambria Math"/>
                                      </a:rPr>
                                      <m:t>𝑏</m:t>
                                    </m:r>
                                  </m:num>
                                  <m:den>
                                    <m:r>
                                      <a:rPr lang="fr-CA" sz="1600" b="0" i="1" dirty="0" smtClean="0">
                                        <a:solidFill>
                                          <a:schemeClr val="tx1"/>
                                        </a:solidFill>
                                        <a:latin typeface="Cambria Math" panose="02040503050406030204" pitchFamily="18" charset="0"/>
                                        <a:ea typeface="Cambria Math"/>
                                      </a:rPr>
                                      <m:t>𝑡</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lorsque </a:t>
                          </a:r>
                          <a14:m>
                            <m:oMath xmlns:m="http://schemas.openxmlformats.org/officeDocument/2006/math">
                              <m:r>
                                <a:rPr lang="fr-CA" sz="1600" b="0" i="1" smtClean="0">
                                  <a:solidFill>
                                    <a:schemeClr val="tx1"/>
                                  </a:solidFill>
                                  <a:latin typeface="Cambria Math" panose="02040503050406030204" pitchFamily="18" charset="0"/>
                                </a:rPr>
                                <m:t>𝑎</m:t>
                              </m:r>
                              <m:r>
                                <a:rPr lang="fr-CA" sz="1600" b="0" i="1" smtClean="0">
                                  <a:solidFill>
                                    <a:schemeClr val="tx1"/>
                                  </a:solidFill>
                                  <a:latin typeface="Cambria Math" panose="02040503050406030204" pitchFamily="18" charset="0"/>
                                  <a:ea typeface="Cambria Math"/>
                                </a:rPr>
                                <m:t>≥</m:t>
                              </m:r>
                              <m:r>
                                <a:rPr lang="fr-CA" sz="1600" b="0" i="1" smtClean="0">
                                  <a:solidFill>
                                    <a:schemeClr val="tx1"/>
                                  </a:solidFill>
                                  <a:latin typeface="Cambria Math" panose="02040503050406030204" pitchFamily="18" charset="0"/>
                                  <a:ea typeface="Cambria Math"/>
                                </a:rPr>
                                <m:t>𝑏</m:t>
                              </m:r>
                            </m:oMath>
                          </a14:m>
                          <a:endParaRPr lang="fr-FR"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Tableau 10"/>
              <p:cNvGraphicFramePr>
                <a:graphicFrameLocks noGrp="1"/>
              </p:cNvGraphicFramePr>
              <p:nvPr>
                <p:extLst>
                  <p:ext uri="{D42A27DB-BD31-4B8C-83A1-F6EECF244321}">
                    <p14:modId xmlns:p14="http://schemas.microsoft.com/office/powerpoint/2010/main" val="571293195"/>
                  </p:ext>
                </p:extLst>
              </p:nvPr>
            </p:nvGraphicFramePr>
            <p:xfrm>
              <a:off x="1407096" y="2770154"/>
              <a:ext cx="7686104" cy="1899242"/>
            </p:xfrm>
            <a:graphic>
              <a:graphicData uri="http://schemas.openxmlformats.org/drawingml/2006/table">
                <a:tbl>
                  <a:tblPr firstRow="1" bandRow="1">
                    <a:tableStyleId>{5C22544A-7EE6-4342-B048-85BDC9FD1C3A}</a:tableStyleId>
                  </a:tblPr>
                  <a:tblGrid>
                    <a:gridCol w="2996098">
                      <a:extLst>
                        <a:ext uri="{9D8B030D-6E8A-4147-A177-3AD203B41FA5}">
                          <a16:colId xmlns:a16="http://schemas.microsoft.com/office/drawing/2014/main" val="20000"/>
                        </a:ext>
                      </a:extLst>
                    </a:gridCol>
                    <a:gridCol w="4690006">
                      <a:extLst>
                        <a:ext uri="{9D8B030D-6E8A-4147-A177-3AD203B41FA5}">
                          <a16:colId xmlns:a16="http://schemas.microsoft.com/office/drawing/2014/main" val="20001"/>
                        </a:ext>
                      </a:extLst>
                    </a:gridCol>
                  </a:tblGrid>
                  <a:tr h="916607">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r="-156504" b="-106623"/>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63896" b="-106623"/>
                          </a:stretch>
                        </a:blipFill>
                      </a:tcPr>
                    </a:tc>
                    <a:extLst>
                      <a:ext uri="{0D108BD9-81ED-4DB2-BD59-A6C34878D82A}">
                        <a16:rowId xmlns:a16="http://schemas.microsoft.com/office/drawing/2014/main" val="10000"/>
                      </a:ext>
                    </a:extLst>
                  </a:tr>
                  <a:tr h="335280">
                    <a:tc>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7355">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t="-194340" r="-156504"/>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63896" t="-194340"/>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693594" y="4669396"/>
                <a:ext cx="9821448" cy="20520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14450" lvl="4" indent="0">
                  <a:buNone/>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r>
                        <a:rPr lang="en-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4</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fr-CA" sz="1600" i="1" dirty="0">
                                  <a:solidFill>
                                    <a:schemeClr val="tx1"/>
                                  </a:solidFill>
                                  <a:latin typeface="Cambria Math" panose="02040503050406030204" pitchFamily="18" charset="0"/>
                                  <a:ea typeface="Cambria Math"/>
                                </a:rPr>
                                <m:t>𝑡</m:t>
                              </m:r>
                            </m:den>
                          </m:f>
                        </m:e>
                      </m:rad>
                      <m:d>
                        <m:dPr>
                          <m:ctrlPr>
                            <a:rPr lang="en-CA" sz="1600" i="1" dirty="0">
                              <a:solidFill>
                                <a:schemeClr val="tx1"/>
                              </a:solidFill>
                              <a:latin typeface="Cambria Math" panose="02040503050406030204" pitchFamily="18" charset="0"/>
                              <a:ea typeface="Cambria Math"/>
                            </a:rPr>
                          </m:ctrlPr>
                        </m:dPr>
                        <m:e>
                          <m:r>
                            <a:rPr lang="en-CA" sz="1600" i="1" dirty="0">
                              <a:solidFill>
                                <a:schemeClr val="tx1"/>
                              </a:solidFill>
                              <a:latin typeface="Cambria Math" panose="02040503050406030204" pitchFamily="18" charset="0"/>
                              <a:ea typeface="Cambria Math"/>
                            </a:rPr>
                            <m:t>1+0,03</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fr-CA" sz="1600" i="1" dirty="0">
                                      <a:solidFill>
                                        <a:schemeClr val="tx1"/>
                                      </a:solidFill>
                                      <a:latin typeface="Cambria Math" panose="02040503050406030204" pitchFamily="18" charset="0"/>
                                      <a:ea typeface="Cambria Math"/>
                                    </a:rPr>
                                    <m:t>𝑡</m:t>
                                  </m:r>
                                </m:den>
                              </m:f>
                            </m:e>
                          </m:rad>
                        </m:e>
                      </m:d>
                    </m:oMath>
                  </m:oMathPara>
                </a14:m>
                <a:endParaRPr lang="fr-FR" sz="1600" dirty="0">
                  <a:solidFill>
                    <a:schemeClr val="tx1"/>
                  </a:solidFill>
                  <a:latin typeface="Univers Condensed"/>
                  <a:ea typeface="Cambria Math" panose="02040503050406030204" pitchFamily="18" charset="0"/>
                </a:endParaRPr>
              </a:p>
              <a:p>
                <a:pPr marL="1771650" lvl="5" indent="0">
                  <a:buNone/>
                  <a:defRPr/>
                </a:pPr>
                <a:endParaRPr lang="fr-CA" sz="1600" dirty="0">
                  <a:solidFill>
                    <a:schemeClr val="tx1"/>
                  </a:solidFill>
                  <a:latin typeface="Univers Condensed"/>
                  <a:ea typeface="Cambria Math" panose="02040503050406030204" pitchFamily="18" charset="0"/>
                </a:endParaRPr>
              </a:p>
              <a:p>
                <a:pPr marL="1314450" lvl="4" indent="0">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𝑅</m:t>
                    </m:r>
                  </m:oMath>
                </a14:m>
                <a:r>
                  <a:rPr lang="fr-FR" sz="1600" dirty="0">
                    <a:solidFill>
                      <a:schemeClr val="tx1"/>
                    </a:solidFill>
                    <a:latin typeface="Univers Condensed"/>
                    <a:ea typeface="Cambria Math" panose="02040503050406030204" pitchFamily="18" charset="0"/>
                  </a:rPr>
                  <a:t> étant le rayon d’un tube (d’épaisseur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𝑡</m:t>
                    </m:r>
                  </m:oMath>
                </a14:m>
                <a:r>
                  <a:rPr lang="fr-FR" sz="1600" dirty="0">
                    <a:solidFill>
                      <a:schemeClr val="tx1"/>
                    </a:solidFill>
                    <a:latin typeface="Univers Condensed"/>
                    <a:ea typeface="Cambria Math" panose="02040503050406030204" pitchFamily="18" charset="0"/>
                  </a:rPr>
                  <a:t>) équivalent à la paroi courbe</a:t>
                </a:r>
                <a:endParaRPr lang="en-CA" sz="1600" i="1" dirty="0">
                  <a:solidFill>
                    <a:schemeClr val="tx1"/>
                  </a:solidFill>
                  <a:latin typeface="Univers Condensed"/>
                  <a:ea typeface="Cambria Math" panose="02040503050406030204" pitchFamily="18" charset="0"/>
                </a:endParaRPr>
              </a:p>
              <a:p>
                <a:pPr marL="1314450" lvl="4" indent="0">
                  <a:buNone/>
                  <a:defRPr/>
                </a:pPr>
                <a:endParaRPr lang="en-CA" sz="1600" i="1" dirty="0">
                  <a:solidFill>
                    <a:schemeClr val="tx1"/>
                  </a:solidFill>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0</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dans</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calcul</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CA" sz="1600" dirty="0">
                          <a:solidFill>
                            <a:schemeClr val="tx1"/>
                          </a:solidFill>
                          <a:latin typeface="Univers Condensed"/>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0</m:t>
                          </m:r>
                        </m:sub>
                      </m:sSub>
                      <m:r>
                        <m:rPr>
                          <m:nor/>
                        </m:rPr>
                        <a:rPr lang="fr-CA" sz="1600" dirty="0">
                          <a:solidFill>
                            <a:schemeClr val="tx1"/>
                          </a:solidFill>
                          <a:latin typeface="Univers Condensed"/>
                          <a:ea typeface="Cambria Math"/>
                        </a:rPr>
                        <m:t> </m:t>
                      </m:r>
                      <m:r>
                        <m:rPr>
                          <m:nor/>
                        </m:rPr>
                        <a:rPr lang="fr-CA" sz="1600" dirty="0">
                          <a:solidFill>
                            <a:schemeClr val="tx1"/>
                          </a:solidFill>
                          <a:latin typeface="Univers Condensed"/>
                        </a:rPr>
                        <m:t>et</m:t>
                      </m:r>
                      <m:r>
                        <m:rPr>
                          <m:nor/>
                        </m:rPr>
                        <a:rPr lang="fr-CA" sz="1600" dirty="0">
                          <a:solidFill>
                            <a:schemeClr val="tx1"/>
                          </a:solidFill>
                          <a:latin typeface="Univers Condensed"/>
                        </a:rPr>
                        <m:t> </m:t>
                      </m:r>
                      <m:r>
                        <m:rPr>
                          <m:nor/>
                        </m:rPr>
                        <a:rPr lang="fr-CA" sz="1600" dirty="0">
                          <a:solidFill>
                            <a:schemeClr val="tx1"/>
                          </a:solidFill>
                          <a:latin typeface="Univers Condensed"/>
                        </a:rPr>
                        <m:t>de</m:t>
                      </m:r>
                      <m:r>
                        <a:rPr lang="fr-CA" sz="1600" i="1" dirty="0">
                          <a:solidFill>
                            <a:schemeClr val="tx1"/>
                          </a:solidFill>
                          <a:latin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r>
                        <m:rPr>
                          <m:nor/>
                        </m:rPr>
                        <a:rPr lang="fr-FR" sz="1600" dirty="0">
                          <a:solidFill>
                            <a:schemeClr val="tx1"/>
                          </a:solidFill>
                          <a:latin typeface="Univers Condensed"/>
                          <a:ea typeface="Cambria Math" panose="02040503050406030204" pitchFamily="18" charset="0"/>
                        </a:rPr>
                        <m:t>)</m:t>
                      </m:r>
                    </m:oMath>
                  </m:oMathPara>
                </a14:m>
                <a:endParaRPr lang="fr-CA" sz="1600" dirty="0">
                  <a:solidFill>
                    <a:schemeClr val="tx1"/>
                  </a:solidFill>
                  <a:latin typeface="Univers Condensed"/>
                  <a:ea typeface="Cambria Math" panose="02040503050406030204" pitchFamily="18" charset="0"/>
                </a:endParaRPr>
              </a:p>
              <a:p>
                <a:pPr marL="1771650" lvl="5" indent="0">
                  <a:buNone/>
                  <a:defRPr/>
                </a:pPr>
                <a:endParaRPr lang="fr-FR" sz="1600" dirty="0">
                  <a:solidFill>
                    <a:schemeClr val="tx1"/>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693594" y="4669396"/>
                <a:ext cx="9821448" cy="2052079"/>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3" name="Rectangle 12">
            <a:extLst>
              <a:ext uri="{FF2B5EF4-FFF2-40B4-BE49-F238E27FC236}">
                <a16:creationId xmlns:a16="http://schemas.microsoft.com/office/drawing/2014/main" id="{00C02C87-C94B-2547-80D6-2CE8B48B1588}"/>
              </a:ext>
            </a:extLst>
          </p:cNvPr>
          <p:cNvSpPr/>
          <p:nvPr/>
        </p:nvSpPr>
        <p:spPr>
          <a:xfrm>
            <a:off x="8165705" y="6308079"/>
            <a:ext cx="2493943" cy="461665"/>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383708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Classification et utilisation des pièces en compression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a:t>
            </a:fld>
            <a:endParaRPr lang="fr-FR"/>
          </a:p>
        </p:txBody>
      </p:sp>
    </p:spTree>
    <p:extLst>
      <p:ext uri="{BB962C8B-B14F-4D97-AF65-F5344CB8AC3E}">
        <p14:creationId xmlns:p14="http://schemas.microsoft.com/office/powerpoint/2010/main" val="35766528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755824"/>
                <a:ext cx="10117667" cy="59656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Flambement des </a:t>
                </a:r>
                <a:r>
                  <a:rPr lang="fr-FR" sz="1600" b="1" dirty="0">
                    <a:solidFill>
                      <a:schemeClr val="accent1"/>
                    </a:solidFill>
                    <a:latin typeface="Univers Condensed"/>
                    <a:ea typeface="Cambria Math" panose="02040503050406030204" pitchFamily="18" charset="0"/>
                  </a:rPr>
                  <a:t>parois courbes</a:t>
                </a:r>
                <a:r>
                  <a:rPr lang="fr-FR" sz="1600" dirty="0">
                    <a:solidFill>
                      <a:schemeClr val="accent1"/>
                    </a:solidFill>
                    <a:latin typeface="Univers Condensed"/>
                    <a:ea typeface="Cambria Math" panose="02040503050406030204" pitchFamily="18" charset="0"/>
                  </a:rPr>
                  <a:t> raidies (raidisseurs multiples) sous </a:t>
                </a:r>
                <a:r>
                  <a:rPr lang="fr-FR" sz="1600" u="sng" dirty="0">
                    <a:solidFill>
                      <a:schemeClr val="accent1"/>
                    </a:solidFill>
                    <a:latin typeface="Univers Condensed"/>
                    <a:ea typeface="Cambria Math" panose="02040503050406030204" pitchFamily="18" charset="0"/>
                  </a:rPr>
                  <a:t>sollicitations axiales</a:t>
                </a:r>
              </a:p>
              <a:p>
                <a:pPr marL="360363" lvl="1" indent="-360363" defTabSz="719138"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1+</m:t>
                              </m:r>
                              <m:sSup>
                                <m:sSupPr>
                                  <m:ctrlPr>
                                    <a:rPr lang="en-CA" sz="1600" i="1" dirty="0">
                                      <a:solidFill>
                                        <a:schemeClr val="tx1"/>
                                      </a:solidFill>
                                      <a:latin typeface="Cambria Math" panose="02040503050406030204" pitchFamily="18" charset="0"/>
                                      <a:ea typeface="Cambria Math"/>
                                    </a:rPr>
                                  </m:ctrlPr>
                                </m:sSupPr>
                                <m:e>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1</m:t>
                                              </m:r>
                                            </m:sub>
                                          </m:sSub>
                                        </m:num>
                                        <m:den>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den>
                                      </m:f>
                                    </m:e>
                                  </m:d>
                                </m:e>
                                <m:sup>
                                  <m:r>
                                    <a:rPr lang="fr-CA" sz="1600" i="1" dirty="0">
                                      <a:solidFill>
                                        <a:schemeClr val="tx1"/>
                                      </a:solidFill>
                                      <a:latin typeface="Cambria Math" panose="02040503050406030204" pitchFamily="18" charset="0"/>
                                      <a:ea typeface="Cambria Math"/>
                                    </a:rPr>
                                    <m:t>2</m:t>
                                  </m:r>
                                </m:sup>
                              </m:sSup>
                            </m:e>
                          </m:rad>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panose="02040503050406030204" pitchFamily="18" charset="0"/>
                  </a:rPr>
                  <a:t>où</a:t>
                </a: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1</m:t>
                          </m:r>
                        </m:sub>
                      </m:sSub>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𝑎</m:t>
                          </m:r>
                        </m:num>
                        <m:den>
                          <m:r>
                            <a:rPr lang="en-CA" sz="1600" i="1" dirty="0">
                              <a:solidFill>
                                <a:schemeClr val="tx1"/>
                              </a:solidFill>
                              <a:latin typeface="Cambria Math" panose="02040503050406030204" pitchFamily="18" charset="0"/>
                              <a:ea typeface="Cambria Math"/>
                            </a:rPr>
                            <m:t>𝑟</m:t>
                          </m:r>
                        </m:den>
                      </m:f>
                    </m:oMath>
                  </m:oMathPara>
                </a14:m>
                <a:endParaRPr lang="fr-FR" sz="1600" dirty="0">
                  <a:solidFill>
                    <a:schemeClr val="tx1"/>
                  </a:solidFill>
                  <a:latin typeface="Univers Condensed"/>
                  <a:ea typeface="Cambria Math" panose="02040503050406030204" pitchFamily="18" charset="0"/>
                </a:endParaRPr>
              </a:p>
              <a:p>
                <a:pPr marL="1314450" lvl="4" indent="0">
                  <a:buNone/>
                  <a:defRPr/>
                </a:pPr>
                <a:endParaRPr lang="fr-CA" sz="1600" dirty="0">
                  <a:solidFill>
                    <a:schemeClr val="tx1"/>
                  </a:solidFill>
                  <a:latin typeface="Univers Condensed"/>
                  <a:ea typeface="Cambria Math" panose="02040503050406030204" pitchFamily="18" charset="0"/>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a:rPr>
                            <m:t>𝜆</m:t>
                          </m:r>
                        </m:e>
                        <m:sub>
                          <m:r>
                            <a:rPr lang="en-CA" sz="1600" i="1" dirty="0">
                              <a:solidFill>
                                <a:schemeClr val="tx1"/>
                              </a:solidFill>
                              <a:latin typeface="Cambria Math" panose="02040503050406030204" pitchFamily="18" charset="0"/>
                              <a:ea typeface="Cambria Math"/>
                            </a:rPr>
                            <m:t>2</m:t>
                          </m:r>
                        </m:sub>
                      </m:sSub>
                      <m:r>
                        <a:rPr lang="en-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5,7</m:t>
                      </m:r>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𝜂</m:t>
                          </m:r>
                          <m:r>
                            <a:rPr lang="fr-CA" sz="1600" i="1" dirty="0">
                              <a:solidFill>
                                <a:schemeClr val="tx1"/>
                              </a:solidFill>
                              <a:latin typeface="Cambria Math" panose="02040503050406030204" pitchFamily="18" charset="0"/>
                              <a:ea typeface="Cambria Math"/>
                            </a:rPr>
                            <m:t> </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𝑅</m:t>
                              </m:r>
                            </m:num>
                            <m:den>
                              <m:r>
                                <a:rPr lang="fr-CA" sz="1600" i="1" dirty="0">
                                  <a:solidFill>
                                    <a:schemeClr val="tx1"/>
                                  </a:solidFill>
                                  <a:latin typeface="Cambria Math" panose="02040503050406030204" pitchFamily="18" charset="0"/>
                                  <a:ea typeface="Cambria Math"/>
                                </a:rPr>
                                <m:t>𝑡</m:t>
                              </m:r>
                            </m:den>
                          </m:f>
                        </m:e>
                      </m:rad>
                    </m:oMath>
                  </m:oMathPara>
                </a14:m>
                <a:endParaRPr lang="fr-FR" sz="1600" dirty="0">
                  <a:solidFill>
                    <a:schemeClr val="tx1"/>
                  </a:solidFill>
                  <a:latin typeface="Univers Condensed"/>
                  <a:ea typeface="Cambria Math" panose="02040503050406030204" pitchFamily="18" charset="0"/>
                </a:endParaRPr>
              </a:p>
              <a:p>
                <a:pPr marL="1771650" lvl="5" indent="0">
                  <a:buNone/>
                  <a:defRPr/>
                </a:pPr>
                <a:endParaRPr lang="fr-CA" sz="1600" dirty="0">
                  <a:solidFill>
                    <a:schemeClr val="tx1"/>
                  </a:solidFill>
                  <a:latin typeface="Univers Condensed"/>
                  <a:ea typeface="Cambria Math" panose="02040503050406030204" pitchFamily="18" charset="0"/>
                </a:endParaRPr>
              </a:p>
              <a:p>
                <a:pPr marL="1314450" lvl="4" indent="0">
                  <a:buNone/>
                  <a:defRPr/>
                </a:pPr>
                <a:endParaRPr lang="fr-CA" sz="1600" i="1" dirty="0">
                  <a:solidFill>
                    <a:schemeClr val="tx1"/>
                  </a:solidFill>
                  <a:latin typeface="Univers Condensed"/>
                  <a:ea typeface="Cambria Math"/>
                </a:endParaRPr>
              </a:p>
              <a:p>
                <a:pPr marL="1314450" lvl="4" indent="0">
                  <a:buNone/>
                  <a:defRPr/>
                </a:pPr>
                <a14:m>
                  <m:oMath xmlns:m="http://schemas.openxmlformats.org/officeDocument/2006/math">
                    <m:r>
                      <a:rPr lang="fr-FR" sz="1600" i="1">
                        <a:solidFill>
                          <a:schemeClr val="tx1"/>
                        </a:solidFill>
                        <a:latin typeface="Cambria Math" panose="02040503050406030204" pitchFamily="18" charset="0"/>
                        <a:ea typeface="Cambria Math"/>
                      </a:rPr>
                      <m:t>𝜂</m:t>
                    </m:r>
                  </m:oMath>
                </a14:m>
                <a:r>
                  <a:rPr lang="fr-FR" sz="1600" i="1" dirty="0">
                    <a:solidFill>
                      <a:schemeClr val="tx1"/>
                    </a:solidFill>
                    <a:latin typeface="Univers Condensed"/>
                    <a:ea typeface="Cambria Math"/>
                  </a:rPr>
                  <a:t> </a:t>
                </a:r>
                <a:r>
                  <a:rPr lang="fr-FR" sz="1600" dirty="0">
                    <a:solidFill>
                      <a:schemeClr val="tx1"/>
                    </a:solidFill>
                    <a:latin typeface="Univers Condensed"/>
                    <a:ea typeface="Cambria Math"/>
                  </a:rPr>
                  <a:t>: </a:t>
                </a:r>
                <a:r>
                  <a:rPr lang="fr-CA" sz="1600" dirty="0">
                    <a:solidFill>
                      <a:schemeClr val="tx1"/>
                    </a:solidFill>
                    <a:latin typeface="Univers Condensed"/>
                  </a:rPr>
                  <a:t>le rapport de la largeur originale de la paroi (dépliée) sur la largeur de la paroi formée à froid (</a:t>
                </a:r>
                <a:r>
                  <a:rPr lang="fr-CA" sz="1600" u="sng" dirty="0">
                    <a:solidFill>
                      <a:schemeClr val="tx1"/>
                    </a:solidFill>
                    <a:latin typeface="Univers Condensed"/>
                  </a:rPr>
                  <a:t>pour les </a:t>
                </a:r>
                <a:r>
                  <a:rPr lang="fr-FR" sz="1600" u="sng" dirty="0">
                    <a:solidFill>
                      <a:schemeClr val="tx1"/>
                    </a:solidFill>
                    <a:latin typeface="Univers Condensed"/>
                    <a:ea typeface="Cambria Math" panose="02040503050406030204" pitchFamily="18" charset="0"/>
                  </a:rPr>
                  <a:t>parois courbes obtenues de </a:t>
                </a:r>
                <a:r>
                  <a:rPr lang="fr-CA" sz="1600" u="sng" dirty="0">
                    <a:solidFill>
                      <a:schemeClr val="tx1"/>
                    </a:solidFill>
                    <a:latin typeface="Univers Condensed"/>
                  </a:rPr>
                  <a:t>feuilles formées à froid</a:t>
                </a:r>
                <a:r>
                  <a:rPr lang="fr-CA" sz="1600" dirty="0">
                    <a:solidFill>
                      <a:schemeClr val="tx1"/>
                    </a:solidFill>
                    <a:latin typeface="Univers Condensed"/>
                  </a:rPr>
                  <a:t>)</a:t>
                </a:r>
                <a:endParaRPr lang="fr-FR" sz="1600" dirty="0">
                  <a:solidFill>
                    <a:schemeClr val="tx1"/>
                  </a:solidFill>
                  <a:latin typeface="Univers Condensed"/>
                  <a:ea typeface="Cambria Math"/>
                </a:endParaRPr>
              </a:p>
              <a:p>
                <a:pPr marL="1771650" lvl="5" indent="0">
                  <a:buNone/>
                  <a:defRPr/>
                </a:pPr>
                <a14:m>
                  <m:oMath xmlns:m="http://schemas.openxmlformats.org/officeDocument/2006/math">
                    <m:r>
                      <a:rPr lang="fr-FR" sz="1600" i="1">
                        <a:solidFill>
                          <a:schemeClr val="tx1"/>
                        </a:solidFill>
                        <a:latin typeface="Cambria Math" panose="02040503050406030204" pitchFamily="18" charset="0"/>
                        <a:ea typeface="Cambria Math"/>
                      </a:rPr>
                      <m:t>𝜂</m:t>
                    </m:r>
                    <m:r>
                      <a:rPr lang="fr-CA" sz="1600" i="1">
                        <a:solidFill>
                          <a:schemeClr val="tx1"/>
                        </a:solidFill>
                        <a:latin typeface="Cambria Math" panose="02040503050406030204" pitchFamily="18" charset="0"/>
                        <a:ea typeface="Cambria Math"/>
                      </a:rPr>
                      <m:t>=1</m:t>
                    </m:r>
                  </m:oMath>
                </a14:m>
                <a:r>
                  <a:rPr lang="fr-FR" sz="1600" dirty="0">
                    <a:solidFill>
                      <a:schemeClr val="tx1"/>
                    </a:solidFill>
                    <a:latin typeface="Univers Condensed"/>
                    <a:ea typeface="Cambria Math" panose="02040503050406030204" pitchFamily="18" charset="0"/>
                  </a:rPr>
                  <a:t> (</a:t>
                </a:r>
                <a:r>
                  <a:rPr lang="fr-FR" sz="1600" u="sng" dirty="0">
                    <a:solidFill>
                      <a:schemeClr val="tx1"/>
                    </a:solidFill>
                    <a:latin typeface="Univers Condensed"/>
                    <a:ea typeface="Cambria Math" panose="02040503050406030204" pitchFamily="18" charset="0"/>
                  </a:rPr>
                  <a:t>pour les parois ou feuilles courbes raidies</a:t>
                </a:r>
                <a:r>
                  <a:rPr lang="fr-FR" sz="1600" dirty="0">
                    <a:solidFill>
                      <a:schemeClr val="tx1"/>
                    </a:solidFill>
                    <a:latin typeface="Univers Condensed"/>
                    <a:ea typeface="Cambria Math" panose="02040503050406030204" pitchFamily="18" charset="0"/>
                  </a:rPr>
                  <a:t>)</a:t>
                </a:r>
              </a:p>
              <a:p>
                <a:pPr marL="1771650" lvl="5" indent="0">
                  <a:buNone/>
                  <a:defRPr/>
                </a:pPr>
                <a:endParaRPr lang="fr-FR" sz="1600" dirty="0">
                  <a:solidFill>
                    <a:schemeClr val="tx1"/>
                  </a:solidFill>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0</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dans</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calcul</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CA" sz="1600" dirty="0">
                          <a:solidFill>
                            <a:schemeClr val="tx1"/>
                          </a:solidFill>
                          <a:latin typeface="Univers Condensed"/>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0</m:t>
                          </m:r>
                        </m:sub>
                      </m:sSub>
                      <m:r>
                        <m:rPr>
                          <m:nor/>
                        </m:rPr>
                        <a:rPr lang="fr-CA" sz="1600" dirty="0">
                          <a:solidFill>
                            <a:schemeClr val="tx1"/>
                          </a:solidFill>
                          <a:latin typeface="Univers Condensed"/>
                          <a:ea typeface="Cambria Math"/>
                        </a:rPr>
                        <m:t> </m:t>
                      </m:r>
                      <m:r>
                        <m:rPr>
                          <m:nor/>
                        </m:rPr>
                        <a:rPr lang="fr-CA" sz="1600" dirty="0">
                          <a:solidFill>
                            <a:schemeClr val="tx1"/>
                          </a:solidFill>
                          <a:latin typeface="Univers Condensed"/>
                        </a:rPr>
                        <m:t>et</m:t>
                      </m:r>
                      <m:r>
                        <m:rPr>
                          <m:nor/>
                        </m:rPr>
                        <a:rPr lang="fr-CA" sz="1600" dirty="0">
                          <a:solidFill>
                            <a:schemeClr val="tx1"/>
                          </a:solidFill>
                          <a:latin typeface="Univers Condensed"/>
                        </a:rPr>
                        <m:t> </m:t>
                      </m:r>
                      <m:r>
                        <m:rPr>
                          <m:nor/>
                        </m:rPr>
                        <a:rPr lang="fr-CA" sz="1600" dirty="0">
                          <a:solidFill>
                            <a:schemeClr val="tx1"/>
                          </a:solidFill>
                          <a:latin typeface="Univers Condensed"/>
                        </a:rPr>
                        <m:t>de</m:t>
                      </m:r>
                      <m:r>
                        <a:rPr lang="fr-CA" sz="1600" i="1" dirty="0">
                          <a:solidFill>
                            <a:schemeClr val="tx1"/>
                          </a:solidFill>
                          <a:latin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r>
                        <m:rPr>
                          <m:nor/>
                        </m:rPr>
                        <a:rPr lang="fr-FR" sz="1600" dirty="0">
                          <a:solidFill>
                            <a:schemeClr val="tx1"/>
                          </a:solidFill>
                          <a:latin typeface="Univers Condensed"/>
                          <a:ea typeface="Cambria Math" panose="02040503050406030204" pitchFamily="18" charset="0"/>
                        </a:rPr>
                        <m:t>)</m:t>
                      </m:r>
                    </m:oMath>
                  </m:oMathPara>
                </a14:m>
                <a:endParaRPr lang="fr-FR" sz="1600" dirty="0">
                  <a:solidFill>
                    <a:schemeClr val="tx1"/>
                  </a:solidFill>
                  <a:latin typeface="Univers Condensed"/>
                  <a:ea typeface="Cambria Math" panose="02040503050406030204" pitchFamily="18" charset="0"/>
                </a:endParaRPr>
              </a:p>
              <a:p>
                <a:pPr marL="1771650" lvl="5" indent="0">
                  <a:buNone/>
                  <a:defRPr/>
                </a:pPr>
                <a:endParaRPr lang="fr-CA" sz="1600" dirty="0">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755824"/>
                <a:ext cx="10117667" cy="5965651"/>
              </a:xfrm>
              <a:prstGeom prst="rect">
                <a:avLst/>
              </a:prstGeom>
              <a:blipFill>
                <a:blip r:embed="rId3"/>
                <a:stretch>
                  <a:fillRect l="-301" t="-306" r="-3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Image 12">
            <a:extLst>
              <a:ext uri="{FF2B5EF4-FFF2-40B4-BE49-F238E27FC236}">
                <a16:creationId xmlns:a16="http://schemas.microsoft.com/office/drawing/2014/main" id="{D7E86174-CCA0-4A5D-93D9-AF2D3BFAADC0}"/>
              </a:ext>
            </a:extLst>
          </p:cNvPr>
          <p:cNvPicPr>
            <a:picLocks noChangeAspect="1"/>
          </p:cNvPicPr>
          <p:nvPr/>
        </p:nvPicPr>
        <p:blipFill>
          <a:blip r:embed="rId4"/>
          <a:stretch>
            <a:fillRect/>
          </a:stretch>
        </p:blipFill>
        <p:spPr>
          <a:xfrm>
            <a:off x="5187672" y="1248740"/>
            <a:ext cx="4227261" cy="1373563"/>
          </a:xfrm>
          <a:prstGeom prst="rect">
            <a:avLst/>
          </a:prstGeom>
        </p:spPr>
      </p:pic>
      <p:pic>
        <p:nvPicPr>
          <p:cNvPr id="14" name="Image 13">
            <a:extLst>
              <a:ext uri="{FF2B5EF4-FFF2-40B4-BE49-F238E27FC236}">
                <a16:creationId xmlns:a16="http://schemas.microsoft.com/office/drawing/2014/main" id="{544CCA72-0310-40CA-AF89-B4FAA3A05F1D}"/>
              </a:ext>
            </a:extLst>
          </p:cNvPr>
          <p:cNvPicPr>
            <a:picLocks noChangeAspect="1"/>
          </p:cNvPicPr>
          <p:nvPr/>
        </p:nvPicPr>
        <p:blipFill>
          <a:blip r:embed="rId5"/>
          <a:stretch>
            <a:fillRect/>
          </a:stretch>
        </p:blipFill>
        <p:spPr>
          <a:xfrm>
            <a:off x="6432340" y="2844056"/>
            <a:ext cx="2034328" cy="2284088"/>
          </a:xfrm>
          <a:prstGeom prst="rect">
            <a:avLst/>
          </a:prstGeom>
        </p:spPr>
      </p:pic>
      <p:sp>
        <p:nvSpPr>
          <p:cNvPr id="10" name="Rectangle 9">
            <a:extLst>
              <a:ext uri="{FF2B5EF4-FFF2-40B4-BE49-F238E27FC236}">
                <a16:creationId xmlns:a16="http://schemas.microsoft.com/office/drawing/2014/main" id="{167E67F5-8F4F-B74D-AE62-89E157DBD234}"/>
              </a:ext>
            </a:extLst>
          </p:cNvPr>
          <p:cNvSpPr/>
          <p:nvPr/>
        </p:nvSpPr>
        <p:spPr>
          <a:xfrm>
            <a:off x="8323553" y="6308079"/>
            <a:ext cx="2452850" cy="461665"/>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5476832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764704"/>
                <a:ext cx="9102000" cy="14401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Résistance à la </a:t>
                </a:r>
                <a:r>
                  <a:rPr lang="fr-FR" sz="1600" u="sng" dirty="0">
                    <a:solidFill>
                      <a:schemeClr val="accent1"/>
                    </a:solidFill>
                    <a:latin typeface="Univers Condensed"/>
                    <a:ea typeface="Cambria Math" panose="02040503050406030204" pitchFamily="18" charset="0"/>
                  </a:rPr>
                  <a:t>compression radiale externe</a:t>
                </a:r>
              </a:p>
              <a:p>
                <a:pPr marL="719138" lvl="2" indent="-358775" defTabSz="719138" eaLnBrk="1" hangingPunct="1">
                  <a:defRPr/>
                </a:pPr>
                <a:endParaRPr lang="fr-FR" sz="1600" dirty="0">
                  <a:latin typeface="Univers Condensed"/>
                  <a:ea typeface="Cambria Math" panose="02040503050406030204" pitchFamily="18" charset="0"/>
                </a:endParaRPr>
              </a:p>
              <a:p>
                <a:pPr marL="719138" lvl="2" indent="-358775" defTabSz="719138" eaLnBrk="1" hangingPunct="1">
                  <a:defRPr/>
                </a:pPr>
                <a:r>
                  <a:rPr lang="fr-FR" sz="1600" b="1" dirty="0">
                    <a:latin typeface="Univers Condensed"/>
                    <a:ea typeface="Cambria Math" panose="02040503050406030204" pitchFamily="18" charset="0"/>
                  </a:rPr>
                  <a:t>Tubes</a:t>
                </a:r>
              </a:p>
              <a:p>
                <a:pPr marL="360363" lvl="2" indent="0" defTabSz="719138" eaLnBrk="1" hangingPunct="1">
                  <a:buNone/>
                  <a:defRPr/>
                </a:pPr>
                <a:endParaRPr lang="fr-FR" sz="1600" dirty="0">
                  <a:latin typeface="Univers Condensed"/>
                  <a:ea typeface="Cambria Math" panose="02040503050406030204" pitchFamily="18" charset="0"/>
                </a:endParaRPr>
              </a:p>
              <a:p>
                <a:pPr marL="857250" lvl="3" indent="0">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0</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dans</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calcul</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de</m:t>
                      </m:r>
                      <m:r>
                        <m:rPr>
                          <m:nor/>
                        </m:rPr>
                        <a:rPr lang="fr-CA" sz="1600" dirty="0">
                          <a:solidFill>
                            <a:schemeClr val="tx1"/>
                          </a:solidFill>
                          <a:latin typeface="Univers Condensed"/>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0</m:t>
                          </m:r>
                        </m:sub>
                      </m:sSub>
                      <m:r>
                        <m:rPr>
                          <m:nor/>
                        </m:rPr>
                        <a:rPr lang="fr-CA" sz="1600" dirty="0">
                          <a:solidFill>
                            <a:schemeClr val="tx1"/>
                          </a:solidFill>
                          <a:latin typeface="Univers Condensed"/>
                          <a:ea typeface="Cambria Math"/>
                        </a:rPr>
                        <m:t> </m:t>
                      </m:r>
                      <m:r>
                        <m:rPr>
                          <m:nor/>
                        </m:rPr>
                        <a:rPr lang="fr-CA" sz="1600" dirty="0">
                          <a:solidFill>
                            <a:schemeClr val="tx1"/>
                          </a:solidFill>
                          <a:latin typeface="Univers Condensed"/>
                        </a:rPr>
                        <m:t>et</m:t>
                      </m:r>
                      <m:r>
                        <m:rPr>
                          <m:nor/>
                        </m:rPr>
                        <a:rPr lang="fr-CA" sz="1600" dirty="0">
                          <a:solidFill>
                            <a:schemeClr val="tx1"/>
                          </a:solidFill>
                          <a:latin typeface="Univers Condensed"/>
                        </a:rPr>
                        <m:t> </m:t>
                      </m:r>
                      <m:r>
                        <m:rPr>
                          <m:nor/>
                        </m:rPr>
                        <a:rPr lang="fr-CA" sz="1600" dirty="0">
                          <a:solidFill>
                            <a:schemeClr val="tx1"/>
                          </a:solidFill>
                          <a:latin typeface="Univers Condensed"/>
                        </a:rPr>
                        <m:t>de</m:t>
                      </m:r>
                      <m:r>
                        <a:rPr lang="fr-CA" sz="1600" i="1" dirty="0">
                          <a:solidFill>
                            <a:schemeClr val="tx1"/>
                          </a:solidFill>
                          <a:latin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r>
                        <m:rPr>
                          <m:nor/>
                        </m:rPr>
                        <a:rPr lang="fr-FR" sz="1600" dirty="0">
                          <a:solidFill>
                            <a:schemeClr val="tx1"/>
                          </a:solidFill>
                          <a:latin typeface="Univers Condensed"/>
                          <a:ea typeface="Cambria Math" panose="02040503050406030204" pitchFamily="18" charset="0"/>
                        </a:rPr>
                        <m:t>)</m:t>
                      </m:r>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764704"/>
                <a:ext cx="9102000" cy="1440160"/>
              </a:xfrm>
              <a:prstGeom prst="rect">
                <a:avLst/>
              </a:prstGeom>
              <a:blipFill>
                <a:blip r:embed="rId3"/>
                <a:stretch>
                  <a:fillRect l="-402" t="-1266" b="-42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1" name="Tableau 10"/>
              <p:cNvGraphicFramePr>
                <a:graphicFrameLocks noGrp="1"/>
              </p:cNvGraphicFramePr>
              <p:nvPr>
                <p:extLst>
                  <p:ext uri="{D42A27DB-BD31-4B8C-83A1-F6EECF244321}">
                    <p14:modId xmlns:p14="http://schemas.microsoft.com/office/powerpoint/2010/main" val="4220859653"/>
                  </p:ext>
                </p:extLst>
              </p:nvPr>
            </p:nvGraphicFramePr>
            <p:xfrm>
              <a:off x="1621120" y="2204864"/>
              <a:ext cx="7536160" cy="1959102"/>
            </p:xfrm>
            <a:graphic>
              <a:graphicData uri="http://schemas.openxmlformats.org/drawingml/2006/table">
                <a:tbl>
                  <a:tblPr firstRow="1" bandRow="1">
                    <a:tableStyleId>{5C22544A-7EE6-4342-B048-85BDC9FD1C3A}</a:tableStyleId>
                  </a:tblPr>
                  <a:tblGrid>
                    <a:gridCol w="14154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4320480">
                      <a:extLst>
                        <a:ext uri="{9D8B030D-6E8A-4147-A177-3AD203B41FA5}">
                          <a16:colId xmlns:a16="http://schemas.microsoft.com/office/drawing/2014/main" val="20002"/>
                        </a:ext>
                      </a:extLst>
                    </a:gridCol>
                  </a:tblGrid>
                  <a:tr h="432048">
                    <a:tc>
                      <a:txBody>
                        <a:bodyPr/>
                        <a:lstStyle/>
                        <a:p>
                          <a:pPr marL="342900" marR="0" lvl="4"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600" b="0" dirty="0">
                              <a:solidFill>
                                <a:schemeClr val="tx1"/>
                              </a:solidFill>
                              <a:latin typeface="Univers Condensed"/>
                              <a:ea typeface="Cambria Math" panose="02040503050406030204" pitchFamily="18" charset="0"/>
                            </a:rPr>
                            <a:t>Lorsque </a:t>
                          </a:r>
                          <a:endParaRPr lang="fr-FR" sz="16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f>
                                  <m:fPr>
                                    <m:ctrlPr>
                                      <a:rPr lang="fr-FR" sz="1600" b="0" i="1" smtClean="0">
                                        <a:solidFill>
                                          <a:schemeClr val="tx1"/>
                                        </a:solidFill>
                                        <a:latin typeface="Cambria Math" panose="02040503050406030204" pitchFamily="18" charset="0"/>
                                        <a:ea typeface="Cambria Math" panose="02040503050406030204" pitchFamily="18" charset="0"/>
                                      </a:rPr>
                                    </m:ctrlPr>
                                  </m:fPr>
                                  <m:num>
                                    <m:r>
                                      <a:rPr lang="fr-CA" sz="1600" b="0" i="1" smtClean="0">
                                        <a:solidFill>
                                          <a:schemeClr val="tx1"/>
                                        </a:solidFill>
                                        <a:latin typeface="Cambria Math" panose="02040503050406030204" pitchFamily="18" charset="0"/>
                                        <a:ea typeface="Cambria Math" panose="02040503050406030204" pitchFamily="18" charset="0"/>
                                      </a:rPr>
                                      <m:t>𝑎</m:t>
                                    </m:r>
                                  </m:num>
                                  <m:den>
                                    <m:r>
                                      <a:rPr lang="fr-CA" sz="1600" b="0" i="1" smtClean="0">
                                        <a:solidFill>
                                          <a:schemeClr val="tx1"/>
                                        </a:solidFill>
                                        <a:latin typeface="Cambria Math" panose="02040503050406030204" pitchFamily="18" charset="0"/>
                                        <a:ea typeface="Cambria Math" panose="02040503050406030204" pitchFamily="18" charset="0"/>
                                      </a:rPr>
                                      <m:t>𝑅</m:t>
                                    </m:r>
                                  </m:den>
                                </m:f>
                                <m:r>
                                  <a:rPr lang="fr-FR" sz="1600" b="0" i="1" smtClean="0">
                                    <a:solidFill>
                                      <a:schemeClr val="tx1"/>
                                    </a:solidFill>
                                    <a:latin typeface="Cambria Math" panose="02040503050406030204" pitchFamily="18" charset="0"/>
                                    <a:ea typeface="Cambria Math"/>
                                  </a:rPr>
                                  <m:t>≥</m:t>
                                </m:r>
                                <m:r>
                                  <a:rPr lang="fr-CA" sz="1600" b="0" i="1" smtClean="0">
                                    <a:solidFill>
                                      <a:schemeClr val="tx1"/>
                                    </a:solidFill>
                                    <a:latin typeface="Cambria Math" panose="02040503050406030204" pitchFamily="18" charset="0"/>
                                    <a:ea typeface="Cambria Math"/>
                                  </a:rPr>
                                  <m:t>3,33</m:t>
                                </m:r>
                                <m:rad>
                                  <m:radPr>
                                    <m:degHide m:val="on"/>
                                    <m:ctrlPr>
                                      <a:rPr lang="fr-CA" sz="1600" b="0" i="1" smtClean="0">
                                        <a:solidFill>
                                          <a:schemeClr val="tx1"/>
                                        </a:solidFill>
                                        <a:latin typeface="Cambria Math" panose="02040503050406030204" pitchFamily="18" charset="0"/>
                                        <a:ea typeface="Cambria Math"/>
                                      </a:rPr>
                                    </m:ctrlPr>
                                  </m:radPr>
                                  <m:deg/>
                                  <m:e>
                                    <m:f>
                                      <m:fPr>
                                        <m:ctrlPr>
                                          <a:rPr lang="fr-CA" sz="1600" b="0" i="1" smtClean="0">
                                            <a:solidFill>
                                              <a:schemeClr val="tx1"/>
                                            </a:solidFill>
                                            <a:latin typeface="Cambria Math" panose="02040503050406030204" pitchFamily="18" charset="0"/>
                                            <a:ea typeface="Cambria Math"/>
                                          </a:rPr>
                                        </m:ctrlPr>
                                      </m:fPr>
                                      <m:num>
                                        <m:r>
                                          <a:rPr lang="fr-CA" sz="1600" b="0" i="1" smtClean="0">
                                            <a:solidFill>
                                              <a:schemeClr val="tx1"/>
                                            </a:solidFill>
                                            <a:latin typeface="Cambria Math" panose="02040503050406030204" pitchFamily="18" charset="0"/>
                                            <a:ea typeface="Cambria Math"/>
                                          </a:rPr>
                                          <m:t>𝑅</m:t>
                                        </m:r>
                                      </m:num>
                                      <m:den>
                                        <m:r>
                                          <a:rPr lang="fr-CA" sz="1600" b="0" i="1" smtClean="0">
                                            <a:solidFill>
                                              <a:schemeClr val="tx1"/>
                                            </a:solidFill>
                                            <a:latin typeface="Cambria Math" panose="02040503050406030204" pitchFamily="18" charset="0"/>
                                            <a:ea typeface="Cambria Math"/>
                                          </a:rPr>
                                          <m:t>𝑡</m:t>
                                        </m:r>
                                      </m:den>
                                    </m:f>
                                  </m:e>
                                </m:rad>
                                <m:r>
                                  <a:rPr lang="fr-CA" sz="1600" b="0" i="1" smtClean="0">
                                    <a:solidFill>
                                      <a:schemeClr val="tx1"/>
                                    </a:solidFill>
                                    <a:latin typeface="Cambria Math" panose="02040503050406030204" pitchFamily="18" charset="0"/>
                                    <a:ea typeface="Cambria Math"/>
                                  </a:rPr>
                                  <m:t> ,</m:t>
                                </m:r>
                              </m:oMath>
                            </m:oMathPara>
                          </a14:m>
                          <a:endParaRPr lang="fr-FR" sz="16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fr-CA" sz="1600" b="0" i="1" smtClean="0">
                                    <a:solidFill>
                                      <a:schemeClr val="tx1"/>
                                    </a:solidFill>
                                    <a:latin typeface="Cambria Math" panose="02040503050406030204" pitchFamily="18" charset="0"/>
                                    <a:ea typeface="Cambria Math"/>
                                  </a:rPr>
                                  <m:t>𝜆</m:t>
                                </m:r>
                                <m:r>
                                  <a:rPr lang="fr-CA" sz="1600" b="0" i="1" smtClean="0">
                                    <a:solidFill>
                                      <a:schemeClr val="tx1"/>
                                    </a:solidFill>
                                    <a:latin typeface="Cambria Math" panose="02040503050406030204" pitchFamily="18" charset="0"/>
                                    <a:ea typeface="Cambria Math"/>
                                  </a:rPr>
                                  <m:t>=6</m:t>
                                </m:r>
                                <m:f>
                                  <m:fPr>
                                    <m:ctrlPr>
                                      <a:rPr lang="fr-CA" sz="1600" b="0" i="1" smtClean="0">
                                        <a:solidFill>
                                          <a:schemeClr val="tx1"/>
                                        </a:solidFill>
                                        <a:latin typeface="Cambria Math" panose="02040503050406030204" pitchFamily="18" charset="0"/>
                                        <a:ea typeface="Cambria Math"/>
                                      </a:rPr>
                                    </m:ctrlPr>
                                  </m:fPr>
                                  <m:num>
                                    <m:r>
                                      <a:rPr lang="fr-CA" sz="1600" b="0" i="1" smtClean="0">
                                        <a:solidFill>
                                          <a:schemeClr val="tx1"/>
                                        </a:solidFill>
                                        <a:latin typeface="Cambria Math" panose="02040503050406030204" pitchFamily="18" charset="0"/>
                                        <a:ea typeface="Cambria Math"/>
                                      </a:rPr>
                                      <m:t>𝑅</m:t>
                                    </m:r>
                                  </m:num>
                                  <m:den>
                                    <m:r>
                                      <a:rPr lang="fr-CA" sz="1600" b="0" i="1" smtClean="0">
                                        <a:solidFill>
                                          <a:schemeClr val="tx1"/>
                                        </a:solidFill>
                                        <a:latin typeface="Cambria Math" panose="02040503050406030204" pitchFamily="18" charset="0"/>
                                        <a:ea typeface="Cambria Math"/>
                                      </a:rPr>
                                      <m:t>𝑡</m:t>
                                    </m:r>
                                  </m:den>
                                </m:f>
                              </m:oMath>
                            </m:oMathPara>
                          </a14:m>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891">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342900" marR="0" lvl="4"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600" b="0" dirty="0">
                              <a:solidFill>
                                <a:schemeClr val="tx1"/>
                              </a:solidFill>
                              <a:latin typeface="Univers Condensed"/>
                              <a:ea typeface="Cambria Math" panose="02040503050406030204" pitchFamily="18" charset="0"/>
                            </a:rPr>
                            <a:t>Lorsque </a:t>
                          </a:r>
                          <a:endParaRPr lang="fr-FR" sz="1600" b="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f>
                                  <m:fPr>
                                    <m:ctrlPr>
                                      <a:rPr lang="fr-FR" sz="1600" b="0" i="1" smtClean="0">
                                        <a:solidFill>
                                          <a:schemeClr val="tx1"/>
                                        </a:solidFill>
                                        <a:latin typeface="Cambria Math" panose="02040503050406030204" pitchFamily="18" charset="0"/>
                                        <a:ea typeface="Cambria Math" panose="02040503050406030204" pitchFamily="18" charset="0"/>
                                      </a:rPr>
                                    </m:ctrlPr>
                                  </m:fPr>
                                  <m:num>
                                    <m:r>
                                      <a:rPr lang="fr-CA" sz="1600" b="0" i="1" smtClean="0">
                                        <a:solidFill>
                                          <a:schemeClr val="tx1"/>
                                        </a:solidFill>
                                        <a:latin typeface="Cambria Math" panose="02040503050406030204" pitchFamily="18" charset="0"/>
                                        <a:ea typeface="Cambria Math" panose="02040503050406030204" pitchFamily="18" charset="0"/>
                                      </a:rPr>
                                      <m:t>𝑎</m:t>
                                    </m:r>
                                  </m:num>
                                  <m:den>
                                    <m:r>
                                      <a:rPr lang="fr-CA" sz="1600" b="0" i="1" smtClean="0">
                                        <a:solidFill>
                                          <a:schemeClr val="tx1"/>
                                        </a:solidFill>
                                        <a:latin typeface="Cambria Math" panose="02040503050406030204" pitchFamily="18" charset="0"/>
                                        <a:ea typeface="Cambria Math" panose="02040503050406030204" pitchFamily="18" charset="0"/>
                                      </a:rPr>
                                      <m:t>𝑅</m:t>
                                    </m:r>
                                  </m:den>
                                </m:f>
                                <m:r>
                                  <a:rPr lang="fr-FR" sz="1600" b="0" i="1" smtClean="0">
                                    <a:solidFill>
                                      <a:schemeClr val="tx1"/>
                                    </a:solidFill>
                                    <a:latin typeface="Cambria Math" panose="02040503050406030204" pitchFamily="18" charset="0"/>
                                    <a:ea typeface="Cambria Math"/>
                                  </a:rPr>
                                  <m:t>&lt;</m:t>
                                </m:r>
                                <m:r>
                                  <a:rPr lang="fr-CA" sz="1600" b="0" i="1" smtClean="0">
                                    <a:solidFill>
                                      <a:schemeClr val="tx1"/>
                                    </a:solidFill>
                                    <a:latin typeface="Cambria Math" panose="02040503050406030204" pitchFamily="18" charset="0"/>
                                    <a:ea typeface="Cambria Math"/>
                                  </a:rPr>
                                  <m:t>3,33</m:t>
                                </m:r>
                                <m:rad>
                                  <m:radPr>
                                    <m:degHide m:val="on"/>
                                    <m:ctrlPr>
                                      <a:rPr lang="fr-CA" sz="1600" b="0" i="1" smtClean="0">
                                        <a:solidFill>
                                          <a:schemeClr val="tx1"/>
                                        </a:solidFill>
                                        <a:latin typeface="Cambria Math" panose="02040503050406030204" pitchFamily="18" charset="0"/>
                                        <a:ea typeface="Cambria Math"/>
                                      </a:rPr>
                                    </m:ctrlPr>
                                  </m:radPr>
                                  <m:deg/>
                                  <m:e>
                                    <m:f>
                                      <m:fPr>
                                        <m:ctrlPr>
                                          <a:rPr lang="fr-CA" sz="1600" b="0" i="1" smtClean="0">
                                            <a:solidFill>
                                              <a:schemeClr val="tx1"/>
                                            </a:solidFill>
                                            <a:latin typeface="Cambria Math" panose="02040503050406030204" pitchFamily="18" charset="0"/>
                                            <a:ea typeface="Cambria Math"/>
                                          </a:rPr>
                                        </m:ctrlPr>
                                      </m:fPr>
                                      <m:num>
                                        <m:r>
                                          <a:rPr lang="fr-CA" sz="1600" b="0" i="1" smtClean="0">
                                            <a:solidFill>
                                              <a:schemeClr val="tx1"/>
                                            </a:solidFill>
                                            <a:latin typeface="Cambria Math" panose="02040503050406030204" pitchFamily="18" charset="0"/>
                                            <a:ea typeface="Cambria Math"/>
                                          </a:rPr>
                                          <m:t>𝑅</m:t>
                                        </m:r>
                                      </m:num>
                                      <m:den>
                                        <m:r>
                                          <a:rPr lang="fr-CA" sz="1600" b="0" i="1" smtClean="0">
                                            <a:solidFill>
                                              <a:schemeClr val="tx1"/>
                                            </a:solidFill>
                                            <a:latin typeface="Cambria Math" panose="02040503050406030204" pitchFamily="18" charset="0"/>
                                            <a:ea typeface="Cambria Math"/>
                                          </a:rPr>
                                          <m:t>𝑡</m:t>
                                        </m:r>
                                      </m:den>
                                    </m:f>
                                  </m:e>
                                </m:rad>
                                <m:r>
                                  <a:rPr lang="fr-CA" sz="1600" b="0" i="1" smtClean="0">
                                    <a:solidFill>
                                      <a:schemeClr val="tx1"/>
                                    </a:solidFill>
                                    <a:latin typeface="Cambria Math" panose="02040503050406030204" pitchFamily="18" charset="0"/>
                                    <a:ea typeface="Cambria Math"/>
                                  </a:rPr>
                                  <m:t> ,</m:t>
                                </m:r>
                              </m:oMath>
                            </m:oMathPara>
                          </a14:m>
                          <a:endParaRPr lang="fr-FR" sz="1600" b="0" dirty="0">
                            <a:solidFill>
                              <a:schemeClr val="tx1"/>
                            </a:solidFill>
                            <a:latin typeface="Univers Condensed"/>
                            <a:ea typeface="Cambria Math" panose="02040503050406030204" pitchFamily="18" charset="0"/>
                          </a:endParaRPr>
                        </a:p>
                      </a:txBody>
                      <a:tcPr anchor="ctr">
                        <a:lnL>
                          <a:noFill/>
                        </a:lnL>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600" b="0" i="1" smtClean="0">
                                    <a:solidFill>
                                      <a:schemeClr val="tx1"/>
                                    </a:solidFill>
                                    <a:latin typeface="Cambria Math" panose="02040503050406030204" pitchFamily="18" charset="0"/>
                                    <a:ea typeface="Cambria Math"/>
                                  </a:rPr>
                                  <m:t>𝜆</m:t>
                                </m:r>
                                <m:r>
                                  <a:rPr lang="fr-CA" sz="1600" b="0" i="1" smtClean="0">
                                    <a:solidFill>
                                      <a:schemeClr val="tx1"/>
                                    </a:solidFill>
                                    <a:latin typeface="Cambria Math" panose="02040503050406030204" pitchFamily="18" charset="0"/>
                                    <a:ea typeface="Cambria Math"/>
                                  </a:rPr>
                                  <m:t>=3,33 </m:t>
                                </m:r>
                                <m:rad>
                                  <m:radPr>
                                    <m:degHide m:val="on"/>
                                    <m:ctrlPr>
                                      <a:rPr lang="fr-CA" sz="1600" b="0" i="1" smtClean="0">
                                        <a:solidFill>
                                          <a:schemeClr val="tx1"/>
                                        </a:solidFill>
                                        <a:latin typeface="Cambria Math" panose="02040503050406030204" pitchFamily="18" charset="0"/>
                                        <a:ea typeface="Cambria Math"/>
                                      </a:rPr>
                                    </m:ctrlPr>
                                  </m:radPr>
                                  <m:deg/>
                                  <m:e>
                                    <m:f>
                                      <m:fPr>
                                        <m:ctrlPr>
                                          <a:rPr lang="fr-CA" sz="1600" b="0" i="1" smtClean="0">
                                            <a:solidFill>
                                              <a:schemeClr val="tx1"/>
                                            </a:solidFill>
                                            <a:latin typeface="Cambria Math" panose="02040503050406030204" pitchFamily="18" charset="0"/>
                                            <a:ea typeface="Cambria Math"/>
                                          </a:rPr>
                                        </m:ctrlPr>
                                      </m:fPr>
                                      <m:num>
                                        <m:r>
                                          <a:rPr lang="fr-CA" sz="1600" b="0" i="1" smtClean="0">
                                            <a:solidFill>
                                              <a:schemeClr val="tx1"/>
                                            </a:solidFill>
                                            <a:latin typeface="Cambria Math" panose="02040503050406030204" pitchFamily="18" charset="0"/>
                                            <a:ea typeface="Cambria Math"/>
                                          </a:rPr>
                                          <m:t>𝑎</m:t>
                                        </m:r>
                                      </m:num>
                                      <m:den>
                                        <m:r>
                                          <a:rPr lang="fr-CA" sz="1600" b="0" i="1" smtClean="0">
                                            <a:solidFill>
                                              <a:schemeClr val="tx1"/>
                                            </a:solidFill>
                                            <a:latin typeface="Cambria Math" panose="02040503050406030204" pitchFamily="18" charset="0"/>
                                            <a:ea typeface="Cambria Math"/>
                                          </a:rPr>
                                          <m:t>𝑡</m:t>
                                        </m:r>
                                      </m:den>
                                    </m:f>
                                  </m:e>
                                </m:rad>
                                <m:r>
                                  <a:rPr lang="fr-CA" sz="1600" b="0" i="1" smtClean="0">
                                    <a:solidFill>
                                      <a:schemeClr val="tx1"/>
                                    </a:solidFill>
                                    <a:latin typeface="Cambria Math" panose="02040503050406030204" pitchFamily="18" charset="0"/>
                                    <a:ea typeface="Cambria Math"/>
                                  </a:rPr>
                                  <m:t> </m:t>
                                </m:r>
                                <m:rad>
                                  <m:radPr>
                                    <m:ctrlPr>
                                      <a:rPr lang="fr-CA" sz="1600" b="0" i="1" smtClean="0">
                                        <a:solidFill>
                                          <a:schemeClr val="tx1"/>
                                        </a:solidFill>
                                        <a:latin typeface="Cambria Math" panose="02040503050406030204" pitchFamily="18" charset="0"/>
                                        <a:ea typeface="Cambria Math"/>
                                      </a:rPr>
                                    </m:ctrlPr>
                                  </m:radPr>
                                  <m:deg>
                                    <m:r>
                                      <m:rPr>
                                        <m:brk m:alnAt="7"/>
                                      </m:rPr>
                                      <a:rPr lang="fr-CA" sz="1600" b="0" i="1" smtClean="0">
                                        <a:solidFill>
                                          <a:schemeClr val="tx1"/>
                                        </a:solidFill>
                                        <a:latin typeface="Cambria Math" panose="02040503050406030204" pitchFamily="18" charset="0"/>
                                        <a:ea typeface="Cambria Math"/>
                                      </a:rPr>
                                      <m:t>4</m:t>
                                    </m:r>
                                  </m:deg>
                                  <m:e>
                                    <m:f>
                                      <m:fPr>
                                        <m:ctrlPr>
                                          <a:rPr lang="fr-CA" sz="1600" b="0" i="1" smtClean="0">
                                            <a:solidFill>
                                              <a:schemeClr val="tx1"/>
                                            </a:solidFill>
                                            <a:latin typeface="Cambria Math" panose="02040503050406030204" pitchFamily="18" charset="0"/>
                                            <a:ea typeface="Cambria Math"/>
                                          </a:rPr>
                                        </m:ctrlPr>
                                      </m:fPr>
                                      <m:num>
                                        <m:r>
                                          <a:rPr lang="fr-CA" sz="1600" b="0" i="1" smtClean="0">
                                            <a:solidFill>
                                              <a:schemeClr val="tx1"/>
                                            </a:solidFill>
                                            <a:latin typeface="Cambria Math" panose="02040503050406030204" pitchFamily="18" charset="0"/>
                                            <a:ea typeface="Cambria Math"/>
                                          </a:rPr>
                                          <m:t>𝑅</m:t>
                                        </m:r>
                                      </m:num>
                                      <m:den>
                                        <m:r>
                                          <a:rPr lang="fr-CA" sz="1600" b="0" i="1" smtClean="0">
                                            <a:solidFill>
                                              <a:schemeClr val="tx1"/>
                                            </a:solidFill>
                                            <a:latin typeface="Cambria Math" panose="02040503050406030204" pitchFamily="18" charset="0"/>
                                            <a:ea typeface="Cambria Math"/>
                                          </a:rPr>
                                          <m:t>𝑡</m:t>
                                        </m:r>
                                      </m:den>
                                    </m:f>
                                  </m:e>
                                </m:rad>
                              </m:oMath>
                            </m:oMathPara>
                          </a14:m>
                          <a:endParaRPr lang="fr-FR" sz="1600" b="0" dirty="0">
                            <a:solidFill>
                              <a:schemeClr val="tx1"/>
                            </a:solidFill>
                            <a:latin typeface="Univers Condensed"/>
                          </a:endParaRPr>
                        </a:p>
                      </a:txBody>
                      <a:tcPr anchor="ctr">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1" name="Tableau 10"/>
              <p:cNvGraphicFramePr>
                <a:graphicFrameLocks noGrp="1"/>
              </p:cNvGraphicFramePr>
              <p:nvPr>
                <p:extLst>
                  <p:ext uri="{D42A27DB-BD31-4B8C-83A1-F6EECF244321}">
                    <p14:modId xmlns:p14="http://schemas.microsoft.com/office/powerpoint/2010/main" val="4220859653"/>
                  </p:ext>
                </p:extLst>
              </p:nvPr>
            </p:nvGraphicFramePr>
            <p:xfrm>
              <a:off x="1621120" y="2204864"/>
              <a:ext cx="7536160" cy="1959102"/>
            </p:xfrm>
            <a:graphic>
              <a:graphicData uri="http://schemas.openxmlformats.org/drawingml/2006/table">
                <a:tbl>
                  <a:tblPr firstRow="1" bandRow="1">
                    <a:tableStyleId>{5C22544A-7EE6-4342-B048-85BDC9FD1C3A}</a:tableStyleId>
                  </a:tblPr>
                  <a:tblGrid>
                    <a:gridCol w="14154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4320480">
                      <a:extLst>
                        <a:ext uri="{9D8B030D-6E8A-4147-A177-3AD203B41FA5}">
                          <a16:colId xmlns:a16="http://schemas.microsoft.com/office/drawing/2014/main" val="20002"/>
                        </a:ext>
                      </a:extLst>
                    </a:gridCol>
                  </a:tblGrid>
                  <a:tr h="811911">
                    <a:tc>
                      <a:txBody>
                        <a:bodyPr/>
                        <a:lstStyle/>
                        <a:p>
                          <a:pPr marL="342900" marR="0" lvl="4"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600" b="0" dirty="0">
                              <a:solidFill>
                                <a:schemeClr val="tx1"/>
                              </a:solidFill>
                              <a:latin typeface="Univers Condensed"/>
                              <a:ea typeface="Cambria Math" panose="02040503050406030204" pitchFamily="18" charset="0"/>
                            </a:rPr>
                            <a:t>Lorsque </a:t>
                          </a:r>
                          <a:endParaRPr lang="fr-FR" sz="16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78983" r="-240678" b="-142537"/>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74366" b="-142537"/>
                          </a:stretch>
                        </a:blipFill>
                      </a:tcPr>
                    </a:tc>
                    <a:extLst>
                      <a:ext uri="{0D108BD9-81ED-4DB2-BD59-A6C34878D82A}">
                        <a16:rowId xmlns:a16="http://schemas.microsoft.com/office/drawing/2014/main" val="10000"/>
                      </a:ext>
                    </a:extLst>
                  </a:tr>
                  <a:tr h="335280">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11911">
                    <a:tc>
                      <a:txBody>
                        <a:bodyPr/>
                        <a:lstStyle/>
                        <a:p>
                          <a:pPr marL="342900" marR="0" lvl="4"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600" b="0" dirty="0">
                              <a:solidFill>
                                <a:schemeClr val="tx1"/>
                              </a:solidFill>
                              <a:latin typeface="Univers Condensed"/>
                              <a:ea typeface="Cambria Math" panose="02040503050406030204" pitchFamily="18" charset="0"/>
                            </a:rPr>
                            <a:t>Lorsque </a:t>
                          </a:r>
                          <a:endParaRPr lang="fr-FR" sz="1600" b="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fr-FR"/>
                        </a:p>
                      </a:txBody>
                      <a:tcPr anchor="ctr">
                        <a:lnL>
                          <a:noFill/>
                        </a:lnL>
                        <a:blipFill>
                          <a:blip r:embed="rId4"/>
                          <a:stretch>
                            <a:fillRect l="-78983" t="-141045" r="-240678" b="-1493"/>
                          </a:stretch>
                        </a:blipFill>
                      </a:tcPr>
                    </a:tc>
                    <a:tc>
                      <a:txBody>
                        <a:bodyPr/>
                        <a:lstStyle/>
                        <a:p>
                          <a:endParaRPr lang="fr-FR"/>
                        </a:p>
                      </a:txBody>
                      <a:tcPr anchor="ctr">
                        <a:lnR w="12700" cmpd="sng">
                          <a:noFill/>
                        </a:lnR>
                        <a:lnT w="38100" cmpd="sng">
                          <a:noFill/>
                        </a:lnT>
                        <a:lnB w="12700" cmpd="sng">
                          <a:noFill/>
                        </a:lnB>
                        <a:lnTlToBr w="12700" cmpd="sng">
                          <a:noFill/>
                          <a:prstDash val="solid"/>
                        </a:lnTlToBr>
                        <a:lnBlToTr w="12700" cmpd="sng">
                          <a:noFill/>
                          <a:prstDash val="solid"/>
                        </a:lnBlToTr>
                        <a:blipFill>
                          <a:blip r:embed="rId4"/>
                          <a:stretch>
                            <a:fillRect l="-74366" t="-141045" b="-1493"/>
                          </a:stretch>
                        </a:blipFill>
                      </a:tcPr>
                    </a:tc>
                    <a:extLst>
                      <a:ext uri="{0D108BD9-81ED-4DB2-BD59-A6C34878D82A}">
                        <a16:rowId xmlns:a16="http://schemas.microsoft.com/office/drawing/2014/main" val="10002"/>
                      </a:ext>
                    </a:extLst>
                  </a:tr>
                </a:tbl>
              </a:graphicData>
            </a:graphic>
          </p:graphicFrame>
        </mc:Fallback>
      </mc:AlternateContent>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3748" y="4244215"/>
            <a:ext cx="4392489" cy="2294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621120" y="4845160"/>
            <a:ext cx="3911164" cy="307777"/>
          </a:xfrm>
          <a:prstGeom prst="rect">
            <a:avLst/>
          </a:prstGeom>
        </p:spPr>
        <p:txBody>
          <a:bodyPr wrap="square">
            <a:spAutoFit/>
          </a:bodyPr>
          <a:lstStyle/>
          <a:p>
            <a:r>
              <a:rPr lang="fr-FR" sz="1400" dirty="0">
                <a:latin typeface="Univers Condensed"/>
              </a:rPr>
              <a:t>Résistance à la compression radiale des tubes</a:t>
            </a:r>
          </a:p>
        </p:txBody>
      </p:sp>
      <p:sp>
        <p:nvSpPr>
          <p:cNvPr id="10" name="Rectangle 9">
            <a:extLst>
              <a:ext uri="{FF2B5EF4-FFF2-40B4-BE49-F238E27FC236}">
                <a16:creationId xmlns:a16="http://schemas.microsoft.com/office/drawing/2014/main" id="{A26F3125-CCB5-8C4B-B9E7-4A858202CEA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4335563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parois courbes et des tubes</a:t>
            </a:r>
            <a:endParaRPr lang="fr-CA" dirty="0">
              <a:solidFill>
                <a:schemeClr val="accent2"/>
              </a:solidFill>
            </a:endParaRPr>
          </a:p>
        </p:txBody>
      </p:sp>
      <p:sp>
        <p:nvSpPr>
          <p:cNvPr id="10" name="Rectangle 1027"/>
          <p:cNvSpPr txBox="1">
            <a:spLocks noChangeArrowheads="1"/>
          </p:cNvSpPr>
          <p:nvPr/>
        </p:nvSpPr>
        <p:spPr bwMode="auto">
          <a:xfrm>
            <a:off x="838200" y="806710"/>
            <a:ext cx="9677400" cy="45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39687" defTabSz="719138" eaLnBrk="1" hangingPunct="1">
              <a:buNone/>
              <a:defRPr/>
            </a:pPr>
            <a:r>
              <a:rPr lang="fr-FR" sz="2000" dirty="0">
                <a:latin typeface="Univers Condensed"/>
                <a:ea typeface="Cambria Math" panose="02040503050406030204" pitchFamily="18" charset="0"/>
              </a:rPr>
              <a:t>Parois </a:t>
            </a:r>
            <a:r>
              <a:rPr lang="fr-FR" sz="2000" b="1" dirty="0">
                <a:latin typeface="Univers Condensed"/>
                <a:ea typeface="Cambria Math" panose="02040503050406030204" pitchFamily="18" charset="0"/>
              </a:rPr>
              <a:t>courbes</a:t>
            </a:r>
            <a:r>
              <a:rPr lang="fr-FR" sz="2000" dirty="0">
                <a:latin typeface="Univers Condensed"/>
                <a:ea typeface="Cambria Math" panose="02040503050406030204" pitchFamily="18" charset="0"/>
              </a:rPr>
              <a:t> de bonne longueur retenues latéralement sur les bords</a:t>
            </a:r>
          </a:p>
        </p:txBody>
      </p:sp>
      <mc:AlternateContent xmlns:mc="http://schemas.openxmlformats.org/markup-compatibility/2006" xmlns:a14="http://schemas.microsoft.com/office/drawing/2010/main">
        <mc:Choice Requires="a14">
          <p:graphicFrame>
            <p:nvGraphicFramePr>
              <p:cNvPr id="13" name="Tableau 12"/>
              <p:cNvGraphicFramePr>
                <a:graphicFrameLocks noGrp="1"/>
              </p:cNvGraphicFramePr>
              <p:nvPr>
                <p:extLst>
                  <p:ext uri="{D42A27DB-BD31-4B8C-83A1-F6EECF244321}">
                    <p14:modId xmlns:p14="http://schemas.microsoft.com/office/powerpoint/2010/main" val="3963532655"/>
                  </p:ext>
                </p:extLst>
              </p:nvPr>
            </p:nvGraphicFramePr>
            <p:xfrm>
              <a:off x="1947333" y="1258597"/>
              <a:ext cx="7885502" cy="2387791"/>
            </p:xfrm>
            <a:graphic>
              <a:graphicData uri="http://schemas.openxmlformats.org/drawingml/2006/table">
                <a:tbl>
                  <a:tblPr firstRow="1" bandRow="1">
                    <a:tableStyleId>{5C22544A-7EE6-4342-B048-85BDC9FD1C3A}</a:tableStyleId>
                  </a:tblPr>
                  <a:tblGrid>
                    <a:gridCol w="1481095">
                      <a:extLst>
                        <a:ext uri="{9D8B030D-6E8A-4147-A177-3AD203B41FA5}">
                          <a16:colId xmlns:a16="http://schemas.microsoft.com/office/drawing/2014/main" val="20000"/>
                        </a:ext>
                      </a:extLst>
                    </a:gridCol>
                    <a:gridCol w="1883649">
                      <a:extLst>
                        <a:ext uri="{9D8B030D-6E8A-4147-A177-3AD203B41FA5}">
                          <a16:colId xmlns:a16="http://schemas.microsoft.com/office/drawing/2014/main" val="20001"/>
                        </a:ext>
                      </a:extLst>
                    </a:gridCol>
                    <a:gridCol w="4520758">
                      <a:extLst>
                        <a:ext uri="{9D8B030D-6E8A-4147-A177-3AD203B41FA5}">
                          <a16:colId xmlns:a16="http://schemas.microsoft.com/office/drawing/2014/main" val="20002"/>
                        </a:ext>
                      </a:extLst>
                    </a:gridCol>
                  </a:tblGrid>
                  <a:tr h="432048">
                    <a:tc>
                      <a:txBody>
                        <a:bodyPr/>
                        <a:lstStyle/>
                        <a:p>
                          <a:pPr marL="342900" marR="0" lvl="4"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b="0" dirty="0">
                              <a:solidFill>
                                <a:schemeClr val="tx1"/>
                              </a:solidFill>
                              <a:latin typeface="Univers Condensed" panose="020B0506020202050204"/>
                              <a:ea typeface="Cambria Math" panose="02040503050406030204" pitchFamily="18" charset="0"/>
                            </a:rPr>
                            <a:t>Lorsque </a:t>
                          </a:r>
                          <a:endParaRPr lang="fr-FR" sz="20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f>
                                  <m:fPr>
                                    <m:ctrlPr>
                                      <a:rPr lang="fr-FR" sz="2000" b="0" i="1" smtClean="0">
                                        <a:solidFill>
                                          <a:schemeClr val="tx1"/>
                                        </a:solidFill>
                                        <a:latin typeface="Cambria Math" panose="02040503050406030204" pitchFamily="18" charset="0"/>
                                        <a:ea typeface="Cambria Math" panose="02040503050406030204" pitchFamily="18" charset="0"/>
                                      </a:rPr>
                                    </m:ctrlPr>
                                  </m:fPr>
                                  <m:num>
                                    <m:r>
                                      <a:rPr lang="fr-CA" sz="2000" b="0" i="1" smtClean="0">
                                        <a:solidFill>
                                          <a:schemeClr val="tx1"/>
                                        </a:solidFill>
                                        <a:latin typeface="Cambria Math" panose="02040503050406030204" pitchFamily="18" charset="0"/>
                                        <a:ea typeface="Cambria Math" panose="02040503050406030204" pitchFamily="18" charset="0"/>
                                      </a:rPr>
                                      <m:t>𝑏</m:t>
                                    </m:r>
                                  </m:num>
                                  <m:den>
                                    <m:r>
                                      <a:rPr lang="fr-CA" sz="2000" b="0" i="1" smtClean="0">
                                        <a:solidFill>
                                          <a:schemeClr val="tx1"/>
                                        </a:solidFill>
                                        <a:latin typeface="Cambria Math" panose="02040503050406030204" pitchFamily="18" charset="0"/>
                                        <a:ea typeface="Cambria Math" panose="02040503050406030204" pitchFamily="18" charset="0"/>
                                      </a:rPr>
                                      <m:t>𝑅</m:t>
                                    </m:r>
                                  </m:den>
                                </m:f>
                                <m:r>
                                  <a:rPr lang="fr-FR" sz="2000" b="0" i="1" smtClean="0">
                                    <a:solidFill>
                                      <a:schemeClr val="tx1"/>
                                    </a:solidFill>
                                    <a:latin typeface="Cambria Math" panose="02040503050406030204" pitchFamily="18" charset="0"/>
                                    <a:ea typeface="Cambria Math"/>
                                  </a:rPr>
                                  <m:t>≥</m:t>
                                </m:r>
                                <m:r>
                                  <a:rPr lang="fr-CA" sz="2000" b="0" i="1" smtClean="0">
                                    <a:solidFill>
                                      <a:schemeClr val="tx1"/>
                                    </a:solidFill>
                                    <a:latin typeface="Cambria Math" panose="02040503050406030204" pitchFamily="18" charset="0"/>
                                    <a:ea typeface="Cambria Math"/>
                                  </a:rPr>
                                  <m:t>𝜋</m:t>
                                </m:r>
                                <m:r>
                                  <a:rPr lang="fr-CA" sz="2000" b="0" i="1" smtClean="0">
                                    <a:solidFill>
                                      <a:schemeClr val="tx1"/>
                                    </a:solidFill>
                                    <a:latin typeface="Cambria Math" panose="02040503050406030204" pitchFamily="18" charset="0"/>
                                    <a:ea typeface="Cambria Math"/>
                                  </a:rPr>
                                  <m:t> ,</m:t>
                                </m:r>
                              </m:oMath>
                            </m:oMathPara>
                          </a14:m>
                          <a:endParaRPr lang="fr-FR" sz="20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fr-CA" sz="2000" b="0" i="1" smtClean="0">
                                    <a:solidFill>
                                      <a:schemeClr val="tx1"/>
                                    </a:solidFill>
                                    <a:latin typeface="Cambria Math" panose="02040503050406030204" pitchFamily="18" charset="0"/>
                                    <a:ea typeface="Cambria Math"/>
                                  </a:rPr>
                                  <m:t>𝜆</m:t>
                                </m:r>
                                <m:r>
                                  <a:rPr lang="fr-CA" sz="2000" b="0" i="1" smtClean="0">
                                    <a:solidFill>
                                      <a:schemeClr val="tx1"/>
                                    </a:solidFill>
                                    <a:latin typeface="Cambria Math" panose="02040503050406030204" pitchFamily="18" charset="0"/>
                                    <a:ea typeface="Cambria Math"/>
                                  </a:rPr>
                                  <m:t>=6</m:t>
                                </m:r>
                                <m:f>
                                  <m:fPr>
                                    <m:ctrlPr>
                                      <a:rPr lang="fr-CA" sz="2000" b="0" i="1" smtClean="0">
                                        <a:solidFill>
                                          <a:schemeClr val="tx1"/>
                                        </a:solidFill>
                                        <a:latin typeface="Cambria Math" panose="02040503050406030204" pitchFamily="18" charset="0"/>
                                        <a:ea typeface="Cambria Math"/>
                                      </a:rPr>
                                    </m:ctrlPr>
                                  </m:fPr>
                                  <m:num>
                                    <m:r>
                                      <a:rPr lang="fr-CA" sz="2000" b="0" i="1" smtClean="0">
                                        <a:solidFill>
                                          <a:schemeClr val="tx1"/>
                                        </a:solidFill>
                                        <a:latin typeface="Cambria Math" panose="02040503050406030204" pitchFamily="18" charset="0"/>
                                        <a:ea typeface="Cambria Math"/>
                                      </a:rPr>
                                      <m:t>𝑅</m:t>
                                    </m:r>
                                  </m:num>
                                  <m:den>
                                    <m:r>
                                      <a:rPr lang="fr-CA" sz="2000" b="0" i="1" smtClean="0">
                                        <a:solidFill>
                                          <a:schemeClr val="tx1"/>
                                        </a:solidFill>
                                        <a:latin typeface="Cambria Math" panose="02040503050406030204" pitchFamily="18" charset="0"/>
                                        <a:ea typeface="Cambria Math"/>
                                      </a:rPr>
                                      <m:t>𝑡</m:t>
                                    </m:r>
                                  </m:den>
                                </m:f>
                              </m:oMath>
                            </m:oMathPara>
                          </a14:m>
                          <a:endParaRPr lang="fr-FR" sz="2000" b="0"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0891">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20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2000" b="0"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342900" marR="0" lvl="4"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b="0" kern="1200" dirty="0">
                              <a:solidFill>
                                <a:schemeClr val="tx1"/>
                              </a:solidFill>
                              <a:latin typeface="Univers Condensed" panose="020B0506020202050204"/>
                              <a:ea typeface="Cambria Math" panose="02040503050406030204" pitchFamily="18" charset="0"/>
                              <a:cs typeface="+mn-cs"/>
                            </a:rPr>
                            <a:t>Lorsque</a:t>
                          </a:r>
                          <a:r>
                            <a:rPr lang="fr-CA" sz="2000" b="0" dirty="0">
                              <a:solidFill>
                                <a:schemeClr val="tx1"/>
                              </a:solidFill>
                              <a:latin typeface="Univers Condensed" panose="020B0506020202050204"/>
                              <a:ea typeface="Cambria Math" panose="02040503050406030204" pitchFamily="18" charset="0"/>
                            </a:rPr>
                            <a:t> </a:t>
                          </a:r>
                          <a:endParaRPr lang="fr-FR" sz="20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f>
                                  <m:fPr>
                                    <m:ctrlPr>
                                      <a:rPr lang="fr-FR" sz="2000" b="0" i="1" smtClean="0">
                                        <a:solidFill>
                                          <a:schemeClr val="tx1"/>
                                        </a:solidFill>
                                        <a:latin typeface="Cambria Math" panose="02040503050406030204" pitchFamily="18" charset="0"/>
                                        <a:ea typeface="Cambria Math" panose="02040503050406030204" pitchFamily="18" charset="0"/>
                                      </a:rPr>
                                    </m:ctrlPr>
                                  </m:fPr>
                                  <m:num>
                                    <m:r>
                                      <a:rPr lang="fr-CA" sz="2000" b="0" i="1" smtClean="0">
                                        <a:solidFill>
                                          <a:schemeClr val="tx1"/>
                                        </a:solidFill>
                                        <a:latin typeface="Cambria Math" panose="02040503050406030204" pitchFamily="18" charset="0"/>
                                        <a:ea typeface="Cambria Math" panose="02040503050406030204" pitchFamily="18" charset="0"/>
                                      </a:rPr>
                                      <m:t>𝑎</m:t>
                                    </m:r>
                                  </m:num>
                                  <m:den>
                                    <m:r>
                                      <a:rPr lang="fr-CA" sz="2000" b="0" i="1" smtClean="0">
                                        <a:solidFill>
                                          <a:schemeClr val="tx1"/>
                                        </a:solidFill>
                                        <a:latin typeface="Cambria Math" panose="02040503050406030204" pitchFamily="18" charset="0"/>
                                        <a:ea typeface="Cambria Math" panose="02040503050406030204" pitchFamily="18" charset="0"/>
                                      </a:rPr>
                                      <m:t>𝑅</m:t>
                                    </m:r>
                                  </m:den>
                                </m:f>
                                <m:r>
                                  <a:rPr lang="fr-FR" sz="2000" b="0" i="1" smtClean="0">
                                    <a:solidFill>
                                      <a:schemeClr val="tx1"/>
                                    </a:solidFill>
                                    <a:latin typeface="Cambria Math" panose="02040503050406030204" pitchFamily="18" charset="0"/>
                                    <a:ea typeface="Cambria Math"/>
                                  </a:rPr>
                                  <m:t>&lt;</m:t>
                                </m:r>
                                <m:r>
                                  <a:rPr lang="fr-FR" sz="2000" b="0" i="1" smtClean="0">
                                    <a:solidFill>
                                      <a:schemeClr val="tx1"/>
                                    </a:solidFill>
                                    <a:latin typeface="Cambria Math" panose="02040503050406030204" pitchFamily="18" charset="0"/>
                                    <a:ea typeface="Cambria Math"/>
                                  </a:rPr>
                                  <m:t>𝜋</m:t>
                                </m:r>
                                <m:r>
                                  <a:rPr lang="fr-CA" sz="2000" b="0" i="1" smtClean="0">
                                    <a:solidFill>
                                      <a:schemeClr val="tx1"/>
                                    </a:solidFill>
                                    <a:latin typeface="Cambria Math" panose="02040503050406030204" pitchFamily="18" charset="0"/>
                                    <a:ea typeface="Cambria Math"/>
                                  </a:rPr>
                                  <m:t> ,</m:t>
                                </m:r>
                              </m:oMath>
                            </m:oMathPara>
                          </a14:m>
                          <a:endParaRPr lang="fr-FR" sz="2000" b="0" dirty="0">
                            <a:solidFill>
                              <a:schemeClr val="tx1"/>
                            </a:solidFill>
                            <a:latin typeface="Univers Condensed" panose="020B0506020202050204"/>
                            <a:ea typeface="Cambria Math" panose="02040503050406030204" pitchFamily="18" charset="0"/>
                          </a:endParaRPr>
                        </a:p>
                      </a:txBody>
                      <a:tcPr anchor="ctr">
                        <a:lnL>
                          <a:noFill/>
                        </a:lnL>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2000" b="0" i="1" smtClean="0">
                                    <a:solidFill>
                                      <a:schemeClr val="tx1"/>
                                    </a:solidFill>
                                    <a:latin typeface="Cambria Math" panose="02040503050406030204" pitchFamily="18" charset="0"/>
                                    <a:ea typeface="Cambria Math"/>
                                  </a:rPr>
                                  <m:t>𝜆</m:t>
                                </m:r>
                                <m:r>
                                  <a:rPr lang="fr-CA" sz="2000" b="0" i="1" smtClean="0">
                                    <a:solidFill>
                                      <a:schemeClr val="tx1"/>
                                    </a:solidFill>
                                    <a:latin typeface="Cambria Math" panose="02040503050406030204" pitchFamily="18" charset="0"/>
                                    <a:ea typeface="Cambria Math"/>
                                  </a:rPr>
                                  <m:t>=</m:t>
                                </m:r>
                                <m:f>
                                  <m:fPr>
                                    <m:ctrlPr>
                                      <a:rPr lang="fr-CA" sz="2000" b="0" i="1" smtClean="0">
                                        <a:solidFill>
                                          <a:schemeClr val="tx1"/>
                                        </a:solidFill>
                                        <a:latin typeface="Cambria Math" panose="02040503050406030204" pitchFamily="18" charset="0"/>
                                        <a:ea typeface="Cambria Math"/>
                                      </a:rPr>
                                    </m:ctrlPr>
                                  </m:fPr>
                                  <m:num>
                                    <m:r>
                                      <a:rPr lang="fr-CA" sz="2000" b="0" i="1" smtClean="0">
                                        <a:solidFill>
                                          <a:schemeClr val="tx1"/>
                                        </a:solidFill>
                                        <a:latin typeface="Cambria Math" panose="02040503050406030204" pitchFamily="18" charset="0"/>
                                        <a:ea typeface="Cambria Math"/>
                                      </a:rPr>
                                      <m:t>3,3</m:t>
                                    </m:r>
                                  </m:num>
                                  <m:den>
                                    <m:rad>
                                      <m:radPr>
                                        <m:degHide m:val="on"/>
                                        <m:ctrlPr>
                                          <a:rPr lang="fr-CA" sz="2000" b="0" i="1" smtClean="0">
                                            <a:solidFill>
                                              <a:schemeClr val="tx1"/>
                                            </a:solidFill>
                                            <a:latin typeface="Cambria Math" panose="02040503050406030204" pitchFamily="18" charset="0"/>
                                            <a:ea typeface="Cambria Math"/>
                                          </a:rPr>
                                        </m:ctrlPr>
                                      </m:radPr>
                                      <m:deg/>
                                      <m:e>
                                        <m:sSup>
                                          <m:sSupPr>
                                            <m:ctrlPr>
                                              <a:rPr lang="fr-CA" sz="2000" b="0" i="1" smtClean="0">
                                                <a:solidFill>
                                                  <a:schemeClr val="tx1"/>
                                                </a:solidFill>
                                                <a:latin typeface="Cambria Math" panose="02040503050406030204" pitchFamily="18" charset="0"/>
                                                <a:ea typeface="Cambria Math"/>
                                              </a:rPr>
                                            </m:ctrlPr>
                                          </m:sSupPr>
                                          <m:e>
                                            <m:d>
                                              <m:dPr>
                                                <m:ctrlPr>
                                                  <a:rPr lang="fr-CA" sz="2000" b="0" i="1" smtClean="0">
                                                    <a:solidFill>
                                                      <a:schemeClr val="tx1"/>
                                                    </a:solidFill>
                                                    <a:latin typeface="Cambria Math" panose="02040503050406030204" pitchFamily="18" charset="0"/>
                                                    <a:ea typeface="Cambria Math"/>
                                                  </a:rPr>
                                                </m:ctrlPr>
                                              </m:dPr>
                                              <m:e>
                                                <m:f>
                                                  <m:fPr>
                                                    <m:ctrlPr>
                                                      <a:rPr lang="fr-CA" sz="2000" b="0" i="1" smtClean="0">
                                                        <a:solidFill>
                                                          <a:schemeClr val="tx1"/>
                                                        </a:solidFill>
                                                        <a:latin typeface="Cambria Math" panose="02040503050406030204" pitchFamily="18" charset="0"/>
                                                        <a:ea typeface="Cambria Math"/>
                                                      </a:rPr>
                                                    </m:ctrlPr>
                                                  </m:fPr>
                                                  <m:num>
                                                    <m:r>
                                                      <a:rPr lang="fr-CA" sz="2000" b="0" i="1" smtClean="0">
                                                        <a:solidFill>
                                                          <a:schemeClr val="tx1"/>
                                                        </a:solidFill>
                                                        <a:latin typeface="Cambria Math" panose="02040503050406030204" pitchFamily="18" charset="0"/>
                                                        <a:ea typeface="Cambria Math"/>
                                                      </a:rPr>
                                                      <m:t>2</m:t>
                                                    </m:r>
                                                    <m:r>
                                                      <a:rPr lang="fr-CA" sz="2000" b="0" i="1" smtClean="0">
                                                        <a:solidFill>
                                                          <a:schemeClr val="tx1"/>
                                                        </a:solidFill>
                                                        <a:latin typeface="Cambria Math" panose="02040503050406030204" pitchFamily="18" charset="0"/>
                                                        <a:ea typeface="Cambria Math"/>
                                                      </a:rPr>
                                                      <m:t>𝑅</m:t>
                                                    </m:r>
                                                  </m:num>
                                                  <m:den>
                                                    <m:r>
                                                      <a:rPr lang="fr-CA" sz="2000" b="0" i="1" smtClean="0">
                                                        <a:solidFill>
                                                          <a:schemeClr val="tx1"/>
                                                        </a:solidFill>
                                                        <a:latin typeface="Cambria Math" panose="02040503050406030204" pitchFamily="18" charset="0"/>
                                                        <a:ea typeface="Cambria Math"/>
                                                      </a:rPr>
                                                      <m:t>𝑏</m:t>
                                                    </m:r>
                                                  </m:den>
                                                </m:f>
                                              </m:e>
                                            </m:d>
                                          </m:e>
                                          <m:sup>
                                            <m:r>
                                              <a:rPr lang="fr-CA" sz="2000" b="0" i="1" smtClean="0">
                                                <a:solidFill>
                                                  <a:schemeClr val="tx1"/>
                                                </a:solidFill>
                                                <a:latin typeface="Cambria Math" panose="02040503050406030204" pitchFamily="18" charset="0"/>
                                                <a:ea typeface="Cambria Math"/>
                                              </a:rPr>
                                              <m:t>2</m:t>
                                            </m:r>
                                          </m:sup>
                                        </m:sSup>
                                        <m:r>
                                          <a:rPr lang="fr-CA" sz="2000" b="0" i="1" smtClean="0">
                                            <a:solidFill>
                                              <a:schemeClr val="tx1"/>
                                            </a:solidFill>
                                            <a:latin typeface="Cambria Math" panose="02040503050406030204" pitchFamily="18" charset="0"/>
                                            <a:ea typeface="Cambria Math"/>
                                          </a:rPr>
                                          <m:t>−0,1</m:t>
                                        </m:r>
                                      </m:e>
                                    </m:rad>
                                  </m:den>
                                </m:f>
                                <m:f>
                                  <m:fPr>
                                    <m:ctrlPr>
                                      <a:rPr lang="fr-CA" sz="2000" b="0" i="1" smtClean="0">
                                        <a:solidFill>
                                          <a:schemeClr val="tx1"/>
                                        </a:solidFill>
                                        <a:latin typeface="Cambria Math" panose="02040503050406030204" pitchFamily="18" charset="0"/>
                                        <a:ea typeface="Cambria Math"/>
                                      </a:rPr>
                                    </m:ctrlPr>
                                  </m:fPr>
                                  <m:num>
                                    <m:r>
                                      <a:rPr lang="fr-CA" sz="2000" b="0" i="1" smtClean="0">
                                        <a:solidFill>
                                          <a:schemeClr val="tx1"/>
                                        </a:solidFill>
                                        <a:latin typeface="Cambria Math" panose="02040503050406030204" pitchFamily="18" charset="0"/>
                                        <a:ea typeface="Cambria Math"/>
                                      </a:rPr>
                                      <m:t>𝑅</m:t>
                                    </m:r>
                                  </m:num>
                                  <m:den>
                                    <m:r>
                                      <a:rPr lang="fr-CA" sz="2000" b="0" i="1" smtClean="0">
                                        <a:solidFill>
                                          <a:schemeClr val="tx1"/>
                                        </a:solidFill>
                                        <a:latin typeface="Cambria Math" panose="02040503050406030204" pitchFamily="18" charset="0"/>
                                        <a:ea typeface="Cambria Math"/>
                                      </a:rPr>
                                      <m:t>𝑡</m:t>
                                    </m:r>
                                  </m:den>
                                </m:f>
                              </m:oMath>
                            </m:oMathPara>
                          </a14:m>
                          <a:endParaRPr lang="fr-FR" sz="2000" b="0" dirty="0">
                            <a:solidFill>
                              <a:schemeClr val="tx1"/>
                            </a:solidFill>
                            <a:latin typeface="Univers Condensed" panose="020B0506020202050204"/>
                          </a:endParaRPr>
                        </a:p>
                      </a:txBody>
                      <a:tcPr anchor="ctr">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3" name="Tableau 12"/>
              <p:cNvGraphicFramePr>
                <a:graphicFrameLocks noGrp="1"/>
              </p:cNvGraphicFramePr>
              <p:nvPr>
                <p:extLst>
                  <p:ext uri="{D42A27DB-BD31-4B8C-83A1-F6EECF244321}">
                    <p14:modId xmlns:p14="http://schemas.microsoft.com/office/powerpoint/2010/main" val="3963532655"/>
                  </p:ext>
                </p:extLst>
              </p:nvPr>
            </p:nvGraphicFramePr>
            <p:xfrm>
              <a:off x="1947333" y="1258597"/>
              <a:ext cx="7885502" cy="2387791"/>
            </p:xfrm>
            <a:graphic>
              <a:graphicData uri="http://schemas.openxmlformats.org/drawingml/2006/table">
                <a:tbl>
                  <a:tblPr firstRow="1" bandRow="1">
                    <a:tableStyleId>{5C22544A-7EE6-4342-B048-85BDC9FD1C3A}</a:tableStyleId>
                  </a:tblPr>
                  <a:tblGrid>
                    <a:gridCol w="1481095">
                      <a:extLst>
                        <a:ext uri="{9D8B030D-6E8A-4147-A177-3AD203B41FA5}">
                          <a16:colId xmlns:a16="http://schemas.microsoft.com/office/drawing/2014/main" val="20000"/>
                        </a:ext>
                      </a:extLst>
                    </a:gridCol>
                    <a:gridCol w="1883649">
                      <a:extLst>
                        <a:ext uri="{9D8B030D-6E8A-4147-A177-3AD203B41FA5}">
                          <a16:colId xmlns:a16="http://schemas.microsoft.com/office/drawing/2014/main" val="20001"/>
                        </a:ext>
                      </a:extLst>
                    </a:gridCol>
                    <a:gridCol w="4520758">
                      <a:extLst>
                        <a:ext uri="{9D8B030D-6E8A-4147-A177-3AD203B41FA5}">
                          <a16:colId xmlns:a16="http://schemas.microsoft.com/office/drawing/2014/main" val="20002"/>
                        </a:ext>
                      </a:extLst>
                    </a:gridCol>
                  </a:tblGrid>
                  <a:tr h="668147">
                    <a:tc>
                      <a:txBody>
                        <a:bodyPr/>
                        <a:lstStyle/>
                        <a:p>
                          <a:pPr marL="342900" marR="0" lvl="4"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b="0" dirty="0">
                              <a:solidFill>
                                <a:schemeClr val="tx1"/>
                              </a:solidFill>
                              <a:latin typeface="Univers Condensed" panose="020B0506020202050204"/>
                              <a:ea typeface="Cambria Math" panose="02040503050406030204" pitchFamily="18" charset="0"/>
                            </a:rPr>
                            <a:t>Lorsque </a:t>
                          </a:r>
                          <a:endParaRPr lang="fr-FR" sz="20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3"/>
                          <a:stretch>
                            <a:fillRect l="-78641" r="-240129" b="-259091"/>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3"/>
                          <a:stretch>
                            <a:fillRect l="-74394" b="-259091"/>
                          </a:stretch>
                        </a:blipFill>
                      </a:tcPr>
                    </a:tc>
                    <a:extLst>
                      <a:ext uri="{0D108BD9-81ED-4DB2-BD59-A6C34878D82A}">
                        <a16:rowId xmlns:a16="http://schemas.microsoft.com/office/drawing/2014/main" val="10000"/>
                      </a:ext>
                    </a:extLst>
                  </a:tr>
                  <a:tr h="396240">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20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2000" b="0"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23404">
                    <a:tc>
                      <a:txBody>
                        <a:bodyPr/>
                        <a:lstStyle/>
                        <a:p>
                          <a:pPr marL="342900" marR="0" lvl="4"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2000" b="0" kern="1200" dirty="0">
                              <a:solidFill>
                                <a:schemeClr val="tx1"/>
                              </a:solidFill>
                              <a:latin typeface="Univers Condensed" panose="020B0506020202050204"/>
                              <a:ea typeface="Cambria Math" panose="02040503050406030204" pitchFamily="18" charset="0"/>
                              <a:cs typeface="+mn-cs"/>
                            </a:rPr>
                            <a:t>Lorsque</a:t>
                          </a:r>
                          <a:r>
                            <a:rPr lang="fr-CA" sz="2000" b="0" dirty="0">
                              <a:solidFill>
                                <a:schemeClr val="tx1"/>
                              </a:solidFill>
                              <a:latin typeface="Univers Condensed" panose="020B0506020202050204"/>
                              <a:ea typeface="Cambria Math" panose="02040503050406030204" pitchFamily="18" charset="0"/>
                            </a:rPr>
                            <a:t> </a:t>
                          </a:r>
                          <a:endParaRPr lang="fr-FR" sz="20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fr-FR"/>
                        </a:p>
                      </a:txBody>
                      <a:tcPr anchor="ctr">
                        <a:lnL>
                          <a:noFill/>
                        </a:lnL>
                        <a:blipFill>
                          <a:blip r:embed="rId3"/>
                          <a:stretch>
                            <a:fillRect l="-78641" t="-80275" r="-240129" b="-917"/>
                          </a:stretch>
                        </a:blipFill>
                      </a:tcPr>
                    </a:tc>
                    <a:tc>
                      <a:txBody>
                        <a:bodyPr/>
                        <a:lstStyle/>
                        <a:p>
                          <a:endParaRPr lang="fr-FR"/>
                        </a:p>
                      </a:txBody>
                      <a:tcPr anchor="ctr">
                        <a:lnR w="12700" cmpd="sng">
                          <a:noFill/>
                        </a:lnR>
                        <a:lnT w="38100" cmpd="sng">
                          <a:noFill/>
                        </a:lnT>
                        <a:lnB w="12700" cmpd="sng">
                          <a:noFill/>
                        </a:lnB>
                        <a:lnTlToBr w="12700" cmpd="sng">
                          <a:noFill/>
                          <a:prstDash val="solid"/>
                        </a:lnTlToBr>
                        <a:lnBlToTr w="12700" cmpd="sng">
                          <a:noFill/>
                          <a:prstDash val="solid"/>
                        </a:lnBlToTr>
                        <a:blipFill>
                          <a:blip r:embed="rId3"/>
                          <a:stretch>
                            <a:fillRect l="-74394" t="-80275" b="-917"/>
                          </a:stretch>
                        </a:blipFill>
                      </a:tcPr>
                    </a:tc>
                    <a:extLst>
                      <a:ext uri="{0D108BD9-81ED-4DB2-BD59-A6C34878D82A}">
                        <a16:rowId xmlns:a16="http://schemas.microsoft.com/office/drawing/2014/main" val="10002"/>
                      </a:ext>
                    </a:extLst>
                  </a:tr>
                </a:tbl>
              </a:graphicData>
            </a:graphic>
          </p:graphicFrame>
        </mc:Fallback>
      </mc:AlternateContent>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82" y="3779035"/>
            <a:ext cx="3702274" cy="275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1947333" y="4997901"/>
            <a:ext cx="2727008" cy="523220"/>
          </a:xfrm>
          <a:prstGeom prst="rect">
            <a:avLst/>
          </a:prstGeom>
        </p:spPr>
        <p:txBody>
          <a:bodyPr wrap="square">
            <a:spAutoFit/>
          </a:bodyPr>
          <a:lstStyle/>
          <a:p>
            <a:r>
              <a:rPr lang="fr-FR" sz="1400" dirty="0">
                <a:latin typeface="Univers Condensed" panose="020B0506020202050204"/>
              </a:rPr>
              <a:t>Résistance à la compression radiale des parois courbes</a:t>
            </a:r>
          </a:p>
        </p:txBody>
      </p:sp>
      <p:sp>
        <p:nvSpPr>
          <p:cNvPr id="11" name="Rectangle 10">
            <a:extLst>
              <a:ext uri="{FF2B5EF4-FFF2-40B4-BE49-F238E27FC236}">
                <a16:creationId xmlns:a16="http://schemas.microsoft.com/office/drawing/2014/main" id="{46477970-A258-5B4F-9D55-4E4E0DB7F35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16446707"/>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153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0595813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154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dirty="0">
                <a:effectLst/>
              </a:rPr>
              <a:t>O – Calcul des pièces à section composée</a:t>
            </a:r>
            <a:endParaRPr lang="fr-CA" sz="2700" dirty="0">
              <a:effectLst/>
            </a:endParaRPr>
          </a:p>
          <a:p>
            <a:r>
              <a:rPr lang="fr-FR" sz="2700" dirty="0">
                <a:effectLst/>
              </a:rPr>
              <a:t>P – Flambement des panneaux plats raidis</a:t>
            </a:r>
          </a:p>
          <a:p>
            <a:r>
              <a:rPr lang="fr-FR" sz="2700" dirty="0">
                <a:effectLst/>
              </a:rPr>
              <a:t>Q – Flambement des parois courbes et des tubes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5870203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Flambement des panneaux sandwich</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155</a:t>
            </a:fld>
            <a:endParaRPr lang="fr-FR"/>
          </a:p>
        </p:txBody>
      </p:sp>
    </p:spTree>
    <p:extLst>
      <p:ext uri="{BB962C8B-B14F-4D97-AF65-F5344CB8AC3E}">
        <p14:creationId xmlns:p14="http://schemas.microsoft.com/office/powerpoint/2010/main" val="39221573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sandwich</a:t>
            </a:r>
            <a:endParaRPr lang="fr-CA" dirty="0">
              <a:solidFill>
                <a:schemeClr val="accent2"/>
              </a:solidFill>
            </a:endParaRPr>
          </a:p>
        </p:txBody>
      </p:sp>
      <p:sp>
        <p:nvSpPr>
          <p:cNvPr id="11" name="Rectangle 1027"/>
          <p:cNvSpPr txBox="1">
            <a:spLocks noChangeArrowheads="1"/>
          </p:cNvSpPr>
          <p:nvPr/>
        </p:nvSpPr>
        <p:spPr bwMode="auto">
          <a:xfrm>
            <a:off x="838199" y="696161"/>
            <a:ext cx="9178037" cy="57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accent1"/>
                </a:solidFill>
                <a:latin typeface="Univers Condensed"/>
                <a:ea typeface="Cambria Math" panose="02040503050406030204" pitchFamily="18" charset="0"/>
              </a:rPr>
              <a:t>Définitions</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075" y="1317245"/>
            <a:ext cx="5832648" cy="417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Image result for aluminum sandwich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753" y="696161"/>
            <a:ext cx="3635896" cy="1684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364" y="2675932"/>
            <a:ext cx="3105258" cy="174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0306" y="462014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5073535" y="5933412"/>
            <a:ext cx="1714320" cy="307777"/>
          </a:xfrm>
          <a:prstGeom prst="rect">
            <a:avLst/>
          </a:prstGeom>
        </p:spPr>
        <p:txBody>
          <a:bodyPr wrap="square">
            <a:spAutoFit/>
          </a:bodyPr>
          <a:lstStyle/>
          <a:p>
            <a:r>
              <a:rPr lang="fr-FR" sz="1400" dirty="0">
                <a:latin typeface="Univers Condensed" panose="020B0506020202050204"/>
              </a:rPr>
              <a:t>Panneau sandwich</a:t>
            </a:r>
          </a:p>
        </p:txBody>
      </p:sp>
      <p:sp>
        <p:nvSpPr>
          <p:cNvPr id="21" name="Rectangle 20"/>
          <p:cNvSpPr/>
          <p:nvPr/>
        </p:nvSpPr>
        <p:spPr>
          <a:xfrm>
            <a:off x="100780" y="6546919"/>
            <a:ext cx="7338804" cy="276999"/>
          </a:xfrm>
          <a:prstGeom prst="rect">
            <a:avLst/>
          </a:prstGeom>
        </p:spPr>
        <p:txBody>
          <a:bodyPr wrap="none">
            <a:spAutoFit/>
          </a:bodyPr>
          <a:lstStyle/>
          <a:p>
            <a:r>
              <a:rPr lang="fr-CA" sz="1200" dirty="0">
                <a:latin typeface="+mj-lt"/>
              </a:rPr>
              <a:t>Sources: Beaulieu, Denis. Calcul des charpentes d'aluminium (2003); pinterest.ca; en.aryabaron.com; raumprobe.de </a:t>
            </a:r>
          </a:p>
        </p:txBody>
      </p:sp>
    </p:spTree>
    <p:extLst>
      <p:ext uri="{BB962C8B-B14F-4D97-AF65-F5344CB8AC3E}">
        <p14:creationId xmlns:p14="http://schemas.microsoft.com/office/powerpoint/2010/main" val="1565260121"/>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sandwich</a:t>
            </a:r>
            <a:endParaRPr lang="fr-CA" dirty="0">
              <a:solidFill>
                <a:schemeClr val="accent2"/>
              </a:solidFill>
            </a:endParaRPr>
          </a:p>
        </p:txBody>
      </p:sp>
      <mc:AlternateContent xmlns:mc="http://schemas.openxmlformats.org/markup-compatibility/2006" xmlns:a14="http://schemas.microsoft.com/office/drawing/2010/main">
        <mc:Choice Requires="a14">
          <p:sp>
            <p:nvSpPr>
              <p:cNvPr id="23" name="Rectangle 1027"/>
              <p:cNvSpPr txBox="1">
                <a:spLocks noChangeArrowheads="1"/>
              </p:cNvSpPr>
              <p:nvPr/>
            </p:nvSpPr>
            <p:spPr bwMode="auto">
              <a:xfrm>
                <a:off x="838200" y="635963"/>
                <a:ext cx="10387842" cy="26897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400" dirty="0">
                    <a:solidFill>
                      <a:schemeClr val="accent1"/>
                    </a:solidFill>
                    <a:latin typeface="Univers Condensed"/>
                    <a:ea typeface="Cambria Math" panose="02040503050406030204" pitchFamily="18" charset="0"/>
                  </a:rPr>
                  <a:t>Résistance du </a:t>
                </a:r>
                <a:r>
                  <a:rPr lang="fr-FR" sz="1400" b="1" dirty="0">
                    <a:solidFill>
                      <a:schemeClr val="accent1"/>
                    </a:solidFill>
                    <a:latin typeface="Univers Condensed"/>
                    <a:ea typeface="Cambria Math" panose="02040503050406030204" pitchFamily="18" charset="0"/>
                  </a:rPr>
                  <a:t>panneau</a:t>
                </a:r>
                <a:r>
                  <a:rPr lang="fr-FR" sz="1400" dirty="0">
                    <a:solidFill>
                      <a:schemeClr val="accent1"/>
                    </a:solidFill>
                    <a:latin typeface="Univers Condensed"/>
                    <a:ea typeface="Cambria Math" panose="02040503050406030204" pitchFamily="18" charset="0"/>
                  </a:rPr>
                  <a:t> au flambement</a:t>
                </a:r>
              </a:p>
              <a:p>
                <a:pPr marL="719138" lvl="2" indent="-358775" defTabSz="719138" eaLnBrk="1" hangingPunct="1">
                  <a:defRPr/>
                </a:pPr>
                <a:endParaRPr lang="fr-FR" sz="1400" dirty="0">
                  <a:latin typeface="Univers Condensed"/>
                  <a:ea typeface="Cambria Math" panose="02040503050406030204" pitchFamily="18" charset="0"/>
                </a:endParaRPr>
              </a:p>
              <a:p>
                <a:pPr marL="400050" lvl="2" indent="0" defTabSz="719138" eaLnBrk="1" hangingPunct="1">
                  <a:buNone/>
                  <a:defRPr/>
                </a:pPr>
                <a:r>
                  <a:rPr lang="fr-CA" sz="1400" dirty="0">
                    <a:latin typeface="Univers Condensed"/>
                    <a:ea typeface="Cambria Math" panose="02040503050406030204" pitchFamily="18" charset="0"/>
                  </a:rPr>
                  <a:t>La contrainte limite </a:t>
                </a:r>
                <a14:m>
                  <m:oMath xmlns:m="http://schemas.openxmlformats.org/officeDocument/2006/math">
                    <m:sSub>
                      <m:sSubPr>
                        <m:ctrlPr>
                          <a:rPr lang="fr-CA" sz="1400" i="1">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𝐹</m:t>
                        </m:r>
                      </m:e>
                      <m:sub>
                        <m:r>
                          <a:rPr lang="fr-CA" sz="1400" i="1">
                            <a:latin typeface="Cambria Math" panose="02040503050406030204" pitchFamily="18" charset="0"/>
                            <a:ea typeface="Cambria Math" panose="02040503050406030204" pitchFamily="18" charset="0"/>
                          </a:rPr>
                          <m:t>0</m:t>
                        </m:r>
                      </m:sub>
                    </m:sSub>
                  </m:oMath>
                </a14:m>
                <a:r>
                  <a:rPr lang="fr-CA" sz="1400" dirty="0">
                    <a:latin typeface="Univers Condensed"/>
                    <a:ea typeface="Cambria Math" panose="02040503050406030204" pitchFamily="18" charset="0"/>
                  </a:rPr>
                  <a:t> </a:t>
                </a:r>
                <a:r>
                  <a:rPr lang="fr-CA" sz="1400" dirty="0">
                    <a:latin typeface="Univers Condensed"/>
                  </a:rPr>
                  <a:t>à considérer dans le calcul de </a:t>
                </a:r>
                <a14:m>
                  <m:oMath xmlns:m="http://schemas.openxmlformats.org/officeDocument/2006/math">
                    <m:sSub>
                      <m:sSubPr>
                        <m:ctrlPr>
                          <a:rPr lang="fr-CA" sz="1400" i="1" dirty="0">
                            <a:latin typeface="Cambria Math" panose="02040503050406030204" pitchFamily="18" charset="0"/>
                            <a:ea typeface="Cambria Math"/>
                          </a:rPr>
                        </m:ctrlPr>
                      </m:sSubPr>
                      <m:e>
                        <m:r>
                          <a:rPr lang="fr-CA" sz="1400" i="1" dirty="0">
                            <a:latin typeface="Cambria Math" panose="02040503050406030204" pitchFamily="18" charset="0"/>
                            <a:ea typeface="Cambria Math"/>
                          </a:rPr>
                          <m:t>𝐶</m:t>
                        </m:r>
                      </m:e>
                      <m:sub>
                        <m:r>
                          <a:rPr lang="fr-CA" sz="1400" i="1" dirty="0">
                            <a:latin typeface="Cambria Math" panose="02040503050406030204" pitchFamily="18" charset="0"/>
                            <a:ea typeface="Cambria Math"/>
                          </a:rPr>
                          <m:t>𝑟</m:t>
                        </m:r>
                      </m:sub>
                    </m:sSub>
                  </m:oMath>
                </a14:m>
                <a:r>
                  <a:rPr lang="fr-CA" sz="1400" dirty="0">
                    <a:latin typeface="Univers Condensed"/>
                  </a:rPr>
                  <a:t> du panneau sera la contrainte de flambement </a:t>
                </a:r>
                <a14:m>
                  <m:oMath xmlns:m="http://schemas.openxmlformats.org/officeDocument/2006/math">
                    <m:sSub>
                      <m:sSubPr>
                        <m:ctrlPr>
                          <a:rPr lang="fr-CA" sz="1400" i="1">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𝐹</m:t>
                        </m:r>
                      </m:e>
                      <m:sub>
                        <m:r>
                          <a:rPr lang="fr-CA" sz="1400" i="1">
                            <a:latin typeface="Cambria Math" panose="02040503050406030204" pitchFamily="18" charset="0"/>
                            <a:ea typeface="Cambria Math" panose="02040503050406030204" pitchFamily="18" charset="0"/>
                          </a:rPr>
                          <m:t>𝑐</m:t>
                        </m:r>
                      </m:sub>
                    </m:sSub>
                  </m:oMath>
                </a14:m>
                <a:r>
                  <a:rPr lang="fr-CA" sz="1400" dirty="0">
                    <a:latin typeface="Univers Condensed"/>
                    <a:ea typeface="Cambria Math" panose="02040503050406030204" pitchFamily="18" charset="0"/>
                  </a:rPr>
                  <a:t> </a:t>
                </a:r>
                <a:r>
                  <a:rPr lang="fr-CA" sz="1400" dirty="0">
                    <a:latin typeface="Univers Condensed"/>
                  </a:rPr>
                  <a:t>de la peau, </a:t>
                </a:r>
                <a:r>
                  <a:rPr lang="fr-CA" sz="1400" dirty="0">
                    <a:latin typeface="Univers Condensed"/>
                    <a:ea typeface="Cambria Math" panose="02040503050406030204" pitchFamily="18" charset="0"/>
                  </a:rPr>
                  <a:t>obtenue avec </a:t>
                </a:r>
                <a14:m>
                  <m:oMath xmlns:m="http://schemas.openxmlformats.org/officeDocument/2006/math">
                    <m:sSub>
                      <m:sSubPr>
                        <m:ctrlPr>
                          <a:rPr lang="fr-CA" sz="1400" i="1">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𝐹</m:t>
                        </m:r>
                      </m:e>
                      <m:sub>
                        <m:r>
                          <a:rPr lang="fr-CA" sz="1400" i="1">
                            <a:latin typeface="Cambria Math" panose="02040503050406030204" pitchFamily="18" charset="0"/>
                            <a:ea typeface="Cambria Math" panose="02040503050406030204" pitchFamily="18" charset="0"/>
                          </a:rPr>
                          <m:t>0</m:t>
                        </m:r>
                      </m:sub>
                    </m:sSub>
                    <m:r>
                      <a:rPr lang="fr-CA" sz="1400" i="1">
                        <a:latin typeface="Cambria Math" panose="02040503050406030204" pitchFamily="18" charset="0"/>
                        <a:ea typeface="Cambria Math" panose="02040503050406030204" pitchFamily="18" charset="0"/>
                      </a:rPr>
                      <m:t>=</m:t>
                    </m:r>
                    <m:sSub>
                      <m:sSubPr>
                        <m:ctrlPr>
                          <a:rPr lang="fr-CA" sz="1400" i="1">
                            <a:latin typeface="Cambria Math" panose="02040503050406030204" pitchFamily="18" charset="0"/>
                            <a:ea typeface="Cambria Math" panose="02040503050406030204" pitchFamily="18" charset="0"/>
                          </a:rPr>
                        </m:ctrlPr>
                      </m:sSubPr>
                      <m:e>
                        <m:r>
                          <a:rPr lang="fr-CA" sz="1400" i="1">
                            <a:latin typeface="Cambria Math" panose="02040503050406030204" pitchFamily="18" charset="0"/>
                            <a:ea typeface="Cambria Math" panose="02040503050406030204" pitchFamily="18" charset="0"/>
                          </a:rPr>
                          <m:t>𝐹</m:t>
                        </m:r>
                      </m:e>
                      <m:sub>
                        <m:r>
                          <a:rPr lang="fr-CA" sz="1400" i="1">
                            <a:latin typeface="Cambria Math" panose="02040503050406030204" pitchFamily="18" charset="0"/>
                            <a:ea typeface="Cambria Math" panose="02040503050406030204" pitchFamily="18" charset="0"/>
                          </a:rPr>
                          <m:t>𝑦</m:t>
                        </m:r>
                      </m:sub>
                    </m:sSub>
                    <m:r>
                      <a:rPr lang="fr-CA" sz="1400" i="1">
                        <a:latin typeface="Cambria Math" panose="02040503050406030204" pitchFamily="18" charset="0"/>
                        <a:ea typeface="Cambria Math" panose="02040503050406030204" pitchFamily="18" charset="0"/>
                      </a:rPr>
                      <m:t> </m:t>
                    </m:r>
                  </m:oMath>
                </a14:m>
                <a:r>
                  <a:rPr lang="fr-CA" sz="1400" dirty="0">
                    <a:latin typeface="Univers Condensed"/>
                    <a:ea typeface="Cambria Math" panose="02040503050406030204" pitchFamily="18" charset="0"/>
                  </a:rPr>
                  <a:t>(de la peau)</a:t>
                </a:r>
              </a:p>
              <a:p>
                <a:pPr marL="400050" lvl="2" indent="0" defTabSz="719138" eaLnBrk="1" hangingPunct="1">
                  <a:buNone/>
                  <a:defRPr/>
                </a:pPr>
                <a:endParaRPr lang="fr-FR" sz="1400" dirty="0">
                  <a:latin typeface="Univers Condensed"/>
                  <a:ea typeface="Cambria Math" panose="02040503050406030204" pitchFamily="18" charset="0"/>
                </a:endParaRPr>
              </a:p>
              <a:p>
                <a:pPr marL="719138" lvl="2" indent="-358775" defTabSz="719138" eaLnBrk="1" hangingPunct="1">
                  <a:defRPr/>
                </a:pPr>
                <a:r>
                  <a:rPr lang="fr-FR" sz="1400" dirty="0">
                    <a:latin typeface="Univers Condensed"/>
                    <a:ea typeface="Cambria Math" panose="02040503050406030204" pitchFamily="18" charset="0"/>
                  </a:rPr>
                  <a:t>Panneau </a:t>
                </a:r>
                <a:r>
                  <a:rPr lang="fr-FR" sz="1400" u="sng" dirty="0">
                    <a:latin typeface="Univers Condensed"/>
                    <a:ea typeface="Cambria Math" panose="02040503050406030204" pitchFamily="18" charset="0"/>
                  </a:rPr>
                  <a:t>non retenu sur les bords</a:t>
                </a:r>
              </a:p>
              <a:p>
                <a:pPr marL="360363" lvl="2" indent="0" defTabSz="719138" eaLnBrk="1" hangingPunct="1">
                  <a:buNone/>
                  <a:defRPr/>
                </a:pPr>
                <a:endParaRPr lang="fr-FR" sz="1400" dirty="0">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FR" sz="1400" i="1" dirty="0" smtClean="0">
                          <a:solidFill>
                            <a:schemeClr val="tx1"/>
                          </a:solidFill>
                          <a:latin typeface="Cambria Math" panose="02040503050406030204" pitchFamily="18" charset="0"/>
                          <a:ea typeface="Cambria Math"/>
                        </a:rPr>
                        <m:t>𝜆</m:t>
                      </m:r>
                      <m:r>
                        <a:rPr lang="fr-CA" sz="1400" i="1" dirty="0">
                          <a:solidFill>
                            <a:schemeClr val="tx1"/>
                          </a:solidFill>
                          <a:latin typeface="Cambria Math" panose="02040503050406030204" pitchFamily="18" charset="0"/>
                          <a:ea typeface="Cambria Math"/>
                        </a:rPr>
                        <m:t>=2 </m:t>
                      </m:r>
                      <m:f>
                        <m:fPr>
                          <m:ctrlPr>
                            <a:rPr lang="en-CA" sz="1400" i="1" dirty="0">
                              <a:solidFill>
                                <a:schemeClr val="tx1"/>
                              </a:solidFill>
                              <a:latin typeface="Cambria Math" panose="02040503050406030204" pitchFamily="18" charset="0"/>
                              <a:ea typeface="Cambria Math"/>
                            </a:rPr>
                          </m:ctrlPr>
                        </m:fPr>
                        <m:num>
                          <m:r>
                            <a:rPr lang="fr-CA" sz="1400" i="1" dirty="0">
                              <a:solidFill>
                                <a:schemeClr val="tx1"/>
                              </a:solidFill>
                              <a:latin typeface="Cambria Math" panose="02040503050406030204" pitchFamily="18" charset="0"/>
                              <a:ea typeface="Cambria Math"/>
                            </a:rPr>
                            <m:t>𝐿</m:t>
                          </m:r>
                        </m:num>
                        <m:den>
                          <m:r>
                            <a:rPr lang="fr-CA" sz="1400" i="1" dirty="0">
                              <a:solidFill>
                                <a:schemeClr val="tx1"/>
                              </a:solidFill>
                              <a:latin typeface="Cambria Math" panose="02040503050406030204" pitchFamily="18" charset="0"/>
                              <a:ea typeface="Cambria Math"/>
                            </a:rPr>
                            <m:t>𝑑</m:t>
                          </m:r>
                        </m:den>
                      </m:f>
                    </m:oMath>
                  </m:oMathPara>
                </a14:m>
                <a:endParaRPr lang="fr-FR" sz="1400" dirty="0">
                  <a:solidFill>
                    <a:schemeClr val="tx1"/>
                  </a:solidFill>
                  <a:latin typeface="Univers Condensed"/>
                  <a:ea typeface="Cambria Math" panose="02040503050406030204" pitchFamily="18" charset="0"/>
                </a:endParaRPr>
              </a:p>
              <a:p>
                <a:pPr marL="857250" lvl="3" indent="0" eaLnBrk="1" hangingPunct="1">
                  <a:buNone/>
                  <a:defRPr/>
                </a:pPr>
                <a:endParaRPr lang="fr-FR" sz="1400" dirty="0">
                  <a:latin typeface="Univers Condensed"/>
                  <a:ea typeface="Cambria Math" panose="02040503050406030204" pitchFamily="18" charset="0"/>
                </a:endParaRPr>
              </a:p>
              <a:p>
                <a:pPr marL="719138" lvl="2" indent="-358775" defTabSz="719138" eaLnBrk="1" hangingPunct="1">
                  <a:defRPr/>
                </a:pPr>
                <a:r>
                  <a:rPr lang="fr-FR" sz="1400" dirty="0">
                    <a:latin typeface="Univers Condensed"/>
                    <a:ea typeface="Cambria Math" panose="02040503050406030204" pitchFamily="18" charset="0"/>
                  </a:rPr>
                  <a:t>Panneau </a:t>
                </a:r>
                <a:r>
                  <a:rPr lang="fr-FR" sz="1400" u="sng" dirty="0">
                    <a:latin typeface="Univers Condensed"/>
                    <a:ea typeface="Cambria Math" panose="02040503050406030204" pitchFamily="18" charset="0"/>
                  </a:rPr>
                  <a:t>retenu sur les bords</a:t>
                </a:r>
              </a:p>
            </p:txBody>
          </p:sp>
        </mc:Choice>
        <mc:Fallback xmlns="">
          <p:sp>
            <p:nvSpPr>
              <p:cNvPr id="23" name="Rectangle 1027"/>
              <p:cNvSpPr txBox="1">
                <a:spLocks noRot="1" noChangeAspect="1" noMove="1" noResize="1" noEditPoints="1" noAdjustHandles="1" noChangeArrowheads="1" noChangeShapeType="1" noTextEdit="1"/>
              </p:cNvSpPr>
              <p:nvPr/>
            </p:nvSpPr>
            <p:spPr bwMode="auto">
              <a:xfrm>
                <a:off x="838200" y="635963"/>
                <a:ext cx="10387842" cy="2689730"/>
              </a:xfrm>
              <a:prstGeom prst="rect">
                <a:avLst/>
              </a:prstGeom>
              <a:blipFill>
                <a:blip r:embed="rId3"/>
                <a:stretch>
                  <a:fillRect l="-176" t="-226" b="-38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6666" y="1644415"/>
            <a:ext cx="3289571" cy="177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25" name="Tableau 24"/>
              <p:cNvGraphicFramePr>
                <a:graphicFrameLocks noGrp="1"/>
              </p:cNvGraphicFramePr>
              <p:nvPr>
                <p:extLst>
                  <p:ext uri="{D42A27DB-BD31-4B8C-83A1-F6EECF244321}">
                    <p14:modId xmlns:p14="http://schemas.microsoft.com/office/powerpoint/2010/main" val="932979203"/>
                  </p:ext>
                </p:extLst>
              </p:nvPr>
            </p:nvGraphicFramePr>
            <p:xfrm>
              <a:off x="1980844" y="3446128"/>
              <a:ext cx="7536160" cy="1900301"/>
            </p:xfrm>
            <a:graphic>
              <a:graphicData uri="http://schemas.openxmlformats.org/drawingml/2006/table">
                <a:tbl>
                  <a:tblPr firstRow="1" bandRow="1">
                    <a:tableStyleId>{5C22544A-7EE6-4342-B048-85BDC9FD1C3A}</a:tableStyleId>
                  </a:tblPr>
                  <a:tblGrid>
                    <a:gridCol w="14154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4320480">
                      <a:extLst>
                        <a:ext uri="{9D8B030D-6E8A-4147-A177-3AD203B41FA5}">
                          <a16:colId xmlns:a16="http://schemas.microsoft.com/office/drawing/2014/main" val="20002"/>
                        </a:ext>
                      </a:extLst>
                    </a:gridCol>
                  </a:tblGrid>
                  <a:tr h="491066">
                    <a:tc>
                      <a:txBody>
                        <a:bodyPr/>
                        <a:lstStyle/>
                        <a:p>
                          <a:pPr marL="285750" marR="0" lvl="4"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400" b="0" dirty="0">
                              <a:solidFill>
                                <a:schemeClr val="tx1"/>
                              </a:solidFill>
                              <a:latin typeface="Univers Condensed"/>
                              <a:ea typeface="Cambria Math" panose="02040503050406030204" pitchFamily="18" charset="0"/>
                            </a:rPr>
                            <a:t>Lorsque </a:t>
                          </a:r>
                          <a:endParaRPr lang="fr-FR" sz="14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r>
                                  <a:rPr lang="fr-CA" sz="1400" b="0" i="1" smtClean="0">
                                    <a:solidFill>
                                      <a:schemeClr val="tx1"/>
                                    </a:solidFill>
                                    <a:latin typeface="Cambria Math" panose="02040503050406030204" pitchFamily="18" charset="0"/>
                                    <a:ea typeface="Cambria Math" panose="02040503050406030204" pitchFamily="18" charset="0"/>
                                  </a:rPr>
                                  <m:t>𝐿</m:t>
                                </m:r>
                                <m:r>
                                  <a:rPr lang="fr-FR" sz="1400" b="0" i="1" smtClean="0">
                                    <a:solidFill>
                                      <a:schemeClr val="tx1"/>
                                    </a:solidFill>
                                    <a:latin typeface="Cambria Math" panose="02040503050406030204" pitchFamily="18" charset="0"/>
                                    <a:ea typeface="Cambria Math"/>
                                  </a:rPr>
                                  <m:t>≥</m:t>
                                </m:r>
                                <m:r>
                                  <a:rPr lang="fr-CA" sz="1400" b="0" i="1" smtClean="0">
                                    <a:solidFill>
                                      <a:schemeClr val="tx1"/>
                                    </a:solidFill>
                                    <a:latin typeface="Cambria Math" panose="02040503050406030204" pitchFamily="18" charset="0"/>
                                    <a:ea typeface="Cambria Math"/>
                                  </a:rPr>
                                  <m:t>𝑏</m:t>
                                </m:r>
                                <m:r>
                                  <a:rPr lang="fr-CA" sz="1400" b="0" i="1" smtClean="0">
                                    <a:solidFill>
                                      <a:schemeClr val="tx1"/>
                                    </a:solidFill>
                                    <a:latin typeface="Cambria Math" panose="02040503050406030204" pitchFamily="18" charset="0"/>
                                    <a:ea typeface="Cambria Math"/>
                                  </a:rPr>
                                  <m:t> ,</m:t>
                                </m:r>
                              </m:oMath>
                            </m:oMathPara>
                          </a14:m>
                          <a:endParaRPr lang="fr-FR" sz="14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left"/>
                              </m:oMathParaPr>
                              <m:oMath xmlns:m="http://schemas.openxmlformats.org/officeDocument/2006/math">
                                <m:r>
                                  <a:rPr lang="fr-CA" sz="1400" b="0" i="1" smtClean="0">
                                    <a:solidFill>
                                      <a:schemeClr val="tx1"/>
                                    </a:solidFill>
                                    <a:latin typeface="Cambria Math" panose="02040503050406030204" pitchFamily="18" charset="0"/>
                                    <a:ea typeface="Cambria Math"/>
                                  </a:rPr>
                                  <m:t>𝜆</m:t>
                                </m:r>
                                <m:r>
                                  <a:rPr lang="fr-CA" sz="1400" b="0" i="1" smtClean="0">
                                    <a:solidFill>
                                      <a:schemeClr val="tx1"/>
                                    </a:solidFill>
                                    <a:latin typeface="Cambria Math" panose="02040503050406030204" pitchFamily="18" charset="0"/>
                                    <a:ea typeface="Cambria Math"/>
                                  </a:rPr>
                                  <m:t>=1,2 </m:t>
                                </m:r>
                                <m:f>
                                  <m:fPr>
                                    <m:ctrlPr>
                                      <a:rPr lang="fr-CA" sz="1400" b="0" i="1" smtClean="0">
                                        <a:solidFill>
                                          <a:schemeClr val="tx1"/>
                                        </a:solidFill>
                                        <a:latin typeface="Cambria Math" panose="02040503050406030204" pitchFamily="18" charset="0"/>
                                        <a:ea typeface="Cambria Math"/>
                                      </a:rPr>
                                    </m:ctrlPr>
                                  </m:fPr>
                                  <m:num>
                                    <m:r>
                                      <a:rPr lang="fr-CA" sz="1400" b="0" i="1" smtClean="0">
                                        <a:solidFill>
                                          <a:schemeClr val="tx1"/>
                                        </a:solidFill>
                                        <a:latin typeface="Cambria Math" panose="02040503050406030204" pitchFamily="18" charset="0"/>
                                        <a:ea typeface="Cambria Math"/>
                                      </a:rPr>
                                      <m:t>𝑏</m:t>
                                    </m:r>
                                  </m:num>
                                  <m:den>
                                    <m:r>
                                      <a:rPr lang="fr-CA" sz="1400" b="0" i="1" smtClean="0">
                                        <a:solidFill>
                                          <a:schemeClr val="tx1"/>
                                        </a:solidFill>
                                        <a:latin typeface="Cambria Math" panose="02040503050406030204" pitchFamily="18" charset="0"/>
                                        <a:ea typeface="Cambria Math"/>
                                      </a:rPr>
                                      <m:t>𝑑</m:t>
                                    </m:r>
                                  </m:den>
                                </m:f>
                              </m:oMath>
                            </m:oMathPara>
                          </a14:m>
                          <a:endParaRPr lang="fr-FR" sz="14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9181">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14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285750" marR="0" lvl="4"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400" b="0" kern="1200" dirty="0">
                              <a:solidFill>
                                <a:schemeClr val="tx1"/>
                              </a:solidFill>
                              <a:latin typeface="Univers Condensed"/>
                              <a:ea typeface="Cambria Math" panose="02040503050406030204" pitchFamily="18" charset="0"/>
                              <a:cs typeface="+mn-cs"/>
                            </a:rPr>
                            <a:t>Lorsque</a:t>
                          </a:r>
                          <a:r>
                            <a:rPr lang="fr-CA" sz="1400" b="0" dirty="0">
                              <a:solidFill>
                                <a:schemeClr val="tx1"/>
                              </a:solidFill>
                              <a:latin typeface="Univers Condensed"/>
                              <a:ea typeface="Cambria Math" panose="02040503050406030204" pitchFamily="18" charset="0"/>
                            </a:rPr>
                            <a:t> </a:t>
                          </a:r>
                          <a:endParaRPr lang="fr-FR" sz="1400" b="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2" indent="-9144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r>
                                  <a:rPr lang="fr-CA" sz="1400" b="0" i="1" smtClean="0">
                                    <a:solidFill>
                                      <a:schemeClr val="tx1"/>
                                    </a:solidFill>
                                    <a:latin typeface="Cambria Math" panose="02040503050406030204" pitchFamily="18" charset="0"/>
                                    <a:ea typeface="Cambria Math" panose="02040503050406030204" pitchFamily="18" charset="0"/>
                                  </a:rPr>
                                  <m:t>𝐿</m:t>
                                </m:r>
                                <m:r>
                                  <a:rPr lang="fr-FR" sz="1400" b="0" i="1" smtClean="0">
                                    <a:solidFill>
                                      <a:schemeClr val="tx1"/>
                                    </a:solidFill>
                                    <a:latin typeface="Cambria Math" panose="02040503050406030204" pitchFamily="18" charset="0"/>
                                    <a:ea typeface="Cambria Math"/>
                                  </a:rPr>
                                  <m:t>&lt;</m:t>
                                </m:r>
                                <m:r>
                                  <a:rPr lang="fr-CA" sz="1400" b="0" i="1" smtClean="0">
                                    <a:solidFill>
                                      <a:schemeClr val="tx1"/>
                                    </a:solidFill>
                                    <a:latin typeface="Cambria Math" panose="02040503050406030204" pitchFamily="18" charset="0"/>
                                    <a:ea typeface="Cambria Math"/>
                                  </a:rPr>
                                  <m:t>𝑏</m:t>
                                </m:r>
                                <m:r>
                                  <a:rPr lang="fr-CA" sz="1400" b="0" i="1" smtClean="0">
                                    <a:solidFill>
                                      <a:schemeClr val="tx1"/>
                                    </a:solidFill>
                                    <a:latin typeface="Cambria Math" panose="02040503050406030204" pitchFamily="18" charset="0"/>
                                    <a:ea typeface="Cambria Math"/>
                                  </a:rPr>
                                  <m:t> ,</m:t>
                                </m:r>
                              </m:oMath>
                            </m:oMathPara>
                          </a14:m>
                          <a:endParaRPr lang="fr-FR" sz="1400" b="0" dirty="0">
                            <a:solidFill>
                              <a:schemeClr val="tx1"/>
                            </a:solidFill>
                            <a:latin typeface="Univers Condensed"/>
                            <a:ea typeface="Cambria Math" panose="02040503050406030204" pitchFamily="18" charset="0"/>
                          </a:endParaRPr>
                        </a:p>
                      </a:txBody>
                      <a:tcPr anchor="ctr">
                        <a:lnL>
                          <a:noFill/>
                        </a:lnL>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400" b="0" i="1" smtClean="0">
                                    <a:solidFill>
                                      <a:schemeClr val="tx1"/>
                                    </a:solidFill>
                                    <a:latin typeface="Cambria Math" panose="02040503050406030204" pitchFamily="18" charset="0"/>
                                    <a:ea typeface="Cambria Math"/>
                                  </a:rPr>
                                  <m:t>𝜆</m:t>
                                </m:r>
                                <m:r>
                                  <a:rPr lang="fr-CA" sz="1400" b="0" i="1" smtClean="0">
                                    <a:solidFill>
                                      <a:schemeClr val="tx1"/>
                                    </a:solidFill>
                                    <a:latin typeface="Cambria Math" panose="02040503050406030204" pitchFamily="18" charset="0"/>
                                    <a:ea typeface="Cambria Math"/>
                                  </a:rPr>
                                  <m:t>=</m:t>
                                </m:r>
                                <m:f>
                                  <m:fPr>
                                    <m:ctrlPr>
                                      <a:rPr lang="fr-CA" sz="1400" b="0" i="1" smtClean="0">
                                        <a:solidFill>
                                          <a:schemeClr val="tx1"/>
                                        </a:solidFill>
                                        <a:latin typeface="Cambria Math" panose="02040503050406030204" pitchFamily="18" charset="0"/>
                                        <a:ea typeface="Cambria Math"/>
                                      </a:rPr>
                                    </m:ctrlPr>
                                  </m:fPr>
                                  <m:num>
                                    <m:f>
                                      <m:fPr>
                                        <m:ctrlPr>
                                          <a:rPr lang="fr-CA" sz="1400" b="0" i="1" smtClean="0">
                                            <a:solidFill>
                                              <a:schemeClr val="tx1"/>
                                            </a:solidFill>
                                            <a:latin typeface="Cambria Math" panose="02040503050406030204" pitchFamily="18" charset="0"/>
                                            <a:ea typeface="Cambria Math"/>
                                          </a:rPr>
                                        </m:ctrlPr>
                                      </m:fPr>
                                      <m:num>
                                        <m:r>
                                          <a:rPr lang="fr-CA" sz="1400" b="0" i="1" smtClean="0">
                                            <a:solidFill>
                                              <a:schemeClr val="tx1"/>
                                            </a:solidFill>
                                            <a:latin typeface="Cambria Math" panose="02040503050406030204" pitchFamily="18" charset="0"/>
                                            <a:ea typeface="Cambria Math"/>
                                          </a:rPr>
                                          <m:t>2 </m:t>
                                        </m:r>
                                        <m:r>
                                          <a:rPr lang="fr-CA" sz="1400" b="0" i="1" smtClean="0">
                                            <a:solidFill>
                                              <a:schemeClr val="tx1"/>
                                            </a:solidFill>
                                            <a:latin typeface="Cambria Math" panose="02040503050406030204" pitchFamily="18" charset="0"/>
                                            <a:ea typeface="Cambria Math"/>
                                          </a:rPr>
                                          <m:t>𝐿</m:t>
                                        </m:r>
                                      </m:num>
                                      <m:den>
                                        <m:r>
                                          <a:rPr lang="fr-CA" sz="1400" b="0" i="1" smtClean="0">
                                            <a:solidFill>
                                              <a:schemeClr val="tx1"/>
                                            </a:solidFill>
                                            <a:latin typeface="Cambria Math" panose="02040503050406030204" pitchFamily="18" charset="0"/>
                                            <a:ea typeface="Cambria Math"/>
                                          </a:rPr>
                                          <m:t>𝑑</m:t>
                                        </m:r>
                                      </m:den>
                                    </m:f>
                                  </m:num>
                                  <m:den>
                                    <m:rad>
                                      <m:radPr>
                                        <m:degHide m:val="on"/>
                                        <m:ctrlPr>
                                          <a:rPr lang="fr-CA" sz="1400" b="0" i="1" smtClean="0">
                                            <a:solidFill>
                                              <a:schemeClr val="tx1"/>
                                            </a:solidFill>
                                            <a:latin typeface="Cambria Math" panose="02040503050406030204" pitchFamily="18" charset="0"/>
                                            <a:ea typeface="Cambria Math"/>
                                          </a:rPr>
                                        </m:ctrlPr>
                                      </m:radPr>
                                      <m:deg/>
                                      <m:e>
                                        <m:sSup>
                                          <m:sSupPr>
                                            <m:ctrlPr>
                                              <a:rPr lang="fr-CA" sz="1400" b="0" i="1" smtClean="0">
                                                <a:solidFill>
                                                  <a:schemeClr val="tx1"/>
                                                </a:solidFill>
                                                <a:latin typeface="Cambria Math" panose="02040503050406030204" pitchFamily="18" charset="0"/>
                                                <a:ea typeface="Cambria Math"/>
                                              </a:rPr>
                                            </m:ctrlPr>
                                          </m:sSupPr>
                                          <m:e>
                                            <m:r>
                                              <a:rPr lang="fr-CA" sz="1400" b="0" i="1" smtClean="0">
                                                <a:solidFill>
                                                  <a:schemeClr val="tx1"/>
                                                </a:solidFill>
                                                <a:latin typeface="Cambria Math" panose="02040503050406030204" pitchFamily="18" charset="0"/>
                                                <a:ea typeface="Cambria Math"/>
                                              </a:rPr>
                                              <m:t>1+</m:t>
                                            </m:r>
                                            <m:d>
                                              <m:dPr>
                                                <m:ctrlPr>
                                                  <a:rPr lang="fr-CA" sz="1400" b="0" i="1" smtClean="0">
                                                    <a:solidFill>
                                                      <a:schemeClr val="tx1"/>
                                                    </a:solidFill>
                                                    <a:latin typeface="Cambria Math" panose="02040503050406030204" pitchFamily="18" charset="0"/>
                                                    <a:ea typeface="Cambria Math"/>
                                                  </a:rPr>
                                                </m:ctrlPr>
                                              </m:dPr>
                                              <m:e>
                                                <m:r>
                                                  <a:rPr lang="fr-CA" sz="1400" b="0" i="1" smtClean="0">
                                                    <a:solidFill>
                                                      <a:schemeClr val="tx1"/>
                                                    </a:solidFill>
                                                    <a:latin typeface="Cambria Math" panose="02040503050406030204" pitchFamily="18" charset="0"/>
                                                    <a:ea typeface="Cambria Math"/>
                                                  </a:rPr>
                                                  <m:t>1,2 </m:t>
                                                </m:r>
                                                <m:f>
                                                  <m:fPr>
                                                    <m:ctrlPr>
                                                      <a:rPr lang="fr-CA" sz="1400" b="0" i="1" smtClean="0">
                                                        <a:solidFill>
                                                          <a:schemeClr val="tx1"/>
                                                        </a:solidFill>
                                                        <a:latin typeface="Cambria Math" panose="02040503050406030204" pitchFamily="18" charset="0"/>
                                                        <a:ea typeface="Cambria Math"/>
                                                      </a:rPr>
                                                    </m:ctrlPr>
                                                  </m:fPr>
                                                  <m:num>
                                                    <m:r>
                                                      <a:rPr lang="fr-CA" sz="1400" b="0" i="1" smtClean="0">
                                                        <a:solidFill>
                                                          <a:schemeClr val="tx1"/>
                                                        </a:solidFill>
                                                        <a:latin typeface="Cambria Math" panose="02040503050406030204" pitchFamily="18" charset="0"/>
                                                        <a:ea typeface="Cambria Math"/>
                                                      </a:rPr>
                                                      <m:t>𝐿</m:t>
                                                    </m:r>
                                                  </m:num>
                                                  <m:den>
                                                    <m:r>
                                                      <a:rPr lang="fr-CA" sz="1400" b="0" i="1" smtClean="0">
                                                        <a:solidFill>
                                                          <a:schemeClr val="tx1"/>
                                                        </a:solidFill>
                                                        <a:latin typeface="Cambria Math" panose="02040503050406030204" pitchFamily="18" charset="0"/>
                                                        <a:ea typeface="Cambria Math"/>
                                                      </a:rPr>
                                                      <m:t>𝑏</m:t>
                                                    </m:r>
                                                  </m:den>
                                                </m:f>
                                              </m:e>
                                            </m:d>
                                          </m:e>
                                          <m:sup>
                                            <m:r>
                                              <a:rPr lang="fr-CA" sz="1400" b="0" i="1" smtClean="0">
                                                <a:solidFill>
                                                  <a:schemeClr val="tx1"/>
                                                </a:solidFill>
                                                <a:latin typeface="Cambria Math" panose="02040503050406030204" pitchFamily="18" charset="0"/>
                                                <a:ea typeface="Cambria Math"/>
                                              </a:rPr>
                                              <m:t>3</m:t>
                                            </m:r>
                                          </m:sup>
                                        </m:sSup>
                                      </m:e>
                                    </m:rad>
                                  </m:den>
                                </m:f>
                              </m:oMath>
                            </m:oMathPara>
                          </a14:m>
                          <a:endParaRPr lang="fr-FR" sz="1400" b="0" dirty="0">
                            <a:solidFill>
                              <a:schemeClr val="tx1"/>
                            </a:solidFill>
                            <a:latin typeface="Univers Condensed"/>
                          </a:endParaRPr>
                        </a:p>
                      </a:txBody>
                      <a:tcPr anchor="ctr">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25" name="Tableau 24"/>
              <p:cNvGraphicFramePr>
                <a:graphicFrameLocks noGrp="1"/>
              </p:cNvGraphicFramePr>
              <p:nvPr>
                <p:extLst>
                  <p:ext uri="{D42A27DB-BD31-4B8C-83A1-F6EECF244321}">
                    <p14:modId xmlns:p14="http://schemas.microsoft.com/office/powerpoint/2010/main" val="932979203"/>
                  </p:ext>
                </p:extLst>
              </p:nvPr>
            </p:nvGraphicFramePr>
            <p:xfrm>
              <a:off x="1980844" y="3446128"/>
              <a:ext cx="7536160" cy="1900301"/>
            </p:xfrm>
            <a:graphic>
              <a:graphicData uri="http://schemas.openxmlformats.org/drawingml/2006/table">
                <a:tbl>
                  <a:tblPr firstRow="1" bandRow="1">
                    <a:tableStyleId>{5C22544A-7EE6-4342-B048-85BDC9FD1C3A}</a:tableStyleId>
                  </a:tblPr>
                  <a:tblGrid>
                    <a:gridCol w="141548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4320480">
                      <a:extLst>
                        <a:ext uri="{9D8B030D-6E8A-4147-A177-3AD203B41FA5}">
                          <a16:colId xmlns:a16="http://schemas.microsoft.com/office/drawing/2014/main" val="20002"/>
                        </a:ext>
                      </a:extLst>
                    </a:gridCol>
                  </a:tblGrid>
                  <a:tr h="496507">
                    <a:tc>
                      <a:txBody>
                        <a:bodyPr/>
                        <a:lstStyle/>
                        <a:p>
                          <a:pPr marL="285750" marR="0" lvl="4"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400" b="0" dirty="0">
                              <a:solidFill>
                                <a:schemeClr val="tx1"/>
                              </a:solidFill>
                              <a:latin typeface="Univers Condensed"/>
                              <a:ea typeface="Cambria Math" panose="02040503050406030204" pitchFamily="18" charset="0"/>
                            </a:rPr>
                            <a:t>Lorsque </a:t>
                          </a:r>
                          <a:endParaRPr lang="fr-FR" sz="14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78983" r="-240678" b="-284146"/>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74366" b="-284146"/>
                          </a:stretch>
                        </a:blipFill>
                      </a:tcPr>
                    </a:tc>
                    <a:extLst>
                      <a:ext uri="{0D108BD9-81ED-4DB2-BD59-A6C34878D82A}">
                        <a16:rowId xmlns:a16="http://schemas.microsoft.com/office/drawing/2014/main" val="10000"/>
                      </a:ext>
                    </a:extLst>
                  </a:tr>
                  <a:tr h="309181">
                    <a:tc gridSpan="2">
                      <a:txBody>
                        <a:bodyPr/>
                        <a:lstStyle/>
                        <a:p>
                          <a:pPr marL="0" marR="0" lvl="4"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fr-FR"/>
                        </a:p>
                      </a:txBody>
                      <a:tcPr/>
                    </a:tc>
                    <a:tc>
                      <a:txBody>
                        <a:bodyPr/>
                        <a:lstStyle/>
                        <a:p>
                          <a:endParaRPr lang="fr-FR" sz="14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94613">
                    <a:tc>
                      <a:txBody>
                        <a:bodyPr/>
                        <a:lstStyle/>
                        <a:p>
                          <a:pPr marL="285750" marR="0" lvl="4"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1400" b="0" kern="1200" dirty="0">
                              <a:solidFill>
                                <a:schemeClr val="tx1"/>
                              </a:solidFill>
                              <a:latin typeface="Univers Condensed"/>
                              <a:ea typeface="Cambria Math" panose="02040503050406030204" pitchFamily="18" charset="0"/>
                              <a:cs typeface="+mn-cs"/>
                            </a:rPr>
                            <a:t>Lorsque</a:t>
                          </a:r>
                          <a:r>
                            <a:rPr lang="fr-CA" sz="1400" b="0" dirty="0">
                              <a:solidFill>
                                <a:schemeClr val="tx1"/>
                              </a:solidFill>
                              <a:latin typeface="Univers Condensed"/>
                              <a:ea typeface="Cambria Math" panose="02040503050406030204" pitchFamily="18" charset="0"/>
                            </a:rPr>
                            <a:t> </a:t>
                          </a:r>
                          <a:endParaRPr lang="fr-FR" sz="1400" b="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fr-FR"/>
                        </a:p>
                      </a:txBody>
                      <a:tcPr anchor="ctr">
                        <a:lnL>
                          <a:noFill/>
                        </a:lnL>
                        <a:blipFill>
                          <a:blip r:embed="rId5"/>
                          <a:stretch>
                            <a:fillRect l="-78983" t="-73889" r="-240678" b="-1111"/>
                          </a:stretch>
                        </a:blipFill>
                      </a:tcPr>
                    </a:tc>
                    <a:tc>
                      <a:txBody>
                        <a:bodyPr/>
                        <a:lstStyle/>
                        <a:p>
                          <a:endParaRPr lang="fr-FR"/>
                        </a:p>
                      </a:txBody>
                      <a:tcPr anchor="ctr">
                        <a:lnR w="12700" cmpd="sng">
                          <a:noFill/>
                        </a:lnR>
                        <a:lnT w="38100" cmpd="sng">
                          <a:noFill/>
                        </a:lnT>
                        <a:lnB w="12700" cmpd="sng">
                          <a:noFill/>
                        </a:lnB>
                        <a:lnTlToBr w="12700" cmpd="sng">
                          <a:noFill/>
                          <a:prstDash val="solid"/>
                        </a:lnTlToBr>
                        <a:lnBlToTr w="12700" cmpd="sng">
                          <a:noFill/>
                          <a:prstDash val="solid"/>
                        </a:lnBlToTr>
                        <a:blipFill>
                          <a:blip r:embed="rId5"/>
                          <a:stretch>
                            <a:fillRect l="-74366" t="-73889" b="-1111"/>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26" name="Rectangle 1027"/>
              <p:cNvSpPr txBox="1">
                <a:spLocks noChangeArrowheads="1"/>
              </p:cNvSpPr>
              <p:nvPr/>
            </p:nvSpPr>
            <p:spPr bwMode="auto">
              <a:xfrm>
                <a:off x="838200" y="5341925"/>
                <a:ext cx="9461725" cy="145851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138" lvl="2" indent="-358775" defTabSz="719138" eaLnBrk="1" hangingPunct="1">
                  <a:defRPr/>
                </a:pPr>
                <a:r>
                  <a:rPr lang="fr-FR" sz="1400" dirty="0">
                    <a:solidFill>
                      <a:schemeClr val="tx1"/>
                    </a:solidFill>
                    <a:latin typeface="Univers Condensed"/>
                    <a:ea typeface="Cambria Math" panose="02040503050406030204" pitchFamily="18" charset="0"/>
                  </a:rPr>
                  <a:t>Pour tenir compte de la flexibilité en cisaillement du noyau (avec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𝐺</m:t>
                        </m:r>
                      </m:e>
                      <m:sub>
                        <m:r>
                          <a:rPr lang="fr-CA" sz="1400" i="1" dirty="0">
                            <a:solidFill>
                              <a:schemeClr val="tx1"/>
                            </a:solidFill>
                            <a:latin typeface="Cambria Math" panose="02040503050406030204" pitchFamily="18" charset="0"/>
                            <a:ea typeface="Cambria Math"/>
                          </a:rPr>
                          <m:t>𝑐</m:t>
                        </m:r>
                      </m:sub>
                    </m:sSub>
                  </m:oMath>
                </a14:m>
                <a:r>
                  <a:rPr lang="fr-CA" sz="1400" dirty="0">
                    <a:solidFill>
                      <a:schemeClr val="tx1"/>
                    </a:solidFill>
                    <a:latin typeface="Univers Condensed"/>
                  </a:rPr>
                  <a:t> module du cisaillement du noyau), la résistance ultime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𝐶</m:t>
                        </m:r>
                      </m:e>
                      <m:sub>
                        <m:r>
                          <a:rPr lang="fr-CA" sz="1400" i="1" dirty="0">
                            <a:solidFill>
                              <a:schemeClr val="tx1"/>
                            </a:solidFill>
                            <a:latin typeface="Cambria Math" panose="02040503050406030204" pitchFamily="18" charset="0"/>
                            <a:ea typeface="Cambria Math"/>
                          </a:rPr>
                          <m:t>𝑢</m:t>
                        </m:r>
                      </m:sub>
                    </m:sSub>
                  </m:oMath>
                </a14:m>
                <a:r>
                  <a:rPr lang="fr-FR" sz="1400" dirty="0">
                    <a:solidFill>
                      <a:schemeClr val="tx1"/>
                    </a:solidFill>
                    <a:latin typeface="Univers Condensed"/>
                    <a:ea typeface="Cambria Math" panose="02040503050406030204" pitchFamily="18" charset="0"/>
                  </a:rPr>
                  <a:t>)</a:t>
                </a:r>
              </a:p>
              <a:p>
                <a:pPr marL="719138" lvl="2" indent="-358775" defTabSz="719138" eaLnBrk="1" hangingPunct="1">
                  <a:defRPr/>
                </a:pPr>
                <a:endParaRPr lang="fr-FR" sz="14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𝐶</m:t>
                          </m:r>
                        </m:e>
                        <m:sub>
                          <m:r>
                            <a:rPr lang="fr-CA" sz="1400" i="1" dirty="0">
                              <a:solidFill>
                                <a:schemeClr val="tx1"/>
                              </a:solidFill>
                              <a:latin typeface="Cambria Math" panose="02040503050406030204" pitchFamily="18" charset="0"/>
                              <a:ea typeface="Cambria Math"/>
                            </a:rPr>
                            <m:t>𝑢</m:t>
                          </m:r>
                        </m:sub>
                      </m:sSub>
                      <m:r>
                        <a:rPr lang="fr-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𝐶</m:t>
                              </m:r>
                            </m:e>
                            <m:sub>
                              <m:r>
                                <a:rPr lang="fr-CA" sz="1400" i="1" dirty="0">
                                  <a:solidFill>
                                    <a:schemeClr val="tx1"/>
                                  </a:solidFill>
                                  <a:latin typeface="Cambria Math" panose="02040503050406030204" pitchFamily="18" charset="0"/>
                                  <a:ea typeface="Cambria Math"/>
                                </a:rPr>
                                <m:t>𝑟</m:t>
                              </m:r>
                            </m:sub>
                          </m:sSub>
                        </m:num>
                        <m:den>
                          <m:r>
                            <a:rPr lang="fr-CA" sz="1400" i="1" dirty="0">
                              <a:solidFill>
                                <a:schemeClr val="tx1"/>
                              </a:solidFill>
                              <a:latin typeface="Cambria Math" panose="02040503050406030204" pitchFamily="18" charset="0"/>
                              <a:ea typeface="Cambria Math"/>
                            </a:rPr>
                            <m:t>1+</m:t>
                          </m:r>
                          <m:f>
                            <m:fPr>
                              <m:ctrlPr>
                                <a:rPr lang="fr-CA" sz="1400" i="1" dirty="0">
                                  <a:solidFill>
                                    <a:schemeClr val="tx1"/>
                                  </a:solidFill>
                                  <a:latin typeface="Cambria Math" panose="02040503050406030204" pitchFamily="18" charset="0"/>
                                  <a:ea typeface="Cambria Math"/>
                                </a:rPr>
                              </m:ctrlPr>
                            </m:fPr>
                            <m:num>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𝐶</m:t>
                                  </m:r>
                                </m:e>
                                <m:sub>
                                  <m:r>
                                    <a:rPr lang="fr-CA" sz="1400" i="1" dirty="0">
                                      <a:solidFill>
                                        <a:schemeClr val="tx1"/>
                                      </a:solidFill>
                                      <a:latin typeface="Cambria Math" panose="02040503050406030204" pitchFamily="18" charset="0"/>
                                      <a:ea typeface="Cambria Math"/>
                                    </a:rPr>
                                    <m:t>𝑟</m:t>
                                  </m:r>
                                </m:sub>
                              </m:sSub>
                            </m:num>
                            <m:den>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𝐺</m:t>
                                  </m:r>
                                </m:e>
                                <m:sub>
                                  <m:r>
                                    <a:rPr lang="fr-CA" sz="1400" i="1" dirty="0">
                                      <a:solidFill>
                                        <a:schemeClr val="tx1"/>
                                      </a:solidFill>
                                      <a:latin typeface="Cambria Math" panose="02040503050406030204" pitchFamily="18" charset="0"/>
                                      <a:ea typeface="Cambria Math"/>
                                    </a:rPr>
                                    <m:t>𝑐</m:t>
                                  </m:r>
                                </m:sub>
                              </m:sSub>
                              <m:r>
                                <a:rPr lang="fr-CA" sz="1400" i="1" dirty="0">
                                  <a:solidFill>
                                    <a:schemeClr val="tx1"/>
                                  </a:solidFill>
                                  <a:latin typeface="Cambria Math" panose="02040503050406030204" pitchFamily="18" charset="0"/>
                                  <a:ea typeface="Cambria Math"/>
                                </a:rPr>
                                <m:t> </m:t>
                              </m:r>
                              <m:r>
                                <a:rPr lang="fr-CA" sz="1400" i="1" dirty="0">
                                  <a:solidFill>
                                    <a:schemeClr val="tx1"/>
                                  </a:solidFill>
                                  <a:latin typeface="Cambria Math" panose="02040503050406030204" pitchFamily="18" charset="0"/>
                                  <a:ea typeface="Cambria Math"/>
                                </a:rPr>
                                <m:t>𝑑</m:t>
                              </m:r>
                              <m:r>
                                <a:rPr lang="fr-CA" sz="1400" i="1" dirty="0">
                                  <a:solidFill>
                                    <a:schemeClr val="tx1"/>
                                  </a:solidFill>
                                  <a:latin typeface="Cambria Math" panose="02040503050406030204" pitchFamily="18" charset="0"/>
                                  <a:ea typeface="Cambria Math"/>
                                </a:rPr>
                                <m:t> </m:t>
                              </m:r>
                              <m:r>
                                <a:rPr lang="fr-CA" sz="1400" i="1" dirty="0">
                                  <a:solidFill>
                                    <a:schemeClr val="tx1"/>
                                  </a:solidFill>
                                  <a:latin typeface="Cambria Math" panose="02040503050406030204" pitchFamily="18" charset="0"/>
                                  <a:ea typeface="Cambria Math"/>
                                </a:rPr>
                                <m:t>𝑏</m:t>
                              </m:r>
                            </m:den>
                          </m:f>
                        </m:den>
                      </m:f>
                    </m:oMath>
                  </m:oMathPara>
                </a14:m>
                <a:endParaRPr lang="fr-FR" sz="1400" dirty="0">
                  <a:solidFill>
                    <a:schemeClr val="tx1"/>
                  </a:solidFill>
                  <a:latin typeface="Univers Condensed"/>
                  <a:ea typeface="Cambria Math" panose="02040503050406030204" pitchFamily="18" charset="0"/>
                </a:endParaRPr>
              </a:p>
            </p:txBody>
          </p:sp>
        </mc:Choice>
        <mc:Fallback xmlns="">
          <p:sp>
            <p:nvSpPr>
              <p:cNvPr id="26" name="Rectangle 1027"/>
              <p:cNvSpPr txBox="1">
                <a:spLocks noRot="1" noChangeAspect="1" noMove="1" noResize="1" noEditPoints="1" noAdjustHandles="1" noChangeArrowheads="1" noChangeShapeType="1" noTextEdit="1"/>
              </p:cNvSpPr>
              <p:nvPr/>
            </p:nvSpPr>
            <p:spPr bwMode="auto">
              <a:xfrm>
                <a:off x="838200" y="5341925"/>
                <a:ext cx="9461725" cy="1458514"/>
              </a:xfrm>
              <a:prstGeom prst="rect">
                <a:avLst/>
              </a:prstGeom>
              <a:blipFill>
                <a:blip r:embed="rId6"/>
                <a:stretch>
                  <a:fillRect t="-4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7888AA09-D84D-264D-9C57-0E19D1883B4C}"/>
              </a:ext>
            </a:extLst>
          </p:cNvPr>
          <p:cNvSpPr/>
          <p:nvPr/>
        </p:nvSpPr>
        <p:spPr>
          <a:xfrm>
            <a:off x="6473412"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8784683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sandwich</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557189"/>
                <a:ext cx="9266876" cy="62252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Contrainte de flambement de la </a:t>
                </a:r>
                <a:r>
                  <a:rPr lang="fr-FR" sz="1600" b="1" dirty="0">
                    <a:solidFill>
                      <a:schemeClr val="accent1"/>
                    </a:solidFill>
                    <a:latin typeface="Univers Condensed"/>
                    <a:ea typeface="Cambria Math" panose="02040503050406030204" pitchFamily="18" charset="0"/>
                  </a:rPr>
                  <a:t>peau</a:t>
                </a:r>
                <a:endParaRPr lang="fr-FR" sz="1600" dirty="0">
                  <a:latin typeface="Univers Condensed"/>
                  <a:ea typeface="Cambria Math" panose="02040503050406030204" pitchFamily="18" charset="0"/>
                </a:endParaRPr>
              </a:p>
              <a:p>
                <a:pPr marL="360363" lvl="2" indent="0" defTabSz="719138" eaLnBrk="1" hangingPunct="1">
                  <a:buNone/>
                  <a:defRPr/>
                </a:pPr>
                <a:endParaRPr lang="fr-FR" sz="1600" dirty="0">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4,5 </m:t>
                          </m:r>
                          <m:rad>
                            <m:radPr>
                              <m:ctrlPr>
                                <a:rPr lang="fr-CA" sz="1600" i="1" dirty="0">
                                  <a:solidFill>
                                    <a:schemeClr val="tx1"/>
                                  </a:solidFill>
                                  <a:latin typeface="Cambria Math" panose="02040503050406030204" pitchFamily="18" charset="0"/>
                                  <a:ea typeface="Cambria Math"/>
                                </a:rPr>
                              </m:ctrlPr>
                            </m:radPr>
                            <m:deg>
                              <m:r>
                                <m:rPr>
                                  <m:brk m:alnAt="7"/>
                                </m:rPr>
                                <a:rPr lang="fr-CA" sz="1600" i="1" dirty="0">
                                  <a:solidFill>
                                    <a:schemeClr val="tx1"/>
                                  </a:solidFill>
                                  <a:latin typeface="Cambria Math" panose="02040503050406030204" pitchFamily="18" charset="0"/>
                                  <a:ea typeface="Cambria Math"/>
                                </a:rPr>
                                <m:t>3</m:t>
                              </m:r>
                            </m:deg>
                            <m:e>
                              <m:r>
                                <a:rPr lang="fr-CA" sz="1600" i="1" dirty="0">
                                  <a:solidFill>
                                    <a:schemeClr val="tx1"/>
                                  </a:solidFill>
                                  <a:latin typeface="Cambria Math" panose="02040503050406030204" pitchFamily="18" charset="0"/>
                                  <a:ea typeface="Cambria Math"/>
                                </a:rPr>
                                <m:t>𝐸</m:t>
                              </m:r>
                            </m:e>
                          </m:rad>
                        </m:num>
                        <m:den>
                          <m:rad>
                            <m:radPr>
                              <m:ctrlPr>
                                <a:rPr lang="en-CA" sz="1600" i="1" dirty="0">
                                  <a:solidFill>
                                    <a:schemeClr val="tx1"/>
                                  </a:solidFill>
                                  <a:latin typeface="Cambria Math" panose="02040503050406030204" pitchFamily="18" charset="0"/>
                                  <a:ea typeface="Cambria Math"/>
                                </a:rPr>
                              </m:ctrlPr>
                            </m:radPr>
                            <m:deg>
                              <m:r>
                                <m:rPr>
                                  <m:brk m:alnAt="7"/>
                                </m:rPr>
                                <a:rPr lang="fr-CA" sz="1600" i="1" dirty="0">
                                  <a:solidFill>
                                    <a:schemeClr val="tx1"/>
                                  </a:solidFill>
                                  <a:latin typeface="Cambria Math" panose="02040503050406030204" pitchFamily="18" charset="0"/>
                                  <a:ea typeface="Cambria Math"/>
                                </a:rPr>
                                <m:t>6</m:t>
                              </m:r>
                            </m:deg>
                            <m:e>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𝐸</m:t>
                                  </m:r>
                                </m:e>
                                <m:sub>
                                  <m:r>
                                    <a:rPr lang="fr-CA" sz="1600" i="1" dirty="0">
                                      <a:solidFill>
                                        <a:schemeClr val="tx1"/>
                                      </a:solidFill>
                                      <a:latin typeface="Cambria Math" panose="02040503050406030204" pitchFamily="18" charset="0"/>
                                      <a:ea typeface="Cambria Math"/>
                                    </a:rPr>
                                    <m:t>𝑐</m:t>
                                  </m:r>
                                </m:sub>
                              </m:sSub>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𝐺</m:t>
                                  </m:r>
                                </m:e>
                                <m:sub>
                                  <m:r>
                                    <a:rPr lang="fr-CA" sz="1600" i="1" dirty="0">
                                      <a:solidFill>
                                        <a:schemeClr val="tx1"/>
                                      </a:solidFill>
                                      <a:latin typeface="Cambria Math" panose="02040503050406030204" pitchFamily="18" charset="0"/>
                                      <a:ea typeface="Cambria Math"/>
                                    </a:rPr>
                                    <m:t>𝑐</m:t>
                                  </m:r>
                                </m:sub>
                              </m:sSub>
                            </m:e>
                          </m:rad>
                        </m:den>
                      </m:f>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17563" lvl="3" indent="0" defTabSz="719138"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𝐸</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 </m:t>
                    </m:r>
                  </m:oMath>
                </a14:m>
                <a:r>
                  <a:rPr lang="fr-CA" sz="1600" dirty="0">
                    <a:solidFill>
                      <a:schemeClr val="tx1"/>
                    </a:solidFill>
                    <a:latin typeface="Univers Condensed"/>
                  </a:rPr>
                  <a:t>: module d’élasticité du noyau </a:t>
                </a:r>
              </a:p>
              <a:p>
                <a:pPr marL="817563" lvl="3" indent="0" defTabSz="719138"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𝐺</m:t>
                        </m:r>
                      </m:e>
                      <m:sub>
                        <m:r>
                          <a:rPr lang="fr-CA" sz="1600" i="1" dirty="0">
                            <a:solidFill>
                              <a:schemeClr val="tx1"/>
                            </a:solidFill>
                            <a:latin typeface="Cambria Math" panose="02040503050406030204" pitchFamily="18" charset="0"/>
                            <a:ea typeface="Cambria Math"/>
                          </a:rPr>
                          <m:t>𝑐</m:t>
                        </m:r>
                      </m:sub>
                    </m:sSub>
                  </m:oMath>
                </a14:m>
                <a:r>
                  <a:rPr lang="fr-CA" sz="1600" dirty="0">
                    <a:solidFill>
                      <a:schemeClr val="tx1"/>
                    </a:solidFill>
                    <a:latin typeface="Univers Condensed"/>
                  </a:rPr>
                  <a:t> : module de cisaillement du noyau </a:t>
                </a:r>
              </a:p>
              <a:p>
                <a:pPr marL="817563" lvl="3" indent="0" defTabSz="719138"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a:rPr>
                      <m:t>𝐸</m:t>
                    </m:r>
                    <m:r>
                      <a:rPr lang="fr-CA" sz="1600" i="1" dirty="0">
                        <a:solidFill>
                          <a:schemeClr val="tx1"/>
                        </a:solidFill>
                        <a:latin typeface="Cambria Math" panose="02040503050406030204" pitchFamily="18" charset="0"/>
                        <a:ea typeface="Cambria Math"/>
                      </a:rPr>
                      <m:t> </m:t>
                    </m:r>
                  </m:oMath>
                </a14:m>
                <a:r>
                  <a:rPr lang="fr-CA" sz="1600" dirty="0">
                    <a:solidFill>
                      <a:schemeClr val="tx1"/>
                    </a:solidFill>
                    <a:latin typeface="Univers Condensed"/>
                  </a:rPr>
                  <a:t>: module d’élasticité de la peau (aluminium) </a:t>
                </a:r>
              </a:p>
              <a:p>
                <a:pPr marL="817563" lvl="3" indent="0" defTabSz="719138" eaLnBrk="1" hangingPunct="1">
                  <a:buNone/>
                  <a:defRPr/>
                </a:pPr>
                <a:endParaRPr lang="fr-FR" sz="1600" dirty="0">
                  <a:solidFill>
                    <a:schemeClr val="tx1"/>
                  </a:solidFill>
                  <a:latin typeface="Univers Condensed"/>
                  <a:ea typeface="Cambria Math" panose="02040503050406030204" pitchFamily="18" charset="0"/>
                </a:endParaRPr>
              </a:p>
              <a:p>
                <a:pPr marL="817563" lvl="3" indent="0" defTabSz="719138" eaLnBrk="1" hangingPunct="1">
                  <a:buNone/>
                  <a:defRPr/>
                </a:pPr>
                <a:r>
                  <a:rPr lang="fr-FR" sz="1600" dirty="0">
                    <a:solidFill>
                      <a:schemeClr val="tx1"/>
                    </a:solidFill>
                    <a:latin typeface="Univers Condensed"/>
                    <a:ea typeface="Cambria Math" panose="02040503050406030204" pitchFamily="18" charset="0"/>
                  </a:rPr>
                  <a:t>Pour les noyaux en polystyrène ou en PVC,</a:t>
                </a:r>
              </a:p>
              <a:p>
                <a:pPr marL="360363" lvl="2" indent="0" defTabSz="719138" eaLnBrk="1" hangingPunct="1">
                  <a:buNone/>
                  <a:defRPr/>
                </a:pPr>
                <a:endParaRPr lang="fr-CA"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𝐺</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=0,5 </m:t>
                      </m:r>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𝐸</m:t>
                          </m:r>
                        </m:e>
                        <m:sub>
                          <m:r>
                            <a:rPr lang="fr-CA" sz="1600" i="1" dirty="0">
                              <a:solidFill>
                                <a:schemeClr val="tx1"/>
                              </a:solidFill>
                              <a:latin typeface="Cambria Math" panose="02040503050406030204" pitchFamily="18" charset="0"/>
                              <a:ea typeface="Cambria Math"/>
                            </a:rPr>
                            <m:t>𝑐</m:t>
                          </m:r>
                        </m:sub>
                      </m:sSub>
                    </m:oMath>
                  </m:oMathPara>
                </a14:m>
                <a:endParaRPr lang="fr-CA" sz="1600" i="1" dirty="0">
                  <a:solidFill>
                    <a:schemeClr val="tx1"/>
                  </a:solidFill>
                  <a:latin typeface="Univers Condensed"/>
                  <a:ea typeface="Cambria Math"/>
                </a:endParaRPr>
              </a:p>
              <a:p>
                <a:pPr marL="1274763" lvl="4" indent="0" defTabSz="719138" eaLnBrk="1" hangingPunct="1">
                  <a:buNone/>
                  <a:defRPr/>
                </a:pPr>
                <a:endParaRPr lang="fr-CA" sz="1600" i="1" dirty="0">
                  <a:solidFill>
                    <a:schemeClr val="tx1"/>
                  </a:solidFill>
                  <a:latin typeface="Univers Condensed"/>
                  <a:ea typeface="Cambria Math"/>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=5 </m:t>
                      </m:r>
                      <m:rad>
                        <m:radPr>
                          <m:ctrlPr>
                            <a:rPr lang="fr-CA" sz="1600" i="1" dirty="0">
                              <a:solidFill>
                                <a:schemeClr val="tx1"/>
                              </a:solidFill>
                              <a:latin typeface="Cambria Math" panose="02040503050406030204" pitchFamily="18" charset="0"/>
                              <a:ea typeface="Cambria Math"/>
                            </a:rPr>
                          </m:ctrlPr>
                        </m:radPr>
                        <m:deg>
                          <m:r>
                            <m:rPr>
                              <m:brk m:alnAt="7"/>
                            </m:rPr>
                            <a:rPr lang="fr-CA" sz="1600" i="1" dirty="0">
                              <a:solidFill>
                                <a:schemeClr val="tx1"/>
                              </a:solidFill>
                              <a:latin typeface="Cambria Math" panose="02040503050406030204" pitchFamily="18" charset="0"/>
                              <a:ea typeface="Cambria Math"/>
                            </a:rPr>
                            <m:t>3</m:t>
                          </m: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𝐸</m:t>
                              </m:r>
                            </m:num>
                            <m:den>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𝐸</m:t>
                                  </m:r>
                                </m:e>
                                <m:sub>
                                  <m:r>
                                    <a:rPr lang="fr-CA" sz="1600" i="1" dirty="0">
                                      <a:solidFill>
                                        <a:schemeClr val="tx1"/>
                                      </a:solidFill>
                                      <a:latin typeface="Cambria Math" panose="02040503050406030204" pitchFamily="18" charset="0"/>
                                      <a:ea typeface="Cambria Math"/>
                                    </a:rPr>
                                    <m:t>𝑐</m:t>
                                  </m:r>
                                </m:sub>
                              </m:sSub>
                            </m:den>
                          </m:f>
                        </m:e>
                      </m:rad>
                    </m:oMath>
                  </m:oMathPara>
                </a14:m>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endParaRPr lang="fr-FR" sz="1600" dirty="0">
                  <a:solidFill>
                    <a:schemeClr val="tx1"/>
                  </a:solidFill>
                  <a:latin typeface="Univers Condensed"/>
                  <a:ea typeface="Cambria Math" panose="02040503050406030204" pitchFamily="18" charset="0"/>
                </a:endParaRPr>
              </a:p>
              <a:p>
                <a:pPr marL="817563" lvl="3" indent="0" defTabSz="719138"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a:rPr>
                            <m:t>𝜆</m:t>
                          </m:r>
                        </m:num>
                        <m:den>
                          <m:r>
                            <a:rPr lang="fr-FR" sz="1600" i="1" dirty="0">
                              <a:solidFill>
                                <a:schemeClr val="tx1"/>
                              </a:solidFill>
                              <a:latin typeface="Cambria Math" panose="02040503050406030204" pitchFamily="18" charset="0"/>
                              <a:ea typeface="Cambria Math"/>
                            </a:rPr>
                            <m:t>𝜋</m:t>
                          </m:r>
                        </m:den>
                      </m:f>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r>
                                <a:rPr lang="en-CA" sz="1600" i="1" dirty="0">
                                  <a:solidFill>
                                    <a:schemeClr val="tx1"/>
                                  </a:solidFill>
                                  <a:latin typeface="Cambria Math" panose="02040503050406030204" pitchFamily="18" charset="0"/>
                                  <a:ea typeface="Cambria Math" panose="02040503050406030204" pitchFamily="18" charset="0"/>
                                </a:rPr>
                                <m:t>𝐸</m:t>
                              </m:r>
                            </m:den>
                          </m:f>
                        </m:e>
                      </m:rad>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0</m:t>
                          </m:r>
                        </m:sub>
                      </m:sSub>
                      <m:r>
                        <a:rPr lang="fr-CA" sz="1600" i="1">
                          <a:solidFill>
                            <a:schemeClr val="tx1"/>
                          </a:solidFill>
                          <a:latin typeface="Cambria Math" panose="02040503050406030204" pitchFamily="18" charset="0"/>
                          <a:ea typeface="Cambria Math" panose="02040503050406030204" pitchFamily="18" charset="0"/>
                        </a:rPr>
                        <m:t>=</m:t>
                      </m:r>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m:t>
                      </m:r>
                      <m:r>
                        <m:rPr>
                          <m:nor/>
                        </m:rPr>
                        <a:rPr lang="fr-FR" sz="1600" dirty="0">
                          <a:solidFill>
                            <a:schemeClr val="tx1"/>
                          </a:solidFill>
                          <a:latin typeface="Univers Condensed"/>
                          <a:ea typeface="Cambria Math" panose="02040503050406030204" pitchFamily="18" charset="0"/>
                        </a:rPr>
                        <m:t>p</m:t>
                      </m:r>
                      <m:r>
                        <m:rPr>
                          <m:nor/>
                        </m:rPr>
                        <a:rPr lang="fr-CA" sz="1600" dirty="0">
                          <a:solidFill>
                            <a:schemeClr val="tx1"/>
                          </a:solidFill>
                          <a:latin typeface="Univers Condensed"/>
                          <a:ea typeface="Cambria Math" panose="02040503050406030204" pitchFamily="18" charset="0"/>
                        </a:rPr>
                        <m:t>our</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la</m:t>
                      </m:r>
                      <m:r>
                        <m:rPr>
                          <m:nor/>
                        </m:rPr>
                        <a:rPr lang="fr-CA" sz="1600" dirty="0">
                          <a:solidFill>
                            <a:schemeClr val="tx1"/>
                          </a:solidFill>
                          <a:latin typeface="Univers Condensed"/>
                          <a:ea typeface="Cambria Math" panose="02040503050406030204" pitchFamily="18" charset="0"/>
                        </a:rPr>
                        <m:t> </m:t>
                      </m:r>
                      <m:r>
                        <m:rPr>
                          <m:nor/>
                        </m:rPr>
                        <a:rPr lang="fr-CA" sz="1600" b="1" dirty="0">
                          <a:solidFill>
                            <a:schemeClr val="tx1"/>
                          </a:solidFill>
                          <a:latin typeface="Univers Condensed"/>
                          <a:ea typeface="Cambria Math" panose="02040503050406030204" pitchFamily="18" charset="0"/>
                        </a:rPr>
                        <m:t>p</m:t>
                      </m:r>
                      <m:r>
                        <m:rPr>
                          <m:nor/>
                        </m:rPr>
                        <a:rPr lang="fr-FR" sz="1600" b="1" dirty="0">
                          <a:solidFill>
                            <a:schemeClr val="tx1"/>
                          </a:solidFill>
                          <a:latin typeface="Univers Condensed"/>
                          <a:ea typeface="Cambria Math" panose="02040503050406030204" pitchFamily="18" charset="0"/>
                        </a:rPr>
                        <m:t>eau</m:t>
                      </m:r>
                      <m:r>
                        <m:rPr>
                          <m:nor/>
                        </m:rPr>
                        <a:rPr lang="fr-CA" sz="1600" dirty="0">
                          <a:solidFill>
                            <a:schemeClr val="tx1"/>
                          </a:solidFill>
                          <a:latin typeface="Univers Condensed"/>
                          <a:ea typeface="Cambria Math" panose="02040503050406030204" pitchFamily="18" charset="0"/>
                        </a:rPr>
                        <m:t>)</m:t>
                      </m:r>
                    </m:oMath>
                  </m:oMathPara>
                </a14:m>
                <a:endParaRPr lang="fr-CA" sz="1600" dirty="0">
                  <a:solidFill>
                    <a:schemeClr val="tx1"/>
                  </a:solidFill>
                  <a:latin typeface="Univers Condensed"/>
                  <a:ea typeface="Cambria Math" panose="02040503050406030204" pitchFamily="18" charset="0"/>
                </a:endParaRPr>
              </a:p>
              <a:p>
                <a:pPr marL="817563" lvl="3" indent="0" defTabSz="719138"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0</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𝑐</m:t>
                          </m:r>
                        </m:sub>
                      </m:sSub>
                      <m:r>
                        <m:rPr>
                          <m:nor/>
                        </m:rPr>
                        <a:rPr lang="fr-CA" sz="1600" dirty="0">
                          <a:solidFill>
                            <a:schemeClr val="tx1"/>
                          </a:solidFill>
                          <a:latin typeface="Univers Condensed"/>
                          <a:ea typeface="Cambria Math"/>
                        </a:rPr>
                        <m:t>  </m:t>
                      </m:r>
                      <m:r>
                        <m:rPr>
                          <m:nor/>
                        </m:rPr>
                        <a:rPr lang="fr-CA" sz="1600" dirty="0">
                          <a:solidFill>
                            <a:schemeClr val="tx1"/>
                          </a:solidFill>
                          <a:latin typeface="Univers Condensed"/>
                          <a:ea typeface="Cambria Math" panose="02040503050406030204" pitchFamily="18" charset="0"/>
                        </a:rPr>
                        <m:t>pour</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le</m:t>
                      </m:r>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calcul</m:t>
                      </m:r>
                      <m:r>
                        <m:rPr>
                          <m:nor/>
                        </m:rPr>
                        <a:rPr lang="fr-CA" sz="1600" dirty="0">
                          <a:solidFill>
                            <a:schemeClr val="tx1"/>
                          </a:solidFill>
                          <a:latin typeface="Univers Condensed"/>
                          <a:ea typeface="Cambria Math" panose="02040503050406030204" pitchFamily="18" charset="0"/>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𝑟</m:t>
                          </m:r>
                        </m:sub>
                      </m:sSub>
                      <m:r>
                        <m:rPr>
                          <m:nor/>
                        </m:rPr>
                        <a:rPr lang="fr-CA" sz="1600" dirty="0">
                          <a:solidFill>
                            <a:schemeClr val="tx1"/>
                          </a:solidFill>
                          <a:latin typeface="Univers Condensed"/>
                          <a:ea typeface="Cambria Math"/>
                        </a:rPr>
                        <m:t> </m:t>
                      </m:r>
                      <m:r>
                        <m:rPr>
                          <m:nor/>
                        </m:rPr>
                        <a:rPr lang="fr-CA" sz="1600" dirty="0">
                          <a:solidFill>
                            <a:schemeClr val="tx1"/>
                          </a:solidFill>
                          <a:latin typeface="Univers Condensed"/>
                          <a:ea typeface="Cambria Math" panose="02040503050406030204" pitchFamily="18" charset="0"/>
                        </a:rPr>
                        <m:t>du</m:t>
                      </m:r>
                      <m:r>
                        <m:rPr>
                          <m:nor/>
                        </m:rPr>
                        <a:rPr lang="fr-CA" sz="1600" dirty="0">
                          <a:solidFill>
                            <a:schemeClr val="tx1"/>
                          </a:solidFill>
                          <a:latin typeface="Univers Condensed"/>
                          <a:ea typeface="Cambria Math" panose="02040503050406030204" pitchFamily="18" charset="0"/>
                        </a:rPr>
                        <m:t> </m:t>
                      </m:r>
                      <m:r>
                        <m:rPr>
                          <m:nor/>
                        </m:rPr>
                        <a:rPr lang="fr-CA" sz="1600" b="1" dirty="0">
                          <a:solidFill>
                            <a:schemeClr val="tx1"/>
                          </a:solidFill>
                          <a:latin typeface="Univers Condensed"/>
                          <a:ea typeface="Cambria Math" panose="02040503050406030204" pitchFamily="18" charset="0"/>
                        </a:rPr>
                        <m:t>panneau</m:t>
                      </m:r>
                      <m:r>
                        <m:rPr>
                          <m:nor/>
                        </m:rPr>
                        <a:rPr lang="fr-CA" sz="1600" dirty="0">
                          <a:solidFill>
                            <a:schemeClr val="tx1"/>
                          </a:solidFill>
                          <a:latin typeface="Univers Condensed"/>
                          <a:ea typeface="Cambria Math" panose="02040503050406030204" pitchFamily="18" charset="0"/>
                        </a:rPr>
                        <m:t>)</m:t>
                      </m:r>
                    </m:oMath>
                  </m:oMathPara>
                </a14:m>
                <a:endParaRPr lang="fr-CA" sz="1600" dirty="0">
                  <a:solidFill>
                    <a:schemeClr val="tx1"/>
                  </a:solidFill>
                  <a:latin typeface="Univers Condensed"/>
                  <a:ea typeface="Cambria Math" panose="02040503050406030204" pitchFamily="18" charset="0"/>
                </a:endParaRPr>
              </a:p>
              <a:p>
                <a:pPr marL="360363" lvl="2" indent="0" defTabSz="719138" eaLnBrk="1" hangingPunct="1">
                  <a:buNone/>
                  <a:defRPr/>
                </a:pPr>
                <a:endParaRPr lang="fr-FR" sz="1600" dirty="0">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557189"/>
                <a:ext cx="9266876" cy="6225257"/>
              </a:xfrm>
              <a:prstGeom prst="rect">
                <a:avLst/>
              </a:prstGeom>
              <a:blipFill>
                <a:blip r:embed="rId3"/>
                <a:stretch>
                  <a:fillRect l="-395" t="-2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61805517"/>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Flambement des panneaux sandwich</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23557"/>
                <a:ext cx="9965267" cy="49685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2000" dirty="0">
                    <a:solidFill>
                      <a:schemeClr val="accent1"/>
                    </a:solidFill>
                    <a:latin typeface="Univers Condensed" panose="020B0506020202050204"/>
                    <a:ea typeface="Cambria Math" panose="02040503050406030204" pitchFamily="18" charset="0"/>
                  </a:rPr>
                  <a:t>Adhérence entre la peau et le noyau</a:t>
                </a:r>
              </a:p>
              <a:p>
                <a:pPr marL="360363" lvl="2" indent="0" defTabSz="719138" eaLnBrk="1" hangingPunct="1">
                  <a:buNone/>
                  <a:defRPr/>
                </a:pPr>
                <a:endParaRPr lang="fr-FR" sz="2000" dirty="0">
                  <a:latin typeface="Univers Condensed" panose="020B0506020202050204"/>
                  <a:ea typeface="Cambria Math" panose="02040503050406030204" pitchFamily="18" charset="0"/>
                </a:endParaRPr>
              </a:p>
              <a:p>
                <a:pPr marL="360363" lvl="2" indent="0" defTabSz="719138" eaLnBrk="1" hangingPunct="1">
                  <a:buNone/>
                  <a:defRPr/>
                </a:pPr>
                <a:r>
                  <a:rPr lang="fr-FR" sz="2000" dirty="0">
                    <a:latin typeface="Univers Condensed" panose="020B0506020202050204"/>
                    <a:ea typeface="Cambria Math" panose="02040503050406030204" pitchFamily="18" charset="0"/>
                  </a:rPr>
                  <a:t>Résistance du noyau et de la colle aux efforts de cisaillement et d’arrachement développés lors du voilement initial du panneau. P</a:t>
                </a:r>
                <a:r>
                  <a:rPr lang="fr-CA" sz="2000" dirty="0" err="1">
                    <a:latin typeface="Univers Condensed" panose="020B0506020202050204"/>
                  </a:rPr>
                  <a:t>our</a:t>
                </a:r>
                <a:r>
                  <a:rPr lang="fr-CA" sz="2000" dirty="0">
                    <a:latin typeface="Univers Condensed" panose="020B0506020202050204"/>
                  </a:rPr>
                  <a:t> empêcher la séparation entre la peau et le noyau, o</a:t>
                </a:r>
                <a:r>
                  <a:rPr lang="fr-FR" sz="2000" dirty="0">
                    <a:latin typeface="Univers Condensed" panose="020B0506020202050204"/>
                    <a:ea typeface="Cambria Math" panose="02040503050406030204" pitchFamily="18" charset="0"/>
                  </a:rPr>
                  <a:t>n vérifie la résistance pondérée</a:t>
                </a:r>
              </a:p>
              <a:p>
                <a:pPr marL="360363" lvl="2" indent="0" defTabSz="719138" eaLnBrk="1" hangingPunct="1">
                  <a:buNone/>
                  <a:defRPr/>
                </a:pPr>
                <a:endParaRPr lang="fr-CA" sz="2000" dirty="0">
                  <a:latin typeface="Univers Condensed" panose="020B0506020202050204"/>
                  <a:ea typeface="Cambria Math" panose="02040503050406030204" pitchFamily="18" charset="0"/>
                </a:endParaRPr>
              </a:p>
              <a:p>
                <a:pPr marL="817563" lvl="3" indent="0" defTabSz="719138" eaLnBrk="1" hangingPunct="1">
                  <a:buNone/>
                  <a:defRPr/>
                </a:pPr>
                <a14:m>
                  <m:oMathPara xmlns:m="http://schemas.openxmlformats.org/officeDocument/2006/math">
                    <m:oMathParaPr>
                      <m:jc m:val="left"/>
                    </m:oMathParaPr>
                    <m:oMath xmlns:m="http://schemas.openxmlformats.org/officeDocument/2006/math">
                      <m:sSub>
                        <m:sSubPr>
                          <m:ctrlPr>
                            <a:rPr lang="en-CA" i="1" dirty="0" smtClean="0">
                              <a:solidFill>
                                <a:schemeClr val="tx1"/>
                              </a:solidFill>
                              <a:latin typeface="Cambria Math" panose="02040503050406030204" pitchFamily="18" charset="0"/>
                              <a:ea typeface="Cambria Math"/>
                            </a:rPr>
                          </m:ctrlPr>
                        </m:sSubPr>
                        <m:e>
                          <m:r>
                            <a:rPr lang="en-CA" i="1" dirty="0">
                              <a:solidFill>
                                <a:schemeClr val="tx1"/>
                              </a:solidFill>
                              <a:latin typeface="Cambria Math" panose="02040503050406030204" pitchFamily="18" charset="0"/>
                              <a:ea typeface="Cambria Math"/>
                            </a:rPr>
                            <m:t>𝜏</m:t>
                          </m:r>
                        </m:e>
                        <m:sub>
                          <m:r>
                            <a:rPr lang="fr-CA" i="1" dirty="0">
                              <a:solidFill>
                                <a:schemeClr val="tx1"/>
                              </a:solidFill>
                              <a:latin typeface="Cambria Math" panose="02040503050406030204" pitchFamily="18" charset="0"/>
                              <a:ea typeface="Cambria Math"/>
                            </a:rPr>
                            <m:t>𝑡𝑟</m:t>
                          </m:r>
                        </m:sub>
                      </m:sSub>
                      <m:r>
                        <a:rPr lang="fr-CA" i="1" dirty="0">
                          <a:solidFill>
                            <a:schemeClr val="tx1"/>
                          </a:solidFill>
                          <a:latin typeface="Cambria Math" panose="02040503050406030204" pitchFamily="18" charset="0"/>
                          <a:ea typeface="Cambria Math"/>
                        </a:rPr>
                        <m:t>≥</m:t>
                      </m:r>
                      <m:f>
                        <m:fPr>
                          <m:ctrlPr>
                            <a:rPr lang="fr-CA" i="1" dirty="0">
                              <a:solidFill>
                                <a:schemeClr val="tx1"/>
                              </a:solidFill>
                              <a:latin typeface="Cambria Math" panose="02040503050406030204" pitchFamily="18" charset="0"/>
                              <a:ea typeface="Cambria Math"/>
                            </a:rPr>
                          </m:ctrlPr>
                        </m:fPr>
                        <m:num>
                          <m:rad>
                            <m:radPr>
                              <m:degHide m:val="on"/>
                              <m:ctrlPr>
                                <a:rPr lang="fr-CA" i="1" dirty="0">
                                  <a:solidFill>
                                    <a:schemeClr val="tx1"/>
                                  </a:solidFill>
                                  <a:latin typeface="Cambria Math" panose="02040503050406030204" pitchFamily="18" charset="0"/>
                                  <a:ea typeface="Cambria Math"/>
                                </a:rPr>
                              </m:ctrlPr>
                            </m:radPr>
                            <m:deg/>
                            <m:e>
                              <m:sSub>
                                <m:sSubPr>
                                  <m:ctrlPr>
                                    <a:rPr lang="en-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𝐸</m:t>
                                  </m:r>
                                </m:e>
                                <m:sub>
                                  <m:r>
                                    <a:rPr lang="fr-CA" i="1" dirty="0">
                                      <a:solidFill>
                                        <a:schemeClr val="tx1"/>
                                      </a:solidFill>
                                      <a:latin typeface="Cambria Math" panose="02040503050406030204" pitchFamily="18" charset="0"/>
                                      <a:ea typeface="Cambria Math"/>
                                    </a:rPr>
                                    <m:t>𝑐</m:t>
                                  </m:r>
                                </m:sub>
                              </m:sSub>
                              <m:r>
                                <a:rPr lang="fr-CA" i="1" dirty="0">
                                  <a:solidFill>
                                    <a:schemeClr val="tx1"/>
                                  </a:solidFill>
                                  <a:latin typeface="Cambria Math" panose="02040503050406030204" pitchFamily="18" charset="0"/>
                                  <a:ea typeface="Cambria Math"/>
                                </a:rPr>
                                <m:t> </m:t>
                              </m:r>
                              <m:sSub>
                                <m:sSubPr>
                                  <m:ctrlPr>
                                    <a:rPr lang="en-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𝐺</m:t>
                                  </m:r>
                                </m:e>
                                <m:sub>
                                  <m:r>
                                    <a:rPr lang="fr-CA" i="1" dirty="0">
                                      <a:solidFill>
                                        <a:schemeClr val="tx1"/>
                                      </a:solidFill>
                                      <a:latin typeface="Cambria Math" panose="02040503050406030204" pitchFamily="18" charset="0"/>
                                      <a:ea typeface="Cambria Math"/>
                                    </a:rPr>
                                    <m:t>𝑐</m:t>
                                  </m:r>
                                </m:sub>
                              </m:sSub>
                            </m:e>
                          </m:rad>
                        </m:num>
                        <m:den>
                          <m:r>
                            <a:rPr lang="fr-CA" i="1" dirty="0">
                              <a:solidFill>
                                <a:schemeClr val="tx1"/>
                              </a:solidFill>
                              <a:latin typeface="Cambria Math" panose="02040503050406030204" pitchFamily="18" charset="0"/>
                              <a:ea typeface="Cambria Math"/>
                            </a:rPr>
                            <m:t>300 </m:t>
                          </m:r>
                          <m:d>
                            <m:dPr>
                              <m:ctrlPr>
                                <a:rPr lang="fr-CA" i="1" dirty="0">
                                  <a:solidFill>
                                    <a:schemeClr val="tx1"/>
                                  </a:solidFill>
                                  <a:latin typeface="Cambria Math" panose="02040503050406030204" pitchFamily="18" charset="0"/>
                                  <a:ea typeface="Cambria Math"/>
                                </a:rPr>
                              </m:ctrlPr>
                            </m:dPr>
                            <m:e>
                              <m:r>
                                <a:rPr lang="fr-CA" i="1" dirty="0">
                                  <a:solidFill>
                                    <a:schemeClr val="tx1"/>
                                  </a:solidFill>
                                  <a:latin typeface="Cambria Math" panose="02040503050406030204" pitchFamily="18" charset="0"/>
                                  <a:ea typeface="Cambria Math"/>
                                </a:rPr>
                                <m:t>1−</m:t>
                              </m:r>
                              <m:f>
                                <m:fPr>
                                  <m:ctrlPr>
                                    <a:rPr lang="fr-CA" i="1" dirty="0">
                                      <a:solidFill>
                                        <a:schemeClr val="tx1"/>
                                      </a:solidFill>
                                      <a:latin typeface="Cambria Math" panose="02040503050406030204" pitchFamily="18" charset="0"/>
                                      <a:ea typeface="Cambria Math"/>
                                    </a:rPr>
                                  </m:ctrlPr>
                                </m:fPr>
                                <m:num>
                                  <m:r>
                                    <a:rPr lang="fr-CA" i="1" dirty="0">
                                      <a:solidFill>
                                        <a:schemeClr val="tx1"/>
                                      </a:solidFill>
                                      <a:latin typeface="Cambria Math" panose="02040503050406030204" pitchFamily="18" charset="0"/>
                                      <a:ea typeface="Cambria Math"/>
                                    </a:rPr>
                                    <m:t>𝑓</m:t>
                                  </m:r>
                                </m:num>
                                <m:den>
                                  <m:sSub>
                                    <m:sSubPr>
                                      <m:ctrlPr>
                                        <a:rPr lang="en-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𝐹</m:t>
                                      </m:r>
                                    </m:e>
                                    <m:sub>
                                      <m:r>
                                        <a:rPr lang="fr-CA" i="1" dirty="0">
                                          <a:solidFill>
                                            <a:schemeClr val="tx1"/>
                                          </a:solidFill>
                                          <a:latin typeface="Cambria Math" panose="02040503050406030204" pitchFamily="18" charset="0"/>
                                          <a:ea typeface="Cambria Math"/>
                                        </a:rPr>
                                        <m:t>𝑐</m:t>
                                      </m:r>
                                    </m:sub>
                                  </m:sSub>
                                </m:den>
                              </m:f>
                            </m:e>
                          </m:d>
                        </m:den>
                      </m:f>
                      <m:r>
                        <a:rPr lang="fr-CA" i="1" dirty="0">
                          <a:solidFill>
                            <a:schemeClr val="tx1"/>
                          </a:solidFill>
                          <a:latin typeface="Cambria Math" panose="02040503050406030204" pitchFamily="18" charset="0"/>
                          <a:ea typeface="Cambria Math"/>
                        </a:rPr>
                        <m:t>        </m:t>
                      </m:r>
                      <m:r>
                        <m:rPr>
                          <m:sty m:val="p"/>
                        </m:rPr>
                        <a:rPr lang="fr-CA" dirty="0">
                          <a:solidFill>
                            <a:schemeClr val="tx1"/>
                          </a:solidFill>
                          <a:latin typeface="Cambria Math" panose="02040503050406030204" pitchFamily="18" charset="0"/>
                          <a:ea typeface="Cambria Math"/>
                        </a:rPr>
                        <m:t>ou</m:t>
                      </m:r>
                      <m:r>
                        <a:rPr lang="fr-CA" i="1" dirty="0">
                          <a:solidFill>
                            <a:schemeClr val="tx1"/>
                          </a:solidFill>
                          <a:latin typeface="Cambria Math" panose="02040503050406030204" pitchFamily="18" charset="0"/>
                          <a:ea typeface="Cambria Math"/>
                        </a:rPr>
                        <m:t>       </m:t>
                      </m:r>
                      <m:sSub>
                        <m:sSubPr>
                          <m:ctrlPr>
                            <a:rPr lang="en-CA" i="1" dirty="0">
                              <a:solidFill>
                                <a:schemeClr val="tx1"/>
                              </a:solidFill>
                              <a:latin typeface="Cambria Math" panose="02040503050406030204" pitchFamily="18" charset="0"/>
                              <a:ea typeface="Cambria Math"/>
                            </a:rPr>
                          </m:ctrlPr>
                        </m:sSubPr>
                        <m:e>
                          <m:r>
                            <a:rPr lang="en-CA" i="1" dirty="0">
                              <a:solidFill>
                                <a:schemeClr val="tx1"/>
                              </a:solidFill>
                              <a:latin typeface="Cambria Math" panose="02040503050406030204" pitchFamily="18" charset="0"/>
                              <a:ea typeface="Cambria Math"/>
                            </a:rPr>
                            <m:t>𝜏</m:t>
                          </m:r>
                        </m:e>
                        <m:sub>
                          <m:r>
                            <a:rPr lang="fr-CA" i="1" dirty="0">
                              <a:solidFill>
                                <a:schemeClr val="tx1"/>
                              </a:solidFill>
                              <a:latin typeface="Cambria Math" panose="02040503050406030204" pitchFamily="18" charset="0"/>
                              <a:ea typeface="Cambria Math"/>
                            </a:rPr>
                            <m:t>𝑡𝑟</m:t>
                          </m:r>
                        </m:sub>
                      </m:sSub>
                      <m:r>
                        <a:rPr lang="fr-CA" i="1" dirty="0">
                          <a:solidFill>
                            <a:schemeClr val="tx1"/>
                          </a:solidFill>
                          <a:latin typeface="Cambria Math" panose="02040503050406030204" pitchFamily="18" charset="0"/>
                          <a:ea typeface="Cambria Math"/>
                        </a:rPr>
                        <m:t>≥</m:t>
                      </m:r>
                      <m:f>
                        <m:fPr>
                          <m:ctrlPr>
                            <a:rPr lang="fr-CA" i="1" dirty="0">
                              <a:solidFill>
                                <a:schemeClr val="tx1"/>
                              </a:solidFill>
                              <a:latin typeface="Cambria Math" panose="02040503050406030204" pitchFamily="18" charset="0"/>
                              <a:ea typeface="Cambria Math"/>
                            </a:rPr>
                          </m:ctrlPr>
                        </m:fPr>
                        <m:num>
                          <m:sSub>
                            <m:sSubPr>
                              <m:ctrlPr>
                                <a:rPr lang="en-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𝐸</m:t>
                              </m:r>
                            </m:e>
                            <m:sub>
                              <m:r>
                                <a:rPr lang="fr-CA" i="1" dirty="0">
                                  <a:solidFill>
                                    <a:schemeClr val="tx1"/>
                                  </a:solidFill>
                                  <a:latin typeface="Cambria Math" panose="02040503050406030204" pitchFamily="18" charset="0"/>
                                  <a:ea typeface="Cambria Math"/>
                                </a:rPr>
                                <m:t>𝑐</m:t>
                              </m:r>
                            </m:sub>
                          </m:sSub>
                        </m:num>
                        <m:den>
                          <m:r>
                            <a:rPr lang="fr-CA" i="1" dirty="0">
                              <a:solidFill>
                                <a:schemeClr val="tx1"/>
                              </a:solidFill>
                              <a:latin typeface="Cambria Math" panose="02040503050406030204" pitchFamily="18" charset="0"/>
                              <a:ea typeface="Cambria Math"/>
                            </a:rPr>
                            <m:t>30 </m:t>
                          </m:r>
                        </m:den>
                      </m:f>
                    </m:oMath>
                  </m:oMathPara>
                </a14:m>
                <a:endParaRPr lang="fr-CA" i="1" dirty="0">
                  <a:solidFill>
                    <a:srgbClr val="000099"/>
                  </a:solidFill>
                  <a:latin typeface="Univers Condensed" panose="020B0506020202050204"/>
                  <a:ea typeface="Cambria Math"/>
                </a:endParaRPr>
              </a:p>
              <a:p>
                <a:pPr marL="817563" lvl="3" indent="0" defTabSz="719138" eaLnBrk="1" hangingPunct="1">
                  <a:buNone/>
                  <a:defRPr/>
                </a:pPr>
                <a:endParaRPr lang="fr-CA" i="1" dirty="0">
                  <a:solidFill>
                    <a:srgbClr val="000099"/>
                  </a:solidFill>
                  <a:latin typeface="Univers Condensed" panose="020B0506020202050204"/>
                  <a:ea typeface="Cambria Math"/>
                </a:endParaRPr>
              </a:p>
              <a:p>
                <a:pPr marL="817563" lvl="3" indent="0" defTabSz="719138" eaLnBrk="1" hangingPunct="1">
                  <a:buNone/>
                  <a:defRPr/>
                </a:pPr>
                <a:endParaRPr lang="fr-CA" i="1" dirty="0">
                  <a:solidFill>
                    <a:srgbClr val="000099"/>
                  </a:solidFill>
                  <a:latin typeface="Univers Condensed" panose="020B0506020202050204"/>
                  <a:ea typeface="Cambria Math"/>
                </a:endParaRPr>
              </a:p>
              <a:p>
                <a:pPr marL="817563" lvl="3" indent="0" defTabSz="719138" eaLnBrk="1" hangingPunct="1">
                  <a:buNone/>
                  <a:defRPr/>
                </a:pPr>
                <a14:m>
                  <m:oMath xmlns:m="http://schemas.openxmlformats.org/officeDocument/2006/math">
                    <m:r>
                      <a:rPr lang="fr-CA" i="1" dirty="0">
                        <a:latin typeface="Cambria Math" panose="02040503050406030204" pitchFamily="18" charset="0"/>
                        <a:ea typeface="Cambria Math"/>
                      </a:rPr>
                      <m:t>𝑓</m:t>
                    </m:r>
                  </m:oMath>
                </a14:m>
                <a:r>
                  <a:rPr lang="fr-CA" dirty="0">
                    <a:latin typeface="Univers Condensed" panose="020B0506020202050204"/>
                    <a:ea typeface="Cambria Math"/>
                  </a:rPr>
                  <a:t>:</a:t>
                </a:r>
                <a:r>
                  <a:rPr lang="fr-CA" i="1" dirty="0">
                    <a:latin typeface="Univers Condensed" panose="020B0506020202050204"/>
                    <a:ea typeface="Cambria Math"/>
                  </a:rPr>
                  <a:t> </a:t>
                </a:r>
                <a:r>
                  <a:rPr lang="fr-CA" dirty="0">
                    <a:latin typeface="Univers Condensed" panose="020B0506020202050204"/>
                    <a:ea typeface="Cambria Math"/>
                  </a:rPr>
                  <a:t>contrainte de compression dans la peau</a:t>
                </a:r>
              </a:p>
              <a:p>
                <a:pPr marL="817563" lvl="3" indent="0" defTabSz="719138" eaLnBrk="1" hangingPunct="1">
                  <a:buNone/>
                  <a:defRPr/>
                </a:pPr>
                <a14:m>
                  <m:oMath xmlns:m="http://schemas.openxmlformats.org/officeDocument/2006/math">
                    <m:sSub>
                      <m:sSubPr>
                        <m:ctrlPr>
                          <a:rPr lang="en-CA" i="1" dirty="0">
                            <a:latin typeface="Cambria Math" panose="02040503050406030204" pitchFamily="18" charset="0"/>
                            <a:ea typeface="Cambria Math"/>
                          </a:rPr>
                        </m:ctrlPr>
                      </m:sSubPr>
                      <m:e>
                        <m:r>
                          <a:rPr lang="fr-CA" i="1" dirty="0">
                            <a:latin typeface="Cambria Math" panose="02040503050406030204" pitchFamily="18" charset="0"/>
                            <a:ea typeface="Cambria Math"/>
                          </a:rPr>
                          <m:t>𝐹</m:t>
                        </m:r>
                      </m:e>
                      <m:sub>
                        <m:r>
                          <a:rPr lang="fr-CA" i="1" dirty="0">
                            <a:latin typeface="Cambria Math" panose="02040503050406030204" pitchFamily="18" charset="0"/>
                            <a:ea typeface="Cambria Math"/>
                          </a:rPr>
                          <m:t>𝑐</m:t>
                        </m:r>
                      </m:sub>
                    </m:sSub>
                  </m:oMath>
                </a14:m>
                <a:r>
                  <a:rPr lang="fr-CA" dirty="0">
                    <a:latin typeface="Univers Condensed" panose="020B0506020202050204"/>
                    <a:ea typeface="Cambria Math"/>
                  </a:rPr>
                  <a:t> : contrainte de flambement de la peau</a:t>
                </a:r>
              </a:p>
              <a:p>
                <a:pPr marL="817563" lvl="3" indent="0" defTabSz="719138" eaLnBrk="1" hangingPunct="1">
                  <a:buNone/>
                  <a:defRPr/>
                </a:pPr>
                <a:endParaRPr lang="fr-CA" dirty="0">
                  <a:latin typeface="Univers Condensed" panose="020B0506020202050204"/>
                  <a:ea typeface="Cambria Math"/>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23557"/>
                <a:ext cx="9965267" cy="4968552"/>
              </a:xfrm>
              <a:prstGeom prst="rect">
                <a:avLst/>
              </a:prstGeom>
              <a:blipFill>
                <a:blip r:embed="rId3"/>
                <a:stretch>
                  <a:fillRect l="-612" t="-491" r="-11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923475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Classification et utilisation des pièces en compression</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969" y="510794"/>
            <a:ext cx="4752527" cy="630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098800" y="6021289"/>
            <a:ext cx="2962409" cy="307777"/>
          </a:xfrm>
          <a:prstGeom prst="rect">
            <a:avLst/>
          </a:prstGeom>
        </p:spPr>
        <p:txBody>
          <a:bodyPr wrap="square">
            <a:spAutoFit/>
          </a:bodyPr>
          <a:lstStyle/>
          <a:p>
            <a:r>
              <a:rPr lang="fr-FR" sz="1400" dirty="0">
                <a:latin typeface="Univers Condensed"/>
              </a:rPr>
              <a:t>Types de pièces en compression</a:t>
            </a:r>
          </a:p>
        </p:txBody>
      </p:sp>
      <p:sp>
        <p:nvSpPr>
          <p:cNvPr id="7" name="Rectangle 6"/>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
        <p:nvSpPr>
          <p:cNvPr id="8" name="Rectangle 1027"/>
          <p:cNvSpPr txBox="1">
            <a:spLocks noChangeArrowheads="1"/>
          </p:cNvSpPr>
          <p:nvPr/>
        </p:nvSpPr>
        <p:spPr bwMode="auto">
          <a:xfrm>
            <a:off x="838200" y="630561"/>
            <a:ext cx="4248472"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La pièce comprimée existe dans l’ossature de la structure, sous forme de </a:t>
            </a:r>
            <a:r>
              <a:rPr lang="fr-FR" sz="2000" u="sng" dirty="0">
                <a:latin typeface="Univers Condensed"/>
                <a:ea typeface="Cambria Math" panose="02040503050406030204" pitchFamily="18" charset="0"/>
              </a:rPr>
              <a:t>poteau</a:t>
            </a:r>
            <a:r>
              <a:rPr lang="fr-FR" sz="2000" dirty="0">
                <a:latin typeface="Univers Condensed"/>
                <a:ea typeface="Cambria Math" panose="02040503050406030204" pitchFamily="18" charset="0"/>
              </a:rPr>
              <a:t> ou de </a:t>
            </a:r>
            <a:r>
              <a:rPr lang="fr-FR" sz="2000" u="sng" dirty="0">
                <a:latin typeface="Univers Condensed"/>
                <a:ea typeface="Cambria Math" panose="02040503050406030204" pitchFamily="18" charset="0"/>
              </a:rPr>
              <a:t>diagonale de contreventement</a:t>
            </a:r>
          </a:p>
          <a:p>
            <a:pPr marL="457200" lvl="1" indent="-457200" eaLnBrk="1" hangingPunct="1">
              <a:buFont typeface="Arial" panose="020B0604020202020204" pitchFamily="34" charset="0"/>
              <a:buChar char="•"/>
              <a:defRPr/>
            </a:pPr>
            <a:endParaRPr lang="en-CA" sz="2000" dirty="0">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CA" sz="2000" dirty="0">
                <a:latin typeface="Univers Condensed"/>
              </a:rPr>
              <a:t>Elle représente aussi </a:t>
            </a:r>
            <a:r>
              <a:rPr lang="fr-CA" sz="2000" u="sng" dirty="0">
                <a:latin typeface="Univers Condensed"/>
              </a:rPr>
              <a:t>près de la moitié des pièces de treillis</a:t>
            </a:r>
            <a:r>
              <a:rPr lang="fr-CA" sz="2000" dirty="0">
                <a:latin typeface="Univers Condensed"/>
              </a:rPr>
              <a:t>, que ceux-ci soient verticaux ou horizontaux, ou qu’ils soient utilisés dans les charpentes de bâtiment ou dans les ouvrages d’art</a:t>
            </a:r>
          </a:p>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p:txBody>
      </p:sp>
    </p:spTree>
    <p:extLst>
      <p:ext uri="{BB962C8B-B14F-4D97-AF65-F5344CB8AC3E}">
        <p14:creationId xmlns:p14="http://schemas.microsoft.com/office/powerpoint/2010/main" val="6572060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160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21135817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161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dirty="0">
                <a:effectLst/>
              </a:rPr>
              <a:t>O – Calcul des pièces à section composée</a:t>
            </a:r>
            <a:endParaRPr lang="fr-CA" sz="2700" dirty="0">
              <a:effectLst/>
            </a:endParaRPr>
          </a:p>
          <a:p>
            <a:r>
              <a:rPr lang="fr-FR" sz="2700" dirty="0">
                <a:effectLst/>
              </a:rPr>
              <a:t>P – Flambement des panneaux plats raidis</a:t>
            </a:r>
          </a:p>
          <a:p>
            <a:r>
              <a:rPr lang="fr-FR" sz="2700" dirty="0">
                <a:effectLst/>
              </a:rPr>
              <a:t>Q – Flambement des parois courbes et des tubes</a:t>
            </a:r>
          </a:p>
          <a:p>
            <a:r>
              <a:rPr lang="fr-FR" sz="2700" dirty="0">
                <a:effectLst/>
              </a:rPr>
              <a:t>R – Flambement des panneaux sandwich</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8808898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Pièces en torsion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162</a:t>
            </a:fld>
            <a:endParaRPr lang="fr-FR"/>
          </a:p>
        </p:txBody>
      </p:sp>
    </p:spTree>
    <p:extLst>
      <p:ext uri="{BB962C8B-B14F-4D97-AF65-F5344CB8AC3E}">
        <p14:creationId xmlns:p14="http://schemas.microsoft.com/office/powerpoint/2010/main" val="270780330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sp>
        <p:nvSpPr>
          <p:cNvPr id="6" name="Rectangle 1027"/>
          <p:cNvSpPr txBox="1">
            <a:spLocks noChangeArrowheads="1"/>
          </p:cNvSpPr>
          <p:nvPr/>
        </p:nvSpPr>
        <p:spPr bwMode="auto">
          <a:xfrm>
            <a:off x="838199" y="649770"/>
            <a:ext cx="9178037" cy="44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accent1"/>
                </a:solidFill>
                <a:ea typeface="Cambria Math" panose="02040503050406030204" pitchFamily="18" charset="0"/>
              </a:rPr>
              <a:t>Introduction</a:t>
            </a:r>
          </a:p>
        </p:txBody>
      </p:sp>
      <p:pic>
        <p:nvPicPr>
          <p:cNvPr id="7" name="Picture 3">
            <a:extLst>
              <a:ext uri="{FF2B5EF4-FFF2-40B4-BE49-F238E27FC236}">
                <a16:creationId xmlns:a16="http://schemas.microsoft.com/office/drawing/2014/main" id="{D2F5AF80-7013-4FAF-BE2D-EEE8FBCF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895" y="1690535"/>
            <a:ext cx="4322851" cy="241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5759193F-40C4-44F1-9F9F-B1FF79E8C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9324" y="3083850"/>
            <a:ext cx="3718317" cy="283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1B594A8E-FCF1-4869-9542-1D7B7A3246DA}"/>
              </a:ext>
            </a:extLst>
          </p:cNvPr>
          <p:cNvSpPr/>
          <p:nvPr/>
        </p:nvSpPr>
        <p:spPr>
          <a:xfrm>
            <a:off x="2514944" y="4521808"/>
            <a:ext cx="3394789" cy="307777"/>
          </a:xfrm>
          <a:prstGeom prst="rect">
            <a:avLst/>
          </a:prstGeom>
        </p:spPr>
        <p:txBody>
          <a:bodyPr wrap="square">
            <a:spAutoFit/>
          </a:bodyPr>
          <a:lstStyle/>
          <a:p>
            <a:r>
              <a:rPr lang="fr-FR" sz="1400" dirty="0">
                <a:latin typeface="Univers Condensed"/>
              </a:rPr>
              <a:t>Instabilité par torsion et flexion combiné</a:t>
            </a:r>
          </a:p>
        </p:txBody>
      </p:sp>
      <p:sp>
        <p:nvSpPr>
          <p:cNvPr id="11" name="Rectangle 10">
            <a:extLst>
              <a:ext uri="{FF2B5EF4-FFF2-40B4-BE49-F238E27FC236}">
                <a16:creationId xmlns:a16="http://schemas.microsoft.com/office/drawing/2014/main" id="{3C597F38-2DCE-46D1-BE86-6916E892100A}"/>
              </a:ext>
            </a:extLst>
          </p:cNvPr>
          <p:cNvSpPr/>
          <p:nvPr/>
        </p:nvSpPr>
        <p:spPr>
          <a:xfrm>
            <a:off x="1178538" y="6427654"/>
            <a:ext cx="3214919" cy="276999"/>
          </a:xfrm>
          <a:prstGeom prst="rect">
            <a:avLst/>
          </a:prstGeom>
        </p:spPr>
        <p:txBody>
          <a:bodyPr wrap="none">
            <a:spAutoFit/>
          </a:bodyPr>
          <a:lstStyle/>
          <a:p>
            <a:r>
              <a:rPr lang="fr-CA" sz="1200" dirty="0">
                <a:latin typeface="+mj-lt"/>
              </a:rPr>
              <a:t>Sources: engineeringcivil.org; universalhub.com</a:t>
            </a:r>
          </a:p>
        </p:txBody>
      </p:sp>
    </p:spTree>
    <p:extLst>
      <p:ext uri="{BB962C8B-B14F-4D97-AF65-F5344CB8AC3E}">
        <p14:creationId xmlns:p14="http://schemas.microsoft.com/office/powerpoint/2010/main" val="214343550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983284"/>
            <a:ext cx="3759752" cy="500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6408508A-E3A1-4EAB-8077-0BCAA5268A23}"/>
              </a:ext>
            </a:extLst>
          </p:cNvPr>
          <p:cNvSpPr/>
          <p:nvPr/>
        </p:nvSpPr>
        <p:spPr>
          <a:xfrm>
            <a:off x="838199" y="1394288"/>
            <a:ext cx="5317999" cy="1323439"/>
          </a:xfrm>
          <a:prstGeom prst="rect">
            <a:avLst/>
          </a:prstGeom>
        </p:spPr>
        <p:txBody>
          <a:bodyPr wrap="square">
            <a:spAutoFit/>
          </a:bodyPr>
          <a:lstStyle/>
          <a:p>
            <a:r>
              <a:rPr lang="fr-CA" sz="2000" dirty="0">
                <a:latin typeface="Univers Condensed"/>
              </a:rPr>
              <a:t>La poutre se déplacer transversalement à l’ultime et subit une rotation autour de son axe longitudinal sous les charges qui la sollicitent.</a:t>
            </a:r>
          </a:p>
        </p:txBody>
      </p:sp>
      <p:sp>
        <p:nvSpPr>
          <p:cNvPr id="14" name="Rectangle 13"/>
          <p:cNvSpPr/>
          <p:nvPr/>
        </p:nvSpPr>
        <p:spPr>
          <a:xfrm>
            <a:off x="3369733" y="4985340"/>
            <a:ext cx="2972390" cy="307777"/>
          </a:xfrm>
          <a:prstGeom prst="rect">
            <a:avLst/>
          </a:prstGeom>
        </p:spPr>
        <p:txBody>
          <a:bodyPr wrap="square">
            <a:spAutoFit/>
          </a:bodyPr>
          <a:lstStyle/>
          <a:p>
            <a:r>
              <a:rPr lang="fr-FR" sz="1400" dirty="0">
                <a:latin typeface="Univers Condensed"/>
              </a:rPr>
              <a:t>Étude de la résistance à la torsion</a:t>
            </a:r>
          </a:p>
        </p:txBody>
      </p:sp>
      <p:sp>
        <p:nvSpPr>
          <p:cNvPr id="8" name="Rectangle 7">
            <a:extLst>
              <a:ext uri="{FF2B5EF4-FFF2-40B4-BE49-F238E27FC236}">
                <a16:creationId xmlns:a16="http://schemas.microsoft.com/office/drawing/2014/main" id="{51C67F42-5FDA-7549-AE06-2D9FB4B8964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7145008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738891"/>
                <a:ext cx="9821449" cy="34944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Couples de résistance à la torsion pure et au gauchissement (</a:t>
                </a:r>
                <a14:m>
                  <m:oMath xmlns:m="http://schemas.openxmlformats.org/officeDocument/2006/math">
                    <m:sSub>
                      <m:sSubPr>
                        <m:ctrlPr>
                          <a:rPr lang="fr-CA" sz="1600" i="1" dirty="0">
                            <a:solidFill>
                              <a:schemeClr val="accent1"/>
                            </a:solidFill>
                            <a:latin typeface="Cambria Math" panose="02040503050406030204" pitchFamily="18" charset="0"/>
                            <a:ea typeface="Cambria Math"/>
                          </a:rPr>
                        </m:ctrlPr>
                      </m:sSubPr>
                      <m:e>
                        <m:r>
                          <a:rPr lang="fr-CA" sz="1600" i="1" dirty="0">
                            <a:solidFill>
                              <a:schemeClr val="accent1"/>
                            </a:solidFill>
                            <a:latin typeface="Cambria Math" panose="02040503050406030204" pitchFamily="18" charset="0"/>
                            <a:ea typeface="Cambria Math"/>
                          </a:rPr>
                          <m:t>𝐶</m:t>
                        </m:r>
                      </m:e>
                      <m:sub>
                        <m:r>
                          <a:rPr lang="fr-CA" sz="1600" i="1" dirty="0">
                            <a:solidFill>
                              <a:schemeClr val="accent1"/>
                            </a:solidFill>
                            <a:latin typeface="Cambria Math" panose="02040503050406030204" pitchFamily="18" charset="0"/>
                            <a:ea typeface="Cambria Math"/>
                          </a:rPr>
                          <m:t>1</m:t>
                        </m:r>
                      </m:sub>
                    </m:sSub>
                  </m:oMath>
                </a14:m>
                <a:r>
                  <a:rPr lang="fr-FR" sz="1600" dirty="0">
                    <a:solidFill>
                      <a:schemeClr val="accent1"/>
                    </a:solidFill>
                    <a:latin typeface="Univers Condensed"/>
                    <a:ea typeface="Cambria Math" panose="02040503050406030204" pitchFamily="18" charset="0"/>
                  </a:rPr>
                  <a:t> et </a:t>
                </a:r>
                <a14:m>
                  <m:oMath xmlns:m="http://schemas.openxmlformats.org/officeDocument/2006/math">
                    <m:sSub>
                      <m:sSubPr>
                        <m:ctrlPr>
                          <a:rPr lang="fr-CA" sz="1600" i="1" dirty="0">
                            <a:solidFill>
                              <a:schemeClr val="accent1"/>
                            </a:solidFill>
                            <a:latin typeface="Cambria Math" panose="02040503050406030204" pitchFamily="18" charset="0"/>
                            <a:ea typeface="Cambria Math"/>
                          </a:rPr>
                        </m:ctrlPr>
                      </m:sSubPr>
                      <m:e>
                        <m:r>
                          <a:rPr lang="fr-CA" sz="1600" i="1" dirty="0">
                            <a:solidFill>
                              <a:schemeClr val="accent1"/>
                            </a:solidFill>
                            <a:latin typeface="Cambria Math" panose="02040503050406030204" pitchFamily="18" charset="0"/>
                            <a:ea typeface="Cambria Math"/>
                          </a:rPr>
                          <m:t>𝐶</m:t>
                        </m:r>
                      </m:e>
                      <m:sub>
                        <m:r>
                          <a:rPr lang="fr-CA" sz="1600" i="1" dirty="0">
                            <a:solidFill>
                              <a:schemeClr val="accent1"/>
                            </a:solidFill>
                            <a:latin typeface="Cambria Math" panose="02040503050406030204" pitchFamily="18" charset="0"/>
                            <a:ea typeface="Cambria Math"/>
                          </a:rPr>
                          <m:t>2</m:t>
                        </m:r>
                      </m:sub>
                    </m:sSub>
                  </m:oMath>
                </a14:m>
                <a:r>
                  <a:rPr lang="fr-FR" sz="1600" dirty="0">
                    <a:solidFill>
                      <a:schemeClr val="accent1"/>
                    </a:solidFill>
                    <a:latin typeface="Univers Condensed"/>
                    <a:ea typeface="Cambria Math" panose="02040503050406030204" pitchFamily="18" charset="0"/>
                  </a:rPr>
                  <a:t> respectivement)</a:t>
                </a:r>
              </a:p>
              <a:p>
                <a:pPr marL="360363" lvl="1" indent="-360363" defTabSz="719138" eaLnBrk="1" hangingPunct="1">
                  <a:buClr>
                    <a:srgbClr val="FF0000"/>
                  </a:buClr>
                  <a:buFont typeface="Arial" panose="020B0604020202020204" pitchFamily="34" charset="0"/>
                  <a:buChar char="•"/>
                  <a:defRPr/>
                </a:pPr>
                <a:endParaRPr lang="fr-FR" sz="1600" dirty="0">
                  <a:latin typeface="Univers Condensed"/>
                  <a:ea typeface="Cambria Math" panose="02040503050406030204" pitchFamily="18" charset="0"/>
                </a:endParaRPr>
              </a:p>
              <a:p>
                <a:pPr marL="719138" lvl="2" indent="-358775" defTabSz="719138" eaLnBrk="1" hangingPunct="1">
                  <a:defRPr/>
                </a:pPr>
                <a:r>
                  <a:rPr lang="fr-FR" sz="1600" dirty="0">
                    <a:latin typeface="Univers Condensed"/>
                    <a:ea typeface="Cambria Math" panose="02040503050406030204" pitchFamily="18" charset="0"/>
                  </a:rPr>
                  <a:t>Couple de résistance dû à la </a:t>
                </a:r>
                <a:r>
                  <a:rPr lang="fr-FR" sz="1600" b="1" dirty="0">
                    <a:latin typeface="Univers Condensed"/>
                    <a:ea typeface="Cambria Math" panose="02040503050406030204" pitchFamily="18" charset="0"/>
                  </a:rPr>
                  <a:t>torsion pure</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smtClean="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1</m:t>
                          </m:r>
                        </m:sub>
                      </m:sSub>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𝐺</m:t>
                      </m:r>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 </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𝑑</m:t>
                          </m:r>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𝑑𝑧</m:t>
                          </m:r>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𝐺</m:t>
                    </m:r>
                    <m:r>
                      <a:rPr lang="fr-CA" sz="1600" i="1" dirty="0">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 </a:t>
                </a:r>
                <a:r>
                  <a:rPr lang="fr-FR" sz="1600" dirty="0">
                    <a:solidFill>
                      <a:schemeClr val="tx1"/>
                    </a:solidFill>
                    <a:latin typeface="Univers Condensed"/>
                  </a:rPr>
                  <a:t>module de Coulomb de l’aluminium </a:t>
                </a:r>
                <a14:m>
                  <m:oMath xmlns:m="http://schemas.openxmlformats.org/officeDocument/2006/math">
                    <m:r>
                      <a:rPr lang="fr-FR" sz="1600" i="1" dirty="0">
                        <a:solidFill>
                          <a:schemeClr val="tx1"/>
                        </a:solidFill>
                        <a:latin typeface="Cambria Math" panose="02040503050406030204" pitchFamily="18" charset="0"/>
                      </a:rPr>
                      <m:t>= 26 000 </m:t>
                    </m:r>
                    <m:r>
                      <m:rPr>
                        <m:sty m:val="p"/>
                      </m:rPr>
                      <a:rPr lang="fr-FR" sz="1600" dirty="0" err="1">
                        <a:solidFill>
                          <a:schemeClr val="tx1"/>
                        </a:solidFill>
                        <a:latin typeface="Cambria Math" panose="02040503050406030204" pitchFamily="18" charset="0"/>
                      </a:rPr>
                      <m:t>M</m:t>
                    </m:r>
                    <m:r>
                      <m:rPr>
                        <m:sty m:val="p"/>
                      </m:rPr>
                      <a:rPr lang="fr-FR" sz="1600" i="1" dirty="0">
                        <a:solidFill>
                          <a:schemeClr val="tx1"/>
                        </a:solidFill>
                        <a:latin typeface="Cambria Math" panose="02040503050406030204" pitchFamily="18" charset="0"/>
                      </a:rPr>
                      <m:t>p</m:t>
                    </m:r>
                    <m:r>
                      <m:rPr>
                        <m:sty m:val="p"/>
                      </m:rPr>
                      <a:rPr lang="fr-FR" sz="1600" dirty="0" err="1">
                        <a:solidFill>
                          <a:schemeClr val="tx1"/>
                        </a:solidFill>
                        <a:latin typeface="Cambria Math" panose="02040503050406030204" pitchFamily="18" charset="0"/>
                      </a:rPr>
                      <m:t>a</m:t>
                    </m:r>
                  </m:oMath>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𝐽</m:t>
                    </m:r>
                    <m:r>
                      <a:rPr lang="fr-CA" sz="1600" i="1" dirty="0">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constante de torsion de Saint-Venant</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m:t>
                          </m:r>
                        </m:num>
                        <m:den>
                          <m:r>
                            <a:rPr lang="fr-CA" sz="1600" i="1" dirty="0">
                              <a:solidFill>
                                <a:schemeClr val="tx1"/>
                              </a:solidFill>
                              <a:latin typeface="Cambria Math" panose="02040503050406030204" pitchFamily="18" charset="0"/>
                              <a:ea typeface="Cambria Math"/>
                            </a:rPr>
                            <m:t>3</m:t>
                          </m:r>
                        </m:den>
                      </m:f>
                      <m:r>
                        <a:rPr lang="fr-CA" sz="1600" i="1" dirty="0">
                          <a:solidFill>
                            <a:schemeClr val="tx1"/>
                          </a:solidFill>
                          <a:latin typeface="Cambria Math" panose="02040503050406030204" pitchFamily="18" charset="0"/>
                          <a:ea typeface="Cambria Math"/>
                        </a:rPr>
                        <m:t> </m:t>
                      </m:r>
                      <m:nary>
                        <m:naryPr>
                          <m:chr m:val="∑"/>
                          <m:subHide m:val="on"/>
                          <m:supHide m:val="on"/>
                          <m:ctrlPr>
                            <a:rPr lang="fr-CA" sz="1600" i="1" dirty="0">
                              <a:solidFill>
                                <a:schemeClr val="tx1"/>
                              </a:solidFill>
                              <a:latin typeface="Cambria Math" panose="02040503050406030204" pitchFamily="18" charset="0"/>
                              <a:ea typeface="Cambria Math"/>
                            </a:rPr>
                          </m:ctrlPr>
                        </m:naryPr>
                        <m:sub/>
                        <m:sup/>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𝑏</m:t>
                              </m:r>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𝑡</m:t>
                                  </m:r>
                                </m:e>
                                <m:sup>
                                  <m:r>
                                    <a:rPr lang="fr-CA" sz="1600" i="1" dirty="0">
                                      <a:solidFill>
                                        <a:schemeClr val="tx1"/>
                                      </a:solidFill>
                                      <a:latin typeface="Cambria Math" panose="02040503050406030204" pitchFamily="18" charset="0"/>
                                      <a:ea typeface="Cambria Math"/>
                                    </a:rPr>
                                    <m:t>3</m:t>
                                  </m:r>
                                </m:sup>
                              </m:sSup>
                            </m:e>
                          </m:d>
                        </m:e>
                      </m:nary>
                    </m:oMath>
                  </m:oMathPara>
                </a14:m>
                <a:endParaRPr lang="fr-FR" sz="1600" dirty="0">
                  <a:solidFill>
                    <a:srgbClr val="000099"/>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738891"/>
                <a:ext cx="9821449" cy="3494442"/>
              </a:xfrm>
              <a:prstGeom prst="rect">
                <a:avLst/>
              </a:prstGeom>
              <a:blipFill>
                <a:blip r:embed="rId3"/>
                <a:stretch>
                  <a:fillRect l="-372" t="-5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986" y="3755008"/>
            <a:ext cx="3350013" cy="228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1879600" y="5111389"/>
                <a:ext cx="3660386" cy="307777"/>
              </a:xfrm>
              <a:prstGeom prst="rect">
                <a:avLst/>
              </a:prstGeom>
            </p:spPr>
            <p:txBody>
              <a:bodyPr wrap="square">
                <a:spAutoFit/>
              </a:bodyPr>
              <a:lstStyle/>
              <a:p>
                <a:r>
                  <a:rPr lang="fr-FR" sz="1400" dirty="0">
                    <a:solidFill>
                      <a:schemeClr val="tx1"/>
                    </a:solidFill>
                    <a:latin typeface="Univers Condensed"/>
                  </a:rPr>
                  <a:t>Constante de torsion de Saint-Venant (</a:t>
                </a:r>
                <a14:m>
                  <m:oMath xmlns:m="http://schemas.openxmlformats.org/officeDocument/2006/math">
                    <m:r>
                      <a:rPr lang="fr-FR" sz="1400" i="1" dirty="0">
                        <a:solidFill>
                          <a:schemeClr val="tx1"/>
                        </a:solidFill>
                        <a:latin typeface="Cambria Math" panose="02040503050406030204" pitchFamily="18" charset="0"/>
                      </a:rPr>
                      <m:t>𝐽</m:t>
                    </m:r>
                  </m:oMath>
                </a14:m>
                <a:r>
                  <a:rPr lang="fr-FR" sz="1400" dirty="0">
                    <a:solidFill>
                      <a:schemeClr val="tx1"/>
                    </a:solidFill>
                    <a:latin typeface="Univers Condensed"/>
                  </a:rPr>
                  <a:t>)</a:t>
                </a:r>
              </a:p>
            </p:txBody>
          </p:sp>
        </mc:Choice>
        <mc:Fallback xmlns="">
          <p:sp>
            <p:nvSpPr>
              <p:cNvPr id="11" name="Rectangle 10"/>
              <p:cNvSpPr>
                <a:spLocks noRot="1" noChangeAspect="1" noMove="1" noResize="1" noEditPoints="1" noAdjustHandles="1" noChangeArrowheads="1" noChangeShapeType="1" noTextEdit="1"/>
              </p:cNvSpPr>
              <p:nvPr/>
            </p:nvSpPr>
            <p:spPr>
              <a:xfrm>
                <a:off x="1879600" y="5111389"/>
                <a:ext cx="3660386" cy="307777"/>
              </a:xfrm>
              <a:prstGeom prst="rect">
                <a:avLst/>
              </a:prstGeom>
              <a:blipFill>
                <a:blip r:embed="rId5"/>
                <a:stretch>
                  <a:fillRect l="-499" t="-1961" b="-19608"/>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62F3FD7D-D8E7-3C4F-AEAE-9BDE17CDAE97}"/>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8568353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799689" y="665312"/>
                <a:ext cx="9821450" cy="61926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defTabSz="719138"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Gauchissement</a:t>
                </a:r>
                <a:r>
                  <a:rPr lang="fr-FR" sz="1600" dirty="0">
                    <a:solidFill>
                      <a:schemeClr val="tx1"/>
                    </a:solidFill>
                    <a:latin typeface="Univers Condensed"/>
                    <a:ea typeface="Cambria Math" panose="02040503050406030204" pitchFamily="18" charset="0"/>
                  </a:rPr>
                  <a:t> de la section</a:t>
                </a:r>
              </a:p>
              <a:p>
                <a:pPr marL="342900" lvl="1" indent="-342900"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𝑎</m:t>
                          </m:r>
                        </m:sub>
                      </m:sSub>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𝐸</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𝑎</m:t>
                          </m:r>
                        </m:sub>
                      </m:sSub>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2</m:t>
                              </m:r>
                            </m:sup>
                          </m:sSup>
                          <m:r>
                            <a:rPr lang="fr-CA" sz="1600" i="1" dirty="0">
                              <a:solidFill>
                                <a:schemeClr val="tx1"/>
                              </a:solidFill>
                              <a:latin typeface="Cambria Math" panose="02040503050406030204" pitchFamily="18" charset="0"/>
                              <a:ea typeface="Cambria Math"/>
                            </a:rPr>
                            <m:t>𝑢</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2</m:t>
                              </m:r>
                            </m:sup>
                          </m:sSup>
                        </m:den>
                      </m:f>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𝑉</m:t>
                          </m:r>
                        </m:e>
                        <m:sub>
                          <m:r>
                            <a:rPr lang="fr-CA" sz="1600" i="1" dirty="0">
                              <a:solidFill>
                                <a:schemeClr val="tx1"/>
                              </a:solidFill>
                              <a:latin typeface="Cambria Math" panose="02040503050406030204" pitchFamily="18" charset="0"/>
                              <a:ea typeface="Cambria Math"/>
                            </a:rPr>
                            <m:t>𝑎</m:t>
                          </m:r>
                        </m:sub>
                      </m:sSub>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𝑑</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𝑎</m:t>
                              </m:r>
                            </m:sub>
                          </m:sSub>
                        </m:num>
                        <m:den>
                          <m:r>
                            <a:rPr lang="fr-CA" sz="1600" i="1" dirty="0">
                              <a:solidFill>
                                <a:schemeClr val="tx1"/>
                              </a:solidFill>
                              <a:latin typeface="Cambria Math" panose="02040503050406030204" pitchFamily="18" charset="0"/>
                              <a:ea typeface="Cambria Math"/>
                            </a:rPr>
                            <m:t>𝑑𝑧</m:t>
                          </m:r>
                        </m:den>
                      </m:f>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𝐸</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𝑎</m:t>
                          </m:r>
                        </m:sub>
                      </m:sSub>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𝑢</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𝐸</m:t>
                      </m:r>
                      <m:d>
                        <m:dPr>
                          <m:ctrlPr>
                            <a:rPr lang="fr-CA" sz="1600" i="1" dirty="0">
                              <a:solidFill>
                                <a:schemeClr val="tx1"/>
                              </a:solidFill>
                              <a:latin typeface="Cambria Math" panose="02040503050406030204" pitchFamily="18" charset="0"/>
                              <a:ea typeface="Cambria Math"/>
                            </a:rPr>
                          </m:ctrlPr>
                        </m:dPr>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𝑦</m:t>
                                  </m:r>
                                </m:sub>
                              </m:sSub>
                            </m:num>
                            <m:den>
                              <m:r>
                                <a:rPr lang="fr-CA" sz="1600" i="1" dirty="0">
                                  <a:solidFill>
                                    <a:schemeClr val="tx1"/>
                                  </a:solidFill>
                                  <a:latin typeface="Cambria Math" panose="02040503050406030204" pitchFamily="18" charset="0"/>
                                  <a:ea typeface="Cambria Math"/>
                                </a:rPr>
                                <m:t>2</m:t>
                              </m:r>
                            </m:den>
                          </m:f>
                        </m:e>
                      </m:d>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𝑢</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oMath>
                  </m:oMathPara>
                </a14:m>
                <a:endParaRPr lang="fr-CA" sz="1600"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𝑢</m:t>
                      </m:r>
                      <m:r>
                        <a:rPr lang="fr-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panose="02040503050406030204" pitchFamily="18" charset="0"/>
                            </a:rPr>
                          </m:ctrlPr>
                        </m:dPr>
                        <m:e>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𝑑</m:t>
                              </m:r>
                              <m:r>
                                <a:rPr lang="fr-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𝑡</m:t>
                              </m:r>
                            </m:num>
                            <m:den>
                              <m:r>
                                <a:rPr lang="fr-CA" sz="1600" i="1">
                                  <a:solidFill>
                                    <a:schemeClr val="tx1"/>
                                  </a:solidFill>
                                  <a:latin typeface="Cambria Math" panose="02040503050406030204" pitchFamily="18" charset="0"/>
                                  <a:ea typeface="Cambria Math" panose="02040503050406030204" pitchFamily="18" charset="0"/>
                                </a:rPr>
                                <m:t>2</m:t>
                              </m:r>
                            </m:den>
                          </m:f>
                        </m:e>
                      </m:d>
                      <m:r>
                        <a:rPr lang="fr-CA" sz="1600" i="1">
                          <a:solidFill>
                            <a:schemeClr val="tx1"/>
                          </a:solidFill>
                          <a:latin typeface="Cambria Math" panose="02040503050406030204" pitchFamily="18" charset="0"/>
                          <a:ea typeface="Cambria Math"/>
                        </a:rPr>
                        <m:t>𝛽</m:t>
                      </m:r>
                    </m:oMath>
                  </m:oMathPara>
                </a14:m>
                <a:endParaRPr lang="fr-CA" sz="1600" dirty="0">
                  <a:solidFill>
                    <a:schemeClr val="tx1"/>
                  </a:solidFill>
                  <a:latin typeface="Univers Condensed"/>
                  <a:ea typeface="Cambria Math"/>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m>
                        <m:mPr>
                          <m:mcs>
                            <m:mc>
                              <m:mcPr>
                                <m:count m:val="1"/>
                                <m:mcJc m:val="center"/>
                              </m:mcPr>
                            </m:mc>
                          </m:mcs>
                          <m:ctrlPr>
                            <a:rPr lang="fr-CA" sz="1600" i="1" dirty="0">
                              <a:solidFill>
                                <a:schemeClr val="tx1"/>
                              </a:solidFill>
                              <a:latin typeface="Cambria Math" panose="02040503050406030204" pitchFamily="18" charset="0"/>
                              <a:ea typeface="Cambria Math"/>
                            </a:rPr>
                          </m:ctrlPr>
                        </m:mPr>
                        <m:mr>
                          <m:e>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2</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𝑉</m:t>
                                </m:r>
                              </m:e>
                              <m:sub>
                                <m:r>
                                  <a:rPr lang="fr-CA" sz="1600" i="1" dirty="0">
                                    <a:solidFill>
                                      <a:schemeClr val="tx1"/>
                                    </a:solidFill>
                                    <a:latin typeface="Cambria Math" panose="02040503050406030204" pitchFamily="18" charset="0"/>
                                    <a:ea typeface="Cambria Math"/>
                                  </a:rPr>
                                  <m:t>𝑎</m:t>
                                </m:r>
                              </m:sub>
                            </m:sSub>
                            <m:d>
                              <m:dPr>
                                <m:ctrlPr>
                                  <a:rPr lang="fr-CA" sz="1600" i="1" dirty="0">
                                    <a:solidFill>
                                      <a:schemeClr val="tx1"/>
                                    </a:solidFill>
                                    <a:latin typeface="Cambria Math" panose="02040503050406030204" pitchFamily="18" charset="0"/>
                                    <a:ea typeface="Cambria Math"/>
                                  </a:rPr>
                                </m:ctrlPr>
                              </m:dPr>
                              <m:e>
                                <m:r>
                                  <a:rPr lang="fr-CA" sz="1600" i="1">
                                    <a:solidFill>
                                      <a:schemeClr val="tx1"/>
                                    </a:solidFill>
                                    <a:latin typeface="Cambria Math" panose="02040503050406030204" pitchFamily="18" charset="0"/>
                                    <a:ea typeface="Cambria Math" panose="02040503050406030204" pitchFamily="18" charset="0"/>
                                  </a:rPr>
                                  <m:t>𝑑</m:t>
                                </m:r>
                                <m:r>
                                  <a:rPr lang="fr-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𝑡</m:t>
                                </m:r>
                              </m:e>
                            </m:d>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𝐸</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𝑎</m:t>
                                    </m:r>
                                  </m:sub>
                                </m:sSub>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𝑑</m:t>
                                        </m:r>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𝑡</m:t>
                                        </m:r>
                                      </m:e>
                                    </m:d>
                                  </m:e>
                                  <m:sup>
                                    <m:r>
                                      <a:rPr lang="fr-CA" sz="1600" i="1" dirty="0">
                                        <a:solidFill>
                                          <a:schemeClr val="tx1"/>
                                        </a:solidFill>
                                        <a:latin typeface="Cambria Math" panose="02040503050406030204" pitchFamily="18" charset="0"/>
                                        <a:ea typeface="Cambria Math"/>
                                      </a:rPr>
                                      <m:t>2</m:t>
                                    </m:r>
                                  </m:sup>
                                </m:sSup>
                              </m:num>
                              <m:den>
                                <m:r>
                                  <a:rPr lang="fr-CA" sz="1600" i="1" dirty="0">
                                    <a:solidFill>
                                      <a:schemeClr val="tx1"/>
                                    </a:solidFill>
                                    <a:latin typeface="Cambria Math" panose="02040503050406030204" pitchFamily="18" charset="0"/>
                                    <a:ea typeface="Cambria Math"/>
                                  </a:rPr>
                                  <m:t>2</m:t>
                                </m:r>
                              </m:den>
                            </m:f>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e>
                        </m:mr>
                        <m:mr>
                          <m:e>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𝐸</m:t>
                            </m:r>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𝑑</m:t>
                                        </m:r>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𝑡</m:t>
                                        </m:r>
                                      </m:e>
                                    </m:d>
                                  </m:e>
                                  <m:sup>
                                    <m:r>
                                      <a:rPr lang="fr-CA" sz="1600" i="1" dirty="0">
                                        <a:solidFill>
                                          <a:schemeClr val="tx1"/>
                                        </a:solidFill>
                                        <a:latin typeface="Cambria Math" panose="02040503050406030204" pitchFamily="18" charset="0"/>
                                        <a:ea typeface="Cambria Math"/>
                                      </a:rPr>
                                      <m:t>2</m:t>
                                    </m:r>
                                  </m:sup>
                                </m:sSup>
                              </m:num>
                              <m:den>
                                <m:r>
                                  <a:rPr lang="fr-CA" sz="1600" i="1" dirty="0">
                                    <a:solidFill>
                                      <a:schemeClr val="tx1"/>
                                    </a:solidFill>
                                    <a:latin typeface="Cambria Math" panose="02040503050406030204" pitchFamily="18" charset="0"/>
                                    <a:ea typeface="Cambria Math"/>
                                  </a:rPr>
                                  <m:t>4</m:t>
                                </m:r>
                              </m:den>
                            </m:f>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𝐸</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𝑤</m:t>
                                </m:r>
                              </m:sub>
                            </m:sSub>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e>
                        </m:mr>
                      </m:m>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a:rPr>
                  <a:t>avec</a:t>
                </a:r>
              </a:p>
              <a:p>
                <a:pPr marL="857250" lvl="3" indent="0" eaLnBrk="1" hangingPunct="1">
                  <a:buNone/>
                  <a:defRPr/>
                </a:pPr>
                <a:endParaRPr lang="fr-CA" sz="1600"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𝑤</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𝑦</m:t>
                          </m:r>
                        </m:sub>
                      </m:sSub>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𝑑</m:t>
                                  </m:r>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𝑡</m:t>
                                  </m:r>
                                </m:e>
                              </m:d>
                            </m:e>
                            <m:sup>
                              <m:r>
                                <a:rPr lang="fr-CA" sz="1600" i="1" dirty="0">
                                  <a:solidFill>
                                    <a:schemeClr val="tx1"/>
                                  </a:solidFill>
                                  <a:latin typeface="Cambria Math" panose="02040503050406030204" pitchFamily="18" charset="0"/>
                                  <a:ea typeface="Cambria Math"/>
                                </a:rPr>
                                <m:t>2</m:t>
                              </m:r>
                            </m:sup>
                          </m:sSup>
                        </m:num>
                        <m:den>
                          <m:r>
                            <a:rPr lang="fr-CA" sz="1600" i="1" dirty="0">
                              <a:solidFill>
                                <a:schemeClr val="tx1"/>
                              </a:solidFill>
                              <a:latin typeface="Cambria Math" panose="02040503050406030204" pitchFamily="18" charset="0"/>
                              <a:ea typeface="Cambria Math"/>
                            </a:rPr>
                            <m:t>4</m:t>
                          </m:r>
                        </m:den>
                      </m:f>
                      <m:r>
                        <a:rPr lang="fr-CA" sz="1600" i="1" dirty="0">
                          <a:solidFill>
                            <a:schemeClr val="tx1"/>
                          </a:solidFill>
                          <a:latin typeface="Cambria Math" panose="02040503050406030204" pitchFamily="18" charset="0"/>
                          <a:ea typeface="Cambria Math"/>
                        </a:rPr>
                        <m:t>        (</m:t>
                      </m:r>
                      <m:r>
                        <m:rPr>
                          <m:nor/>
                        </m:rPr>
                        <a:rPr lang="fr-CA" sz="1600" dirty="0">
                          <a:solidFill>
                            <a:schemeClr val="tx1"/>
                          </a:solidFill>
                          <a:latin typeface="Univers Condensed"/>
                        </a:rPr>
                        <m:t>constante</m:t>
                      </m:r>
                      <m:r>
                        <m:rPr>
                          <m:nor/>
                        </m:rPr>
                        <a:rPr lang="fr-CA" sz="1600" dirty="0">
                          <a:solidFill>
                            <a:schemeClr val="tx1"/>
                          </a:solidFill>
                          <a:latin typeface="Univers Condensed"/>
                        </a:rPr>
                        <m:t> </m:t>
                      </m:r>
                      <m:r>
                        <m:rPr>
                          <m:nor/>
                        </m:rPr>
                        <a:rPr lang="fr-CA" sz="1600" dirty="0">
                          <a:solidFill>
                            <a:schemeClr val="tx1"/>
                          </a:solidFill>
                          <a:latin typeface="Univers Condensed"/>
                        </a:rPr>
                        <m:t>de</m:t>
                      </m:r>
                      <m:r>
                        <m:rPr>
                          <m:nor/>
                        </m:rPr>
                        <a:rPr lang="fr-CA" sz="1600" dirty="0">
                          <a:solidFill>
                            <a:schemeClr val="tx1"/>
                          </a:solidFill>
                          <a:latin typeface="Univers Condensed"/>
                        </a:rPr>
                        <m:t> </m:t>
                      </m:r>
                      <m:r>
                        <m:rPr>
                          <m:nor/>
                        </m:rPr>
                        <a:rPr lang="fr-CA" sz="1600" dirty="0">
                          <a:solidFill>
                            <a:schemeClr val="tx1"/>
                          </a:solidFill>
                          <a:latin typeface="Univers Condensed"/>
                        </a:rPr>
                        <m:t>gauchissement</m:t>
                      </m:r>
                      <m:r>
                        <m:rPr>
                          <m:nor/>
                        </m:rPr>
                        <a:rPr lang="fr-CA" sz="1600" dirty="0">
                          <a:solidFill>
                            <a:schemeClr val="tx1"/>
                          </a:solidFill>
                          <a:latin typeface="Univers Condensed"/>
                        </a:rPr>
                        <m:t> </m:t>
                      </m:r>
                      <m:r>
                        <m:rPr>
                          <m:nor/>
                        </m:rPr>
                        <a:rPr lang="fr-CA" sz="1600" dirty="0">
                          <a:solidFill>
                            <a:schemeClr val="tx1"/>
                          </a:solidFill>
                          <a:latin typeface="Univers Condensed"/>
                        </a:rPr>
                        <m:t>en</m:t>
                      </m:r>
                      <m:r>
                        <m:rPr>
                          <m:nor/>
                        </m:rPr>
                        <a:rPr lang="fr-CA" sz="1600" dirty="0">
                          <a:solidFill>
                            <a:schemeClr val="tx1"/>
                          </a:solidFill>
                          <a:latin typeface="Univers Condensed"/>
                        </a:rPr>
                        <m:t> </m:t>
                      </m:r>
                      <m:sSup>
                        <m:sSupPr>
                          <m:ctrlPr>
                            <a:rPr lang="fr-CA" sz="1600" i="1" dirty="0">
                              <a:solidFill>
                                <a:schemeClr val="tx1"/>
                              </a:solidFill>
                              <a:latin typeface="Cambria Math" panose="02040503050406030204" pitchFamily="18" charset="0"/>
                            </a:rPr>
                          </m:ctrlPr>
                        </m:sSupPr>
                        <m:e>
                          <m:r>
                            <m:rPr>
                              <m:sty m:val="p"/>
                            </m:rPr>
                            <a:rPr lang="fr-CA" sz="1600" dirty="0">
                              <a:solidFill>
                                <a:schemeClr val="tx1"/>
                              </a:solidFill>
                              <a:latin typeface="Cambria Math" panose="02040503050406030204" pitchFamily="18" charset="0"/>
                            </a:rPr>
                            <m:t>mm</m:t>
                          </m:r>
                        </m:e>
                        <m:sup>
                          <m:r>
                            <a:rPr lang="fr-CA" sz="1600" i="1" dirty="0">
                              <a:solidFill>
                                <a:schemeClr val="tx1"/>
                              </a:solidFill>
                              <a:latin typeface="Cambria Math" panose="02040503050406030204" pitchFamily="18" charset="0"/>
                            </a:rPr>
                            <m:t>6</m:t>
                          </m:r>
                        </m:sup>
                      </m:sSup>
                      <m:r>
                        <m:rPr>
                          <m:nor/>
                        </m:rPr>
                        <a:rPr lang="fr-CA" sz="1600" dirty="0">
                          <a:solidFill>
                            <a:schemeClr val="tx1"/>
                          </a:solidFill>
                          <a:latin typeface="Univers Condensed"/>
                        </a:rPr>
                        <m:t>)</m:t>
                      </m:r>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𝐶</m:t>
                      </m:r>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1</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2</m:t>
                          </m:r>
                        </m:sub>
                      </m:sSub>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𝐺</m:t>
                      </m:r>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 </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𝑑</m:t>
                          </m:r>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𝑑𝑧</m:t>
                          </m:r>
                        </m:den>
                      </m:f>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𝐸</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𝑤</m:t>
                          </m:r>
                        </m:sub>
                      </m:sSub>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𝑑</m:t>
                              </m:r>
                            </m:e>
                            <m:sup>
                              <m:r>
                                <a:rPr lang="fr-CA" sz="1600" i="1" dirty="0">
                                  <a:solidFill>
                                    <a:schemeClr val="tx1"/>
                                  </a:solidFill>
                                  <a:latin typeface="Cambria Math" panose="02040503050406030204" pitchFamily="18" charset="0"/>
                                  <a:ea typeface="Cambria Math"/>
                                </a:rPr>
                                <m:t>3</m:t>
                              </m:r>
                            </m:sup>
                          </m:sSup>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𝑑</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𝑧</m:t>
                              </m:r>
                            </m:e>
                            <m:sup>
                              <m:r>
                                <a:rPr lang="fr-CA" sz="1600" i="1" dirty="0">
                                  <a:solidFill>
                                    <a:schemeClr val="tx1"/>
                                  </a:solidFill>
                                  <a:latin typeface="Cambria Math" panose="02040503050406030204" pitchFamily="18" charset="0"/>
                                  <a:ea typeface="Cambria Math"/>
                                </a:rPr>
                                <m:t>3</m:t>
                              </m:r>
                            </m:sup>
                          </m:sSup>
                        </m:den>
                      </m:f>
                    </m:oMath>
                  </m:oMathPara>
                </a14:m>
                <a:endParaRPr lang="fr-CA" sz="1600" dirty="0">
                  <a:solidFill>
                    <a:schemeClr val="tx1"/>
                  </a:solidFill>
                  <a:latin typeface="Univers Condensed"/>
                  <a:ea typeface="Cambria Math"/>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799689" y="665312"/>
                <a:ext cx="9821450" cy="6192688"/>
              </a:xfrm>
              <a:prstGeom prst="rect">
                <a:avLst/>
              </a:prstGeom>
              <a:blipFill>
                <a:blip r:embed="rId3"/>
                <a:stretch>
                  <a:fillRect l="-248" t="-2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4" name="Rectangle 13"/>
          <p:cNvSpPr/>
          <p:nvPr/>
        </p:nvSpPr>
        <p:spPr>
          <a:xfrm>
            <a:off x="6664247" y="4934825"/>
            <a:ext cx="2982725" cy="307777"/>
          </a:xfrm>
          <a:prstGeom prst="rect">
            <a:avLst/>
          </a:prstGeom>
        </p:spPr>
        <p:txBody>
          <a:bodyPr wrap="square">
            <a:spAutoFit/>
          </a:bodyPr>
          <a:lstStyle/>
          <a:p>
            <a:r>
              <a:rPr lang="fr-FR" sz="1400" dirty="0">
                <a:latin typeface="Univers Condensed"/>
              </a:rPr>
              <a:t>Étude de la résistance à la torsion</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1039" y="983284"/>
            <a:ext cx="3229143" cy="394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17D240D7-4226-CD46-8F25-EDD5B4B0337A}"/>
              </a:ext>
            </a:extLst>
          </p:cNvPr>
          <p:cNvSpPr/>
          <p:nvPr/>
        </p:nvSpPr>
        <p:spPr>
          <a:xfrm>
            <a:off x="6634019"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9556190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517" y="638355"/>
            <a:ext cx="6931210" cy="5322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Rectangle 9"/>
              <p:cNvSpPr/>
              <p:nvPr/>
            </p:nvSpPr>
            <p:spPr>
              <a:xfrm>
                <a:off x="4126771" y="6048573"/>
                <a:ext cx="2951361" cy="307777"/>
              </a:xfrm>
              <a:prstGeom prst="rect">
                <a:avLst/>
              </a:prstGeom>
            </p:spPr>
            <p:txBody>
              <a:bodyPr wrap="square">
                <a:spAutoFit/>
              </a:bodyPr>
              <a:lstStyle/>
              <a:p>
                <a:r>
                  <a:rPr lang="fr-FR" sz="1400" dirty="0">
                    <a:solidFill>
                      <a:schemeClr val="tx1"/>
                    </a:solidFill>
                    <a:latin typeface="Univers Condensed"/>
                  </a:rPr>
                  <a:t>Constantes de gauchissement (</a:t>
                </a:r>
                <a14:m>
                  <m:oMath xmlns:m="http://schemas.openxmlformats.org/officeDocument/2006/math">
                    <m:sSub>
                      <m:sSubPr>
                        <m:ctrlPr>
                          <a:rPr lang="fr-FR"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𝐶</m:t>
                        </m:r>
                      </m:e>
                      <m:sub>
                        <m:r>
                          <a:rPr lang="fr-CA" sz="1400" i="1" dirty="0">
                            <a:solidFill>
                              <a:schemeClr val="tx1"/>
                            </a:solidFill>
                            <a:latin typeface="Cambria Math" panose="02040503050406030204" pitchFamily="18" charset="0"/>
                          </a:rPr>
                          <m:t>𝑤</m:t>
                        </m:r>
                      </m:sub>
                    </m:sSub>
                  </m:oMath>
                </a14:m>
                <a:r>
                  <a:rPr lang="fr-FR" sz="1400" dirty="0">
                    <a:solidFill>
                      <a:schemeClr val="tx1"/>
                    </a:solidFill>
                    <a:latin typeface="Univers Condensed"/>
                  </a:rPr>
                  <a:t>)</a:t>
                </a:r>
              </a:p>
            </p:txBody>
          </p:sp>
        </mc:Choice>
        <mc:Fallback xmlns="">
          <p:sp>
            <p:nvSpPr>
              <p:cNvPr id="10" name="Rectangle 9"/>
              <p:cNvSpPr>
                <a:spLocks noRot="1" noChangeAspect="1" noMove="1" noResize="1" noEditPoints="1" noAdjustHandles="1" noChangeArrowheads="1" noChangeShapeType="1" noTextEdit="1"/>
              </p:cNvSpPr>
              <p:nvPr/>
            </p:nvSpPr>
            <p:spPr>
              <a:xfrm>
                <a:off x="4126771" y="6048573"/>
                <a:ext cx="2951361" cy="307777"/>
              </a:xfrm>
              <a:prstGeom prst="rect">
                <a:avLst/>
              </a:prstGeom>
              <a:blipFill>
                <a:blip r:embed="rId4"/>
                <a:stretch>
                  <a:fillRect l="-620" t="-3922" r="-207" b="-19608"/>
                </a:stretch>
              </a:blipFill>
            </p:spPr>
            <p:txBody>
              <a:bodyPr/>
              <a:lstStyle/>
              <a:p>
                <a:r>
                  <a:rPr lang="fr-CA">
                    <a:noFill/>
                  </a:rPr>
                  <a:t> </a:t>
                </a:r>
              </a:p>
            </p:txBody>
          </p:sp>
        </mc:Fallback>
      </mc:AlternateContent>
      <p:sp>
        <p:nvSpPr>
          <p:cNvPr id="7" name="Rectangle 6">
            <a:extLst>
              <a:ext uri="{FF2B5EF4-FFF2-40B4-BE49-F238E27FC236}">
                <a16:creationId xmlns:a16="http://schemas.microsoft.com/office/drawing/2014/main" id="{82B64D61-D92A-2545-85DE-E03461EE125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4221124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491" y="1238762"/>
            <a:ext cx="6491677" cy="429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2" name="Rectangle 11"/>
              <p:cNvSpPr/>
              <p:nvPr/>
            </p:nvSpPr>
            <p:spPr>
              <a:xfrm>
                <a:off x="5748924" y="5787363"/>
                <a:ext cx="3067213" cy="307777"/>
              </a:xfrm>
              <a:prstGeom prst="rect">
                <a:avLst/>
              </a:prstGeom>
            </p:spPr>
            <p:txBody>
              <a:bodyPr wrap="square">
                <a:spAutoFit/>
              </a:bodyPr>
              <a:lstStyle/>
              <a:p>
                <a:r>
                  <a:rPr lang="fr-FR" sz="1400" dirty="0">
                    <a:solidFill>
                      <a:schemeClr val="tx1"/>
                    </a:solidFill>
                    <a:latin typeface="Univers Condensed"/>
                  </a:rPr>
                  <a:t>Constantes de gauchissement (</a:t>
                </a:r>
                <a14:m>
                  <m:oMath xmlns:m="http://schemas.openxmlformats.org/officeDocument/2006/math">
                    <m:sSub>
                      <m:sSubPr>
                        <m:ctrlPr>
                          <a:rPr lang="fr-FR"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𝐶</m:t>
                        </m:r>
                      </m:e>
                      <m:sub>
                        <m:r>
                          <a:rPr lang="fr-CA" sz="1400" i="1" dirty="0">
                            <a:solidFill>
                              <a:schemeClr val="tx1"/>
                            </a:solidFill>
                            <a:latin typeface="Cambria Math" panose="02040503050406030204" pitchFamily="18" charset="0"/>
                          </a:rPr>
                          <m:t>𝑤</m:t>
                        </m:r>
                      </m:sub>
                    </m:sSub>
                  </m:oMath>
                </a14:m>
                <a:r>
                  <a:rPr lang="fr-FR" sz="1400" dirty="0">
                    <a:solidFill>
                      <a:schemeClr val="tx1"/>
                    </a:solidFill>
                    <a:latin typeface="Univers Condensed"/>
                  </a:rPr>
                  <a:t>)</a:t>
                </a:r>
              </a:p>
            </p:txBody>
          </p:sp>
        </mc:Choice>
        <mc:Fallback xmlns="">
          <p:sp>
            <p:nvSpPr>
              <p:cNvPr id="12" name="Rectangle 11"/>
              <p:cNvSpPr>
                <a:spLocks noRot="1" noChangeAspect="1" noMove="1" noResize="1" noEditPoints="1" noAdjustHandles="1" noChangeArrowheads="1" noChangeShapeType="1" noTextEdit="1"/>
              </p:cNvSpPr>
              <p:nvPr/>
            </p:nvSpPr>
            <p:spPr>
              <a:xfrm>
                <a:off x="5748924" y="5787363"/>
                <a:ext cx="3067213" cy="307777"/>
              </a:xfrm>
              <a:prstGeom prst="rect">
                <a:avLst/>
              </a:prstGeom>
              <a:blipFill>
                <a:blip r:embed="rId4"/>
                <a:stretch>
                  <a:fillRect l="-596" t="-1961" b="-1960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1379544"/>
                <a:ext cx="3327400" cy="25722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14:m>
                  <m:oMath xmlns:m="http://schemas.openxmlformats.org/officeDocument/2006/math">
                    <m:sSub>
                      <m:sSubPr>
                        <m:ctrlPr>
                          <a:rPr lang="fr-FR" sz="2000" i="1" dirty="0">
                            <a:latin typeface="Cambria Math" panose="02040503050406030204" pitchFamily="18" charset="0"/>
                          </a:rPr>
                        </m:ctrlPr>
                      </m:sSubPr>
                      <m:e>
                        <m:r>
                          <a:rPr lang="fr-CA" sz="2000" i="1" dirty="0">
                            <a:latin typeface="Cambria Math" panose="02040503050406030204" pitchFamily="18" charset="0"/>
                          </a:rPr>
                          <m:t>𝐶</m:t>
                        </m:r>
                      </m:e>
                      <m:sub>
                        <m:r>
                          <a:rPr lang="fr-CA" sz="2000" i="1" dirty="0">
                            <a:latin typeface="Cambria Math" panose="02040503050406030204" pitchFamily="18" charset="0"/>
                          </a:rPr>
                          <m:t>𝑤</m:t>
                        </m:r>
                      </m:sub>
                    </m:sSub>
                  </m:oMath>
                </a14:m>
                <a:r>
                  <a:rPr lang="fr-FR" sz="2000" dirty="0">
                    <a:latin typeface="Univers Condensed"/>
                    <a:ea typeface="Cambria Math" panose="02040503050406030204" pitchFamily="18" charset="0"/>
                  </a:rPr>
                  <a:t> est négligeable pour toutes les sections constituées de parois qui se croisent en un seul point (cornière, section en T, section cruciforme) et pour les sections fermées</a:t>
                </a:r>
                <a:endParaRPr lang="fr-CA" sz="2000" dirty="0">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1379544"/>
                <a:ext cx="3327400" cy="2572239"/>
              </a:xfrm>
              <a:prstGeom prst="rect">
                <a:avLst/>
              </a:prstGeom>
              <a:blipFill>
                <a:blip r:embed="rId5"/>
                <a:stretch>
                  <a:fillRect l="-2018" t="-948" r="-23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a:extLst>
              <a:ext uri="{FF2B5EF4-FFF2-40B4-BE49-F238E27FC236}">
                <a16:creationId xmlns:a16="http://schemas.microsoft.com/office/drawing/2014/main" id="{240BBC07-A6F9-AE45-8D51-C22BBBF3D046}"/>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5072782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sp>
        <p:nvSpPr>
          <p:cNvPr id="8" name="Rectangle 1027"/>
          <p:cNvSpPr txBox="1">
            <a:spLocks noChangeArrowheads="1"/>
          </p:cNvSpPr>
          <p:nvPr/>
        </p:nvSpPr>
        <p:spPr bwMode="auto">
          <a:xfrm>
            <a:off x="838199" y="640403"/>
            <a:ext cx="9694333" cy="86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Les contraintes normales et de cisaillement dues à la torsion externe s’additionnent à celles dues à la flexion</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558" y="1541999"/>
            <a:ext cx="7980732" cy="3731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536349" y="5631631"/>
            <a:ext cx="6285917" cy="307777"/>
          </a:xfrm>
          <a:prstGeom prst="rect">
            <a:avLst/>
          </a:prstGeom>
        </p:spPr>
        <p:txBody>
          <a:bodyPr wrap="square">
            <a:spAutoFit/>
          </a:bodyPr>
          <a:lstStyle/>
          <a:p>
            <a:r>
              <a:rPr lang="fr-FR" sz="1400" dirty="0">
                <a:latin typeface="Univers Condensed"/>
              </a:rPr>
              <a:t>Torsion des profils ouverts – Contraintes normales dues au gauchissement</a:t>
            </a:r>
          </a:p>
        </p:txBody>
      </p:sp>
      <p:sp>
        <p:nvSpPr>
          <p:cNvPr id="12" name="Rectangle 11">
            <a:extLst>
              <a:ext uri="{FF2B5EF4-FFF2-40B4-BE49-F238E27FC236}">
                <a16:creationId xmlns:a16="http://schemas.microsoft.com/office/drawing/2014/main" id="{66E7EB88-BDAF-8142-A9D9-DA2ED4C39E9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6517200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Élancement limite des membrures comprimées</a:t>
            </a:r>
          </a:p>
          <a:p>
            <a:r>
              <a:rPr lang="fr-FR" sz="2700" dirty="0"/>
              <a:t>D – Modes de rupture d’une pièce comprimée</a:t>
            </a:r>
          </a:p>
          <a:p>
            <a:r>
              <a:rPr lang="fr-FR" sz="2700" dirty="0"/>
              <a:t>E – Approches à la normalisation</a:t>
            </a:r>
            <a:endParaRPr lang="fr-CA" sz="2700" dirty="0"/>
          </a:p>
          <a:p>
            <a:r>
              <a:rPr lang="fr-FR" sz="2700" dirty="0"/>
              <a:t>F – Variables influençant la résistance</a:t>
            </a:r>
            <a:endParaRPr lang="fr-CA" sz="2700" dirty="0"/>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5580603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sp>
        <p:nvSpPr>
          <p:cNvPr id="12" name="Rectangle 1027"/>
          <p:cNvSpPr txBox="1">
            <a:spLocks noChangeArrowheads="1"/>
          </p:cNvSpPr>
          <p:nvPr/>
        </p:nvSpPr>
        <p:spPr bwMode="auto">
          <a:xfrm>
            <a:off x="838200" y="767260"/>
            <a:ext cx="901442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None/>
              <a:defRPr/>
            </a:pPr>
            <a:r>
              <a:rPr lang="fr-FR" sz="2000" dirty="0">
                <a:latin typeface="Univers Condensed"/>
                <a:ea typeface="Cambria Math" panose="02040503050406030204" pitchFamily="18" charset="0"/>
              </a:rPr>
              <a:t>Solution approximative</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67" y="1199308"/>
            <a:ext cx="5751430" cy="482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5826237" y="6272346"/>
            <a:ext cx="3412289" cy="307777"/>
          </a:xfrm>
          <a:prstGeom prst="rect">
            <a:avLst/>
          </a:prstGeom>
        </p:spPr>
        <p:txBody>
          <a:bodyPr wrap="square">
            <a:spAutoFit/>
          </a:bodyPr>
          <a:lstStyle/>
          <a:p>
            <a:r>
              <a:rPr lang="fr-FR" sz="1400" dirty="0">
                <a:latin typeface="Univers Condensed"/>
              </a:rPr>
              <a:t>Calcul des forces latérales équivalentes</a:t>
            </a: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200" y="1842308"/>
                <a:ext cx="3732831" cy="15580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defTabSz="719138" eaLnBrk="1" hangingPunct="1">
                  <a:buNone/>
                  <a:defRPr/>
                </a:pP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𝑀</m:t>
                        </m:r>
                      </m:e>
                      <m:sub>
                        <m:r>
                          <a:rPr lang="fr-CA" sz="2000" i="1">
                            <a:latin typeface="Cambria Math" panose="02040503050406030204" pitchFamily="18" charset="0"/>
                            <a:ea typeface="Cambria Math" panose="02040503050406030204" pitchFamily="18" charset="0"/>
                          </a:rPr>
                          <m:t>𝑡</m:t>
                        </m:r>
                      </m:sub>
                    </m:sSub>
                  </m:oMath>
                </a14:m>
                <a:r>
                  <a:rPr lang="fr-FR" sz="2000" dirty="0">
                    <a:latin typeface="Univers Condensed" panose="020B0506020202050204"/>
                    <a:ea typeface="Cambria Math" panose="02040503050406030204" pitchFamily="18" charset="0"/>
                  </a:rPr>
                  <a:t> : moment fléchissant transversal sollicitant l’aile et causé par la force latérale équivalente</a:t>
                </a: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200" y="1842308"/>
                <a:ext cx="3732831" cy="1558035"/>
              </a:xfrm>
              <a:prstGeom prst="rect">
                <a:avLst/>
              </a:prstGeom>
              <a:blipFill>
                <a:blip r:embed="rId4"/>
                <a:stretch>
                  <a:fillRect t="-15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179F005D-AD32-C042-ACD2-919F4C6E1A2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2460128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290" y="1118949"/>
            <a:ext cx="6732359" cy="448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3818510" y="5894684"/>
                <a:ext cx="6949918" cy="307777"/>
              </a:xfrm>
              <a:prstGeom prst="rect">
                <a:avLst/>
              </a:prstGeom>
            </p:spPr>
            <p:txBody>
              <a:bodyPr wrap="square">
                <a:spAutoFit/>
              </a:bodyPr>
              <a:lstStyle/>
              <a:p>
                <a:r>
                  <a:rPr lang="fr-FR" sz="1400" dirty="0">
                    <a:solidFill>
                      <a:schemeClr val="tx1"/>
                    </a:solidFill>
                    <a:latin typeface="Univers Condensed"/>
                  </a:rPr>
                  <a:t>Valeurs du coefficient de correction (</a:t>
                </a:r>
                <a14:m>
                  <m:oMath xmlns:m="http://schemas.openxmlformats.org/officeDocument/2006/math">
                    <m:r>
                      <a:rPr lang="fr-FR" sz="1400" i="1" dirty="0">
                        <a:solidFill>
                          <a:schemeClr val="tx1"/>
                        </a:solidFill>
                        <a:latin typeface="Cambria Math" panose="02040503050406030204" pitchFamily="18" charset="0"/>
                      </a:rPr>
                      <m:t>𝜁</m:t>
                    </m:r>
                  </m:oMath>
                </a14:m>
                <a:r>
                  <a:rPr lang="fr-FR" sz="1400" dirty="0">
                    <a:solidFill>
                      <a:schemeClr val="tx1"/>
                    </a:solidFill>
                    <a:latin typeface="Univers Condensed"/>
                  </a:rPr>
                  <a:t>) applicable au moment fléchissant transversal</a:t>
                </a:r>
              </a:p>
            </p:txBody>
          </p:sp>
        </mc:Choice>
        <mc:Fallback xmlns="">
          <p:sp>
            <p:nvSpPr>
              <p:cNvPr id="11" name="Rectangle 10"/>
              <p:cNvSpPr>
                <a:spLocks noRot="1" noChangeAspect="1" noMove="1" noResize="1" noEditPoints="1" noAdjustHandles="1" noChangeArrowheads="1" noChangeShapeType="1" noTextEdit="1"/>
              </p:cNvSpPr>
              <p:nvPr/>
            </p:nvSpPr>
            <p:spPr>
              <a:xfrm>
                <a:off x="3818510" y="5894684"/>
                <a:ext cx="6949918" cy="307777"/>
              </a:xfrm>
              <a:prstGeom prst="rect">
                <a:avLst/>
              </a:prstGeom>
              <a:blipFill>
                <a:blip r:embed="rId4"/>
                <a:stretch>
                  <a:fillRect l="-263"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1630806"/>
                <a:ext cx="2980310" cy="15865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None/>
                  <a:defRPr/>
                </a:pPr>
                <a:r>
                  <a:rPr lang="fr-FR" sz="1600" dirty="0">
                    <a:latin typeface="Univers Condensed"/>
                    <a:ea typeface="Cambria Math" panose="02040503050406030204" pitchFamily="18" charset="0"/>
                  </a:rPr>
                  <a:t>Le coefficient de correction ne s’applique qu’au moment fléchissant transversal (</a:t>
                </a:r>
                <a14:m>
                  <m:oMath xmlns:m="http://schemas.openxmlformats.org/officeDocument/2006/math">
                    <m:r>
                      <a:rPr lang="fr-FR" sz="1600" i="1">
                        <a:latin typeface="Cambria Math" panose="02040503050406030204" pitchFamily="18" charset="0"/>
                        <a:ea typeface="Cambria Math"/>
                      </a:rPr>
                      <m:t>𝜁</m:t>
                    </m:r>
                    <m:sSub>
                      <m:sSubPr>
                        <m:ctrlPr>
                          <a:rPr lang="fr-FR"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𝑀</m:t>
                        </m:r>
                      </m:e>
                      <m:sub>
                        <m:r>
                          <a:rPr lang="fr-CA" sz="1600" i="1">
                            <a:latin typeface="Cambria Math" panose="02040503050406030204" pitchFamily="18" charset="0"/>
                            <a:ea typeface="Cambria Math" panose="02040503050406030204" pitchFamily="18" charset="0"/>
                          </a:rPr>
                          <m:t>𝑡</m:t>
                        </m:r>
                      </m:sub>
                    </m:sSub>
                  </m:oMath>
                </a14:m>
                <a:r>
                  <a:rPr lang="fr-FR" sz="1600" dirty="0">
                    <a:latin typeface="Univers Condensed"/>
                    <a:ea typeface="Cambria Math" panose="02040503050406030204" pitchFamily="18" charset="0"/>
                  </a:rPr>
                  <a:t>). </a:t>
                </a:r>
                <a:r>
                  <a:rPr lang="fr-CA" sz="1600" dirty="0">
                    <a:latin typeface="Univers Condensed"/>
                  </a:rPr>
                  <a:t>L’effort tranchant transversal n’est pas corrigé </a:t>
                </a:r>
                <a:endParaRPr lang="fr-FR" sz="1600" dirty="0">
                  <a:latin typeface="Univers Condensed"/>
                  <a:ea typeface="Cambria Math" panose="02040503050406030204" pitchFamily="18" charset="0"/>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1630806"/>
                <a:ext cx="2980310" cy="1586528"/>
              </a:xfrm>
              <a:prstGeom prst="rect">
                <a:avLst/>
              </a:prstGeom>
              <a:blipFill>
                <a:blip r:embed="rId5"/>
                <a:stretch>
                  <a:fillRect l="-1230" t="-1154" r="-2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a:extLst>
              <a:ext uri="{FF2B5EF4-FFF2-40B4-BE49-F238E27FC236}">
                <a16:creationId xmlns:a16="http://schemas.microsoft.com/office/drawing/2014/main" id="{0FF51C26-626F-754A-834E-ADC2DA7C9441}"/>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8946470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739726"/>
                <a:ext cx="10387842" cy="56166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Centre de torsion et moment d’inertie polaire</a:t>
                </a:r>
              </a:p>
              <a:p>
                <a:pPr marL="360363" lvl="1" indent="-360363" defTabSz="719138" eaLnBrk="1" hangingPunct="1">
                  <a:buClr>
                    <a:srgbClr val="FF0000"/>
                  </a:buClr>
                  <a:buFont typeface="Arial" panose="020B0604020202020204" pitchFamily="34" charset="0"/>
                  <a:buChar char="•"/>
                  <a:defRPr/>
                </a:pPr>
                <a:endParaRPr lang="fr-FR" sz="1600" dirty="0">
                  <a:latin typeface="Univers Condensed"/>
                  <a:ea typeface="Cambria Math" panose="02040503050406030204" pitchFamily="18" charset="0"/>
                </a:endParaRPr>
              </a:p>
              <a:p>
                <a:pPr marL="719138" lvl="2" indent="-358775" defTabSz="719138" eaLnBrk="1" hangingPunct="1">
                  <a:defRPr/>
                </a:pPr>
                <a:r>
                  <a:rPr lang="fr-FR" sz="1600" dirty="0">
                    <a:latin typeface="Univers Condensed"/>
                    <a:ea typeface="Cambria Math" panose="02040503050406030204" pitchFamily="18" charset="0"/>
                  </a:rPr>
                  <a:t>Localisation du centre de torsion des </a:t>
                </a:r>
                <a:r>
                  <a:rPr lang="fr-FR" sz="1600" u="sng" dirty="0">
                    <a:latin typeface="Univers Condensed"/>
                    <a:ea typeface="Cambria Math" panose="02040503050406030204" pitchFamily="18" charset="0"/>
                  </a:rPr>
                  <a:t>sections composées</a:t>
                </a:r>
              </a:p>
              <a:p>
                <a:pPr marL="817563" lvl="3" indent="0" defTabSz="719138" eaLnBrk="1" hangingPunct="1">
                  <a:buNone/>
                  <a:defRPr/>
                </a:pPr>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𝑒</m:t>
                              </m:r>
                            </m:e>
                            <m:sub>
                              <m:r>
                                <a:rPr lang="fr-CA" sz="1600" i="1" dirty="0">
                                  <a:solidFill>
                                    <a:schemeClr val="tx1"/>
                                  </a:solidFill>
                                  <a:latin typeface="Cambria Math" panose="02040503050406030204" pitchFamily="18" charset="0"/>
                                  <a:ea typeface="Cambria Math"/>
                                </a:rPr>
                                <m:t>1</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𝑒</m:t>
                              </m:r>
                            </m:e>
                            <m:sub>
                              <m:r>
                                <a:rPr lang="fr-CA" sz="1600" i="1" dirty="0">
                                  <a:solidFill>
                                    <a:schemeClr val="tx1"/>
                                  </a:solidFill>
                                  <a:latin typeface="Cambria Math" panose="02040503050406030204" pitchFamily="18" charset="0"/>
                                  <a:ea typeface="Cambria Math"/>
                                </a:rPr>
                                <m:t>2</m:t>
                              </m:r>
                            </m:sub>
                          </m:sSub>
                        </m:den>
                      </m:f>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2</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1</m:t>
                              </m:r>
                            </m:sub>
                          </m:sSub>
                        </m:den>
                      </m:f>
                    </m:oMath>
                  </m:oMathPara>
                </a14:m>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endParaRPr lang="fr-CA"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a:rPr>
                      <m:t>𝑒</m:t>
                    </m:r>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𝑒</m:t>
                        </m:r>
                      </m:e>
                      <m:sub>
                        <m:r>
                          <a:rPr lang="fr-CA" sz="1600" i="1" dirty="0">
                            <a:solidFill>
                              <a:schemeClr val="tx1"/>
                            </a:solidFill>
                            <a:latin typeface="Cambria Math" panose="02040503050406030204" pitchFamily="18" charset="0"/>
                            <a:ea typeface="Cambria Math"/>
                          </a:rPr>
                          <m:t>1</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𝑒</m:t>
                        </m:r>
                      </m:e>
                      <m:sub>
                        <m:r>
                          <a:rPr lang="fr-CA" sz="1600" i="1" dirty="0">
                            <a:solidFill>
                              <a:schemeClr val="tx1"/>
                            </a:solidFill>
                            <a:latin typeface="Cambria Math" panose="02040503050406030204" pitchFamily="18" charset="0"/>
                            <a:ea typeface="Cambria Math"/>
                          </a:rPr>
                          <m:t>2</m:t>
                        </m:r>
                      </m:sub>
                    </m:sSub>
                  </m:oMath>
                </a14:m>
                <a:r>
                  <a:rPr lang="fr-FR" sz="1600" dirty="0">
                    <a:solidFill>
                      <a:schemeClr val="tx1"/>
                    </a:solidFill>
                    <a:latin typeface="Univers Condensed"/>
                    <a:ea typeface="Cambria Math" panose="02040503050406030204" pitchFamily="18" charset="0"/>
                  </a:rPr>
                  <a:t> : distance totale entre les centres de torsion des éléments constitutifs (voir page 119 pour la définition des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𝑒</m:t>
                        </m:r>
                      </m:e>
                      <m:sub>
                        <m:r>
                          <a:rPr lang="fr-CA" sz="1600" i="1" dirty="0">
                            <a:solidFill>
                              <a:schemeClr val="tx1"/>
                            </a:solidFill>
                            <a:latin typeface="Cambria Math" panose="02040503050406030204" pitchFamily="18" charset="0"/>
                            <a:ea typeface="Cambria Math"/>
                          </a:rPr>
                          <m:t>𝑖</m:t>
                        </m:r>
                      </m:sub>
                    </m:sSub>
                  </m:oMath>
                </a14:m>
                <a:r>
                  <a:rPr lang="fr-FR" sz="1600" dirty="0">
                    <a:solidFill>
                      <a:schemeClr val="tx1"/>
                    </a:solidFill>
                    <a:latin typeface="Univers Condensed"/>
                    <a:ea typeface="Cambria Math" panose="02040503050406030204" pitchFamily="18" charset="0"/>
                  </a:rPr>
                  <a:t>)</a:t>
                </a:r>
              </a:p>
              <a:p>
                <a:pPr marL="1274763" lvl="4" indent="0" defTabSz="719138" eaLnBrk="1" hangingPunct="1">
                  <a:buNone/>
                  <a:defRPr/>
                </a:pPr>
                <a:endParaRPr lang="fr-FR" sz="1600" dirty="0">
                  <a:solidFill>
                    <a:schemeClr val="tx1"/>
                  </a:solidFill>
                  <a:latin typeface="Univers Condensed"/>
                  <a:ea typeface="Cambria Math" panose="02040503050406030204" pitchFamily="18" charset="0"/>
                </a:endParaRPr>
              </a:p>
              <a:p>
                <a:pPr marL="719138" lvl="2" indent="-358775" defTabSz="719138" eaLnBrk="1" hangingPunct="1">
                  <a:defRPr/>
                </a:pPr>
                <a:r>
                  <a:rPr lang="fr-FR" sz="1600" dirty="0">
                    <a:solidFill>
                      <a:schemeClr val="tx1"/>
                    </a:solidFill>
                    <a:latin typeface="Univers Condensed"/>
                    <a:ea typeface="Cambria Math" panose="02040503050406030204" pitchFamily="18" charset="0"/>
                  </a:rPr>
                  <a:t>Moment d’inertie polaire</a:t>
                </a:r>
              </a:p>
              <a:p>
                <a:pPr marL="719138" lvl="2" indent="-358775" defTabSz="719138" eaLnBrk="1" hangingPunct="1">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𝑥</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m:t>
                      </m:r>
                      <m:r>
                        <a:rPr lang="fr-CA" sz="1600" i="1" dirty="0">
                          <a:solidFill>
                            <a:schemeClr val="tx1"/>
                          </a:solidFill>
                          <a:latin typeface="Cambria Math" panose="02040503050406030204" pitchFamily="18" charset="0"/>
                          <a:ea typeface="Cambria Math"/>
                        </a:rPr>
                        <m:t>𝐴</m:t>
                      </m:r>
                      <m:r>
                        <a:rPr lang="fr-CA" sz="1600" i="1" dirty="0">
                          <a:solidFill>
                            <a:schemeClr val="tx1"/>
                          </a:solidFill>
                          <a:latin typeface="Cambria Math" panose="02040503050406030204" pitchFamily="18" charset="0"/>
                          <a:ea typeface="Cambria Math"/>
                        </a:rPr>
                        <m:t> </m:t>
                      </m:r>
                      <m:d>
                        <m:dPr>
                          <m:ctrlPr>
                            <a:rPr lang="fr-CA" sz="1600" i="1" dirty="0">
                              <a:solidFill>
                                <a:schemeClr val="tx1"/>
                              </a:solidFill>
                              <a:latin typeface="Cambria Math" panose="02040503050406030204" pitchFamily="18" charset="0"/>
                              <a:ea typeface="Cambria Math"/>
                            </a:rPr>
                          </m:ctrlPr>
                        </m:dPr>
                        <m:e>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𝑥</m:t>
                              </m:r>
                            </m:e>
                            <m:sub>
                              <m:r>
                                <a:rPr lang="fr-CA"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CA"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e>
                      </m:d>
                    </m:oMath>
                  </m:oMathPara>
                </a14:m>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𝑥</m:t>
                        </m:r>
                      </m:e>
                      <m:sub>
                        <m:r>
                          <a:rPr lang="fr-CA" sz="1600" i="1" dirty="0">
                            <a:solidFill>
                              <a:schemeClr val="tx1"/>
                            </a:solidFill>
                            <a:latin typeface="Cambria Math" panose="02040503050406030204" pitchFamily="18" charset="0"/>
                            <a:ea typeface="Cambria Math"/>
                          </a:rPr>
                          <m:t>𝑜</m:t>
                        </m:r>
                      </m:sub>
                    </m:sSub>
                  </m:oMath>
                </a14:m>
                <a:r>
                  <a:rPr lang="fr-FR" sz="1600" dirty="0">
                    <a:solidFill>
                      <a:schemeClr val="tx1"/>
                    </a:solidFill>
                    <a:latin typeface="Univers Condensed"/>
                    <a:ea typeface="Cambria Math" panose="02040503050406030204" pitchFamily="18" charset="0"/>
                  </a:rPr>
                  <a:t> et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𝑦</m:t>
                        </m:r>
                      </m:e>
                      <m:sub>
                        <m:r>
                          <a:rPr lang="fr-CA" sz="1600" i="1" dirty="0">
                            <a:solidFill>
                              <a:schemeClr val="tx1"/>
                            </a:solidFill>
                            <a:latin typeface="Cambria Math" panose="02040503050406030204" pitchFamily="18" charset="0"/>
                            <a:ea typeface="Cambria Math"/>
                          </a:rPr>
                          <m:t>𝑜</m:t>
                        </m:r>
                      </m:sub>
                    </m:sSub>
                  </m:oMath>
                </a14:m>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sont les coordonnées du centre de torsion par rapport au centre de gravité, en </a:t>
                </a:r>
                <a14:m>
                  <m:oMath xmlns:m="http://schemas.openxmlformats.org/officeDocument/2006/math">
                    <m:r>
                      <m:rPr>
                        <m:sty m:val="p"/>
                      </m:rPr>
                      <a:rPr lang="fr-CA" sz="1600" dirty="0">
                        <a:solidFill>
                          <a:schemeClr val="tx1"/>
                        </a:solidFill>
                        <a:latin typeface="Cambria Math" panose="02040503050406030204" pitchFamily="18" charset="0"/>
                      </a:rPr>
                      <m:t>mm</m:t>
                    </m:r>
                  </m:oMath>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719138" lvl="2" indent="-358775" defTabSz="719138" eaLnBrk="1" hangingPunct="1">
                  <a:defRPr/>
                </a:pPr>
                <a:r>
                  <a:rPr lang="fr-FR" sz="1600" dirty="0">
                    <a:solidFill>
                      <a:schemeClr val="tx1"/>
                    </a:solidFill>
                    <a:latin typeface="Univers Condensed"/>
                    <a:ea typeface="Cambria Math" panose="02040503050406030204" pitchFamily="18" charset="0"/>
                  </a:rPr>
                  <a:t>Rayon de giration polaire</a:t>
                </a:r>
              </a:p>
              <a:p>
                <a:pPr marL="719138" lvl="2" indent="-358775" defTabSz="719138" eaLnBrk="1" hangingPunct="1">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𝑟</m:t>
                          </m:r>
                        </m:e>
                        <m:sub>
                          <m:r>
                            <a:rPr lang="fr-CA" sz="1600" i="1" dirty="0">
                              <a:solidFill>
                                <a:schemeClr val="tx1"/>
                              </a:solidFill>
                              <a:latin typeface="Cambria Math" panose="02040503050406030204" pitchFamily="18" charset="0"/>
                              <a:ea typeface="Cambria Math"/>
                            </a:rPr>
                            <m:t>𝑜</m:t>
                          </m:r>
                        </m:sub>
                      </m:sSub>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𝑥</m:t>
                              </m:r>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𝑟</m:t>
                              </m:r>
                            </m:e>
                            <m:sub>
                              <m:r>
                                <a:rPr lang="fr-CA" sz="1600" i="1">
                                  <a:solidFill>
                                    <a:schemeClr val="tx1"/>
                                  </a:solidFill>
                                  <a:latin typeface="Cambria Math" panose="02040503050406030204" pitchFamily="18" charset="0"/>
                                </a:rPr>
                                <m:t>𝑦</m:t>
                              </m:r>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𝑥</m:t>
                              </m:r>
                            </m:e>
                            <m:sub>
                              <m:r>
                                <a:rPr lang="fr-CA"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𝑦</m:t>
                              </m:r>
                            </m:e>
                            <m:sub>
                              <m:r>
                                <a:rPr lang="fr-CA" sz="1600" i="1">
                                  <a:solidFill>
                                    <a:schemeClr val="tx1"/>
                                  </a:solidFill>
                                  <a:latin typeface="Cambria Math" panose="02040503050406030204" pitchFamily="18" charset="0"/>
                                </a:rPr>
                                <m:t>𝑜</m:t>
                              </m:r>
                            </m:sub>
                            <m:sup>
                              <m:r>
                                <a:rPr lang="fr-FR" sz="1600" i="1">
                                  <a:solidFill>
                                    <a:schemeClr val="tx1"/>
                                  </a:solidFill>
                                  <a:latin typeface="Cambria Math" panose="02040503050406030204" pitchFamily="18" charset="0"/>
                                </a:rPr>
                                <m:t>2</m:t>
                              </m:r>
                            </m:sup>
                          </m:sSubSup>
                        </m:e>
                      </m:rad>
                    </m:oMath>
                  </m:oMathPara>
                </a14:m>
                <a:endParaRPr lang="fr-CA" sz="1600" dirty="0">
                  <a:solidFill>
                    <a:srgbClr val="000099"/>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739726"/>
                <a:ext cx="10387842" cy="5616624"/>
              </a:xfrm>
              <a:prstGeom prst="rect">
                <a:avLst/>
              </a:prstGeom>
              <a:blipFill>
                <a:blip r:embed="rId3"/>
                <a:stretch>
                  <a:fillRect l="-352" t="-3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7565622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836712"/>
                <a:ext cx="4565496" cy="15841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2000" dirty="0">
                    <a:solidFill>
                      <a:schemeClr val="accent1"/>
                    </a:solidFill>
                    <a:latin typeface="Univers Condensed"/>
                    <a:ea typeface="Cambria Math" panose="02040503050406030204" pitchFamily="18" charset="0"/>
                  </a:rPr>
                  <a:t>Résumé des propriétés géométriques de torsion</a:t>
                </a:r>
              </a:p>
              <a:p>
                <a:pPr marL="360363" lvl="1" indent="-360363" defTabSz="719138" eaLnBrk="1" hangingPunct="1">
                  <a:buClr>
                    <a:srgbClr val="FF0000"/>
                  </a:buClr>
                  <a:buFont typeface="Arial" panose="020B0604020202020204" pitchFamily="34" charset="0"/>
                  <a:buChar char="•"/>
                  <a:defRPr/>
                </a:pPr>
                <a:endParaRPr lang="fr-CA" sz="2000" dirty="0">
                  <a:solidFill>
                    <a:srgbClr val="000099"/>
                  </a:solidFill>
                  <a:latin typeface="Univers Condensed"/>
                  <a:ea typeface="Cambria Math" panose="02040503050406030204" pitchFamily="18" charset="0"/>
                </a:endParaRPr>
              </a:p>
              <a:p>
                <a:pPr marL="360363" lvl="1" indent="-360363" defTabSz="719138" eaLnBrk="1" hangingPunct="1">
                  <a:buClr>
                    <a:schemeClr val="tx1"/>
                  </a:buClr>
                  <a:buFont typeface="Arial" panose="020B0604020202020204" pitchFamily="34" charset="0"/>
                  <a:buChar char="•"/>
                  <a:defRPr/>
                </a:pPr>
                <a:r>
                  <a:rPr lang="fr-CA" sz="2000" dirty="0">
                    <a:latin typeface="Univers Condensed"/>
                    <a:ea typeface="Cambria Math" panose="02040503050406030204" pitchFamily="18" charset="0"/>
                  </a:rPr>
                  <a:t>Constante de torsion </a:t>
                </a:r>
                <a14:m>
                  <m:oMath xmlns:m="http://schemas.openxmlformats.org/officeDocument/2006/math">
                    <m:r>
                      <a:rPr lang="fr-CA" sz="2000" i="1" dirty="0">
                        <a:latin typeface="Cambria Math" panose="02040503050406030204" pitchFamily="18" charset="0"/>
                        <a:ea typeface="Cambria Math" panose="02040503050406030204" pitchFamily="18" charset="0"/>
                      </a:rPr>
                      <m:t>𝐽</m:t>
                    </m:r>
                  </m:oMath>
                </a14:m>
                <a:endParaRPr lang="fr-FR" sz="20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836712"/>
                <a:ext cx="4565496" cy="1584176"/>
              </a:xfrm>
              <a:prstGeom prst="rect">
                <a:avLst/>
              </a:prstGeom>
              <a:blipFill>
                <a:blip r:embed="rId3"/>
                <a:stretch>
                  <a:fillRect l="-1471" t="-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5467"/>
          <a:stretch/>
        </p:blipFill>
        <p:spPr bwMode="auto">
          <a:xfrm>
            <a:off x="6536267" y="2772406"/>
            <a:ext cx="3926904" cy="2748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Rectangle 7"/>
              <p:cNvSpPr/>
              <p:nvPr/>
            </p:nvSpPr>
            <p:spPr>
              <a:xfrm>
                <a:off x="4036973" y="6000345"/>
                <a:ext cx="3423901" cy="307777"/>
              </a:xfrm>
              <a:prstGeom prst="rect">
                <a:avLst/>
              </a:prstGeom>
            </p:spPr>
            <p:txBody>
              <a:bodyPr wrap="square">
                <a:spAutoFit/>
              </a:bodyPr>
              <a:lstStyle/>
              <a:p>
                <a:r>
                  <a:rPr lang="fr-FR" sz="1400" dirty="0">
                    <a:solidFill>
                      <a:schemeClr val="tx1"/>
                    </a:solidFill>
                    <a:latin typeface="Univers Condensed" panose="020B0506020202050204"/>
                  </a:rPr>
                  <a:t>Constante de torsion de Saint-Venant (</a:t>
                </a:r>
                <a14:m>
                  <m:oMath xmlns:m="http://schemas.openxmlformats.org/officeDocument/2006/math">
                    <m:r>
                      <a:rPr lang="fr-FR" sz="1400" i="1" dirty="0">
                        <a:solidFill>
                          <a:schemeClr val="tx1"/>
                        </a:solidFill>
                        <a:latin typeface="Cambria Math" panose="02040503050406030204" pitchFamily="18" charset="0"/>
                      </a:rPr>
                      <m:t>𝐽</m:t>
                    </m:r>
                  </m:oMath>
                </a14:m>
                <a:r>
                  <a:rPr lang="fr-FR" sz="1400" dirty="0">
                    <a:solidFill>
                      <a:schemeClr val="tx1"/>
                    </a:solidFill>
                    <a:latin typeface="Univers Condensed" panose="020B0506020202050204"/>
                  </a:rPr>
                  <a:t>)</a:t>
                </a:r>
              </a:p>
            </p:txBody>
          </p:sp>
        </mc:Choice>
        <mc:Fallback xmlns="">
          <p:sp>
            <p:nvSpPr>
              <p:cNvPr id="8" name="Rectangle 7"/>
              <p:cNvSpPr>
                <a:spLocks noRot="1" noChangeAspect="1" noMove="1" noResize="1" noEditPoints="1" noAdjustHandles="1" noChangeArrowheads="1" noChangeShapeType="1" noTextEdit="1"/>
              </p:cNvSpPr>
              <p:nvPr/>
            </p:nvSpPr>
            <p:spPr>
              <a:xfrm>
                <a:off x="4036973" y="6000345"/>
                <a:ext cx="3423901" cy="307777"/>
              </a:xfrm>
              <a:prstGeom prst="rect">
                <a:avLst/>
              </a:prstGeom>
              <a:blipFill>
                <a:blip r:embed="rId5"/>
                <a:stretch>
                  <a:fillRect l="-534" t="-1961" b="-19608"/>
                </a:stretch>
              </a:blipFill>
            </p:spPr>
            <p:txBody>
              <a:bodyPr/>
              <a:lstStyle/>
              <a:p>
                <a:r>
                  <a:rPr lang="fr-CA">
                    <a:noFill/>
                  </a:rPr>
                  <a:t> </a:t>
                </a:r>
              </a:p>
            </p:txBody>
          </p:sp>
        </mc:Fallback>
      </mc:AlternateContent>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078"/>
          <a:stretch/>
        </p:blipFill>
        <p:spPr bwMode="auto">
          <a:xfrm>
            <a:off x="1476792" y="2420888"/>
            <a:ext cx="3926904" cy="345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AA9BB0D1-7680-AC40-848A-83888205B137}"/>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9565498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701634"/>
                <a:ext cx="9821450" cy="61045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03263" lvl="2" indent="-34290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Éléments plats</a:t>
                </a:r>
              </a:p>
              <a:p>
                <a:pPr marL="719138" lvl="2" indent="-358775" defTabSz="719138" eaLnBrk="1" hangingPunct="1">
                  <a:defRPr/>
                </a:pPr>
                <a:endParaRPr lang="fr-FR" sz="1600" dirty="0">
                  <a:solidFill>
                    <a:schemeClr val="tx1"/>
                  </a:solidFill>
                  <a:latin typeface="Univers Condensed"/>
                  <a:ea typeface="Cambria Math" panose="02040503050406030204" pitchFamily="18" charset="0"/>
                </a:endParaRPr>
              </a:p>
              <a:p>
                <a:pPr marL="817563" lvl="3" indent="0" defTabSz="719138"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m:t>
                          </m:r>
                        </m:num>
                        <m:den>
                          <m:r>
                            <a:rPr lang="fr-CA" sz="1600" i="1" dirty="0">
                              <a:solidFill>
                                <a:schemeClr val="tx1"/>
                              </a:solidFill>
                              <a:latin typeface="Cambria Math" panose="02040503050406030204" pitchFamily="18" charset="0"/>
                              <a:ea typeface="Cambria Math"/>
                            </a:rPr>
                            <m:t>3</m:t>
                          </m:r>
                        </m:den>
                      </m:f>
                      <m:r>
                        <a:rPr lang="fr-CA" sz="1600" i="1" dirty="0">
                          <a:solidFill>
                            <a:schemeClr val="tx1"/>
                          </a:solidFill>
                          <a:latin typeface="Cambria Math" panose="02040503050406030204" pitchFamily="18" charset="0"/>
                          <a:ea typeface="Cambria Math"/>
                        </a:rPr>
                        <m:t> </m:t>
                      </m:r>
                      <m:nary>
                        <m:naryPr>
                          <m:chr m:val="∑"/>
                          <m:subHide m:val="on"/>
                          <m:supHide m:val="on"/>
                          <m:ctrlPr>
                            <a:rPr lang="fr-CA" sz="1600" i="1" dirty="0">
                              <a:solidFill>
                                <a:schemeClr val="tx1"/>
                              </a:solidFill>
                              <a:latin typeface="Cambria Math" panose="02040503050406030204" pitchFamily="18" charset="0"/>
                              <a:ea typeface="Cambria Math"/>
                            </a:rPr>
                          </m:ctrlPr>
                        </m:naryPr>
                        <m:sub/>
                        <m:sup/>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𝑏</m:t>
                              </m:r>
                              <m:r>
                                <a:rPr lang="fr-CA" sz="1600" i="1" dirty="0">
                                  <a:solidFill>
                                    <a:schemeClr val="tx1"/>
                                  </a:solidFill>
                                  <a:latin typeface="Cambria Math" panose="02040503050406030204" pitchFamily="18" charset="0"/>
                                  <a:ea typeface="Cambria Math"/>
                                </a:rPr>
                                <m:t> </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𝑡</m:t>
                                  </m:r>
                                </m:e>
                                <m:sup>
                                  <m:r>
                                    <a:rPr lang="fr-CA" sz="1600" i="1" dirty="0">
                                      <a:solidFill>
                                        <a:schemeClr val="tx1"/>
                                      </a:solidFill>
                                      <a:latin typeface="Cambria Math" panose="02040503050406030204" pitchFamily="18" charset="0"/>
                                      <a:ea typeface="Cambria Math"/>
                                    </a:rPr>
                                    <m:t>3</m:t>
                                  </m:r>
                                </m:sup>
                              </m:sSup>
                            </m:e>
                          </m:d>
                        </m:e>
                      </m:nary>
                    </m:oMath>
                  </m:oMathPara>
                </a14:m>
                <a:endParaRPr lang="fr-FR" sz="1600" dirty="0">
                  <a:solidFill>
                    <a:schemeClr val="tx1"/>
                  </a:solidFill>
                  <a:latin typeface="Univers Condensed"/>
                  <a:ea typeface="Cambria Math" panose="02040503050406030204" pitchFamily="18" charset="0"/>
                </a:endParaRPr>
              </a:p>
              <a:p>
                <a:pPr marL="817563" lvl="3" indent="0" defTabSz="719138" eaLnBrk="1" hangingPunct="1">
                  <a:buNone/>
                  <a:defRPr/>
                </a:pPr>
                <a:endParaRPr lang="fr-FR" sz="1600" dirty="0">
                  <a:solidFill>
                    <a:schemeClr val="tx1"/>
                  </a:solidFill>
                  <a:latin typeface="Univers Condensed"/>
                  <a:ea typeface="Cambria Math" panose="02040503050406030204" pitchFamily="18" charset="0"/>
                </a:endParaRPr>
              </a:p>
              <a:p>
                <a:pPr marL="703263" lvl="2" indent="-34290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Congés et bourrelets</a:t>
                </a:r>
              </a:p>
              <a:p>
                <a:pPr marL="719138" lvl="2" indent="-358775" defTabSz="719138" eaLnBrk="1" hangingPunct="1">
                  <a:defRPr/>
                </a:pPr>
                <a:endParaRPr lang="fr-FR" sz="1600" dirty="0">
                  <a:solidFill>
                    <a:schemeClr val="tx1"/>
                  </a:solidFill>
                  <a:latin typeface="Univers Condensed"/>
                  <a:ea typeface="Cambria Math" panose="02040503050406030204" pitchFamily="18" charset="0"/>
                </a:endParaRPr>
              </a:p>
              <a:p>
                <a:pPr marL="1160463" lvl="3" indent="-342900" defTabSz="719138" eaLnBrk="1" hangingPunct="1">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rPr>
                  <a:t>pour un raccord entre éléments de même épaisseur,</a:t>
                </a:r>
              </a:p>
              <a:p>
                <a:pPr marL="1176338" lvl="3" indent="-358775" defTabSz="719138" eaLnBrk="1" hangingPunct="1">
                  <a:defRPr/>
                </a:pPr>
                <a:endParaRPr lang="fr-FR" sz="1600" dirty="0">
                  <a:solidFill>
                    <a:schemeClr val="tx1"/>
                  </a:solidFill>
                  <a:latin typeface="Univers Condensed"/>
                  <a:ea typeface="Cambria Math" panose="02040503050406030204" pitchFamily="18" charset="0"/>
                </a:endParaRPr>
              </a:p>
              <a:p>
                <a:pPr marL="1731963" lvl="5" indent="0" defTabSz="719138">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m:t>
                      </m:r>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𝑛</m:t>
                              </m:r>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𝑡</m:t>
                              </m:r>
                            </m:e>
                          </m:d>
                        </m:e>
                        <m:sup>
                          <m:r>
                            <a:rPr lang="fr-CA" sz="1600" i="1" dirty="0">
                              <a:solidFill>
                                <a:schemeClr val="tx1"/>
                              </a:solidFill>
                              <a:latin typeface="Cambria Math" panose="02040503050406030204" pitchFamily="18" charset="0"/>
                              <a:ea typeface="Cambria Math"/>
                            </a:rPr>
                            <m:t>4</m:t>
                          </m:r>
                        </m:sup>
                      </m:sSup>
                    </m:oMath>
                  </m:oMathPara>
                </a14:m>
                <a:endParaRPr lang="fr-FR" sz="1600" dirty="0">
                  <a:solidFill>
                    <a:schemeClr val="tx1"/>
                  </a:solidFill>
                  <a:latin typeface="Univers Condensed"/>
                  <a:ea typeface="Cambria Math" panose="02040503050406030204" pitchFamily="18" charset="0"/>
                </a:endParaRPr>
              </a:p>
              <a:p>
                <a:pPr marL="1731963" lvl="5" indent="0" defTabSz="719138">
                  <a:buNone/>
                  <a:defRPr/>
                </a:pPr>
                <a:endParaRPr lang="fr-CA" sz="1600" dirty="0">
                  <a:solidFill>
                    <a:schemeClr val="tx1"/>
                  </a:solidFill>
                  <a:latin typeface="Univers Condensed"/>
                  <a:ea typeface="Cambria Math" panose="02040503050406030204" pitchFamily="18" charset="0"/>
                </a:endParaRPr>
              </a:p>
              <a:p>
                <a:pPr marL="1600200" lvl="5" indent="0" defTabSz="719138">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𝑡</m:t>
                    </m:r>
                  </m:oMath>
                </a14:m>
                <a:r>
                  <a:rPr lang="fr-CA" sz="1600" dirty="0">
                    <a:solidFill>
                      <a:schemeClr val="tx1"/>
                    </a:solidFill>
                    <a:latin typeface="Univers Condensed"/>
                    <a:ea typeface="Cambria Math" panose="02040503050406030204" pitchFamily="18" charset="0"/>
                  </a:rPr>
                  <a:t> : </a:t>
                </a:r>
                <a:r>
                  <a:rPr lang="fr-FR" sz="1600" dirty="0">
                    <a:solidFill>
                      <a:schemeClr val="tx1"/>
                    </a:solidFill>
                    <a:latin typeface="Univers Condensed"/>
                    <a:ea typeface="Cambria Math" panose="02040503050406030204" pitchFamily="18" charset="0"/>
                  </a:rPr>
                  <a:t>épaisseur des parois contiguës</a:t>
                </a:r>
              </a:p>
              <a:p>
                <a:pPr marL="1600200" lvl="5" indent="0" defTabSz="719138">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𝑛</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 facteur obtenu de la figure de la page 118</a:t>
                </a:r>
                <a:endParaRPr lang="fr-FR" sz="1600" dirty="0">
                  <a:solidFill>
                    <a:schemeClr val="tx1"/>
                  </a:solidFill>
                  <a:latin typeface="Univers Condensed"/>
                </a:endParaRPr>
              </a:p>
              <a:p>
                <a:pPr marL="1731963" lvl="5" indent="0" defTabSz="719138">
                  <a:buNone/>
                  <a:defRPr/>
                </a:pPr>
                <a:endParaRPr lang="fr-FR" sz="1600" dirty="0">
                  <a:solidFill>
                    <a:schemeClr val="tx1"/>
                  </a:solidFill>
                  <a:latin typeface="Univers Condensed"/>
                  <a:ea typeface="Cambria Math" panose="02040503050406030204" pitchFamily="18" charset="0"/>
                </a:endParaRPr>
              </a:p>
              <a:p>
                <a:pPr marL="1160463" lvl="3" indent="-342900" defTabSz="719138" eaLnBrk="1" hangingPunct="1">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rPr>
                  <a:t>pour un raccord entre deux éléments, où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2</m:t>
                        </m:r>
                      </m:sub>
                    </m:sSub>
                  </m:oMath>
                </a14:m>
                <a:r>
                  <a:rPr lang="fr-FR" sz="1600" dirty="0">
                    <a:solidFill>
                      <a:schemeClr val="tx1"/>
                    </a:solidFill>
                    <a:latin typeface="Univers Condensed"/>
                    <a:ea typeface="Cambria Math" panose="02040503050406030204" pitchFamily="18" charset="0"/>
                  </a:rPr>
                  <a:t> est la paroi la plus mince,</a:t>
                </a:r>
              </a:p>
              <a:p>
                <a:pPr marL="1176338" lvl="3" indent="-358775" defTabSz="719138" eaLnBrk="1" hangingPunct="1">
                  <a:defRPr/>
                </a:pPr>
                <a:endParaRPr lang="fr-FR" sz="1600" dirty="0">
                  <a:solidFill>
                    <a:schemeClr val="tx1"/>
                  </a:solidFill>
                  <a:latin typeface="Univers Condensed"/>
                  <a:ea typeface="Cambria Math" panose="02040503050406030204" pitchFamily="18" charset="0"/>
                </a:endParaRPr>
              </a:p>
              <a:p>
                <a:pPr marL="1731963" lvl="5" indent="0" defTabSz="719138">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m:t>
                      </m:r>
                      <m:sSup>
                        <m:sSupPr>
                          <m:ctrlPr>
                            <a:rPr lang="fr-CA" sz="1600" i="1" dirty="0">
                              <a:solidFill>
                                <a:schemeClr val="tx1"/>
                              </a:solidFill>
                              <a:latin typeface="Cambria Math" panose="02040503050406030204" pitchFamily="18" charset="0"/>
                              <a:ea typeface="Cambria Math"/>
                            </a:rPr>
                          </m:ctrlPr>
                        </m:sSupPr>
                        <m:e>
                          <m:d>
                            <m:dPr>
                              <m:begChr m:val="["/>
                              <m:endChr m:val="]"/>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𝑛</m:t>
                              </m:r>
                              <m:r>
                                <a:rPr lang="fr-CA" sz="1600" i="1" dirty="0">
                                  <a:solidFill>
                                    <a:schemeClr val="tx1"/>
                                  </a:solidFill>
                                  <a:latin typeface="Cambria Math" panose="02040503050406030204" pitchFamily="18" charset="0"/>
                                  <a:ea typeface="Cambria Math"/>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2</m:t>
                                  </m:r>
                                </m:sub>
                              </m:sSub>
                              <m:r>
                                <a:rPr lang="fr-CA" sz="1600" i="1">
                                  <a:solidFill>
                                    <a:schemeClr val="tx1"/>
                                  </a:solidFill>
                                  <a:latin typeface="Cambria Math" panose="02040503050406030204" pitchFamily="18" charset="0"/>
                                  <a:ea typeface="Cambria Math" panose="02040503050406030204" pitchFamily="18" charset="0"/>
                                </a:rPr>
                                <m:t>+0,45</m:t>
                              </m:r>
                              <m:d>
                                <m:dPr>
                                  <m:ctrlPr>
                                    <a:rPr lang="fr-CA" sz="1600" i="1">
                                      <a:solidFill>
                                        <a:schemeClr val="tx1"/>
                                      </a:solidFill>
                                      <a:latin typeface="Cambria Math" panose="02040503050406030204" pitchFamily="18" charset="0"/>
                                      <a:ea typeface="Cambria Math" panose="02040503050406030204" pitchFamily="18" charset="0"/>
                                    </a:rPr>
                                  </m:ctrlPr>
                                </m:dPr>
                                <m:e>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1</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2</m:t>
                                      </m:r>
                                    </m:sub>
                                  </m:sSub>
                                </m:e>
                              </m:d>
                            </m:e>
                          </m:d>
                        </m:e>
                        <m:sup>
                          <m:r>
                            <a:rPr lang="fr-CA" sz="1600" i="1" dirty="0">
                              <a:solidFill>
                                <a:schemeClr val="tx1"/>
                              </a:solidFill>
                              <a:latin typeface="Cambria Math" panose="02040503050406030204" pitchFamily="18" charset="0"/>
                              <a:ea typeface="Cambria Math"/>
                            </a:rPr>
                            <m:t>4</m:t>
                          </m:r>
                        </m:sup>
                      </m:sSup>
                    </m:oMath>
                  </m:oMathPara>
                </a14:m>
                <a:endParaRPr lang="fr-FR" sz="1600" dirty="0">
                  <a:solidFill>
                    <a:schemeClr val="tx1"/>
                  </a:solidFill>
                  <a:latin typeface="Univers Condensed"/>
                  <a:ea typeface="Cambria Math" panose="02040503050406030204" pitchFamily="18" charset="0"/>
                </a:endParaRPr>
              </a:p>
              <a:p>
                <a:pPr marL="1176338" lvl="3" indent="-358775" defTabSz="719138" eaLnBrk="1" hangingPunct="1">
                  <a:defRPr/>
                </a:pPr>
                <a:endParaRPr lang="fr-FR" sz="1600" dirty="0">
                  <a:solidFill>
                    <a:schemeClr val="tx1"/>
                  </a:solidFill>
                  <a:latin typeface="Univers Condensed"/>
                  <a:ea typeface="Cambria Math" panose="02040503050406030204" pitchFamily="18" charset="0"/>
                </a:endParaRPr>
              </a:p>
              <a:p>
                <a:pPr marL="1160463" lvl="3" indent="-342900" defTabSz="719138" eaLnBrk="1" hangingPunct="1">
                  <a:buFont typeface="Wingdings" panose="05000000000000000000" pitchFamily="2" charset="2"/>
                  <a:buChar char="v"/>
                  <a:defRPr/>
                </a:pPr>
                <a:r>
                  <a:rPr lang="fr-FR" sz="1600" dirty="0">
                    <a:solidFill>
                      <a:schemeClr val="tx1"/>
                    </a:solidFill>
                    <a:latin typeface="Univers Condensed"/>
                    <a:ea typeface="Cambria Math" panose="02040503050406030204" pitchFamily="18" charset="0"/>
                  </a:rPr>
                  <a:t>pour un raccord entre trois éléments, où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1</m:t>
                        </m:r>
                      </m:sub>
                    </m:sSub>
                  </m:oMath>
                </a14:m>
                <a:r>
                  <a:rPr lang="fr-FR" sz="1600" dirty="0">
                    <a:solidFill>
                      <a:schemeClr val="tx1"/>
                    </a:solidFill>
                    <a:latin typeface="Univers Condensed"/>
                    <a:ea typeface="Cambria Math" panose="02040503050406030204" pitchFamily="18" charset="0"/>
                  </a:rPr>
                  <a:t> est l’épaisseur de l’aile,</a:t>
                </a:r>
              </a:p>
              <a:p>
                <a:pPr marL="1176338" lvl="3" indent="-358775" defTabSz="719138" eaLnBrk="1" hangingPunct="1">
                  <a:defRPr/>
                </a:pPr>
                <a:endParaRPr lang="fr-FR" sz="1600" dirty="0">
                  <a:solidFill>
                    <a:schemeClr val="tx1"/>
                  </a:solidFill>
                  <a:latin typeface="Univers Condensed"/>
                  <a:ea typeface="Cambria Math" panose="02040503050406030204" pitchFamily="18" charset="0"/>
                </a:endParaRPr>
              </a:p>
              <a:p>
                <a:pPr marL="1731963" lvl="5" indent="0" defTabSz="719138">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m:t>
                      </m:r>
                      <m:sSup>
                        <m:sSupPr>
                          <m:ctrlPr>
                            <a:rPr lang="fr-CA" sz="1600" i="1" dirty="0">
                              <a:solidFill>
                                <a:schemeClr val="tx1"/>
                              </a:solidFill>
                              <a:latin typeface="Cambria Math" panose="02040503050406030204" pitchFamily="18" charset="0"/>
                              <a:ea typeface="Cambria Math"/>
                            </a:rPr>
                          </m:ctrlPr>
                        </m:sSupPr>
                        <m:e>
                          <m:d>
                            <m:dPr>
                              <m:begChr m:val="["/>
                              <m:endChr m:val="]"/>
                              <m:ctrlPr>
                                <a:rPr lang="fr-CA" sz="1600" i="1" dirty="0">
                                  <a:solidFill>
                                    <a:schemeClr val="tx1"/>
                                  </a:solidFill>
                                  <a:latin typeface="Cambria Math" panose="02040503050406030204" pitchFamily="18" charset="0"/>
                                  <a:ea typeface="Cambria Math"/>
                                </a:rPr>
                              </m:ctrlPr>
                            </m:dPr>
                            <m:e>
                              <m:r>
                                <a:rPr lang="fr-CA" sz="1600" i="1" dirty="0">
                                  <a:solidFill>
                                    <a:schemeClr val="tx1"/>
                                  </a:solidFill>
                                  <a:latin typeface="Cambria Math" panose="02040503050406030204" pitchFamily="18" charset="0"/>
                                  <a:ea typeface="Cambria Math"/>
                                </a:rPr>
                                <m:t>𝑛</m:t>
                              </m:r>
                              <m:r>
                                <a:rPr lang="fr-CA" sz="1600" i="1" dirty="0">
                                  <a:solidFill>
                                    <a:schemeClr val="tx1"/>
                                  </a:solidFill>
                                  <a:latin typeface="Cambria Math" panose="02040503050406030204" pitchFamily="18" charset="0"/>
                                  <a:ea typeface="Cambria Math"/>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1</m:t>
                                  </m:r>
                                </m:sub>
                              </m:sSub>
                              <m:r>
                                <a:rPr lang="fr-CA" sz="1600" i="1">
                                  <a:solidFill>
                                    <a:schemeClr val="tx1"/>
                                  </a:solidFill>
                                  <a:latin typeface="Cambria Math" panose="02040503050406030204" pitchFamily="18" charset="0"/>
                                  <a:ea typeface="Cambria Math" panose="02040503050406030204" pitchFamily="18" charset="0"/>
                                </a:rPr>
                                <m:t>−0,35</m:t>
                              </m:r>
                              <m:d>
                                <m:dPr>
                                  <m:ctrlPr>
                                    <a:rPr lang="fr-CA" sz="1600" i="1">
                                      <a:solidFill>
                                        <a:schemeClr val="tx1"/>
                                      </a:solidFill>
                                      <a:latin typeface="Cambria Math" panose="02040503050406030204" pitchFamily="18" charset="0"/>
                                      <a:ea typeface="Cambria Math" panose="02040503050406030204" pitchFamily="18" charset="0"/>
                                    </a:rPr>
                                  </m:ctrlPr>
                                </m:dPr>
                                <m:e>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1</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2</m:t>
                                      </m:r>
                                    </m:sub>
                                  </m:sSub>
                                </m:e>
                              </m:d>
                            </m:e>
                          </m:d>
                        </m:e>
                        <m:sup>
                          <m:r>
                            <a:rPr lang="fr-CA" sz="1600" i="1" dirty="0">
                              <a:solidFill>
                                <a:schemeClr val="tx1"/>
                              </a:solidFill>
                              <a:latin typeface="Cambria Math" panose="02040503050406030204" pitchFamily="18" charset="0"/>
                              <a:ea typeface="Cambria Math"/>
                            </a:rPr>
                            <m:t>4</m:t>
                          </m:r>
                        </m:sup>
                      </m:sSup>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701634"/>
                <a:ext cx="9821450" cy="6104507"/>
              </a:xfrm>
              <a:prstGeom prst="rect">
                <a:avLst/>
              </a:prstGeom>
              <a:blipFill>
                <a:blip r:embed="rId3"/>
                <a:stretch>
                  <a:fillRect t="-300" b="-1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81664119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519821"/>
            <a:ext cx="3873544" cy="617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419483" y="3237219"/>
            <a:ext cx="3113886" cy="738664"/>
          </a:xfrm>
          <a:prstGeom prst="rect">
            <a:avLst/>
          </a:prstGeom>
        </p:spPr>
        <p:txBody>
          <a:bodyPr wrap="square">
            <a:spAutoFit/>
          </a:bodyPr>
          <a:lstStyle/>
          <a:p>
            <a:r>
              <a:rPr lang="fr-FR" sz="1400" dirty="0">
                <a:latin typeface="Univers Condensed"/>
              </a:rPr>
              <a:t>Aide au calcul de la contribution des congés et bourrelets à la constante de torsion de Saint-Venant</a:t>
            </a:r>
          </a:p>
        </p:txBody>
      </p:sp>
      <p:sp>
        <p:nvSpPr>
          <p:cNvPr id="8" name="Rectangle 7">
            <a:extLst>
              <a:ext uri="{FF2B5EF4-FFF2-40B4-BE49-F238E27FC236}">
                <a16:creationId xmlns:a16="http://schemas.microsoft.com/office/drawing/2014/main" id="{E715C8D0-9144-5E42-821B-10B926B8A01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9455334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p:sp>
        <p:nvSpPr>
          <p:cNvPr id="8" name="Rectangle 1027"/>
          <p:cNvSpPr txBox="1">
            <a:spLocks noChangeArrowheads="1"/>
          </p:cNvSpPr>
          <p:nvPr/>
        </p:nvSpPr>
        <p:spPr bwMode="auto">
          <a:xfrm>
            <a:off x="838200" y="809824"/>
            <a:ext cx="456549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lvl="1" indent="-360363" defTabSz="719138" eaLnBrk="1" hangingPunct="1">
              <a:buClr>
                <a:schemeClr val="tx1"/>
              </a:buClr>
              <a:buFont typeface="Arial" panose="020B0604020202020204" pitchFamily="34" charset="0"/>
              <a:buChar char="•"/>
              <a:defRPr/>
            </a:pPr>
            <a:r>
              <a:rPr lang="fr-CA" sz="2000" dirty="0">
                <a:latin typeface="Univers Condensed"/>
                <a:ea typeface="Cambria Math" panose="02040503050406030204" pitchFamily="18" charset="0"/>
              </a:rPr>
              <a:t>Centre de torsion et constante de gauchissement</a:t>
            </a:r>
            <a:endParaRPr lang="fr-FR" sz="2000" dirty="0">
              <a:latin typeface="Univers Condensed"/>
              <a:ea typeface="Cambria Math" panose="02040503050406030204" pitchFamily="18"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32" y="427473"/>
            <a:ext cx="3784533" cy="592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3202246" y="4544060"/>
                <a:ext cx="3113886" cy="523220"/>
              </a:xfrm>
              <a:prstGeom prst="rect">
                <a:avLst/>
              </a:prstGeom>
            </p:spPr>
            <p:txBody>
              <a:bodyPr wrap="square">
                <a:spAutoFit/>
              </a:bodyPr>
              <a:lstStyle/>
              <a:p>
                <a:r>
                  <a:rPr lang="fr-FR" sz="1400" dirty="0">
                    <a:solidFill>
                      <a:schemeClr val="tx1"/>
                    </a:solidFill>
                    <a:latin typeface="Univers Condensed"/>
                  </a:rPr>
                  <a:t>Position du centre de torsion (</a:t>
                </a:r>
                <a14:m>
                  <m:oMath xmlns:m="http://schemas.openxmlformats.org/officeDocument/2006/math">
                    <m:r>
                      <a:rPr lang="fr-FR" sz="1400" i="1" dirty="0">
                        <a:solidFill>
                          <a:schemeClr val="tx1"/>
                        </a:solidFill>
                        <a:latin typeface="Cambria Math" panose="02040503050406030204" pitchFamily="18" charset="0"/>
                      </a:rPr>
                      <m:t>𝐶</m:t>
                    </m:r>
                  </m:oMath>
                </a14:m>
                <a:r>
                  <a:rPr lang="fr-FR" sz="1400" dirty="0">
                    <a:solidFill>
                      <a:schemeClr val="tx1"/>
                    </a:solidFill>
                    <a:latin typeface="Univers Condensed"/>
                  </a:rPr>
                  <a:t>) et constante de gauchissement (</a:t>
                </a:r>
                <a14:m>
                  <m:oMath xmlns:m="http://schemas.openxmlformats.org/officeDocument/2006/math">
                    <m:sSub>
                      <m:sSubPr>
                        <m:ctrlPr>
                          <a:rPr lang="fr-FR"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𝐶</m:t>
                        </m:r>
                      </m:e>
                      <m:sub>
                        <m:r>
                          <a:rPr lang="fr-CA" sz="1400" i="1" dirty="0">
                            <a:solidFill>
                              <a:schemeClr val="tx1"/>
                            </a:solidFill>
                            <a:latin typeface="Cambria Math" panose="02040503050406030204" pitchFamily="18" charset="0"/>
                          </a:rPr>
                          <m:t>𝑤</m:t>
                        </m:r>
                      </m:sub>
                    </m:sSub>
                  </m:oMath>
                </a14:m>
                <a:r>
                  <a:rPr lang="fr-FR" sz="1400" dirty="0">
                    <a:solidFill>
                      <a:schemeClr val="tx1"/>
                    </a:solidFill>
                    <a:latin typeface="Univers Condensed"/>
                  </a:rPr>
                  <a:t>)</a:t>
                </a:r>
              </a:p>
            </p:txBody>
          </p:sp>
        </mc:Choice>
        <mc:Fallback xmlns="">
          <p:sp>
            <p:nvSpPr>
              <p:cNvPr id="11" name="Rectangle 10"/>
              <p:cNvSpPr>
                <a:spLocks noRot="1" noChangeAspect="1" noMove="1" noResize="1" noEditPoints="1" noAdjustHandles="1" noChangeArrowheads="1" noChangeShapeType="1" noTextEdit="1"/>
              </p:cNvSpPr>
              <p:nvPr/>
            </p:nvSpPr>
            <p:spPr>
              <a:xfrm>
                <a:off x="3202246" y="4544060"/>
                <a:ext cx="3113886" cy="523220"/>
              </a:xfrm>
              <a:prstGeom prst="rect">
                <a:avLst/>
              </a:prstGeom>
              <a:blipFill>
                <a:blip r:embed="rId4"/>
                <a:stretch>
                  <a:fillRect l="-587" t="-1163" b="-11628"/>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DE3AD614-BC6B-A546-8A7C-10E0763AA8F1}"/>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1540392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721958"/>
                <a:ext cx="10236200" cy="47813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600" dirty="0">
                    <a:solidFill>
                      <a:schemeClr val="accent1"/>
                    </a:solidFill>
                    <a:latin typeface="Univers Condensed"/>
                    <a:ea typeface="Cambria Math" panose="02040503050406030204" pitchFamily="18" charset="0"/>
                  </a:rPr>
                  <a:t>Résistance des pièces à la torsion (pure)</a:t>
                </a:r>
              </a:p>
              <a:p>
                <a:pPr marL="400050" lvl="2" indent="0" defTabSz="719138" eaLnBrk="1" hangingPunct="1">
                  <a:buClr>
                    <a:srgbClr val="FF0000"/>
                  </a:buClr>
                  <a:buNone/>
                  <a:defRPr/>
                </a:pPr>
                <a:r>
                  <a:rPr lang="fr-CA" sz="1600" dirty="0">
                    <a:latin typeface="Univers Condensed"/>
                  </a:rPr>
                  <a:t>La résistance pondérée en torsion pure (</a:t>
                </a: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𝐻</m:t>
                        </m:r>
                      </m:e>
                      <m:sub>
                        <m:r>
                          <a:rPr lang="fr-CA" sz="1600" i="1">
                            <a:latin typeface="Cambria Math" panose="02040503050406030204" pitchFamily="18" charset="0"/>
                            <a:ea typeface="Cambria Math" panose="02040503050406030204" pitchFamily="18" charset="0"/>
                          </a:rPr>
                          <m:t>𝑟</m:t>
                        </m:r>
                      </m:sub>
                    </m:sSub>
                  </m:oMath>
                </a14:m>
                <a:r>
                  <a:rPr lang="fr-CA" sz="1600" dirty="0">
                    <a:latin typeface="Univers Condensed"/>
                  </a:rPr>
                  <a:t> torsion de Saint-Venant) est fonction de la forme de la section. On distingue </a:t>
                </a:r>
                <a:endParaRPr lang="fr-FR" sz="1600" dirty="0">
                  <a:latin typeface="Univers Condensed"/>
                  <a:ea typeface="Cambria Math" panose="02040503050406030204" pitchFamily="18" charset="0"/>
                </a:endParaRPr>
              </a:p>
              <a:p>
                <a:pPr marL="360363" lvl="1" indent="-360363" defTabSz="719138" eaLnBrk="1" hangingPunct="1">
                  <a:buClr>
                    <a:srgbClr val="FF0000"/>
                  </a:buClr>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719138" lvl="2" indent="-358775" defTabSz="719138" eaLnBrk="1" hangingPunct="1">
                  <a:defRPr/>
                </a:pPr>
                <a:r>
                  <a:rPr lang="fr-FR" sz="1600" dirty="0">
                    <a:solidFill>
                      <a:schemeClr val="tx1"/>
                    </a:solidFill>
                    <a:latin typeface="Univers Condensed"/>
                    <a:ea typeface="Cambria Math" panose="02040503050406030204" pitchFamily="18" charset="0"/>
                  </a:rPr>
                  <a:t>Sections creuses</a:t>
                </a:r>
              </a:p>
              <a:p>
                <a:pPr marL="817563" lvl="3" indent="0" defTabSz="719138" eaLnBrk="1" hangingPunct="1">
                  <a:buNone/>
                  <a:defRPr/>
                </a:pPr>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𝐻</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1,2 </m:t>
                      </m:r>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𝐴</m:t>
                          </m:r>
                        </m:e>
                        <m:sup>
                          <m:r>
                            <a:rPr lang="fr-CA" sz="1600" i="1">
                              <a:solidFill>
                                <a:schemeClr val="tx1"/>
                              </a:solidFill>
                              <a:latin typeface="Cambria Math" panose="02040503050406030204" pitchFamily="18" charset="0"/>
                              <a:ea typeface="Cambria Math" panose="02040503050406030204" pitchFamily="18" charset="0"/>
                            </a:rPr>
                            <m:t>′</m:t>
                          </m:r>
                        </m:sup>
                      </m:sSup>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𝑡</m:t>
                      </m:r>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oMath>
                  </m:oMathPara>
                </a14:m>
                <a:endParaRPr lang="fr-FR" sz="1600" i="1" dirty="0">
                  <a:solidFill>
                    <a:schemeClr val="tx1"/>
                  </a:solidFill>
                  <a:latin typeface="Univers Condensed"/>
                  <a:ea typeface="Cambria Math" panose="02040503050406030204" pitchFamily="18" charset="0"/>
                </a:endParaRPr>
              </a:p>
              <a:p>
                <a:pPr marL="1274763" lvl="4" indent="0" defTabSz="719138" eaLnBrk="1" hangingPunct="1">
                  <a:buNone/>
                  <a:defRPr/>
                </a:pPr>
                <a:endParaRPr lang="fr-CA" sz="1600" i="1" dirty="0">
                  <a:solidFill>
                    <a:schemeClr val="tx1"/>
                  </a:solidFill>
                  <a:latin typeface="Univers Condensed"/>
                  <a:ea typeface="Cambria Math"/>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=0,9</m:t>
                      </m:r>
                    </m:oMath>
                  </m:oMathPara>
                </a14:m>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𝑡</m:t>
                    </m:r>
                  </m:oMath>
                </a14:m>
                <a:r>
                  <a:rPr lang="fr-FR" sz="1600" dirty="0">
                    <a:solidFill>
                      <a:schemeClr val="tx1"/>
                    </a:solidFill>
                    <a:latin typeface="Univers Condensed"/>
                    <a:ea typeface="Cambria Math" panose="02040503050406030204" pitchFamily="18" charset="0"/>
                  </a:rPr>
                  <a:t> : épaisseur minimale de la paroi</a:t>
                </a:r>
              </a:p>
              <a:p>
                <a:pPr marL="1274763" lvl="4" indent="0" defTabSz="719138" eaLnBrk="1" hangingPunct="1">
                  <a:buNone/>
                  <a:defRPr/>
                </a:pPr>
                <a14:m>
                  <m:oMath xmlns:m="http://schemas.openxmlformats.org/officeDocument/2006/math">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𝐴</m:t>
                        </m:r>
                      </m:e>
                      <m:sup>
                        <m:r>
                          <a:rPr lang="fr-CA" sz="1600" i="1">
                            <a:solidFill>
                              <a:schemeClr val="tx1"/>
                            </a:solidFill>
                            <a:latin typeface="Cambria Math" panose="02040503050406030204" pitchFamily="18" charset="0"/>
                            <a:ea typeface="Cambria Math" panose="02040503050406030204" pitchFamily="18" charset="0"/>
                          </a:rPr>
                          <m:t>′</m:t>
                        </m:r>
                      </m:sup>
                    </m:sSup>
                  </m:oMath>
                </a14:m>
                <a:r>
                  <a:rPr lang="fr-FR" sz="1600" dirty="0">
                    <a:solidFill>
                      <a:schemeClr val="tx1"/>
                    </a:solidFill>
                    <a:latin typeface="Univers Condensed"/>
                    <a:ea typeface="Cambria Math" panose="02040503050406030204" pitchFamily="18" charset="0"/>
                  </a:rPr>
                  <a:t>: aire délimitée par le contour moyen de la pièce</a:t>
                </a:r>
              </a:p>
              <a:p>
                <a:pPr marL="1274763" lvl="4" indent="0" defTabSz="719138" eaLnBrk="1" hangingPunct="1">
                  <a:buNone/>
                  <a:defRPr/>
                </a:pPr>
                <a:endParaRPr lang="fr-FR" sz="1600" dirty="0">
                  <a:solidFill>
                    <a:schemeClr val="tx1"/>
                  </a:solidFill>
                  <a:latin typeface="Univers Condensed"/>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tubes ronds</a:t>
                </a:r>
              </a:p>
              <a:p>
                <a:pPr marL="1176338" lvl="3" indent="-358775" defTabSz="719138" eaLnBrk="1" hangingPunct="1">
                  <a:defRPr/>
                </a:pPr>
                <a:endParaRPr lang="fr-FR"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𝐻</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3, 8 </m:t>
                      </m:r>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𝑟</m:t>
                          </m:r>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𝑡</m:t>
                      </m:r>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oMath>
                  </m:oMathPara>
                </a14:m>
                <a:endParaRPr lang="fr-FR" sz="1600" dirty="0">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721958"/>
                <a:ext cx="10236200" cy="4781376"/>
              </a:xfrm>
              <a:prstGeom prst="rect">
                <a:avLst/>
              </a:prstGeom>
              <a:blipFill>
                <a:blip r:embed="rId3"/>
                <a:stretch>
                  <a:fillRect l="-357" t="-3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38199" y="5752634"/>
                <a:ext cx="10066867" cy="853503"/>
              </a:xfrm>
              <a:prstGeom prst="rect">
                <a:avLst/>
              </a:prstGeom>
            </p:spPr>
            <p:txBody>
              <a:bodyPr wrap="square">
                <a:spAutoFit/>
              </a:bodyPr>
              <a:lstStyle/>
              <a:p>
                <a:pPr indent="-514350">
                  <a:defRPr/>
                </a:pPr>
                <a14:m>
                  <m:oMath xmlns:m="http://schemas.openxmlformats.org/officeDocument/2006/math">
                    <m:r>
                      <a:rPr lang="fr-FR" sz="1600" i="1">
                        <a:solidFill>
                          <a:srgbClr val="0000FF"/>
                        </a:solidFill>
                        <a:latin typeface="Cambria Math" panose="02040503050406030204" pitchFamily="18" charset="0"/>
                        <a:ea typeface="Cambria Math"/>
                      </a:rPr>
                      <m:t>⨀</m:t>
                    </m:r>
                  </m:oMath>
                </a14:m>
                <a:r>
                  <a:rPr lang="fr-FR" sz="1600" dirty="0">
                    <a:solidFill>
                      <a:srgbClr val="0000FF"/>
                    </a:solidFill>
                    <a:latin typeface="Univers Condensed"/>
                    <a:ea typeface="Cambria Math" panose="02040503050406030204" pitchFamily="18" charset="0"/>
                  </a:rPr>
                  <a:t> </a:t>
                </a:r>
                <a:r>
                  <a:rPr lang="fr-FR" sz="1600" dirty="0">
                    <a:latin typeface="Univers Condensed"/>
                    <a:ea typeface="Cambria Math" panose="02040503050406030204" pitchFamily="18" charset="0"/>
                  </a:rPr>
                  <a:t>De ces équations, on prend pour acquis que les sections peuvent développer la pleine capacité plastique en torsion du matériau. La résistance en cisaillement est alors:</a:t>
                </a:r>
                <a:endParaRPr lang="fr-FR" sz="1600" dirty="0">
                  <a:solidFill>
                    <a:schemeClr val="tx1"/>
                  </a:solidFill>
                  <a:latin typeface="Univers Condensed"/>
                  <a:ea typeface="Cambria Math" panose="02040503050406030204" pitchFamily="18" charset="0"/>
                </a:endParaRPr>
              </a:p>
              <a:p>
                <a:pPr lvl="1" indent="-514350">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𝑠𝑦</m:t>
                          </m:r>
                        </m:sub>
                      </m:sSub>
                      <m:r>
                        <a:rPr lang="fr-CA" sz="1600" i="1">
                          <a:solidFill>
                            <a:schemeClr val="tx1"/>
                          </a:solidFill>
                          <a:latin typeface="Cambria Math" panose="02040503050406030204" pitchFamily="18" charset="0"/>
                          <a:ea typeface="Cambria Math" panose="02040503050406030204" pitchFamily="18" charset="0"/>
                        </a:rPr>
                        <m:t>=0,6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oMath>
                  </m:oMathPara>
                </a14:m>
                <a:endParaRPr lang="fr-CA" sz="1600" dirty="0">
                  <a:solidFill>
                    <a:srgbClr val="000099"/>
                  </a:solidFill>
                  <a:latin typeface="Univers Condensed"/>
                  <a:ea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38199" y="5752634"/>
                <a:ext cx="10066867" cy="853503"/>
              </a:xfrm>
              <a:prstGeom prst="rect">
                <a:avLst/>
              </a:prstGeom>
              <a:blipFill>
                <a:blip r:embed="rId4"/>
                <a:stretch>
                  <a:fillRect l="-303" t="-2143"/>
                </a:stretch>
              </a:blipFill>
            </p:spPr>
            <p:txBody>
              <a:bodyPr/>
              <a:lstStyle/>
              <a:p>
                <a:r>
                  <a:rPr lang="fr-CA">
                    <a:noFill/>
                  </a:rPr>
                  <a:t> </a:t>
                </a:r>
              </a:p>
            </p:txBody>
          </p:sp>
        </mc:Fallback>
      </mc:AlternateContent>
    </p:spTree>
    <p:extLst>
      <p:ext uri="{BB962C8B-B14F-4D97-AF65-F5344CB8AC3E}">
        <p14:creationId xmlns:p14="http://schemas.microsoft.com/office/powerpoint/2010/main" val="3990518001"/>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Pièces en torsion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721957"/>
                <a:ext cx="9474200" cy="59995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19138" lvl="2" indent="-358775" defTabSz="719138" eaLnBrk="1" hangingPunct="1">
                  <a:defRPr/>
                </a:pPr>
                <a:r>
                  <a:rPr lang="fr-FR" sz="1600" dirty="0">
                    <a:solidFill>
                      <a:schemeClr val="tx1"/>
                    </a:solidFill>
                    <a:latin typeface="Univers Condensed" panose="020B0506020202050204"/>
                    <a:ea typeface="Cambria Math" panose="02040503050406030204" pitchFamily="18" charset="0"/>
                  </a:rPr>
                  <a:t>Sections pleines</a:t>
                </a:r>
              </a:p>
              <a:p>
                <a:pPr marL="719138" lvl="2" indent="-358775" defTabSz="719138" eaLnBrk="1" hangingPunct="1">
                  <a:defRPr/>
                </a:pPr>
                <a:endParaRPr lang="fr-FR"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𝐻</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1,2 </m:t>
                          </m:r>
                          <m:r>
                            <a:rPr lang="fr-CA" sz="1600" i="1">
                              <a:solidFill>
                                <a:schemeClr val="tx1"/>
                              </a:solidFill>
                              <a:latin typeface="Cambria Math" panose="02040503050406030204" pitchFamily="18" charset="0"/>
                              <a:ea typeface="Cambria Math" panose="02040503050406030204" pitchFamily="18" charset="0"/>
                            </a:rPr>
                            <m:t>𝐴</m:t>
                          </m:r>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𝑎</m:t>
                          </m:r>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num>
                        <m:den>
                          <m:r>
                            <a:rPr lang="fr-CA" sz="1600" i="1">
                              <a:solidFill>
                                <a:schemeClr val="tx1"/>
                              </a:solidFill>
                              <a:latin typeface="Cambria Math" panose="02040503050406030204" pitchFamily="18" charset="0"/>
                              <a:ea typeface="Cambria Math" panose="02040503050406030204" pitchFamily="18" charset="0"/>
                            </a:rPr>
                            <m:t>5</m:t>
                          </m:r>
                        </m:den>
                      </m:f>
                    </m:oMath>
                  </m:oMathPara>
                </a14:m>
                <a:endParaRPr lang="fr-CA"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𝑎</m:t>
                    </m:r>
                  </m:oMath>
                </a14:m>
                <a:r>
                  <a:rPr lang="fr-FR" sz="1600" dirty="0">
                    <a:solidFill>
                      <a:schemeClr val="tx1"/>
                    </a:solidFill>
                    <a:latin typeface="Univers Condensed" panose="020B0506020202050204"/>
                    <a:ea typeface="Cambria Math" panose="02040503050406030204" pitchFamily="18" charset="0"/>
                  </a:rPr>
                  <a:t> : la plus petite des dimensions de la section</a:t>
                </a:r>
              </a:p>
              <a:p>
                <a:pPr marL="1274763" lvl="4" indent="0" defTabSz="719138"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𝐴</m:t>
                    </m:r>
                    <m:r>
                      <a:rPr lang="fr-FR" sz="1600"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panose="020B0506020202050204"/>
                    <a:ea typeface="Cambria Math" panose="02040503050406030204" pitchFamily="18" charset="0"/>
                  </a:rPr>
                  <a:t>: l’aire de la section</a:t>
                </a:r>
              </a:p>
              <a:p>
                <a:pPr marL="1274763" lvl="4" indent="0" defTabSz="719138"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tiges rondes, avec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𝑎</m:t>
                    </m:r>
                    <m:r>
                      <a:rPr lang="fr-FR" sz="1600" i="1" dirty="0">
                        <a:solidFill>
                          <a:schemeClr val="tx1"/>
                        </a:solidFill>
                        <a:latin typeface="Cambria Math" panose="02040503050406030204" pitchFamily="18" charset="0"/>
                        <a:ea typeface="Cambria Math" panose="02040503050406030204" pitchFamily="18" charset="0"/>
                      </a:rPr>
                      <m:t> = 2 </m:t>
                    </m:r>
                    <m:r>
                      <a:rPr lang="fr-FR" sz="1600" i="1" dirty="0">
                        <a:solidFill>
                          <a:schemeClr val="tx1"/>
                        </a:solidFill>
                        <a:latin typeface="Cambria Math" panose="02040503050406030204" pitchFamily="18" charset="0"/>
                        <a:ea typeface="Cambria Math" panose="02040503050406030204" pitchFamily="18" charset="0"/>
                      </a:rPr>
                      <m:t>𝑟</m:t>
                    </m:r>
                  </m:oMath>
                </a14:m>
                <a:endParaRPr lang="fr-FR" sz="1600" dirty="0">
                  <a:solidFill>
                    <a:schemeClr val="tx1"/>
                  </a:solidFill>
                  <a:latin typeface="Univers Condensed" panose="020B0506020202050204"/>
                  <a:ea typeface="Cambria Math" panose="02040503050406030204" pitchFamily="18" charset="0"/>
                </a:endParaRPr>
              </a:p>
              <a:p>
                <a:pPr marL="1176338" lvl="3" indent="-358775" defTabSz="719138" eaLnBrk="1" hangingPunct="1">
                  <a:defRPr/>
                </a:pPr>
                <a:endParaRPr lang="fr-FR"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𝐻</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1,26 </m:t>
                      </m:r>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𝑟</m:t>
                          </m:r>
                        </m:e>
                        <m:sup>
                          <m:r>
                            <a:rPr lang="fr-CA" sz="1600" i="1">
                              <a:solidFill>
                                <a:schemeClr val="tx1"/>
                              </a:solidFill>
                              <a:latin typeface="Cambria Math" panose="02040503050406030204" pitchFamily="18" charset="0"/>
                              <a:ea typeface="Cambria Math" panose="02040503050406030204" pitchFamily="18" charset="0"/>
                            </a:rPr>
                            <m:t>3</m:t>
                          </m:r>
                        </m:sup>
                      </m:sSup>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oMath>
                  </m:oMathPara>
                </a14:m>
                <a:endParaRPr lang="fr-FR" sz="1600" dirty="0">
                  <a:solidFill>
                    <a:schemeClr val="tx1"/>
                  </a:solidFill>
                  <a:latin typeface="Univers Condensed" panose="020B0506020202050204"/>
                  <a:ea typeface="Cambria Math" panose="02040503050406030204" pitchFamily="18" charset="0"/>
                </a:endParaRPr>
              </a:p>
              <a:p>
                <a:pPr marL="719138" lvl="2" indent="-358775" defTabSz="719138" eaLnBrk="1" hangingPunct="1">
                  <a:defRPr/>
                </a:pPr>
                <a:endParaRPr lang="fr-FR" sz="1600" dirty="0">
                  <a:solidFill>
                    <a:schemeClr val="tx1"/>
                  </a:solidFill>
                  <a:latin typeface="Univers Condensed" panose="020B0506020202050204"/>
                  <a:ea typeface="Cambria Math" panose="02040503050406030204" pitchFamily="18" charset="0"/>
                </a:endParaRPr>
              </a:p>
              <a:p>
                <a:pPr marL="719138" lvl="2" indent="-358775" defTabSz="719138" eaLnBrk="1" hangingPunct="1">
                  <a:defRPr/>
                </a:pPr>
                <a:r>
                  <a:rPr lang="fr-FR" sz="1600" dirty="0">
                    <a:solidFill>
                      <a:schemeClr val="tx1"/>
                    </a:solidFill>
                    <a:latin typeface="Univers Condensed" panose="020B0506020202050204"/>
                    <a:ea typeface="Cambria Math" panose="02040503050406030204" pitchFamily="18" charset="0"/>
                  </a:rPr>
                  <a:t>Sections ouvertes qui ne résistent pas au gauchissement</a:t>
                </a:r>
              </a:p>
              <a:p>
                <a:pPr marL="719138" lvl="2" indent="-358775" defTabSz="719138" eaLnBrk="1" hangingPunct="1">
                  <a:defRPr/>
                </a:pPr>
                <a:endParaRPr lang="fr-FR"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𝐻</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panose="02040503050406030204" pitchFamily="18" charset="0"/>
                                </a:rPr>
                              </m:ctrlPr>
                            </m:dPr>
                            <m:e>
                              <m:nary>
                                <m:naryPr>
                                  <m:chr m:val="∑"/>
                                  <m:subHide m:val="on"/>
                                  <m:supHide m:val="on"/>
                                  <m:ctrlPr>
                                    <a:rPr lang="fr-CA" sz="1600" i="1">
                                      <a:solidFill>
                                        <a:schemeClr val="tx1"/>
                                      </a:solidFill>
                                      <a:latin typeface="Cambria Math" panose="02040503050406030204" pitchFamily="18" charset="0"/>
                                      <a:ea typeface="Cambria Math" panose="02040503050406030204" pitchFamily="18" charset="0"/>
                                    </a:rPr>
                                  </m:ctrlPr>
                                </m:naryPr>
                                <m:sub/>
                                <m:sup/>
                                <m:e>
                                  <m:r>
                                    <a:rPr lang="fr-CA" sz="1600" i="1">
                                      <a:solidFill>
                                        <a:schemeClr val="tx1"/>
                                      </a:solidFill>
                                      <a:latin typeface="Cambria Math" panose="02040503050406030204" pitchFamily="18" charset="0"/>
                                      <a:ea typeface="Cambria Math" panose="02040503050406030204" pitchFamily="18" charset="0"/>
                                    </a:rPr>
                                    <m:t>𝑤</m:t>
                                  </m:r>
                                  <m:r>
                                    <a:rPr lang="fr-CA" sz="1600" i="1">
                                      <a:solidFill>
                                        <a:schemeClr val="tx1"/>
                                      </a:solidFill>
                                      <a:latin typeface="Cambria Math" panose="02040503050406030204" pitchFamily="18" charset="0"/>
                                      <a:ea typeface="Cambria Math" panose="02040503050406030204" pitchFamily="18" charset="0"/>
                                    </a:rPr>
                                    <m:t> </m:t>
                                  </m:r>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𝑡</m:t>
                                      </m:r>
                                    </m:e>
                                    <m:sup>
                                      <m:r>
                                        <a:rPr lang="fr-CA" sz="1600" i="1">
                                          <a:solidFill>
                                            <a:schemeClr val="tx1"/>
                                          </a:solidFill>
                                          <a:latin typeface="Cambria Math" panose="02040503050406030204" pitchFamily="18" charset="0"/>
                                          <a:ea typeface="Cambria Math" panose="02040503050406030204" pitchFamily="18" charset="0"/>
                                        </a:rPr>
                                        <m:t>3</m:t>
                                      </m:r>
                                    </m:sup>
                                  </m:sSup>
                                </m:e>
                              </m:nary>
                            </m:e>
                          </m:d>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num>
                        <m:den>
                          <m:r>
                            <a:rPr lang="fr-CA" sz="1600" i="1">
                              <a:solidFill>
                                <a:schemeClr val="tx1"/>
                              </a:solidFill>
                              <a:latin typeface="Cambria Math" panose="02040503050406030204" pitchFamily="18" charset="0"/>
                              <a:ea typeface="Cambria Math" panose="02040503050406030204" pitchFamily="18" charset="0"/>
                            </a:rPr>
                            <m:t>5 </m:t>
                          </m:r>
                          <m:sSup>
                            <m:sSupPr>
                              <m:ctrlPr>
                                <a:rPr lang="fr-CA"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𝑡</m:t>
                              </m:r>
                            </m:e>
                            <m:sup>
                              <m:r>
                                <a:rPr lang="fr-CA" sz="1600" i="1">
                                  <a:solidFill>
                                    <a:schemeClr val="tx1"/>
                                  </a:solidFill>
                                  <a:latin typeface="Cambria Math" panose="02040503050406030204" pitchFamily="18" charset="0"/>
                                  <a:ea typeface="Cambria Math" panose="02040503050406030204" pitchFamily="18" charset="0"/>
                                </a:rPr>
                                <m:t>′</m:t>
                              </m:r>
                            </m:sup>
                          </m:sSup>
                        </m:den>
                      </m:f>
                    </m:oMath>
                  </m:oMathPara>
                </a14:m>
                <a:endParaRPr lang="fr-CA"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1274763" lvl="4" indent="0" defTabSz="719138"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𝑤</m:t>
                    </m:r>
                  </m:oMath>
                </a14:m>
                <a:r>
                  <a:rPr lang="fr-FR" sz="1600" dirty="0">
                    <a:solidFill>
                      <a:schemeClr val="tx1"/>
                    </a:solidFill>
                    <a:latin typeface="Univers Condensed" panose="020B0506020202050204"/>
                    <a:ea typeface="Cambria Math" panose="02040503050406030204" pitchFamily="18" charset="0"/>
                  </a:rPr>
                  <a:t> : largeur d’une paroi</a:t>
                </a:r>
              </a:p>
              <a:p>
                <a:pPr marL="1274763" lvl="4" indent="0" defTabSz="719138"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𝑡</m:t>
                    </m:r>
                  </m:oMath>
                </a14:m>
                <a:r>
                  <a:rPr lang="fr-FR" sz="1600" dirty="0">
                    <a:solidFill>
                      <a:schemeClr val="tx1"/>
                    </a:solidFill>
                    <a:latin typeface="Univers Condensed" panose="020B0506020202050204"/>
                    <a:ea typeface="Cambria Math" panose="02040503050406030204" pitchFamily="18" charset="0"/>
                  </a:rPr>
                  <a:t> : épaisseur d’une paroi</a:t>
                </a:r>
              </a:p>
              <a:p>
                <a:pPr marL="1274763" lvl="4" indent="0" defTabSz="719138" eaLnBrk="1" hangingPunct="1">
                  <a:buNone/>
                  <a:defRPr/>
                </a:pPr>
                <a14:m>
                  <m:oMath xmlns:m="http://schemas.openxmlformats.org/officeDocument/2006/math">
                    <m:sSup>
                      <m:sSupPr>
                        <m:ctrlPr>
                          <a:rPr lang="fr-FR" sz="1600" i="1">
                            <a:solidFill>
                              <a:schemeClr val="tx1"/>
                            </a:solidFill>
                            <a:latin typeface="Cambria Math" panose="02040503050406030204" pitchFamily="18" charset="0"/>
                            <a:ea typeface="Cambria Math" panose="02040503050406030204" pitchFamily="18" charset="0"/>
                          </a:rPr>
                        </m:ctrlPr>
                      </m:sSupPr>
                      <m:e>
                        <m:r>
                          <a:rPr lang="fr-CA" sz="1600" i="1">
                            <a:solidFill>
                              <a:schemeClr val="tx1"/>
                            </a:solidFill>
                            <a:latin typeface="Cambria Math" panose="02040503050406030204" pitchFamily="18" charset="0"/>
                            <a:ea typeface="Cambria Math" panose="02040503050406030204" pitchFamily="18" charset="0"/>
                          </a:rPr>
                          <m:t>𝑡</m:t>
                        </m:r>
                      </m:e>
                      <m:sup>
                        <m:r>
                          <a:rPr lang="fr-CA" sz="1600" i="1">
                            <a:solidFill>
                              <a:schemeClr val="tx1"/>
                            </a:solidFill>
                            <a:latin typeface="Cambria Math" panose="02040503050406030204" pitchFamily="18" charset="0"/>
                            <a:ea typeface="Cambria Math" panose="02040503050406030204" pitchFamily="18" charset="0"/>
                          </a:rPr>
                          <m:t>′</m:t>
                        </m:r>
                      </m:sup>
                    </m:sSup>
                  </m:oMath>
                </a14:m>
                <a:r>
                  <a:rPr lang="fr-FR" sz="1600" dirty="0">
                    <a:solidFill>
                      <a:schemeClr val="tx1"/>
                    </a:solidFill>
                    <a:latin typeface="Univers Condensed" panose="020B0506020202050204"/>
                    <a:ea typeface="Cambria Math" panose="02040503050406030204" pitchFamily="18" charset="0"/>
                  </a:rPr>
                  <a:t> : épaisseur maximale</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721957"/>
                <a:ext cx="9474200" cy="5999518"/>
              </a:xfrm>
              <a:prstGeom prst="rect">
                <a:avLst/>
              </a:prstGeom>
              <a:blipFill>
                <a:blip r:embed="rId3"/>
                <a:stretch>
                  <a:fillRect t="-3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82132737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179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98379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223772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180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dirty="0">
                <a:effectLst/>
              </a:rPr>
              <a:t>N – Flambement des pièces</a:t>
            </a:r>
            <a:endParaRPr lang="fr-CA" sz="2700" dirty="0">
              <a:effectLst/>
            </a:endParaRPr>
          </a:p>
          <a:p>
            <a:r>
              <a:rPr lang="fr-FR" sz="2700" dirty="0">
                <a:effectLst/>
              </a:rPr>
              <a:t>O – Calcul des pièces à section composée</a:t>
            </a:r>
            <a:endParaRPr lang="fr-CA" sz="2700" dirty="0">
              <a:effectLst/>
            </a:endParaRPr>
          </a:p>
          <a:p>
            <a:r>
              <a:rPr lang="fr-FR" sz="2700" dirty="0">
                <a:effectLst/>
              </a:rPr>
              <a:t>P – Flambement des panneaux plats raidis</a:t>
            </a:r>
          </a:p>
          <a:p>
            <a:r>
              <a:rPr lang="fr-FR" sz="2700" dirty="0">
                <a:effectLst/>
              </a:rPr>
              <a:t>Q – Flambement des parois courbes et des tubes</a:t>
            </a:r>
          </a:p>
          <a:p>
            <a:r>
              <a:rPr lang="fr-FR" sz="2700" dirty="0">
                <a:effectLst/>
              </a:rPr>
              <a:t>R – Flambement des panneaux sandwich</a:t>
            </a:r>
          </a:p>
          <a:p>
            <a:r>
              <a:rPr lang="fr-FR" sz="2700" dirty="0">
                <a:effectLst/>
              </a:rPr>
              <a:t>S – Pièces en torsion</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T – Exemples pratiques</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9788911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181</a:t>
            </a:fld>
            <a:endParaRPr lang="fr-FR"/>
          </a:p>
        </p:txBody>
      </p:sp>
    </p:spTree>
    <p:extLst>
      <p:ext uri="{BB962C8B-B14F-4D97-AF65-F5344CB8AC3E}">
        <p14:creationId xmlns:p14="http://schemas.microsoft.com/office/powerpoint/2010/main" val="11453666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5" name="ZoneTexte 4"/>
          <p:cNvSpPr txBox="1"/>
          <p:nvPr/>
        </p:nvSpPr>
        <p:spPr>
          <a:xfrm>
            <a:off x="838200" y="956973"/>
            <a:ext cx="9482019" cy="369332"/>
          </a:xfrm>
          <a:prstGeom prst="rect">
            <a:avLst/>
          </a:prstGeom>
          <a:noFill/>
        </p:spPr>
        <p:txBody>
          <a:bodyPr wrap="none" rtlCol="0">
            <a:spAutoFit/>
          </a:bodyPr>
          <a:lstStyle/>
          <a:p>
            <a:r>
              <a:rPr lang="fr-CA" i="1" cap="all" dirty="0">
                <a:solidFill>
                  <a:schemeClr val="accent1"/>
                </a:solidFill>
                <a:latin typeface="Univers Condensed"/>
              </a:rPr>
              <a:t>Exemple pratique 1 </a:t>
            </a:r>
            <a:r>
              <a:rPr lang="fr-CA" i="1" dirty="0">
                <a:solidFill>
                  <a:schemeClr val="accent1"/>
                </a:solidFill>
                <a:latin typeface="Univers Condensed"/>
              </a:rPr>
              <a:t>(</a:t>
            </a:r>
            <a:r>
              <a:rPr lang="fr-FR" i="1" dirty="0">
                <a:solidFill>
                  <a:schemeClr val="accent1"/>
                </a:solidFill>
                <a:latin typeface="Univers Condensed"/>
              </a:rPr>
              <a:t>Exemple 5.1, livre de Pr. Beaulieu  – Moment d’inertie de torsion</a:t>
            </a:r>
            <a:r>
              <a:rPr lang="fr-CA" i="1" dirty="0">
                <a:solidFill>
                  <a:schemeClr val="accent1"/>
                </a:solidFill>
                <a:latin typeface="Univers Condensed"/>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558" y="1595374"/>
            <a:ext cx="6111302" cy="494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3A106DF7-8851-604E-95EE-FB20E84A9B9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3559082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6" name="ZoneTexte 5"/>
          <p:cNvSpPr txBox="1"/>
          <p:nvPr/>
        </p:nvSpPr>
        <p:spPr>
          <a:xfrm>
            <a:off x="838200" y="798618"/>
            <a:ext cx="9046003" cy="369332"/>
          </a:xfrm>
          <a:prstGeom prst="rect">
            <a:avLst/>
          </a:prstGeom>
          <a:noFill/>
        </p:spPr>
        <p:txBody>
          <a:bodyPr wrap="none" rtlCol="0">
            <a:spAutoFit/>
          </a:bodyPr>
          <a:lstStyle/>
          <a:p>
            <a:r>
              <a:rPr lang="fr-CA" i="1" cap="all" dirty="0">
                <a:solidFill>
                  <a:schemeClr val="accent1"/>
                </a:solidFill>
                <a:latin typeface="Univers Condensed"/>
              </a:rPr>
              <a:t>Exemple pratique 2 </a:t>
            </a:r>
            <a:r>
              <a:rPr lang="fr-CA" i="1" dirty="0">
                <a:solidFill>
                  <a:schemeClr val="accent1"/>
                </a:solidFill>
                <a:latin typeface="Univers Condensed"/>
              </a:rPr>
              <a:t>(</a:t>
            </a:r>
            <a:r>
              <a:rPr lang="fr-FR" i="1" dirty="0">
                <a:solidFill>
                  <a:schemeClr val="accent1"/>
                </a:solidFill>
                <a:latin typeface="Univers Condensed"/>
              </a:rPr>
              <a:t>Exemple 5.2, livre de Pr. Beaulieu  – Résistance d’une paroi</a:t>
            </a:r>
            <a:r>
              <a:rPr lang="fr-CA" i="1" dirty="0">
                <a:solidFill>
                  <a:schemeClr val="accent1"/>
                </a:solidFill>
                <a:latin typeface="Univers Condensed"/>
              </a:rPr>
              <a: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36" y="1483136"/>
            <a:ext cx="5822376" cy="1181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744" y="2848968"/>
            <a:ext cx="4200789" cy="368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35644C52-0230-1246-AF94-D645D04E8B2C}"/>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1296928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ZoneTexte 6"/>
              <p:cNvSpPr txBox="1"/>
              <p:nvPr/>
            </p:nvSpPr>
            <p:spPr>
              <a:xfrm>
                <a:off x="838200" y="798618"/>
                <a:ext cx="9513374" cy="369332"/>
              </a:xfrm>
              <a:prstGeom prst="rect">
                <a:avLst/>
              </a:prstGeom>
              <a:noFill/>
            </p:spPr>
            <p:txBody>
              <a:bodyPr wrap="none" rtlCol="0">
                <a:spAutoFit/>
              </a:bodyPr>
              <a:lstStyle/>
              <a:p>
                <a:r>
                  <a:rPr lang="fr-CA" i="1" cap="all" dirty="0">
                    <a:solidFill>
                      <a:schemeClr val="accent1"/>
                    </a:solidFill>
                    <a:latin typeface="Univers Condensed"/>
                  </a:rPr>
                  <a:t>Exemple pratique 3 </a:t>
                </a:r>
                <a:r>
                  <a:rPr lang="fr-CA" i="1" dirty="0">
                    <a:solidFill>
                      <a:schemeClr val="accent1"/>
                    </a:solidFill>
                    <a:latin typeface="Univers Condensed"/>
                  </a:rPr>
                  <a:t>(</a:t>
                </a:r>
                <a:r>
                  <a:rPr lang="fr-FR" i="1" dirty="0">
                    <a:solidFill>
                      <a:schemeClr val="accent1"/>
                    </a:solidFill>
                    <a:latin typeface="Univers Condensed"/>
                  </a:rPr>
                  <a:t>Exemple 5.3, livre de Pr. Beaulieu  – Résistance d’un profilé en </a:t>
                </a:r>
                <a14:m>
                  <m:oMath xmlns:m="http://schemas.openxmlformats.org/officeDocument/2006/math">
                    <m:r>
                      <a:rPr lang="fr-FR" i="1" dirty="0">
                        <a:solidFill>
                          <a:schemeClr val="accent1"/>
                        </a:solidFill>
                        <a:latin typeface="Cambria Math" panose="02040503050406030204" pitchFamily="18" charset="0"/>
                      </a:rPr>
                      <m:t>𝐼</m:t>
                    </m:r>
                  </m:oMath>
                </a14:m>
                <a:r>
                  <a:rPr lang="fr-CA" i="1" dirty="0">
                    <a:solidFill>
                      <a:schemeClr val="accent1"/>
                    </a:solidFill>
                    <a:latin typeface="Univers Condensed"/>
                  </a:rPr>
                  <a:t>)</a:t>
                </a:r>
              </a:p>
            </p:txBody>
          </p:sp>
        </mc:Choice>
        <mc:Fallback xmlns="">
          <p:sp>
            <p:nvSpPr>
              <p:cNvPr id="7" name="ZoneTexte 6"/>
              <p:cNvSpPr txBox="1">
                <a:spLocks noRot="1" noChangeAspect="1" noMove="1" noResize="1" noEditPoints="1" noAdjustHandles="1" noChangeArrowheads="1" noChangeShapeType="1" noTextEdit="1"/>
              </p:cNvSpPr>
              <p:nvPr/>
            </p:nvSpPr>
            <p:spPr>
              <a:xfrm>
                <a:off x="838200" y="798618"/>
                <a:ext cx="9513374" cy="369332"/>
              </a:xfrm>
              <a:prstGeom prst="rect">
                <a:avLst/>
              </a:prstGeom>
              <a:blipFill>
                <a:blip r:embed="rId3"/>
                <a:stretch>
                  <a:fillRect l="-577" t="-8197" b="-24590"/>
                </a:stretch>
              </a:blipFill>
            </p:spPr>
            <p:txBody>
              <a:bodyPr/>
              <a:lstStyle/>
              <a:p>
                <a:r>
                  <a:rPr lang="fr-CA">
                    <a:noFill/>
                  </a:rPr>
                  <a:t> </a:t>
                </a:r>
              </a:p>
            </p:txBody>
          </p:sp>
        </mc:Fallback>
      </mc:AlternateContent>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2533" y="1235234"/>
            <a:ext cx="6086912" cy="147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1990" y="2826206"/>
            <a:ext cx="5085344" cy="389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6266F383-6AD3-3E4E-9286-6CDDE551083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4654001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8" name="ZoneTexte 7"/>
          <p:cNvSpPr txBox="1"/>
          <p:nvPr/>
        </p:nvSpPr>
        <p:spPr>
          <a:xfrm>
            <a:off x="838200" y="798618"/>
            <a:ext cx="9905212" cy="369332"/>
          </a:xfrm>
          <a:prstGeom prst="rect">
            <a:avLst/>
          </a:prstGeom>
          <a:noFill/>
        </p:spPr>
        <p:txBody>
          <a:bodyPr wrap="none" rtlCol="0">
            <a:spAutoFit/>
          </a:bodyPr>
          <a:lstStyle/>
          <a:p>
            <a:r>
              <a:rPr lang="fr-CA" i="1" cap="all" dirty="0">
                <a:solidFill>
                  <a:schemeClr val="accent1"/>
                </a:solidFill>
                <a:latin typeface="Univers Condensed"/>
              </a:rPr>
              <a:t>Exemple pratique 4 </a:t>
            </a:r>
            <a:r>
              <a:rPr lang="fr-CA" i="1" dirty="0">
                <a:solidFill>
                  <a:schemeClr val="accent1"/>
                </a:solidFill>
                <a:latin typeface="Univers Condensed"/>
              </a:rPr>
              <a:t>(</a:t>
            </a:r>
            <a:r>
              <a:rPr lang="fr-FR" i="1" dirty="0">
                <a:solidFill>
                  <a:schemeClr val="accent1"/>
                </a:solidFill>
                <a:latin typeface="Univers Condensed"/>
              </a:rPr>
              <a:t>Exemple 5.4, livre de Pr. Beaulieu  – Résistance d’un profilé tubulaire</a:t>
            </a:r>
            <a:endParaRPr lang="fr-CA" i="1" dirty="0">
              <a:solidFill>
                <a:schemeClr val="accent1"/>
              </a:solidFill>
              <a:latin typeface="Univers Condensed"/>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839" y="1346837"/>
            <a:ext cx="5687422" cy="1893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308" y="3425221"/>
            <a:ext cx="7444762" cy="311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27C1D28-C6E2-1642-95C2-2151250A7A67}"/>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998017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7" name="ZoneTexte 6"/>
          <p:cNvSpPr txBox="1"/>
          <p:nvPr/>
        </p:nvSpPr>
        <p:spPr>
          <a:xfrm>
            <a:off x="838200" y="798618"/>
            <a:ext cx="9251187" cy="369332"/>
          </a:xfrm>
          <a:prstGeom prst="rect">
            <a:avLst/>
          </a:prstGeom>
          <a:noFill/>
        </p:spPr>
        <p:txBody>
          <a:bodyPr wrap="none" rtlCol="0">
            <a:spAutoFit/>
          </a:bodyPr>
          <a:lstStyle/>
          <a:p>
            <a:r>
              <a:rPr lang="fr-CA" i="1" cap="all" dirty="0">
                <a:solidFill>
                  <a:schemeClr val="accent1"/>
                </a:solidFill>
                <a:latin typeface="Univers Condensed"/>
              </a:rPr>
              <a:t>Exemple pratique 5 </a:t>
            </a:r>
            <a:r>
              <a:rPr lang="fr-CA" i="1" dirty="0">
                <a:solidFill>
                  <a:schemeClr val="accent1"/>
                </a:solidFill>
                <a:latin typeface="Univers Condensed"/>
              </a:rPr>
              <a:t>(</a:t>
            </a:r>
            <a:r>
              <a:rPr lang="fr-FR" i="1" dirty="0">
                <a:solidFill>
                  <a:schemeClr val="accent1"/>
                </a:solidFill>
                <a:latin typeface="Univers Condensed"/>
              </a:rPr>
              <a:t>Exemple 5.5, livre de Pr. Beaulieu  – Élancement de cornières</a:t>
            </a:r>
            <a:r>
              <a:rPr lang="fr-CA" i="1" dirty="0">
                <a:solidFill>
                  <a:schemeClr val="accent1"/>
                </a:solidFill>
                <a:latin typeface="Univers Condensed"/>
              </a:rPr>
              <a:t>)</a:t>
            </a:r>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92" y="1910210"/>
            <a:ext cx="7811801" cy="278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DEB0883-DD21-3D41-85F3-502D2A45CD6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2685024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461" y="802650"/>
            <a:ext cx="5170925" cy="555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202419C-5BA6-1F47-BAAB-13D648C34FF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7670959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5" name="ZoneTexte 4"/>
          <p:cNvSpPr txBox="1"/>
          <p:nvPr/>
        </p:nvSpPr>
        <p:spPr>
          <a:xfrm>
            <a:off x="838200" y="755379"/>
            <a:ext cx="9821449" cy="646331"/>
          </a:xfrm>
          <a:prstGeom prst="rect">
            <a:avLst/>
          </a:prstGeom>
          <a:noFill/>
        </p:spPr>
        <p:txBody>
          <a:bodyPr wrap="square" rtlCol="0">
            <a:spAutoFit/>
          </a:bodyPr>
          <a:lstStyle/>
          <a:p>
            <a:r>
              <a:rPr lang="fr-CA" i="1" cap="all" dirty="0">
                <a:solidFill>
                  <a:schemeClr val="accent1"/>
                </a:solidFill>
                <a:latin typeface="Univers Condensed"/>
              </a:rPr>
              <a:t>Exemple pratique 6 </a:t>
            </a:r>
            <a:r>
              <a:rPr lang="fr-CA" i="1" dirty="0">
                <a:solidFill>
                  <a:schemeClr val="accent1"/>
                </a:solidFill>
                <a:latin typeface="Univers Condensed"/>
              </a:rPr>
              <a:t>(</a:t>
            </a:r>
            <a:r>
              <a:rPr lang="fr-FR" i="1" dirty="0">
                <a:solidFill>
                  <a:schemeClr val="accent1"/>
                </a:solidFill>
                <a:latin typeface="Univers Condensed"/>
              </a:rPr>
              <a:t>Exemple 5.6, livre de Pr. Beaulieu  – Résistance d’une pièce </a:t>
            </a:r>
            <a:r>
              <a:rPr lang="fr-FR" i="1" dirty="0" err="1">
                <a:solidFill>
                  <a:schemeClr val="accent1"/>
                </a:solidFill>
                <a:latin typeface="Univers Condensed"/>
              </a:rPr>
              <a:t>monosymétrique</a:t>
            </a:r>
            <a:r>
              <a:rPr lang="fr-FR" i="1" dirty="0">
                <a:solidFill>
                  <a:schemeClr val="accent1"/>
                </a:solidFill>
                <a:latin typeface="Univers Condensed"/>
              </a:rPr>
              <a:t> à section composée</a:t>
            </a:r>
            <a:r>
              <a:rPr lang="fr-CA" i="1" dirty="0">
                <a:solidFill>
                  <a:schemeClr val="accent1"/>
                </a:solidFill>
                <a:latin typeface="Univers Condensed"/>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409" y="1682305"/>
            <a:ext cx="6869029" cy="479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76E6559-4EE3-AA47-81EA-1B0AF2B76F01}"/>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843997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91" y="1037952"/>
            <a:ext cx="4480865" cy="550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DB5CE689-3603-7848-A5CD-AB781A2A1FF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673509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Élancement des membrures comprimées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19</a:t>
            </a:fld>
            <a:endParaRPr lang="fr-FR"/>
          </a:p>
        </p:txBody>
      </p:sp>
    </p:spTree>
    <p:extLst>
      <p:ext uri="{BB962C8B-B14F-4D97-AF65-F5344CB8AC3E}">
        <p14:creationId xmlns:p14="http://schemas.microsoft.com/office/powerpoint/2010/main" val="3899984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sp>
        <p:nvSpPr>
          <p:cNvPr id="5" name="ZoneTexte 4"/>
          <p:cNvSpPr txBox="1"/>
          <p:nvPr/>
        </p:nvSpPr>
        <p:spPr>
          <a:xfrm>
            <a:off x="838200" y="690956"/>
            <a:ext cx="10033000" cy="646331"/>
          </a:xfrm>
          <a:prstGeom prst="rect">
            <a:avLst/>
          </a:prstGeom>
          <a:noFill/>
        </p:spPr>
        <p:txBody>
          <a:bodyPr wrap="square" rtlCol="0">
            <a:spAutoFit/>
          </a:bodyPr>
          <a:lstStyle/>
          <a:p>
            <a:r>
              <a:rPr lang="fr-CA" i="1" cap="all" dirty="0">
                <a:solidFill>
                  <a:schemeClr val="accent1"/>
                </a:solidFill>
                <a:latin typeface="Univers Condensed"/>
              </a:rPr>
              <a:t>Exemple pratique 7 </a:t>
            </a:r>
            <a:r>
              <a:rPr lang="fr-CA" i="1" dirty="0">
                <a:solidFill>
                  <a:schemeClr val="accent1"/>
                </a:solidFill>
                <a:latin typeface="Univers Condensed"/>
              </a:rPr>
              <a:t>(</a:t>
            </a:r>
            <a:r>
              <a:rPr lang="fr-FR" i="1" dirty="0">
                <a:solidFill>
                  <a:schemeClr val="accent1"/>
                </a:solidFill>
                <a:latin typeface="Univers Condensed"/>
              </a:rPr>
              <a:t>Exemple 5.7, livre de Pr. Beaulieu  – Résistance d’une pièce paroi raidie et d’une paroi courbe)</a:t>
            </a:r>
            <a:endParaRPr lang="fr-CA" i="1" dirty="0">
              <a:solidFill>
                <a:schemeClr val="accent1"/>
              </a:solidFill>
              <a:latin typeface="Univers Condensed"/>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0973" y="2373233"/>
            <a:ext cx="7747453" cy="267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E151CD49-37D2-2646-846C-CAAF38F86B28}"/>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85472460"/>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586" y="983284"/>
            <a:ext cx="4565147" cy="541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068EBB43-3ACC-1A46-A455-55529344737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4966108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192</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295348ED-B00A-C0D6-8FA7-1DE87353B88F}"/>
              </a:ext>
            </a:extLst>
          </p:cNvPr>
          <p:cNvPicPr>
            <a:picLocks noChangeAspect="1"/>
          </p:cNvPicPr>
          <p:nvPr/>
        </p:nvPicPr>
        <p:blipFill>
          <a:blip r:embed="rId10"/>
          <a:stretch>
            <a:fillRect/>
          </a:stretch>
        </p:blipFill>
        <p:spPr>
          <a:xfrm>
            <a:off x="718709" y="2334596"/>
            <a:ext cx="1598188" cy="766619"/>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381227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membrures comprimées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705024"/>
                <a:ext cx="10033001" cy="54006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800" dirty="0">
                    <a:solidFill>
                      <a:schemeClr val="tx1"/>
                    </a:solidFill>
                    <a:latin typeface="Univers Condensed"/>
                  </a:rPr>
                  <a:t>Pour les éléments en compression, </a:t>
                </a:r>
                <a:r>
                  <a:rPr lang="fr-FR" sz="1800" b="1" dirty="0">
                    <a:solidFill>
                      <a:schemeClr val="tx1"/>
                    </a:solidFill>
                    <a:latin typeface="Univers Condensed"/>
                    <a:ea typeface="Cambria Math" panose="02040503050406030204" pitchFamily="18" charset="0"/>
                  </a:rPr>
                  <a:t>l’élancement </a:t>
                </a:r>
                <a:r>
                  <a:rPr lang="fr-CA" sz="1800" b="1" dirty="0">
                    <a:solidFill>
                      <a:schemeClr val="tx1"/>
                    </a:solidFill>
                    <a:latin typeface="Univers Condensed"/>
                  </a:rPr>
                  <a:t>limite </a:t>
                </a:r>
                <a:r>
                  <a:rPr lang="fr-FR" sz="1800" dirty="0">
                    <a:solidFill>
                      <a:schemeClr val="tx1"/>
                    </a:solidFill>
                    <a:latin typeface="Univers Condensed"/>
                    <a:ea typeface="Cambria Math" panose="02040503050406030204" pitchFamily="18" charset="0"/>
                  </a:rPr>
                  <a:t>(</a:t>
                </a:r>
                <a14:m>
                  <m:oMath xmlns:m="http://schemas.openxmlformats.org/officeDocument/2006/math">
                    <m:r>
                      <a:rPr lang="fr-FR" sz="1800" i="1" dirty="0">
                        <a:solidFill>
                          <a:schemeClr val="tx1"/>
                        </a:solidFill>
                        <a:latin typeface="Cambria Math" panose="02040503050406030204" pitchFamily="18" charset="0"/>
                        <a:ea typeface="Cambria Math"/>
                      </a:rPr>
                      <m:t>𝜆</m:t>
                    </m:r>
                  </m:oMath>
                </a14:m>
                <a:r>
                  <a:rPr lang="fr-FR" sz="1800" dirty="0">
                    <a:solidFill>
                      <a:schemeClr val="tx1"/>
                    </a:solidFill>
                    <a:latin typeface="Univers Condensed"/>
                    <a:ea typeface="Cambria Math" panose="02040503050406030204" pitchFamily="18" charset="0"/>
                  </a:rPr>
                  <a:t>) </a:t>
                </a:r>
                <a:r>
                  <a:rPr lang="fr-CA" sz="1800" dirty="0">
                    <a:solidFill>
                      <a:schemeClr val="tx1"/>
                    </a:solidFill>
                    <a:latin typeface="Univers Condensed"/>
                  </a:rPr>
                  <a:t>est vérifié à l’aide des équations suivantes, de la norme S-157 :</a:t>
                </a:r>
              </a:p>
              <a:p>
                <a:pPr marL="457200" lvl="1" indent="-457200" eaLnBrk="1" hangingPunct="1">
                  <a:buFont typeface="Arial" panose="020B0604020202020204" pitchFamily="34" charset="0"/>
                  <a:buChar char="•"/>
                  <a:defRPr/>
                </a:pPr>
                <a:endParaRPr lang="fr-FR" sz="1800" dirty="0">
                  <a:solidFill>
                    <a:schemeClr val="tx1"/>
                  </a:solidFill>
                  <a:latin typeface="Univers Condensed"/>
                  <a:ea typeface="Cambria Math" panose="02040503050406030204" pitchFamily="18" charset="0"/>
                </a:endParaRPr>
              </a:p>
              <a:p>
                <a:pPr marL="1143000" lvl="3" indent="-285750" eaLnBrk="1" hangingPunct="1">
                  <a:buFont typeface="Arial" panose="020B0604020202020204" pitchFamily="34" charset="0"/>
                  <a:buChar char="•"/>
                  <a:defRPr/>
                </a:pPr>
                <a:r>
                  <a:rPr lang="en-CA" sz="1800" dirty="0">
                    <a:solidFill>
                      <a:schemeClr val="tx1"/>
                    </a:solidFill>
                    <a:latin typeface="Univers Condensed"/>
                    <a:ea typeface="Cambria Math"/>
                  </a:rPr>
                  <a:t>Pour les </a:t>
                </a:r>
                <a:r>
                  <a:rPr lang="fr-FR" sz="1800" dirty="0">
                    <a:solidFill>
                      <a:schemeClr val="tx1"/>
                    </a:solidFill>
                    <a:latin typeface="Univers Condensed"/>
                    <a:ea typeface="Cambria Math"/>
                  </a:rPr>
                  <a:t>membrures principales (cordes)</a:t>
                </a:r>
              </a:p>
              <a:p>
                <a:pPr marL="1314450" lvl="3" indent="-457200" eaLnBrk="1" hangingPunct="1">
                  <a:defRPr/>
                </a:pPr>
                <a:endParaRPr lang="fr-FR" sz="1800" dirty="0">
                  <a:solidFill>
                    <a:schemeClr val="tx1"/>
                  </a:solidFill>
                  <a:latin typeface="Univers Condensed"/>
                  <a:ea typeface="Cambria Math"/>
                </a:endParaRPr>
              </a:p>
              <a:p>
                <a:pPr marL="1771650" lvl="5" indent="0">
                  <a:buNone/>
                  <a:defRPr/>
                </a:pPr>
                <a14:m>
                  <m:oMathPara xmlns:m="http://schemas.openxmlformats.org/officeDocument/2006/math">
                    <m:oMathParaPr>
                      <m:jc m:val="left"/>
                    </m:oMathParaPr>
                    <m:oMath xmlns:m="http://schemas.openxmlformats.org/officeDocument/2006/math">
                      <m:r>
                        <a:rPr lang="fr-FR" sz="1800" i="1" dirty="0">
                          <a:solidFill>
                            <a:schemeClr val="tx1"/>
                          </a:solidFill>
                          <a:latin typeface="Cambria Math" panose="02040503050406030204" pitchFamily="18" charset="0"/>
                          <a:ea typeface="Cambria Math"/>
                        </a:rPr>
                        <m:t>𝜆</m:t>
                      </m:r>
                      <m:r>
                        <a:rPr lang="en-CA" sz="1800" i="1" dirty="0">
                          <a:solidFill>
                            <a:schemeClr val="tx1"/>
                          </a:solidFill>
                          <a:latin typeface="Cambria Math" panose="02040503050406030204" pitchFamily="18" charset="0"/>
                          <a:ea typeface="Cambria Math"/>
                        </a:rPr>
                        <m:t>=</m:t>
                      </m:r>
                      <m:f>
                        <m:fPr>
                          <m:ctrlPr>
                            <a:rPr lang="en-CA" sz="1800" i="1" dirty="0">
                              <a:solidFill>
                                <a:schemeClr val="tx1"/>
                              </a:solidFill>
                              <a:latin typeface="Cambria Math" panose="02040503050406030204" pitchFamily="18" charset="0"/>
                              <a:ea typeface="Cambria Math"/>
                            </a:rPr>
                          </m:ctrlPr>
                        </m:fPr>
                        <m:num>
                          <m:r>
                            <a:rPr lang="en-CA" sz="1800" i="1" dirty="0">
                              <a:solidFill>
                                <a:schemeClr val="tx1"/>
                              </a:solidFill>
                              <a:latin typeface="Cambria Math" panose="02040503050406030204" pitchFamily="18" charset="0"/>
                              <a:ea typeface="Cambria Math"/>
                            </a:rPr>
                            <m:t>𝐾𝐿</m:t>
                          </m:r>
                        </m:num>
                        <m:den>
                          <m:r>
                            <a:rPr lang="en-CA" sz="1800" i="1" dirty="0">
                              <a:solidFill>
                                <a:schemeClr val="tx1"/>
                              </a:solidFill>
                              <a:latin typeface="Cambria Math" panose="02040503050406030204" pitchFamily="18" charset="0"/>
                              <a:ea typeface="Cambria Math"/>
                            </a:rPr>
                            <m:t>𝑟</m:t>
                          </m:r>
                        </m:den>
                      </m:f>
                      <m:r>
                        <a:rPr lang="fr-FR" sz="1800" i="1" dirty="0">
                          <a:solidFill>
                            <a:schemeClr val="tx1"/>
                          </a:solidFill>
                          <a:latin typeface="Cambria Math" panose="02040503050406030204" pitchFamily="18" charset="0"/>
                          <a:ea typeface="Cambria Math"/>
                        </a:rPr>
                        <m:t>&lt;</m:t>
                      </m:r>
                      <m:r>
                        <a:rPr lang="en-CA" sz="1800" i="1" dirty="0">
                          <a:solidFill>
                            <a:schemeClr val="tx1"/>
                          </a:solidFill>
                          <a:latin typeface="Cambria Math" panose="02040503050406030204" pitchFamily="18" charset="0"/>
                          <a:ea typeface="Cambria Math"/>
                        </a:rPr>
                        <m:t>120</m:t>
                      </m:r>
                    </m:oMath>
                  </m:oMathPara>
                </a14:m>
                <a:endParaRPr lang="en-CA" sz="1800" dirty="0">
                  <a:solidFill>
                    <a:schemeClr val="tx1"/>
                  </a:solidFill>
                  <a:latin typeface="Univers Condensed"/>
                  <a:ea typeface="Cambria Math"/>
                </a:endParaRPr>
              </a:p>
              <a:p>
                <a:pPr marL="857250" lvl="3" indent="0" eaLnBrk="1" hangingPunct="1">
                  <a:buNone/>
                  <a:defRPr/>
                </a:pPr>
                <a:endParaRPr lang="en-CA" sz="1800" dirty="0">
                  <a:solidFill>
                    <a:schemeClr val="tx1"/>
                  </a:solidFill>
                  <a:latin typeface="Univers Condensed"/>
                  <a:ea typeface="Cambria Math"/>
                </a:endParaRPr>
              </a:p>
              <a:p>
                <a:pPr marL="1143000" lvl="3" indent="-285750" eaLnBrk="1" hangingPunct="1">
                  <a:buFont typeface="Arial" panose="020B0604020202020204" pitchFamily="34" charset="0"/>
                  <a:buChar char="•"/>
                  <a:defRPr/>
                </a:pPr>
                <a:r>
                  <a:rPr lang="en-CA" sz="1800" dirty="0">
                    <a:solidFill>
                      <a:schemeClr val="tx1"/>
                    </a:solidFill>
                    <a:latin typeface="Univers Condensed"/>
                    <a:ea typeface="Cambria Math"/>
                  </a:rPr>
                  <a:t>Pour les </a:t>
                </a:r>
                <a:r>
                  <a:rPr lang="fr-FR" sz="1800" dirty="0">
                    <a:solidFill>
                      <a:schemeClr val="tx1"/>
                    </a:solidFill>
                    <a:latin typeface="Univers Condensed"/>
                    <a:ea typeface="Cambria Math"/>
                  </a:rPr>
                  <a:t>diagonales</a:t>
                </a:r>
              </a:p>
              <a:p>
                <a:pPr marL="857250" lvl="3" indent="0" eaLnBrk="1" hangingPunct="1">
                  <a:buNone/>
                  <a:defRPr/>
                </a:pPr>
                <a:endParaRPr lang="en-CA" sz="1800" dirty="0">
                  <a:solidFill>
                    <a:schemeClr val="tx1"/>
                  </a:solidFill>
                  <a:latin typeface="Univers Condensed"/>
                  <a:ea typeface="Cambria Math"/>
                </a:endParaRPr>
              </a:p>
              <a:p>
                <a:pPr marL="1771650" lvl="5" indent="0">
                  <a:buNone/>
                  <a:defRPr/>
                </a:pPr>
                <a14:m>
                  <m:oMathPara xmlns:m="http://schemas.openxmlformats.org/officeDocument/2006/math">
                    <m:oMathParaPr>
                      <m:jc m:val="left"/>
                    </m:oMathParaPr>
                    <m:oMath xmlns:m="http://schemas.openxmlformats.org/officeDocument/2006/math">
                      <m:r>
                        <a:rPr lang="fr-FR" sz="1800" i="1" dirty="0">
                          <a:solidFill>
                            <a:schemeClr val="tx1"/>
                          </a:solidFill>
                          <a:latin typeface="Cambria Math" panose="02040503050406030204" pitchFamily="18" charset="0"/>
                          <a:ea typeface="Cambria Math"/>
                        </a:rPr>
                        <m:t>𝜆</m:t>
                      </m:r>
                      <m:r>
                        <a:rPr lang="en-CA" sz="1800" i="1" dirty="0">
                          <a:solidFill>
                            <a:schemeClr val="tx1"/>
                          </a:solidFill>
                          <a:latin typeface="Cambria Math" panose="02040503050406030204" pitchFamily="18" charset="0"/>
                          <a:ea typeface="Cambria Math"/>
                        </a:rPr>
                        <m:t>=</m:t>
                      </m:r>
                      <m:f>
                        <m:fPr>
                          <m:ctrlPr>
                            <a:rPr lang="en-CA" sz="1800" i="1" dirty="0">
                              <a:solidFill>
                                <a:schemeClr val="tx1"/>
                              </a:solidFill>
                              <a:latin typeface="Cambria Math" panose="02040503050406030204" pitchFamily="18" charset="0"/>
                              <a:ea typeface="Cambria Math"/>
                            </a:rPr>
                          </m:ctrlPr>
                        </m:fPr>
                        <m:num>
                          <m:r>
                            <a:rPr lang="en-CA" sz="1800" i="1" dirty="0">
                              <a:solidFill>
                                <a:schemeClr val="tx1"/>
                              </a:solidFill>
                              <a:latin typeface="Cambria Math" panose="02040503050406030204" pitchFamily="18" charset="0"/>
                              <a:ea typeface="Cambria Math"/>
                            </a:rPr>
                            <m:t>𝐾𝐿</m:t>
                          </m:r>
                        </m:num>
                        <m:den>
                          <m:r>
                            <a:rPr lang="en-CA" sz="1800" i="1" dirty="0">
                              <a:solidFill>
                                <a:schemeClr val="tx1"/>
                              </a:solidFill>
                              <a:latin typeface="Cambria Math" panose="02040503050406030204" pitchFamily="18" charset="0"/>
                              <a:ea typeface="Cambria Math"/>
                            </a:rPr>
                            <m:t>𝑟</m:t>
                          </m:r>
                        </m:den>
                      </m:f>
                      <m:r>
                        <a:rPr lang="fr-FR" sz="1800" i="1" dirty="0">
                          <a:solidFill>
                            <a:schemeClr val="tx1"/>
                          </a:solidFill>
                          <a:latin typeface="Cambria Math" panose="02040503050406030204" pitchFamily="18" charset="0"/>
                          <a:ea typeface="Cambria Math"/>
                        </a:rPr>
                        <m:t>&lt;1</m:t>
                      </m:r>
                      <m:r>
                        <a:rPr lang="en-CA" sz="1800" i="1" dirty="0">
                          <a:solidFill>
                            <a:schemeClr val="tx1"/>
                          </a:solidFill>
                          <a:latin typeface="Cambria Math" panose="02040503050406030204" pitchFamily="18" charset="0"/>
                          <a:ea typeface="Cambria Math"/>
                        </a:rPr>
                        <m:t>5</m:t>
                      </m:r>
                      <m:r>
                        <a:rPr lang="fr-FR" sz="1800" i="1" dirty="0">
                          <a:solidFill>
                            <a:schemeClr val="tx1"/>
                          </a:solidFill>
                          <a:latin typeface="Cambria Math" panose="02040503050406030204" pitchFamily="18" charset="0"/>
                          <a:ea typeface="Cambria Math"/>
                        </a:rPr>
                        <m:t>0</m:t>
                      </m:r>
                    </m:oMath>
                  </m:oMathPara>
                </a14:m>
                <a:endParaRPr lang="en-CA" sz="1800" dirty="0">
                  <a:solidFill>
                    <a:schemeClr val="tx1"/>
                  </a:solidFill>
                  <a:latin typeface="Univers Condensed"/>
                  <a:ea typeface="Cambria Math"/>
                </a:endParaRPr>
              </a:p>
              <a:p>
                <a:pPr marL="857250" lvl="3" indent="0" eaLnBrk="1" hangingPunct="1">
                  <a:buNone/>
                  <a:defRPr/>
                </a:pPr>
                <a:endParaRPr lang="en-CA" sz="1800" dirty="0">
                  <a:solidFill>
                    <a:schemeClr val="tx1"/>
                  </a:solidFill>
                  <a:latin typeface="Univers Condensed"/>
                  <a:ea typeface="Cambria Math" panose="02040503050406030204" pitchFamily="18" charset="0"/>
                </a:endParaRPr>
              </a:p>
              <a:p>
                <a:pPr marL="1771650" lvl="5" indent="0">
                  <a:buNone/>
                  <a:defRPr/>
                </a:pPr>
                <a14:m>
                  <m:oMath xmlns:m="http://schemas.openxmlformats.org/officeDocument/2006/math">
                    <m:r>
                      <a:rPr lang="fr-FR" sz="1800" i="1" dirty="0">
                        <a:solidFill>
                          <a:schemeClr val="tx1"/>
                        </a:solidFill>
                        <a:latin typeface="Cambria Math" panose="02040503050406030204" pitchFamily="18" charset="0"/>
                        <a:ea typeface="Cambria Math" panose="02040503050406030204" pitchFamily="18" charset="0"/>
                      </a:rPr>
                      <m:t>𝐾</m:t>
                    </m:r>
                    <m:r>
                      <a:rPr lang="fr-FR" sz="1800" i="1" dirty="0">
                        <a:solidFill>
                          <a:schemeClr val="tx1"/>
                        </a:solidFill>
                        <a:latin typeface="Cambria Math" panose="02040503050406030204" pitchFamily="18" charset="0"/>
                        <a:ea typeface="Cambria Math" panose="02040503050406030204" pitchFamily="18" charset="0"/>
                      </a:rPr>
                      <m:t> </m:t>
                    </m:r>
                  </m:oMath>
                </a14:m>
                <a:r>
                  <a:rPr lang="fr-FR" sz="1800" dirty="0">
                    <a:solidFill>
                      <a:schemeClr val="tx1"/>
                    </a:solidFill>
                    <a:latin typeface="Univers Condensed"/>
                    <a:ea typeface="Cambria Math" panose="02040503050406030204" pitchFamily="18" charset="0"/>
                  </a:rPr>
                  <a:t>: coefficient de longueur effective </a:t>
                </a:r>
              </a:p>
              <a:p>
                <a:pPr marL="1771650" lvl="5" indent="0">
                  <a:buNone/>
                  <a:defRPr/>
                </a:pPr>
                <a14:m>
                  <m:oMath xmlns:m="http://schemas.openxmlformats.org/officeDocument/2006/math">
                    <m:r>
                      <a:rPr lang="fr-FR" sz="1800" i="1" dirty="0">
                        <a:solidFill>
                          <a:schemeClr val="tx1"/>
                        </a:solidFill>
                        <a:latin typeface="Cambria Math" panose="02040503050406030204" pitchFamily="18" charset="0"/>
                        <a:ea typeface="Cambria Math" panose="02040503050406030204" pitchFamily="18" charset="0"/>
                      </a:rPr>
                      <m:t>𝐿</m:t>
                    </m:r>
                    <m:r>
                      <a:rPr lang="fr-FR" sz="1800" i="1" dirty="0">
                        <a:solidFill>
                          <a:schemeClr val="tx1"/>
                        </a:solidFill>
                        <a:latin typeface="Cambria Math" panose="02040503050406030204" pitchFamily="18" charset="0"/>
                        <a:ea typeface="Cambria Math" panose="02040503050406030204" pitchFamily="18" charset="0"/>
                      </a:rPr>
                      <m:t> </m:t>
                    </m:r>
                  </m:oMath>
                </a14:m>
                <a:r>
                  <a:rPr lang="fr-FR" sz="1800" dirty="0">
                    <a:solidFill>
                      <a:schemeClr val="tx1"/>
                    </a:solidFill>
                    <a:latin typeface="Univers Condensed"/>
                    <a:ea typeface="Cambria Math" panose="02040503050406030204" pitchFamily="18" charset="0"/>
                  </a:rPr>
                  <a:t>: longueur de la pièce</a:t>
                </a:r>
              </a:p>
              <a:p>
                <a:pPr marL="1771650" lvl="5" indent="0">
                  <a:buNone/>
                  <a:defRPr/>
                </a:pPr>
                <a14:m>
                  <m:oMath xmlns:m="http://schemas.openxmlformats.org/officeDocument/2006/math">
                    <m:r>
                      <a:rPr lang="fr-FR" sz="1800" i="1" dirty="0">
                        <a:solidFill>
                          <a:schemeClr val="tx1"/>
                        </a:solidFill>
                        <a:latin typeface="Cambria Math" panose="02040503050406030204" pitchFamily="18" charset="0"/>
                        <a:ea typeface="Cambria Math" panose="02040503050406030204" pitchFamily="18" charset="0"/>
                      </a:rPr>
                      <m:t>𝑟</m:t>
                    </m:r>
                    <m:r>
                      <a:rPr lang="fr-CA" sz="1800" i="1" dirty="0">
                        <a:solidFill>
                          <a:schemeClr val="tx1"/>
                        </a:solidFill>
                        <a:latin typeface="Cambria Math" panose="02040503050406030204" pitchFamily="18" charset="0"/>
                        <a:ea typeface="Cambria Math" panose="02040503050406030204" pitchFamily="18" charset="0"/>
                      </a:rPr>
                      <m:t>=</m:t>
                    </m:r>
                    <m:rad>
                      <m:radPr>
                        <m:degHide m:val="on"/>
                        <m:ctrlPr>
                          <a:rPr lang="en-CA" sz="1800" i="1" dirty="0">
                            <a:solidFill>
                              <a:schemeClr val="tx1"/>
                            </a:solidFill>
                            <a:latin typeface="Cambria Math" panose="02040503050406030204" pitchFamily="18" charset="0"/>
                            <a:ea typeface="Cambria Math"/>
                          </a:rPr>
                        </m:ctrlPr>
                      </m:radPr>
                      <m:deg/>
                      <m:e>
                        <m:f>
                          <m:fPr>
                            <m:type m:val="lin"/>
                            <m:ctrlPr>
                              <a:rPr lang="en-CA" sz="1800" i="1" dirty="0">
                                <a:solidFill>
                                  <a:schemeClr val="tx1"/>
                                </a:solidFill>
                                <a:latin typeface="Cambria Math" panose="02040503050406030204" pitchFamily="18" charset="0"/>
                                <a:ea typeface="Cambria Math"/>
                              </a:rPr>
                            </m:ctrlPr>
                          </m:fPr>
                          <m:num>
                            <m:r>
                              <a:rPr lang="fr-CA" sz="1800" i="1" dirty="0">
                                <a:solidFill>
                                  <a:schemeClr val="tx1"/>
                                </a:solidFill>
                                <a:latin typeface="Cambria Math" panose="02040503050406030204" pitchFamily="18" charset="0"/>
                                <a:ea typeface="Cambria Math"/>
                              </a:rPr>
                              <m:t>𝐼</m:t>
                            </m:r>
                          </m:num>
                          <m:den>
                            <m:r>
                              <a:rPr lang="fr-CA" sz="1800" i="1" dirty="0">
                                <a:solidFill>
                                  <a:schemeClr val="tx1"/>
                                </a:solidFill>
                                <a:latin typeface="Cambria Math" panose="02040503050406030204" pitchFamily="18" charset="0"/>
                                <a:ea typeface="Cambria Math"/>
                              </a:rPr>
                              <m:t>𝐴</m:t>
                            </m:r>
                          </m:den>
                        </m:f>
                      </m:e>
                    </m:rad>
                  </m:oMath>
                </a14:m>
                <a:r>
                  <a:rPr lang="fr-FR" sz="1800" dirty="0">
                    <a:solidFill>
                      <a:schemeClr val="tx1"/>
                    </a:solidFill>
                    <a:latin typeface="Univers Condensed"/>
                    <a:ea typeface="Cambria Math" panose="02040503050406030204" pitchFamily="18" charset="0"/>
                  </a:rPr>
                  <a:t>: rayon de giration (</a:t>
                </a:r>
                <a14:m>
                  <m:oMath xmlns:m="http://schemas.openxmlformats.org/officeDocument/2006/math">
                    <m:r>
                      <a:rPr lang="fr-FR" sz="1800" i="1" dirty="0">
                        <a:solidFill>
                          <a:schemeClr val="tx1"/>
                        </a:solidFill>
                        <a:latin typeface="Cambria Math" panose="02040503050406030204" pitchFamily="18" charset="0"/>
                        <a:ea typeface="Cambria Math" panose="02040503050406030204" pitchFamily="18" charset="0"/>
                      </a:rPr>
                      <m:t>𝐼</m:t>
                    </m:r>
                  </m:oMath>
                </a14:m>
                <a:r>
                  <a:rPr lang="fr-FR" sz="1800" dirty="0">
                    <a:solidFill>
                      <a:schemeClr val="tx1"/>
                    </a:solidFill>
                    <a:latin typeface="Univers Condensed"/>
                    <a:ea typeface="Cambria Math" panose="02040503050406030204" pitchFamily="18" charset="0"/>
                  </a:rPr>
                  <a:t> et </a:t>
                </a:r>
                <a14:m>
                  <m:oMath xmlns:m="http://schemas.openxmlformats.org/officeDocument/2006/math">
                    <m:r>
                      <a:rPr lang="fr-FR" sz="1800" i="1" dirty="0">
                        <a:solidFill>
                          <a:schemeClr val="tx1"/>
                        </a:solidFill>
                        <a:latin typeface="Cambria Math" panose="02040503050406030204" pitchFamily="18" charset="0"/>
                        <a:ea typeface="Cambria Math" panose="02040503050406030204" pitchFamily="18" charset="0"/>
                      </a:rPr>
                      <m:t>𝐴</m:t>
                    </m:r>
                  </m:oMath>
                </a14:m>
                <a:r>
                  <a:rPr lang="fr-FR" sz="1800" dirty="0">
                    <a:solidFill>
                      <a:schemeClr val="tx1"/>
                    </a:solidFill>
                    <a:latin typeface="Univers Condensed"/>
                    <a:ea typeface="Cambria Math" panose="02040503050406030204" pitchFamily="18" charset="0"/>
                  </a:rPr>
                  <a:t> : Inertie et aire de la section respectivement) </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705024"/>
                <a:ext cx="10033001" cy="5400601"/>
              </a:xfrm>
              <a:prstGeom prst="rect">
                <a:avLst/>
              </a:prstGeom>
              <a:blipFill>
                <a:blip r:embed="rId3"/>
                <a:stretch>
                  <a:fillRect l="-486" t="-677" r="-790" b="-51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955588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Modes de rupture d’une pièce comprimée</a:t>
            </a:r>
          </a:p>
          <a:p>
            <a:r>
              <a:rPr lang="fr-FR" sz="2700" dirty="0"/>
              <a:t>E – Approches à la normalisation</a:t>
            </a:r>
            <a:endParaRPr lang="fr-CA" sz="2700" dirty="0"/>
          </a:p>
          <a:p>
            <a:r>
              <a:rPr lang="fr-FR" sz="2700" dirty="0"/>
              <a:t>F – Variables influençant la résistance</a:t>
            </a:r>
            <a:endParaRPr lang="fr-CA" sz="2700" dirty="0"/>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918596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62231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Modes de rupture d’une pièce comprimée</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23</a:t>
            </a:fld>
            <a:endParaRPr lang="fr-FR"/>
          </a:p>
        </p:txBody>
      </p:sp>
    </p:spTree>
    <p:extLst>
      <p:ext uri="{BB962C8B-B14F-4D97-AF65-F5344CB8AC3E}">
        <p14:creationId xmlns:p14="http://schemas.microsoft.com/office/powerpoint/2010/main" val="3532357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Modes de rupture d’une pièce comprimée</a:t>
            </a:r>
            <a:endParaRPr lang="fr-CA" dirty="0">
              <a:solidFill>
                <a:schemeClr val="accent2"/>
              </a:solidFill>
            </a:endParaRPr>
          </a:p>
        </p:txBody>
      </p:sp>
      <p:pic>
        <p:nvPicPr>
          <p:cNvPr id="5" name="Image 4">
            <a:extLst>
              <a:ext uri="{FF2B5EF4-FFF2-40B4-BE49-F238E27FC236}">
                <a16:creationId xmlns:a16="http://schemas.microsoft.com/office/drawing/2014/main" id="{1D5E1FFE-E712-48E6-B729-902FFD424857}"/>
              </a:ext>
            </a:extLst>
          </p:cNvPr>
          <p:cNvPicPr>
            <a:picLocks noChangeAspect="1"/>
          </p:cNvPicPr>
          <p:nvPr/>
        </p:nvPicPr>
        <p:blipFill>
          <a:blip r:embed="rId3"/>
          <a:stretch>
            <a:fillRect/>
          </a:stretch>
        </p:blipFill>
        <p:spPr>
          <a:xfrm>
            <a:off x="6828515" y="900973"/>
            <a:ext cx="4194377" cy="4160138"/>
          </a:xfrm>
          <a:prstGeom prst="rect">
            <a:avLst/>
          </a:prstGeom>
        </p:spPr>
      </p:pic>
      <p:sp>
        <p:nvSpPr>
          <p:cNvPr id="7" name="Rectangle 1027">
            <a:extLst>
              <a:ext uri="{FF2B5EF4-FFF2-40B4-BE49-F238E27FC236}">
                <a16:creationId xmlns:a16="http://schemas.microsoft.com/office/drawing/2014/main" id="{7BD21273-2ACD-44A5-B3F9-DF078D24F365}"/>
              </a:ext>
            </a:extLst>
          </p:cNvPr>
          <p:cNvSpPr txBox="1">
            <a:spLocks noChangeArrowheads="1"/>
          </p:cNvSpPr>
          <p:nvPr/>
        </p:nvSpPr>
        <p:spPr>
          <a:xfrm>
            <a:off x="838200" y="575102"/>
            <a:ext cx="9506273" cy="69365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1800" dirty="0">
                <a:latin typeface="Univers Condensed"/>
              </a:rPr>
              <a:t>On considère trois pièces dont l’épaisseur et la largeur sont constante mais qui varient en longueur qu’on soumis à une charge de compression uniforme croissante :</a:t>
            </a:r>
          </a:p>
        </p:txBody>
      </p:sp>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38BE97D8-5B6B-4022-8212-1213DFDEE799}"/>
                  </a:ext>
                </a:extLst>
              </p:cNvPr>
              <p:cNvSpPr txBox="1">
                <a:spLocks noChangeArrowheads="1"/>
              </p:cNvSpPr>
              <p:nvPr/>
            </p:nvSpPr>
            <p:spPr>
              <a:xfrm>
                <a:off x="1297903" y="1234276"/>
                <a:ext cx="5530611" cy="351811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7837" lvl="2" indent="-285750" eaLnBrk="1" hangingPunct="1">
                  <a:defRPr/>
                </a:pPr>
                <a:r>
                  <a:rPr lang="fr-CA" sz="1800" dirty="0">
                    <a:latin typeface="Univers Condensed"/>
                  </a:rPr>
                  <a:t>La pièce trapue en (a) va se déformer axialement jusqu’à ce qu’elle atteigne la limite élastique (</a:t>
                </a:r>
                <a14:m>
                  <m:oMath xmlns:m="http://schemas.openxmlformats.org/officeDocument/2006/math">
                    <m:sSub>
                      <m:sSubPr>
                        <m:ctrlPr>
                          <a:rPr lang="fr-FR" sz="1800" i="1" dirty="0">
                            <a:latin typeface="Cambria Math" panose="02040503050406030204" pitchFamily="18" charset="0"/>
                            <a:ea typeface="Cambria Math" panose="02040503050406030204" pitchFamily="18" charset="0"/>
                          </a:rPr>
                        </m:ctrlPr>
                      </m:sSubPr>
                      <m:e>
                        <m:r>
                          <a:rPr lang="fr-FR" sz="1800" dirty="0">
                            <a:latin typeface="Cambria Math" panose="02040503050406030204" pitchFamily="18" charset="0"/>
                            <a:ea typeface="Cambria Math" panose="02040503050406030204" pitchFamily="18" charset="0"/>
                          </a:rPr>
                          <m:t>𝐹</m:t>
                        </m:r>
                      </m:e>
                      <m:sub>
                        <m:r>
                          <a:rPr lang="fr-FR" sz="1800" dirty="0">
                            <a:latin typeface="Cambria Math" panose="02040503050406030204" pitchFamily="18" charset="0"/>
                            <a:ea typeface="Cambria Math" panose="02040503050406030204" pitchFamily="18" charset="0"/>
                          </a:rPr>
                          <m:t>𝑦</m:t>
                        </m:r>
                      </m:sub>
                    </m:sSub>
                    <m:r>
                      <a:rPr lang="fr-FR" sz="1800" i="1" dirty="0">
                        <a:latin typeface="Cambria Math" panose="02040503050406030204" pitchFamily="18" charset="0"/>
                        <a:ea typeface="Cambria Math" panose="02040503050406030204" pitchFamily="18" charset="0"/>
                      </a:rPr>
                      <m:t> </m:t>
                    </m:r>
                  </m:oMath>
                </a14:m>
                <a:r>
                  <a:rPr lang="fr-CA" sz="1800" dirty="0">
                    <a:latin typeface="Univers Condensed"/>
                  </a:rPr>
                  <a:t>) sur toute se section</a:t>
                </a:r>
              </a:p>
              <a:p>
                <a:pPr marL="463550" lvl="2" indent="-285750" eaLnBrk="1" hangingPunct="1">
                  <a:defRPr/>
                </a:pPr>
                <a:r>
                  <a:rPr lang="fr-CA" sz="1800" dirty="0">
                    <a:latin typeface="Univers Condensed"/>
                  </a:rPr>
                  <a:t>La pièce de longueur intermédiaire en (b), va résister à un accroissement de charge jusqu’à ce qu’elle flambe. Lorsque la charge est enlevée, la pièce reste déformée en permanence, puisque lors du flambement, la section de la pièce avait atteint la limite élastique, en tout ou en partie </a:t>
                </a:r>
                <a:endParaRPr lang="fr-CA" sz="1800" i="1" dirty="0">
                  <a:latin typeface="Univers Condensed"/>
                  <a:ea typeface="Cambria Math" panose="02040503050406030204" pitchFamily="18" charset="0"/>
                </a:endParaRPr>
              </a:p>
              <a:p>
                <a:pPr marL="808038" lvl="2" indent="-357188" eaLnBrk="1" hangingPunct="1">
                  <a:buNone/>
                  <a:defRPr/>
                </a:pPr>
                <a14:m>
                  <m:oMath xmlns:m="http://schemas.openxmlformats.org/officeDocument/2006/math">
                    <m:r>
                      <a:rPr lang="fr-CA" sz="1800" i="1" smtClean="0">
                        <a:solidFill>
                          <a:schemeClr val="tx1"/>
                        </a:solidFill>
                        <a:latin typeface="Cambria Math" panose="02040503050406030204" pitchFamily="18" charset="0"/>
                        <a:ea typeface="Cambria Math" panose="02040503050406030204" pitchFamily="18" charset="0"/>
                      </a:rPr>
                      <m:t>⟹</m:t>
                    </m:r>
                  </m:oMath>
                </a14:m>
                <a:r>
                  <a:rPr lang="fr-CA" sz="1800" dirty="0">
                    <a:latin typeface="Univers Condensed"/>
                  </a:rPr>
                  <a:t> La pièce flambe de façon </a:t>
                </a:r>
                <a:r>
                  <a:rPr lang="fr-CA" sz="1800" u="sng" dirty="0">
                    <a:latin typeface="Univers Condensed"/>
                  </a:rPr>
                  <a:t>inélastique</a:t>
                </a:r>
              </a:p>
            </p:txBody>
          </p:sp>
        </mc:Choice>
        <mc:Fallback xmlns="">
          <p:sp>
            <p:nvSpPr>
              <p:cNvPr id="8" name="Rectangle 1027">
                <a:extLst>
                  <a:ext uri="{FF2B5EF4-FFF2-40B4-BE49-F238E27FC236}">
                    <a16:creationId xmlns:a16="http://schemas.microsoft.com/office/drawing/2014/main" id="{38BE97D8-5B6B-4022-8212-1213DFDEE799}"/>
                  </a:ext>
                </a:extLst>
              </p:cNvPr>
              <p:cNvSpPr txBox="1">
                <a:spLocks noRot="1" noChangeAspect="1" noMove="1" noResize="1" noEditPoints="1" noAdjustHandles="1" noChangeArrowheads="1" noChangeShapeType="1" noTextEdit="1"/>
              </p:cNvSpPr>
              <p:nvPr/>
            </p:nvSpPr>
            <p:spPr>
              <a:xfrm>
                <a:off x="1297903" y="1234276"/>
                <a:ext cx="5530611" cy="3518118"/>
              </a:xfrm>
              <a:prstGeom prst="rect">
                <a:avLst/>
              </a:prstGeom>
              <a:blipFill>
                <a:blip r:embed="rId4"/>
                <a:stretch>
                  <a:fillRect t="-86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Rectangle 1027">
                <a:extLst>
                  <a:ext uri="{FF2B5EF4-FFF2-40B4-BE49-F238E27FC236}">
                    <a16:creationId xmlns:a16="http://schemas.microsoft.com/office/drawing/2014/main" id="{A4D2A120-505E-459C-8254-07070DD98EC5}"/>
                  </a:ext>
                </a:extLst>
              </p:cNvPr>
              <p:cNvSpPr txBox="1">
                <a:spLocks noChangeArrowheads="1"/>
              </p:cNvSpPr>
              <p:nvPr/>
            </p:nvSpPr>
            <p:spPr>
              <a:xfrm>
                <a:off x="1297903" y="4452415"/>
                <a:ext cx="5530612" cy="159278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6250" lvl="2" indent="-285750" eaLnBrk="1" hangingPunct="1">
                  <a:defRPr/>
                </a:pPr>
                <a:r>
                  <a:rPr lang="fr-CA" sz="1800" dirty="0">
                    <a:latin typeface="Univers Condensed"/>
                  </a:rPr>
                  <a:t>La pièce élancée en (c) va se déformer axialement jusqu’au flambement. Lorsqu’on retire la charge, la pièce retrouve sa forme initiale</a:t>
                </a:r>
                <a:endParaRPr lang="fr-CA" sz="500" dirty="0">
                  <a:latin typeface="Univers Condensed"/>
                </a:endParaRPr>
              </a:p>
              <a:p>
                <a:pPr marL="450850" lvl="2" indent="0" eaLnBrk="1" hangingPunct="1">
                  <a:buNone/>
                  <a:defRPr/>
                </a:pPr>
                <a14:m>
                  <m:oMath xmlns:m="http://schemas.openxmlformats.org/officeDocument/2006/math">
                    <m:r>
                      <a:rPr lang="fr-CA" sz="1800" i="1" smtClean="0">
                        <a:solidFill>
                          <a:schemeClr val="tx1"/>
                        </a:solidFill>
                        <a:latin typeface="Cambria Math" panose="02040503050406030204" pitchFamily="18" charset="0"/>
                        <a:ea typeface="Cambria Math" panose="02040503050406030204" pitchFamily="18" charset="0"/>
                      </a:rPr>
                      <m:t>⟹</m:t>
                    </m:r>
                  </m:oMath>
                </a14:m>
                <a:r>
                  <a:rPr lang="fr-CA" sz="1800" dirty="0">
                    <a:solidFill>
                      <a:schemeClr val="tx1"/>
                    </a:solidFill>
                    <a:latin typeface="Univers Condensed"/>
                  </a:rPr>
                  <a:t> </a:t>
                </a:r>
                <a:r>
                  <a:rPr lang="fr-CA" sz="1800" dirty="0">
                    <a:latin typeface="Univers Condensed"/>
                  </a:rPr>
                  <a:t>La pièce flambe </a:t>
                </a:r>
                <a:r>
                  <a:rPr lang="fr-CA" sz="1800" u="sng" dirty="0">
                    <a:latin typeface="Univers Condensed"/>
                  </a:rPr>
                  <a:t>élastiquement</a:t>
                </a:r>
                <a:endParaRPr lang="fr-CA" sz="500" u="sng" dirty="0">
                  <a:latin typeface="Univers Condensed"/>
                </a:endParaRPr>
              </a:p>
            </p:txBody>
          </p:sp>
        </mc:Choice>
        <mc:Fallback xmlns="">
          <p:sp>
            <p:nvSpPr>
              <p:cNvPr id="11" name="Rectangle 1027">
                <a:extLst>
                  <a:ext uri="{FF2B5EF4-FFF2-40B4-BE49-F238E27FC236}">
                    <a16:creationId xmlns:a16="http://schemas.microsoft.com/office/drawing/2014/main" id="{A4D2A120-505E-459C-8254-07070DD98EC5}"/>
                  </a:ext>
                </a:extLst>
              </p:cNvPr>
              <p:cNvSpPr txBox="1">
                <a:spLocks noRot="1" noChangeAspect="1" noMove="1" noResize="1" noEditPoints="1" noAdjustHandles="1" noChangeArrowheads="1" noChangeShapeType="1" noTextEdit="1"/>
              </p:cNvSpPr>
              <p:nvPr/>
            </p:nvSpPr>
            <p:spPr>
              <a:xfrm>
                <a:off x="1297903" y="4452415"/>
                <a:ext cx="5530612" cy="1592785"/>
              </a:xfrm>
              <a:prstGeom prst="rect">
                <a:avLst/>
              </a:prstGeom>
              <a:blipFill>
                <a:blip r:embed="rId5"/>
                <a:stretch>
                  <a:fillRect t="-1908" b="-1145"/>
                </a:stretch>
              </a:blipFill>
            </p:spPr>
            <p:txBody>
              <a:bodyPr/>
              <a:lstStyle/>
              <a:p>
                <a:r>
                  <a:rPr lang="fr-CA">
                    <a:noFill/>
                  </a:rPr>
                  <a:t> </a:t>
                </a:r>
              </a:p>
            </p:txBody>
          </p:sp>
        </mc:Fallback>
      </mc:AlternateContent>
      <p:sp>
        <p:nvSpPr>
          <p:cNvPr id="12" name="Rectangle 11"/>
          <p:cNvSpPr/>
          <p:nvPr/>
        </p:nvSpPr>
        <p:spPr>
          <a:xfrm>
            <a:off x="7131142" y="5233093"/>
            <a:ext cx="3528507" cy="307777"/>
          </a:xfrm>
          <a:prstGeom prst="rect">
            <a:avLst/>
          </a:prstGeom>
        </p:spPr>
        <p:txBody>
          <a:bodyPr wrap="square">
            <a:spAutoFit/>
          </a:bodyPr>
          <a:lstStyle/>
          <a:p>
            <a:r>
              <a:rPr lang="fr-FR" sz="1400" dirty="0">
                <a:latin typeface="Univers Condensed"/>
              </a:rPr>
              <a:t>Modes de rupture des pièces comprimées</a:t>
            </a:r>
          </a:p>
        </p:txBody>
      </p:sp>
      <p:sp>
        <p:nvSpPr>
          <p:cNvPr id="10" name="Rectangle 9">
            <a:extLst>
              <a:ext uri="{FF2B5EF4-FFF2-40B4-BE49-F238E27FC236}">
                <a16:creationId xmlns:a16="http://schemas.microsoft.com/office/drawing/2014/main" id="{A160661E-2931-024A-B182-37DCDCBB1845}"/>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61669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Modes de rupture d’une pièce comprimée</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3567" y="726975"/>
                <a:ext cx="4454891" cy="3454500"/>
              </a:xfrm>
              <a:prstGeom prst="rect">
                <a:avLst/>
              </a:prstGeom>
              <a:noFill/>
              <a:ln w="19050">
                <a:no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Wingdings" panose="05000000000000000000" pitchFamily="2" charset="2"/>
                  <a:buChar char="Ø"/>
                  <a:defRPr/>
                </a:pPr>
                <a:r>
                  <a:rPr lang="fr-CA" sz="2000" dirty="0">
                    <a:latin typeface="Univers Condensed"/>
                  </a:rPr>
                  <a:t>3 </a:t>
                </a:r>
                <a:r>
                  <a:rPr lang="fr-CA" sz="2000" b="1" dirty="0">
                    <a:latin typeface="Univers Condensed"/>
                  </a:rPr>
                  <a:t>modes de rupture </a:t>
                </a:r>
                <a:r>
                  <a:rPr lang="fr-CA" sz="2000" dirty="0">
                    <a:latin typeface="Univers Condensed"/>
                  </a:rPr>
                  <a:t>régissent le comportement d’une pièce comprimée, selon son élancement</a:t>
                </a:r>
              </a:p>
              <a:p>
                <a:pPr marL="273050" lvl="1" indent="-273050" eaLnBrk="1" hangingPunct="1">
                  <a:buFont typeface="Wingdings" panose="05000000000000000000" pitchFamily="2" charset="2"/>
                  <a:buChar char="Ø"/>
                  <a:defRPr/>
                </a:pPr>
                <a:r>
                  <a:rPr lang="fr-CA" sz="2000" dirty="0">
                    <a:latin typeface="Univers Condensed"/>
                  </a:rPr>
                  <a:t>La résistance ultime diminue rapidement en fonction de l’élancement</a:t>
                </a:r>
              </a:p>
              <a:p>
                <a:pPr marL="273050" lvl="1" indent="-273050" eaLnBrk="1" hangingPunct="1">
                  <a:buFont typeface="Wingdings" panose="05000000000000000000" pitchFamily="2" charset="2"/>
                  <a:buChar char="Ø"/>
                  <a:defRPr/>
                </a:pPr>
                <a:r>
                  <a:rPr lang="fr-CA" sz="2000" dirty="0">
                    <a:latin typeface="Univers Condensed"/>
                  </a:rPr>
                  <a:t>Une pièce comprimée résiste en général à des charges inférieures à la limite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fr-FR" sz="2000" dirty="0">
                            <a:latin typeface="Cambria Math" panose="02040503050406030204" pitchFamily="18" charset="0"/>
                            <a:ea typeface="Cambria Math" panose="02040503050406030204" pitchFamily="18" charset="0"/>
                          </a:rPr>
                          <m:t>𝐴</m:t>
                        </m:r>
                      </m:e>
                      <m:sub>
                        <m:r>
                          <a:rPr lang="fr-FR" sz="2000" dirty="0">
                            <a:latin typeface="Cambria Math" panose="02040503050406030204" pitchFamily="18" charset="0"/>
                            <a:ea typeface="Cambria Math" panose="02040503050406030204" pitchFamily="18" charset="0"/>
                          </a:rPr>
                          <m:t>𝑔</m:t>
                        </m:r>
                      </m:sub>
                    </m:sSub>
                    <m:r>
                      <a:rPr lang="fr-CA" sz="2000" i="1" dirty="0">
                        <a:latin typeface="Cambria Math" panose="02040503050406030204" pitchFamily="18" charset="0"/>
                        <a:ea typeface="Cambria Math" panose="02040503050406030204" pitchFamily="18" charset="0"/>
                      </a:rPr>
                      <m:t> </m:t>
                    </m:r>
                    <m:sSub>
                      <m:sSubPr>
                        <m:ctrlPr>
                          <a:rPr lang="fr-FR" sz="2000" i="1" dirty="0">
                            <a:latin typeface="Cambria Math" panose="02040503050406030204" pitchFamily="18" charset="0"/>
                            <a:ea typeface="Cambria Math" panose="02040503050406030204" pitchFamily="18" charset="0"/>
                          </a:rPr>
                        </m:ctrlPr>
                      </m:sSubPr>
                      <m:e>
                        <m:r>
                          <a:rPr lang="fr-FR" sz="2000" dirty="0">
                            <a:latin typeface="Cambria Math" panose="02040503050406030204" pitchFamily="18" charset="0"/>
                            <a:ea typeface="Cambria Math" panose="02040503050406030204" pitchFamily="18" charset="0"/>
                          </a:rPr>
                          <m:t>𝐹</m:t>
                        </m:r>
                      </m:e>
                      <m:sub>
                        <m:r>
                          <a:rPr lang="fr-FR" sz="2000" dirty="0">
                            <a:latin typeface="Cambria Math" panose="02040503050406030204" pitchFamily="18" charset="0"/>
                            <a:ea typeface="Cambria Math" panose="02040503050406030204" pitchFamily="18" charset="0"/>
                          </a:rPr>
                          <m:t>𝑦</m:t>
                        </m:r>
                      </m:sub>
                    </m:sSub>
                    <m:r>
                      <a:rPr lang="fr-FR" sz="2000" i="1" dirty="0">
                        <a:latin typeface="Cambria Math" panose="02040503050406030204" pitchFamily="18" charset="0"/>
                        <a:ea typeface="Cambria Math" panose="02040503050406030204" pitchFamily="18" charset="0"/>
                      </a:rPr>
                      <m:t> </m:t>
                    </m:r>
                  </m:oMath>
                </a14:m>
                <a:endParaRPr lang="fr-CA" sz="2000" dirty="0">
                  <a:latin typeface="Univers Condensed"/>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3567" y="726975"/>
                <a:ext cx="4454891" cy="3454500"/>
              </a:xfrm>
              <a:prstGeom prst="rect">
                <a:avLst/>
              </a:prstGeom>
              <a:blipFill>
                <a:blip r:embed="rId3"/>
                <a:stretch>
                  <a:fillRect l="-1231" t="-705" r="-2462"/>
                </a:stretch>
              </a:blipFill>
              <a:ln w="19050">
                <a:no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grpSp>
        <p:nvGrpSpPr>
          <p:cNvPr id="14" name="Groupe 13"/>
          <p:cNvGrpSpPr/>
          <p:nvPr/>
        </p:nvGrpSpPr>
        <p:grpSpPr>
          <a:xfrm>
            <a:off x="5288458" y="1700808"/>
            <a:ext cx="5656166" cy="4482637"/>
            <a:chOff x="3419872" y="2060848"/>
            <a:chExt cx="6928713" cy="5053206"/>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19872" y="2060848"/>
              <a:ext cx="6928713" cy="500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430490" y="6767102"/>
              <a:ext cx="6291511" cy="346952"/>
            </a:xfrm>
            <a:prstGeom prst="rect">
              <a:avLst/>
            </a:prstGeom>
          </p:spPr>
          <p:txBody>
            <a:bodyPr wrap="square">
              <a:spAutoFit/>
            </a:bodyPr>
            <a:lstStyle/>
            <a:p>
              <a:r>
                <a:rPr lang="fr-FR" sz="1400" dirty="0">
                  <a:latin typeface="Univers Condensed"/>
                </a:rPr>
                <a:t>Relation entre résistance de compression et élancement </a:t>
              </a: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5103644"/>
              <a:ext cx="492370" cy="144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1032" y="4725144"/>
              <a:ext cx="3619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3398" y="3861253"/>
              <a:ext cx="386716" cy="225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Connecteur droit 19"/>
            <p:cNvCxnSpPr/>
            <p:nvPr/>
          </p:nvCxnSpPr>
          <p:spPr>
            <a:xfrm>
              <a:off x="4572000" y="2845891"/>
              <a:ext cx="0" cy="3823469"/>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7109266" y="2850818"/>
              <a:ext cx="0" cy="381841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p:cNvSpPr/>
                <p:nvPr/>
              </p:nvSpPr>
              <p:spPr>
                <a:xfrm>
                  <a:off x="7275381" y="5468914"/>
                  <a:ext cx="2371150" cy="409764"/>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fr-FR"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𝐶</m:t>
                            </m:r>
                          </m:e>
                          <m:sub>
                            <m:r>
                              <a:rPr lang="en-CA" sz="1600" i="1" dirty="0">
                                <a:solidFill>
                                  <a:srgbClr val="0000FF"/>
                                </a:solidFill>
                                <a:latin typeface="Cambria Math"/>
                                <a:ea typeface="Cambria Math" panose="02040503050406030204" pitchFamily="18" charset="0"/>
                              </a:rPr>
                              <m:t>𝑒</m:t>
                            </m:r>
                          </m:sub>
                        </m:sSub>
                        <m:r>
                          <a:rPr lang="fr-CA" sz="1600" i="1" dirty="0">
                            <a:solidFill>
                              <a:srgbClr val="0000FF"/>
                            </a:solidFill>
                            <a:latin typeface="Cambria Math"/>
                            <a:ea typeface="Cambria Math" panose="02040503050406030204" pitchFamily="18" charset="0"/>
                          </a:rPr>
                          <m:t>=</m:t>
                        </m:r>
                        <m:f>
                          <m:fPr>
                            <m:type m:val="lin"/>
                            <m:ctrlPr>
                              <a:rPr lang="fr-CA" sz="1600" i="1" dirty="0">
                                <a:solidFill>
                                  <a:srgbClr val="0000FF"/>
                                </a:solidFill>
                                <a:latin typeface="Cambria Math" panose="02040503050406030204" pitchFamily="18" charset="0"/>
                                <a:ea typeface="Cambria Math" panose="02040503050406030204" pitchFamily="18" charset="0"/>
                              </a:rPr>
                            </m:ctrlPr>
                          </m:fPr>
                          <m:num>
                            <m:sSup>
                              <m:sSupPr>
                                <m:ctrlPr>
                                  <a:rPr lang="fr-FR" sz="1600" i="1" dirty="0">
                                    <a:solidFill>
                                      <a:srgbClr val="0000FF"/>
                                    </a:solidFill>
                                    <a:latin typeface="Cambria Math" panose="02040503050406030204" pitchFamily="18" charset="0"/>
                                    <a:ea typeface="Cambria Math" panose="02040503050406030204" pitchFamily="18" charset="0"/>
                                  </a:rPr>
                                </m:ctrlPr>
                              </m:sSupPr>
                              <m:e>
                                <m:r>
                                  <a:rPr lang="fr-FR" sz="1600" i="1" dirty="0">
                                    <a:solidFill>
                                      <a:srgbClr val="0000FF"/>
                                    </a:solidFill>
                                    <a:latin typeface="Cambria Math"/>
                                    <a:ea typeface="Cambria Math"/>
                                  </a:rPr>
                                  <m:t>𝜋</m:t>
                                </m:r>
                              </m:e>
                              <m:sup>
                                <m:r>
                                  <a:rPr lang="en-CA" sz="1600" i="1" dirty="0">
                                    <a:solidFill>
                                      <a:srgbClr val="0000FF"/>
                                    </a:solidFill>
                                    <a:latin typeface="Cambria Math"/>
                                    <a:ea typeface="Cambria Math" panose="02040503050406030204" pitchFamily="18" charset="0"/>
                                  </a:rPr>
                                  <m:t>2</m:t>
                                </m:r>
                              </m:sup>
                            </m:sSup>
                            <m:r>
                              <a:rPr lang="en-CA" sz="1600" i="1" dirty="0">
                                <a:solidFill>
                                  <a:srgbClr val="0000FF"/>
                                </a:solidFill>
                                <a:latin typeface="Cambria Math"/>
                                <a:ea typeface="Cambria Math" panose="02040503050406030204" pitchFamily="18" charset="0"/>
                              </a:rPr>
                              <m:t>𝐸</m:t>
                            </m:r>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𝐴</m:t>
                                </m:r>
                              </m:e>
                              <m:sub>
                                <m:r>
                                  <a:rPr lang="fr-CA" sz="1600" i="1" dirty="0">
                                    <a:solidFill>
                                      <a:srgbClr val="0000FF"/>
                                    </a:solidFill>
                                    <a:latin typeface="Cambria Math"/>
                                    <a:ea typeface="Cambria Math" panose="02040503050406030204" pitchFamily="18" charset="0"/>
                                  </a:rPr>
                                  <m:t>𝑔</m:t>
                                </m:r>
                              </m:sub>
                            </m:sSub>
                          </m:num>
                          <m:den>
                            <m:sSup>
                              <m:sSupPr>
                                <m:ctrlPr>
                                  <a:rPr lang="fr-FR" sz="1600" i="1" dirty="0">
                                    <a:solidFill>
                                      <a:srgbClr val="0000FF"/>
                                    </a:solidFill>
                                    <a:latin typeface="Cambria Math" panose="02040503050406030204" pitchFamily="18" charset="0"/>
                                    <a:ea typeface="Cambria Math" panose="02040503050406030204" pitchFamily="18" charset="0"/>
                                  </a:rPr>
                                </m:ctrlPr>
                              </m:sSupPr>
                              <m:e>
                                <m:d>
                                  <m:dPr>
                                    <m:ctrlPr>
                                      <a:rPr lang="fr-FR" sz="1600" i="1" dirty="0">
                                        <a:solidFill>
                                          <a:srgbClr val="0000FF"/>
                                        </a:solidFill>
                                        <a:latin typeface="Cambria Math" panose="02040503050406030204" pitchFamily="18" charset="0"/>
                                        <a:ea typeface="Cambria Math" panose="02040503050406030204" pitchFamily="18" charset="0"/>
                                      </a:rPr>
                                    </m:ctrlPr>
                                  </m:dPr>
                                  <m:e>
                                    <m:r>
                                      <a:rPr lang="fr-CA" sz="1600" i="1" dirty="0">
                                        <a:solidFill>
                                          <a:srgbClr val="0000FF"/>
                                        </a:solidFill>
                                        <a:latin typeface="Cambria Math" panose="02040503050406030204" pitchFamily="18" charset="0"/>
                                        <a:ea typeface="Cambria Math" panose="02040503050406030204" pitchFamily="18" charset="0"/>
                                      </a:rPr>
                                      <m:t>𝐾</m:t>
                                    </m:r>
                                    <m:r>
                                      <a:rPr lang="fr-FR" sz="1600" dirty="0">
                                        <a:solidFill>
                                          <a:srgbClr val="0000FF"/>
                                        </a:solidFill>
                                        <a:latin typeface="Cambria Math"/>
                                      </a:rPr>
                                      <m:t>𝜆</m:t>
                                    </m:r>
                                  </m:e>
                                </m:d>
                              </m:e>
                              <m:sup>
                                <m:r>
                                  <a:rPr lang="en-CA" sz="1600" i="1" dirty="0">
                                    <a:solidFill>
                                      <a:srgbClr val="0000FF"/>
                                    </a:solidFill>
                                    <a:latin typeface="Cambria Math"/>
                                    <a:ea typeface="Cambria Math" panose="02040503050406030204" pitchFamily="18" charset="0"/>
                                  </a:rPr>
                                  <m:t>2</m:t>
                                </m:r>
                              </m:sup>
                            </m:sSup>
                          </m:den>
                        </m:f>
                      </m:oMath>
                    </m:oMathPara>
                  </a14:m>
                  <a:endParaRPr lang="fr-FR" sz="1600" dirty="0">
                    <a:solidFill>
                      <a:srgbClr val="0000FF"/>
                    </a:solidFill>
                    <a:ea typeface="Cambria Math" panose="020405030504060302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275381" y="5468914"/>
                  <a:ext cx="2371150" cy="409764"/>
                </a:xfrm>
                <a:prstGeom prst="rect">
                  <a:avLst/>
                </a:prstGeom>
                <a:blipFill>
                  <a:blip r:embed="rId8"/>
                  <a:stretch>
                    <a:fillRect t="-93333" b="-14666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7536006" y="4022897"/>
                  <a:ext cx="1393173" cy="404199"/>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fr-FR"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𝐶</m:t>
                            </m:r>
                          </m:e>
                          <m:sub>
                            <m:r>
                              <a:rPr lang="fr-CA" sz="1600" i="1" dirty="0">
                                <a:solidFill>
                                  <a:srgbClr val="0000FF"/>
                                </a:solidFill>
                                <a:latin typeface="Cambria Math"/>
                                <a:ea typeface="Cambria Math" panose="02040503050406030204" pitchFamily="18" charset="0"/>
                              </a:rPr>
                              <m:t>𝑦</m:t>
                            </m:r>
                          </m:sub>
                        </m:sSub>
                        <m:r>
                          <a:rPr lang="fr-CA" sz="1600" i="1" dirty="0">
                            <a:solidFill>
                              <a:srgbClr val="0000FF"/>
                            </a:solidFill>
                            <a:latin typeface="Cambria Math"/>
                            <a:ea typeface="Cambria Math" panose="02040503050406030204" pitchFamily="18" charset="0"/>
                          </a:rPr>
                          <m:t>=</m:t>
                        </m:r>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𝐴</m:t>
                            </m:r>
                          </m:e>
                          <m:sub>
                            <m:r>
                              <a:rPr lang="fr-CA" sz="1600" i="1" dirty="0">
                                <a:solidFill>
                                  <a:srgbClr val="0000FF"/>
                                </a:solidFill>
                                <a:latin typeface="Cambria Math"/>
                                <a:ea typeface="Cambria Math" panose="02040503050406030204" pitchFamily="18" charset="0"/>
                              </a:rPr>
                              <m:t>𝑔</m:t>
                            </m:r>
                          </m:sub>
                        </m:sSub>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𝐹</m:t>
                            </m:r>
                          </m:e>
                          <m:sub>
                            <m:r>
                              <a:rPr lang="fr-CA" sz="1600" i="1" dirty="0">
                                <a:solidFill>
                                  <a:srgbClr val="0000FF"/>
                                </a:solidFill>
                                <a:latin typeface="Cambria Math"/>
                                <a:ea typeface="Cambria Math" panose="02040503050406030204" pitchFamily="18" charset="0"/>
                              </a:rPr>
                              <m:t>𝑦</m:t>
                            </m:r>
                          </m:sub>
                        </m:sSub>
                      </m:oMath>
                    </m:oMathPara>
                  </a14:m>
                  <a:endParaRPr lang="fr-FR" sz="1600" i="1" dirty="0">
                    <a:solidFill>
                      <a:srgbClr val="0000FF"/>
                    </a:solidFill>
                    <a:latin typeface="Cambria Math"/>
                    <a:ea typeface="Cambria Math" panose="020405030504060302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7536006" y="4022897"/>
                  <a:ext cx="1393173" cy="404199"/>
                </a:xfrm>
                <a:prstGeom prst="rect">
                  <a:avLst/>
                </a:prstGeom>
                <a:blipFill>
                  <a:blip r:embed="rId9"/>
                  <a:stretch>
                    <a:fillRect b="-3448"/>
                  </a:stretch>
                </a:blipFill>
              </p:spPr>
              <p:txBody>
                <a:bodyPr/>
                <a:lstStyle/>
                <a:p>
                  <a:r>
                    <a:rPr lang="fr-CA">
                      <a:noFill/>
                    </a:rPr>
                    <a:t> </a:t>
                  </a:r>
                </a:p>
              </p:txBody>
            </p:sp>
          </mc:Fallback>
        </mc:AlternateContent>
      </p:grpSp>
      <p:sp>
        <p:nvSpPr>
          <p:cNvPr id="24" name="Rectangle 1027">
            <a:extLst>
              <a:ext uri="{FF2B5EF4-FFF2-40B4-BE49-F238E27FC236}">
                <a16:creationId xmlns:a16="http://schemas.microsoft.com/office/drawing/2014/main" id="{64CF7CEC-95C4-4315-8A16-17C26CEB1180}"/>
              </a:ext>
            </a:extLst>
          </p:cNvPr>
          <p:cNvSpPr txBox="1">
            <a:spLocks noChangeArrowheads="1"/>
          </p:cNvSpPr>
          <p:nvPr/>
        </p:nvSpPr>
        <p:spPr bwMode="auto">
          <a:xfrm>
            <a:off x="833567" y="3719565"/>
            <a:ext cx="3799284" cy="183715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3050" lvl="1" indent="-273050" eaLnBrk="1" hangingPunct="1">
              <a:buFont typeface="Wingdings" panose="05000000000000000000" pitchFamily="2" charset="2"/>
              <a:buChar char="Ø"/>
              <a:defRPr/>
            </a:pPr>
            <a:r>
              <a:rPr lang="fr-CA" sz="2000" dirty="0"/>
              <a:t>Les pièces de longueur intermédiaire sont celles que l’on rencontre le plus fréquemment dans les charpentes</a:t>
            </a:r>
          </a:p>
          <a:p>
            <a:pPr marL="342900" lvl="1" indent="-342900" eaLnBrk="1" hangingPunct="1">
              <a:buClr>
                <a:srgbClr val="FF0000"/>
              </a:buClr>
              <a:buFont typeface="Wingdings" panose="05000000000000000000" pitchFamily="2" charset="2"/>
              <a:buChar char="Ø"/>
              <a:defRPr/>
            </a:pPr>
            <a:endParaRPr lang="fr-CA" sz="2000" dirty="0"/>
          </a:p>
        </p:txBody>
      </p:sp>
      <p:sp>
        <p:nvSpPr>
          <p:cNvPr id="25" name="Rectangle 24">
            <a:extLst>
              <a:ext uri="{FF2B5EF4-FFF2-40B4-BE49-F238E27FC236}">
                <a16:creationId xmlns:a16="http://schemas.microsoft.com/office/drawing/2014/main" id="{1E38C414-3430-BE44-B649-4BBDEE19B4C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227228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26</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Approches à la normalisation</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F – Variables influençant la résistance</a:t>
            </a:r>
            <a:endParaRPr lang="fr-CA" sz="2700" dirty="0"/>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038148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27837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Approches à la normalisation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28</a:t>
            </a:fld>
            <a:endParaRPr lang="fr-FR"/>
          </a:p>
        </p:txBody>
      </p:sp>
    </p:spTree>
    <p:extLst>
      <p:ext uri="{BB962C8B-B14F-4D97-AF65-F5344CB8AC3E}">
        <p14:creationId xmlns:p14="http://schemas.microsoft.com/office/powerpoint/2010/main" val="3890959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Approches à la normalisation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4" name="Rectangle 1027"/>
              <p:cNvSpPr txBox="1">
                <a:spLocks noChangeArrowheads="1"/>
              </p:cNvSpPr>
              <p:nvPr/>
            </p:nvSpPr>
            <p:spPr bwMode="auto">
              <a:xfrm>
                <a:off x="838200" y="737764"/>
                <a:ext cx="9714790" cy="30243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rPr>
                  <a:t>Les équations de calculs de la résistance de la pièce en compression en fonction de l’élancement </a:t>
                </a:r>
                <a:r>
                  <a:rPr lang="fr-FR" sz="2000" u="sng" dirty="0">
                    <a:latin typeface="Univers Condensed"/>
                  </a:rPr>
                  <a:t>doivent tenir compte des trois modes de rupture possibles</a:t>
                </a:r>
              </a:p>
              <a:p>
                <a:pPr marL="457200" lvl="1" indent="-457200" eaLnBrk="1" hangingPunct="1">
                  <a:buFont typeface="Arial" panose="020B0604020202020204" pitchFamily="34" charset="0"/>
                  <a:buChar char="•"/>
                  <a:defRPr/>
                </a:pPr>
                <a:endParaRPr lang="en-CA" sz="2000" u="sng" dirty="0">
                  <a:latin typeface="Univers Condensed"/>
                </a:endParaRPr>
              </a:p>
              <a:p>
                <a:pPr marL="703262" lvl="2" indent="-342900" eaLnBrk="1" hangingPunct="1">
                  <a:defRPr/>
                </a:pPr>
                <a:r>
                  <a:rPr lang="fr-CA" sz="2000" dirty="0">
                    <a:latin typeface="Univers Condensed"/>
                  </a:rPr>
                  <a:t>On peut développer différentes formules de calcul correspondant aux différents modes du rupture (retenue par la norme américaine)</a:t>
                </a:r>
              </a:p>
              <a:p>
                <a:pPr marL="703262" lvl="2" indent="-342900" eaLnBrk="1" hangingPunct="1">
                  <a:defRPr/>
                </a:pPr>
                <a:r>
                  <a:rPr lang="fr-CA" sz="2000" dirty="0">
                    <a:latin typeface="Univers Condensed"/>
                  </a:rPr>
                  <a:t>ou développer une équation générale tenant compte des trois modes de rupture </a:t>
                </a:r>
                <a14:m>
                  <m:oMath xmlns:m="http://schemas.openxmlformats.org/officeDocument/2006/math">
                    <m:r>
                      <a:rPr lang="fr-CA" sz="2000" i="1">
                        <a:latin typeface="Cambria Math" panose="02040503050406030204" pitchFamily="18" charset="0"/>
                        <a:ea typeface="Cambria Math"/>
                      </a:rPr>
                      <m:t>⟶</m:t>
                    </m:r>
                  </m:oMath>
                </a14:m>
                <a:r>
                  <a:rPr lang="fr-CA" sz="2000" dirty="0">
                    <a:latin typeface="Univers Condensed"/>
                  </a:rPr>
                  <a:t> C’est l’approche </a:t>
                </a:r>
                <a:r>
                  <a:rPr lang="fr-CA" sz="2000" u="sng" dirty="0">
                    <a:latin typeface="Univers Condensed"/>
                  </a:rPr>
                  <a:t>retenue par la norme S157</a:t>
                </a:r>
                <a:r>
                  <a:rPr lang="fr-CA" sz="2000" dirty="0">
                    <a:latin typeface="Univers Condensed"/>
                  </a:rPr>
                  <a:t>. Elle porte le nom de </a:t>
                </a:r>
                <a:r>
                  <a:rPr lang="fr-CA" sz="2000" b="1" dirty="0">
                    <a:latin typeface="Univers Condensed"/>
                  </a:rPr>
                  <a:t>normalisation</a:t>
                </a:r>
                <a:endParaRPr lang="fr-CA" sz="2000" dirty="0">
                  <a:solidFill>
                    <a:srgbClr val="000099"/>
                  </a:solidFill>
                  <a:latin typeface="Univers Condensed"/>
                </a:endParaRPr>
              </a:p>
              <a:p>
                <a:pPr marL="457200" lvl="1" indent="-457200" eaLnBrk="1" hangingPunct="1">
                  <a:buFont typeface="Arial" panose="020B0604020202020204" pitchFamily="34" charset="0"/>
                  <a:buChar char="•"/>
                  <a:defRPr/>
                </a:pPr>
                <a:endParaRPr lang="fr-FR" sz="2000" u="sng" dirty="0">
                  <a:latin typeface="Univers Condensed"/>
                </a:endParaRPr>
              </a:p>
              <a:p>
                <a:pPr marL="457200" lvl="1" indent="-457200" eaLnBrk="1" hangingPunct="1">
                  <a:buFont typeface="Arial" panose="020B0604020202020204" pitchFamily="34" charset="0"/>
                  <a:buChar char="•"/>
                  <a:defRPr/>
                </a:pPr>
                <a:endParaRPr lang="fr-FR" sz="2000" dirty="0">
                  <a:latin typeface="Univers Condensed"/>
                </a:endParaRPr>
              </a:p>
            </p:txBody>
          </p:sp>
        </mc:Choice>
        <mc:Fallback xmlns="">
          <p:sp>
            <p:nvSpPr>
              <p:cNvPr id="4" name="Rectangle 1027"/>
              <p:cNvSpPr txBox="1">
                <a:spLocks noRot="1" noChangeAspect="1" noMove="1" noResize="1" noEditPoints="1" noAdjustHandles="1" noChangeArrowheads="1" noChangeShapeType="1" noTextEdit="1"/>
              </p:cNvSpPr>
              <p:nvPr/>
            </p:nvSpPr>
            <p:spPr bwMode="auto">
              <a:xfrm>
                <a:off x="838200" y="737764"/>
                <a:ext cx="9714790" cy="3024336"/>
              </a:xfrm>
              <a:prstGeom prst="rect">
                <a:avLst/>
              </a:prstGeom>
              <a:blipFill>
                <a:blip r:embed="rId3"/>
                <a:stretch>
                  <a:fillRect l="-691" t="-806" r="-5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174" y="3223220"/>
            <a:ext cx="5040475" cy="295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92537" y="4864490"/>
            <a:ext cx="4326637" cy="523220"/>
          </a:xfrm>
          <a:prstGeom prst="rect">
            <a:avLst/>
          </a:prstGeom>
        </p:spPr>
        <p:txBody>
          <a:bodyPr wrap="square">
            <a:spAutoFit/>
          </a:bodyPr>
          <a:lstStyle/>
          <a:p>
            <a:r>
              <a:rPr lang="fr-FR" sz="1400" dirty="0">
                <a:latin typeface="Univers Condensed"/>
              </a:rPr>
              <a:t>Courbe de résistance normalisée pour le calcul des pièces comprimées et fléchies</a:t>
            </a:r>
          </a:p>
        </p:txBody>
      </p:sp>
      <p:sp>
        <p:nvSpPr>
          <p:cNvPr id="8" name="Rectangle 7">
            <a:extLst>
              <a:ext uri="{FF2B5EF4-FFF2-40B4-BE49-F238E27FC236}">
                <a16:creationId xmlns:a16="http://schemas.microsoft.com/office/drawing/2014/main" id="{16CCEFCA-0AC8-DA43-B01B-1C77E0712BA0}"/>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804309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4038600" y="6356350"/>
            <a:ext cx="4114800" cy="365125"/>
          </a:xfrm>
        </p:spPr>
        <p:txBody>
          <a:bodyPr/>
          <a:lstStyle/>
          <a:p>
            <a:r>
              <a:rPr lang="fr-FR"/>
              <a:t>ALU-COMPÉTENCES</a:t>
            </a:r>
            <a:endParaRPr lang="fr-FR" dirty="0"/>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Espace réservé du texte 3"/>
          <p:cNvSpPr>
            <a:spLocks noGrp="1"/>
          </p:cNvSpPr>
          <p:nvPr>
            <p:ph type="body" idx="1"/>
          </p:nvPr>
        </p:nvSpPr>
        <p:spPr>
          <a:xfrm>
            <a:off x="787034" y="1892178"/>
            <a:ext cx="7313612" cy="4041258"/>
          </a:xfrm>
        </p:spPr>
        <p:txBody>
          <a:bodyPr>
            <a:normAutofit/>
          </a:bodyPr>
          <a:lstStyle/>
          <a:p>
            <a:r>
              <a:rPr lang="fr-CA" sz="2000" dirty="0"/>
              <a:t>Avec la permission de l'Association canadienne de normalisation (exploitée sous le nom de «Groupe CSA»), 178, boul. </a:t>
            </a:r>
            <a:r>
              <a:rPr lang="fr-CA" sz="2000" dirty="0" err="1"/>
              <a:t>Rexdale</a:t>
            </a:r>
            <a:r>
              <a:rPr lang="fr-CA" sz="2000" dirty="0"/>
              <a:t>, Toronto, ON, M9W 1R3, une certaine partie du matériel est reproduite de la norme CSA S157-17 / S157.1-17 du groupe CSA. / Commentaire sur CSA S157-17, Calcul de la résistance mécanique des éléments en aluminium. Ce document ne représente pas la position officielle complète du Groupe CSA sur le sujet référencé, qui est représenté uniquement par la norme dans son intégralité. Bien que l'utilisation du matériel ait été autorisée, le Groupe CSA n'est pas responsable de la manière dont les données sont présentées, ni de toute représentation ou interprétation. Aucune autre reproduction n'est autorisée. Pour plus d'informations ou pour acheter des normes auprès du Groupe CSA, veuillez visiter store.csagroup.org ou appeler le 1-800-463-6727.</a:t>
            </a:r>
          </a:p>
          <a:p>
            <a:endParaRPr lang="fr-CA" sz="2000" dirty="0"/>
          </a:p>
        </p:txBody>
      </p:sp>
      <p:sp>
        <p:nvSpPr>
          <p:cNvPr id="5" name="Titre 4"/>
          <p:cNvSpPr>
            <a:spLocks noGrp="1"/>
          </p:cNvSpPr>
          <p:nvPr>
            <p:ph type="title"/>
          </p:nvPr>
        </p:nvSpPr>
        <p:spPr/>
        <p:txBody>
          <a:bodyPr/>
          <a:lstStyle/>
          <a:p>
            <a:r>
              <a:rPr lang="fr-CA" dirty="0"/>
              <a:t>Avis</a:t>
            </a:r>
          </a:p>
        </p:txBody>
      </p:sp>
      <p:pic>
        <p:nvPicPr>
          <p:cNvPr id="6" name="Image 5">
            <a:extLst>
              <a:ext uri="{FF2B5EF4-FFF2-40B4-BE49-F238E27FC236}">
                <a16:creationId xmlns:a16="http://schemas.microsoft.com/office/drawing/2014/main" id="{A25F7124-457F-C946-9C87-A16D03BDC838}"/>
              </a:ext>
            </a:extLst>
          </p:cNvPr>
          <p:cNvPicPr>
            <a:picLocks noChangeAspect="1"/>
          </p:cNvPicPr>
          <p:nvPr/>
        </p:nvPicPr>
        <p:blipFill rotWithShape="1">
          <a:blip r:embed="rId2"/>
          <a:srcRect r="321" b="13091"/>
          <a:stretch/>
        </p:blipFill>
        <p:spPr>
          <a:xfrm>
            <a:off x="8497555" y="1828798"/>
            <a:ext cx="3094140" cy="3376248"/>
          </a:xfrm>
          <a:prstGeom prst="rect">
            <a:avLst/>
          </a:prstGeom>
        </p:spPr>
      </p:pic>
    </p:spTree>
    <p:extLst>
      <p:ext uri="{BB962C8B-B14F-4D97-AF65-F5344CB8AC3E}">
        <p14:creationId xmlns:p14="http://schemas.microsoft.com/office/powerpoint/2010/main" val="2450192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Approches à la normalisation</a:t>
            </a:r>
            <a:endParaRPr lang="fr-CA" dirty="0">
              <a:solidFill>
                <a:schemeClr val="accent2"/>
              </a:solidFill>
            </a:endParaRPr>
          </a:p>
        </p:txBody>
      </p:sp>
      <p:sp>
        <p:nvSpPr>
          <p:cNvPr id="8" name="Rectangle 1027"/>
          <p:cNvSpPr txBox="1">
            <a:spLocks noChangeArrowheads="1"/>
          </p:cNvSpPr>
          <p:nvPr/>
        </p:nvSpPr>
        <p:spPr bwMode="auto">
          <a:xfrm>
            <a:off x="838200" y="720970"/>
            <a:ext cx="904956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u="sng" dirty="0">
                <a:latin typeface="Univers Condensed"/>
              </a:rPr>
              <a:t>L’avantage</a:t>
            </a:r>
            <a:r>
              <a:rPr lang="fr-FR" sz="1600" dirty="0">
                <a:latin typeface="Univers Condensed"/>
              </a:rPr>
              <a:t> de la méthode de normalisation est qu’</a:t>
            </a:r>
            <a:r>
              <a:rPr lang="fr-FR" sz="1600" u="sng" dirty="0">
                <a:latin typeface="Univers Condensed"/>
              </a:rPr>
              <a:t>une seule équation représentant la courbe normalisée sera utilisée</a:t>
            </a:r>
          </a:p>
          <a:p>
            <a:pPr marL="457200" lvl="1" indent="-457200" eaLnBrk="1" hangingPunct="1">
              <a:buFont typeface="Arial" panose="020B0604020202020204" pitchFamily="34" charset="0"/>
              <a:buChar char="•"/>
              <a:defRPr/>
            </a:pPr>
            <a:endParaRPr lang="fr-FR" sz="1600" dirty="0">
              <a:latin typeface="Univers Condensed"/>
            </a:endParaRPr>
          </a:p>
          <a:p>
            <a:pPr marL="631825" lvl="2" indent="-271463" eaLnBrk="1" hangingPunct="1">
              <a:buFont typeface="Wingdings" panose="05000000000000000000" pitchFamily="2" charset="2"/>
              <a:buChar char="§"/>
              <a:defRPr/>
            </a:pPr>
            <a:r>
              <a:rPr lang="fr-FR" sz="1600" dirty="0">
                <a:latin typeface="Univers Condensed"/>
              </a:rPr>
              <a:t>Autant pour la vérification des </a:t>
            </a:r>
            <a:r>
              <a:rPr lang="fr-FR" sz="1600" b="1" u="sng" dirty="0">
                <a:latin typeface="Univers Condensed"/>
              </a:rPr>
              <a:t>éléments plats</a:t>
            </a:r>
            <a:r>
              <a:rPr lang="fr-FR" sz="1600" b="1" dirty="0">
                <a:latin typeface="Univers Condensed"/>
              </a:rPr>
              <a:t> </a:t>
            </a:r>
            <a:r>
              <a:rPr lang="fr-FR" sz="1600" dirty="0">
                <a:latin typeface="Univers Condensed"/>
              </a:rPr>
              <a:t>formant la section de la pièce (</a:t>
            </a:r>
            <a:r>
              <a:rPr lang="fr-FR" sz="1600" u="sng" dirty="0">
                <a:latin typeface="Univers Condensed"/>
              </a:rPr>
              <a:t>parois minces</a:t>
            </a:r>
            <a:r>
              <a:rPr lang="fr-FR" sz="1600" dirty="0">
                <a:latin typeface="Univers Condensed"/>
              </a:rPr>
              <a:t>) que pour la vérification de la </a:t>
            </a:r>
            <a:r>
              <a:rPr lang="fr-FR" sz="1600" b="1" u="sng" dirty="0">
                <a:latin typeface="Univers Condensed"/>
              </a:rPr>
              <a:t>pièce</a:t>
            </a:r>
            <a:r>
              <a:rPr lang="fr-FR" sz="1600" dirty="0">
                <a:latin typeface="Univers Condensed"/>
              </a:rPr>
              <a:t> elle-même</a:t>
            </a:r>
          </a:p>
          <a:p>
            <a:pPr marL="457200" lvl="1" indent="-457200" eaLnBrk="1" hangingPunct="1">
              <a:buFont typeface="Arial" panose="020B0604020202020204" pitchFamily="34" charset="0"/>
              <a:buChar char="•"/>
              <a:defRPr/>
            </a:pPr>
            <a:endParaRPr lang="fr-FR" sz="1600" dirty="0">
              <a:latin typeface="Univers Condensed"/>
            </a:endParaRPr>
          </a:p>
          <a:p>
            <a:pPr marL="0" lvl="1" indent="0" eaLnBrk="1" hangingPunct="1">
              <a:buNone/>
              <a:defRPr/>
            </a:pPr>
            <a:r>
              <a:rPr lang="fr-FR" sz="1600" dirty="0">
                <a:latin typeface="Univers Condensed"/>
              </a:rPr>
              <a:t>L’équation générale contient aussi des paramètres variables dont la valeur sera ajustée</a:t>
            </a:r>
          </a:p>
          <a:p>
            <a:pPr marL="457200" lvl="1" indent="-457200" eaLnBrk="1" hangingPunct="1">
              <a:buFont typeface="Arial" panose="020B0604020202020204" pitchFamily="34" charset="0"/>
              <a:buChar char="•"/>
              <a:defRPr/>
            </a:pPr>
            <a:endParaRPr lang="fr-FR" sz="1600" dirty="0">
              <a:latin typeface="Univers Condensed"/>
            </a:endParaRPr>
          </a:p>
          <a:p>
            <a:pPr marL="631825" lvl="2" indent="-271463" eaLnBrk="1" hangingPunct="1">
              <a:buFont typeface="Wingdings" panose="05000000000000000000" pitchFamily="2" charset="2"/>
              <a:buChar char="§"/>
              <a:defRPr/>
            </a:pPr>
            <a:r>
              <a:rPr lang="fr-FR" sz="1600" dirty="0">
                <a:latin typeface="Univers Condensed"/>
              </a:rPr>
              <a:t>en fonction du type de vérification: </a:t>
            </a:r>
            <a:r>
              <a:rPr lang="fr-FR" sz="1600" u="sng" dirty="0">
                <a:latin typeface="Univers Condensed"/>
              </a:rPr>
              <a:t>élément plat ou pièce</a:t>
            </a:r>
            <a:endParaRPr lang="fr-FR" sz="1600" dirty="0">
              <a:latin typeface="Univers Condensed"/>
            </a:endParaRPr>
          </a:p>
          <a:p>
            <a:pPr marL="631825" lvl="2" indent="-271463" eaLnBrk="1" hangingPunct="1">
              <a:buFont typeface="Wingdings" panose="05000000000000000000" pitchFamily="2" charset="2"/>
              <a:buChar char="§"/>
              <a:defRPr/>
            </a:pPr>
            <a:r>
              <a:rPr lang="fr-FR" sz="1600" dirty="0">
                <a:latin typeface="Univers Condensed"/>
              </a:rPr>
              <a:t>en fonction du type d’alliage: </a:t>
            </a:r>
            <a:r>
              <a:rPr lang="fr-FR" sz="1600" u="sng" dirty="0">
                <a:latin typeface="Univers Condensed"/>
              </a:rPr>
              <a:t>alliage traité thermiquement ou non</a:t>
            </a:r>
          </a:p>
          <a:p>
            <a:pPr marL="457200" lvl="1" indent="-457200" eaLnBrk="1" hangingPunct="1">
              <a:buFont typeface="Arial" panose="020B0604020202020204" pitchFamily="34" charset="0"/>
              <a:buChar char="•"/>
              <a:defRPr/>
            </a:pPr>
            <a:endParaRPr lang="fr-FR" sz="1600" dirty="0">
              <a:latin typeface="Univers Condensed"/>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868" y="3709359"/>
            <a:ext cx="4803065" cy="2829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636933" y="4916793"/>
            <a:ext cx="2788738" cy="738664"/>
          </a:xfrm>
          <a:prstGeom prst="rect">
            <a:avLst/>
          </a:prstGeom>
        </p:spPr>
        <p:txBody>
          <a:bodyPr wrap="square">
            <a:spAutoFit/>
          </a:bodyPr>
          <a:lstStyle/>
          <a:p>
            <a:r>
              <a:rPr lang="fr-FR" sz="1400" dirty="0">
                <a:latin typeface="Univers Condensed"/>
              </a:rPr>
              <a:t>Courbes contrainte-déformation des alliages ayant subi ou non un vieillissement artificiel</a:t>
            </a:r>
          </a:p>
        </p:txBody>
      </p:sp>
      <p:sp>
        <p:nvSpPr>
          <p:cNvPr id="13" name="Rectangle 12">
            <a:extLst>
              <a:ext uri="{FF2B5EF4-FFF2-40B4-BE49-F238E27FC236}">
                <a16:creationId xmlns:a16="http://schemas.microsoft.com/office/drawing/2014/main" id="{D2D6E19F-94E5-1C45-85DB-976C9CC10B4B}"/>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143569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Approches à la normalisation</a:t>
            </a:r>
            <a:endParaRPr lang="fr-CA" dirty="0">
              <a:solidFill>
                <a:schemeClr val="accent2"/>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8" y="643576"/>
            <a:ext cx="5689928" cy="4316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391613" y="4964198"/>
            <a:ext cx="7482078" cy="307777"/>
          </a:xfrm>
          <a:prstGeom prst="rect">
            <a:avLst/>
          </a:prstGeom>
        </p:spPr>
        <p:txBody>
          <a:bodyPr wrap="square">
            <a:spAutoFit/>
          </a:bodyPr>
          <a:lstStyle/>
          <a:p>
            <a:r>
              <a:rPr lang="fr-FR" sz="1400" dirty="0">
                <a:latin typeface="Univers Condensed"/>
              </a:rPr>
              <a:t>Courbes de flambement normalisées pour les </a:t>
            </a:r>
            <a:r>
              <a:rPr lang="fr-FR" sz="1400" u="sng" dirty="0">
                <a:latin typeface="Univers Condensed"/>
              </a:rPr>
              <a:t>pièces</a:t>
            </a:r>
            <a:r>
              <a:rPr lang="fr-FR" sz="1400" dirty="0">
                <a:latin typeface="Univers Condensed"/>
              </a:rPr>
              <a:t> comprimées et les poutres fléchies</a:t>
            </a: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199" y="5515921"/>
                <a:ext cx="10151533" cy="9616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Les courbes de flambement normalisées sont ainsi utilisées pour déterminer </a:t>
                </a:r>
                <a:r>
                  <a:rPr lang="fr-FR" sz="2000" u="sng" dirty="0">
                    <a:latin typeface="Univers Condensed"/>
                    <a:ea typeface="Cambria Math" panose="02040503050406030204" pitchFamily="18" charset="0"/>
                  </a:rPr>
                  <a:t>la résistance de flambement normalisée </a:t>
                </a:r>
                <a14:m>
                  <m:oMath xmlns:m="http://schemas.openxmlformats.org/officeDocument/2006/math">
                    <m:acc>
                      <m:accPr>
                        <m:chr m:val="̅"/>
                        <m:ctrlPr>
                          <a:rPr lang="fr-FR" sz="2000" i="1" u="sng">
                            <a:latin typeface="Cambria Math" panose="02040503050406030204" pitchFamily="18" charset="0"/>
                            <a:ea typeface="Cambria Math" panose="02040503050406030204" pitchFamily="18" charset="0"/>
                          </a:rPr>
                        </m:ctrlPr>
                      </m:accPr>
                      <m:e>
                        <m:r>
                          <a:rPr lang="fr-CA" sz="2000" i="1" u="sng">
                            <a:latin typeface="Cambria Math" panose="02040503050406030204" pitchFamily="18" charset="0"/>
                            <a:ea typeface="Cambria Math" panose="02040503050406030204" pitchFamily="18" charset="0"/>
                          </a:rPr>
                          <m:t>𝐹</m:t>
                        </m:r>
                      </m:e>
                    </m:acc>
                  </m:oMath>
                </a14:m>
                <a:r>
                  <a:rPr lang="fr-FR" sz="2000" u="sng" dirty="0">
                    <a:latin typeface="Univers Condensed"/>
                    <a:ea typeface="Cambria Math" panose="02040503050406030204" pitchFamily="18" charset="0"/>
                  </a:rPr>
                  <a:t>, connaissant l’élancement normalisé </a:t>
                </a:r>
                <a14:m>
                  <m:oMath xmlns:m="http://schemas.openxmlformats.org/officeDocument/2006/math">
                    <m:acc>
                      <m:accPr>
                        <m:chr m:val="̅"/>
                        <m:ctrlPr>
                          <a:rPr lang="en-CA" sz="2000" i="1" dirty="0">
                            <a:latin typeface="Cambria Math" panose="02040503050406030204" pitchFamily="18" charset="0"/>
                            <a:ea typeface="Cambria Math" panose="02040503050406030204" pitchFamily="18" charset="0"/>
                          </a:rPr>
                        </m:ctrlPr>
                      </m:accPr>
                      <m:e>
                        <m:r>
                          <a:rPr lang="en-CA" sz="2000" i="1" dirty="0">
                            <a:latin typeface="Cambria Math" panose="02040503050406030204" pitchFamily="18" charset="0"/>
                            <a:ea typeface="Cambria Math"/>
                          </a:rPr>
                          <m:t>𝜆</m:t>
                        </m:r>
                      </m:e>
                    </m:acc>
                  </m:oMath>
                </a14:m>
                <a:endParaRPr lang="fr-FR" sz="2000" u="sng" dirty="0">
                  <a:latin typeface="Univers Condensed"/>
                  <a:ea typeface="Cambria Math" panose="02040503050406030204" pitchFamily="18" charset="0"/>
                </a:endParaRP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199" y="5515921"/>
                <a:ext cx="10151533" cy="961608"/>
              </a:xfrm>
              <a:prstGeom prst="rect">
                <a:avLst/>
              </a:prstGeom>
              <a:blipFill>
                <a:blip r:embed="rId4"/>
                <a:stretch>
                  <a:fillRect l="-600" t="-31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a:extLst>
              <a:ext uri="{FF2B5EF4-FFF2-40B4-BE49-F238E27FC236}">
                <a16:creationId xmlns:a16="http://schemas.microsoft.com/office/drawing/2014/main" id="{10CC594A-4B66-3C46-982E-30F269D045FB}"/>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421224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Variables influençant la résistance</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690499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452329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Variables influençant la résistance</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34</a:t>
            </a:fld>
            <a:endParaRPr lang="fr-FR"/>
          </a:p>
        </p:txBody>
      </p:sp>
    </p:spTree>
    <p:extLst>
      <p:ext uri="{BB962C8B-B14F-4D97-AF65-F5344CB8AC3E}">
        <p14:creationId xmlns:p14="http://schemas.microsoft.com/office/powerpoint/2010/main" val="1799343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8" name="Rectangle 1027"/>
          <p:cNvSpPr txBox="1">
            <a:spLocks noChangeArrowheads="1"/>
          </p:cNvSpPr>
          <p:nvPr/>
        </p:nvSpPr>
        <p:spPr bwMode="auto">
          <a:xfrm>
            <a:off x="838200" y="979589"/>
            <a:ext cx="9821450" cy="434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857250" lvl="2" indent="-457200" eaLnBrk="1" hangingPunct="1">
              <a:buFont typeface="+mj-lt"/>
              <a:buAutoNum type="arabicPeriod"/>
              <a:defRPr/>
            </a:pPr>
            <a:r>
              <a:rPr lang="fr-FR" sz="2000" dirty="0">
                <a:latin typeface="Univers Condensed"/>
                <a:ea typeface="Cambria Math" panose="02040503050406030204" pitchFamily="18" charset="0"/>
              </a:rPr>
              <a:t>Les types d’alliages</a:t>
            </a:r>
          </a:p>
          <a:p>
            <a:pPr marL="857250" lvl="2" indent="-457200" eaLnBrk="1" hangingPunct="1">
              <a:buFont typeface="+mj-lt"/>
              <a:buAutoNum type="arabicPeriod"/>
              <a:defRPr/>
            </a:pPr>
            <a:endParaRPr lang="fr-FR" sz="2000" dirty="0">
              <a:latin typeface="Univers Condensed"/>
              <a:ea typeface="Cambria Math" panose="02040503050406030204" pitchFamily="18" charset="0"/>
            </a:endParaRPr>
          </a:p>
          <a:p>
            <a:pPr marL="857250" lvl="2" indent="-457200" eaLnBrk="1" hangingPunct="1">
              <a:buFont typeface="+mj-lt"/>
              <a:buAutoNum type="arabicPeriod"/>
              <a:defRPr/>
            </a:pPr>
            <a:r>
              <a:rPr lang="fr-FR" sz="2000" dirty="0">
                <a:latin typeface="Univers Condensed"/>
                <a:ea typeface="Cambria Math" panose="02040503050406030204" pitchFamily="18" charset="0"/>
              </a:rPr>
              <a:t>La géométrie de section des pièces</a:t>
            </a:r>
          </a:p>
          <a:p>
            <a:pPr marL="857250" lvl="2" indent="-457200" eaLnBrk="1" hangingPunct="1">
              <a:buFont typeface="+mj-lt"/>
              <a:buAutoNum type="arabicPeriod"/>
              <a:defRPr/>
            </a:pPr>
            <a:endParaRPr lang="fr-FR" sz="2000" dirty="0">
              <a:latin typeface="Univers Condensed"/>
              <a:ea typeface="Cambria Math" panose="02040503050406030204" pitchFamily="18" charset="0"/>
            </a:endParaRPr>
          </a:p>
          <a:p>
            <a:pPr marL="857250" lvl="2" indent="-457200" eaLnBrk="1" hangingPunct="1">
              <a:buFont typeface="+mj-lt"/>
              <a:buAutoNum type="arabicPeriod"/>
              <a:defRPr/>
            </a:pPr>
            <a:r>
              <a:rPr lang="fr-FR" sz="2000" dirty="0">
                <a:latin typeface="Univers Condensed"/>
                <a:ea typeface="Cambria Math" panose="02040503050406030204" pitchFamily="18" charset="0"/>
              </a:rPr>
              <a:t>Les variations d’épaisseur de la section</a:t>
            </a:r>
          </a:p>
          <a:p>
            <a:pPr marL="857250" lvl="2" indent="-457200" eaLnBrk="1" hangingPunct="1">
              <a:buFont typeface="+mj-lt"/>
              <a:buAutoNum type="arabicPeriod"/>
              <a:defRPr/>
            </a:pPr>
            <a:endParaRPr lang="fr-FR" sz="2000" dirty="0">
              <a:latin typeface="Univers Condensed"/>
              <a:ea typeface="Cambria Math" panose="02040503050406030204" pitchFamily="18" charset="0"/>
            </a:endParaRPr>
          </a:p>
          <a:p>
            <a:pPr marL="857250" lvl="2" indent="-457200" eaLnBrk="1" hangingPunct="1">
              <a:buFont typeface="+mj-lt"/>
              <a:buAutoNum type="arabicPeriod"/>
              <a:defRPr/>
            </a:pPr>
            <a:r>
              <a:rPr lang="fr-FR" sz="2000" dirty="0">
                <a:latin typeface="Univers Condensed"/>
                <a:ea typeface="Cambria Math" panose="02040503050406030204" pitchFamily="18" charset="0"/>
              </a:rPr>
              <a:t>Les contraintes résiduelles (particulièrement induite par le soudage)</a:t>
            </a:r>
          </a:p>
          <a:p>
            <a:pPr marL="857250" lvl="2" indent="-457200" eaLnBrk="1" hangingPunct="1">
              <a:buFont typeface="+mj-lt"/>
              <a:buAutoNum type="arabicPeriod"/>
              <a:defRPr/>
            </a:pPr>
            <a:endParaRPr lang="fr-FR" sz="2000" dirty="0">
              <a:latin typeface="Univers Condensed"/>
              <a:ea typeface="Cambria Math" panose="02040503050406030204" pitchFamily="18" charset="0"/>
            </a:endParaRPr>
          </a:p>
          <a:p>
            <a:pPr marL="857250" lvl="2" indent="-457200" eaLnBrk="1" hangingPunct="1">
              <a:buFont typeface="+mj-lt"/>
              <a:buAutoNum type="arabicPeriod"/>
              <a:defRPr/>
            </a:pPr>
            <a:r>
              <a:rPr lang="fr-FR" sz="2000" dirty="0">
                <a:latin typeface="Univers Condensed"/>
                <a:ea typeface="Cambria Math" panose="02040503050406030204" pitchFamily="18" charset="0"/>
              </a:rPr>
              <a:t>Le degré de retenue aux extrémités des pièces</a:t>
            </a:r>
          </a:p>
        </p:txBody>
      </p:sp>
    </p:spTree>
    <p:extLst>
      <p:ext uri="{BB962C8B-B14F-4D97-AF65-F5344CB8AC3E}">
        <p14:creationId xmlns:p14="http://schemas.microsoft.com/office/powerpoint/2010/main" val="28143489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5" name="Rectangle 1027"/>
          <p:cNvSpPr txBox="1">
            <a:spLocks noChangeArrowheads="1"/>
          </p:cNvSpPr>
          <p:nvPr/>
        </p:nvSpPr>
        <p:spPr bwMode="auto">
          <a:xfrm>
            <a:off x="838200" y="597909"/>
            <a:ext cx="905859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a:defRPr/>
            </a:pPr>
            <a:r>
              <a:rPr lang="fr-FR" sz="2000" dirty="0">
                <a:solidFill>
                  <a:schemeClr val="accent1"/>
                </a:solidFill>
                <a:latin typeface="Univers Condensed"/>
                <a:ea typeface="Cambria Math" panose="02040503050406030204" pitchFamily="18" charset="0"/>
              </a:rPr>
              <a:t>Les alliages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447" y="2048050"/>
            <a:ext cx="5983697" cy="377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27016" y="6018577"/>
            <a:ext cx="7144558" cy="307777"/>
          </a:xfrm>
          <a:prstGeom prst="rect">
            <a:avLst/>
          </a:prstGeom>
        </p:spPr>
        <p:txBody>
          <a:bodyPr wrap="square">
            <a:spAutoFit/>
          </a:bodyPr>
          <a:lstStyle/>
          <a:p>
            <a:r>
              <a:rPr lang="fr-FR" sz="1400" dirty="0">
                <a:latin typeface="Univers Condensed"/>
              </a:rPr>
              <a:t>Courbes contrainte-déformation des alliages ayant subi ou non un vieillissement artificiel</a:t>
            </a:r>
          </a:p>
        </p:txBody>
      </p:sp>
      <p:sp>
        <p:nvSpPr>
          <p:cNvPr id="11" name="Rectangle 1027">
            <a:extLst>
              <a:ext uri="{FF2B5EF4-FFF2-40B4-BE49-F238E27FC236}">
                <a16:creationId xmlns:a16="http://schemas.microsoft.com/office/drawing/2014/main" id="{7AB57EB0-BEFB-4975-8B1C-A72C72629BAE}"/>
              </a:ext>
            </a:extLst>
          </p:cNvPr>
          <p:cNvSpPr txBox="1">
            <a:spLocks noChangeArrowheads="1"/>
          </p:cNvSpPr>
          <p:nvPr/>
        </p:nvSpPr>
        <p:spPr bwMode="auto">
          <a:xfrm>
            <a:off x="838199" y="1049911"/>
            <a:ext cx="9821449" cy="80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2000" dirty="0">
                <a:latin typeface="Univers Condensed"/>
              </a:rPr>
              <a:t>les courbes contrainte-déformation diffèrent de façon importante pour les alliages vieillis artificiellement et pour ceux qui ne le sont pas</a:t>
            </a:r>
          </a:p>
        </p:txBody>
      </p:sp>
      <p:sp>
        <p:nvSpPr>
          <p:cNvPr id="13" name="Rectangle 12">
            <a:extLst>
              <a:ext uri="{FF2B5EF4-FFF2-40B4-BE49-F238E27FC236}">
                <a16:creationId xmlns:a16="http://schemas.microsoft.com/office/drawing/2014/main" id="{A72A821A-8C3F-C848-ACC6-82E55B237B0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906208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3" name="Rectangle 12"/>
          <p:cNvSpPr/>
          <p:nvPr/>
        </p:nvSpPr>
        <p:spPr>
          <a:xfrm>
            <a:off x="2256629" y="5334995"/>
            <a:ext cx="3492295" cy="738664"/>
          </a:xfrm>
          <a:prstGeom prst="rect">
            <a:avLst/>
          </a:prstGeom>
        </p:spPr>
        <p:txBody>
          <a:bodyPr wrap="square">
            <a:spAutoFit/>
          </a:bodyPr>
          <a:lstStyle/>
          <a:p>
            <a:r>
              <a:rPr lang="fr-FR" sz="1400" dirty="0">
                <a:latin typeface="Univers Condensed"/>
              </a:rPr>
              <a:t>Comparaison des courbes de flambement des références [5.1] et [5.2] à quelques résultats expérimentaux</a:t>
            </a:r>
          </a:p>
        </p:txBody>
      </p:sp>
      <mc:AlternateContent xmlns:mc="http://schemas.openxmlformats.org/markup-compatibility/2006" xmlns:a14="http://schemas.microsoft.com/office/drawing/2010/main">
        <mc:Choice Requires="a14">
          <p:sp>
            <p:nvSpPr>
              <p:cNvPr id="14" name="Rectangle 1027">
                <a:extLst>
                  <a:ext uri="{FF2B5EF4-FFF2-40B4-BE49-F238E27FC236}">
                    <a16:creationId xmlns:a16="http://schemas.microsoft.com/office/drawing/2014/main" id="{66AEC027-0BE7-4DA0-AD12-A7A6EC476664}"/>
                  </a:ext>
                </a:extLst>
              </p:cNvPr>
              <p:cNvSpPr txBox="1">
                <a:spLocks noChangeArrowheads="1"/>
              </p:cNvSpPr>
              <p:nvPr/>
            </p:nvSpPr>
            <p:spPr bwMode="auto">
              <a:xfrm>
                <a:off x="838200" y="801411"/>
                <a:ext cx="3720970" cy="29747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2000" u="sng" dirty="0">
                    <a:latin typeface="Univers Condensed"/>
                  </a:rPr>
                  <a:t>Les recommandations des normes canadiennes et européennes sont légèrement plus sécuritaires</a:t>
                </a:r>
                <a:r>
                  <a:rPr lang="fr-CA" sz="2000" dirty="0">
                    <a:latin typeface="Univers Condensed"/>
                  </a:rPr>
                  <a:t> que celles de la norme américaine, surtout dans la zone la plus utilisée, se situant entre les valeurs de </a:t>
                </a:r>
                <a14:m>
                  <m:oMath xmlns:m="http://schemas.openxmlformats.org/officeDocument/2006/math">
                    <m:acc>
                      <m:accPr>
                        <m:chr m:val="̅"/>
                        <m:ctrlPr>
                          <a:rPr lang="en-CA" sz="2000" i="1" dirty="0">
                            <a:latin typeface="Cambria Math" panose="02040503050406030204" pitchFamily="18" charset="0"/>
                            <a:ea typeface="Cambria Math" panose="02040503050406030204" pitchFamily="18" charset="0"/>
                          </a:rPr>
                        </m:ctrlPr>
                      </m:accPr>
                      <m:e>
                        <m:r>
                          <a:rPr lang="en-CA" sz="2000" i="1" dirty="0">
                            <a:latin typeface="Cambria Math" panose="02040503050406030204" pitchFamily="18" charset="0"/>
                            <a:ea typeface="Cambria Math"/>
                          </a:rPr>
                          <m:t>𝜆</m:t>
                        </m:r>
                      </m:e>
                    </m:acc>
                  </m:oMath>
                </a14:m>
                <a:r>
                  <a:rPr lang="fr-CA" sz="2000" dirty="0">
                    <a:latin typeface="Univers Condensed"/>
                  </a:rPr>
                  <a:t> égales à </a:t>
                </a:r>
                <a14:m>
                  <m:oMath xmlns:m="http://schemas.openxmlformats.org/officeDocument/2006/math">
                    <m:r>
                      <a:rPr lang="fr-CA" sz="2000" i="1" dirty="0">
                        <a:latin typeface="Cambria Math" panose="02040503050406030204" pitchFamily="18" charset="0"/>
                      </a:rPr>
                      <m:t>0,5</m:t>
                    </m:r>
                  </m:oMath>
                </a14:m>
                <a:r>
                  <a:rPr lang="fr-CA" sz="2000" dirty="0">
                    <a:latin typeface="Univers Condensed"/>
                  </a:rPr>
                  <a:t> et </a:t>
                </a:r>
                <a14:m>
                  <m:oMath xmlns:m="http://schemas.openxmlformats.org/officeDocument/2006/math">
                    <m:r>
                      <a:rPr lang="fr-CA" sz="2000" i="1" dirty="0">
                        <a:latin typeface="Cambria Math" panose="02040503050406030204" pitchFamily="18" charset="0"/>
                      </a:rPr>
                      <m:t>1,5</m:t>
                    </m:r>
                  </m:oMath>
                </a14:m>
                <a:endParaRPr lang="fr-CA" sz="2000" dirty="0">
                  <a:latin typeface="Univers Condensed"/>
                </a:endParaRPr>
              </a:p>
            </p:txBody>
          </p:sp>
        </mc:Choice>
        <mc:Fallback xmlns="">
          <p:sp>
            <p:nvSpPr>
              <p:cNvPr id="14" name="Rectangle 1027">
                <a:extLst>
                  <a:ext uri="{FF2B5EF4-FFF2-40B4-BE49-F238E27FC236}">
                    <a16:creationId xmlns:a16="http://schemas.microsoft.com/office/drawing/2014/main" id="{66AEC027-0BE7-4DA0-AD12-A7A6EC476664}"/>
                  </a:ext>
                </a:extLst>
              </p:cNvPr>
              <p:cNvSpPr txBox="1">
                <a:spLocks noRot="1" noChangeAspect="1" noMove="1" noResize="1" noEditPoints="1" noAdjustHandles="1" noChangeArrowheads="1" noChangeShapeType="1" noTextEdit="1"/>
              </p:cNvSpPr>
              <p:nvPr/>
            </p:nvSpPr>
            <p:spPr bwMode="auto">
              <a:xfrm>
                <a:off x="838200" y="801411"/>
                <a:ext cx="3720970" cy="2974721"/>
              </a:xfrm>
              <a:prstGeom prst="rect">
                <a:avLst/>
              </a:prstGeom>
              <a:blipFill>
                <a:blip r:embed="rId3"/>
                <a:stretch>
                  <a:fillRect l="-1475" t="-820" r="-7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5" name="Groupe 14">
            <a:extLst>
              <a:ext uri="{FF2B5EF4-FFF2-40B4-BE49-F238E27FC236}">
                <a16:creationId xmlns:a16="http://schemas.microsoft.com/office/drawing/2014/main" id="{F2C1333B-A513-47C1-A0EB-3B4E3FD65D87}"/>
              </a:ext>
            </a:extLst>
          </p:cNvPr>
          <p:cNvGrpSpPr/>
          <p:nvPr/>
        </p:nvGrpSpPr>
        <p:grpSpPr>
          <a:xfrm>
            <a:off x="5951554" y="699017"/>
            <a:ext cx="4166283" cy="6022458"/>
            <a:chOff x="3838038" y="17265"/>
            <a:chExt cx="5198458" cy="6796111"/>
          </a:xfrm>
        </p:grpSpPr>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038" y="17265"/>
              <a:ext cx="5198458" cy="679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5F7A12D3-D60B-4689-BFF8-0DDF18FC24F3}"/>
                </a:ext>
              </a:extLst>
            </p:cNvPr>
            <p:cNvSpPr/>
            <p:nvPr/>
          </p:nvSpPr>
          <p:spPr>
            <a:xfrm>
              <a:off x="5148064" y="157909"/>
              <a:ext cx="1710000" cy="2664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F093DA3C-27F3-40F3-B9BC-CA8EB366EBC4}"/>
                </a:ext>
              </a:extLst>
            </p:cNvPr>
            <p:cNvSpPr/>
            <p:nvPr/>
          </p:nvSpPr>
          <p:spPr>
            <a:xfrm>
              <a:off x="5148064" y="3591386"/>
              <a:ext cx="1710000" cy="2628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 name="Rectangle 10">
            <a:extLst>
              <a:ext uri="{FF2B5EF4-FFF2-40B4-BE49-F238E27FC236}">
                <a16:creationId xmlns:a16="http://schemas.microsoft.com/office/drawing/2014/main" id="{03182EA1-6D1B-3E4F-9B4D-72F00A8509B6}"/>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792612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1" name="Rectangle 1027"/>
          <p:cNvSpPr txBox="1">
            <a:spLocks noChangeArrowheads="1"/>
          </p:cNvSpPr>
          <p:nvPr/>
        </p:nvSpPr>
        <p:spPr bwMode="auto">
          <a:xfrm>
            <a:off x="838200" y="762893"/>
            <a:ext cx="905859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2"/>
              <a:defRPr/>
            </a:pPr>
            <a:r>
              <a:rPr lang="fr-FR" sz="2000" dirty="0">
                <a:solidFill>
                  <a:schemeClr val="accent1"/>
                </a:solidFill>
                <a:latin typeface="Univers Condensed"/>
                <a:ea typeface="Cambria Math" panose="02040503050406030204" pitchFamily="18" charset="0"/>
              </a:rPr>
              <a:t>La géométrie de la section des pièces</a:t>
            </a:r>
          </a:p>
        </p:txBody>
      </p:sp>
      <p:sp>
        <p:nvSpPr>
          <p:cNvPr id="20" name="Rectangle 19"/>
          <p:cNvSpPr/>
          <p:nvPr/>
        </p:nvSpPr>
        <p:spPr>
          <a:xfrm>
            <a:off x="2135561" y="5445224"/>
            <a:ext cx="3284235" cy="738664"/>
          </a:xfrm>
          <a:prstGeom prst="rect">
            <a:avLst/>
          </a:prstGeom>
        </p:spPr>
        <p:txBody>
          <a:bodyPr wrap="square">
            <a:spAutoFit/>
          </a:bodyPr>
          <a:lstStyle/>
          <a:p>
            <a:r>
              <a:rPr lang="fr-FR" sz="1400" dirty="0">
                <a:latin typeface="Univers Condensed"/>
              </a:rPr>
              <a:t>Influence de la géométrie des sections sur la résistance des pièces en compression</a:t>
            </a: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427" y="652202"/>
            <a:ext cx="4569106" cy="5886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1027">
            <a:extLst>
              <a:ext uri="{FF2B5EF4-FFF2-40B4-BE49-F238E27FC236}">
                <a16:creationId xmlns:a16="http://schemas.microsoft.com/office/drawing/2014/main" id="{4069AEC2-1319-456C-A443-52599029ECDA}"/>
              </a:ext>
            </a:extLst>
          </p:cNvPr>
          <p:cNvSpPr txBox="1">
            <a:spLocks noChangeArrowheads="1"/>
          </p:cNvSpPr>
          <p:nvPr/>
        </p:nvSpPr>
        <p:spPr bwMode="auto">
          <a:xfrm>
            <a:off x="838200" y="1379991"/>
            <a:ext cx="3720970" cy="336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2000" dirty="0">
                <a:latin typeface="Univers Condensed"/>
              </a:rPr>
              <a:t>La section des pièces </a:t>
            </a:r>
            <a:r>
              <a:rPr lang="fr-CA" sz="2000" u="sng" dirty="0">
                <a:latin typeface="Univers Condensed"/>
              </a:rPr>
              <a:t>n’est pas une variable importante à considérer dans les calculs de résistance en compression</a:t>
            </a:r>
          </a:p>
          <a:p>
            <a:pPr marL="285750" lvl="1" eaLnBrk="1" hangingPunct="1">
              <a:buFont typeface="Arial" panose="020B0604020202020204" pitchFamily="34" charset="0"/>
              <a:buChar char="•"/>
              <a:defRPr/>
            </a:pPr>
            <a:endParaRPr lang="fr-CA" sz="2000" dirty="0">
              <a:latin typeface="Univers Condensed"/>
            </a:endParaRPr>
          </a:p>
          <a:p>
            <a:pPr marL="285750" lvl="1" eaLnBrk="1" hangingPunct="1">
              <a:buFont typeface="Arial" panose="020B0604020202020204" pitchFamily="34" charset="0"/>
              <a:buChar char="•"/>
              <a:defRPr/>
            </a:pPr>
            <a:r>
              <a:rPr lang="fr-CA" sz="2000" dirty="0">
                <a:latin typeface="Univers Condensed"/>
              </a:rPr>
              <a:t>Les variations ne sont que de quelques pourcentages, d’un type de section à un autre</a:t>
            </a:r>
          </a:p>
        </p:txBody>
      </p:sp>
      <p:sp>
        <p:nvSpPr>
          <p:cNvPr id="10" name="Rectangle 9">
            <a:extLst>
              <a:ext uri="{FF2B5EF4-FFF2-40B4-BE49-F238E27FC236}">
                <a16:creationId xmlns:a16="http://schemas.microsoft.com/office/drawing/2014/main" id="{94C9D69B-20B4-F942-BC37-97181A961CF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4409083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0" name="Rectangle 1027"/>
          <p:cNvSpPr txBox="1">
            <a:spLocks noChangeArrowheads="1"/>
          </p:cNvSpPr>
          <p:nvPr/>
        </p:nvSpPr>
        <p:spPr bwMode="auto">
          <a:xfrm>
            <a:off x="838200" y="693974"/>
            <a:ext cx="905859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3"/>
              <a:defRPr/>
            </a:pPr>
            <a:r>
              <a:rPr lang="fr-FR" sz="2000" dirty="0">
                <a:solidFill>
                  <a:schemeClr val="accent1"/>
                </a:solidFill>
                <a:latin typeface="Univers Condensed"/>
                <a:ea typeface="Cambria Math" panose="02040503050406030204" pitchFamily="18" charset="0"/>
              </a:rPr>
              <a:t>Les variations d’épaisseur des parois</a:t>
            </a:r>
          </a:p>
        </p:txBody>
      </p:sp>
      <p:sp>
        <p:nvSpPr>
          <p:cNvPr id="13" name="Rectangle 12"/>
          <p:cNvSpPr/>
          <p:nvPr/>
        </p:nvSpPr>
        <p:spPr>
          <a:xfrm>
            <a:off x="2135561" y="5445224"/>
            <a:ext cx="3284235" cy="738664"/>
          </a:xfrm>
          <a:prstGeom prst="rect">
            <a:avLst/>
          </a:prstGeom>
        </p:spPr>
        <p:txBody>
          <a:bodyPr wrap="square">
            <a:spAutoFit/>
          </a:bodyPr>
          <a:lstStyle/>
          <a:p>
            <a:r>
              <a:rPr lang="fr-FR" sz="1400" dirty="0">
                <a:latin typeface="Univers Condensed"/>
              </a:rPr>
              <a:t>Influence de la variation de l'épaisseur des parois d'une section sur la résistance des pièces en compression</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842" y="693974"/>
            <a:ext cx="3924204" cy="600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027">
            <a:extLst>
              <a:ext uri="{FF2B5EF4-FFF2-40B4-BE49-F238E27FC236}">
                <a16:creationId xmlns:a16="http://schemas.microsoft.com/office/drawing/2014/main" id="{C89D8BA0-446D-4E51-8F0F-715D2964F818}"/>
              </a:ext>
            </a:extLst>
          </p:cNvPr>
          <p:cNvSpPr txBox="1">
            <a:spLocks noChangeArrowheads="1"/>
          </p:cNvSpPr>
          <p:nvPr/>
        </p:nvSpPr>
        <p:spPr bwMode="auto">
          <a:xfrm>
            <a:off x="838199" y="1198030"/>
            <a:ext cx="420613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2000" dirty="0">
                <a:latin typeface="Univers Condensed"/>
              </a:rPr>
              <a:t>La variation de l’épaisseur des parois d’une section par rapport aux dimensions nominales d’un profilé </a:t>
            </a:r>
            <a:r>
              <a:rPr lang="fr-CA" sz="2000" u="sng" dirty="0">
                <a:latin typeface="Univers Condensed"/>
              </a:rPr>
              <a:t>a pour effet de réduire la capacité de la pièce</a:t>
            </a:r>
          </a:p>
          <a:p>
            <a:pPr marL="285750" lvl="1" eaLnBrk="1" hangingPunct="1">
              <a:buFont typeface="Arial" panose="020B0604020202020204" pitchFamily="34" charset="0"/>
              <a:buChar char="•"/>
              <a:defRPr/>
            </a:pPr>
            <a:endParaRPr lang="fr-CA" sz="2000" dirty="0">
              <a:latin typeface="Univers Condensed"/>
            </a:endParaRPr>
          </a:p>
          <a:p>
            <a:pPr marL="285750" lvl="1" eaLnBrk="1" hangingPunct="1">
              <a:buFont typeface="Arial" panose="020B0604020202020204" pitchFamily="34" charset="0"/>
              <a:buChar char="•"/>
              <a:defRPr/>
            </a:pPr>
            <a:r>
              <a:rPr lang="fr-CA" sz="2000" dirty="0">
                <a:latin typeface="Univers Condensed"/>
              </a:rPr>
              <a:t>Effet plus significatif que celui de la variation de géométrie de la section des pièces</a:t>
            </a:r>
          </a:p>
        </p:txBody>
      </p:sp>
      <p:sp>
        <p:nvSpPr>
          <p:cNvPr id="11" name="Rectangle 10">
            <a:extLst>
              <a:ext uri="{FF2B5EF4-FFF2-40B4-BE49-F238E27FC236}">
                <a16:creationId xmlns:a16="http://schemas.microsoft.com/office/drawing/2014/main" id="{24F621B5-268F-6F4D-B7F4-DC2303F841F8}"/>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054333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Introduction</a:t>
            </a:r>
          </a:p>
          <a:p>
            <a:r>
              <a:rPr lang="fr-FR" sz="2700" dirty="0"/>
              <a:t>B – </a:t>
            </a:r>
            <a:r>
              <a:rPr lang="fr-CA" sz="2700" dirty="0"/>
              <a:t>Classification et utilisation des pièces en compression</a:t>
            </a:r>
            <a:endParaRPr lang="fr-FR" sz="2700" dirty="0"/>
          </a:p>
          <a:p>
            <a:r>
              <a:rPr lang="fr-FR" sz="2700" dirty="0"/>
              <a:t>C – Élancement limite des membrures comprimées</a:t>
            </a:r>
          </a:p>
          <a:p>
            <a:r>
              <a:rPr lang="fr-FR" sz="2700" dirty="0"/>
              <a:t>D – Modes de rupture d’une pièce comprimée</a:t>
            </a:r>
          </a:p>
          <a:p>
            <a:r>
              <a:rPr lang="fr-FR" sz="2700" dirty="0"/>
              <a:t>E – Approches à la normalisation</a:t>
            </a:r>
            <a:endParaRPr lang="fr-CA" sz="2700" dirty="0"/>
          </a:p>
          <a:p>
            <a:r>
              <a:rPr lang="fr-FR" sz="2700" dirty="0"/>
              <a:t>F – Variables influençant la résistance</a:t>
            </a:r>
            <a:endParaRPr lang="fr-CA" sz="2700" dirty="0"/>
          </a:p>
          <a:p>
            <a:r>
              <a:rPr lang="fr-FR" sz="2700" dirty="0"/>
              <a:t>G – Voilement des parois minces</a:t>
            </a:r>
            <a:endParaRPr lang="fr-CA" sz="2700" dirty="0"/>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160359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1" name="Rectangle 1027"/>
          <p:cNvSpPr txBox="1">
            <a:spLocks noChangeArrowheads="1"/>
          </p:cNvSpPr>
          <p:nvPr/>
        </p:nvSpPr>
        <p:spPr bwMode="auto">
          <a:xfrm>
            <a:off x="838200" y="849802"/>
            <a:ext cx="5011417" cy="423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5"/>
              <a:defRPr/>
            </a:pPr>
            <a:r>
              <a:rPr lang="fr-FR" sz="2000" dirty="0">
                <a:solidFill>
                  <a:schemeClr val="accent1"/>
                </a:solidFill>
                <a:latin typeface="Univers Condensed"/>
                <a:ea typeface="Cambria Math" panose="02040503050406030204" pitchFamily="18" charset="0"/>
              </a:rPr>
              <a:t>Contraintes résiduelles (soudage)</a:t>
            </a:r>
          </a:p>
          <a:p>
            <a:pPr marL="457200" lvl="1" indent="-457200" eaLnBrk="1" hangingPunct="1">
              <a:buClr>
                <a:srgbClr val="000099"/>
              </a:buClr>
              <a:buFont typeface="+mj-lt"/>
              <a:buAutoNum type="arabicPeriod" startAt="5"/>
              <a:defRPr/>
            </a:pPr>
            <a:endParaRPr lang="en-CA" sz="2000" dirty="0">
              <a:solidFill>
                <a:srgbClr val="000099"/>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Effet </a:t>
            </a:r>
            <a:r>
              <a:rPr lang="fr-FR" sz="2000" u="sng" dirty="0">
                <a:latin typeface="Univers Condensed"/>
                <a:ea typeface="Cambria Math" panose="02040503050406030204" pitchFamily="18" charset="0"/>
              </a:rPr>
              <a:t>négligeable sur les profilés extrudés</a:t>
            </a:r>
          </a:p>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Effet </a:t>
            </a:r>
            <a:r>
              <a:rPr lang="fr-FR" sz="2000" u="sng" dirty="0">
                <a:latin typeface="Univers Condensed"/>
                <a:ea typeface="Cambria Math" panose="02040503050406030204" pitchFamily="18" charset="0"/>
              </a:rPr>
              <a:t>significatif sur les profilés soudés longitudinalement ou transversalement</a:t>
            </a:r>
          </a:p>
          <a:p>
            <a:pPr marL="457200" lvl="1" indent="-457200" eaLnBrk="1" hangingPunct="1">
              <a:buFont typeface="Arial" panose="020B0604020202020204" pitchFamily="34" charset="0"/>
              <a:buChar char="•"/>
              <a:defRPr/>
            </a:pPr>
            <a:endParaRPr lang="en-CA" sz="2000" dirty="0">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La résistance des pièces en aluminium sollicitées en compression </a:t>
            </a:r>
            <a:r>
              <a:rPr lang="fr-FR" sz="2000" u="sng" dirty="0">
                <a:latin typeface="Univers Condensed"/>
                <a:ea typeface="Cambria Math" panose="02040503050406030204" pitchFamily="18" charset="0"/>
              </a:rPr>
              <a:t>est affectée de façon significative par le soudage</a:t>
            </a:r>
            <a:endParaRPr lang="fr-FR" sz="2000" u="sng" dirty="0">
              <a:solidFill>
                <a:srgbClr val="000099"/>
              </a:solidFill>
              <a:latin typeface="Univers Condensed"/>
              <a:ea typeface="Cambria Math" panose="02040503050406030204" pitchFamily="18" charset="0"/>
            </a:endParaRPr>
          </a:p>
        </p:txBody>
      </p:sp>
      <p:sp>
        <p:nvSpPr>
          <p:cNvPr id="17" name="Rectangle 16"/>
          <p:cNvSpPr/>
          <p:nvPr/>
        </p:nvSpPr>
        <p:spPr>
          <a:xfrm>
            <a:off x="6570913" y="5960278"/>
            <a:ext cx="3284235" cy="523220"/>
          </a:xfrm>
          <a:prstGeom prst="rect">
            <a:avLst/>
          </a:prstGeom>
        </p:spPr>
        <p:txBody>
          <a:bodyPr wrap="square">
            <a:spAutoFit/>
          </a:bodyPr>
          <a:lstStyle/>
          <a:p>
            <a:r>
              <a:rPr lang="fr-FR" sz="1400" dirty="0">
                <a:latin typeface="Univers Condensed"/>
              </a:rPr>
              <a:t>Modèles de distribution des contraintes résiduelles sur des sections soudées </a:t>
            </a: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0913" y="838564"/>
            <a:ext cx="4204187" cy="487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1FF01B7A-92CA-0B4A-A768-81FA4A11AEBD}"/>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634284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707" y="711317"/>
            <a:ext cx="3731570" cy="564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693330" y="5733211"/>
            <a:ext cx="3699223" cy="523220"/>
          </a:xfrm>
          <a:prstGeom prst="rect">
            <a:avLst/>
          </a:prstGeom>
        </p:spPr>
        <p:txBody>
          <a:bodyPr wrap="square">
            <a:spAutoFit/>
          </a:bodyPr>
          <a:lstStyle/>
          <a:p>
            <a:r>
              <a:rPr lang="fr-FR" sz="1400" dirty="0">
                <a:latin typeface="Univers Condensed"/>
              </a:rPr>
              <a:t>Influence des soudures </a:t>
            </a:r>
            <a:r>
              <a:rPr lang="fr-FR" sz="1400" u="sng" dirty="0">
                <a:latin typeface="Univers Condensed"/>
              </a:rPr>
              <a:t>longitudinales</a:t>
            </a:r>
            <a:r>
              <a:rPr lang="fr-FR" sz="1400" dirty="0">
                <a:latin typeface="Univers Condensed"/>
              </a:rPr>
              <a:t> sur la résistance des pièces en compression</a:t>
            </a:r>
          </a:p>
        </p:txBody>
      </p:sp>
      <p:sp>
        <p:nvSpPr>
          <p:cNvPr id="13" name="Rectangle 1027">
            <a:extLst>
              <a:ext uri="{FF2B5EF4-FFF2-40B4-BE49-F238E27FC236}">
                <a16:creationId xmlns:a16="http://schemas.microsoft.com/office/drawing/2014/main" id="{CD770731-C205-48DB-9D46-03620294BD46}"/>
              </a:ext>
            </a:extLst>
          </p:cNvPr>
          <p:cNvSpPr txBox="1">
            <a:spLocks noChangeArrowheads="1"/>
          </p:cNvSpPr>
          <p:nvPr/>
        </p:nvSpPr>
        <p:spPr bwMode="auto">
          <a:xfrm>
            <a:off x="844470" y="721900"/>
            <a:ext cx="4608512" cy="92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1600" dirty="0">
                <a:latin typeface="Univers Condensed"/>
              </a:rPr>
              <a:t>Les soudures longitudinales </a:t>
            </a:r>
            <a:r>
              <a:rPr lang="fr-CA" sz="1600" u="sng" dirty="0">
                <a:latin typeface="Univers Condensed"/>
              </a:rPr>
              <a:t>affectent le comportement en compression </a:t>
            </a:r>
            <a:r>
              <a:rPr lang="fr-CA" sz="1600" b="1" u="sng" dirty="0">
                <a:latin typeface="Univers Condensed"/>
              </a:rPr>
              <a:t>des</a:t>
            </a:r>
            <a:r>
              <a:rPr lang="fr-CA" sz="1600" u="sng" dirty="0">
                <a:latin typeface="Univers Condensed"/>
              </a:rPr>
              <a:t> </a:t>
            </a:r>
            <a:r>
              <a:rPr lang="fr-CA" sz="1600" b="1" u="sng" dirty="0">
                <a:latin typeface="Univers Condensed"/>
              </a:rPr>
              <a:t>pièces</a:t>
            </a:r>
            <a:r>
              <a:rPr lang="fr-CA" sz="1600" u="sng" dirty="0">
                <a:latin typeface="Univers Condensed"/>
              </a:rPr>
              <a:t> en aluminium</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200" y="1697916"/>
                <a:ext cx="4830806" cy="36718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FR" sz="1600" dirty="0">
                    <a:solidFill>
                      <a:schemeClr val="tx1"/>
                    </a:solidFill>
                    <a:latin typeface="Univers Condensed"/>
                  </a:rPr>
                  <a:t>La </a:t>
                </a:r>
                <a:r>
                  <a:rPr lang="fr-FR" sz="1600" u="sng" dirty="0">
                    <a:solidFill>
                      <a:schemeClr val="tx1"/>
                    </a:solidFill>
                    <a:latin typeface="Univers Condensed"/>
                  </a:rPr>
                  <a:t>limite élastique</a:t>
                </a:r>
                <a:r>
                  <a:rPr lang="fr-FR" sz="1600" dirty="0">
                    <a:solidFill>
                      <a:schemeClr val="tx1"/>
                    </a:solidFill>
                    <a:latin typeface="Univers Condensed"/>
                  </a:rPr>
                  <a:t> (</a:t>
                </a:r>
                <a14:m>
                  <m:oMath xmlns:m="http://schemas.openxmlformats.org/officeDocument/2006/math">
                    <m:sSub>
                      <m:sSubPr>
                        <m:ctrlPr>
                          <a:rPr lang="fr-FR" sz="1600" i="1" dirty="0">
                            <a:solidFill>
                              <a:schemeClr val="tx1"/>
                            </a:solidFill>
                            <a:latin typeface="Cambria Math" panose="02040503050406030204" pitchFamily="18" charset="0"/>
                          </a:rPr>
                        </m:ctrlPr>
                      </m:sSubPr>
                      <m:e>
                        <m:r>
                          <a:rPr lang="en-CA" sz="1600" dirty="0">
                            <a:solidFill>
                              <a:schemeClr val="tx1"/>
                            </a:solidFill>
                            <a:latin typeface="Cambria Math" panose="02040503050406030204" pitchFamily="18" charset="0"/>
                          </a:rPr>
                          <m:t>𝐹</m:t>
                        </m:r>
                      </m:e>
                      <m:sub>
                        <m:r>
                          <a:rPr lang="en-CA" sz="1600" dirty="0">
                            <a:solidFill>
                              <a:schemeClr val="tx1"/>
                            </a:solidFill>
                            <a:latin typeface="Cambria Math" panose="02040503050406030204" pitchFamily="18" charset="0"/>
                          </a:rPr>
                          <m:t>𝑦</m:t>
                        </m:r>
                      </m:sub>
                    </m:sSub>
                  </m:oMath>
                </a14:m>
                <a:r>
                  <a:rPr lang="fr-FR" sz="1600" dirty="0">
                    <a:solidFill>
                      <a:schemeClr val="tx1"/>
                    </a:solidFill>
                    <a:latin typeface="Univers Condensed"/>
                  </a:rPr>
                  <a:t>) </a:t>
                </a:r>
                <a:r>
                  <a:rPr lang="fr-FR" sz="1600" u="sng" dirty="0">
                    <a:solidFill>
                      <a:schemeClr val="tx1"/>
                    </a:solidFill>
                    <a:latin typeface="Univers Condensed"/>
                  </a:rPr>
                  <a:t>est réduite</a:t>
                </a:r>
                <a:r>
                  <a:rPr lang="fr-FR" sz="1600" dirty="0">
                    <a:solidFill>
                      <a:schemeClr val="tx1"/>
                    </a:solidFill>
                    <a:latin typeface="Univers Condensed"/>
                  </a:rPr>
                  <a:t> à (</a:t>
                </a:r>
                <a14:m>
                  <m:oMath xmlns:m="http://schemas.openxmlformats.org/officeDocument/2006/math">
                    <m:sSub>
                      <m:sSubPr>
                        <m:ctrlPr>
                          <a:rPr lang="en-CA" sz="1600" i="1" dirty="0">
                            <a:solidFill>
                              <a:schemeClr val="tx1"/>
                            </a:solidFill>
                            <a:latin typeface="Cambria Math" panose="02040503050406030204" pitchFamily="18" charset="0"/>
                          </a:rPr>
                        </m:ctrlPr>
                      </m:sSubPr>
                      <m:e>
                        <m:r>
                          <a:rPr lang="en-CA" sz="1600" dirty="0">
                            <a:solidFill>
                              <a:schemeClr val="tx1"/>
                            </a:solidFill>
                            <a:latin typeface="Cambria Math" panose="02040503050406030204" pitchFamily="18" charset="0"/>
                          </a:rPr>
                          <m:t>𝐹</m:t>
                        </m:r>
                      </m:e>
                      <m:sub>
                        <m:r>
                          <a:rPr lang="en-CA" sz="1600" dirty="0">
                            <a:solidFill>
                              <a:schemeClr val="tx1"/>
                            </a:solidFill>
                            <a:latin typeface="Cambria Math" panose="02040503050406030204" pitchFamily="18" charset="0"/>
                          </a:rPr>
                          <m:t>𝑚</m:t>
                        </m:r>
                      </m:sub>
                    </m:sSub>
                  </m:oMath>
                </a14:m>
                <a:r>
                  <a:rPr lang="fr-FR" sz="1600" dirty="0">
                    <a:solidFill>
                      <a:schemeClr val="tx1"/>
                    </a:solidFill>
                    <a:latin typeface="Univers Condensed"/>
                  </a:rPr>
                  <a:t>)</a:t>
                </a:r>
              </a:p>
              <a:p>
                <a:pPr marL="857250" lvl="3" indent="0" eaLnBrk="1" hangingPunct="1">
                  <a:buNone/>
                  <a:defRPr/>
                </a:pPr>
                <a:endParaRPr lang="en-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centerGroup"/>
                    </m:oMathParaPr>
                    <m:oMath xmlns:m="http://schemas.openxmlformats.org/officeDocument/2006/math">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fr-CA" sz="1600" i="1" dirty="0">
                          <a:solidFill>
                            <a:schemeClr val="tx1"/>
                          </a:solidFill>
                          <a:latin typeface="Cambria Math" panose="02040503050406030204" pitchFamily="18" charset="0"/>
                          <a:ea typeface="Cambria Math" panose="02040503050406030204" pitchFamily="18" charset="0"/>
                        </a:rPr>
                        <m:t>=</m:t>
                      </m:r>
                      <m:d>
                        <m:dPr>
                          <m:begChr m:val="["/>
                          <m:endChr m:val="]"/>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𝑤</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den>
                          </m:f>
                          <m:d>
                            <m:dPr>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𝑤𝑦</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den>
                              </m:f>
                            </m:e>
                          </m:d>
                        </m:e>
                      </m:d>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r>
                        <a:rPr lang="en-CA" sz="1600" i="1"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𝑅</m:t>
                          </m:r>
                        </m:e>
                        <m:sub>
                          <m:r>
                            <a:rPr lang="en-CA" sz="1600" i="1" dirty="0">
                              <a:solidFill>
                                <a:schemeClr val="tx1"/>
                              </a:solidFill>
                              <a:latin typeface="Cambria Math" panose="02040503050406030204" pitchFamily="18" charset="0"/>
                              <a:ea typeface="Cambria Math" panose="02040503050406030204" pitchFamily="18" charset="0"/>
                            </a:rPr>
                            <m:t>𝑚</m:t>
                          </m:r>
                        </m:sub>
                      </m:sSub>
                      <m:r>
                        <a:rPr lang="en-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oMath>
                  </m:oMathPara>
                </a14:m>
                <a:endParaRPr lang="fr-FR" sz="1600" dirty="0">
                  <a:solidFill>
                    <a:schemeClr val="tx1"/>
                  </a:solidFill>
                  <a:latin typeface="Univers Condensed"/>
                  <a:ea typeface="Cambria Math" panose="02040503050406030204" pitchFamily="18" charset="0"/>
                </a:endParaRPr>
              </a:p>
              <a:p>
                <a:pPr marL="400050" lvl="2" indent="0" eaLnBrk="1" hangingPunct="1">
                  <a:buNone/>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r>
                  <a:rPr lang="fr-FR" sz="1600" dirty="0">
                    <a:solidFill>
                      <a:schemeClr val="tx1"/>
                    </a:solidFill>
                    <a:latin typeface="Univers Condensed"/>
                    <a:ea typeface="Cambria Math" panose="02040503050406030204" pitchFamily="18" charset="0"/>
                  </a:rPr>
                  <a:t>à utiliser avec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𝐴</m:t>
                        </m:r>
                      </m:e>
                      <m:sub>
                        <m:r>
                          <a:rPr lang="en-CA" sz="1600" i="1" dirty="0">
                            <a:solidFill>
                              <a:schemeClr val="tx1"/>
                            </a:solidFill>
                            <a:latin typeface="Cambria Math" panose="02040503050406030204" pitchFamily="18" charset="0"/>
                            <a:ea typeface="Cambria Math" panose="02040503050406030204" pitchFamily="18" charset="0"/>
                          </a:rPr>
                          <m:t>𝑔</m:t>
                        </m:r>
                      </m:sub>
                    </m:sSub>
                  </m:oMath>
                </a14:m>
                <a:r>
                  <a:rPr lang="fr-FR" sz="1600" dirty="0">
                    <a:solidFill>
                      <a:schemeClr val="tx1"/>
                    </a:solidFill>
                    <a:latin typeface="Univers Condensed"/>
                    <a:ea typeface="Cambria Math" panose="02040503050406030204" pitchFamily="18" charset="0"/>
                  </a:rPr>
                  <a:t> </a:t>
                </a:r>
                <a:r>
                  <a:rPr lang="fr-FR" sz="1600" u="sng" dirty="0">
                    <a:solidFill>
                      <a:schemeClr val="tx1"/>
                    </a:solidFill>
                    <a:latin typeface="Univers Condensed"/>
                    <a:ea typeface="Cambria Math" panose="02040503050406030204" pitchFamily="18" charset="0"/>
                  </a:rPr>
                  <a:t>pour le calcul de la résistance en compression</a:t>
                </a:r>
              </a:p>
              <a:p>
                <a:pPr marL="400050" lvl="2" indent="0" eaLnBrk="1" hangingPunct="1">
                  <a:buNone/>
                  <a:defRPr/>
                </a:pPr>
                <a:endParaRPr lang="fr-FR" sz="1600"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De plus, la </a:t>
                </a:r>
                <a:r>
                  <a:rPr lang="fr-FR" sz="1600" b="1" dirty="0">
                    <a:solidFill>
                      <a:schemeClr val="tx1"/>
                    </a:solidFill>
                    <a:latin typeface="Univers Condensed"/>
                    <a:ea typeface="Cambria Math" panose="02040503050406030204" pitchFamily="18" charset="0"/>
                  </a:rPr>
                  <a:t>résistance de flambement normalisée </a:t>
                </a:r>
                <a:r>
                  <a:rPr lang="fr-FR" sz="1600" dirty="0">
                    <a:solidFill>
                      <a:schemeClr val="tx1"/>
                    </a:solidFill>
                    <a:latin typeface="Univers Condensed"/>
                    <a:ea typeface="Cambria Math" panose="02040503050406030204" pitchFamily="18" charset="0"/>
                  </a:rPr>
                  <a:t>(</a:t>
                </a:r>
                <a14:m>
                  <m:oMath xmlns:m="http://schemas.openxmlformats.org/officeDocument/2006/math">
                    <m:acc>
                      <m:accPr>
                        <m:chr m:val="̅"/>
                        <m:ctrlPr>
                          <a:rPr lang="fr-FR" sz="1600" i="1">
                            <a:solidFill>
                              <a:schemeClr val="tx1"/>
                            </a:solidFill>
                            <a:latin typeface="Cambria Math" panose="02040503050406030204" pitchFamily="18" charset="0"/>
                            <a:ea typeface="Cambria Math" panose="02040503050406030204" pitchFamily="18" charset="0"/>
                          </a:rPr>
                        </m:ctrlPr>
                      </m:accPr>
                      <m:e>
                        <m:r>
                          <a:rPr lang="fr-CA" sz="1600" i="1">
                            <a:solidFill>
                              <a:schemeClr val="tx1"/>
                            </a:solidFill>
                            <a:latin typeface="Cambria Math" panose="02040503050406030204" pitchFamily="18" charset="0"/>
                            <a:ea typeface="Cambria Math" panose="02040503050406030204" pitchFamily="18" charset="0"/>
                          </a:rPr>
                          <m:t>𝐹</m:t>
                        </m:r>
                      </m:e>
                    </m:acc>
                  </m:oMath>
                </a14:m>
                <a:r>
                  <a:rPr lang="fr-FR" sz="1600" dirty="0">
                    <a:solidFill>
                      <a:schemeClr val="tx1"/>
                    </a:solidFill>
                    <a:latin typeface="Univers Condensed"/>
                    <a:ea typeface="Cambria Math" panose="02040503050406030204" pitchFamily="18" charset="0"/>
                  </a:rPr>
                  <a:t>) doit être multipliée par :</a:t>
                </a:r>
              </a:p>
              <a:p>
                <a:pPr marL="457200" lvl="1" indent="-4572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centerGroup"/>
                    </m:oMathParaPr>
                    <m:oMath xmlns:m="http://schemas.openxmlformats.org/officeDocument/2006/math">
                      <m:r>
                        <a:rPr lang="en-CA" sz="1600" i="1" dirty="0">
                          <a:solidFill>
                            <a:schemeClr val="tx1"/>
                          </a:solidFill>
                          <a:latin typeface="Cambria Math" panose="02040503050406030204" pitchFamily="18" charset="0"/>
                          <a:ea typeface="Cambria Math" panose="02040503050406030204" pitchFamily="18" charset="0"/>
                        </a:rPr>
                        <m:t>𝑘</m:t>
                      </m:r>
                      <m:r>
                        <a:rPr lang="fr-CA" sz="1600" i="1" dirty="0">
                          <a:solidFill>
                            <a:schemeClr val="tx1"/>
                          </a:solidFill>
                          <a:latin typeface="Cambria Math" panose="02040503050406030204" pitchFamily="18" charset="0"/>
                          <a:ea typeface="Cambria Math" panose="02040503050406030204" pitchFamily="18" charset="0"/>
                        </a:rPr>
                        <m:t>=</m:t>
                      </m:r>
                      <m:d>
                        <m:dPr>
                          <m:ctrlPr>
                            <a:rPr lang="fr-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0,9+0,1</m:t>
                          </m:r>
                          <m:d>
                            <m:dPr>
                              <m:begChr m:val="|"/>
                              <m:endChr m:val="|"/>
                              <m:ctrlPr>
                                <a:rPr lang="en-CA" sz="1600" i="1" dirty="0">
                                  <a:solidFill>
                                    <a:schemeClr val="tx1"/>
                                  </a:solidFill>
                                  <a:latin typeface="Cambria Math" panose="02040503050406030204" pitchFamily="18" charset="0"/>
                                  <a:ea typeface="Cambria Math" panose="02040503050406030204" pitchFamily="18" charset="0"/>
                                </a:rPr>
                              </m:ctrlPr>
                            </m:dPr>
                            <m:e>
                              <m:r>
                                <a:rPr lang="en-CA" sz="1600" i="1" dirty="0">
                                  <a:solidFill>
                                    <a:schemeClr val="tx1"/>
                                  </a:solidFill>
                                  <a:latin typeface="Cambria Math" panose="02040503050406030204" pitchFamily="18" charset="0"/>
                                  <a:ea typeface="Cambria Math" panose="02040503050406030204" pitchFamily="18" charset="0"/>
                                </a:rPr>
                                <m:t>1−</m:t>
                              </m:r>
                              <m:acc>
                                <m:accPr>
                                  <m:chr m:val="̅"/>
                                  <m:ctrlPr>
                                    <a:rPr lang="en-CA" sz="1600" i="1" dirty="0">
                                      <a:solidFill>
                                        <a:schemeClr val="tx1"/>
                                      </a:solidFill>
                                      <a:latin typeface="Cambria Math" panose="02040503050406030204" pitchFamily="18" charset="0"/>
                                      <a:ea typeface="Cambria Math" panose="02040503050406030204" pitchFamily="18" charset="0"/>
                                    </a:rPr>
                                  </m:ctrlPr>
                                </m:accPr>
                                <m:e>
                                  <m:r>
                                    <a:rPr lang="en-CA" sz="1600" i="1" dirty="0">
                                      <a:solidFill>
                                        <a:schemeClr val="tx1"/>
                                      </a:solidFill>
                                      <a:latin typeface="Cambria Math" panose="02040503050406030204" pitchFamily="18" charset="0"/>
                                      <a:ea typeface="Cambria Math"/>
                                    </a:rPr>
                                    <m:t>𝜆</m:t>
                                  </m:r>
                                </m:e>
                              </m:acc>
                            </m:e>
                          </m:d>
                        </m:e>
                      </m:d>
                      <m:r>
                        <a:rPr lang="fr-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1,0</m:t>
                      </m:r>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200" y="1697916"/>
                <a:ext cx="4830806" cy="3671833"/>
              </a:xfrm>
              <a:prstGeom prst="rect">
                <a:avLst/>
              </a:prstGeom>
              <a:blipFill>
                <a:blip r:embed="rId4"/>
                <a:stretch>
                  <a:fillRect l="-505" t="-4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81DD475E-85AE-1A4C-9950-F65AF5EEC636}"/>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396294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5" name="Rectangle 14"/>
          <p:cNvSpPr/>
          <p:nvPr/>
        </p:nvSpPr>
        <p:spPr>
          <a:xfrm>
            <a:off x="2760133" y="5634826"/>
            <a:ext cx="3698979" cy="523220"/>
          </a:xfrm>
          <a:prstGeom prst="rect">
            <a:avLst/>
          </a:prstGeom>
        </p:spPr>
        <p:txBody>
          <a:bodyPr wrap="square">
            <a:spAutoFit/>
          </a:bodyPr>
          <a:lstStyle/>
          <a:p>
            <a:r>
              <a:rPr lang="fr-FR" sz="1400" dirty="0">
                <a:latin typeface="Univers Condensed"/>
              </a:rPr>
              <a:t>Influence des soudures transversales sur la résistance des pièces en compression </a:t>
            </a: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200" y="769227"/>
                <a:ext cx="4899615" cy="41753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les soudures transversales </a:t>
                </a:r>
                <a:r>
                  <a:rPr lang="fr-CA" sz="2000" u="sng" dirty="0">
                    <a:solidFill>
                      <a:schemeClr val="tx1"/>
                    </a:solidFill>
                    <a:latin typeface="Univers Condensed"/>
                    <a:ea typeface="Cambria Math" panose="02040503050406030204" pitchFamily="18" charset="0"/>
                  </a:rPr>
                  <a:t>affaiblissent la pièce comprimée, peu importe leur localisation le long de la pièce</a:t>
                </a:r>
              </a:p>
              <a:p>
                <a:pPr marL="457200" lvl="1" indent="-457200"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Il est </a:t>
                </a:r>
                <a:r>
                  <a:rPr lang="fr-FR" sz="2000" u="sng" dirty="0">
                    <a:solidFill>
                      <a:schemeClr val="tx1"/>
                    </a:solidFill>
                    <a:latin typeface="Univers Condensed"/>
                    <a:ea typeface="Cambria Math" panose="02040503050406030204" pitchFamily="18" charset="0"/>
                  </a:rPr>
                  <a:t>sécuritaire</a:t>
                </a:r>
                <a:r>
                  <a:rPr lang="fr-FR" sz="2000" dirty="0">
                    <a:solidFill>
                      <a:schemeClr val="tx1"/>
                    </a:solidFill>
                    <a:latin typeface="Univers Condensed"/>
                    <a:ea typeface="Cambria Math" panose="02040503050406030204" pitchFamily="18" charset="0"/>
                  </a:rPr>
                  <a:t> de considérer que la pièce entière possède une limite élastique égale à </a:t>
                </a:r>
                <a14:m>
                  <m:oMath xmlns:m="http://schemas.openxmlformats.org/officeDocument/2006/math">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panose="02040503050406030204" pitchFamily="18" charset="0"/>
                            <a:ea typeface="Cambria Math" panose="02040503050406030204" pitchFamily="18" charset="0"/>
                          </a:rPr>
                          <m:t>𝐹</m:t>
                        </m:r>
                      </m:e>
                      <m:sub>
                        <m:r>
                          <a:rPr lang="en-CA" sz="2000" i="1" dirty="0">
                            <a:solidFill>
                              <a:schemeClr val="tx1"/>
                            </a:solidFill>
                            <a:latin typeface="Cambria Math" panose="02040503050406030204" pitchFamily="18" charset="0"/>
                            <a:ea typeface="Cambria Math" panose="02040503050406030204" pitchFamily="18" charset="0"/>
                          </a:rPr>
                          <m:t>𝑤𝑦</m:t>
                        </m:r>
                      </m:sub>
                    </m:sSub>
                  </m:oMath>
                </a14:m>
                <a:endParaRPr lang="fr-FR" sz="2000" dirty="0">
                  <a:solidFill>
                    <a:schemeClr val="tx1"/>
                  </a:solidFill>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857250" lvl="2" indent="-4572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La norme canadienne </a:t>
                </a:r>
                <a:r>
                  <a:rPr lang="fr-FR" sz="2000" u="sng" dirty="0">
                    <a:solidFill>
                      <a:schemeClr val="tx1"/>
                    </a:solidFill>
                    <a:latin typeface="Univers Condensed"/>
                    <a:ea typeface="Cambria Math" panose="02040503050406030204" pitchFamily="18" charset="0"/>
                  </a:rPr>
                  <a:t>tient toutefois compte</a:t>
                </a:r>
                <a:r>
                  <a:rPr lang="fr-FR" sz="2000" dirty="0">
                    <a:solidFill>
                      <a:schemeClr val="tx1"/>
                    </a:solidFill>
                    <a:latin typeface="Univers Condensed"/>
                    <a:ea typeface="Cambria Math" panose="02040503050406030204" pitchFamily="18" charset="0"/>
                  </a:rPr>
                  <a:t> de la position de la soudure transversale</a:t>
                </a: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200" y="769227"/>
                <a:ext cx="4899615" cy="4175306"/>
              </a:xfrm>
              <a:prstGeom prst="rect">
                <a:avLst/>
              </a:prstGeom>
              <a:blipFill>
                <a:blip r:embed="rId3"/>
                <a:stretch>
                  <a:fillRect l="-1121" t="-584" r="-12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7" name="Groupe 16">
            <a:extLst>
              <a:ext uri="{FF2B5EF4-FFF2-40B4-BE49-F238E27FC236}">
                <a16:creationId xmlns:a16="http://schemas.microsoft.com/office/drawing/2014/main" id="{06ECC35F-31CD-473E-A076-3E30E21B1E1D}"/>
              </a:ext>
            </a:extLst>
          </p:cNvPr>
          <p:cNvGrpSpPr/>
          <p:nvPr/>
        </p:nvGrpSpPr>
        <p:grpSpPr>
          <a:xfrm>
            <a:off x="6636569" y="476818"/>
            <a:ext cx="3145234" cy="6070052"/>
            <a:chOff x="5112568" y="87892"/>
            <a:chExt cx="3635896" cy="6735976"/>
          </a:xfrm>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568" y="87892"/>
              <a:ext cx="3635896" cy="6735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CC2BFDBE-FAF5-4BDA-9761-FA57A3F7C00D}"/>
                </a:ext>
              </a:extLst>
            </p:cNvPr>
            <p:cNvSpPr/>
            <p:nvPr/>
          </p:nvSpPr>
          <p:spPr>
            <a:xfrm>
              <a:off x="6876256" y="332656"/>
              <a:ext cx="1620000" cy="864096"/>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A8CCD1A6-86A4-4F74-858A-45280436788D}"/>
                </a:ext>
              </a:extLst>
            </p:cNvPr>
            <p:cNvSpPr/>
            <p:nvPr/>
          </p:nvSpPr>
          <p:spPr>
            <a:xfrm>
              <a:off x="6876256" y="3573016"/>
              <a:ext cx="1620000" cy="93610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2" name="Rectangle 11">
            <a:extLst>
              <a:ext uri="{FF2B5EF4-FFF2-40B4-BE49-F238E27FC236}">
                <a16:creationId xmlns:a16="http://schemas.microsoft.com/office/drawing/2014/main" id="{41AC9AB0-6429-D64A-B449-7A5092796F2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3143553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3" name="Rectangle 12"/>
          <p:cNvSpPr/>
          <p:nvPr/>
        </p:nvSpPr>
        <p:spPr>
          <a:xfrm>
            <a:off x="5689601" y="4862034"/>
            <a:ext cx="4734884" cy="523220"/>
          </a:xfrm>
          <a:prstGeom prst="rect">
            <a:avLst/>
          </a:prstGeom>
        </p:spPr>
        <p:txBody>
          <a:bodyPr wrap="square">
            <a:spAutoFit/>
          </a:bodyPr>
          <a:lstStyle/>
          <a:p>
            <a:r>
              <a:rPr lang="fr-FR" sz="1400" dirty="0">
                <a:latin typeface="Univers Condensed"/>
              </a:rPr>
              <a:t>Influence du degré de retenue aux extrémités des pièces sur la résistance en compression (charpentes en </a:t>
            </a:r>
            <a:r>
              <a:rPr lang="fr-FR" sz="1400" u="sng" dirty="0">
                <a:latin typeface="Univers Condensed"/>
              </a:rPr>
              <a:t>acier</a:t>
            </a:r>
            <a:r>
              <a:rPr lang="fr-FR" sz="1400" dirty="0">
                <a:latin typeface="Univers Condensed"/>
              </a:rPr>
              <a:t>)</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201" y="1650346"/>
                <a:ext cx="3715466" cy="21624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14:m>
                  <m:oMathPara xmlns:m="http://schemas.openxmlformats.org/officeDocument/2006/math">
                    <m:oMathParaPr>
                      <m:jc m:val="left"/>
                    </m:oMathParaPr>
                    <m:oMath xmlns:m="http://schemas.openxmlformats.org/officeDocument/2006/math">
                      <m:acc>
                        <m:accPr>
                          <m:chr m:val="̅"/>
                          <m:ctrlPr>
                            <a:rPr lang="en-CA" sz="2000" i="1" dirty="0" smtClean="0">
                              <a:solidFill>
                                <a:schemeClr val="tx1"/>
                              </a:solidFill>
                              <a:latin typeface="Cambria Math" panose="02040503050406030204" pitchFamily="18" charset="0"/>
                              <a:ea typeface="Cambria Math" panose="02040503050406030204" pitchFamily="18" charset="0"/>
                            </a:rPr>
                          </m:ctrlPr>
                        </m:accPr>
                        <m:e>
                          <m:r>
                            <a:rPr lang="en-CA" sz="2000" b="0" i="1" dirty="0">
                              <a:solidFill>
                                <a:schemeClr val="tx1"/>
                              </a:solidFill>
                              <a:latin typeface="Cambria Math" panose="02040503050406030204" pitchFamily="18" charset="0"/>
                              <a:ea typeface="Cambria Math"/>
                            </a:rPr>
                            <m:t>𝜆</m:t>
                          </m:r>
                        </m:e>
                      </m:acc>
                      <m:r>
                        <a:rPr lang="en-CA" sz="2000" b="0" i="1" dirty="0">
                          <a:solidFill>
                            <a:schemeClr val="tx1"/>
                          </a:solidFill>
                          <a:latin typeface="Cambria Math" panose="02040503050406030204" pitchFamily="18" charset="0"/>
                          <a:ea typeface="Cambria Math"/>
                        </a:rPr>
                        <m:t>=</m:t>
                      </m:r>
                      <m:r>
                        <a:rPr lang="en-CA" sz="2000" b="0" i="1" dirty="0">
                          <a:solidFill>
                            <a:schemeClr val="tx1"/>
                          </a:solidFill>
                          <a:latin typeface="Cambria Math" panose="02040503050406030204" pitchFamily="18" charset="0"/>
                          <a:ea typeface="Cambria Math"/>
                        </a:rPr>
                        <m:t>𝑓</m:t>
                      </m:r>
                      <m:r>
                        <a:rPr lang="en-CA" sz="2000" b="0" i="1" dirty="0">
                          <a:solidFill>
                            <a:schemeClr val="tx1"/>
                          </a:solidFill>
                          <a:latin typeface="Cambria Math" panose="02040503050406030204" pitchFamily="18" charset="0"/>
                          <a:ea typeface="Cambria Math"/>
                        </a:rPr>
                        <m:t>(</m:t>
                      </m:r>
                      <m:r>
                        <a:rPr lang="en-CA" sz="2000" b="0" i="1" dirty="0">
                          <a:solidFill>
                            <a:schemeClr val="tx1"/>
                          </a:solidFill>
                          <a:latin typeface="Cambria Math" panose="02040503050406030204" pitchFamily="18" charset="0"/>
                          <a:ea typeface="Cambria Math"/>
                        </a:rPr>
                        <m:t>𝐾𝐿</m:t>
                      </m:r>
                      <m:r>
                        <a:rPr lang="en-CA" sz="2000" b="0" i="1" dirty="0">
                          <a:solidFill>
                            <a:schemeClr val="tx1"/>
                          </a:solidFill>
                          <a:latin typeface="Cambria Math" panose="02040503050406030204" pitchFamily="18" charset="0"/>
                          <a:ea typeface="Cambria Math"/>
                        </a:rPr>
                        <m:t>)</m:t>
                      </m:r>
                    </m:oMath>
                  </m:oMathPara>
                </a14:m>
                <a:endParaRPr lang="fr-FR" sz="2000" dirty="0">
                  <a:solidFill>
                    <a:schemeClr val="tx1"/>
                  </a:solidFill>
                  <a:latin typeface="Univers Condensed"/>
                  <a:ea typeface="Cambria Math" panose="02040503050406030204" pitchFamily="18" charset="0"/>
                </a:endParaRPr>
              </a:p>
              <a:p>
                <a:pPr marL="400050" lvl="2" indent="0" eaLnBrk="1" hangingPunct="1">
                  <a:buNone/>
                  <a:defRPr/>
                </a:pPr>
                <a:endParaRPr lang="fr-FR" sz="2000" dirty="0">
                  <a:solidFill>
                    <a:schemeClr val="tx1"/>
                  </a:solidFill>
                  <a:latin typeface="Univers Condensed"/>
                  <a:ea typeface="Cambria Math" panose="02040503050406030204" pitchFamily="18" charset="0"/>
                </a:endParaRPr>
              </a:p>
              <a:p>
                <a:pPr marL="400050" lvl="1" indent="0">
                  <a:buNone/>
                </a:pPr>
                <a14:m>
                  <m:oMath xmlns:m="http://schemas.openxmlformats.org/officeDocument/2006/math">
                    <m:r>
                      <a:rPr lang="en-CA" sz="2000" b="0" i="1" dirty="0">
                        <a:solidFill>
                          <a:schemeClr val="tx1"/>
                        </a:solidFill>
                        <a:latin typeface="Cambria Math" panose="02040503050406030204" pitchFamily="18" charset="0"/>
                        <a:ea typeface="Cambria Math"/>
                      </a:rPr>
                      <m:t>𝐾</m:t>
                    </m:r>
                  </m:oMath>
                </a14:m>
                <a:r>
                  <a:rPr lang="en-CA" sz="2000" dirty="0">
                    <a:solidFill>
                      <a:schemeClr val="tx1"/>
                    </a:solidFill>
                    <a:latin typeface="Univers Condensed"/>
                    <a:ea typeface="Cambria Math"/>
                  </a:rPr>
                  <a:t>: </a:t>
                </a:r>
                <a:r>
                  <a:rPr lang="fr-FR" sz="2000" dirty="0">
                    <a:solidFill>
                      <a:schemeClr val="tx1"/>
                    </a:solidFill>
                    <a:latin typeface="Univers Condensed"/>
                  </a:rPr>
                  <a:t>coefficient de longueur effective</a:t>
                </a:r>
              </a:p>
              <a:p>
                <a:pPr marL="400050" lvl="2" indent="0">
                  <a:buNone/>
                </a:pPr>
                <a14:m>
                  <m:oMath xmlns:m="http://schemas.openxmlformats.org/officeDocument/2006/math">
                    <m:r>
                      <a:rPr lang="en-CA" sz="2000" b="0" i="1" dirty="0">
                        <a:solidFill>
                          <a:schemeClr val="tx1"/>
                        </a:solidFill>
                        <a:latin typeface="Cambria Math" panose="02040503050406030204" pitchFamily="18" charset="0"/>
                        <a:ea typeface="Cambria Math"/>
                      </a:rPr>
                      <m:t>𝐾𝐿</m:t>
                    </m:r>
                  </m:oMath>
                </a14:m>
                <a:r>
                  <a:rPr lang="en-CA" sz="2000" dirty="0">
                    <a:solidFill>
                      <a:schemeClr val="tx1"/>
                    </a:solidFill>
                    <a:latin typeface="Univers Condensed"/>
                    <a:ea typeface="Cambria Math"/>
                  </a:rPr>
                  <a:t>: </a:t>
                </a:r>
                <a:r>
                  <a:rPr lang="fr-FR" sz="2000" dirty="0">
                    <a:solidFill>
                      <a:schemeClr val="tx1"/>
                    </a:solidFill>
                    <a:latin typeface="Univers Condensed"/>
                    <a:ea typeface="Cambria Math"/>
                  </a:rPr>
                  <a:t>longueur effective </a:t>
                </a: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201" y="1650346"/>
                <a:ext cx="3715466" cy="216240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1" name="Rectangle 1027"/>
          <p:cNvSpPr txBox="1">
            <a:spLocks noChangeArrowheads="1"/>
          </p:cNvSpPr>
          <p:nvPr/>
        </p:nvSpPr>
        <p:spPr bwMode="auto">
          <a:xfrm>
            <a:off x="838200" y="640176"/>
            <a:ext cx="4198324" cy="90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6"/>
              <a:defRPr/>
            </a:pPr>
            <a:r>
              <a:rPr lang="fr-FR" sz="2000" dirty="0">
                <a:solidFill>
                  <a:schemeClr val="accent1"/>
                </a:solidFill>
                <a:latin typeface="Univers Condensed"/>
                <a:ea typeface="Cambria Math" panose="02040503050406030204" pitchFamily="18" charset="0"/>
              </a:rPr>
              <a:t>Le degré de retenue aux extrémités des pièces</a:t>
            </a:r>
          </a:p>
        </p:txBody>
      </p:sp>
      <p:grpSp>
        <p:nvGrpSpPr>
          <p:cNvPr id="22" name="Groupe 21">
            <a:extLst>
              <a:ext uri="{FF2B5EF4-FFF2-40B4-BE49-F238E27FC236}">
                <a16:creationId xmlns:a16="http://schemas.microsoft.com/office/drawing/2014/main" id="{0A1A4E92-4666-4C02-81A8-36A9DA775C45}"/>
              </a:ext>
            </a:extLst>
          </p:cNvPr>
          <p:cNvGrpSpPr/>
          <p:nvPr/>
        </p:nvGrpSpPr>
        <p:grpSpPr>
          <a:xfrm>
            <a:off x="5070576" y="923865"/>
            <a:ext cx="5555021" cy="3859985"/>
            <a:chOff x="1547664" y="540111"/>
            <a:chExt cx="5555021" cy="3859985"/>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540111"/>
              <a:ext cx="5555021" cy="385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a:extLst>
                <a:ext uri="{FF2B5EF4-FFF2-40B4-BE49-F238E27FC236}">
                  <a16:creationId xmlns:a16="http://schemas.microsoft.com/office/drawing/2014/main" id="{3485EE22-EAEF-41B4-8086-A58226F8A7FF}"/>
                </a:ext>
              </a:extLst>
            </p:cNvPr>
            <p:cNvSpPr/>
            <p:nvPr/>
          </p:nvSpPr>
          <p:spPr>
            <a:xfrm>
              <a:off x="2913368" y="2817000"/>
              <a:ext cx="2306704" cy="612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 name="Rectangle 10">
            <a:extLst>
              <a:ext uri="{FF2B5EF4-FFF2-40B4-BE49-F238E27FC236}">
                <a16:creationId xmlns:a16="http://schemas.microsoft.com/office/drawing/2014/main" id="{1DEBB83E-FDDF-7B48-8E43-19AD001BDA8B}"/>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467416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162223"/>
                <a:ext cx="9821450" cy="38500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Pour les conditions de retenue, il faut considérer </a:t>
                </a:r>
                <a:r>
                  <a:rPr lang="fr-FR" sz="2000" u="sng" dirty="0">
                    <a:latin typeface="Univers Condensed"/>
                    <a:ea typeface="Cambria Math" panose="02040503050406030204" pitchFamily="18" charset="0"/>
                  </a:rPr>
                  <a:t>deux aspects</a:t>
                </a:r>
                <a:r>
                  <a:rPr lang="fr-FR" sz="2000" dirty="0">
                    <a:latin typeface="Univers Condensed"/>
                    <a:ea typeface="Cambria Math" panose="02040503050406030204" pitchFamily="18" charset="0"/>
                  </a:rPr>
                  <a:t> :</a:t>
                </a:r>
              </a:p>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defRPr/>
                </a:pPr>
                <a:r>
                  <a:rPr lang="fr-FR" sz="2000" dirty="0">
                    <a:latin typeface="Univers Condensed"/>
                    <a:ea typeface="Cambria Math" panose="02040503050406030204" pitchFamily="18" charset="0"/>
                  </a:rPr>
                  <a:t>degré de rigidité de la retenue : </a:t>
                </a:r>
              </a:p>
              <a:p>
                <a:pPr marL="857250" lvl="3" indent="0" eaLnBrk="1" hangingPunct="1">
                  <a:buNone/>
                  <a:defRPr/>
                </a:pPr>
                <a:r>
                  <a:rPr lang="fr-FR" dirty="0">
                    <a:latin typeface="Univers Condensed"/>
                    <a:ea typeface="Cambria Math" panose="02040503050406030204" pitchFamily="18" charset="0"/>
                  </a:rPr>
                  <a:t>Variant de : </a:t>
                </a:r>
                <a14:m>
                  <m:oMath xmlns:m="http://schemas.openxmlformats.org/officeDocument/2006/math">
                    <m:r>
                      <a:rPr lang="fr-FR" i="1" dirty="0">
                        <a:latin typeface="Cambria Math" panose="02040503050406030204" pitchFamily="18" charset="0"/>
                        <a:ea typeface="Cambria Math" panose="02040503050406030204" pitchFamily="18" charset="0"/>
                      </a:rPr>
                      <m:t>0 </m:t>
                    </m:r>
                  </m:oMath>
                </a14:m>
                <a:r>
                  <a:rPr lang="fr-FR" dirty="0">
                    <a:latin typeface="Univers Condensed"/>
                    <a:ea typeface="Cambria Math" panose="02040503050406030204" pitchFamily="18" charset="0"/>
                  </a:rPr>
                  <a:t>(rotule sans friction) </a:t>
                </a:r>
                <a14:m>
                  <m:oMath xmlns:m="http://schemas.openxmlformats.org/officeDocument/2006/math">
                    <m:r>
                      <a:rPr lang="fr-FR" i="1" dirty="0">
                        <a:latin typeface="Cambria Math" panose="02040503050406030204" pitchFamily="18" charset="0"/>
                        <a:ea typeface="Cambria Math" panose="02040503050406030204" pitchFamily="18" charset="0"/>
                      </a:rPr>
                      <m:t>→</m:t>
                    </m:r>
                  </m:oMath>
                </a14:m>
                <a:r>
                  <a:rPr lang="fr-FR" dirty="0">
                    <a:latin typeface="Univers Condensed"/>
                    <a:ea typeface="Cambria Math" panose="02040503050406030204" pitchFamily="18" charset="0"/>
                  </a:rPr>
                  <a:t> </a:t>
                </a:r>
                <a14:m>
                  <m:oMath xmlns:m="http://schemas.openxmlformats.org/officeDocument/2006/math">
                    <m:r>
                      <a:rPr lang="fr-FR" i="1" dirty="0">
                        <a:latin typeface="Cambria Math" panose="02040503050406030204" pitchFamily="18" charset="0"/>
                        <a:ea typeface="Cambria Math" panose="02040503050406030204" pitchFamily="18" charset="0"/>
                      </a:rPr>
                      <m:t>∞</m:t>
                    </m:r>
                  </m:oMath>
                </a14:m>
                <a:r>
                  <a:rPr lang="fr-FR" dirty="0">
                    <a:latin typeface="Univers Condensed"/>
                    <a:ea typeface="Cambria Math" panose="02040503050406030204" pitchFamily="18" charset="0"/>
                  </a:rPr>
                  <a:t> (encastrement parfait) </a:t>
                </a:r>
              </a:p>
              <a:p>
                <a:pPr marL="857250" lvl="2" indent="-45720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857250" lvl="3" indent="0" eaLnBrk="1" hangingPunct="1">
                  <a:buNone/>
                  <a:defRPr/>
                </a:pPr>
                <a:endParaRPr lang="fr-FR" dirty="0">
                  <a:latin typeface="Univers Condensed"/>
                  <a:ea typeface="Cambria Math" panose="02040503050406030204" pitchFamily="18" charset="0"/>
                </a:endParaRPr>
              </a:p>
              <a:p>
                <a:pPr marL="742950" lvl="2" indent="-342900" eaLnBrk="1" hangingPunct="1">
                  <a:defRPr/>
                </a:pPr>
                <a:r>
                  <a:rPr lang="fr-FR" sz="2000" dirty="0">
                    <a:latin typeface="Univers Condensed"/>
                    <a:ea typeface="Cambria Math" panose="02040503050406030204" pitchFamily="18" charset="0"/>
                  </a:rPr>
                  <a:t>déplacement latéral d’une extrémité d’un poteau par rapport à l’autre :</a:t>
                </a:r>
              </a:p>
              <a:p>
                <a:pPr marL="857250" lvl="3" indent="0" eaLnBrk="1" hangingPunct="1">
                  <a:buNone/>
                  <a:defRPr/>
                </a:pPr>
                <a:r>
                  <a:rPr lang="fr-FR" dirty="0">
                    <a:latin typeface="Univers Condensed"/>
                    <a:ea typeface="Cambria Math" panose="02040503050406030204" pitchFamily="18" charset="0"/>
                  </a:rPr>
                  <a:t>Variant de : empêché (</a:t>
                </a:r>
                <a14:m>
                  <m:oMath xmlns:m="http://schemas.openxmlformats.org/officeDocument/2006/math">
                    <m:r>
                      <a:rPr lang="fr-FR" i="1" dirty="0">
                        <a:latin typeface="Cambria Math" panose="02040503050406030204" pitchFamily="18" charset="0"/>
                        <a:ea typeface="Cambria Math" panose="02040503050406030204" pitchFamily="18" charset="0"/>
                      </a:rPr>
                      <m:t>𝐾</m:t>
                    </m:r>
                    <m:r>
                      <a:rPr lang="fr-FR" i="1" dirty="0">
                        <a:latin typeface="Cambria Math" panose="02040503050406030204" pitchFamily="18" charset="0"/>
                        <a:ea typeface="Cambria Math" panose="02040503050406030204" pitchFamily="18" charset="0"/>
                      </a:rPr>
                      <m:t> ≤ 1,0</m:t>
                    </m:r>
                  </m:oMath>
                </a14:m>
                <a:r>
                  <a:rPr lang="fr-FR" dirty="0">
                    <a:latin typeface="Univers Condensed"/>
                    <a:ea typeface="Cambria Math" panose="02040503050406030204" pitchFamily="18" charset="0"/>
                  </a:rPr>
                  <a:t>) </a:t>
                </a:r>
                <a14:m>
                  <m:oMath xmlns:m="http://schemas.openxmlformats.org/officeDocument/2006/math">
                    <m:r>
                      <a:rPr lang="fr-FR" i="1" dirty="0">
                        <a:latin typeface="Cambria Math" panose="02040503050406030204" pitchFamily="18" charset="0"/>
                        <a:ea typeface="Cambria Math" panose="02040503050406030204" pitchFamily="18" charset="0"/>
                      </a:rPr>
                      <m:t>→ </m:t>
                    </m:r>
                  </m:oMath>
                </a14:m>
                <a:r>
                  <a:rPr lang="fr-FR" dirty="0">
                    <a:latin typeface="Univers Condensed"/>
                    <a:ea typeface="Cambria Math" panose="02040503050406030204" pitchFamily="18" charset="0"/>
                  </a:rPr>
                  <a:t>permis (</a:t>
                </a:r>
                <a14:m>
                  <m:oMath xmlns:m="http://schemas.openxmlformats.org/officeDocument/2006/math">
                    <m:r>
                      <a:rPr lang="fr-FR" i="1" dirty="0">
                        <a:latin typeface="Cambria Math" panose="02040503050406030204" pitchFamily="18" charset="0"/>
                        <a:ea typeface="Cambria Math" panose="02040503050406030204" pitchFamily="18" charset="0"/>
                      </a:rPr>
                      <m:t>𝐾</m:t>
                    </m:r>
                    <m:r>
                      <a:rPr lang="fr-FR" i="1" dirty="0">
                        <a:latin typeface="Cambria Math" panose="02040503050406030204" pitchFamily="18" charset="0"/>
                        <a:ea typeface="Cambria Math" panose="02040503050406030204" pitchFamily="18" charset="0"/>
                      </a:rPr>
                      <m:t> ≥ 1,0</m:t>
                    </m:r>
                  </m:oMath>
                </a14:m>
                <a:r>
                  <a:rPr lang="fr-FR" dirty="0">
                    <a:latin typeface="Univers Condensed"/>
                    <a:ea typeface="Cambria Math" panose="02040503050406030204" pitchFamily="18" charset="0"/>
                  </a:rPr>
                  <a:t>)</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162223"/>
                <a:ext cx="9821450" cy="3850043"/>
              </a:xfrm>
              <a:prstGeom prst="rect">
                <a:avLst/>
              </a:prstGeom>
              <a:blipFill>
                <a:blip r:embed="rId3"/>
                <a:stretch>
                  <a:fillRect l="-683" t="-7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9727319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6" name="Rectangle 5"/>
          <p:cNvSpPr/>
          <p:nvPr/>
        </p:nvSpPr>
        <p:spPr>
          <a:xfrm>
            <a:off x="3854268" y="5538357"/>
            <a:ext cx="3789312" cy="307777"/>
          </a:xfrm>
          <a:prstGeom prst="rect">
            <a:avLst/>
          </a:prstGeom>
        </p:spPr>
        <p:txBody>
          <a:bodyPr wrap="square">
            <a:spAutoFit/>
          </a:bodyPr>
          <a:lstStyle/>
          <a:p>
            <a:r>
              <a:rPr lang="fr-FR" sz="1400" dirty="0">
                <a:latin typeface="Univers Condensed"/>
              </a:rPr>
              <a:t>Valeurs pratiques du coefficient de longueur effective</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222"/>
          <a:stretch/>
        </p:blipFill>
        <p:spPr bwMode="auto">
          <a:xfrm>
            <a:off x="6332941" y="2286482"/>
            <a:ext cx="3827060" cy="23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272"/>
          <a:stretch/>
        </p:blipFill>
        <p:spPr bwMode="auto">
          <a:xfrm>
            <a:off x="1588296" y="1551742"/>
            <a:ext cx="3827060" cy="378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434D9C31-4D0D-5A4B-9066-A51611A5F919}"/>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296511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Variables influençant la résistance</a:t>
            </a:r>
            <a:endParaRPr lang="fr-CA" dirty="0">
              <a:solidFill>
                <a:schemeClr val="accent2"/>
              </a:solidFill>
            </a:endParaRPr>
          </a:p>
        </p:txBody>
      </p:sp>
      <p:sp>
        <p:nvSpPr>
          <p:cNvPr id="10" name="Rectangle 9"/>
          <p:cNvSpPr/>
          <p:nvPr/>
        </p:nvSpPr>
        <p:spPr>
          <a:xfrm>
            <a:off x="2736334" y="4976903"/>
            <a:ext cx="6503917" cy="307777"/>
          </a:xfrm>
          <a:prstGeom prst="rect">
            <a:avLst/>
          </a:prstGeom>
        </p:spPr>
        <p:txBody>
          <a:bodyPr wrap="square">
            <a:spAutoFit/>
          </a:bodyPr>
          <a:lstStyle/>
          <a:p>
            <a:r>
              <a:rPr lang="fr-FR" sz="1400" dirty="0">
                <a:latin typeface="Univers Condensed"/>
              </a:rPr>
              <a:t>Coefficients de longueur effective pour structures à treillis constituées, entre autres, de cornières</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8241"/>
          <a:stretch/>
        </p:blipFill>
        <p:spPr bwMode="auto">
          <a:xfrm>
            <a:off x="6259523" y="1460970"/>
            <a:ext cx="4231684" cy="310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1117"/>
          <a:stretch/>
        </p:blipFill>
        <p:spPr bwMode="auto">
          <a:xfrm>
            <a:off x="1387607" y="1547268"/>
            <a:ext cx="4231684" cy="2933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C30D4DAF-1DA2-CF4F-9425-6E4C9DBF96F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895555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Voilement des parois minces</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903059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48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293914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Voilement des parois minces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49</a:t>
            </a:fld>
            <a:endParaRPr lang="fr-FR"/>
          </a:p>
        </p:txBody>
      </p:sp>
    </p:spTree>
    <p:extLst>
      <p:ext uri="{BB962C8B-B14F-4D97-AF65-F5344CB8AC3E}">
        <p14:creationId xmlns:p14="http://schemas.microsoft.com/office/powerpoint/2010/main" val="3332617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680931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Voilement des parois minces</a:t>
            </a:r>
            <a:endParaRPr lang="fr-CA" dirty="0">
              <a:solidFill>
                <a:schemeClr val="accent2"/>
              </a:solidFill>
            </a:endParaRPr>
          </a:p>
        </p:txBody>
      </p:sp>
      <p:sp>
        <p:nvSpPr>
          <p:cNvPr id="7" name="Rectangle 1027"/>
          <p:cNvSpPr txBox="1">
            <a:spLocks noChangeArrowheads="1"/>
          </p:cNvSpPr>
          <p:nvPr/>
        </p:nvSpPr>
        <p:spPr bwMode="auto">
          <a:xfrm>
            <a:off x="838199" y="739688"/>
            <a:ext cx="9821449" cy="96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Les </a:t>
            </a:r>
            <a:r>
              <a:rPr lang="fr-FR" sz="2000" b="1" u="sng" dirty="0">
                <a:latin typeface="Univers Condensed"/>
                <a:ea typeface="Cambria Math" panose="02040503050406030204" pitchFamily="18" charset="0"/>
              </a:rPr>
              <a:t>parois</a:t>
            </a:r>
            <a:r>
              <a:rPr lang="fr-FR" sz="2000" dirty="0">
                <a:latin typeface="Univers Condensed"/>
                <a:ea typeface="Cambria Math" panose="02040503050406030204" pitchFamily="18" charset="0"/>
              </a:rPr>
              <a:t> des pièces d’aluminium en compression peuvent être </a:t>
            </a:r>
            <a:r>
              <a:rPr lang="fr-FR" sz="2000" u="sng" dirty="0">
                <a:latin typeface="Univers Condensed"/>
                <a:ea typeface="Cambria Math" panose="02040503050406030204" pitchFamily="18" charset="0"/>
              </a:rPr>
              <a:t>courbes ou planes</a:t>
            </a:r>
          </a:p>
        </p:txBody>
      </p:sp>
      <p:pic>
        <p:nvPicPr>
          <p:cNvPr id="12" name="Image 11"/>
          <p:cNvPicPr>
            <a:picLocks noChangeAspect="1"/>
          </p:cNvPicPr>
          <p:nvPr/>
        </p:nvPicPr>
        <p:blipFill>
          <a:blip r:embed="rId3"/>
          <a:stretch>
            <a:fillRect/>
          </a:stretch>
        </p:blipFill>
        <p:spPr>
          <a:xfrm>
            <a:off x="2299668" y="2256358"/>
            <a:ext cx="7324725" cy="2943225"/>
          </a:xfrm>
          <a:prstGeom prst="rect">
            <a:avLst/>
          </a:prstGeom>
        </p:spPr>
      </p:pic>
      <p:sp>
        <p:nvSpPr>
          <p:cNvPr id="13" name="Rectangle 12"/>
          <p:cNvSpPr/>
          <p:nvPr/>
        </p:nvSpPr>
        <p:spPr>
          <a:xfrm>
            <a:off x="4418773" y="5755132"/>
            <a:ext cx="3150427" cy="307777"/>
          </a:xfrm>
          <a:prstGeom prst="rect">
            <a:avLst/>
          </a:prstGeom>
        </p:spPr>
        <p:txBody>
          <a:bodyPr wrap="square">
            <a:spAutoFit/>
          </a:bodyPr>
          <a:lstStyle/>
          <a:p>
            <a:r>
              <a:rPr lang="fr-FR" sz="1400" dirty="0">
                <a:latin typeface="Univers Condensed"/>
              </a:rPr>
              <a:t>Types de pièces en compression</a:t>
            </a:r>
          </a:p>
        </p:txBody>
      </p:sp>
      <p:sp>
        <p:nvSpPr>
          <p:cNvPr id="8" name="Rectangle 7">
            <a:extLst>
              <a:ext uri="{FF2B5EF4-FFF2-40B4-BE49-F238E27FC236}">
                <a16:creationId xmlns:a16="http://schemas.microsoft.com/office/drawing/2014/main" id="{2BD520D3-FB68-0D47-A096-9B4380D58BC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9554484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Voilement des parois minces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633018"/>
                <a:ext cx="9817676" cy="21930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Les parois des sections types utilisées peuvent être assimilées à des éléments plats de largeur (</a:t>
                </a:r>
                <a14:m>
                  <m:oMath xmlns:m="http://schemas.openxmlformats.org/officeDocument/2006/math">
                    <m:r>
                      <a:rPr lang="fr-FR" sz="1600" i="1" dirty="0">
                        <a:latin typeface="Cambria Math" panose="02040503050406030204" pitchFamily="18" charset="0"/>
                        <a:ea typeface="Cambria Math" panose="02040503050406030204" pitchFamily="18" charset="0"/>
                      </a:rPr>
                      <m:t>𝑏</m:t>
                    </m:r>
                  </m:oMath>
                </a14:m>
                <a:r>
                  <a:rPr lang="fr-FR" sz="1600" dirty="0">
                    <a:latin typeface="Univers Condensed"/>
                    <a:ea typeface="Cambria Math" panose="02040503050406030204" pitchFamily="18" charset="0"/>
                  </a:rPr>
                  <a:t>) et d’épaisseur (</a:t>
                </a:r>
                <a14:m>
                  <m:oMath xmlns:m="http://schemas.openxmlformats.org/officeDocument/2006/math">
                    <m:r>
                      <a:rPr lang="fr-FR" sz="1600" i="1" dirty="0">
                        <a:latin typeface="Cambria Math" panose="02040503050406030204" pitchFamily="18" charset="0"/>
                        <a:ea typeface="Cambria Math" panose="02040503050406030204" pitchFamily="18" charset="0"/>
                      </a:rPr>
                      <m:t>𝑡</m:t>
                    </m:r>
                  </m:oMath>
                </a14:m>
                <a:r>
                  <a:rPr lang="fr-FR" sz="1600" dirty="0">
                    <a:latin typeface="Univers Condensed"/>
                    <a:ea typeface="Cambria Math" panose="02040503050406030204" pitchFamily="18" charset="0"/>
                  </a:rPr>
                  <a:t>) données</a:t>
                </a:r>
              </a:p>
              <a:p>
                <a:pPr marL="342900" lvl="1" indent="-342900"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rPr>
                  <a:t>Ces éléments plats peuvent reposer sur une ou deux rives longitudinales</a:t>
                </a:r>
              </a:p>
              <a:p>
                <a:pPr marL="342900" lvl="1" indent="-342900" eaLnBrk="1" hangingPunct="1">
                  <a:buFont typeface="Arial" panose="020B0604020202020204" pitchFamily="34" charset="0"/>
                  <a:buChar char="•"/>
                  <a:defRPr/>
                </a:pPr>
                <a:endParaRPr lang="fr-CA" sz="1600" dirty="0">
                  <a:latin typeface="Univers Condensed"/>
                </a:endParaRPr>
              </a:p>
              <a:p>
                <a:pPr marL="342900" lvl="1" indent="-342900" eaLnBrk="1" hangingPunct="1">
                  <a:buFont typeface="Arial" panose="020B0604020202020204" pitchFamily="34" charset="0"/>
                  <a:buChar char="•"/>
                  <a:defRPr/>
                </a:pPr>
                <a:r>
                  <a:rPr lang="fr-CA" sz="1600" dirty="0">
                    <a:latin typeface="Univers Condensed"/>
                  </a:rPr>
                  <a:t>Les </a:t>
                </a:r>
                <a:r>
                  <a:rPr lang="fr-CA" sz="1600" u="sng" dirty="0">
                    <a:latin typeface="Univers Condensed"/>
                  </a:rPr>
                  <a:t>rives</a:t>
                </a:r>
                <a:r>
                  <a:rPr lang="fr-CA" sz="1600" dirty="0">
                    <a:latin typeface="Univers Condensed"/>
                  </a:rPr>
                  <a:t> de l’élément peuvent être considérées comme </a:t>
                </a:r>
                <a:r>
                  <a:rPr lang="fr-CA" sz="1600" u="sng" dirty="0">
                    <a:latin typeface="Univers Condensed"/>
                  </a:rPr>
                  <a:t>simplement appuyées</a:t>
                </a:r>
                <a:r>
                  <a:rPr lang="fr-CA" sz="1600" dirty="0">
                    <a:latin typeface="Univers Condensed"/>
                  </a:rPr>
                  <a:t> et un certain degré de retenue peut être offert par les </a:t>
                </a:r>
                <a:r>
                  <a:rPr lang="fr-CA" sz="1600" u="sng" dirty="0">
                    <a:latin typeface="Univers Condensed"/>
                  </a:rPr>
                  <a:t>éléments adjacents</a:t>
                </a:r>
                <a:endParaRPr lang="fr-CA" sz="1600" u="sng" dirty="0">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633018"/>
                <a:ext cx="9817676" cy="2193021"/>
              </a:xfrm>
              <a:prstGeom prst="rect">
                <a:avLst/>
              </a:prstGeom>
              <a:blipFill>
                <a:blip r:embed="rId3"/>
                <a:stretch>
                  <a:fillRect l="-248" t="-8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0" name="Groupe 9"/>
          <p:cNvGrpSpPr/>
          <p:nvPr/>
        </p:nvGrpSpPr>
        <p:grpSpPr>
          <a:xfrm>
            <a:off x="811109" y="3068960"/>
            <a:ext cx="5217916" cy="2343032"/>
            <a:chOff x="1289966" y="2310104"/>
            <a:chExt cx="5217916" cy="2343032"/>
          </a:xfrm>
        </p:grpSpPr>
        <p:sp>
          <p:nvSpPr>
            <p:cNvPr id="11" name="Rectangle 10"/>
            <p:cNvSpPr/>
            <p:nvPr/>
          </p:nvSpPr>
          <p:spPr>
            <a:xfrm>
              <a:off x="2663889" y="3068960"/>
              <a:ext cx="900000" cy="252000"/>
            </a:xfrm>
            <a:prstGeom prst="rect">
              <a:avLst/>
            </a:prstGeom>
            <a:pattFill prst="wdDn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rot="5400000">
              <a:off x="2015777" y="3743940"/>
              <a:ext cx="1296000" cy="216000"/>
            </a:xfrm>
            <a:prstGeom prst="rect">
              <a:avLst/>
            </a:prstGeom>
            <a:pattFill prst="wdDn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rot="5400000">
              <a:off x="2653602" y="3214027"/>
              <a:ext cx="129871" cy="1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a:off x="2556409" y="3573080"/>
              <a:ext cx="0" cy="57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771801" y="3573080"/>
              <a:ext cx="0" cy="57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e 17"/>
            <p:cNvGrpSpPr/>
            <p:nvPr/>
          </p:nvGrpSpPr>
          <p:grpSpPr>
            <a:xfrm>
              <a:off x="1763689" y="3068960"/>
              <a:ext cx="1800000" cy="792088"/>
              <a:chOff x="1043608" y="3068960"/>
              <a:chExt cx="1800000" cy="792088"/>
            </a:xfrm>
            <a:noFill/>
          </p:grpSpPr>
          <p:grpSp>
            <p:nvGrpSpPr>
              <p:cNvPr id="60" name="Groupe 59"/>
              <p:cNvGrpSpPr/>
              <p:nvPr/>
            </p:nvGrpSpPr>
            <p:grpSpPr>
              <a:xfrm>
                <a:off x="1044991" y="3321048"/>
                <a:ext cx="790705" cy="540000"/>
                <a:chOff x="1080935" y="3276357"/>
                <a:chExt cx="790705" cy="540000"/>
              </a:xfrm>
              <a:grpFill/>
            </p:grpSpPr>
            <p:cxnSp>
              <p:nvCxnSpPr>
                <p:cNvPr id="67" name="Connecteur droit 66"/>
                <p:cNvCxnSpPr/>
                <p:nvPr/>
              </p:nvCxnSpPr>
              <p:spPr>
                <a:xfrm>
                  <a:off x="1080935" y="3276357"/>
                  <a:ext cx="53873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Arc 67"/>
                <p:cNvSpPr/>
                <p:nvPr/>
              </p:nvSpPr>
              <p:spPr>
                <a:xfrm>
                  <a:off x="1331640" y="3276357"/>
                  <a:ext cx="540000" cy="540000"/>
                </a:xfrm>
                <a:prstGeom prst="arc">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61" name="Groupe 60"/>
              <p:cNvGrpSpPr/>
              <p:nvPr/>
            </p:nvGrpSpPr>
            <p:grpSpPr>
              <a:xfrm flipH="1">
                <a:off x="2051720" y="3321048"/>
                <a:ext cx="790705" cy="540000"/>
                <a:chOff x="1080935" y="3276357"/>
                <a:chExt cx="790705" cy="540000"/>
              </a:xfrm>
              <a:grpFill/>
            </p:grpSpPr>
            <p:cxnSp>
              <p:nvCxnSpPr>
                <p:cNvPr id="65" name="Connecteur droit 64"/>
                <p:cNvCxnSpPr/>
                <p:nvPr/>
              </p:nvCxnSpPr>
              <p:spPr>
                <a:xfrm>
                  <a:off x="1080935" y="3276357"/>
                  <a:ext cx="53873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Arc 65"/>
                <p:cNvSpPr/>
                <p:nvPr/>
              </p:nvSpPr>
              <p:spPr>
                <a:xfrm>
                  <a:off x="1331640" y="3276357"/>
                  <a:ext cx="540000" cy="540000"/>
                </a:xfrm>
                <a:prstGeom prst="arc">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cxnSp>
            <p:nvCxnSpPr>
              <p:cNvPr id="62" name="Connecteur droit 61"/>
              <p:cNvCxnSpPr/>
              <p:nvPr/>
            </p:nvCxnSpPr>
            <p:spPr>
              <a:xfrm flipV="1">
                <a:off x="2843608" y="3068960"/>
                <a:ext cx="0" cy="2520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1043608" y="3068960"/>
                <a:ext cx="18000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V="1">
                <a:off x="1043608" y="3068960"/>
                <a:ext cx="0" cy="2520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e 18"/>
            <p:cNvGrpSpPr/>
            <p:nvPr/>
          </p:nvGrpSpPr>
          <p:grpSpPr>
            <a:xfrm flipV="1">
              <a:off x="1763689" y="3861048"/>
              <a:ext cx="1800000" cy="792088"/>
              <a:chOff x="1043608" y="3068960"/>
              <a:chExt cx="1800000" cy="792088"/>
            </a:xfrm>
            <a:noFill/>
          </p:grpSpPr>
          <p:grpSp>
            <p:nvGrpSpPr>
              <p:cNvPr id="51" name="Groupe 50"/>
              <p:cNvGrpSpPr/>
              <p:nvPr/>
            </p:nvGrpSpPr>
            <p:grpSpPr>
              <a:xfrm>
                <a:off x="1044991" y="3321048"/>
                <a:ext cx="790705" cy="540000"/>
                <a:chOff x="1080935" y="3276357"/>
                <a:chExt cx="790705" cy="540000"/>
              </a:xfrm>
              <a:grpFill/>
            </p:grpSpPr>
            <p:cxnSp>
              <p:nvCxnSpPr>
                <p:cNvPr id="58" name="Connecteur droit 57"/>
                <p:cNvCxnSpPr/>
                <p:nvPr/>
              </p:nvCxnSpPr>
              <p:spPr>
                <a:xfrm>
                  <a:off x="1080935" y="3276357"/>
                  <a:ext cx="53873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Arc 58"/>
                <p:cNvSpPr/>
                <p:nvPr/>
              </p:nvSpPr>
              <p:spPr>
                <a:xfrm>
                  <a:off x="1331640" y="3276357"/>
                  <a:ext cx="540000" cy="540000"/>
                </a:xfrm>
                <a:prstGeom prst="arc">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52" name="Groupe 51"/>
              <p:cNvGrpSpPr/>
              <p:nvPr/>
            </p:nvGrpSpPr>
            <p:grpSpPr>
              <a:xfrm flipH="1">
                <a:off x="2051720" y="3321048"/>
                <a:ext cx="790705" cy="540000"/>
                <a:chOff x="1080935" y="3276357"/>
                <a:chExt cx="790705" cy="540000"/>
              </a:xfrm>
              <a:grpFill/>
            </p:grpSpPr>
            <p:cxnSp>
              <p:nvCxnSpPr>
                <p:cNvPr id="56" name="Connecteur droit 55"/>
                <p:cNvCxnSpPr/>
                <p:nvPr/>
              </p:nvCxnSpPr>
              <p:spPr>
                <a:xfrm>
                  <a:off x="1080935" y="3276357"/>
                  <a:ext cx="538737"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1331640" y="3276357"/>
                  <a:ext cx="540000" cy="540000"/>
                </a:xfrm>
                <a:prstGeom prst="arc">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cxnSp>
            <p:nvCxnSpPr>
              <p:cNvPr id="53" name="Connecteur droit 52"/>
              <p:cNvCxnSpPr/>
              <p:nvPr/>
            </p:nvCxnSpPr>
            <p:spPr>
              <a:xfrm flipV="1">
                <a:off x="2843608" y="3068960"/>
                <a:ext cx="0" cy="2520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1043608" y="3068960"/>
                <a:ext cx="18000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1043608" y="3068960"/>
                <a:ext cx="0" cy="2520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 name="Connecteur droit avec flèche 19"/>
            <p:cNvCxnSpPr/>
            <p:nvPr/>
          </p:nvCxnSpPr>
          <p:spPr>
            <a:xfrm>
              <a:off x="3634514" y="3068960"/>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a:endCxn id="11" idx="2"/>
            </p:cNvCxnSpPr>
            <p:nvPr/>
          </p:nvCxnSpPr>
          <p:spPr>
            <a:xfrm flipH="1" flipV="1">
              <a:off x="3113889" y="3320960"/>
              <a:ext cx="303910" cy="559834"/>
            </a:xfrm>
            <a:prstGeom prst="line">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3634514" y="3320960"/>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663688" y="2785216"/>
              <a:ext cx="0" cy="21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3768047" y="2852960"/>
              <a:ext cx="0" cy="21600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V="1">
              <a:off x="3768047" y="3320960"/>
              <a:ext cx="0" cy="21600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ZoneTexte 25"/>
                <p:cNvSpPr txBox="1"/>
                <p:nvPr/>
              </p:nvSpPr>
              <p:spPr>
                <a:xfrm>
                  <a:off x="3634514" y="3041071"/>
                  <a:ext cx="30444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𝑡</m:t>
                        </m:r>
                      </m:oMath>
                    </m:oMathPara>
                  </a14:m>
                  <a:endParaRPr lang="fr-FR" sz="1400" dirty="0"/>
                </a:p>
              </p:txBody>
            </p:sp>
          </mc:Choice>
          <mc:Fallback xmlns="">
            <p:sp>
              <p:nvSpPr>
                <p:cNvPr id="58" name="ZoneTexte 57"/>
                <p:cNvSpPr txBox="1">
                  <a:spLocks noRot="1" noChangeAspect="1" noMove="1" noResize="1" noEditPoints="1" noAdjustHandles="1" noChangeArrowheads="1" noChangeShapeType="1" noTextEdit="1"/>
                </p:cNvSpPr>
                <p:nvPr/>
              </p:nvSpPr>
              <p:spPr>
                <a:xfrm>
                  <a:off x="3634514" y="3041071"/>
                  <a:ext cx="304442" cy="307777"/>
                </a:xfrm>
                <a:prstGeom prst="rect">
                  <a:avLst/>
                </a:prstGeom>
                <a:blipFill rotWithShape="1">
                  <a:blip r:embed="rId4"/>
                  <a:stretch>
                    <a:fillRect/>
                  </a:stretch>
                </a:blipFill>
              </p:spPr>
              <p:txBody>
                <a:bodyPr/>
                <a:lstStyle/>
                <a:p>
                  <a:r>
                    <a:rPr lang="fr-FR">
                      <a:noFill/>
                    </a:rPr>
                    <a:t> </a:t>
                  </a:r>
                </a:p>
              </p:txBody>
            </p:sp>
          </mc:Fallback>
        </mc:AlternateContent>
        <p:cxnSp>
          <p:nvCxnSpPr>
            <p:cNvPr id="27" name="Connecteur droit avec flèche 26"/>
            <p:cNvCxnSpPr/>
            <p:nvPr/>
          </p:nvCxnSpPr>
          <p:spPr>
            <a:xfrm>
              <a:off x="3563889" y="2780928"/>
              <a:ext cx="0" cy="21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2663889" y="2875073"/>
              <a:ext cx="90000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ZoneTexte 28"/>
                <p:cNvSpPr txBox="1"/>
                <p:nvPr/>
              </p:nvSpPr>
              <p:spPr>
                <a:xfrm>
                  <a:off x="2961668" y="2567296"/>
                  <a:ext cx="36785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𝑤</m:t>
                        </m:r>
                      </m:oMath>
                    </m:oMathPara>
                  </a14:m>
                  <a:endParaRPr lang="fr-FR" sz="1400" dirty="0"/>
                </a:p>
              </p:txBody>
            </p:sp>
          </mc:Choice>
          <mc:Fallback xmlns="">
            <p:sp>
              <p:nvSpPr>
                <p:cNvPr id="70" name="ZoneTexte 69"/>
                <p:cNvSpPr txBox="1">
                  <a:spLocks noRot="1" noChangeAspect="1" noMove="1" noResize="1" noEditPoints="1" noAdjustHandles="1" noChangeArrowheads="1" noChangeShapeType="1" noTextEdit="1"/>
                </p:cNvSpPr>
                <p:nvPr/>
              </p:nvSpPr>
              <p:spPr>
                <a:xfrm>
                  <a:off x="2961668" y="2567296"/>
                  <a:ext cx="367858" cy="307777"/>
                </a:xfrm>
                <a:prstGeom prst="rect">
                  <a:avLst/>
                </a:prstGeom>
                <a:blipFill rotWithShape="1">
                  <a:blip r:embed="rId5"/>
                  <a:stretch>
                    <a:fillRect/>
                  </a:stretch>
                </a:blipFill>
              </p:spPr>
              <p:txBody>
                <a:bodyPr/>
                <a:lstStyle/>
                <a:p>
                  <a:r>
                    <a:rPr lang="fr-FR">
                      <a:noFill/>
                    </a:rPr>
                    <a:t> </a:t>
                  </a:r>
                </a:p>
              </p:txBody>
            </p:sp>
          </mc:Fallback>
        </mc:AlternateContent>
        <p:cxnSp>
          <p:nvCxnSpPr>
            <p:cNvPr id="30" name="Connecteur droit avec flèche 29"/>
            <p:cNvCxnSpPr/>
            <p:nvPr/>
          </p:nvCxnSpPr>
          <p:spPr>
            <a:xfrm>
              <a:off x="1403649" y="3209481"/>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1403649" y="4506146"/>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1548356" y="3209481"/>
              <a:ext cx="0" cy="1296665"/>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ZoneTexte 32"/>
                <p:cNvSpPr txBox="1"/>
                <p:nvPr/>
              </p:nvSpPr>
              <p:spPr>
                <a:xfrm>
                  <a:off x="1289966" y="3625279"/>
                  <a:ext cx="3297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𝑏</m:t>
                        </m:r>
                      </m:oMath>
                    </m:oMathPara>
                  </a14:m>
                  <a:endParaRPr lang="fr-FR" sz="1400" dirty="0"/>
                </a:p>
              </p:txBody>
            </p:sp>
          </mc:Choice>
          <mc:Fallback xmlns="">
            <p:sp>
              <p:nvSpPr>
                <p:cNvPr id="75" name="ZoneTexte 74"/>
                <p:cNvSpPr txBox="1">
                  <a:spLocks noRot="1" noChangeAspect="1" noMove="1" noResize="1" noEditPoints="1" noAdjustHandles="1" noChangeArrowheads="1" noChangeShapeType="1" noTextEdit="1"/>
                </p:cNvSpPr>
                <p:nvPr/>
              </p:nvSpPr>
              <p:spPr>
                <a:xfrm>
                  <a:off x="1289966" y="3625279"/>
                  <a:ext cx="329706" cy="307777"/>
                </a:xfrm>
                <a:prstGeom prst="rect">
                  <a:avLst/>
                </a:prstGeom>
                <a:blipFill rotWithShape="1">
                  <a:blip r:embed="rId6"/>
                  <a:stretch>
                    <a:fillRect/>
                  </a:stretch>
                </a:blipFill>
              </p:spPr>
              <p:txBody>
                <a:bodyPr/>
                <a:lstStyle/>
                <a:p>
                  <a:r>
                    <a:rPr lang="fr-FR">
                      <a:noFill/>
                    </a:rPr>
                    <a:t> </a:t>
                  </a:r>
                </a:p>
              </p:txBody>
            </p:sp>
          </mc:Fallback>
        </mc:AlternateContent>
        <p:cxnSp>
          <p:nvCxnSpPr>
            <p:cNvPr id="34" name="Connecteur droit 33"/>
            <p:cNvCxnSpPr/>
            <p:nvPr/>
          </p:nvCxnSpPr>
          <p:spPr>
            <a:xfrm>
              <a:off x="2303777" y="4064480"/>
              <a:ext cx="2520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2771801" y="4064480"/>
              <a:ext cx="252000"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2555777" y="4064480"/>
              <a:ext cx="216024" cy="59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ZoneTexte 36"/>
                <p:cNvSpPr txBox="1"/>
                <p:nvPr/>
              </p:nvSpPr>
              <p:spPr>
                <a:xfrm>
                  <a:off x="2251335" y="3803044"/>
                  <a:ext cx="299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𝑡</m:t>
                        </m:r>
                      </m:oMath>
                    </m:oMathPara>
                  </a14:m>
                  <a:endParaRPr lang="fr-FR" sz="1400" dirty="0"/>
                </a:p>
              </p:txBody>
            </p:sp>
          </mc:Choice>
          <mc:Fallback xmlns="">
            <p:sp>
              <p:nvSpPr>
                <p:cNvPr id="79" name="ZoneTexte 78"/>
                <p:cNvSpPr txBox="1">
                  <a:spLocks noRot="1" noChangeAspect="1" noMove="1" noResize="1" noEditPoints="1" noAdjustHandles="1" noChangeArrowheads="1" noChangeShapeType="1" noTextEdit="1"/>
                </p:cNvSpPr>
                <p:nvPr/>
              </p:nvSpPr>
              <p:spPr>
                <a:xfrm>
                  <a:off x="2251335" y="3803044"/>
                  <a:ext cx="299634" cy="307777"/>
                </a:xfrm>
                <a:prstGeom prst="rect">
                  <a:avLst/>
                </a:prstGeom>
                <a:blipFill>
                  <a:blip r:embed="rId7"/>
                  <a:stretch>
                    <a:fillRect/>
                  </a:stretch>
                </a:blipFill>
              </p:spPr>
              <p:txBody>
                <a:bodyPr/>
                <a:lstStyle/>
                <a:p>
                  <a:r>
                    <a:rPr lang="en-CA">
                      <a:noFill/>
                    </a:rPr>
                    <a:t> </a:t>
                  </a:r>
                </a:p>
              </p:txBody>
            </p:sp>
          </mc:Fallback>
        </mc:AlternateContent>
        <p:sp>
          <p:nvSpPr>
            <p:cNvPr id="38" name="ZoneTexte 37"/>
            <p:cNvSpPr txBox="1"/>
            <p:nvPr/>
          </p:nvSpPr>
          <p:spPr>
            <a:xfrm>
              <a:off x="3329525" y="3610035"/>
              <a:ext cx="3178357" cy="307777"/>
            </a:xfrm>
            <a:prstGeom prst="rect">
              <a:avLst/>
            </a:prstGeom>
            <a:noFill/>
          </p:spPr>
          <p:txBody>
            <a:bodyPr wrap="square" rtlCol="0">
              <a:spAutoFit/>
            </a:bodyPr>
            <a:lstStyle/>
            <a:p>
              <a:r>
                <a:rPr lang="fr-CA" sz="1400" dirty="0">
                  <a:latin typeface="+mj-lt"/>
                </a:rPr>
                <a:t>Élément plat appuyé sur une seule rive</a:t>
              </a:r>
              <a:endParaRPr lang="fr-FR" sz="1400" dirty="0">
                <a:latin typeface="+mj-lt"/>
              </a:endParaRPr>
            </a:p>
          </p:txBody>
        </p:sp>
        <p:sp>
          <p:nvSpPr>
            <p:cNvPr id="39" name="ZoneTexte 38"/>
            <p:cNvSpPr txBox="1"/>
            <p:nvPr/>
          </p:nvSpPr>
          <p:spPr>
            <a:xfrm>
              <a:off x="3329525" y="3913311"/>
              <a:ext cx="3116256" cy="307777"/>
            </a:xfrm>
            <a:prstGeom prst="rect">
              <a:avLst/>
            </a:prstGeom>
            <a:noFill/>
          </p:spPr>
          <p:txBody>
            <a:bodyPr wrap="square" rtlCol="0">
              <a:spAutoFit/>
            </a:bodyPr>
            <a:lstStyle/>
            <a:p>
              <a:r>
                <a:rPr lang="fr-CA" sz="1400" dirty="0">
                  <a:latin typeface="+mj-lt"/>
                </a:rPr>
                <a:t>Élément plat appuyé sur les deux rives</a:t>
              </a:r>
              <a:endParaRPr lang="fr-FR" sz="1400" dirty="0">
                <a:latin typeface="+mj-lt"/>
              </a:endParaRPr>
            </a:p>
          </p:txBody>
        </p:sp>
        <p:cxnSp>
          <p:nvCxnSpPr>
            <p:cNvPr id="40" name="Connecteur droit avec flèche 39"/>
            <p:cNvCxnSpPr/>
            <p:nvPr/>
          </p:nvCxnSpPr>
          <p:spPr>
            <a:xfrm>
              <a:off x="3417798" y="3880793"/>
              <a:ext cx="2838093" cy="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3417796" y="4181231"/>
              <a:ext cx="283809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flipH="1" flipV="1">
              <a:off x="2773387" y="3726904"/>
              <a:ext cx="644410" cy="454327"/>
            </a:xfrm>
            <a:prstGeom prst="line">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2124097" y="2310104"/>
              <a:ext cx="1295954" cy="307777"/>
            </a:xfrm>
            <a:prstGeom prst="rect">
              <a:avLst/>
            </a:prstGeom>
            <a:noFill/>
          </p:spPr>
          <p:txBody>
            <a:bodyPr wrap="square" rtlCol="0">
              <a:spAutoFit/>
            </a:bodyPr>
            <a:lstStyle/>
            <a:p>
              <a:r>
                <a:rPr lang="fr-CA" sz="1400" dirty="0">
                  <a:solidFill>
                    <a:srgbClr val="000099"/>
                  </a:solidFill>
                  <a:latin typeface="+mj-lt"/>
                </a:rPr>
                <a:t>Aile ou semelle</a:t>
              </a:r>
              <a:endParaRPr lang="fr-FR" sz="1400" dirty="0">
                <a:solidFill>
                  <a:srgbClr val="000099"/>
                </a:solidFill>
                <a:latin typeface="+mj-lt"/>
              </a:endParaRPr>
            </a:p>
          </p:txBody>
        </p:sp>
        <p:grpSp>
          <p:nvGrpSpPr>
            <p:cNvPr id="44" name="Groupe 43"/>
            <p:cNvGrpSpPr/>
            <p:nvPr/>
          </p:nvGrpSpPr>
          <p:grpSpPr>
            <a:xfrm>
              <a:off x="2015777" y="2597931"/>
              <a:ext cx="1326966" cy="471029"/>
              <a:chOff x="2015777" y="2597931"/>
              <a:chExt cx="1326966" cy="471029"/>
            </a:xfrm>
          </p:grpSpPr>
          <p:cxnSp>
            <p:nvCxnSpPr>
              <p:cNvPr id="49" name="Connecteur droit 48"/>
              <p:cNvCxnSpPr/>
              <p:nvPr/>
            </p:nvCxnSpPr>
            <p:spPr>
              <a:xfrm flipH="1">
                <a:off x="2015777" y="2597931"/>
                <a:ext cx="174966" cy="471029"/>
              </a:xfrm>
              <a:prstGeom prst="line">
                <a:avLst/>
              </a:prstGeom>
              <a:ln>
                <a:solidFill>
                  <a:srgbClr val="000099"/>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H="1" flipV="1">
                <a:off x="2190743" y="2597931"/>
                <a:ext cx="1152000" cy="0"/>
              </a:xfrm>
              <a:prstGeom prst="straightConnector1">
                <a:avLst/>
              </a:prstGeom>
              <a:ln>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45" name="ZoneTexte 44"/>
            <p:cNvSpPr txBox="1"/>
            <p:nvPr/>
          </p:nvSpPr>
          <p:spPr>
            <a:xfrm>
              <a:off x="1763688" y="3356992"/>
              <a:ext cx="591183" cy="307777"/>
            </a:xfrm>
            <a:prstGeom prst="rect">
              <a:avLst/>
            </a:prstGeom>
            <a:noFill/>
          </p:spPr>
          <p:txBody>
            <a:bodyPr wrap="square" rtlCol="0">
              <a:spAutoFit/>
            </a:bodyPr>
            <a:lstStyle/>
            <a:p>
              <a:r>
                <a:rPr lang="fr-CA" sz="1400" dirty="0">
                  <a:solidFill>
                    <a:srgbClr val="000099"/>
                  </a:solidFill>
                  <a:latin typeface="+mj-lt"/>
                </a:rPr>
                <a:t>Âme</a:t>
              </a:r>
              <a:endParaRPr lang="fr-FR" sz="1400" dirty="0">
                <a:solidFill>
                  <a:srgbClr val="000099"/>
                </a:solidFill>
                <a:latin typeface="+mj-lt"/>
              </a:endParaRPr>
            </a:p>
          </p:txBody>
        </p:sp>
        <p:grpSp>
          <p:nvGrpSpPr>
            <p:cNvPr id="46" name="Groupe 45"/>
            <p:cNvGrpSpPr/>
            <p:nvPr/>
          </p:nvGrpSpPr>
          <p:grpSpPr>
            <a:xfrm>
              <a:off x="1839529" y="3610763"/>
              <a:ext cx="716248" cy="151683"/>
              <a:chOff x="1924862" y="3707102"/>
              <a:chExt cx="716248" cy="151683"/>
            </a:xfrm>
          </p:grpSpPr>
          <p:cxnSp>
            <p:nvCxnSpPr>
              <p:cNvPr id="47" name="Connecteur droit 46"/>
              <p:cNvCxnSpPr>
                <a:endCxn id="14" idx="2"/>
              </p:cNvCxnSpPr>
              <p:nvPr/>
            </p:nvCxnSpPr>
            <p:spPr>
              <a:xfrm>
                <a:off x="2400348" y="3707102"/>
                <a:ext cx="240762" cy="151683"/>
              </a:xfrm>
              <a:prstGeom prst="line">
                <a:avLst/>
              </a:prstGeom>
              <a:ln>
                <a:solidFill>
                  <a:srgbClr val="000099"/>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1924862" y="3707102"/>
                <a:ext cx="478694" cy="0"/>
              </a:xfrm>
              <a:prstGeom prst="straightConnector1">
                <a:avLst/>
              </a:prstGeom>
              <a:ln>
                <a:solidFill>
                  <a:srgbClr val="000099"/>
                </a:solidFill>
              </a:ln>
            </p:spPr>
            <p:style>
              <a:lnRef idx="1">
                <a:schemeClr val="accent1"/>
              </a:lnRef>
              <a:fillRef idx="0">
                <a:schemeClr val="accent1"/>
              </a:fillRef>
              <a:effectRef idx="0">
                <a:schemeClr val="accent1"/>
              </a:effectRef>
              <a:fontRef idx="minor">
                <a:schemeClr val="tx1"/>
              </a:fontRef>
            </p:style>
          </p:cxnSp>
        </p:grpSp>
      </p:grpSp>
      <p:grpSp>
        <p:nvGrpSpPr>
          <p:cNvPr id="69" name="Groupe 68"/>
          <p:cNvGrpSpPr/>
          <p:nvPr/>
        </p:nvGrpSpPr>
        <p:grpSpPr>
          <a:xfrm>
            <a:off x="6263388" y="2645377"/>
            <a:ext cx="4644008" cy="2085840"/>
            <a:chOff x="4067944" y="2135248"/>
            <a:chExt cx="4644008" cy="2085840"/>
          </a:xfrm>
        </p:grpSpPr>
        <p:sp>
          <p:nvSpPr>
            <p:cNvPr id="70" name="Rectangle 69"/>
            <p:cNvSpPr/>
            <p:nvPr/>
          </p:nvSpPr>
          <p:spPr>
            <a:xfrm>
              <a:off x="4923866" y="2636912"/>
              <a:ext cx="900000" cy="252000"/>
            </a:xfrm>
            <a:prstGeom prst="rect">
              <a:avLst/>
            </a:prstGeom>
            <a:pattFill prst="wdDn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rot="5400000">
              <a:off x="4266490" y="3302627"/>
              <a:ext cx="1296000" cy="234529"/>
            </a:xfrm>
            <a:prstGeom prst="rect">
              <a:avLst/>
            </a:prstGeom>
            <a:pattFill prst="wdDn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p:cNvSpPr/>
            <p:nvPr/>
          </p:nvSpPr>
          <p:spPr>
            <a:xfrm rot="5400000">
              <a:off x="4913579" y="2781979"/>
              <a:ext cx="129871" cy="1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72"/>
            <p:cNvCxnSpPr/>
            <p:nvPr/>
          </p:nvCxnSpPr>
          <p:spPr>
            <a:xfrm>
              <a:off x="5031778" y="3141032"/>
              <a:ext cx="0" cy="57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flipH="1">
              <a:off x="5283746" y="2889000"/>
              <a:ext cx="538737" cy="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Arc 74"/>
            <p:cNvSpPr/>
            <p:nvPr/>
          </p:nvSpPr>
          <p:spPr>
            <a:xfrm flipH="1">
              <a:off x="5031778" y="2889000"/>
              <a:ext cx="540000" cy="54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76" name="Connecteur droit 75"/>
            <p:cNvCxnSpPr/>
            <p:nvPr/>
          </p:nvCxnSpPr>
          <p:spPr>
            <a:xfrm flipV="1">
              <a:off x="5823666" y="2636912"/>
              <a:ext cx="0" cy="25200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4797225" y="2636912"/>
              <a:ext cx="1026641" cy="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flipH="1">
              <a:off x="4797225" y="2633677"/>
              <a:ext cx="0" cy="1584176"/>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flipH="1">
              <a:off x="5283747" y="3969000"/>
              <a:ext cx="540119" cy="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flipV="1">
              <a:off x="5031778" y="3429000"/>
              <a:ext cx="540000" cy="54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81" name="Connecteur droit 80"/>
            <p:cNvCxnSpPr/>
            <p:nvPr/>
          </p:nvCxnSpPr>
          <p:spPr>
            <a:xfrm>
              <a:off x="5823666" y="3969088"/>
              <a:ext cx="0" cy="25200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a:off x="4797225" y="4221088"/>
              <a:ext cx="1025258" cy="0"/>
            </a:xfrm>
            <a:prstGeom prst="lin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p:nvPr/>
          </p:nvCxnSpPr>
          <p:spPr>
            <a:xfrm>
              <a:off x="5894491" y="2636912"/>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a:endCxn id="70" idx="2"/>
            </p:cNvCxnSpPr>
            <p:nvPr/>
          </p:nvCxnSpPr>
          <p:spPr>
            <a:xfrm flipH="1" flipV="1">
              <a:off x="5373866" y="2888912"/>
              <a:ext cx="303910" cy="559834"/>
            </a:xfrm>
            <a:prstGeom prst="line">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a:off x="5894491" y="2888912"/>
              <a:ext cx="28941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Connecteur droit avec flèche 85"/>
            <p:cNvCxnSpPr/>
            <p:nvPr/>
          </p:nvCxnSpPr>
          <p:spPr>
            <a:xfrm>
              <a:off x="4923665" y="2353168"/>
              <a:ext cx="0" cy="21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V="1">
              <a:off x="6028024" y="2420912"/>
              <a:ext cx="0" cy="21600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flipV="1">
              <a:off x="6028024" y="2888912"/>
              <a:ext cx="0" cy="21600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ZoneTexte 88"/>
                <p:cNvSpPr txBox="1"/>
                <p:nvPr/>
              </p:nvSpPr>
              <p:spPr>
                <a:xfrm>
                  <a:off x="5894491" y="2609023"/>
                  <a:ext cx="30444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𝑡</m:t>
                        </m:r>
                      </m:oMath>
                    </m:oMathPara>
                  </a14:m>
                  <a:endParaRPr lang="fr-FR" sz="1400" dirty="0"/>
                </a:p>
              </p:txBody>
            </p:sp>
          </mc:Choice>
          <mc:Fallback xmlns="">
            <p:sp>
              <p:nvSpPr>
                <p:cNvPr id="200" name="ZoneTexte 199"/>
                <p:cNvSpPr txBox="1">
                  <a:spLocks noRot="1" noChangeAspect="1" noMove="1" noResize="1" noEditPoints="1" noAdjustHandles="1" noChangeArrowheads="1" noChangeShapeType="1" noTextEdit="1"/>
                </p:cNvSpPr>
                <p:nvPr/>
              </p:nvSpPr>
              <p:spPr>
                <a:xfrm>
                  <a:off x="5894491" y="2609023"/>
                  <a:ext cx="304442" cy="307777"/>
                </a:xfrm>
                <a:prstGeom prst="rect">
                  <a:avLst/>
                </a:prstGeom>
                <a:blipFill rotWithShape="1">
                  <a:blip r:embed="rId4"/>
                  <a:stretch>
                    <a:fillRect/>
                  </a:stretch>
                </a:blipFill>
              </p:spPr>
              <p:txBody>
                <a:bodyPr/>
                <a:lstStyle/>
                <a:p>
                  <a:r>
                    <a:rPr lang="fr-FR">
                      <a:noFill/>
                    </a:rPr>
                    <a:t> </a:t>
                  </a:r>
                </a:p>
              </p:txBody>
            </p:sp>
          </mc:Fallback>
        </mc:AlternateContent>
        <p:cxnSp>
          <p:nvCxnSpPr>
            <p:cNvPr id="90" name="Connecteur droit avec flèche 89"/>
            <p:cNvCxnSpPr/>
            <p:nvPr/>
          </p:nvCxnSpPr>
          <p:spPr>
            <a:xfrm>
              <a:off x="5823866" y="2348880"/>
              <a:ext cx="0" cy="21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4923866" y="2443025"/>
              <a:ext cx="900000"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ZoneTexte 91"/>
                <p:cNvSpPr txBox="1"/>
                <p:nvPr/>
              </p:nvSpPr>
              <p:spPr>
                <a:xfrm>
                  <a:off x="5221645" y="2135248"/>
                  <a:ext cx="36785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𝑤</m:t>
                        </m:r>
                      </m:oMath>
                    </m:oMathPara>
                  </a14:m>
                  <a:endParaRPr lang="fr-FR" sz="1400" dirty="0"/>
                </a:p>
              </p:txBody>
            </p:sp>
          </mc:Choice>
          <mc:Fallback xmlns="">
            <p:sp>
              <p:nvSpPr>
                <p:cNvPr id="203" name="ZoneTexte 202"/>
                <p:cNvSpPr txBox="1">
                  <a:spLocks noRot="1" noChangeAspect="1" noMove="1" noResize="1" noEditPoints="1" noAdjustHandles="1" noChangeArrowheads="1" noChangeShapeType="1" noTextEdit="1"/>
                </p:cNvSpPr>
                <p:nvPr/>
              </p:nvSpPr>
              <p:spPr>
                <a:xfrm>
                  <a:off x="5221645" y="2135248"/>
                  <a:ext cx="367858" cy="307777"/>
                </a:xfrm>
                <a:prstGeom prst="rect">
                  <a:avLst/>
                </a:prstGeom>
                <a:blipFill rotWithShape="1">
                  <a:blip r:embed="rId5"/>
                  <a:stretch>
                    <a:fillRect/>
                  </a:stretch>
                </a:blipFill>
              </p:spPr>
              <p:txBody>
                <a:bodyPr/>
                <a:lstStyle/>
                <a:p>
                  <a:r>
                    <a:rPr lang="fr-FR">
                      <a:noFill/>
                    </a:rPr>
                    <a:t> </a:t>
                  </a:r>
                </a:p>
              </p:txBody>
            </p:sp>
          </mc:Fallback>
        </mc:AlternateContent>
        <p:cxnSp>
          <p:nvCxnSpPr>
            <p:cNvPr id="93" name="Connecteur droit avec flèche 92"/>
            <p:cNvCxnSpPr/>
            <p:nvPr/>
          </p:nvCxnSpPr>
          <p:spPr>
            <a:xfrm>
              <a:off x="4219778" y="2777433"/>
              <a:ext cx="5400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a:off x="4185217" y="4074098"/>
              <a:ext cx="5400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V="1">
              <a:off x="4364485" y="2777433"/>
              <a:ext cx="0" cy="1296665"/>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ZoneTexte 95"/>
                <p:cNvSpPr txBox="1"/>
                <p:nvPr/>
              </p:nvSpPr>
              <p:spPr>
                <a:xfrm>
                  <a:off x="4067944" y="3227910"/>
                  <a:ext cx="3297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𝑏</m:t>
                        </m:r>
                      </m:oMath>
                    </m:oMathPara>
                  </a14:m>
                  <a:endParaRPr lang="fr-FR" sz="1400" dirty="0"/>
                </a:p>
              </p:txBody>
            </p:sp>
          </mc:Choice>
          <mc:Fallback xmlns="">
            <p:sp>
              <p:nvSpPr>
                <p:cNvPr id="207" name="ZoneTexte 206"/>
                <p:cNvSpPr txBox="1">
                  <a:spLocks noRot="1" noChangeAspect="1" noMove="1" noResize="1" noEditPoints="1" noAdjustHandles="1" noChangeArrowheads="1" noChangeShapeType="1" noTextEdit="1"/>
                </p:cNvSpPr>
                <p:nvPr/>
              </p:nvSpPr>
              <p:spPr>
                <a:xfrm>
                  <a:off x="4067944" y="3227910"/>
                  <a:ext cx="329706" cy="307777"/>
                </a:xfrm>
                <a:prstGeom prst="rect">
                  <a:avLst/>
                </a:prstGeom>
                <a:blipFill rotWithShape="1">
                  <a:blip r:embed="rId6"/>
                  <a:stretch>
                    <a:fillRect/>
                  </a:stretch>
                </a:blipFill>
              </p:spPr>
              <p:txBody>
                <a:bodyPr/>
                <a:lstStyle/>
                <a:p>
                  <a:r>
                    <a:rPr lang="fr-FR">
                      <a:noFill/>
                    </a:rPr>
                    <a:t> </a:t>
                  </a:r>
                </a:p>
              </p:txBody>
            </p:sp>
          </mc:Fallback>
        </mc:AlternateContent>
        <p:cxnSp>
          <p:nvCxnSpPr>
            <p:cNvPr id="97" name="Connecteur droit 96"/>
            <p:cNvCxnSpPr/>
            <p:nvPr/>
          </p:nvCxnSpPr>
          <p:spPr>
            <a:xfrm>
              <a:off x="4563754" y="3632432"/>
              <a:ext cx="2520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5031778" y="3632432"/>
              <a:ext cx="252000"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flipV="1">
              <a:off x="4815754" y="3632432"/>
              <a:ext cx="216024" cy="59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0" name="ZoneTexte 99"/>
                <p:cNvSpPr txBox="1"/>
                <p:nvPr/>
              </p:nvSpPr>
              <p:spPr>
                <a:xfrm>
                  <a:off x="4511312" y="3356992"/>
                  <a:ext cx="299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𝑡</m:t>
                        </m:r>
                      </m:oMath>
                    </m:oMathPara>
                  </a14:m>
                  <a:endParaRPr lang="fr-FR" sz="1400" dirty="0"/>
                </a:p>
              </p:txBody>
            </p:sp>
          </mc:Choice>
          <mc:Fallback xmlns="">
            <p:sp>
              <p:nvSpPr>
                <p:cNvPr id="211" name="ZoneTexte 210"/>
                <p:cNvSpPr txBox="1">
                  <a:spLocks noRot="1" noChangeAspect="1" noMove="1" noResize="1" noEditPoints="1" noAdjustHandles="1" noChangeArrowheads="1" noChangeShapeType="1" noTextEdit="1"/>
                </p:cNvSpPr>
                <p:nvPr/>
              </p:nvSpPr>
              <p:spPr>
                <a:xfrm>
                  <a:off x="4511312" y="3356992"/>
                  <a:ext cx="299634" cy="307777"/>
                </a:xfrm>
                <a:prstGeom prst="rect">
                  <a:avLst/>
                </a:prstGeom>
                <a:blipFill>
                  <a:blip r:embed="rId7"/>
                  <a:stretch>
                    <a:fillRect/>
                  </a:stretch>
                </a:blipFill>
              </p:spPr>
              <p:txBody>
                <a:bodyPr/>
                <a:lstStyle/>
                <a:p>
                  <a:r>
                    <a:rPr lang="en-CA">
                      <a:noFill/>
                    </a:rPr>
                    <a:t> </a:t>
                  </a:r>
                </a:p>
              </p:txBody>
            </p:sp>
          </mc:Fallback>
        </mc:AlternateContent>
        <p:sp>
          <p:nvSpPr>
            <p:cNvPr id="101" name="ZoneTexte 100"/>
            <p:cNvSpPr txBox="1"/>
            <p:nvPr/>
          </p:nvSpPr>
          <p:spPr>
            <a:xfrm>
              <a:off x="5589502" y="3177987"/>
              <a:ext cx="3122450" cy="307777"/>
            </a:xfrm>
            <a:prstGeom prst="rect">
              <a:avLst/>
            </a:prstGeom>
            <a:noFill/>
          </p:spPr>
          <p:txBody>
            <a:bodyPr wrap="square" rtlCol="0">
              <a:spAutoFit/>
            </a:bodyPr>
            <a:lstStyle/>
            <a:p>
              <a:r>
                <a:rPr lang="fr-CA" sz="1400" dirty="0">
                  <a:latin typeface="+mj-lt"/>
                </a:rPr>
                <a:t>Élément plat appuyé sur une seule rive</a:t>
              </a:r>
              <a:endParaRPr lang="fr-FR" sz="1400" dirty="0">
                <a:latin typeface="+mj-lt"/>
              </a:endParaRPr>
            </a:p>
          </p:txBody>
        </p:sp>
        <p:sp>
          <p:nvSpPr>
            <p:cNvPr id="102" name="ZoneTexte 101"/>
            <p:cNvSpPr txBox="1"/>
            <p:nvPr/>
          </p:nvSpPr>
          <p:spPr>
            <a:xfrm>
              <a:off x="5589503" y="3481263"/>
              <a:ext cx="2986820" cy="307777"/>
            </a:xfrm>
            <a:prstGeom prst="rect">
              <a:avLst/>
            </a:prstGeom>
            <a:noFill/>
          </p:spPr>
          <p:txBody>
            <a:bodyPr wrap="square" rtlCol="0">
              <a:spAutoFit/>
            </a:bodyPr>
            <a:lstStyle/>
            <a:p>
              <a:r>
                <a:rPr lang="fr-CA" sz="1400" dirty="0">
                  <a:latin typeface="+mj-lt"/>
                </a:rPr>
                <a:t>Élément plat appuyé sur les deux rives</a:t>
              </a:r>
              <a:endParaRPr lang="fr-FR" sz="1400" dirty="0">
                <a:latin typeface="+mj-lt"/>
              </a:endParaRPr>
            </a:p>
          </p:txBody>
        </p:sp>
        <p:cxnSp>
          <p:nvCxnSpPr>
            <p:cNvPr id="103" name="Connecteur droit avec flèche 102"/>
            <p:cNvCxnSpPr/>
            <p:nvPr/>
          </p:nvCxnSpPr>
          <p:spPr>
            <a:xfrm>
              <a:off x="5677775" y="3448745"/>
              <a:ext cx="2782657" cy="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Connecteur droit avec flèche 103"/>
            <p:cNvCxnSpPr/>
            <p:nvPr/>
          </p:nvCxnSpPr>
          <p:spPr>
            <a:xfrm>
              <a:off x="5677773" y="3749183"/>
              <a:ext cx="278265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flipH="1" flipV="1">
              <a:off x="5033364" y="3294856"/>
              <a:ext cx="644410" cy="454327"/>
            </a:xfrm>
            <a:prstGeom prst="line">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106" name="Groupe 105"/>
          <p:cNvGrpSpPr/>
          <p:nvPr/>
        </p:nvGrpSpPr>
        <p:grpSpPr>
          <a:xfrm>
            <a:off x="4871864" y="5423042"/>
            <a:ext cx="5256584" cy="1171873"/>
            <a:chOff x="3387255" y="5281463"/>
            <a:chExt cx="5256584" cy="1171873"/>
          </a:xfrm>
        </p:grpSpPr>
        <p:sp>
          <p:nvSpPr>
            <p:cNvPr id="107" name="Rectangle 106"/>
            <p:cNvSpPr/>
            <p:nvPr/>
          </p:nvSpPr>
          <p:spPr>
            <a:xfrm rot="5400000">
              <a:off x="5062598" y="5899990"/>
              <a:ext cx="684000" cy="206693"/>
            </a:xfrm>
            <a:prstGeom prst="rect">
              <a:avLst/>
            </a:prstGeom>
            <a:pattFill prst="wdDnDiag">
              <a:fgClr>
                <a:schemeClr val="tx1"/>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Rectangle 107"/>
            <p:cNvSpPr/>
            <p:nvPr/>
          </p:nvSpPr>
          <p:spPr>
            <a:xfrm>
              <a:off x="4067944" y="5553336"/>
              <a:ext cx="1440000" cy="900000"/>
            </a:xfrm>
            <a:prstGeom prst="rect">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9" name="Rectangle à coins arrondis 108"/>
            <p:cNvSpPr/>
            <p:nvPr/>
          </p:nvSpPr>
          <p:spPr>
            <a:xfrm>
              <a:off x="4261500" y="5711780"/>
              <a:ext cx="1052888" cy="583113"/>
            </a:xfrm>
            <a:prstGeom prst="roundRect">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110" name="Connecteur droit 109"/>
            <p:cNvCxnSpPr>
              <a:endCxn id="108" idx="3"/>
            </p:cNvCxnSpPr>
            <p:nvPr/>
          </p:nvCxnSpPr>
          <p:spPr>
            <a:xfrm flipH="1">
              <a:off x="5507944" y="5582573"/>
              <a:ext cx="178554" cy="420763"/>
            </a:xfrm>
            <a:prstGeom prst="line">
              <a:avLst/>
            </a:prstGeom>
            <a:ln>
              <a:solidFill>
                <a:schemeClr val="tx1"/>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11" name="ZoneTexte 110"/>
            <p:cNvSpPr txBox="1"/>
            <p:nvPr/>
          </p:nvSpPr>
          <p:spPr>
            <a:xfrm>
              <a:off x="5633783" y="5281463"/>
              <a:ext cx="3010056" cy="754053"/>
            </a:xfrm>
            <a:prstGeom prst="rect">
              <a:avLst/>
            </a:prstGeom>
            <a:noFill/>
          </p:spPr>
          <p:txBody>
            <a:bodyPr wrap="square" rtlCol="0">
              <a:spAutoFit/>
            </a:bodyPr>
            <a:lstStyle/>
            <a:p>
              <a:r>
                <a:rPr lang="fr-CA" sz="1400" dirty="0">
                  <a:latin typeface="+mj-lt"/>
                </a:rPr>
                <a:t>Élément plat appuyé sur les deux rives</a:t>
              </a:r>
            </a:p>
            <a:p>
              <a:endParaRPr lang="fr-CA" sz="500" dirty="0">
                <a:latin typeface="+mj-lt"/>
              </a:endParaRPr>
            </a:p>
            <a:p>
              <a:r>
                <a:rPr lang="fr-CA" sz="1200" dirty="0">
                  <a:latin typeface="+mj-lt"/>
                </a:rPr>
                <a:t>Les éléments adjacents sont eux-mêmes appuyés sur les deux rives</a:t>
              </a:r>
            </a:p>
          </p:txBody>
        </p:sp>
        <p:cxnSp>
          <p:nvCxnSpPr>
            <p:cNvPr id="112" name="Connecteur droit avec flèche 111"/>
            <p:cNvCxnSpPr/>
            <p:nvPr/>
          </p:nvCxnSpPr>
          <p:spPr>
            <a:xfrm>
              <a:off x="5663860" y="5582573"/>
              <a:ext cx="283596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p:cNvCxnSpPr/>
            <p:nvPr/>
          </p:nvCxnSpPr>
          <p:spPr>
            <a:xfrm>
              <a:off x="3501337" y="5546615"/>
              <a:ext cx="5400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Connecteur droit avec flèche 113"/>
            <p:cNvCxnSpPr/>
            <p:nvPr/>
          </p:nvCxnSpPr>
          <p:spPr>
            <a:xfrm>
              <a:off x="3501337" y="6453336"/>
              <a:ext cx="5400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flipV="1">
              <a:off x="3666190" y="5546616"/>
              <a:ext cx="0" cy="90672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ZoneTexte 115"/>
                <p:cNvSpPr txBox="1"/>
                <p:nvPr/>
              </p:nvSpPr>
              <p:spPr>
                <a:xfrm>
                  <a:off x="3387255" y="5805264"/>
                  <a:ext cx="3297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𝑏</m:t>
                        </m:r>
                      </m:oMath>
                    </m:oMathPara>
                  </a14:m>
                  <a:endParaRPr lang="fr-FR" sz="1400" dirty="0"/>
                </a:p>
              </p:txBody>
            </p:sp>
          </mc:Choice>
          <mc:Fallback xmlns="">
            <p:sp>
              <p:nvSpPr>
                <p:cNvPr id="246" name="ZoneTexte 245"/>
                <p:cNvSpPr txBox="1">
                  <a:spLocks noRot="1" noChangeAspect="1" noMove="1" noResize="1" noEditPoints="1" noAdjustHandles="1" noChangeArrowheads="1" noChangeShapeType="1" noTextEdit="1"/>
                </p:cNvSpPr>
                <p:nvPr/>
              </p:nvSpPr>
              <p:spPr>
                <a:xfrm>
                  <a:off x="3387255" y="5805264"/>
                  <a:ext cx="329706" cy="307777"/>
                </a:xfrm>
                <a:prstGeom prst="rect">
                  <a:avLst/>
                </a:prstGeom>
                <a:blipFill rotWithShape="1">
                  <a:blip r:embed="rId9"/>
                  <a:stretch>
                    <a:fillRect/>
                  </a:stretch>
                </a:blipFill>
              </p:spPr>
              <p:txBody>
                <a:bodyPr/>
                <a:lstStyle/>
                <a:p>
                  <a:r>
                    <a:rPr lang="fr-FR">
                      <a:noFill/>
                    </a:rPr>
                    <a:t> </a:t>
                  </a:r>
                </a:p>
              </p:txBody>
            </p:sp>
          </mc:Fallback>
        </mc:AlternateContent>
        <p:cxnSp>
          <p:nvCxnSpPr>
            <p:cNvPr id="117" name="Connecteur droit 116"/>
            <p:cNvCxnSpPr/>
            <p:nvPr/>
          </p:nvCxnSpPr>
          <p:spPr>
            <a:xfrm>
              <a:off x="4247992" y="6021288"/>
              <a:ext cx="252000"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Connecteur droit avec flèche 117"/>
            <p:cNvCxnSpPr/>
            <p:nvPr/>
          </p:nvCxnSpPr>
          <p:spPr>
            <a:xfrm flipV="1">
              <a:off x="4031968" y="6021288"/>
              <a:ext cx="216024" cy="595"/>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ZoneTexte 118"/>
                <p:cNvSpPr txBox="1"/>
                <p:nvPr/>
              </p:nvSpPr>
              <p:spPr>
                <a:xfrm>
                  <a:off x="3789723" y="5754741"/>
                  <a:ext cx="29963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A" sz="1400" i="1">
                            <a:latin typeface="Cambria Math"/>
                          </a:rPr>
                          <m:t>𝑡</m:t>
                        </m:r>
                      </m:oMath>
                    </m:oMathPara>
                  </a14:m>
                  <a:endParaRPr lang="fr-FR" sz="1400" dirty="0"/>
                </a:p>
              </p:txBody>
            </p:sp>
          </mc:Choice>
          <mc:Fallback xmlns="">
            <p:sp>
              <p:nvSpPr>
                <p:cNvPr id="249" name="ZoneTexte 248"/>
                <p:cNvSpPr txBox="1">
                  <a:spLocks noRot="1" noChangeAspect="1" noMove="1" noResize="1" noEditPoints="1" noAdjustHandles="1" noChangeArrowheads="1" noChangeShapeType="1" noTextEdit="1"/>
                </p:cNvSpPr>
                <p:nvPr/>
              </p:nvSpPr>
              <p:spPr>
                <a:xfrm>
                  <a:off x="3789723" y="5754741"/>
                  <a:ext cx="299634" cy="307777"/>
                </a:xfrm>
                <a:prstGeom prst="rect">
                  <a:avLst/>
                </a:prstGeom>
                <a:blipFill>
                  <a:blip r:embed="rId7"/>
                  <a:stretch>
                    <a:fillRect/>
                  </a:stretch>
                </a:blipFill>
              </p:spPr>
              <p:txBody>
                <a:bodyPr/>
                <a:lstStyle/>
                <a:p>
                  <a:r>
                    <a:rPr lang="en-CA">
                      <a:noFill/>
                    </a:rPr>
                    <a:t> </a:t>
                  </a:r>
                </a:p>
              </p:txBody>
            </p:sp>
          </mc:Fallback>
        </mc:AlternateContent>
        <p:cxnSp>
          <p:nvCxnSpPr>
            <p:cNvPr id="120" name="Connecteur droit 119"/>
            <p:cNvCxnSpPr/>
            <p:nvPr/>
          </p:nvCxnSpPr>
          <p:spPr>
            <a:xfrm>
              <a:off x="3815944" y="6017978"/>
              <a:ext cx="252000"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1" name="Rectangle 120"/>
          <p:cNvSpPr/>
          <p:nvPr/>
        </p:nvSpPr>
        <p:spPr>
          <a:xfrm>
            <a:off x="2140522" y="5906193"/>
            <a:ext cx="2356196" cy="307777"/>
          </a:xfrm>
          <a:prstGeom prst="rect">
            <a:avLst/>
          </a:prstGeom>
        </p:spPr>
        <p:txBody>
          <a:bodyPr wrap="square">
            <a:spAutoFit/>
          </a:bodyPr>
          <a:lstStyle/>
          <a:p>
            <a:r>
              <a:rPr lang="fr-FR" sz="1400" dirty="0">
                <a:latin typeface="Univers Condensed"/>
              </a:rPr>
              <a:t>Appuis des éléments plats</a:t>
            </a:r>
          </a:p>
        </p:txBody>
      </p:sp>
      <p:sp>
        <p:nvSpPr>
          <p:cNvPr id="3" name="ZoneTexte 2"/>
          <p:cNvSpPr txBox="1"/>
          <p:nvPr/>
        </p:nvSpPr>
        <p:spPr>
          <a:xfrm>
            <a:off x="589632" y="6555460"/>
            <a:ext cx="2975840" cy="276999"/>
          </a:xfrm>
          <a:prstGeom prst="rect">
            <a:avLst/>
          </a:prstGeom>
          <a:noFill/>
        </p:spPr>
        <p:txBody>
          <a:bodyPr wrap="square" rtlCol="0">
            <a:spAutoFit/>
          </a:bodyPr>
          <a:lstStyle/>
          <a:p>
            <a:r>
              <a:rPr lang="fr-CA" sz="1200" dirty="0"/>
              <a:t>Source: Florent Lévesque et Denis Tremblay</a:t>
            </a:r>
          </a:p>
        </p:txBody>
      </p:sp>
    </p:spTree>
    <p:extLst>
      <p:ext uri="{BB962C8B-B14F-4D97-AF65-F5344CB8AC3E}">
        <p14:creationId xmlns:p14="http://schemas.microsoft.com/office/powerpoint/2010/main" val="31797963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Voilement des parois minces</a:t>
            </a:r>
            <a:endParaRPr lang="fr-CA" dirty="0">
              <a:solidFill>
                <a:schemeClr val="accent2"/>
              </a:solidFill>
            </a:endParaRPr>
          </a:p>
        </p:txBody>
      </p:sp>
      <p:pic>
        <p:nvPicPr>
          <p:cNvPr id="122" name="Image 121"/>
          <p:cNvPicPr>
            <a:picLocks noChangeAspect="1"/>
          </p:cNvPicPr>
          <p:nvPr/>
        </p:nvPicPr>
        <p:blipFill>
          <a:blip r:embed="rId3"/>
          <a:stretch>
            <a:fillRect/>
          </a:stretch>
        </p:blipFill>
        <p:spPr>
          <a:xfrm>
            <a:off x="5141891" y="1329342"/>
            <a:ext cx="5517758" cy="3899299"/>
          </a:xfrm>
          <a:prstGeom prst="rect">
            <a:avLst/>
          </a:prstGeom>
        </p:spPr>
      </p:pic>
      <mc:AlternateContent xmlns:mc="http://schemas.openxmlformats.org/markup-compatibility/2006" xmlns:a14="http://schemas.microsoft.com/office/drawing/2010/main">
        <mc:Choice Requires="a14">
          <p:sp>
            <p:nvSpPr>
              <p:cNvPr id="124" name="Rectangle 1027"/>
              <p:cNvSpPr txBox="1">
                <a:spLocks noChangeArrowheads="1"/>
              </p:cNvSpPr>
              <p:nvPr/>
            </p:nvSpPr>
            <p:spPr bwMode="auto">
              <a:xfrm>
                <a:off x="838201" y="987263"/>
                <a:ext cx="4519298" cy="22917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Par convention,</a:t>
                </a:r>
              </a:p>
              <a:p>
                <a:pPr marL="457200" lvl="1" indent="-4572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defRPr/>
                </a:pPr>
                <a14:m>
                  <m:oMath xmlns:m="http://schemas.openxmlformats.org/officeDocument/2006/math">
                    <m:r>
                      <a:rPr lang="fr-FR" sz="2000" i="1" dirty="0">
                        <a:latin typeface="Cambria Math" panose="02040503050406030204" pitchFamily="18" charset="0"/>
                        <a:ea typeface="Cambria Math" panose="02040503050406030204" pitchFamily="18" charset="0"/>
                      </a:rPr>
                      <m:t>𝑤</m:t>
                    </m:r>
                  </m:oMath>
                </a14:m>
                <a:r>
                  <a:rPr lang="fr-FR" sz="2000" dirty="0">
                    <a:latin typeface="Univers Condensed"/>
                    <a:ea typeface="Cambria Math" panose="02040503050406030204" pitchFamily="18" charset="0"/>
                  </a:rPr>
                  <a:t> : largeur d’une aile retenue sur un seul bord</a:t>
                </a:r>
              </a:p>
              <a:p>
                <a:pPr marL="742950" lvl="2" indent="-342900" eaLnBrk="1" hangingPunct="1">
                  <a:defRPr/>
                </a:pPr>
                <a14:m>
                  <m:oMath xmlns:m="http://schemas.openxmlformats.org/officeDocument/2006/math">
                    <m:r>
                      <a:rPr lang="fr-FR" sz="2000" i="1" dirty="0">
                        <a:latin typeface="Cambria Math" panose="02040503050406030204" pitchFamily="18" charset="0"/>
                        <a:ea typeface="Cambria Math" panose="02040503050406030204" pitchFamily="18" charset="0"/>
                      </a:rPr>
                      <m:t>𝑏</m:t>
                    </m:r>
                  </m:oMath>
                </a14:m>
                <a:r>
                  <a:rPr lang="fr-FR" sz="2000" dirty="0">
                    <a:latin typeface="Univers Condensed"/>
                    <a:ea typeface="Cambria Math" panose="02040503050406030204" pitchFamily="18" charset="0"/>
                  </a:rPr>
                  <a:t> : largeur d’une aile retenue sur les deux bords</a:t>
                </a:r>
              </a:p>
            </p:txBody>
          </p:sp>
        </mc:Choice>
        <mc:Fallback xmlns="">
          <p:sp>
            <p:nvSpPr>
              <p:cNvPr id="124" name="Rectangle 1027"/>
              <p:cNvSpPr txBox="1">
                <a:spLocks noRot="1" noChangeAspect="1" noMove="1" noResize="1" noEditPoints="1" noAdjustHandles="1" noChangeArrowheads="1" noChangeShapeType="1" noTextEdit="1"/>
              </p:cNvSpPr>
              <p:nvPr/>
            </p:nvSpPr>
            <p:spPr bwMode="auto">
              <a:xfrm>
                <a:off x="838201" y="987263"/>
                <a:ext cx="4519298" cy="2291729"/>
              </a:xfrm>
              <a:prstGeom prst="rect">
                <a:avLst/>
              </a:prstGeom>
              <a:blipFill>
                <a:blip r:embed="rId4"/>
                <a:stretch>
                  <a:fillRect l="-1484" t="-13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5" name="Rectangle 124"/>
          <p:cNvSpPr/>
          <p:nvPr/>
        </p:nvSpPr>
        <p:spPr>
          <a:xfrm>
            <a:off x="5195306" y="5590284"/>
            <a:ext cx="5410927" cy="307777"/>
          </a:xfrm>
          <a:prstGeom prst="rect">
            <a:avLst/>
          </a:prstGeom>
        </p:spPr>
        <p:txBody>
          <a:bodyPr wrap="square">
            <a:spAutoFit/>
          </a:bodyPr>
          <a:lstStyle/>
          <a:p>
            <a:r>
              <a:rPr lang="fr-FR" sz="1400" dirty="0">
                <a:latin typeface="Univers Condensed"/>
              </a:rPr>
              <a:t>Degré de retenue des parois constituant les pièces comprimées</a:t>
            </a:r>
          </a:p>
        </p:txBody>
      </p:sp>
      <p:sp>
        <p:nvSpPr>
          <p:cNvPr id="8" name="Rectangle 7">
            <a:extLst>
              <a:ext uri="{FF2B5EF4-FFF2-40B4-BE49-F238E27FC236}">
                <a16:creationId xmlns:a16="http://schemas.microsoft.com/office/drawing/2014/main" id="{656C088B-D424-5D4A-98D4-682F03D9A26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3737951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Voilement des parois minces</a:t>
            </a:r>
            <a:endParaRPr lang="fr-CA" dirty="0">
              <a:solidFill>
                <a:schemeClr val="accent2"/>
              </a:solidFill>
            </a:endParaRPr>
          </a:p>
        </p:txBody>
      </p:sp>
      <p:sp>
        <p:nvSpPr>
          <p:cNvPr id="8" name="Rectangle 1027"/>
          <p:cNvSpPr txBox="1">
            <a:spLocks noChangeArrowheads="1"/>
          </p:cNvSpPr>
          <p:nvPr/>
        </p:nvSpPr>
        <p:spPr bwMode="auto">
          <a:xfrm>
            <a:off x="838200" y="668733"/>
            <a:ext cx="9821449" cy="295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La norme S157, article 7.5.1, précise aussi de </a:t>
            </a:r>
            <a:r>
              <a:rPr lang="fr-CA" sz="2000" u="sng" dirty="0">
                <a:latin typeface="Univers Condensed"/>
                <a:ea typeface="Cambria Math" panose="02040503050406030204" pitchFamily="18" charset="0"/>
              </a:rPr>
              <a:t>quelle façon mesurer la largeur</a:t>
            </a:r>
            <a:r>
              <a:rPr lang="fr-CA" sz="2000" dirty="0">
                <a:latin typeface="Univers Condensed"/>
                <a:ea typeface="Cambria Math" panose="02040503050406030204" pitchFamily="18" charset="0"/>
              </a:rPr>
              <a:t> 𝑏 :</a:t>
            </a:r>
          </a:p>
          <a:p>
            <a:pPr marL="457200" lvl="1" indent="-457200" eaLnBrk="1" hangingPunct="1">
              <a:buFont typeface="Calibri" panose="020F0502020204030204" pitchFamily="34" charset="0"/>
              <a:buChar char="−"/>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Dans le cas des </a:t>
            </a:r>
            <a:r>
              <a:rPr lang="fr-CA" sz="2000" u="sng" dirty="0">
                <a:latin typeface="Univers Condensed"/>
                <a:ea typeface="Cambria Math" panose="02040503050406030204" pitchFamily="18" charset="0"/>
              </a:rPr>
              <a:t>sections d’épaisseur uniforme, comme les </a:t>
            </a:r>
            <a:r>
              <a:rPr lang="fr-CA" sz="2000" b="1" u="sng" dirty="0">
                <a:latin typeface="Univers Condensed"/>
                <a:ea typeface="Cambria Math" panose="02040503050406030204" pitchFamily="18" charset="0"/>
              </a:rPr>
              <a:t>profilés en tôles</a:t>
            </a:r>
            <a:r>
              <a:rPr lang="fr-CA" sz="2000" dirty="0">
                <a:latin typeface="Univers Condensed"/>
                <a:ea typeface="Cambria Math" panose="02040503050406030204" pitchFamily="18" charset="0"/>
              </a:rPr>
              <a:t>, la largeur est mesurée à partir des intersections des axes des éléments adjacents, </a:t>
            </a:r>
            <a:r>
              <a:rPr lang="fr-CA" sz="2000" u="sng" dirty="0">
                <a:latin typeface="Univers Condensed"/>
                <a:ea typeface="Cambria Math" panose="02040503050406030204" pitchFamily="18" charset="0"/>
              </a:rPr>
              <a:t>sans tenir compte des rayons des coins</a:t>
            </a: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Dans le cas des </a:t>
            </a:r>
            <a:r>
              <a:rPr lang="fr-CA" sz="2000" b="1" u="sng" dirty="0">
                <a:latin typeface="Univers Condensed"/>
                <a:ea typeface="Cambria Math" panose="02040503050406030204" pitchFamily="18" charset="0"/>
              </a:rPr>
              <a:t>sections extrudées</a:t>
            </a:r>
            <a:r>
              <a:rPr lang="fr-CA" sz="2000" u="sng" dirty="0">
                <a:latin typeface="Univers Condensed"/>
                <a:ea typeface="Cambria Math" panose="02040503050406030204" pitchFamily="18" charset="0"/>
              </a:rPr>
              <a:t> possédant des congés aux soudures</a:t>
            </a:r>
            <a:r>
              <a:rPr lang="fr-CA" sz="2000" dirty="0">
                <a:latin typeface="Univers Condensed"/>
                <a:ea typeface="Cambria Math" panose="02040503050406030204" pitchFamily="18" charset="0"/>
              </a:rPr>
              <a:t>, la largeur doit correspondre à la distance mesurée à partir des points de tangence des rayons du congé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287" y="3543532"/>
            <a:ext cx="79819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4974932" y="5696051"/>
                <a:ext cx="2100660" cy="307777"/>
              </a:xfrm>
              <a:prstGeom prst="rect">
                <a:avLst/>
              </a:prstGeom>
            </p:spPr>
            <p:txBody>
              <a:bodyPr wrap="square">
                <a:spAutoFit/>
              </a:bodyPr>
              <a:lstStyle/>
              <a:p>
                <a:r>
                  <a:rPr lang="fr-CA" sz="1400" dirty="0">
                    <a:solidFill>
                      <a:schemeClr val="tx1"/>
                    </a:solidFill>
                    <a:latin typeface="Univers Condensed"/>
                  </a:rPr>
                  <a:t>Mesure de la largeur </a:t>
                </a:r>
                <a14:m>
                  <m:oMath xmlns:m="http://schemas.openxmlformats.org/officeDocument/2006/math">
                    <m:r>
                      <a:rPr lang="fr-CA" sz="1400" i="1" dirty="0">
                        <a:solidFill>
                          <a:schemeClr val="tx1"/>
                        </a:solidFill>
                        <a:latin typeface="Cambria Math" panose="02040503050406030204" pitchFamily="18" charset="0"/>
                      </a:rPr>
                      <m:t>𝑏</m:t>
                    </m:r>
                  </m:oMath>
                </a14:m>
                <a:endParaRPr lang="fr-FR"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4974932" y="5696051"/>
                <a:ext cx="2100660" cy="307777"/>
              </a:xfrm>
              <a:prstGeom prst="rect">
                <a:avLst/>
              </a:prstGeom>
              <a:blipFill>
                <a:blip r:embed="rId4"/>
                <a:stretch>
                  <a:fillRect l="-870" t="-1961" b="-19608"/>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2FED0D31-9653-44CB-8F0E-DA9ED9607DD6}"/>
              </a:ext>
            </a:extLst>
          </p:cNvPr>
          <p:cNvSpPr/>
          <p:nvPr/>
        </p:nvSpPr>
        <p:spPr>
          <a:xfrm>
            <a:off x="423425" y="6362807"/>
            <a:ext cx="5832995" cy="461665"/>
          </a:xfrm>
          <a:prstGeom prst="rect">
            <a:avLst/>
          </a:prstGeom>
        </p:spPr>
        <p:txBody>
          <a:bodyPr wrap="square">
            <a:spAutoFit/>
          </a:bodyPr>
          <a:lstStyle/>
          <a:p>
            <a:r>
              <a:rPr lang="fr-CA" sz="1200" dirty="0">
                <a:latin typeface="+mj-lt"/>
              </a:rPr>
              <a:t>Source : CSA  S157-17 : Calcul de la résistance mécanique des  éléments en aluminium</a:t>
            </a:r>
          </a:p>
          <a:p>
            <a:r>
              <a:rPr lang="fr-CA" sz="1200" dirty="0">
                <a:latin typeface="+mj-lt"/>
              </a:rPr>
              <a:t>© 2018 Canadian Standards Association</a:t>
            </a:r>
          </a:p>
        </p:txBody>
      </p:sp>
    </p:spTree>
    <p:extLst>
      <p:ext uri="{BB962C8B-B14F-4D97-AF65-F5344CB8AC3E}">
        <p14:creationId xmlns:p14="http://schemas.microsoft.com/office/powerpoint/2010/main" val="421683182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H – Voilement des éléments plats</a:t>
            </a:r>
          </a:p>
          <a:p>
            <a:r>
              <a:rPr lang="fr-FR" sz="2700" dirty="0"/>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02227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55</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4247142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Voilement des éléments plats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56</a:t>
            </a:fld>
            <a:endParaRPr lang="fr-FR"/>
          </a:p>
        </p:txBody>
      </p:sp>
    </p:spTree>
    <p:extLst>
      <p:ext uri="{BB962C8B-B14F-4D97-AF65-F5344CB8AC3E}">
        <p14:creationId xmlns:p14="http://schemas.microsoft.com/office/powerpoint/2010/main" val="2935927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Voilement des éléments plats</a:t>
            </a:r>
            <a:endParaRPr lang="fr-CA" dirty="0">
              <a:solidFill>
                <a:schemeClr val="accent2"/>
              </a:solidFill>
            </a:endParaRPr>
          </a:p>
        </p:txBody>
      </p:sp>
      <p:sp>
        <p:nvSpPr>
          <p:cNvPr id="8" name="Rectangle 7"/>
          <p:cNvSpPr/>
          <p:nvPr/>
        </p:nvSpPr>
        <p:spPr>
          <a:xfrm>
            <a:off x="143057" y="6092931"/>
            <a:ext cx="2281496" cy="646331"/>
          </a:xfrm>
          <a:prstGeom prst="rect">
            <a:avLst/>
          </a:prstGeom>
        </p:spPr>
        <p:txBody>
          <a:bodyPr wrap="square">
            <a:spAutoFit/>
          </a:bodyPr>
          <a:lstStyle/>
          <a:p>
            <a:r>
              <a:rPr lang="fr-CA" sz="1200" dirty="0">
                <a:latin typeface="+mj-lt"/>
              </a:rPr>
              <a:t>Sources: </a:t>
            </a:r>
            <a:r>
              <a:rPr lang="fr-CA" sz="1200" dirty="0" err="1">
                <a:latin typeface="+mj-lt"/>
              </a:rPr>
              <a:t>classes.mst.edu</a:t>
            </a:r>
            <a:r>
              <a:rPr lang="fr-CA" sz="1200" dirty="0">
                <a:latin typeface="+mj-lt"/>
              </a:rPr>
              <a:t>; Beaulieu, Denis. Calcul des charpentes d'aluminium (2003)</a:t>
            </a:r>
          </a:p>
        </p:txBody>
      </p:sp>
      <p:pic>
        <p:nvPicPr>
          <p:cNvPr id="10" name="Picture 2" descr="http://classes.mst.edu/civeng120/lessons/compression/examples/column_buckling/c-section_cfs_with_hol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743" y="3198437"/>
            <a:ext cx="3697114" cy="27728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722743" y="6171272"/>
            <a:ext cx="3697114" cy="307777"/>
          </a:xfrm>
          <a:prstGeom prst="rect">
            <a:avLst/>
          </a:prstGeom>
        </p:spPr>
        <p:txBody>
          <a:bodyPr wrap="square">
            <a:spAutoFit/>
          </a:bodyPr>
          <a:lstStyle/>
          <a:p>
            <a:r>
              <a:rPr lang="fr-FR" sz="1400" dirty="0">
                <a:latin typeface="Univers Condensed"/>
              </a:rPr>
              <a:t>Voilement des parois de colonnes en acier </a:t>
            </a:r>
          </a:p>
        </p:txBody>
      </p:sp>
      <p:pic>
        <p:nvPicPr>
          <p:cNvPr id="14" name="Image 13"/>
          <p:cNvPicPr>
            <a:picLocks noChangeAspect="1"/>
          </p:cNvPicPr>
          <p:nvPr/>
        </p:nvPicPr>
        <p:blipFill>
          <a:blip r:embed="rId4"/>
          <a:stretch>
            <a:fillRect/>
          </a:stretch>
        </p:blipFill>
        <p:spPr>
          <a:xfrm>
            <a:off x="9120337" y="44625"/>
            <a:ext cx="1228725" cy="5762625"/>
          </a:xfrm>
          <a:prstGeom prst="rect">
            <a:avLst/>
          </a:prstGeom>
        </p:spPr>
      </p:pic>
      <p:sp>
        <p:nvSpPr>
          <p:cNvPr id="15" name="Rectangle 1027"/>
          <p:cNvSpPr txBox="1">
            <a:spLocks noChangeArrowheads="1"/>
          </p:cNvSpPr>
          <p:nvPr/>
        </p:nvSpPr>
        <p:spPr bwMode="auto">
          <a:xfrm>
            <a:off x="838199" y="708628"/>
            <a:ext cx="8282137"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ea typeface="Cambria Math" panose="02040503050406030204" pitchFamily="18" charset="0"/>
              </a:rPr>
              <a:t>Les éléments plats se comportent de façon similaire aux pièces en compression</a:t>
            </a:r>
          </a:p>
          <a:p>
            <a:pPr marL="0" lvl="1" indent="0" eaLnBrk="1" hangingPunct="1">
              <a:buNone/>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rPr>
              <a:t>Les seules </a:t>
            </a:r>
            <a:r>
              <a:rPr lang="fr-CA" sz="2000" u="sng" dirty="0">
                <a:latin typeface="Univers Condensed"/>
              </a:rPr>
              <a:t>différences résident dans la définition de l’élancement de la paroi</a:t>
            </a:r>
            <a:r>
              <a:rPr lang="fr-CA" sz="2000" dirty="0">
                <a:latin typeface="Univers Condensed"/>
              </a:rPr>
              <a:t> et dans la </a:t>
            </a:r>
            <a:r>
              <a:rPr lang="fr-CA" sz="2000" u="sng" dirty="0">
                <a:latin typeface="Univers Condensed"/>
              </a:rPr>
              <a:t>capacité de cette dernière à résister davantage aux accroissements de charges après le </a:t>
            </a:r>
            <a:r>
              <a:rPr lang="fr-CA" sz="2000" b="1" u="sng" dirty="0">
                <a:latin typeface="Univers Condensed"/>
              </a:rPr>
              <a:t>voilement</a:t>
            </a:r>
            <a:r>
              <a:rPr lang="fr-CA" sz="2000" u="sng" dirty="0">
                <a:latin typeface="Univers Condensed"/>
              </a:rPr>
              <a:t> </a:t>
            </a:r>
            <a:r>
              <a:rPr lang="fr-CA" sz="2000" dirty="0">
                <a:latin typeface="Univers Condensed"/>
              </a:rPr>
              <a:t>(flambement d’une paroi)</a:t>
            </a:r>
            <a:endParaRPr lang="fr-FR" sz="2000" dirty="0">
              <a:latin typeface="Univers Condensed"/>
              <a:ea typeface="Cambria Math" panose="02040503050406030204" pitchFamily="18" charset="0"/>
            </a:endParaRPr>
          </a:p>
        </p:txBody>
      </p:sp>
      <p:sp>
        <p:nvSpPr>
          <p:cNvPr id="16" name="Rectangle 15"/>
          <p:cNvSpPr/>
          <p:nvPr/>
        </p:nvSpPr>
        <p:spPr>
          <a:xfrm>
            <a:off x="8906934" y="5801941"/>
            <a:ext cx="1981201" cy="523220"/>
          </a:xfrm>
          <a:prstGeom prst="rect">
            <a:avLst/>
          </a:prstGeom>
        </p:spPr>
        <p:txBody>
          <a:bodyPr wrap="square">
            <a:spAutoFit/>
          </a:bodyPr>
          <a:lstStyle/>
          <a:p>
            <a:r>
              <a:rPr lang="fr-FR" sz="1400" dirty="0">
                <a:latin typeface="Univers Condensed"/>
              </a:rPr>
              <a:t>Flambement d’une pièce comprimée </a:t>
            </a:r>
          </a:p>
        </p:txBody>
      </p:sp>
    </p:spTree>
    <p:extLst>
      <p:ext uri="{BB962C8B-B14F-4D97-AF65-F5344CB8AC3E}">
        <p14:creationId xmlns:p14="http://schemas.microsoft.com/office/powerpoint/2010/main" val="315776579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I – Modes de rupture des éléments plats</a:t>
            </a:r>
          </a:p>
          <a:p>
            <a:r>
              <a:rPr lang="fr-FR" sz="2700" dirty="0"/>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5944356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88942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a:t>
            </a:fld>
            <a:endParaRPr lang="fr-FR"/>
          </a:p>
        </p:txBody>
      </p:sp>
    </p:spTree>
    <p:extLst>
      <p:ext uri="{BB962C8B-B14F-4D97-AF65-F5344CB8AC3E}">
        <p14:creationId xmlns:p14="http://schemas.microsoft.com/office/powerpoint/2010/main" val="2714853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Modes de rupture des éléments plats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60</a:t>
            </a:fld>
            <a:endParaRPr lang="fr-FR"/>
          </a:p>
        </p:txBody>
      </p:sp>
    </p:spTree>
    <p:extLst>
      <p:ext uri="{BB962C8B-B14F-4D97-AF65-F5344CB8AC3E}">
        <p14:creationId xmlns:p14="http://schemas.microsoft.com/office/powerpoint/2010/main" val="2186826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Modes de rupture des éléments plats</a:t>
            </a:r>
            <a:endParaRPr lang="fr-CA" dirty="0">
              <a:solidFill>
                <a:schemeClr val="accent2"/>
              </a:solidFill>
            </a:endParaRPr>
          </a:p>
        </p:txBody>
      </p:sp>
      <p:sp>
        <p:nvSpPr>
          <p:cNvPr id="13" name="Rectangle 12"/>
          <p:cNvSpPr/>
          <p:nvPr/>
        </p:nvSpPr>
        <p:spPr>
          <a:xfrm>
            <a:off x="2048933" y="5406374"/>
            <a:ext cx="3836133" cy="307777"/>
          </a:xfrm>
          <a:prstGeom prst="rect">
            <a:avLst/>
          </a:prstGeom>
        </p:spPr>
        <p:txBody>
          <a:bodyPr wrap="square">
            <a:spAutoFit/>
          </a:bodyPr>
          <a:lstStyle/>
          <a:p>
            <a:r>
              <a:rPr lang="fr-FR" sz="1400" dirty="0">
                <a:latin typeface="Univers Condensed"/>
              </a:rPr>
              <a:t>Modes de rupture des parois comprimées</a:t>
            </a: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243" y="1484927"/>
            <a:ext cx="4909715" cy="451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1" y="872624"/>
                <a:ext cx="5168042" cy="28696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On considère trois parois pour lesquelles la longueur (</a:t>
                </a:r>
                <a14:m>
                  <m:oMath xmlns:m="http://schemas.openxmlformats.org/officeDocument/2006/math">
                    <m:r>
                      <a:rPr lang="fr-FR" sz="2000" i="1" dirty="0">
                        <a:latin typeface="Cambria Math" panose="02040503050406030204" pitchFamily="18" charset="0"/>
                        <a:ea typeface="Cambria Math" panose="02040503050406030204" pitchFamily="18" charset="0"/>
                      </a:rPr>
                      <m:t>𝐿</m:t>
                    </m:r>
                  </m:oMath>
                </a14:m>
                <a:r>
                  <a:rPr lang="fr-FR" sz="2000" dirty="0">
                    <a:latin typeface="Univers Condensed"/>
                    <a:ea typeface="Cambria Math" panose="02040503050406030204" pitchFamily="18" charset="0"/>
                  </a:rPr>
                  <a:t>) et l’épaisseur (</a:t>
                </a:r>
                <a14:m>
                  <m:oMath xmlns:m="http://schemas.openxmlformats.org/officeDocument/2006/math">
                    <m:r>
                      <a:rPr lang="fr-FR" sz="2000" i="1" dirty="0">
                        <a:latin typeface="Cambria Math" panose="02040503050406030204" pitchFamily="18" charset="0"/>
                        <a:ea typeface="Cambria Math" panose="02040503050406030204" pitchFamily="18" charset="0"/>
                      </a:rPr>
                      <m:t>𝑡</m:t>
                    </m:r>
                  </m:oMath>
                </a14:m>
                <a:r>
                  <a:rPr lang="fr-FR" sz="2000" dirty="0">
                    <a:latin typeface="Univers Condensed"/>
                    <a:ea typeface="Cambria Math" panose="02040503050406030204" pitchFamily="18" charset="0"/>
                  </a:rPr>
                  <a:t>) demeurent constantes, mais dont la largeur (</a:t>
                </a:r>
                <a14:m>
                  <m:oMath xmlns:m="http://schemas.openxmlformats.org/officeDocument/2006/math">
                    <m:r>
                      <a:rPr lang="fr-FR" sz="2000" i="1" dirty="0">
                        <a:latin typeface="Cambria Math" panose="02040503050406030204" pitchFamily="18" charset="0"/>
                        <a:ea typeface="Cambria Math" panose="02040503050406030204" pitchFamily="18" charset="0"/>
                      </a:rPr>
                      <m:t>𝑏</m:t>
                    </m:r>
                  </m:oMath>
                </a14:m>
                <a:r>
                  <a:rPr lang="fr-FR" sz="2000" dirty="0">
                    <a:latin typeface="Univers Condensed"/>
                    <a:ea typeface="Cambria Math" panose="02040503050406030204" pitchFamily="18" charset="0"/>
                  </a:rPr>
                  <a:t>) varie</a:t>
                </a:r>
              </a:p>
              <a:p>
                <a:pPr marL="342900" lvl="1" indent="-3429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Un des bords est libre et l’autre est retenu transversalement</a:t>
                </a: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1" y="872624"/>
                <a:ext cx="5168042" cy="2869643"/>
              </a:xfrm>
              <a:prstGeom prst="rect">
                <a:avLst/>
              </a:prstGeom>
              <a:blipFill>
                <a:blip r:embed="rId4"/>
                <a:stretch>
                  <a:fillRect l="-1063" r="-17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a:extLst>
              <a:ext uri="{FF2B5EF4-FFF2-40B4-BE49-F238E27FC236}">
                <a16:creationId xmlns:a16="http://schemas.microsoft.com/office/drawing/2014/main" id="{8DE3CCDB-7613-7842-9BE4-DE5F559A158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144655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Modes de rupture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789318"/>
                <a:ext cx="4106333" cy="40029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Même comportement que les pièces en compression</a:t>
                </a:r>
              </a:p>
              <a:p>
                <a:pPr marL="342900" lvl="1" indent="-3429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Les seules différences résident dans la définition de </a:t>
                </a:r>
                <a:r>
                  <a:rPr lang="fr-FR" sz="2000" u="sng" dirty="0">
                    <a:latin typeface="Univers Condensed"/>
                    <a:ea typeface="Cambria Math" panose="02040503050406030204" pitchFamily="18" charset="0"/>
                  </a:rPr>
                  <a:t>l’élancement de la paroi</a:t>
                </a:r>
                <a:r>
                  <a:rPr lang="fr-FR" sz="2000" dirty="0">
                    <a:latin typeface="Univers Condensed"/>
                    <a:ea typeface="Cambria Math" panose="02040503050406030204" pitchFamily="18" charset="0"/>
                  </a:rPr>
                  <a:t> et dans la capacité de cette dernière à </a:t>
                </a:r>
                <a:r>
                  <a:rPr lang="fr-FR" sz="2000" u="sng" dirty="0">
                    <a:latin typeface="Univers Condensed"/>
                    <a:ea typeface="Cambria Math" panose="02040503050406030204" pitchFamily="18" charset="0"/>
                  </a:rPr>
                  <a:t>résister davantage aux accroissements de charges après le voilement</a:t>
                </a:r>
                <a:r>
                  <a:rPr lang="fr-FR" sz="2000" dirty="0">
                    <a:latin typeface="Univers Condensed"/>
                    <a:ea typeface="Cambria Math" panose="02040503050406030204" pitchFamily="18" charset="0"/>
                  </a:rPr>
                  <a:t> </a:t>
                </a:r>
                <a14:m>
                  <m:oMath xmlns:m="http://schemas.openxmlformats.org/officeDocument/2006/math">
                    <m:r>
                      <a:rPr lang="fr-CA" sz="2000" i="1">
                        <a:latin typeface="Cambria Math" panose="02040503050406030204" pitchFamily="18" charset="0"/>
                        <a:ea typeface="Cambria Math"/>
                      </a:rPr>
                      <m:t>⟶</m:t>
                    </m:r>
                  </m:oMath>
                </a14:m>
                <a:r>
                  <a:rPr lang="fr-FR" sz="2000" dirty="0">
                    <a:latin typeface="Univers Condensed"/>
                    <a:ea typeface="Cambria Math" panose="02040503050406030204" pitchFamily="18" charset="0"/>
                  </a:rPr>
                  <a:t> </a:t>
                </a:r>
                <a:r>
                  <a:rPr lang="fr-FR" sz="2000" b="1" dirty="0">
                    <a:latin typeface="Univers Condensed"/>
                    <a:ea typeface="Cambria Math" panose="02040503050406030204" pitchFamily="18" charset="0"/>
                  </a:rPr>
                  <a:t>Résistance post-flambement</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789318"/>
                <a:ext cx="4106333" cy="4002933"/>
              </a:xfrm>
              <a:prstGeom prst="rect">
                <a:avLst/>
              </a:prstGeom>
              <a:blipFill>
                <a:blip r:embed="rId3"/>
                <a:stretch>
                  <a:fillRect l="-1337" t="-609" r="-29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p:cNvSpPr/>
          <p:nvPr/>
        </p:nvSpPr>
        <p:spPr>
          <a:xfrm>
            <a:off x="5990347" y="6151644"/>
            <a:ext cx="4630792" cy="307777"/>
          </a:xfrm>
          <a:prstGeom prst="rect">
            <a:avLst/>
          </a:prstGeom>
        </p:spPr>
        <p:txBody>
          <a:bodyPr wrap="square">
            <a:spAutoFit/>
          </a:bodyPr>
          <a:lstStyle/>
          <a:p>
            <a:r>
              <a:rPr lang="fr-FR" sz="1400" dirty="0">
                <a:latin typeface="Univers Condensed"/>
              </a:rPr>
              <a:t>Relation entre résistance de compression et élancement </a:t>
            </a:r>
          </a:p>
        </p:txBody>
      </p:sp>
      <p:grpSp>
        <p:nvGrpSpPr>
          <p:cNvPr id="14" name="Groupe 13"/>
          <p:cNvGrpSpPr/>
          <p:nvPr/>
        </p:nvGrpSpPr>
        <p:grpSpPr>
          <a:xfrm>
            <a:off x="5096932" y="1465238"/>
            <a:ext cx="5702261" cy="4512229"/>
            <a:chOff x="1403648" y="1531955"/>
            <a:chExt cx="6048672" cy="4921381"/>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531955"/>
              <a:ext cx="6048672" cy="492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6" name="Rectangle 15"/>
                <p:cNvSpPr/>
                <p:nvPr/>
              </p:nvSpPr>
              <p:spPr>
                <a:xfrm>
                  <a:off x="5008750" y="4797152"/>
                  <a:ext cx="1935658" cy="363497"/>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fr-FR"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𝐶</m:t>
                            </m:r>
                          </m:e>
                          <m:sub>
                            <m:r>
                              <a:rPr lang="en-CA" sz="1600" i="1" dirty="0">
                                <a:solidFill>
                                  <a:srgbClr val="0000FF"/>
                                </a:solidFill>
                                <a:latin typeface="Cambria Math"/>
                                <a:ea typeface="Cambria Math" panose="02040503050406030204" pitchFamily="18" charset="0"/>
                              </a:rPr>
                              <m:t>𝑒</m:t>
                            </m:r>
                          </m:sub>
                        </m:sSub>
                        <m:r>
                          <a:rPr lang="fr-CA" sz="1600" i="1" dirty="0">
                            <a:solidFill>
                              <a:srgbClr val="0000FF"/>
                            </a:solidFill>
                            <a:latin typeface="Cambria Math"/>
                            <a:ea typeface="Cambria Math" panose="02040503050406030204" pitchFamily="18" charset="0"/>
                          </a:rPr>
                          <m:t>=</m:t>
                        </m:r>
                        <m:f>
                          <m:fPr>
                            <m:type m:val="lin"/>
                            <m:ctrlPr>
                              <a:rPr lang="fr-CA" sz="1600" i="1" dirty="0">
                                <a:solidFill>
                                  <a:srgbClr val="0000FF"/>
                                </a:solidFill>
                                <a:latin typeface="Cambria Math" panose="02040503050406030204" pitchFamily="18" charset="0"/>
                                <a:ea typeface="Cambria Math" panose="02040503050406030204" pitchFamily="18" charset="0"/>
                              </a:rPr>
                            </m:ctrlPr>
                          </m:fPr>
                          <m:num>
                            <m:sSup>
                              <m:sSupPr>
                                <m:ctrlPr>
                                  <a:rPr lang="fr-FR" sz="1600" i="1" dirty="0">
                                    <a:solidFill>
                                      <a:srgbClr val="0000FF"/>
                                    </a:solidFill>
                                    <a:latin typeface="Cambria Math" panose="02040503050406030204" pitchFamily="18" charset="0"/>
                                    <a:ea typeface="Cambria Math" panose="02040503050406030204" pitchFamily="18" charset="0"/>
                                  </a:rPr>
                                </m:ctrlPr>
                              </m:sSupPr>
                              <m:e>
                                <m:r>
                                  <a:rPr lang="fr-FR" sz="1600" i="1" dirty="0">
                                    <a:solidFill>
                                      <a:srgbClr val="0000FF"/>
                                    </a:solidFill>
                                    <a:latin typeface="Cambria Math"/>
                                    <a:ea typeface="Cambria Math"/>
                                  </a:rPr>
                                  <m:t>𝜋</m:t>
                                </m:r>
                              </m:e>
                              <m:sup>
                                <m:r>
                                  <a:rPr lang="en-CA" sz="1600" i="1" dirty="0">
                                    <a:solidFill>
                                      <a:srgbClr val="0000FF"/>
                                    </a:solidFill>
                                    <a:latin typeface="Cambria Math"/>
                                    <a:ea typeface="Cambria Math" panose="02040503050406030204" pitchFamily="18" charset="0"/>
                                  </a:rPr>
                                  <m:t>2</m:t>
                                </m:r>
                              </m:sup>
                            </m:sSup>
                            <m:r>
                              <a:rPr lang="en-CA" sz="1600" i="1" dirty="0">
                                <a:solidFill>
                                  <a:srgbClr val="0000FF"/>
                                </a:solidFill>
                                <a:latin typeface="Cambria Math"/>
                                <a:ea typeface="Cambria Math" panose="02040503050406030204" pitchFamily="18" charset="0"/>
                              </a:rPr>
                              <m:t>𝐸</m:t>
                            </m:r>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𝐴</m:t>
                                </m:r>
                              </m:e>
                              <m:sub>
                                <m:r>
                                  <a:rPr lang="fr-CA" sz="1600" i="1" dirty="0">
                                    <a:solidFill>
                                      <a:srgbClr val="0000FF"/>
                                    </a:solidFill>
                                    <a:latin typeface="Cambria Math"/>
                                    <a:ea typeface="Cambria Math" panose="02040503050406030204" pitchFamily="18" charset="0"/>
                                  </a:rPr>
                                  <m:t>𝑔</m:t>
                                </m:r>
                              </m:sub>
                            </m:sSub>
                          </m:num>
                          <m:den>
                            <m:sSup>
                              <m:sSupPr>
                                <m:ctrlPr>
                                  <a:rPr lang="fr-FR" sz="1600" i="1" dirty="0">
                                    <a:solidFill>
                                      <a:srgbClr val="0000FF"/>
                                    </a:solidFill>
                                    <a:latin typeface="Cambria Math" panose="02040503050406030204" pitchFamily="18" charset="0"/>
                                    <a:ea typeface="Cambria Math" panose="02040503050406030204" pitchFamily="18" charset="0"/>
                                  </a:rPr>
                                </m:ctrlPr>
                              </m:sSupPr>
                              <m:e>
                                <m:d>
                                  <m:dPr>
                                    <m:ctrlPr>
                                      <a:rPr lang="fr-FR" sz="1600" i="1" dirty="0">
                                        <a:solidFill>
                                          <a:srgbClr val="0000FF"/>
                                        </a:solidFill>
                                        <a:latin typeface="Cambria Math" panose="02040503050406030204" pitchFamily="18" charset="0"/>
                                        <a:ea typeface="Cambria Math" panose="02040503050406030204" pitchFamily="18" charset="0"/>
                                      </a:rPr>
                                    </m:ctrlPr>
                                  </m:dPr>
                                  <m:e>
                                    <m:r>
                                      <a:rPr lang="fr-CA" sz="1600" i="1" dirty="0">
                                        <a:solidFill>
                                          <a:srgbClr val="0000FF"/>
                                        </a:solidFill>
                                        <a:latin typeface="Cambria Math" panose="02040503050406030204" pitchFamily="18" charset="0"/>
                                        <a:ea typeface="Cambria Math" panose="02040503050406030204" pitchFamily="18" charset="0"/>
                                      </a:rPr>
                                      <m:t>𝐾</m:t>
                                    </m:r>
                                    <m:r>
                                      <a:rPr lang="fr-FR" sz="1600" dirty="0">
                                        <a:solidFill>
                                          <a:srgbClr val="0000FF"/>
                                        </a:solidFill>
                                        <a:latin typeface="Cambria Math"/>
                                      </a:rPr>
                                      <m:t>𝜆</m:t>
                                    </m:r>
                                  </m:e>
                                </m:d>
                              </m:e>
                              <m:sup>
                                <m:r>
                                  <a:rPr lang="en-CA" sz="1600" i="1" dirty="0">
                                    <a:solidFill>
                                      <a:srgbClr val="0000FF"/>
                                    </a:solidFill>
                                    <a:latin typeface="Cambria Math"/>
                                    <a:ea typeface="Cambria Math" panose="02040503050406030204" pitchFamily="18" charset="0"/>
                                  </a:rPr>
                                  <m:t>2</m:t>
                                </m:r>
                              </m:sup>
                            </m:sSup>
                          </m:den>
                        </m:f>
                      </m:oMath>
                    </m:oMathPara>
                  </a14:m>
                  <a:endParaRPr lang="fr-FR" sz="1600" dirty="0">
                    <a:solidFill>
                      <a:srgbClr val="0000FF"/>
                    </a:solidFill>
                    <a:ea typeface="Cambria Math" panose="020405030504060302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008750" y="4797152"/>
                  <a:ext cx="1935658" cy="363497"/>
                </a:xfrm>
                <a:prstGeom prst="rect">
                  <a:avLst/>
                </a:prstGeom>
                <a:blipFill>
                  <a:blip r:embed="rId5"/>
                  <a:stretch>
                    <a:fillRect t="-93333" b="-146667"/>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018877" y="3284984"/>
                  <a:ext cx="1137299" cy="358560"/>
                </a:xfrm>
                <a:prstGeom prst="rect">
                  <a:avLst/>
                </a:prstGeom>
              </p:spPr>
              <p:txBody>
                <a:bodyPr wrap="none">
                  <a:spAutoFit/>
                </a:bodyPr>
                <a:lstStyle/>
                <a:p>
                  <a:pPr marL="0" lvl="1" indent="-57150">
                    <a:defRPr/>
                  </a:pPr>
                  <a14:m>
                    <m:oMathPara xmlns:m="http://schemas.openxmlformats.org/officeDocument/2006/math">
                      <m:oMathParaPr>
                        <m:jc m:val="left"/>
                      </m:oMathParaPr>
                      <m:oMath xmlns:m="http://schemas.openxmlformats.org/officeDocument/2006/math">
                        <m:sSub>
                          <m:sSubPr>
                            <m:ctrlPr>
                              <a:rPr lang="fr-FR"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𝐶</m:t>
                            </m:r>
                          </m:e>
                          <m:sub>
                            <m:r>
                              <a:rPr lang="fr-CA" sz="1600" i="1" dirty="0">
                                <a:solidFill>
                                  <a:srgbClr val="0000FF"/>
                                </a:solidFill>
                                <a:latin typeface="Cambria Math"/>
                                <a:ea typeface="Cambria Math" panose="02040503050406030204" pitchFamily="18" charset="0"/>
                              </a:rPr>
                              <m:t>𝑦</m:t>
                            </m:r>
                          </m:sub>
                        </m:sSub>
                        <m:r>
                          <a:rPr lang="fr-CA" sz="1600" i="1" dirty="0">
                            <a:solidFill>
                              <a:srgbClr val="0000FF"/>
                            </a:solidFill>
                            <a:latin typeface="Cambria Math"/>
                            <a:ea typeface="Cambria Math" panose="02040503050406030204" pitchFamily="18" charset="0"/>
                          </a:rPr>
                          <m:t>=</m:t>
                        </m:r>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𝐴</m:t>
                            </m:r>
                          </m:e>
                          <m:sub>
                            <m:r>
                              <a:rPr lang="fr-CA" sz="1600" i="1" dirty="0">
                                <a:solidFill>
                                  <a:srgbClr val="0000FF"/>
                                </a:solidFill>
                                <a:latin typeface="Cambria Math"/>
                                <a:ea typeface="Cambria Math" panose="02040503050406030204" pitchFamily="18" charset="0"/>
                              </a:rPr>
                              <m:t>𝑔</m:t>
                            </m:r>
                          </m:sub>
                        </m:sSub>
                        <m:sSub>
                          <m:sSubPr>
                            <m:ctrlPr>
                              <a:rPr lang="fr-CA" sz="1600" i="1" dirty="0">
                                <a:solidFill>
                                  <a:srgbClr val="0000FF"/>
                                </a:solidFill>
                                <a:latin typeface="Cambria Math" panose="02040503050406030204" pitchFamily="18" charset="0"/>
                                <a:ea typeface="Cambria Math" panose="02040503050406030204" pitchFamily="18" charset="0"/>
                              </a:rPr>
                            </m:ctrlPr>
                          </m:sSubPr>
                          <m:e>
                            <m:r>
                              <a:rPr lang="fr-CA" sz="1600" i="1" dirty="0">
                                <a:solidFill>
                                  <a:srgbClr val="0000FF"/>
                                </a:solidFill>
                                <a:latin typeface="Cambria Math"/>
                                <a:ea typeface="Cambria Math" panose="02040503050406030204" pitchFamily="18" charset="0"/>
                              </a:rPr>
                              <m:t>𝐹</m:t>
                            </m:r>
                          </m:e>
                          <m:sub>
                            <m:r>
                              <a:rPr lang="fr-CA" sz="1600" i="1" dirty="0">
                                <a:solidFill>
                                  <a:srgbClr val="0000FF"/>
                                </a:solidFill>
                                <a:latin typeface="Cambria Math"/>
                                <a:ea typeface="Cambria Math" panose="02040503050406030204" pitchFamily="18" charset="0"/>
                              </a:rPr>
                              <m:t>𝑦</m:t>
                            </m:r>
                          </m:sub>
                        </m:sSub>
                      </m:oMath>
                    </m:oMathPara>
                  </a14:m>
                  <a:endParaRPr lang="fr-FR" sz="1600" i="1" dirty="0">
                    <a:solidFill>
                      <a:srgbClr val="0000FF"/>
                    </a:solidFill>
                    <a:latin typeface="Cambria Math"/>
                    <a:ea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18877" y="3284984"/>
                  <a:ext cx="1137299" cy="358560"/>
                </a:xfrm>
                <a:prstGeom prst="rect">
                  <a:avLst/>
                </a:prstGeom>
                <a:blipFill>
                  <a:blip r:embed="rId6"/>
                  <a:stretch>
                    <a:fillRect b="-1695"/>
                  </a:stretch>
                </a:blipFill>
              </p:spPr>
              <p:txBody>
                <a:bodyPr/>
                <a:lstStyle/>
                <a:p>
                  <a:r>
                    <a:rPr lang="fr-CA">
                      <a:noFill/>
                    </a:rPr>
                    <a:t> </a:t>
                  </a:r>
                </a:p>
              </p:txBody>
            </p:sp>
          </mc:Fallback>
        </mc:AlternateContent>
      </p:grpSp>
      <p:sp>
        <p:nvSpPr>
          <p:cNvPr id="12" name="Rectangle 11">
            <a:extLst>
              <a:ext uri="{FF2B5EF4-FFF2-40B4-BE49-F238E27FC236}">
                <a16:creationId xmlns:a16="http://schemas.microsoft.com/office/drawing/2014/main" id="{79F87330-DA2D-404B-A567-6BECBE5F110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3844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643081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440205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Élancement des éléments plats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65</a:t>
            </a:fld>
            <a:endParaRPr lang="fr-FR"/>
          </a:p>
        </p:txBody>
      </p:sp>
    </p:spTree>
    <p:extLst>
      <p:ext uri="{BB962C8B-B14F-4D97-AF65-F5344CB8AC3E}">
        <p14:creationId xmlns:p14="http://schemas.microsoft.com/office/powerpoint/2010/main" val="1705438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950162"/>
                <a:ext cx="9999133" cy="51458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fr-FR" sz="20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L’élancement d’un éléments plat (</a:t>
                </a:r>
                <a14:m>
                  <m:oMath xmlns:m="http://schemas.openxmlformats.org/officeDocument/2006/math">
                    <m:r>
                      <a:rPr lang="en-CA" sz="2000" i="1" dirty="0">
                        <a:solidFill>
                          <a:schemeClr val="tx1"/>
                        </a:solidFill>
                        <a:latin typeface="Cambria Math" panose="02040503050406030204" pitchFamily="18" charset="0"/>
                        <a:ea typeface="Cambria Math"/>
                      </a:rPr>
                      <m:t>𝜆</m:t>
                    </m:r>
                  </m:oMath>
                </a14:m>
                <a:r>
                  <a:rPr lang="fr-FR" sz="2000" dirty="0">
                    <a:solidFill>
                      <a:schemeClr val="tx1"/>
                    </a:solidFill>
                    <a:latin typeface="Univers Condensed"/>
                    <a:ea typeface="Cambria Math" panose="02040503050406030204" pitchFamily="18" charset="0"/>
                  </a:rPr>
                  <a:t>) se calcule à l’aide de l’équation suivante (S157 art. 7.5.1) :</a:t>
                </a:r>
              </a:p>
              <a:p>
                <a:pPr marL="342900" lvl="1" indent="-342900"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i="1" dirty="0">
                          <a:solidFill>
                            <a:schemeClr val="tx1"/>
                          </a:solidFill>
                          <a:latin typeface="Cambria Math" panose="02040503050406030204" pitchFamily="18" charset="0"/>
                          <a:ea typeface="Cambria Math"/>
                        </a:rPr>
                        <m:t>𝜆</m:t>
                      </m:r>
                      <m:r>
                        <a:rPr lang="en-CA"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𝑚</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𝑏</m:t>
                          </m:r>
                        </m:num>
                        <m:den>
                          <m:r>
                            <a:rPr lang="en-CA" i="1" dirty="0">
                              <a:solidFill>
                                <a:schemeClr val="tx1"/>
                              </a:solidFill>
                              <a:latin typeface="Cambria Math" panose="02040503050406030204" pitchFamily="18" charset="0"/>
                              <a:ea typeface="Cambria Math"/>
                            </a:rPr>
                            <m:t>𝑡</m:t>
                          </m:r>
                        </m:den>
                      </m:f>
                    </m:oMath>
                  </m:oMathPara>
                </a14:m>
                <a:endParaRPr lang="en-CA" dirty="0">
                  <a:solidFill>
                    <a:schemeClr val="tx1"/>
                  </a:solidFill>
                  <a:latin typeface="Univers Condensed"/>
                  <a:ea typeface="Cambria Math"/>
                </a:endParaRPr>
              </a:p>
              <a:p>
                <a:pPr marL="857250" lvl="3" indent="0" eaLnBrk="1" hangingPunct="1">
                  <a:buNone/>
                  <a:defRPr/>
                </a:pPr>
                <a:endParaRPr lang="en-CA" dirty="0">
                  <a:solidFill>
                    <a:schemeClr val="tx1"/>
                  </a:solidFill>
                  <a:latin typeface="Univers Condensed"/>
                  <a:ea typeface="Cambria Math"/>
                </a:endParaRPr>
              </a:p>
              <a:p>
                <a:pPr marL="857250" lvl="3" indent="0" eaLnBrk="1" hangingPunct="1">
                  <a:buNone/>
                  <a:defRPr/>
                </a:pPr>
                <a14:m>
                  <m:oMath xmlns:m="http://schemas.openxmlformats.org/officeDocument/2006/math">
                    <m:r>
                      <a:rPr lang="fr-FR" i="1" dirty="0">
                        <a:solidFill>
                          <a:schemeClr val="tx1"/>
                        </a:solidFill>
                        <a:latin typeface="Cambria Math" panose="02040503050406030204" pitchFamily="18" charset="0"/>
                        <a:ea typeface="Cambria Math"/>
                      </a:rPr>
                      <m:t>𝑚</m:t>
                    </m:r>
                    <m:r>
                      <a:rPr lang="fr-FR" i="1" dirty="0">
                        <a:solidFill>
                          <a:schemeClr val="tx1"/>
                        </a:solidFill>
                        <a:latin typeface="Cambria Math" panose="02040503050406030204" pitchFamily="18" charset="0"/>
                        <a:ea typeface="Cambria Math"/>
                      </a:rPr>
                      <m:t> </m:t>
                    </m:r>
                  </m:oMath>
                </a14:m>
                <a:r>
                  <a:rPr lang="fr-FR" dirty="0">
                    <a:solidFill>
                      <a:schemeClr val="tx1"/>
                    </a:solidFill>
                    <a:latin typeface="Univers Condensed"/>
                    <a:ea typeface="Cambria Math"/>
                  </a:rPr>
                  <a:t>: coefficient de voilement</a:t>
                </a:r>
              </a:p>
              <a:p>
                <a:pPr marL="857250" lvl="3" indent="0" eaLnBrk="1" hangingPunct="1">
                  <a:buNone/>
                  <a:defRPr/>
                </a:pPr>
                <a14:m>
                  <m:oMath xmlns:m="http://schemas.openxmlformats.org/officeDocument/2006/math">
                    <m:r>
                      <a:rPr lang="fr-FR" i="1" dirty="0">
                        <a:solidFill>
                          <a:schemeClr val="tx1"/>
                        </a:solidFill>
                        <a:latin typeface="Cambria Math" panose="02040503050406030204" pitchFamily="18" charset="0"/>
                        <a:ea typeface="Cambria Math"/>
                      </a:rPr>
                      <m:t>𝑏</m:t>
                    </m:r>
                    <m:r>
                      <a:rPr lang="fr-FR" i="1" dirty="0">
                        <a:solidFill>
                          <a:schemeClr val="tx1"/>
                        </a:solidFill>
                        <a:latin typeface="Cambria Math" panose="02040503050406030204" pitchFamily="18" charset="0"/>
                        <a:ea typeface="Cambria Math"/>
                      </a:rPr>
                      <m:t> </m:t>
                    </m:r>
                  </m:oMath>
                </a14:m>
                <a:r>
                  <a:rPr lang="fr-FR" dirty="0">
                    <a:solidFill>
                      <a:schemeClr val="tx1"/>
                    </a:solidFill>
                    <a:latin typeface="Univers Condensed"/>
                    <a:ea typeface="Cambria Math"/>
                  </a:rPr>
                  <a:t>: largeur de l’élément</a:t>
                </a:r>
              </a:p>
              <a:p>
                <a:pPr marL="857250" lvl="3" indent="0" eaLnBrk="1" hangingPunct="1">
                  <a:buNone/>
                  <a:defRPr/>
                </a:pPr>
                <a14:m>
                  <m:oMath xmlns:m="http://schemas.openxmlformats.org/officeDocument/2006/math">
                    <m:r>
                      <a:rPr lang="fr-FR" i="1" dirty="0">
                        <a:solidFill>
                          <a:schemeClr val="tx1"/>
                        </a:solidFill>
                        <a:latin typeface="Cambria Math" panose="02040503050406030204" pitchFamily="18" charset="0"/>
                        <a:ea typeface="Cambria Math"/>
                      </a:rPr>
                      <m:t>𝑡</m:t>
                    </m:r>
                    <m:r>
                      <a:rPr lang="fr-FR" i="1" dirty="0">
                        <a:solidFill>
                          <a:schemeClr val="tx1"/>
                        </a:solidFill>
                        <a:latin typeface="Cambria Math" panose="02040503050406030204" pitchFamily="18" charset="0"/>
                        <a:ea typeface="Cambria Math"/>
                      </a:rPr>
                      <m:t> </m:t>
                    </m:r>
                  </m:oMath>
                </a14:m>
                <a:r>
                  <a:rPr lang="fr-FR" dirty="0">
                    <a:solidFill>
                      <a:schemeClr val="tx1"/>
                    </a:solidFill>
                    <a:latin typeface="Univers Condensed"/>
                    <a:ea typeface="Cambria Math"/>
                  </a:rPr>
                  <a:t>: épaisseur de l’élément</a:t>
                </a:r>
              </a:p>
              <a:p>
                <a:pPr marL="857250" lvl="3" indent="0" eaLnBrk="1" hangingPunct="1">
                  <a:buNone/>
                  <a:defRPr/>
                </a:pPr>
                <a:endParaRPr lang="fr-CA"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Le coefficient de voilement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𝑚</m:t>
                    </m:r>
                  </m:oMath>
                </a14:m>
                <a:r>
                  <a:rPr lang="fr-CA" sz="2000" dirty="0">
                    <a:solidFill>
                      <a:schemeClr val="tx1"/>
                    </a:solidFill>
                    <a:latin typeface="Univers Condensed"/>
                    <a:ea typeface="Cambria Math" panose="02040503050406030204" pitchFamily="18" charset="0"/>
                  </a:rPr>
                  <a:t>) est défini aux articles 7.5.2 et 7.5.3 de la norme S157 respectivement pour les parois retenues sur les deux bords et les parois retenues sur un seul bord</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950162"/>
                <a:ext cx="9999133" cy="5145838"/>
              </a:xfrm>
              <a:prstGeom prst="rect">
                <a:avLst/>
              </a:prstGeom>
              <a:blipFill>
                <a:blip r:embed="rId3"/>
                <a:stretch>
                  <a:fillRect l="-488" r="-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391786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p:sp>
        <p:nvSpPr>
          <p:cNvPr id="6" name="Rectangle 1027"/>
          <p:cNvSpPr txBox="1">
            <a:spLocks noChangeArrowheads="1"/>
          </p:cNvSpPr>
          <p:nvPr/>
        </p:nvSpPr>
        <p:spPr bwMode="auto">
          <a:xfrm>
            <a:off x="838200" y="903458"/>
            <a:ext cx="4953325" cy="473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Élancement d’un élément plat </a:t>
            </a:r>
            <a:r>
              <a:rPr lang="fr-FR" sz="2000" u="sng" dirty="0">
                <a:latin typeface="Univers Condensed"/>
                <a:ea typeface="Cambria Math" panose="02040503050406030204" pitchFamily="18" charset="0"/>
              </a:rPr>
              <a:t>reposant sur les deux rives longitudinales</a:t>
            </a:r>
          </a:p>
          <a:p>
            <a:pPr marL="266700" lvl="1" indent="-266700" eaLnBrk="1" hangingPunct="1">
              <a:buClr>
                <a:srgbClr val="FF0000"/>
              </a:buClr>
              <a:buFont typeface="Arial" panose="020B0604020202020204" pitchFamily="34" charset="0"/>
              <a:buChar char="•"/>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On distingue les deux cas suivants:</a:t>
            </a:r>
          </a:p>
          <a:p>
            <a:pPr marL="342900" lvl="1" indent="-3429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mj-lt"/>
              <a:buAutoNum type="arabicPeriod"/>
              <a:defRPr/>
            </a:pPr>
            <a:r>
              <a:rPr lang="fr-FR" sz="2000" dirty="0">
                <a:latin typeface="Univers Condensed"/>
                <a:ea typeface="Cambria Math" panose="02040503050406030204" pitchFamily="18" charset="0"/>
              </a:rPr>
              <a:t>Élément plat reposant sur les deux rives longitudinales et dont les rives sont simplement appuyées</a:t>
            </a:r>
          </a:p>
          <a:p>
            <a:pPr marL="742950" lvl="2" indent="-342900" eaLnBrk="1" hangingPunct="1">
              <a:buClr>
                <a:srgbClr val="000099"/>
              </a:buClr>
              <a:buFont typeface="+mj-lt"/>
              <a:buAutoNum type="arabicPeriod"/>
              <a:defRPr/>
            </a:pPr>
            <a:endParaRPr lang="fr-FR" sz="2000" dirty="0">
              <a:latin typeface="Univers Condensed"/>
              <a:ea typeface="Cambria Math" panose="02040503050406030204" pitchFamily="18" charset="0"/>
            </a:endParaRPr>
          </a:p>
          <a:p>
            <a:pPr marL="742950" lvl="2" indent="-342900" eaLnBrk="1" hangingPunct="1">
              <a:buFont typeface="+mj-lt"/>
              <a:buAutoNum type="arabicPeriod"/>
              <a:defRPr/>
            </a:pPr>
            <a:r>
              <a:rPr lang="fr-CA" sz="2000" dirty="0">
                <a:latin typeface="Univers Condensed"/>
                <a:ea typeface="Cambria Math" panose="02040503050406030204" pitchFamily="18" charset="0"/>
              </a:rPr>
              <a:t>Élément plat reposant sur les deux rives longitudinales qui sont également supportés par leurs rives</a:t>
            </a:r>
            <a:endParaRPr lang="fr-FR" sz="2000" dirty="0">
              <a:latin typeface="Univers Condensed"/>
              <a:ea typeface="Cambria Math" panose="02040503050406030204" pitchFamily="18" charset="0"/>
            </a:endParaRPr>
          </a:p>
        </p:txBody>
      </p:sp>
      <p:grpSp>
        <p:nvGrpSpPr>
          <p:cNvPr id="7" name="Groupe 6"/>
          <p:cNvGrpSpPr/>
          <p:nvPr/>
        </p:nvGrpSpPr>
        <p:grpSpPr>
          <a:xfrm>
            <a:off x="5960533" y="2216588"/>
            <a:ext cx="6021320" cy="3727363"/>
            <a:chOff x="1043608" y="2826196"/>
            <a:chExt cx="7789805" cy="3731629"/>
          </a:xfrm>
        </p:grpSpPr>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826196"/>
              <a:ext cx="6191250" cy="262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03648" y="6249696"/>
              <a:ext cx="4549443" cy="308129"/>
            </a:xfrm>
            <a:prstGeom prst="rect">
              <a:avLst/>
            </a:prstGeom>
          </p:spPr>
          <p:txBody>
            <a:bodyPr wrap="square">
              <a:spAutoFit/>
            </a:bodyPr>
            <a:lstStyle/>
            <a:p>
              <a:r>
                <a:rPr lang="fr-FR" sz="1400" dirty="0">
                  <a:latin typeface="Univers Condensed"/>
                </a:rPr>
                <a:t>Parois planes retenues sur les deux bords</a:t>
              </a:r>
            </a:p>
          </p:txBody>
        </p:sp>
        <mc:AlternateContent xmlns:mc="http://schemas.openxmlformats.org/markup-compatibility/2006" xmlns:a14="http://schemas.microsoft.com/office/drawing/2010/main">
          <mc:Choice Requires="a14">
            <p:sp>
              <p:nvSpPr>
                <p:cNvPr id="12" name="ZoneTexte 11"/>
                <p:cNvSpPr txBox="1"/>
                <p:nvPr/>
              </p:nvSpPr>
              <p:spPr>
                <a:xfrm>
                  <a:off x="1043608" y="3733287"/>
                  <a:ext cx="1387624" cy="400110"/>
                </a:xfrm>
                <a:prstGeom prst="rect">
                  <a:avLst/>
                </a:prstGeom>
                <a:noFill/>
              </p:spPr>
              <p:txBody>
                <a:bodyPr wrap="none" rtlCol="0">
                  <a:spAutoFit/>
                </a:bodyPr>
                <a:lstStyle/>
                <a:p>
                  <a:r>
                    <a:rPr lang="fr-CA" sz="2000" dirty="0">
                      <a:latin typeface="+mj-lt"/>
                    </a:rPr>
                    <a:t>profile en </a:t>
                  </a:r>
                  <a14:m>
                    <m:oMath xmlns:m="http://schemas.openxmlformats.org/officeDocument/2006/math">
                      <m:r>
                        <m:rPr>
                          <m:sty m:val="p"/>
                        </m:rPr>
                        <a:rPr lang="fr-CA" sz="2000" dirty="0">
                          <a:latin typeface="Cambria Math"/>
                        </a:rPr>
                        <m:t>C</m:t>
                      </m:r>
                    </m:oMath>
                  </a14:m>
                  <a:endParaRPr lang="fr-CA" sz="2000" dirty="0">
                    <a:latin typeface="+mj-lt"/>
                  </a:endParaRPr>
                </a:p>
              </p:txBody>
            </p:sp>
          </mc:Choice>
          <mc:Fallback xmlns="">
            <p:sp>
              <p:nvSpPr>
                <p:cNvPr id="3" name="ZoneTexte 2"/>
                <p:cNvSpPr txBox="1">
                  <a:spLocks noRot="1" noChangeAspect="1" noMove="1" noResize="1" noEditPoints="1" noAdjustHandles="1" noChangeArrowheads="1" noChangeShapeType="1" noTextEdit="1"/>
                </p:cNvSpPr>
                <p:nvPr/>
              </p:nvSpPr>
              <p:spPr>
                <a:xfrm>
                  <a:off x="1043608" y="3733287"/>
                  <a:ext cx="1387624" cy="400110"/>
                </a:xfrm>
                <a:prstGeom prst="rect">
                  <a:avLst/>
                </a:prstGeom>
                <a:blipFill rotWithShape="1">
                  <a:blip r:embed="rId4"/>
                  <a:stretch>
                    <a:fillRect l="-4386" t="-7576" b="-2575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3563888" y="3733287"/>
                  <a:ext cx="1326710" cy="400110"/>
                </a:xfrm>
                <a:prstGeom prst="rect">
                  <a:avLst/>
                </a:prstGeom>
                <a:noFill/>
              </p:spPr>
              <p:txBody>
                <a:bodyPr wrap="none" rtlCol="0">
                  <a:spAutoFit/>
                </a:bodyPr>
                <a:lstStyle/>
                <a:p>
                  <a:r>
                    <a:rPr lang="fr-CA" sz="2000" dirty="0">
                      <a:latin typeface="+mj-lt"/>
                    </a:rPr>
                    <a:t>profile en </a:t>
                  </a:r>
                  <a14:m>
                    <m:oMath xmlns:m="http://schemas.openxmlformats.org/officeDocument/2006/math">
                      <m:r>
                        <m:rPr>
                          <m:sty m:val="p"/>
                        </m:rPr>
                        <a:rPr lang="fr-CA" sz="2000" dirty="0">
                          <a:latin typeface="Cambria Math"/>
                        </a:rPr>
                        <m:t>I</m:t>
                      </m:r>
                    </m:oMath>
                  </a14:m>
                  <a:endParaRPr lang="fr-CA" sz="2000" dirty="0">
                    <a:latin typeface="+mj-lt"/>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3563888" y="3733287"/>
                  <a:ext cx="1326710" cy="400110"/>
                </a:xfrm>
                <a:prstGeom prst="rect">
                  <a:avLst/>
                </a:prstGeom>
                <a:blipFill rotWithShape="1">
                  <a:blip r:embed="rId5"/>
                  <a:stretch>
                    <a:fillRect l="-5069" t="-7576" b="-25758"/>
                  </a:stretch>
                </a:blipFill>
              </p:spPr>
              <p:txBody>
                <a:bodyPr/>
                <a:lstStyle/>
                <a:p>
                  <a:r>
                    <a:rPr lang="fr-FR">
                      <a:noFill/>
                    </a:rPr>
                    <a:t> </a:t>
                  </a:r>
                </a:p>
              </p:txBody>
            </p:sp>
          </mc:Fallback>
        </mc:AlternateContent>
        <p:sp>
          <p:nvSpPr>
            <p:cNvPr id="14" name="ZoneTexte 13"/>
            <p:cNvSpPr txBox="1"/>
            <p:nvPr/>
          </p:nvSpPr>
          <p:spPr>
            <a:xfrm>
              <a:off x="1279722" y="5455096"/>
              <a:ext cx="1261179" cy="400110"/>
            </a:xfrm>
            <a:prstGeom prst="rect">
              <a:avLst/>
            </a:prstGeom>
            <a:noFill/>
          </p:spPr>
          <p:txBody>
            <a:bodyPr wrap="none" rtlCol="0">
              <a:spAutoFit/>
            </a:bodyPr>
            <a:lstStyle/>
            <a:p>
              <a:r>
                <a:rPr lang="fr-CA" sz="2000" dirty="0">
                  <a:latin typeface="+mj-lt"/>
                </a:rPr>
                <a:t>tube carré</a:t>
              </a:r>
            </a:p>
          </p:txBody>
        </p:sp>
        <p:sp>
          <p:nvSpPr>
            <p:cNvPr id="15" name="ZoneTexte 14"/>
            <p:cNvSpPr txBox="1"/>
            <p:nvPr/>
          </p:nvSpPr>
          <p:spPr>
            <a:xfrm>
              <a:off x="3275856" y="5455096"/>
              <a:ext cx="2103140" cy="400110"/>
            </a:xfrm>
            <a:prstGeom prst="rect">
              <a:avLst/>
            </a:prstGeom>
            <a:noFill/>
          </p:spPr>
          <p:txBody>
            <a:bodyPr wrap="none" rtlCol="0">
              <a:spAutoFit/>
            </a:bodyPr>
            <a:lstStyle/>
            <a:p>
              <a:r>
                <a:rPr lang="fr-CA" sz="2000" dirty="0">
                  <a:latin typeface="+mj-lt"/>
                </a:rPr>
                <a:t>tube rectangulaire</a:t>
              </a:r>
            </a:p>
          </p:txBody>
        </p:sp>
        <p:sp>
          <p:nvSpPr>
            <p:cNvPr id="16" name="ZoneTexte 15"/>
            <p:cNvSpPr txBox="1"/>
            <p:nvPr/>
          </p:nvSpPr>
          <p:spPr>
            <a:xfrm>
              <a:off x="6290488" y="5301208"/>
              <a:ext cx="2160240" cy="707886"/>
            </a:xfrm>
            <a:prstGeom prst="rect">
              <a:avLst/>
            </a:prstGeom>
            <a:noFill/>
          </p:spPr>
          <p:txBody>
            <a:bodyPr wrap="square" rtlCol="0">
              <a:spAutoFit/>
            </a:bodyPr>
            <a:lstStyle/>
            <a:p>
              <a:r>
                <a:rPr lang="fr-CA" sz="2000" dirty="0">
                  <a:latin typeface="+mj-lt"/>
                </a:rPr>
                <a:t>tube rectangulaire avec un raidisseur</a:t>
              </a:r>
            </a:p>
          </p:txBody>
        </p:sp>
        <mc:AlternateContent xmlns:mc="http://schemas.openxmlformats.org/markup-compatibility/2006" xmlns:a14="http://schemas.microsoft.com/office/drawing/2010/main">
          <mc:Choice Requires="a14">
            <p:sp>
              <p:nvSpPr>
                <p:cNvPr id="17" name="ZoneTexte 16"/>
                <p:cNvSpPr txBox="1"/>
                <p:nvPr/>
              </p:nvSpPr>
              <p:spPr>
                <a:xfrm>
                  <a:off x="5953092" y="3741109"/>
                  <a:ext cx="2880321" cy="400110"/>
                </a:xfrm>
                <a:prstGeom prst="rect">
                  <a:avLst/>
                </a:prstGeom>
                <a:noFill/>
              </p:spPr>
              <p:txBody>
                <a:bodyPr wrap="square" rtlCol="0">
                  <a:spAutoFit/>
                </a:bodyPr>
                <a:lstStyle/>
                <a:p>
                  <a:r>
                    <a:rPr lang="fr-CA" sz="2000" dirty="0">
                      <a:latin typeface="+mj-lt"/>
                    </a:rPr>
                    <a:t>profile </a:t>
                  </a:r>
                  <a14:m>
                    <m:oMath xmlns:m="http://schemas.openxmlformats.org/officeDocument/2006/math">
                      <m:r>
                        <m:rPr>
                          <m:sty m:val="p"/>
                        </m:rPr>
                        <a:rPr lang="fr-CA" sz="2000" dirty="0">
                          <a:latin typeface="Cambria Math"/>
                        </a:rPr>
                        <m:t>C</m:t>
                      </m:r>
                    </m:oMath>
                  </a14:m>
                  <a:r>
                    <a:rPr lang="fr-CA" sz="2000" dirty="0">
                      <a:latin typeface="+mj-lt"/>
                    </a:rPr>
                    <a:t> avec raidisseurs</a:t>
                  </a:r>
                </a:p>
              </p:txBody>
            </p:sp>
          </mc:Choice>
          <mc:Fallback xmlns="">
            <p:sp>
              <p:nvSpPr>
                <p:cNvPr id="17" name="ZoneTexte 16"/>
                <p:cNvSpPr txBox="1">
                  <a:spLocks noRot="1" noChangeAspect="1" noMove="1" noResize="1" noEditPoints="1" noAdjustHandles="1" noChangeArrowheads="1" noChangeShapeType="1" noTextEdit="1"/>
                </p:cNvSpPr>
                <p:nvPr/>
              </p:nvSpPr>
              <p:spPr>
                <a:xfrm>
                  <a:off x="5953092" y="3741109"/>
                  <a:ext cx="2880321" cy="400110"/>
                </a:xfrm>
                <a:prstGeom prst="rect">
                  <a:avLst/>
                </a:prstGeom>
                <a:blipFill>
                  <a:blip r:embed="rId6"/>
                  <a:stretch>
                    <a:fillRect l="-2732" t="-9231" b="-104615"/>
                  </a:stretch>
                </a:blipFill>
              </p:spPr>
              <p:txBody>
                <a:bodyPr/>
                <a:lstStyle/>
                <a:p>
                  <a:r>
                    <a:rPr lang="fr-CA">
                      <a:noFill/>
                    </a:rPr>
                    <a:t> </a:t>
                  </a:r>
                </a:p>
              </p:txBody>
            </p:sp>
          </mc:Fallback>
        </mc:AlternateContent>
      </p:grpSp>
      <p:sp>
        <p:nvSpPr>
          <p:cNvPr id="18" name="Rectangle 17">
            <a:extLst>
              <a:ext uri="{FF2B5EF4-FFF2-40B4-BE49-F238E27FC236}">
                <a16:creationId xmlns:a16="http://schemas.microsoft.com/office/drawing/2014/main" id="{9245AFA6-722A-4C71-A1FB-4B4F7B248C29}"/>
              </a:ext>
            </a:extLst>
          </p:cNvPr>
          <p:cNvSpPr/>
          <p:nvPr/>
        </p:nvSpPr>
        <p:spPr>
          <a:xfrm>
            <a:off x="9781853" y="2302460"/>
            <a:ext cx="1444189" cy="186026"/>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6A2D8297-ACF4-4644-802F-D409BE73FCDF}"/>
              </a:ext>
            </a:extLst>
          </p:cNvPr>
          <p:cNvSpPr/>
          <p:nvPr/>
        </p:nvSpPr>
        <p:spPr>
          <a:xfrm>
            <a:off x="6396769" y="2145863"/>
            <a:ext cx="195364" cy="1002942"/>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9002477E-9057-4790-B0AD-4E8D341C8C0E}"/>
              </a:ext>
            </a:extLst>
          </p:cNvPr>
          <p:cNvSpPr/>
          <p:nvPr/>
        </p:nvSpPr>
        <p:spPr>
          <a:xfrm>
            <a:off x="8417272" y="2203127"/>
            <a:ext cx="151675" cy="926938"/>
          </a:xfrm>
          <a:prstGeom prst="rect">
            <a:avLst/>
          </a:prstGeom>
          <a:solidFill>
            <a:srgbClr val="00B050">
              <a:alpha val="25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4179D560-2A82-48FC-A635-698999303012}"/>
              </a:ext>
            </a:extLst>
          </p:cNvPr>
          <p:cNvSpPr/>
          <p:nvPr/>
        </p:nvSpPr>
        <p:spPr>
          <a:xfrm>
            <a:off x="6030190" y="3812852"/>
            <a:ext cx="1151510" cy="21780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C35DA19F-98B1-4555-A410-E53313CD8F77}"/>
              </a:ext>
            </a:extLst>
          </p:cNvPr>
          <p:cNvSpPr/>
          <p:nvPr/>
        </p:nvSpPr>
        <p:spPr>
          <a:xfrm>
            <a:off x="8025110" y="3698687"/>
            <a:ext cx="936000" cy="13377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C6AD4B86-196F-4670-A0D7-343A7C59F8C0}"/>
              </a:ext>
            </a:extLst>
          </p:cNvPr>
          <p:cNvSpPr/>
          <p:nvPr/>
        </p:nvSpPr>
        <p:spPr>
          <a:xfrm>
            <a:off x="10049229" y="3721790"/>
            <a:ext cx="868402" cy="221334"/>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F4000F69-F832-3448-BCB7-69388D1E7EA1}"/>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932402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24" name="Rectangle 1027"/>
              <p:cNvSpPr txBox="1">
                <a:spLocks noChangeArrowheads="1"/>
              </p:cNvSpPr>
              <p:nvPr/>
            </p:nvSpPr>
            <p:spPr bwMode="auto">
              <a:xfrm>
                <a:off x="838199" y="661066"/>
                <a:ext cx="10049933" cy="29118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mj-lt"/>
                  <a:buAutoNum type="arabicPeriod"/>
                  <a:defRPr/>
                </a:pPr>
                <a:r>
                  <a:rPr lang="fr-CA" sz="2000" dirty="0">
                    <a:solidFill>
                      <a:schemeClr val="accent1"/>
                    </a:solidFill>
                    <a:latin typeface="Univers Condensed"/>
                    <a:ea typeface="Cambria Math" panose="02040503050406030204" pitchFamily="18" charset="0"/>
                  </a:rPr>
                  <a:t>Élément plat reposant sur les deux rives longitudinales et dont les </a:t>
                </a:r>
                <a:r>
                  <a:rPr lang="fr-CA" sz="2000" u="sng" dirty="0">
                    <a:solidFill>
                      <a:schemeClr val="accent1"/>
                    </a:solidFill>
                    <a:latin typeface="Univers Condensed"/>
                    <a:ea typeface="Cambria Math" panose="02040503050406030204" pitchFamily="18" charset="0"/>
                  </a:rPr>
                  <a:t>rives sont simplement appuyées</a:t>
                </a:r>
              </a:p>
              <a:p>
                <a:pPr marL="342900" lvl="1" indent="-342900" eaLnBrk="1" hangingPunct="1">
                  <a:buClr>
                    <a:srgbClr val="000099"/>
                  </a:buClr>
                  <a:buFont typeface="+mj-lt"/>
                  <a:buAutoNum type="arabicPeriod"/>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On compte à titre d’exemple :</a:t>
                </a:r>
              </a:p>
              <a:p>
                <a:pPr marL="742950" lvl="2" indent="-342900" eaLnBrk="1" hangingPunct="1">
                  <a:defRPr/>
                </a:pPr>
                <a:endParaRPr lang="fr-CA"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dirty="0">
                    <a:latin typeface="Univers Condensed"/>
                    <a:ea typeface="Cambria Math" panose="02040503050406030204" pitchFamily="18" charset="0"/>
                  </a:rPr>
                  <a:t>Les éléments </a:t>
                </a:r>
                <a:r>
                  <a:rPr lang="fr-CA" b="1" dirty="0">
                    <a:latin typeface="Univers Condensed"/>
                    <a:ea typeface="Cambria Math" panose="02040503050406030204" pitchFamily="18" charset="0"/>
                  </a:rPr>
                  <a:t>fléchis</a:t>
                </a:r>
                <a:r>
                  <a:rPr lang="fr-CA" dirty="0">
                    <a:latin typeface="Univers Condensed"/>
                    <a:ea typeface="Cambria Math" panose="02040503050406030204" pitchFamily="18" charset="0"/>
                  </a:rPr>
                  <a:t> dans leur plan</a:t>
                </a:r>
              </a:p>
              <a:p>
                <a:pPr marL="1200150" lvl="3" indent="-342900" eaLnBrk="1" hangingPunct="1">
                  <a:buFont typeface="Wingdings" panose="05000000000000000000" pitchFamily="2" charset="2"/>
                  <a:buChar char="Ø"/>
                  <a:defRPr/>
                </a:pPr>
                <a:r>
                  <a:rPr lang="fr-CA" dirty="0">
                    <a:latin typeface="Univers Condensed"/>
                    <a:ea typeface="Cambria Math" panose="02040503050406030204" pitchFamily="18" charset="0"/>
                  </a:rPr>
                  <a:t>Les parois d’une pièce sollicitée en </a:t>
                </a:r>
                <a:r>
                  <a:rPr lang="fr-CA" b="1" dirty="0">
                    <a:latin typeface="Univers Condensed"/>
                    <a:ea typeface="Cambria Math" panose="02040503050406030204" pitchFamily="18" charset="0"/>
                  </a:rPr>
                  <a:t>flexion</a:t>
                </a:r>
                <a:r>
                  <a:rPr lang="fr-CA" dirty="0">
                    <a:latin typeface="Univers Condensed"/>
                    <a:ea typeface="Cambria Math" panose="02040503050406030204" pitchFamily="18" charset="0"/>
                  </a:rPr>
                  <a:t>, comme le profilé d’un platelage (lorsque </a:t>
                </a:r>
                <a14:m>
                  <m:oMath xmlns:m="http://schemas.openxmlformats.org/officeDocument/2006/math">
                    <m:f>
                      <m:fPr>
                        <m:type m:val="lin"/>
                        <m:ctrlPr>
                          <a:rPr lang="fr-FR" i="1" dirty="0">
                            <a:latin typeface="Cambria Math" panose="02040503050406030204" pitchFamily="18" charset="0"/>
                            <a:ea typeface="Cambria Math" panose="02040503050406030204" pitchFamily="18" charset="0"/>
                          </a:rPr>
                        </m:ctrlPr>
                      </m:fPr>
                      <m:num>
                        <m:r>
                          <a:rPr lang="fr-CA" i="1" dirty="0">
                            <a:latin typeface="Cambria Math" panose="02040503050406030204" pitchFamily="18" charset="0"/>
                            <a:ea typeface="Cambria Math" panose="02040503050406030204" pitchFamily="18" charset="0"/>
                          </a:rPr>
                          <m:t>𝑎</m:t>
                        </m:r>
                      </m:num>
                      <m:den>
                        <m:sSub>
                          <m:sSubPr>
                            <m:ctrlPr>
                              <a:rPr lang="fr-FR" i="1" dirty="0">
                                <a:latin typeface="Cambria Math" panose="02040503050406030204" pitchFamily="18" charset="0"/>
                                <a:ea typeface="Cambria Math" panose="02040503050406030204" pitchFamily="18" charset="0"/>
                              </a:rPr>
                            </m:ctrlPr>
                          </m:sSubPr>
                          <m:e>
                            <m:r>
                              <a:rPr lang="fr-CA" i="1" dirty="0">
                                <a:latin typeface="Cambria Math" panose="02040503050406030204" pitchFamily="18" charset="0"/>
                                <a:ea typeface="Cambria Math" panose="02040503050406030204" pitchFamily="18" charset="0"/>
                              </a:rPr>
                              <m:t>𝑡</m:t>
                            </m:r>
                          </m:e>
                          <m:sub>
                            <m:r>
                              <a:rPr lang="fr-CA" i="1" dirty="0">
                                <a:latin typeface="Cambria Math" panose="02040503050406030204" pitchFamily="18" charset="0"/>
                                <a:ea typeface="Cambria Math" panose="02040503050406030204" pitchFamily="18" charset="0"/>
                              </a:rPr>
                              <m:t>1</m:t>
                            </m:r>
                          </m:sub>
                        </m:sSub>
                      </m:den>
                    </m:f>
                    <m:r>
                      <a:rPr lang="fr-FR" i="1" dirty="0">
                        <a:latin typeface="Cambria Math" panose="02040503050406030204" pitchFamily="18" charset="0"/>
                        <a:ea typeface="Cambria Math" panose="02040503050406030204" pitchFamily="18" charset="0"/>
                      </a:rPr>
                      <m:t>&gt;</m:t>
                    </m:r>
                    <m:r>
                      <a:rPr lang="fr-CA" i="1" dirty="0">
                        <a:latin typeface="Cambria Math" panose="02040503050406030204" pitchFamily="18" charset="0"/>
                        <a:ea typeface="Cambria Math" panose="02040503050406030204" pitchFamily="18" charset="0"/>
                      </a:rPr>
                      <m:t>2,5</m:t>
                    </m:r>
                    <m:f>
                      <m:fPr>
                        <m:type m:val="lin"/>
                        <m:ctrlPr>
                          <a:rPr lang="fr-FR" i="1" dirty="0">
                            <a:latin typeface="Cambria Math" panose="02040503050406030204" pitchFamily="18" charset="0"/>
                            <a:ea typeface="Cambria Math" panose="02040503050406030204" pitchFamily="18" charset="0"/>
                          </a:rPr>
                        </m:ctrlPr>
                      </m:fPr>
                      <m:num>
                        <m:r>
                          <a:rPr lang="fr-CA" i="1" dirty="0">
                            <a:latin typeface="Cambria Math" panose="02040503050406030204" pitchFamily="18" charset="0"/>
                            <a:ea typeface="Cambria Math" panose="02040503050406030204" pitchFamily="18" charset="0"/>
                          </a:rPr>
                          <m:t>𝑏</m:t>
                        </m:r>
                      </m:num>
                      <m:den>
                        <m:r>
                          <a:rPr lang="fr-CA" i="1" dirty="0">
                            <a:latin typeface="Cambria Math" panose="02040503050406030204" pitchFamily="18" charset="0"/>
                            <a:ea typeface="Cambria Math" panose="02040503050406030204" pitchFamily="18" charset="0"/>
                          </a:rPr>
                          <m:t>𝑡</m:t>
                        </m:r>
                      </m:den>
                    </m:f>
                  </m:oMath>
                </a14:m>
                <a:r>
                  <a:rPr lang="fr-CA" dirty="0">
                    <a:latin typeface="Univers Condensed"/>
                    <a:ea typeface="Cambria Math" panose="02040503050406030204" pitchFamily="18" charset="0"/>
                  </a:rPr>
                  <a:t>) </a:t>
                </a:r>
              </a:p>
            </p:txBody>
          </p:sp>
        </mc:Choice>
        <mc:Fallback xmlns="">
          <p:sp>
            <p:nvSpPr>
              <p:cNvPr id="24" name="Rectangle 1027"/>
              <p:cNvSpPr txBox="1">
                <a:spLocks noRot="1" noChangeAspect="1" noMove="1" noResize="1" noEditPoints="1" noAdjustHandles="1" noChangeArrowheads="1" noChangeShapeType="1" noTextEdit="1"/>
              </p:cNvSpPr>
              <p:nvPr/>
            </p:nvSpPr>
            <p:spPr bwMode="auto">
              <a:xfrm>
                <a:off x="838199" y="661066"/>
                <a:ext cx="10049933" cy="2911867"/>
              </a:xfrm>
              <a:prstGeom prst="rect">
                <a:avLst/>
              </a:prstGeom>
              <a:blipFill>
                <a:blip r:embed="rId3"/>
                <a:stretch>
                  <a:fillRect l="-485" t="-837" b="-223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5" name="Rectangle 24"/>
          <p:cNvSpPr/>
          <p:nvPr/>
        </p:nvSpPr>
        <p:spPr>
          <a:xfrm>
            <a:off x="2261712" y="5712304"/>
            <a:ext cx="3385167" cy="307777"/>
          </a:xfrm>
          <a:prstGeom prst="rect">
            <a:avLst/>
          </a:prstGeom>
        </p:spPr>
        <p:txBody>
          <a:bodyPr wrap="square">
            <a:spAutoFit/>
          </a:bodyPr>
          <a:lstStyle/>
          <a:p>
            <a:r>
              <a:rPr lang="fr-FR" sz="1400" dirty="0">
                <a:latin typeface="Univers Condensed"/>
              </a:rPr>
              <a:t>Éléments fléchis dans leur propre plan</a:t>
            </a:r>
          </a:p>
        </p:txBody>
      </p:sp>
      <p:sp>
        <p:nvSpPr>
          <p:cNvPr id="26" name="Rectangle 25"/>
          <p:cNvSpPr/>
          <p:nvPr/>
        </p:nvSpPr>
        <p:spPr>
          <a:xfrm>
            <a:off x="8003361" y="5788072"/>
            <a:ext cx="2012876" cy="307777"/>
          </a:xfrm>
          <a:prstGeom prst="rect">
            <a:avLst/>
          </a:prstGeom>
        </p:spPr>
        <p:txBody>
          <a:bodyPr wrap="square">
            <a:spAutoFit/>
          </a:bodyPr>
          <a:lstStyle/>
          <a:p>
            <a:r>
              <a:rPr lang="fr-FR" sz="1400" dirty="0">
                <a:latin typeface="Univers Condensed"/>
              </a:rPr>
              <a:t>Profilé du platelage </a:t>
            </a:r>
          </a:p>
        </p:txBody>
      </p:sp>
      <p:grpSp>
        <p:nvGrpSpPr>
          <p:cNvPr id="27" name="Groupe 26">
            <a:extLst>
              <a:ext uri="{FF2B5EF4-FFF2-40B4-BE49-F238E27FC236}">
                <a16:creationId xmlns:a16="http://schemas.microsoft.com/office/drawing/2014/main" id="{C8A8B44E-DB8B-4990-AEE4-487DF71F11DE}"/>
              </a:ext>
            </a:extLst>
          </p:cNvPr>
          <p:cNvGrpSpPr/>
          <p:nvPr/>
        </p:nvGrpSpPr>
        <p:grpSpPr>
          <a:xfrm>
            <a:off x="1628536" y="3883630"/>
            <a:ext cx="4549399" cy="1872208"/>
            <a:chOff x="1619671" y="2204864"/>
            <a:chExt cx="4656431" cy="1800016"/>
          </a:xfrm>
        </p:grpSpPr>
        <p:pic>
          <p:nvPicPr>
            <p:cNvPr id="28" name="Image 27"/>
            <p:cNvPicPr>
              <a:picLocks noChangeAspect="1"/>
            </p:cNvPicPr>
            <p:nvPr/>
          </p:nvPicPr>
          <p:blipFill>
            <a:blip r:embed="rId4"/>
            <a:stretch>
              <a:fillRect/>
            </a:stretch>
          </p:blipFill>
          <p:spPr>
            <a:xfrm>
              <a:off x="1619671" y="2204864"/>
              <a:ext cx="4656431" cy="1607399"/>
            </a:xfrm>
            <a:prstGeom prst="rect">
              <a:avLst/>
            </a:prstGeom>
          </p:spPr>
        </p:pic>
        <p:cxnSp>
          <p:nvCxnSpPr>
            <p:cNvPr id="29" name="Connecteur droit 28">
              <a:extLst>
                <a:ext uri="{FF2B5EF4-FFF2-40B4-BE49-F238E27FC236}">
                  <a16:creationId xmlns:a16="http://schemas.microsoft.com/office/drawing/2014/main" id="{8143C1C4-AFB7-455B-A46F-A6B8FAD8C8BA}"/>
                </a:ext>
              </a:extLst>
            </p:cNvPr>
            <p:cNvCxnSpPr>
              <a:cxnSpLocks/>
            </p:cNvCxnSpPr>
            <p:nvPr/>
          </p:nvCxnSpPr>
          <p:spPr>
            <a:xfrm>
              <a:off x="2267744" y="2348880"/>
              <a:ext cx="0" cy="165600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2536601F-691E-4B99-AC67-E00B04A061EE}"/>
                </a:ext>
              </a:extLst>
            </p:cNvPr>
            <p:cNvCxnSpPr>
              <a:cxnSpLocks/>
            </p:cNvCxnSpPr>
            <p:nvPr/>
          </p:nvCxnSpPr>
          <p:spPr>
            <a:xfrm>
              <a:off x="5148064" y="2276872"/>
              <a:ext cx="0" cy="165600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grpSp>
        <p:nvGrpSpPr>
          <p:cNvPr id="31" name="Groupe 30">
            <a:extLst>
              <a:ext uri="{FF2B5EF4-FFF2-40B4-BE49-F238E27FC236}">
                <a16:creationId xmlns:a16="http://schemas.microsoft.com/office/drawing/2014/main" id="{BB11244B-60B5-44DC-8AEE-248B46D12AFD}"/>
              </a:ext>
            </a:extLst>
          </p:cNvPr>
          <p:cNvGrpSpPr/>
          <p:nvPr/>
        </p:nvGrpSpPr>
        <p:grpSpPr>
          <a:xfrm>
            <a:off x="7568671" y="4191855"/>
            <a:ext cx="2727644" cy="1538869"/>
            <a:chOff x="2852323" y="4748951"/>
            <a:chExt cx="2799652" cy="1607399"/>
          </a:xfrm>
        </p:grpSpPr>
        <p:pic>
          <p:nvPicPr>
            <p:cNvPr id="32" name="Image 31"/>
            <p:cNvPicPr>
              <a:picLocks noChangeAspect="1"/>
            </p:cNvPicPr>
            <p:nvPr/>
          </p:nvPicPr>
          <p:blipFill>
            <a:blip r:embed="rId5"/>
            <a:stretch>
              <a:fillRect/>
            </a:stretch>
          </p:blipFill>
          <p:spPr>
            <a:xfrm>
              <a:off x="2852323" y="4748951"/>
              <a:ext cx="2799652" cy="1607399"/>
            </a:xfrm>
            <a:prstGeom prst="rect">
              <a:avLst/>
            </a:prstGeom>
          </p:spPr>
        </p:pic>
        <p:cxnSp>
          <p:nvCxnSpPr>
            <p:cNvPr id="33" name="Connecteur droit 32">
              <a:extLst>
                <a:ext uri="{FF2B5EF4-FFF2-40B4-BE49-F238E27FC236}">
                  <a16:creationId xmlns:a16="http://schemas.microsoft.com/office/drawing/2014/main" id="{05D0F7E1-39CF-4CF0-ACBF-DE7C54BF14A6}"/>
                </a:ext>
              </a:extLst>
            </p:cNvPr>
            <p:cNvCxnSpPr>
              <a:cxnSpLocks/>
            </p:cNvCxnSpPr>
            <p:nvPr/>
          </p:nvCxnSpPr>
          <p:spPr>
            <a:xfrm flipH="1">
              <a:off x="2987824" y="5445224"/>
              <a:ext cx="2016000" cy="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3849" y="6546870"/>
            <a:ext cx="6794168" cy="276999"/>
          </a:xfrm>
          <a:prstGeom prst="rect">
            <a:avLst/>
          </a:prstGeom>
        </p:spPr>
        <p:txBody>
          <a:bodyPr wrap="none">
            <a:spAutoFit/>
          </a:bodyPr>
          <a:lstStyle/>
          <a:p>
            <a:r>
              <a:rPr lang="fr-CA" sz="1200" dirty="0">
                <a:latin typeface="+mj-lt"/>
              </a:rPr>
              <a:t>Sources: Florent Lévesque et Denis Tremblay; Beaulieu, Denis. Calcul des charpentes d'aluminium (2003) </a:t>
            </a:r>
          </a:p>
        </p:txBody>
      </p:sp>
    </p:spTree>
    <p:extLst>
      <p:ext uri="{BB962C8B-B14F-4D97-AF65-F5344CB8AC3E}">
        <p14:creationId xmlns:p14="http://schemas.microsoft.com/office/powerpoint/2010/main" val="39105114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789889"/>
                <a:ext cx="10591800" cy="53034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L’élancement d’une paroi </a:t>
                </a:r>
                <a:r>
                  <a:rPr lang="fr-FR" sz="1600" dirty="0">
                    <a:solidFill>
                      <a:schemeClr val="tx1"/>
                    </a:solidFill>
                    <a:latin typeface="Univers Condensed"/>
                    <a:ea typeface="Cambria Math" panose="02040503050406030204" pitchFamily="18" charset="0"/>
                  </a:rPr>
                  <a:t>(</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doit être :</a:t>
                </a:r>
              </a:p>
              <a:p>
                <a:pPr marL="742950" lvl="2" indent="-342900" eaLnBrk="1" hangingPunct="1">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𝑚</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𝑏</m:t>
                          </m:r>
                        </m:num>
                        <m:den>
                          <m:r>
                            <a:rPr lang="en-CA" sz="1600" i="1" dirty="0">
                              <a:solidFill>
                                <a:schemeClr val="tx1"/>
                              </a:solidFill>
                              <a:latin typeface="Cambria Math" panose="02040503050406030204" pitchFamily="18" charset="0"/>
                              <a:ea typeface="Cambria Math"/>
                            </a:rPr>
                            <m:t>𝑡</m:t>
                          </m:r>
                        </m:den>
                      </m:f>
                    </m:oMath>
                  </m:oMathPara>
                </a14:m>
                <a:endParaRPr lang="en-CA" sz="1600"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FR" sz="1600" dirty="0">
                    <a:solidFill>
                      <a:schemeClr val="tx1"/>
                    </a:solidFill>
                    <a:latin typeface="Univers Condensed"/>
                    <a:ea typeface="Cambria Math" panose="02040503050406030204" pitchFamily="18" charset="0"/>
                  </a:rPr>
                  <a:t>où le </a:t>
                </a:r>
                <a:r>
                  <a:rPr lang="fr-FR" sz="1600" b="1" dirty="0">
                    <a:solidFill>
                      <a:schemeClr val="tx1"/>
                    </a:solidFill>
                    <a:latin typeface="Univers Condensed"/>
                    <a:ea typeface="Cambria Math" panose="02040503050406030204" pitchFamily="18" charset="0"/>
                  </a:rPr>
                  <a:t>coefficient de voilement</a:t>
                </a:r>
                <a:r>
                  <a:rPr lang="fr-FR" sz="1600" dirty="0">
                    <a:solidFill>
                      <a:schemeClr val="tx1"/>
                    </a:solidFill>
                    <a:latin typeface="Univers Condensed"/>
                    <a:ea typeface="Cambria Math" panose="02040503050406030204" pitchFamily="18" charset="0"/>
                  </a:rPr>
                  <a:t> (</a:t>
                </a:r>
                <a14:m>
                  <m:oMath xmlns:m="http://schemas.openxmlformats.org/officeDocument/2006/math">
                    <m:r>
                      <a:rPr lang="en-CA" sz="1600" i="1" dirty="0">
                        <a:solidFill>
                          <a:schemeClr val="tx1"/>
                        </a:solidFill>
                        <a:latin typeface="Cambria Math" panose="02040503050406030204" pitchFamily="18" charset="0"/>
                        <a:ea typeface="Cambria Math"/>
                      </a:rPr>
                      <m:t>𝑚</m:t>
                    </m:r>
                  </m:oMath>
                </a14:m>
                <a:r>
                  <a:rPr lang="fr-FR" sz="1600" dirty="0">
                    <a:solidFill>
                      <a:schemeClr val="tx1"/>
                    </a:solidFill>
                    <a:latin typeface="Univers Condensed"/>
                    <a:ea typeface="Cambria Math" panose="02040503050406030204" pitchFamily="18" charset="0"/>
                  </a:rPr>
                  <a:t>) se calcule de la façon suivante (S157 art. 7.5.2.1) :</a:t>
                </a: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400050" lvl="2" indent="0" eaLnBrk="1" hangingPunct="1">
                  <a:buNone/>
                  <a:defRPr/>
                </a:pPr>
                <a:endParaRPr lang="fr-FR" sz="1600" dirty="0">
                  <a:solidFill>
                    <a:schemeClr val="tx1"/>
                  </a:solidFill>
                  <a:latin typeface="Univers Condensed"/>
                  <a:ea typeface="Cambria Math"/>
                </a:endParaRPr>
              </a:p>
              <a:p>
                <a:pPr marL="400050" lvl="2" indent="0" eaLnBrk="1" hangingPunct="1">
                  <a:buNone/>
                  <a:defRPr/>
                </a:pPr>
                <a:endParaRPr lang="fr-FR" sz="1600" dirty="0">
                  <a:solidFill>
                    <a:schemeClr val="tx1"/>
                  </a:solidFill>
                  <a:latin typeface="Univers Condensed"/>
                  <a:ea typeface="Cambria Math"/>
                </a:endParaRPr>
              </a:p>
              <a:p>
                <a:pPr marL="1314450" lvl="4" indent="0" eaLnBrk="1" hangingPunct="1">
                  <a:buNone/>
                  <a:defRPr/>
                </a:pPr>
                <a:endParaRPr lang="fr-FR" sz="1600" dirty="0">
                  <a:solidFill>
                    <a:schemeClr val="tx1"/>
                  </a:solidFill>
                  <a:latin typeface="Univers Condensed"/>
                  <a:ea typeface="Cambria Math"/>
                </a:endParaRPr>
              </a:p>
              <a:p>
                <a:pPr marL="1314450" lvl="4" indent="0" eaLnBrk="1" hangingPunct="1">
                  <a:buNone/>
                  <a:defRPr/>
                </a:pPr>
                <a:endParaRPr lang="fr-FR" sz="1600" dirty="0">
                  <a:solidFill>
                    <a:schemeClr val="tx1"/>
                  </a:solidFill>
                  <a:latin typeface="Univers Condensed"/>
                  <a:ea typeface="Cambria Math"/>
                </a:endParaRPr>
              </a:p>
              <a:p>
                <a:pPr marL="1314450" lvl="4" indent="0" eaLnBrk="1" hangingPunct="1">
                  <a:buNone/>
                  <a:defRPr/>
                </a:pPr>
                <a:r>
                  <a:rPr lang="fr-FR" sz="1600" dirty="0">
                    <a:solidFill>
                      <a:schemeClr val="tx1"/>
                    </a:solidFill>
                    <a:latin typeface="Univers Condensed"/>
                    <a:ea typeface="Cambria Math"/>
                  </a:rPr>
                  <a:t>avec</a:t>
                </a:r>
              </a:p>
              <a:p>
                <a:pPr marL="1771650" lvl="5" indent="0">
                  <a:buNone/>
                  <a:defRPr/>
                </a:pPr>
                <a14:m>
                  <m:oMathPara xmlns:m="http://schemas.openxmlformats.org/officeDocument/2006/math">
                    <m:oMathParaPr>
                      <m:jc m:val="left"/>
                    </m:oMathParaPr>
                    <m:oMath xmlns:m="http://schemas.openxmlformats.org/officeDocument/2006/math">
                      <m:r>
                        <a:rPr lang="fr-FR" sz="1600" i="1">
                          <a:solidFill>
                            <a:schemeClr val="tx1"/>
                          </a:solidFill>
                          <a:latin typeface="Cambria Math" panose="02040503050406030204" pitchFamily="18" charset="0"/>
                          <a:ea typeface="Cambria Math"/>
                        </a:rPr>
                        <m:t>𝜅</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𝑓</m:t>
                              </m:r>
                            </m:e>
                            <m:sub>
                              <m:r>
                                <a:rPr lang="fr-CA" sz="1600" i="1">
                                  <a:solidFill>
                                    <a:schemeClr val="tx1"/>
                                  </a:solidFill>
                                  <a:latin typeface="Cambria Math" panose="02040503050406030204" pitchFamily="18" charset="0"/>
                                  <a:ea typeface="Cambria Math"/>
                                </a:rPr>
                                <m:t>2</m:t>
                              </m:r>
                            </m:sub>
                          </m:sSub>
                        </m:num>
                        <m:den>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𝑓</m:t>
                              </m:r>
                            </m:e>
                            <m:sub>
                              <m:r>
                                <a:rPr lang="fr-CA" sz="1600" i="1">
                                  <a:solidFill>
                                    <a:schemeClr val="tx1"/>
                                  </a:solidFill>
                                  <a:latin typeface="Cambria Math" panose="02040503050406030204" pitchFamily="18" charset="0"/>
                                  <a:ea typeface="Cambria Math"/>
                                </a:rPr>
                                <m:t>1</m:t>
                              </m:r>
                            </m:sub>
                          </m:sSub>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771650" lvl="5" indent="0">
                  <a:buNone/>
                  <a:defRPr/>
                </a:pP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𝑓</m:t>
                        </m:r>
                      </m:e>
                      <m:sub>
                        <m:r>
                          <a:rPr lang="fr-CA" sz="1600" i="1">
                            <a:solidFill>
                              <a:schemeClr val="tx1"/>
                            </a:solidFill>
                            <a:latin typeface="Cambria Math" panose="02040503050406030204" pitchFamily="18" charset="0"/>
                            <a:ea typeface="Cambria Math"/>
                          </a:rPr>
                          <m:t>1</m:t>
                        </m:r>
                      </m:sub>
                    </m:sSub>
                  </m:oMath>
                </a14:m>
                <a:r>
                  <a:rPr lang="fr-FR" sz="1600" dirty="0">
                    <a:solidFill>
                      <a:schemeClr val="tx1"/>
                    </a:solidFill>
                    <a:latin typeface="Univers Condensed"/>
                    <a:ea typeface="Cambria Math" panose="02040503050406030204" pitchFamily="18" charset="0"/>
                  </a:rPr>
                  <a:t>: contrainte de compression maximale, négative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MP</m:t>
                    </m:r>
                  </m:oMath>
                </a14:m>
                <a:r>
                  <a:rPr lang="fr-FR" sz="1600" dirty="0">
                    <a:solidFill>
                      <a:schemeClr val="tx1"/>
                    </a:solidFill>
                    <a:latin typeface="Univers Condensed"/>
                    <a:ea typeface="Cambria Math" panose="02040503050406030204" pitchFamily="18" charset="0"/>
                  </a:rPr>
                  <a:t>a)</a:t>
                </a:r>
              </a:p>
              <a:p>
                <a:pPr marL="1771650" lvl="5" indent="0">
                  <a:buNone/>
                  <a:defRPr/>
                </a:pP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𝑓</m:t>
                        </m:r>
                      </m:e>
                      <m:sub>
                        <m:r>
                          <a:rPr lang="fr-CA" sz="1600" i="1">
                            <a:solidFill>
                              <a:schemeClr val="tx1"/>
                            </a:solidFill>
                            <a:latin typeface="Cambria Math" panose="02040503050406030204" pitchFamily="18" charset="0"/>
                            <a:ea typeface="Cambria Math"/>
                          </a:rPr>
                          <m:t>2</m:t>
                        </m:r>
                      </m:sub>
                    </m:sSub>
                  </m:oMath>
                </a14:m>
                <a:r>
                  <a:rPr lang="fr-FR" sz="1600" dirty="0">
                    <a:solidFill>
                      <a:schemeClr val="tx1"/>
                    </a:solidFill>
                    <a:latin typeface="Univers Condensed"/>
                    <a:ea typeface="Cambria Math" panose="02040503050406030204" pitchFamily="18" charset="0"/>
                  </a:rPr>
                  <a:t>: contrainte à l’autre rive, positive s’il s’agit d’une contrainte de traction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MP</m:t>
                    </m:r>
                  </m:oMath>
                </a14:m>
                <a:r>
                  <a:rPr lang="fr-FR" sz="1600" dirty="0">
                    <a:solidFill>
                      <a:schemeClr val="tx1"/>
                    </a:solidFill>
                    <a:latin typeface="Univers Condensed"/>
                    <a:ea typeface="Cambria Math" panose="02040503050406030204" pitchFamily="18" charset="0"/>
                  </a:rPr>
                  <a:t>a)</a:t>
                </a:r>
              </a:p>
              <a:p>
                <a:pPr marL="342900" lvl="1" indent="-342900" eaLnBrk="1" hangingPunct="1">
                  <a:buClr>
                    <a:srgbClr val="000099"/>
                  </a:buClr>
                  <a:buFont typeface="+mj-lt"/>
                  <a:buAutoNum type="arabicPeriod"/>
                  <a:defRPr/>
                </a:pPr>
                <a:endParaRPr lang="fr-CA" sz="1600" dirty="0">
                  <a:solidFill>
                    <a:schemeClr val="tx1"/>
                  </a:solidFill>
                  <a:latin typeface="Univers Condensed"/>
                  <a:ea typeface="Cambria Math" panose="02040503050406030204" pitchFamily="18" charset="0"/>
                </a:endParaRP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789889"/>
                <a:ext cx="10591800" cy="5303408"/>
              </a:xfrm>
              <a:prstGeom prst="rect">
                <a:avLst/>
              </a:prstGeom>
              <a:blipFill>
                <a:blip r:embed="rId3"/>
                <a:stretch>
                  <a:fillRect l="-230" t="-3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8" name="Tableau 17"/>
              <p:cNvGraphicFramePr>
                <a:graphicFrameLocks noGrp="1"/>
              </p:cNvGraphicFramePr>
              <p:nvPr>
                <p:extLst>
                  <p:ext uri="{D42A27DB-BD31-4B8C-83A1-F6EECF244321}">
                    <p14:modId xmlns:p14="http://schemas.microsoft.com/office/powerpoint/2010/main" val="1592026665"/>
                  </p:ext>
                </p:extLst>
              </p:nvPr>
            </p:nvGraphicFramePr>
            <p:xfrm>
              <a:off x="2235200" y="2595878"/>
              <a:ext cx="4988266" cy="1227963"/>
            </p:xfrm>
            <a:graphic>
              <a:graphicData uri="http://schemas.openxmlformats.org/drawingml/2006/table">
                <a:tbl>
                  <a:tblPr firstRow="1" bandRow="1">
                    <a:tableStyleId>{5C22544A-7EE6-4342-B048-85BDC9FD1C3A}</a:tableStyleId>
                  </a:tblPr>
                  <a:tblGrid>
                    <a:gridCol w="2251962">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70840">
                    <a:tc>
                      <a:txBody>
                        <a:bodyPr/>
                        <a:lstStyle/>
                        <a:p>
                          <a:pPr marL="0" marR="0" lvl="2" indent="-9144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2000" b="0" i="1" dirty="0" smtClean="0">
                                    <a:solidFill>
                                      <a:schemeClr val="tx1"/>
                                    </a:solidFill>
                                    <a:latin typeface="Cambria Math"/>
                                    <a:ea typeface="Cambria Math" panose="02040503050406030204" pitchFamily="18" charset="0"/>
                                  </a:rPr>
                                  <m:t>𝑚</m:t>
                                </m:r>
                                <m:r>
                                  <a:rPr lang="fr-CA" sz="2000" b="0" i="1" dirty="0" smtClean="0">
                                    <a:solidFill>
                                      <a:schemeClr val="tx1"/>
                                    </a:solidFill>
                                    <a:latin typeface="Cambria Math"/>
                                    <a:ea typeface="Cambria Math" panose="02040503050406030204" pitchFamily="18" charset="0"/>
                                  </a:rPr>
                                  <m:t>=1,15+0,5</m:t>
                                </m:r>
                                <m:r>
                                  <a:rPr lang="fr-CA" sz="2000" b="1" i="1" dirty="0" smtClean="0">
                                    <a:solidFill>
                                      <a:schemeClr val="tx1"/>
                                    </a:solidFill>
                                    <a:latin typeface="Cambria Math"/>
                                    <a:ea typeface="Cambria Math" panose="02040503050406030204" pitchFamily="18" charset="0"/>
                                  </a:rPr>
                                  <m:t> </m:t>
                                </m:r>
                                <m:r>
                                  <a:rPr lang="fr-FR" sz="2000" i="1" smtClean="0">
                                    <a:solidFill>
                                      <a:schemeClr val="tx1"/>
                                    </a:solidFill>
                                    <a:latin typeface="Cambria Math"/>
                                    <a:ea typeface="Cambria Math"/>
                                  </a:rPr>
                                  <m:t>𝜅</m:t>
                                </m:r>
                              </m:oMath>
                            </m:oMathPara>
                          </a14:m>
                          <a:endParaRPr lang="fr-FR" sz="1050" dirty="0">
                            <a:solidFill>
                              <a:schemeClr val="tx1"/>
                            </a:solidFill>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2000" b="0" baseline="0" dirty="0">
                              <a:solidFill>
                                <a:schemeClr val="tx1"/>
                              </a:solidFill>
                            </a:rPr>
                            <a:t>l</a:t>
                          </a:r>
                          <a:r>
                            <a:rPr lang="fr-CA" sz="2000" b="0" dirty="0">
                              <a:solidFill>
                                <a:schemeClr val="tx1"/>
                              </a:solidFill>
                            </a:rPr>
                            <a:t>orsque</a:t>
                          </a:r>
                          <a:r>
                            <a:rPr lang="fr-CA" sz="2000" b="0" baseline="0" dirty="0">
                              <a:solidFill>
                                <a:schemeClr val="tx1"/>
                              </a:solidFill>
                            </a:rPr>
                            <a:t> </a:t>
                          </a:r>
                          <a:r>
                            <a:rPr lang="fr-CA" sz="2000" b="0" dirty="0">
                              <a:solidFill>
                                <a:schemeClr val="tx1"/>
                              </a:solidFill>
                            </a:rPr>
                            <a:t>  </a:t>
                          </a:r>
                          <a14:m>
                            <m:oMath xmlns:m="http://schemas.openxmlformats.org/officeDocument/2006/math">
                              <m:r>
                                <a:rPr lang="fr-CA" sz="2000" b="0" i="0" smtClean="0">
                                  <a:solidFill>
                                    <a:schemeClr val="tx1"/>
                                  </a:solidFill>
                                  <a:latin typeface="Cambria Math"/>
                                  <a:ea typeface="Cambria Math"/>
                                </a:rPr>
                                <m:t>−1</m:t>
                              </m:r>
                              <m:r>
                                <a:rPr lang="fr-FR" sz="2000" i="1" smtClean="0">
                                  <a:solidFill>
                                    <a:schemeClr val="tx1"/>
                                  </a:solidFill>
                                  <a:latin typeface="Cambria Math"/>
                                  <a:ea typeface="Cambria Math"/>
                                </a:rPr>
                                <m:t>&lt;</m:t>
                              </m:r>
                              <m:r>
                                <a:rPr lang="fr-FR" sz="2000" i="1" smtClean="0">
                                  <a:solidFill>
                                    <a:schemeClr val="tx1"/>
                                  </a:solidFill>
                                  <a:latin typeface="Cambria Math"/>
                                  <a:ea typeface="Cambria Math"/>
                                </a:rPr>
                                <m:t>𝜅</m:t>
                              </m:r>
                              <m:r>
                                <a:rPr lang="fr-CA" sz="2000" b="0" i="1" dirty="0" smtClean="0">
                                  <a:solidFill>
                                    <a:schemeClr val="tx1"/>
                                  </a:solidFill>
                                  <a:latin typeface="Cambria Math"/>
                                  <a:ea typeface="Cambria Math"/>
                                </a:rPr>
                                <m:t>&lt;1</m:t>
                              </m:r>
                            </m:oMath>
                          </a14:m>
                          <a:endParaRPr lang="fr-FR" sz="20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16">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500" dirty="0">
                            <a:solidFill>
                              <a:schemeClr val="tx1"/>
                            </a:solidFill>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5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2000" b="0" i="1" dirty="0" smtClean="0">
                                    <a:solidFill>
                                      <a:schemeClr val="tx1"/>
                                    </a:solidFill>
                                    <a:latin typeface="Cambria Math"/>
                                    <a:ea typeface="Cambria Math" panose="02040503050406030204" pitchFamily="18" charset="0"/>
                                  </a:rPr>
                                  <m:t>𝑚</m:t>
                                </m:r>
                                <m:r>
                                  <a:rPr lang="fr-CA" sz="2000" b="0" i="1" dirty="0" smtClean="0">
                                    <a:solidFill>
                                      <a:schemeClr val="tx1"/>
                                    </a:solidFill>
                                    <a:latin typeface="Cambria Math"/>
                                    <a:ea typeface="Cambria Math" panose="02040503050406030204" pitchFamily="18" charset="0"/>
                                  </a:rPr>
                                  <m:t>=</m:t>
                                </m:r>
                                <m:f>
                                  <m:fPr>
                                    <m:ctrlPr>
                                      <a:rPr lang="fr-CA" sz="2000" b="0" i="1" dirty="0" smtClean="0">
                                        <a:solidFill>
                                          <a:schemeClr val="tx1"/>
                                        </a:solidFill>
                                        <a:latin typeface="Cambria Math" panose="02040503050406030204" pitchFamily="18" charset="0"/>
                                        <a:ea typeface="Cambria Math" panose="02040503050406030204" pitchFamily="18" charset="0"/>
                                      </a:rPr>
                                    </m:ctrlPr>
                                  </m:fPr>
                                  <m:num>
                                    <m:r>
                                      <a:rPr lang="fr-CA" sz="2000" b="0" i="1" dirty="0" smtClean="0">
                                        <a:solidFill>
                                          <a:schemeClr val="tx1"/>
                                        </a:solidFill>
                                        <a:latin typeface="Cambria Math"/>
                                        <a:ea typeface="Cambria Math" panose="02040503050406030204" pitchFamily="18" charset="0"/>
                                      </a:rPr>
                                      <m:t>1,3</m:t>
                                    </m:r>
                                  </m:num>
                                  <m:den>
                                    <m:r>
                                      <a:rPr lang="fr-CA" sz="2000" b="0" i="1" dirty="0" smtClean="0">
                                        <a:solidFill>
                                          <a:schemeClr val="tx1"/>
                                        </a:solidFill>
                                        <a:latin typeface="Cambria Math"/>
                                        <a:ea typeface="Cambria Math" panose="02040503050406030204" pitchFamily="18" charset="0"/>
                                      </a:rPr>
                                      <m:t>1−</m:t>
                                    </m:r>
                                    <m:r>
                                      <a:rPr lang="fr-FR" sz="2000" i="1" smtClean="0">
                                        <a:solidFill>
                                          <a:schemeClr val="tx1"/>
                                        </a:solidFill>
                                        <a:latin typeface="Cambria Math"/>
                                        <a:ea typeface="Cambria Math"/>
                                      </a:rPr>
                                      <m:t>𝜅</m:t>
                                    </m:r>
                                    <m:r>
                                      <m:rPr>
                                        <m:nor/>
                                      </m:rPr>
                                      <a:rPr lang="fr-FR" sz="2000" dirty="0" smtClean="0">
                                        <a:solidFill>
                                          <a:schemeClr val="tx1"/>
                                        </a:solidFill>
                                        <a:ea typeface="Cambria Math" panose="02040503050406030204" pitchFamily="18" charset="0"/>
                                      </a:rPr>
                                      <m:t> </m:t>
                                    </m:r>
                                  </m:den>
                                </m:f>
                              </m:oMath>
                            </m:oMathPara>
                          </a14:m>
                          <a:endParaRPr lang="fr-FR" sz="2000" dirty="0">
                            <a:solidFill>
                              <a:schemeClr val="tx1"/>
                            </a:solidFill>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2000" b="0" dirty="0">
                              <a:solidFill>
                                <a:schemeClr val="tx1"/>
                              </a:solidFill>
                              <a:ea typeface="Cambria Math"/>
                            </a:rPr>
                            <a:t>lorsque   </a:t>
                          </a:r>
                          <a14:m>
                            <m:oMath xmlns:m="http://schemas.openxmlformats.org/officeDocument/2006/math">
                              <m:r>
                                <a:rPr lang="fr-FR" sz="2000" i="1" smtClean="0">
                                  <a:solidFill>
                                    <a:schemeClr val="tx1"/>
                                  </a:solidFill>
                                  <a:latin typeface="Cambria Math"/>
                                  <a:ea typeface="Cambria Math"/>
                                </a:rPr>
                                <m:t>𝜅</m:t>
                              </m:r>
                              <m:r>
                                <a:rPr lang="fr-CA" sz="2000" b="0" i="1" dirty="0" smtClean="0">
                                  <a:solidFill>
                                    <a:schemeClr val="tx1"/>
                                  </a:solidFill>
                                  <a:latin typeface="Cambria Math"/>
                                  <a:ea typeface="Cambria Math"/>
                                </a:rPr>
                                <m:t>&lt;−1</m:t>
                              </m:r>
                            </m:oMath>
                          </a14:m>
                          <a:endParaRPr lang="fr-FR" sz="20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8" name="Tableau 17"/>
              <p:cNvGraphicFramePr>
                <a:graphicFrameLocks noGrp="1"/>
              </p:cNvGraphicFramePr>
              <p:nvPr>
                <p:extLst>
                  <p:ext uri="{D42A27DB-BD31-4B8C-83A1-F6EECF244321}">
                    <p14:modId xmlns:p14="http://schemas.microsoft.com/office/powerpoint/2010/main" val="1592026665"/>
                  </p:ext>
                </p:extLst>
              </p:nvPr>
            </p:nvGraphicFramePr>
            <p:xfrm>
              <a:off x="2235200" y="2595878"/>
              <a:ext cx="4988266" cy="1227963"/>
            </p:xfrm>
            <a:graphic>
              <a:graphicData uri="http://schemas.openxmlformats.org/drawingml/2006/table">
                <a:tbl>
                  <a:tblPr firstRow="1" bandRow="1">
                    <a:tableStyleId>{5C22544A-7EE6-4342-B048-85BDC9FD1C3A}</a:tableStyleId>
                  </a:tblPr>
                  <a:tblGrid>
                    <a:gridCol w="2251962">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96240">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7576" r="-121351" b="-207576"/>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82405" t="-7576" b="-207576"/>
                          </a:stretch>
                        </a:blipFill>
                      </a:tcPr>
                    </a:tc>
                    <a:extLst>
                      <a:ext uri="{0D108BD9-81ED-4DB2-BD59-A6C34878D82A}">
                        <a16:rowId xmlns:a16="http://schemas.microsoft.com/office/drawing/2014/main" val="10000"/>
                      </a:ext>
                    </a:extLst>
                  </a:tr>
                  <a:tr h="16764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500" dirty="0">
                            <a:solidFill>
                              <a:schemeClr val="tx1"/>
                            </a:solidFill>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5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64083">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t="-89091" r="-121351"/>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82405" t="-89091"/>
                          </a:stretch>
                        </a:blipFill>
                      </a:tcPr>
                    </a:tc>
                    <a:extLst>
                      <a:ext uri="{0D108BD9-81ED-4DB2-BD59-A6C34878D82A}">
                        <a16:rowId xmlns:a16="http://schemas.microsoft.com/office/drawing/2014/main" val="10002"/>
                      </a:ext>
                    </a:extLst>
                  </a:tr>
                </a:tbl>
              </a:graphicData>
            </a:graphic>
          </p:graphicFrame>
        </mc:Fallback>
      </mc:AlternateContent>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5251" y="2600181"/>
            <a:ext cx="1951484" cy="188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0" name="Rectangle 1027"/>
              <p:cNvSpPr txBox="1">
                <a:spLocks noChangeArrowheads="1"/>
              </p:cNvSpPr>
              <p:nvPr/>
            </p:nvSpPr>
            <p:spPr bwMode="auto">
              <a:xfrm>
                <a:off x="838200" y="6019525"/>
                <a:ext cx="8930604" cy="7019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Pour un élément en compression, </a:t>
                </a:r>
                <a14:m>
                  <m:oMath xmlns:m="http://schemas.openxmlformats.org/officeDocument/2006/math">
                    <m:sSub>
                      <m:sSubPr>
                        <m:ctrlPr>
                          <a:rPr lang="fr-CA" sz="1600" i="1">
                            <a:latin typeface="Cambria Math" panose="02040503050406030204" pitchFamily="18" charset="0"/>
                            <a:ea typeface="Cambria Math"/>
                          </a:rPr>
                        </m:ctrlPr>
                      </m:sSubPr>
                      <m:e>
                        <m:r>
                          <a:rPr lang="fr-CA" sz="1600" i="1">
                            <a:latin typeface="Cambria Math" panose="02040503050406030204" pitchFamily="18" charset="0"/>
                            <a:ea typeface="Cambria Math"/>
                          </a:rPr>
                          <m:t>𝑓</m:t>
                        </m:r>
                      </m:e>
                      <m:sub>
                        <m:r>
                          <a:rPr lang="fr-CA" sz="1600" i="1">
                            <a:latin typeface="Cambria Math" panose="02040503050406030204" pitchFamily="18" charset="0"/>
                            <a:ea typeface="Cambria Math"/>
                          </a:rPr>
                          <m:t>2</m:t>
                        </m:r>
                      </m:sub>
                    </m:sSub>
                    <m:r>
                      <a:rPr lang="en-CA" sz="1600" i="1">
                        <a:latin typeface="Cambria Math" panose="02040503050406030204" pitchFamily="18" charset="0"/>
                        <a:ea typeface="Cambria Math"/>
                      </a:rPr>
                      <m:t>=</m:t>
                    </m:r>
                    <m:sSub>
                      <m:sSubPr>
                        <m:ctrlPr>
                          <a:rPr lang="fr-CA" sz="1600" i="1">
                            <a:latin typeface="Cambria Math" panose="02040503050406030204" pitchFamily="18" charset="0"/>
                            <a:ea typeface="Cambria Math"/>
                          </a:rPr>
                        </m:ctrlPr>
                      </m:sSubPr>
                      <m:e>
                        <m:r>
                          <a:rPr lang="fr-CA" sz="1600" i="1">
                            <a:latin typeface="Cambria Math" panose="02040503050406030204" pitchFamily="18" charset="0"/>
                            <a:ea typeface="Cambria Math"/>
                          </a:rPr>
                          <m:t>𝑓</m:t>
                        </m:r>
                      </m:e>
                      <m:sub>
                        <m:r>
                          <a:rPr lang="en-CA" sz="1600" i="1">
                            <a:latin typeface="Cambria Math" panose="02040503050406030204" pitchFamily="18" charset="0"/>
                            <a:ea typeface="Cambria Math"/>
                          </a:rPr>
                          <m:t>1</m:t>
                        </m:r>
                      </m:sub>
                    </m:sSub>
                  </m:oMath>
                </a14:m>
                <a:r>
                  <a:rPr lang="fr-FR" sz="1600" dirty="0">
                    <a:latin typeface="Univers Condensed"/>
                  </a:rPr>
                  <a:t> et </a:t>
                </a:r>
                <a14:m>
                  <m:oMath xmlns:m="http://schemas.openxmlformats.org/officeDocument/2006/math">
                    <m:r>
                      <a:rPr lang="fr-FR" sz="1600" i="1" dirty="0">
                        <a:latin typeface="Cambria Math" panose="02040503050406030204" pitchFamily="18" charset="0"/>
                      </a:rPr>
                      <m:t>𝑚</m:t>
                    </m:r>
                    <m:r>
                      <a:rPr lang="fr-FR" sz="1600" i="1" dirty="0">
                        <a:latin typeface="Cambria Math" panose="02040503050406030204" pitchFamily="18" charset="0"/>
                      </a:rPr>
                      <m:t> = 1,65</m:t>
                    </m:r>
                  </m:oMath>
                </a14:m>
                <a:endParaRPr lang="fr-FR" sz="1600" dirty="0">
                  <a:latin typeface="Univers Condensed"/>
                </a:endParaRPr>
              </a:p>
              <a:p>
                <a:pPr marL="0" lvl="1" indent="0" eaLnBrk="1" hangingPunct="1">
                  <a:buNone/>
                  <a:defRPr/>
                </a:pPr>
                <a:r>
                  <a:rPr lang="fr-FR" sz="1600" dirty="0">
                    <a:latin typeface="Univers Condensed"/>
                  </a:rPr>
                  <a:t>     Pour un élément en flexion pure, </a:t>
                </a:r>
                <a14:m>
                  <m:oMath xmlns:m="http://schemas.openxmlformats.org/officeDocument/2006/math">
                    <m:sSub>
                      <m:sSubPr>
                        <m:ctrlPr>
                          <a:rPr lang="fr-CA" sz="1600" i="1">
                            <a:latin typeface="Cambria Math" panose="02040503050406030204" pitchFamily="18" charset="0"/>
                            <a:ea typeface="Cambria Math"/>
                          </a:rPr>
                        </m:ctrlPr>
                      </m:sSubPr>
                      <m:e>
                        <m:r>
                          <a:rPr lang="fr-CA" sz="1600" i="1">
                            <a:latin typeface="Cambria Math" panose="02040503050406030204" pitchFamily="18" charset="0"/>
                            <a:ea typeface="Cambria Math"/>
                          </a:rPr>
                          <m:t>𝑓</m:t>
                        </m:r>
                      </m:e>
                      <m:sub>
                        <m:r>
                          <a:rPr lang="fr-CA" sz="1600" i="1">
                            <a:latin typeface="Cambria Math" panose="02040503050406030204" pitchFamily="18" charset="0"/>
                            <a:ea typeface="Cambria Math"/>
                          </a:rPr>
                          <m:t>2</m:t>
                        </m:r>
                      </m:sub>
                    </m:sSub>
                    <m:r>
                      <a:rPr lang="en-CA" sz="1600" i="1">
                        <a:latin typeface="Cambria Math" panose="02040503050406030204" pitchFamily="18" charset="0"/>
                        <a:ea typeface="Cambria Math"/>
                      </a:rPr>
                      <m:t>=</m:t>
                    </m:r>
                    <m:sSub>
                      <m:sSubPr>
                        <m:ctrlPr>
                          <a:rPr lang="fr-CA" sz="1600" i="1">
                            <a:latin typeface="Cambria Math" panose="02040503050406030204" pitchFamily="18" charset="0"/>
                            <a:ea typeface="Cambria Math"/>
                          </a:rPr>
                        </m:ctrlPr>
                      </m:sSubPr>
                      <m:e>
                        <m:r>
                          <a:rPr lang="en-CA" sz="1600" i="1">
                            <a:latin typeface="Cambria Math" panose="02040503050406030204" pitchFamily="18" charset="0"/>
                            <a:ea typeface="Cambria Math"/>
                          </a:rPr>
                          <m:t>−</m:t>
                        </m:r>
                        <m:r>
                          <a:rPr lang="fr-CA" sz="1600" i="1">
                            <a:latin typeface="Cambria Math" panose="02040503050406030204" pitchFamily="18" charset="0"/>
                            <a:ea typeface="Cambria Math"/>
                          </a:rPr>
                          <m:t>𝑓</m:t>
                        </m:r>
                      </m:e>
                      <m:sub>
                        <m:r>
                          <a:rPr lang="en-CA" sz="1600" i="1">
                            <a:latin typeface="Cambria Math" panose="02040503050406030204" pitchFamily="18" charset="0"/>
                            <a:ea typeface="Cambria Math"/>
                          </a:rPr>
                          <m:t>1</m:t>
                        </m:r>
                      </m:sub>
                    </m:sSub>
                  </m:oMath>
                </a14:m>
                <a:r>
                  <a:rPr lang="fr-FR" sz="1600" dirty="0">
                    <a:latin typeface="Univers Condensed"/>
                  </a:rPr>
                  <a:t> et </a:t>
                </a:r>
                <a14:m>
                  <m:oMath xmlns:m="http://schemas.openxmlformats.org/officeDocument/2006/math">
                    <m:r>
                      <a:rPr lang="fr-FR" sz="1600" i="1" dirty="0">
                        <a:latin typeface="Cambria Math" panose="02040503050406030204" pitchFamily="18" charset="0"/>
                      </a:rPr>
                      <m:t>𝑚</m:t>
                    </m:r>
                    <m:r>
                      <a:rPr lang="fr-FR" sz="1600" i="1" dirty="0">
                        <a:latin typeface="Cambria Math" panose="02040503050406030204" pitchFamily="18" charset="0"/>
                      </a:rPr>
                      <m:t> =0,65</m:t>
                    </m:r>
                  </m:oMath>
                </a14:m>
                <a:endParaRPr lang="fr-FR" sz="1600" dirty="0">
                  <a:latin typeface="Univers Condensed"/>
                </a:endParaRPr>
              </a:p>
            </p:txBody>
          </p:sp>
        </mc:Choice>
        <mc:Fallback xmlns="">
          <p:sp>
            <p:nvSpPr>
              <p:cNvPr id="20" name="Rectangle 1027"/>
              <p:cNvSpPr txBox="1">
                <a:spLocks noRot="1" noChangeAspect="1" noMove="1" noResize="1" noEditPoints="1" noAdjustHandles="1" noChangeArrowheads="1" noChangeShapeType="1" noTextEdit="1"/>
              </p:cNvSpPr>
              <p:nvPr/>
            </p:nvSpPr>
            <p:spPr bwMode="auto">
              <a:xfrm>
                <a:off x="838200" y="6019525"/>
                <a:ext cx="8930604" cy="701950"/>
              </a:xfrm>
              <a:prstGeom prst="rect">
                <a:avLst/>
              </a:prstGeom>
              <a:blipFill>
                <a:blip r:embed="rId6"/>
                <a:stretch>
                  <a:fillRect t="-2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3" name="ZoneTexte 2"/>
          <p:cNvSpPr txBox="1"/>
          <p:nvPr/>
        </p:nvSpPr>
        <p:spPr>
          <a:xfrm>
            <a:off x="7700211" y="6509084"/>
            <a:ext cx="2959438" cy="276999"/>
          </a:xfrm>
          <a:prstGeom prst="rect">
            <a:avLst/>
          </a:prstGeom>
          <a:noFill/>
        </p:spPr>
        <p:txBody>
          <a:bodyPr wrap="square" rtlCol="0">
            <a:spAutoFit/>
          </a:bodyPr>
          <a:lstStyle/>
          <a:p>
            <a:r>
              <a:rPr lang="fr-CA" sz="1200" dirty="0"/>
              <a:t>Source : Florent Lévesque et Denis Tremblay</a:t>
            </a:r>
          </a:p>
        </p:txBody>
      </p:sp>
    </p:spTree>
    <p:extLst>
      <p:ext uri="{BB962C8B-B14F-4D97-AF65-F5344CB8AC3E}">
        <p14:creationId xmlns:p14="http://schemas.microsoft.com/office/powerpoint/2010/main" val="41536949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81485"/>
                <a:ext cx="10185400" cy="5976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Calibri" panose="020F0502020204030204" pitchFamily="34" charset="0"/>
                  <a:buChar char="‒"/>
                  <a:defRPr/>
                </a:pPr>
                <a:endParaRPr lang="el-GR" sz="1600" dirty="0">
                  <a:solidFill>
                    <a:srgbClr val="000099"/>
                  </a:solidFill>
                  <a:latin typeface="Univers Condensed"/>
                </a:endParaRPr>
              </a:p>
              <a:p>
                <a:pPr marL="742950" lvl="2" indent="-342900" eaLnBrk="1" hangingPunct="1">
                  <a:defRPr/>
                </a:pPr>
                <a:r>
                  <a:rPr lang="fr-FR" sz="1600" dirty="0">
                    <a:latin typeface="Univers Condensed"/>
                    <a:ea typeface="Cambria Math" panose="02040503050406030204" pitchFamily="18" charset="0"/>
                  </a:rPr>
                  <a:t>Les éléments en compression sont dimensionnés de façon à ce que :</a:t>
                </a:r>
              </a:p>
              <a:p>
                <a:pPr marL="742950" lvl="2" indent="-342900" eaLnBrk="1" hangingPunct="1">
                  <a:defRPr/>
                </a:pPr>
                <a:endParaRPr lang="fr-FR" sz="1600" dirty="0">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𝐶</m:t>
                          </m:r>
                        </m:e>
                        <m:sub>
                          <m:r>
                            <a:rPr lang="en-CA" sz="1600" i="1">
                              <a:latin typeface="Cambria Math" panose="02040503050406030204" pitchFamily="18" charset="0"/>
                              <a:ea typeface="Cambria Math" panose="02040503050406030204" pitchFamily="18" charset="0"/>
                            </a:rPr>
                            <m:t>𝑟</m:t>
                          </m:r>
                        </m:sub>
                      </m:sSub>
                      <m:r>
                        <a:rPr lang="fr-FR" sz="1600" i="1">
                          <a:latin typeface="Cambria Math" panose="02040503050406030204" pitchFamily="18" charset="0"/>
                          <a:ea typeface="Cambria Math"/>
                        </a:rPr>
                        <m:t>≥</m:t>
                      </m:r>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𝐶</m:t>
                          </m:r>
                        </m:e>
                        <m:sub>
                          <m:r>
                            <a:rPr lang="en-CA" sz="1600" i="1">
                              <a:latin typeface="Cambria Math" panose="02040503050406030204" pitchFamily="18" charset="0"/>
                              <a:ea typeface="Cambria Math" panose="02040503050406030204" pitchFamily="18" charset="0"/>
                            </a:rPr>
                            <m:t>𝑓</m:t>
                          </m:r>
                        </m:sub>
                      </m:sSub>
                    </m:oMath>
                  </m:oMathPara>
                </a14:m>
                <a:endParaRPr lang="fr-FR" sz="1600" dirty="0">
                  <a:latin typeface="Univers Condensed"/>
                  <a:ea typeface="Cambria Math" panose="02040503050406030204" pitchFamily="18" charset="0"/>
                </a:endParaRPr>
              </a:p>
              <a:p>
                <a:pPr marL="857250" lvl="3" indent="0" eaLnBrk="1" hangingPunct="1">
                  <a:buNone/>
                  <a:defRPr/>
                </a:pPr>
                <a:endParaRPr lang="fr-FR" sz="1600" dirty="0">
                  <a:latin typeface="Univers Condensed"/>
                  <a:ea typeface="Cambria Math" panose="02040503050406030204" pitchFamily="18" charset="0"/>
                </a:endParaRPr>
              </a:p>
              <a:p>
                <a:pPr marL="1314450" lvl="4" indent="0" eaLnBrk="1" hangingPunct="1">
                  <a:buNone/>
                  <a:defRPr/>
                </a:pP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𝐶</m:t>
                        </m:r>
                      </m:e>
                      <m:sub>
                        <m:r>
                          <a:rPr lang="en-CA" sz="1600" i="1">
                            <a:latin typeface="Cambria Math" panose="02040503050406030204" pitchFamily="18" charset="0"/>
                            <a:ea typeface="Cambria Math" panose="02040503050406030204" pitchFamily="18" charset="0"/>
                          </a:rPr>
                          <m:t>𝑟</m:t>
                        </m:r>
                      </m:sub>
                    </m:sSub>
                  </m:oMath>
                </a14:m>
                <a:r>
                  <a:rPr lang="fr-FR" sz="1600" dirty="0">
                    <a:latin typeface="Univers Condensed"/>
                    <a:ea typeface="Cambria Math" panose="02040503050406030204" pitchFamily="18" charset="0"/>
                  </a:rPr>
                  <a:t>: la résistance pondérée à la compression de la pièce</a:t>
                </a:r>
              </a:p>
              <a:p>
                <a:pPr marL="1314450" lvl="4" indent="0" eaLnBrk="1" hangingPunct="1">
                  <a:buNone/>
                  <a:defRPr/>
                </a:pPr>
                <a:endParaRPr lang="fr-FR" sz="1600" dirty="0">
                  <a:latin typeface="Univers Condensed"/>
                  <a:ea typeface="Cambria Math" panose="02040503050406030204" pitchFamily="18" charset="0"/>
                </a:endParaRPr>
              </a:p>
              <a:p>
                <a:pPr marL="1314450" lvl="4" indent="0" eaLnBrk="1" hangingPunct="1">
                  <a:buNone/>
                  <a:defRPr/>
                </a:pP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𝐶</m:t>
                        </m:r>
                      </m:e>
                      <m:sub>
                        <m:r>
                          <a:rPr lang="en-CA" sz="1600" i="1">
                            <a:latin typeface="Cambria Math" panose="02040503050406030204" pitchFamily="18" charset="0"/>
                            <a:ea typeface="Cambria Math" panose="02040503050406030204" pitchFamily="18" charset="0"/>
                          </a:rPr>
                          <m:t>𝑓</m:t>
                        </m:r>
                      </m:sub>
                    </m:sSub>
                  </m:oMath>
                </a14:m>
                <a:r>
                  <a:rPr lang="fr-FR" sz="1600" dirty="0">
                    <a:latin typeface="Univers Condensed"/>
                    <a:ea typeface="Cambria Math" panose="02040503050406030204" pitchFamily="18" charset="0"/>
                  </a:rPr>
                  <a:t>: la force de compression pondérée appliquée sur l’élément</a:t>
                </a:r>
              </a:p>
              <a:p>
                <a:pPr marL="742950" lvl="2" indent="-342900" eaLnBrk="1" hangingPunct="1">
                  <a:defRPr/>
                </a:pPr>
                <a:endParaRPr lang="en-CA" sz="1600" dirty="0">
                  <a:latin typeface="Univers Condensed"/>
                  <a:ea typeface="Cambria Math" panose="02040503050406030204" pitchFamily="18" charset="0"/>
                </a:endParaRPr>
              </a:p>
              <a:p>
                <a:pPr marL="742950" lvl="2" indent="-342900" eaLnBrk="1" hangingPunct="1">
                  <a:defRPr/>
                </a:pPr>
                <a:r>
                  <a:rPr lang="fr-FR" sz="1600" dirty="0">
                    <a:latin typeface="Univers Condensed"/>
                  </a:rPr>
                  <a:t>La résistance en compression d’un élément est </a:t>
                </a:r>
                <a:r>
                  <a:rPr lang="fr-FR" sz="1600" u="sng" dirty="0">
                    <a:latin typeface="Univers Condensed"/>
                  </a:rPr>
                  <a:t>de façon générale</a:t>
                </a:r>
                <a:r>
                  <a:rPr lang="fr-FR" sz="1600" dirty="0">
                    <a:latin typeface="Univers Condensed"/>
                  </a:rPr>
                  <a:t> directement </a:t>
                </a:r>
                <a:r>
                  <a:rPr lang="fr-FR" sz="1600" u="sng" dirty="0">
                    <a:latin typeface="Univers Condensed"/>
                  </a:rPr>
                  <a:t>proportionnelle à l’aire brute</a:t>
                </a:r>
                <a:r>
                  <a:rPr lang="fr-FR" sz="1600" dirty="0">
                    <a:latin typeface="Univers Condensed"/>
                  </a:rPr>
                  <a:t>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𝐴</m:t>
                        </m:r>
                      </m:e>
                      <m:sub>
                        <m:r>
                          <a:rPr lang="fr-FR" sz="1600" dirty="0">
                            <a:latin typeface="Cambria Math" panose="02040503050406030204" pitchFamily="18" charset="0"/>
                            <a:ea typeface="Cambria Math" panose="02040503050406030204" pitchFamily="18" charset="0"/>
                          </a:rPr>
                          <m:t>𝑔</m:t>
                        </m:r>
                      </m:sub>
                    </m:sSub>
                  </m:oMath>
                </a14:m>
                <a:r>
                  <a:rPr lang="fr-FR" sz="1600" dirty="0">
                    <a:latin typeface="Univers Condensed"/>
                  </a:rPr>
                  <a:t> de la section mesurée perpendiculairement à l’axe de la force de compression </a:t>
                </a:r>
                <a:r>
                  <a:rPr lang="fr-FR" sz="1600" u="sng" dirty="0">
                    <a:latin typeface="Univers Condensed"/>
                  </a:rPr>
                  <a:t>et à la limite élastique</a:t>
                </a:r>
                <a:r>
                  <a:rPr lang="fr-FR" sz="1600" dirty="0">
                    <a:latin typeface="Univers Condensed"/>
                  </a:rPr>
                  <a:t>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𝐹</m:t>
                        </m:r>
                      </m:e>
                      <m:sub>
                        <m:r>
                          <a:rPr lang="fr-FR" sz="1600" dirty="0">
                            <a:latin typeface="Cambria Math" panose="02040503050406030204" pitchFamily="18" charset="0"/>
                            <a:ea typeface="Cambria Math" panose="02040503050406030204" pitchFamily="18" charset="0"/>
                          </a:rPr>
                          <m:t>𝑦</m:t>
                        </m:r>
                      </m:sub>
                    </m:sSub>
                  </m:oMath>
                </a14:m>
                <a:r>
                  <a:rPr lang="fr-FR" sz="1600" dirty="0">
                    <a:latin typeface="Univers Condensed"/>
                  </a:rPr>
                  <a:t> de l’alliage d’aluminium utilisé </a:t>
                </a:r>
              </a:p>
              <a:p>
                <a:pPr marL="742950" lvl="2" indent="-342900" eaLnBrk="1" hangingPunct="1">
                  <a:defRPr/>
                </a:pPr>
                <a:endParaRPr lang="fr-FR" sz="1600" dirty="0">
                  <a:latin typeface="Univers Condensed"/>
                </a:endParaRPr>
              </a:p>
              <a:p>
                <a:pPr marL="742950" lvl="2" indent="-342900" eaLnBrk="1" hangingPunct="1">
                  <a:defRPr/>
                </a:pPr>
                <a:r>
                  <a:rPr lang="fr-FR" sz="1600" dirty="0">
                    <a:latin typeface="Univers Condensed"/>
                  </a:rPr>
                  <a:t>Une membrure est en </a:t>
                </a:r>
                <a:r>
                  <a:rPr lang="fr-FR" sz="1600" b="1" u="sng" dirty="0">
                    <a:latin typeface="Univers Condensed"/>
                  </a:rPr>
                  <a:t>compression pure</a:t>
                </a:r>
                <a:r>
                  <a:rPr lang="fr-FR" sz="1600" dirty="0">
                    <a:latin typeface="Univers Condensed"/>
                  </a:rPr>
                  <a:t> lorsque la force de compression passe par le centre de gravité de la section transversale</a:t>
                </a:r>
              </a:p>
              <a:p>
                <a:pPr marL="742950" lvl="2" indent="-342900" eaLnBrk="1" hangingPunct="1">
                  <a:defRPr/>
                </a:pPr>
                <a:endParaRPr lang="fr-FR" sz="1600" dirty="0">
                  <a:latin typeface="Univers Condensed"/>
                </a:endParaRPr>
              </a:p>
              <a:p>
                <a:pPr marL="1143000" lvl="3" indent="-285750" eaLnBrk="1" hangingPunct="1">
                  <a:buFont typeface="Wingdings" panose="05000000000000000000" pitchFamily="2" charset="2"/>
                  <a:buChar char="Ø"/>
                  <a:defRPr/>
                </a:pPr>
                <a:r>
                  <a:rPr lang="fr-FR" sz="1600" u="sng" dirty="0">
                    <a:latin typeface="Univers Condensed"/>
                  </a:rPr>
                  <a:t>La résistance ultime</a:t>
                </a:r>
                <a:r>
                  <a:rPr lang="fr-FR" sz="1600" dirty="0">
                    <a:latin typeface="Univers Condensed"/>
                  </a:rPr>
                  <a:t> de la pièce est alors atteinte lorsqu’il </a:t>
                </a:r>
                <a:r>
                  <a:rPr lang="fr-FR" sz="1600" u="sng" dirty="0">
                    <a:latin typeface="Univers Condensed"/>
                  </a:rPr>
                  <a:t>y a plastification du métal sur toute cette surface</a:t>
                </a:r>
              </a:p>
              <a:p>
                <a:pPr marL="1200150" lvl="3" indent="-342900" eaLnBrk="1" hangingPunct="1">
                  <a:defRPr/>
                </a:pPr>
                <a:endParaRPr lang="fr-FR" sz="1600" u="sng" dirty="0">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en-CA" sz="1600" i="1">
                              <a:latin typeface="Cambria Math" panose="02040503050406030204" pitchFamily="18" charset="0"/>
                              <a:ea typeface="Cambria Math" panose="02040503050406030204" pitchFamily="18" charset="0"/>
                            </a:rPr>
                            <m:t>𝐶</m:t>
                          </m:r>
                        </m:e>
                        <m:sub>
                          <m:r>
                            <a:rPr lang="fr-CA" sz="1600" i="1">
                              <a:latin typeface="Cambria Math" panose="02040503050406030204" pitchFamily="18" charset="0"/>
                              <a:ea typeface="Cambria Math" panose="02040503050406030204" pitchFamily="18" charset="0"/>
                            </a:rPr>
                            <m:t>𝑦</m:t>
                          </m:r>
                        </m:sub>
                      </m:sSub>
                      <m:r>
                        <a:rPr lang="fr-CA" sz="1600" i="1">
                          <a:latin typeface="Cambria Math" panose="02040503050406030204" pitchFamily="18" charset="0"/>
                          <a:ea typeface="Cambria Math" panose="02040503050406030204" pitchFamily="18" charset="0"/>
                        </a:rPr>
                        <m:t>=</m:t>
                      </m:r>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𝐴</m:t>
                          </m:r>
                        </m:e>
                        <m:sub>
                          <m:r>
                            <a:rPr lang="fr-FR" sz="1600" dirty="0">
                              <a:latin typeface="Cambria Math" panose="02040503050406030204" pitchFamily="18" charset="0"/>
                              <a:ea typeface="Cambria Math" panose="02040503050406030204" pitchFamily="18" charset="0"/>
                            </a:rPr>
                            <m:t>𝑔</m:t>
                          </m:r>
                        </m:sub>
                      </m:sSub>
                      <m:r>
                        <a:rPr lang="fr-CA" sz="1600" i="1" dirty="0">
                          <a:latin typeface="Cambria Math" panose="02040503050406030204" pitchFamily="18" charset="0"/>
                          <a:ea typeface="Cambria Math" panose="02040503050406030204" pitchFamily="18" charset="0"/>
                        </a:rPr>
                        <m:t> </m:t>
                      </m:r>
                      <m:sSub>
                        <m:sSubPr>
                          <m:ctrlPr>
                            <a:rPr lang="fr-FR" sz="1600" i="1" dirty="0">
                              <a:latin typeface="Cambria Math" panose="02040503050406030204" pitchFamily="18" charset="0"/>
                              <a:ea typeface="Cambria Math" panose="02040503050406030204" pitchFamily="18" charset="0"/>
                            </a:rPr>
                          </m:ctrlPr>
                        </m:sSubPr>
                        <m:e>
                          <m:r>
                            <a:rPr lang="fr-FR" sz="1600" dirty="0">
                              <a:latin typeface="Cambria Math" panose="02040503050406030204" pitchFamily="18" charset="0"/>
                              <a:ea typeface="Cambria Math" panose="02040503050406030204" pitchFamily="18" charset="0"/>
                            </a:rPr>
                            <m:t>𝐹</m:t>
                          </m:r>
                        </m:e>
                        <m:sub>
                          <m:r>
                            <a:rPr lang="fr-FR" sz="1600" dirty="0">
                              <a:latin typeface="Cambria Math" panose="02040503050406030204" pitchFamily="18" charset="0"/>
                              <a:ea typeface="Cambria Math" panose="02040503050406030204" pitchFamily="18" charset="0"/>
                            </a:rPr>
                            <m:t>𝑦</m:t>
                          </m:r>
                        </m:sub>
                      </m:sSub>
                    </m:oMath>
                  </m:oMathPara>
                </a14:m>
                <a:endParaRPr lang="fr-FR" sz="1600" u="sng" dirty="0">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81485"/>
                <a:ext cx="10185400" cy="5976664"/>
              </a:xfrm>
              <a:prstGeom prst="rect">
                <a:avLst/>
              </a:prstGeom>
              <a:blipFill>
                <a:blip r:embed="rId3"/>
                <a:stretch>
                  <a:fillRect r="-5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p:spTree>
    <p:extLst>
      <p:ext uri="{BB962C8B-B14F-4D97-AF65-F5344CB8AC3E}">
        <p14:creationId xmlns:p14="http://schemas.microsoft.com/office/powerpoint/2010/main" val="338815477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9"/>
              <p:cNvSpPr/>
              <p:nvPr/>
            </p:nvSpPr>
            <p:spPr>
              <a:xfrm>
                <a:off x="3616027" y="6160830"/>
                <a:ext cx="5409440" cy="307777"/>
              </a:xfrm>
              <a:prstGeom prst="rect">
                <a:avLst/>
              </a:prstGeom>
            </p:spPr>
            <p:txBody>
              <a:bodyPr wrap="square">
                <a:spAutoFit/>
              </a:bodyPr>
              <a:lstStyle/>
              <a:p>
                <a:r>
                  <a:rPr lang="fr-FR" sz="1400" dirty="0">
                    <a:solidFill>
                      <a:schemeClr val="tx1"/>
                    </a:solidFill>
                    <a:latin typeface="Univers Condensed"/>
                  </a:rPr>
                  <a:t>Valeurs de </a:t>
                </a:r>
                <a14:m>
                  <m:oMath xmlns:m="http://schemas.openxmlformats.org/officeDocument/2006/math">
                    <m:r>
                      <a:rPr lang="fr-FR" sz="1400" i="1" dirty="0">
                        <a:solidFill>
                          <a:schemeClr val="tx1"/>
                        </a:solidFill>
                        <a:latin typeface="Cambria Math" panose="02040503050406030204" pitchFamily="18" charset="0"/>
                      </a:rPr>
                      <m:t>𝑚</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pour une paroi simplement supportée sur les bords</a:t>
                </a:r>
              </a:p>
            </p:txBody>
          </p:sp>
        </mc:Choice>
        <mc:Fallback xmlns="">
          <p:sp>
            <p:nvSpPr>
              <p:cNvPr id="10" name="Rectangle 9"/>
              <p:cNvSpPr>
                <a:spLocks noRot="1" noChangeAspect="1" noMove="1" noResize="1" noEditPoints="1" noAdjustHandles="1" noChangeArrowheads="1" noChangeShapeType="1" noTextEdit="1"/>
              </p:cNvSpPr>
              <p:nvPr/>
            </p:nvSpPr>
            <p:spPr>
              <a:xfrm>
                <a:off x="3616027" y="6160830"/>
                <a:ext cx="5409440" cy="307777"/>
              </a:xfrm>
              <a:prstGeom prst="rect">
                <a:avLst/>
              </a:prstGeom>
              <a:blipFill>
                <a:blip r:embed="rId3"/>
                <a:stretch>
                  <a:fillRect l="-338" t="-4000" b="-20000"/>
                </a:stretch>
              </a:blipFill>
            </p:spPr>
            <p:txBody>
              <a:bodyPr/>
              <a:lstStyle/>
              <a:p>
                <a:r>
                  <a:rPr lang="fr-CA">
                    <a:noFill/>
                  </a:rPr>
                  <a:t> </a:t>
                </a:r>
              </a:p>
            </p:txBody>
          </p:sp>
        </mc:Fallback>
      </mc:AlternateContent>
      <p:grpSp>
        <p:nvGrpSpPr>
          <p:cNvPr id="11" name="Groupe 10">
            <a:extLst>
              <a:ext uri="{FF2B5EF4-FFF2-40B4-BE49-F238E27FC236}">
                <a16:creationId xmlns:a16="http://schemas.microsoft.com/office/drawing/2014/main" id="{516CD158-032B-454D-BCA8-D6B47453B684}"/>
              </a:ext>
            </a:extLst>
          </p:cNvPr>
          <p:cNvGrpSpPr/>
          <p:nvPr/>
        </p:nvGrpSpPr>
        <p:grpSpPr>
          <a:xfrm>
            <a:off x="2704123" y="736464"/>
            <a:ext cx="6710811" cy="5285146"/>
            <a:chOff x="107505" y="332656"/>
            <a:chExt cx="7464113" cy="5652746"/>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32656"/>
              <a:ext cx="6528010" cy="565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 12">
              <a:extLst>
                <a:ext uri="{FF2B5EF4-FFF2-40B4-BE49-F238E27FC236}">
                  <a16:creationId xmlns:a16="http://schemas.microsoft.com/office/drawing/2014/main" id="{796FE217-CDB5-40C6-98D8-E1CC095D03E7}"/>
                </a:ext>
              </a:extLst>
            </p:cNvPr>
            <p:cNvPicPr>
              <a:picLocks noChangeAspect="1"/>
            </p:cNvPicPr>
            <p:nvPr/>
          </p:nvPicPr>
          <p:blipFill>
            <a:blip r:embed="rId5"/>
            <a:stretch>
              <a:fillRect/>
            </a:stretch>
          </p:blipFill>
          <p:spPr>
            <a:xfrm>
              <a:off x="107505" y="431633"/>
              <a:ext cx="864096" cy="1270295"/>
            </a:xfrm>
            <a:prstGeom prst="rect">
              <a:avLst/>
            </a:prstGeom>
          </p:spPr>
        </p:pic>
      </p:grpSp>
      <p:sp>
        <p:nvSpPr>
          <p:cNvPr id="14" name="Rectangle 13">
            <a:extLst>
              <a:ext uri="{FF2B5EF4-FFF2-40B4-BE49-F238E27FC236}">
                <a16:creationId xmlns:a16="http://schemas.microsoft.com/office/drawing/2014/main" id="{CCF9CD58-199E-2A4F-A6A2-4E1BA77CBAD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9381137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p:sp>
        <p:nvSpPr>
          <p:cNvPr id="14" name="Rectangle 1027"/>
          <p:cNvSpPr txBox="1">
            <a:spLocks noChangeArrowheads="1"/>
          </p:cNvSpPr>
          <p:nvPr/>
        </p:nvSpPr>
        <p:spPr bwMode="auto">
          <a:xfrm>
            <a:off x="838200" y="779599"/>
            <a:ext cx="10236200" cy="39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Clr>
                <a:schemeClr val="accent1"/>
              </a:buClr>
              <a:buFont typeface="+mj-lt"/>
              <a:buAutoNum type="arabicPeriod" startAt="2"/>
              <a:defRPr/>
            </a:pPr>
            <a:r>
              <a:rPr lang="fr-FR" sz="2000" dirty="0">
                <a:solidFill>
                  <a:schemeClr val="accent1"/>
                </a:solidFill>
                <a:latin typeface="Univers Condensed"/>
                <a:ea typeface="Cambria Math" panose="02040503050406030204" pitchFamily="18" charset="0"/>
              </a:rPr>
              <a:t>Élément plat reposant sur les deux rives longitudinales qui sont </a:t>
            </a:r>
            <a:r>
              <a:rPr lang="fr-FR" sz="2000" u="sng" dirty="0">
                <a:solidFill>
                  <a:schemeClr val="accent1"/>
                </a:solidFill>
                <a:latin typeface="Univers Condensed"/>
                <a:ea typeface="Cambria Math" panose="02040503050406030204" pitchFamily="18" charset="0"/>
              </a:rPr>
              <a:t>également supportés par leurs rives</a:t>
            </a:r>
          </a:p>
          <a:p>
            <a:pPr marL="342900" lvl="1" indent="-342900" eaLnBrk="1" hangingPunct="1">
              <a:buClr>
                <a:srgbClr val="000099"/>
              </a:buClr>
              <a:buFont typeface="+mj-lt"/>
              <a:buAutoNum type="arabicPeriod" startAt="2"/>
              <a:defRPr/>
            </a:pPr>
            <a:endParaRPr lang="fr-CA" sz="2000" dirty="0">
              <a:latin typeface="Univers Condensed"/>
              <a:ea typeface="Cambria Math" panose="02040503050406030204" pitchFamily="18" charset="0"/>
            </a:endParaRPr>
          </a:p>
          <a:p>
            <a:pPr marL="742950" lvl="2" indent="-342900" eaLnBrk="1" hangingPunct="1">
              <a:defRPr/>
            </a:pPr>
            <a:r>
              <a:rPr lang="fr-FR" sz="2000" dirty="0">
                <a:latin typeface="Univers Condensed"/>
                <a:ea typeface="Cambria Math" panose="02040503050406030204" pitchFamily="18" charset="0"/>
              </a:rPr>
              <a:t>La norme S157 permet de tenir compte de l’influence des éléments adjacents à la paroi considérée</a:t>
            </a:r>
          </a:p>
          <a:p>
            <a:pPr marL="742950" lvl="2" indent="-342900" eaLnBrk="1" hangingPunct="1">
              <a:defRPr/>
            </a:pPr>
            <a:endParaRPr lang="fr-CA" sz="2000" dirty="0">
              <a:latin typeface="Univers Condensed"/>
              <a:ea typeface="Cambria Math" panose="02040503050406030204" pitchFamily="18" charset="0"/>
            </a:endParaRPr>
          </a:p>
          <a:p>
            <a:pPr marL="742950" lvl="2" indent="-342900" eaLnBrk="1" hangingPunct="1">
              <a:defRPr/>
            </a:pPr>
            <a:r>
              <a:rPr lang="fr-CA" sz="2000" dirty="0">
                <a:latin typeface="Univers Condensed"/>
                <a:ea typeface="Cambria Math" panose="02040503050406030204" pitchFamily="18" charset="0"/>
              </a:rPr>
              <a:t>On compte à titre d’exemple :</a:t>
            </a:r>
          </a:p>
          <a:p>
            <a:pPr marL="1200150" lvl="3" indent="-342900" eaLnBrk="1" hangingPunct="1">
              <a:buFont typeface="Wingdings" panose="05000000000000000000" pitchFamily="2" charset="2"/>
              <a:buChar char="Ø"/>
              <a:defRPr/>
            </a:pPr>
            <a:r>
              <a:rPr lang="fr-FR" dirty="0">
                <a:latin typeface="Univers Condensed"/>
                <a:ea typeface="Cambria Math" panose="02040503050406030204" pitchFamily="18" charset="0"/>
              </a:rPr>
              <a:t>Les parois d’un </a:t>
            </a:r>
            <a:r>
              <a:rPr lang="fr-FR" u="sng" dirty="0">
                <a:latin typeface="Univers Condensed"/>
                <a:ea typeface="Cambria Math" panose="02040503050406030204" pitchFamily="18" charset="0"/>
              </a:rPr>
              <a:t>tube rectangulaire ou carré</a:t>
            </a:r>
            <a:r>
              <a:rPr lang="fr-FR" dirty="0">
                <a:latin typeface="Univers Condensed"/>
                <a:ea typeface="Cambria Math" panose="02040503050406030204" pitchFamily="18" charset="0"/>
              </a:rPr>
              <a:t> (avec ou sans raidisseurs) utilisé pour supporter une charge de </a:t>
            </a:r>
            <a:r>
              <a:rPr lang="fr-FR" b="1" dirty="0">
                <a:latin typeface="Univers Condensed"/>
                <a:ea typeface="Cambria Math" panose="02040503050406030204" pitchFamily="18" charset="0"/>
              </a:rPr>
              <a:t>compression</a:t>
            </a:r>
            <a:r>
              <a:rPr lang="fr-FR" dirty="0">
                <a:latin typeface="Univers Condensed"/>
                <a:ea typeface="Cambria Math" panose="02040503050406030204" pitchFamily="18" charset="0"/>
              </a:rPr>
              <a:t> (poteaux)</a:t>
            </a:r>
          </a:p>
          <a:p>
            <a:pPr marL="1200150" lvl="3" indent="-342900" eaLnBrk="1" hangingPunct="1">
              <a:buFont typeface="Wingdings" panose="05000000000000000000" pitchFamily="2" charset="2"/>
              <a:buChar char="Ø"/>
              <a:defRPr/>
            </a:pPr>
            <a:r>
              <a:rPr lang="fr-CA" dirty="0">
                <a:latin typeface="Univers Condensed"/>
                <a:ea typeface="Cambria Math" panose="02040503050406030204" pitchFamily="18" charset="0"/>
              </a:rPr>
              <a:t>Les parois d’une </a:t>
            </a:r>
            <a:r>
              <a:rPr lang="fr-CA" u="sng" dirty="0">
                <a:latin typeface="Univers Condensed"/>
                <a:ea typeface="Cambria Math" panose="02040503050406030204" pitchFamily="18" charset="0"/>
              </a:rPr>
              <a:t>pièce sollicitée en flexion, comme le profilé d’un tablier </a:t>
            </a:r>
            <a:r>
              <a:rPr lang="fr-CA" dirty="0">
                <a:latin typeface="Univers Condensed"/>
                <a:ea typeface="Cambria Math" panose="02040503050406030204" pitchFamily="18" charset="0"/>
              </a:rPr>
              <a:t>(platelage)</a:t>
            </a:r>
          </a:p>
        </p:txBody>
      </p:sp>
      <p:sp>
        <p:nvSpPr>
          <p:cNvPr id="15" name="Rectangle 14"/>
          <p:cNvSpPr/>
          <p:nvPr/>
        </p:nvSpPr>
        <p:spPr>
          <a:xfrm>
            <a:off x="1580647" y="5484321"/>
            <a:ext cx="3990419" cy="307777"/>
          </a:xfrm>
          <a:prstGeom prst="rect">
            <a:avLst/>
          </a:prstGeom>
        </p:spPr>
        <p:txBody>
          <a:bodyPr wrap="square">
            <a:spAutoFit/>
          </a:bodyPr>
          <a:lstStyle/>
          <a:p>
            <a:r>
              <a:rPr lang="fr-FR" sz="1400" dirty="0">
                <a:latin typeface="Univers Condensed"/>
              </a:rPr>
              <a:t>Tubes rectangulaire (avec et sans raidisseur)</a:t>
            </a:r>
          </a:p>
        </p:txBody>
      </p:sp>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006" y="4280400"/>
            <a:ext cx="18859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912" y="4637736"/>
            <a:ext cx="37433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7323995" y="5484321"/>
            <a:ext cx="1836938" cy="307777"/>
          </a:xfrm>
          <a:prstGeom prst="rect">
            <a:avLst/>
          </a:prstGeom>
        </p:spPr>
        <p:txBody>
          <a:bodyPr wrap="square">
            <a:spAutoFit/>
          </a:bodyPr>
          <a:lstStyle/>
          <a:p>
            <a:r>
              <a:rPr lang="fr-FR" sz="1400" dirty="0">
                <a:latin typeface="Univers Condensed"/>
              </a:rPr>
              <a:t>Profilé du platelage </a:t>
            </a:r>
          </a:p>
        </p:txBody>
      </p:sp>
      <p:sp>
        <p:nvSpPr>
          <p:cNvPr id="10" name="Rectangle 9">
            <a:extLst>
              <a:ext uri="{FF2B5EF4-FFF2-40B4-BE49-F238E27FC236}">
                <a16:creationId xmlns:a16="http://schemas.microsoft.com/office/drawing/2014/main" id="{2FED0D31-9653-44CB-8F0E-DA9ED9607DD6}"/>
              </a:ext>
            </a:extLst>
          </p:cNvPr>
          <p:cNvSpPr/>
          <p:nvPr/>
        </p:nvSpPr>
        <p:spPr>
          <a:xfrm>
            <a:off x="423425" y="6362807"/>
            <a:ext cx="5832995" cy="461665"/>
          </a:xfrm>
          <a:prstGeom prst="rect">
            <a:avLst/>
          </a:prstGeom>
        </p:spPr>
        <p:txBody>
          <a:bodyPr wrap="square">
            <a:spAutoFit/>
          </a:bodyPr>
          <a:lstStyle/>
          <a:p>
            <a:r>
              <a:rPr lang="fr-CA" sz="1200" dirty="0">
                <a:latin typeface="+mj-lt"/>
              </a:rPr>
              <a:t>Source : CSA  S157-17 : Calcul de la résistance mécanique des  éléments en aluminium</a:t>
            </a:r>
          </a:p>
          <a:p>
            <a:r>
              <a:rPr lang="fr-CA" sz="1200" dirty="0">
                <a:latin typeface="+mj-lt"/>
              </a:rPr>
              <a:t>© 2018 Canadian Standards Association</a:t>
            </a:r>
          </a:p>
        </p:txBody>
      </p:sp>
    </p:spTree>
    <p:extLst>
      <p:ext uri="{BB962C8B-B14F-4D97-AF65-F5344CB8AC3E}">
        <p14:creationId xmlns:p14="http://schemas.microsoft.com/office/powerpoint/2010/main" val="21781436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633549"/>
                <a:ext cx="10134600" cy="608792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Pour </a:t>
                </a:r>
                <a:r>
                  <a:rPr lang="fr-FR" sz="2000" u="sng" dirty="0">
                    <a:latin typeface="Univers Condensed"/>
                    <a:ea typeface="Cambria Math" panose="02040503050406030204" pitchFamily="18" charset="0"/>
                  </a:rPr>
                  <a:t>la paroi </a:t>
                </a:r>
                <a:r>
                  <a:rPr lang="fr-CA" sz="2000" u="sng" dirty="0">
                    <a:latin typeface="Univers Condensed"/>
                    <a:ea typeface="Cambria Math" panose="02040503050406030204" pitchFamily="18" charset="0"/>
                  </a:rPr>
                  <a:t>du </a:t>
                </a:r>
                <a:r>
                  <a:rPr lang="fr-FR" sz="2000" u="sng" dirty="0">
                    <a:latin typeface="Univers Condensed"/>
                    <a:ea typeface="Cambria Math" panose="02040503050406030204" pitchFamily="18" charset="0"/>
                  </a:rPr>
                  <a:t>tube en </a:t>
                </a:r>
                <a:r>
                  <a:rPr lang="fr-FR" sz="2000" b="1" u="sng" dirty="0">
                    <a:latin typeface="Univers Condensed"/>
                    <a:ea typeface="Cambria Math" panose="02040503050406030204" pitchFamily="18" charset="0"/>
                  </a:rPr>
                  <a:t>compression</a:t>
                </a:r>
                <a:r>
                  <a:rPr lang="fr-FR" sz="2000" dirty="0">
                    <a:latin typeface="Univers Condensed"/>
                    <a:ea typeface="Cambria Math" panose="02040503050406030204" pitchFamily="18" charset="0"/>
                  </a:rPr>
                  <a:t>, l’élancement (</a:t>
                </a:r>
                <a14:m>
                  <m:oMath xmlns:m="http://schemas.openxmlformats.org/officeDocument/2006/math">
                    <m:r>
                      <a:rPr lang="en-CA" sz="2000" i="1" dirty="0">
                        <a:latin typeface="Cambria Math" panose="02040503050406030204" pitchFamily="18" charset="0"/>
                        <a:ea typeface="Cambria Math"/>
                      </a:rPr>
                      <m:t>𝜆</m:t>
                    </m:r>
                  </m:oMath>
                </a14:m>
                <a:r>
                  <a:rPr lang="fr-FR" sz="2000" dirty="0">
                    <a:latin typeface="Univers Condensed"/>
                    <a:ea typeface="Cambria Math" panose="02040503050406030204" pitchFamily="18" charset="0"/>
                  </a:rPr>
                  <a:t>) doit être :</a:t>
                </a:r>
              </a:p>
              <a:p>
                <a:pPr marL="342900" lvl="1" indent="-342900" eaLnBrk="1" hangingPunct="1">
                  <a:buClr>
                    <a:srgbClr val="FF0000"/>
                  </a:buClr>
                  <a:buFont typeface="Wingdings" panose="05000000000000000000" pitchFamily="2" charset="2"/>
                  <a:buChar char="§"/>
                  <a:defRPr/>
                </a:pPr>
                <a:endParaRPr lang="fr-FR" sz="2000" dirty="0">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r>
                        <a:rPr lang="en-CA" sz="2000" i="1" dirty="0" smtClean="0">
                          <a:solidFill>
                            <a:schemeClr val="tx1"/>
                          </a:solidFill>
                          <a:latin typeface="Cambria Math" panose="02040503050406030204" pitchFamily="18" charset="0"/>
                          <a:ea typeface="Cambria Math"/>
                        </a:rPr>
                        <m:t>𝜆</m:t>
                      </m:r>
                      <m:r>
                        <a:rPr lang="en-CA" sz="2000" i="1" dirty="0" smtClean="0">
                          <a:solidFill>
                            <a:schemeClr val="tx1"/>
                          </a:solidFill>
                          <a:latin typeface="Cambria Math" panose="02040503050406030204" pitchFamily="18" charset="0"/>
                          <a:ea typeface="Cambria Math"/>
                        </a:rPr>
                        <m:t>=</m:t>
                      </m:r>
                      <m:r>
                        <a:rPr lang="en-CA" sz="2000" i="1" dirty="0" smtClean="0">
                          <a:solidFill>
                            <a:schemeClr val="tx1"/>
                          </a:solidFill>
                          <a:latin typeface="Cambria Math" panose="02040503050406030204" pitchFamily="18" charset="0"/>
                          <a:ea typeface="Cambria Math"/>
                        </a:rPr>
                        <m:t>𝑚</m:t>
                      </m:r>
                      <m:f>
                        <m:fPr>
                          <m:ctrlPr>
                            <a:rPr lang="en-CA" sz="2000" i="1" dirty="0">
                              <a:solidFill>
                                <a:schemeClr val="tx1"/>
                              </a:solidFill>
                              <a:latin typeface="Cambria Math" panose="02040503050406030204" pitchFamily="18" charset="0"/>
                              <a:ea typeface="Cambria Math"/>
                            </a:rPr>
                          </m:ctrlPr>
                        </m:fPr>
                        <m:num>
                          <m:r>
                            <a:rPr lang="en-CA" sz="2000" i="1" dirty="0">
                              <a:solidFill>
                                <a:schemeClr val="tx1"/>
                              </a:solidFill>
                              <a:latin typeface="Cambria Math" panose="02040503050406030204" pitchFamily="18" charset="0"/>
                              <a:ea typeface="Cambria Math"/>
                            </a:rPr>
                            <m:t>𝑏</m:t>
                          </m:r>
                        </m:num>
                        <m:den>
                          <m:r>
                            <a:rPr lang="en-CA" sz="2000" i="1" dirty="0">
                              <a:solidFill>
                                <a:schemeClr val="tx1"/>
                              </a:solidFill>
                              <a:latin typeface="Cambria Math" panose="02040503050406030204" pitchFamily="18" charset="0"/>
                              <a:ea typeface="Cambria Math"/>
                            </a:rPr>
                            <m:t>𝑡</m:t>
                          </m:r>
                        </m:den>
                      </m:f>
                    </m:oMath>
                  </m:oMathPara>
                </a14:m>
                <a:endParaRPr lang="en-CA" sz="2000" dirty="0">
                  <a:solidFill>
                    <a:srgbClr val="000099"/>
                  </a:solidFill>
                  <a:latin typeface="Univers Condensed"/>
                  <a:ea typeface="Cambria Math"/>
                </a:endParaRPr>
              </a:p>
              <a:p>
                <a:pPr marL="857250" lvl="3" indent="0" eaLnBrk="1" hangingPunct="1">
                  <a:buNone/>
                  <a:defRPr/>
                </a:pPr>
                <a:endParaRPr lang="fr-FR" dirty="0">
                  <a:latin typeface="Univers Condensed"/>
                  <a:ea typeface="Cambria Math" panose="02040503050406030204" pitchFamily="18" charset="0"/>
                </a:endParaRPr>
              </a:p>
              <a:p>
                <a:pPr marL="400050" lvl="2" indent="0" eaLnBrk="1" hangingPunct="1">
                  <a:buNone/>
                  <a:defRPr/>
                </a:pPr>
                <a:r>
                  <a:rPr lang="fr-FR" sz="2000" dirty="0">
                    <a:latin typeface="Univers Condensed"/>
                    <a:ea typeface="Cambria Math" panose="02040503050406030204" pitchFamily="18" charset="0"/>
                  </a:rPr>
                  <a:t>avec</a:t>
                </a: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a:p>
                <a:pPr marL="857250" lvl="3" indent="0" eaLnBrk="1" hangingPunct="1">
                  <a:buClr>
                    <a:schemeClr val="tx1"/>
                  </a:buClr>
                  <a:buNone/>
                  <a:defRPr/>
                </a:pP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fr-CA" i="1" dirty="0">
                            <a:latin typeface="Cambria Math" panose="02040503050406030204" pitchFamily="18" charset="0"/>
                            <a:ea typeface="Cambria Math" panose="02040503050406030204" pitchFamily="18" charset="0"/>
                          </a:rPr>
                          <m:t>𝐴</m:t>
                        </m:r>
                      </m:e>
                      <m:sub>
                        <m:r>
                          <a:rPr lang="fr-CA" i="1" dirty="0">
                            <a:latin typeface="Cambria Math" panose="02040503050406030204" pitchFamily="18" charset="0"/>
                            <a:ea typeface="Cambria Math" panose="02040503050406030204" pitchFamily="18" charset="0"/>
                          </a:rPr>
                          <m:t>𝑠</m:t>
                        </m:r>
                      </m:sub>
                    </m:sSub>
                  </m:oMath>
                </a14:m>
                <a:r>
                  <a:rPr lang="fr-FR" dirty="0">
                    <a:latin typeface="Univers Condensed"/>
                    <a:ea typeface="Cambria Math" panose="02040503050406030204" pitchFamily="18" charset="0"/>
                  </a:rPr>
                  <a:t> : l’aire du raidisseur</a:t>
                </a:r>
              </a:p>
              <a:p>
                <a:pPr marL="857250" lvl="3" indent="0" eaLnBrk="1" hangingPunct="1">
                  <a:buClr>
                    <a:schemeClr val="tx1"/>
                  </a:buClr>
                  <a:buNone/>
                  <a:defRPr/>
                </a:pPr>
                <a14:m>
                  <m:oMath xmlns:m="http://schemas.openxmlformats.org/officeDocument/2006/math">
                    <m:sSub>
                      <m:sSubPr>
                        <m:ctrlPr>
                          <a:rPr lang="fr-FR" i="1" dirty="0">
                            <a:latin typeface="Cambria Math" panose="02040503050406030204" pitchFamily="18" charset="0"/>
                            <a:ea typeface="Cambria Math" panose="02040503050406030204" pitchFamily="18" charset="0"/>
                          </a:rPr>
                        </m:ctrlPr>
                      </m:sSubPr>
                      <m:e>
                        <m:r>
                          <a:rPr lang="fr-CA" i="1" dirty="0">
                            <a:latin typeface="Cambria Math" panose="02040503050406030204" pitchFamily="18" charset="0"/>
                            <a:ea typeface="Cambria Math" panose="02040503050406030204" pitchFamily="18" charset="0"/>
                          </a:rPr>
                          <m:t>𝐼</m:t>
                        </m:r>
                      </m:e>
                      <m:sub>
                        <m:r>
                          <a:rPr lang="fr-CA" i="1" dirty="0">
                            <a:latin typeface="Cambria Math" panose="02040503050406030204" pitchFamily="18" charset="0"/>
                            <a:ea typeface="Cambria Math" panose="02040503050406030204" pitchFamily="18" charset="0"/>
                          </a:rPr>
                          <m:t>𝑠</m:t>
                        </m:r>
                      </m:sub>
                    </m:sSub>
                  </m:oMath>
                </a14:m>
                <a:r>
                  <a:rPr lang="fr-FR" dirty="0">
                    <a:latin typeface="Univers Condensed"/>
                    <a:ea typeface="Cambria Math" panose="02040503050406030204" pitchFamily="18" charset="0"/>
                  </a:rPr>
                  <a:t>: moment d’inertie du raidisseur, des congés et de la moitié de la largeur des parois situés de chaque côté des raidisseurs</a:t>
                </a:r>
                <a:endParaRPr lang="fr-CA" dirty="0">
                  <a:latin typeface="Univers Condensed"/>
                  <a:ea typeface="Cambria Math" panose="02040503050406030204" pitchFamily="18" charset="0"/>
                </a:endParaRPr>
              </a:p>
              <a:p>
                <a:pPr marL="400050" lvl="2" indent="0" eaLnBrk="1" hangingPunct="1">
                  <a:buNone/>
                  <a:defRPr/>
                </a:pPr>
                <a:endParaRPr lang="fr-CA" sz="2000" dirty="0">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633549"/>
                <a:ext cx="10134600" cy="6087926"/>
              </a:xfrm>
              <a:prstGeom prst="rect">
                <a:avLst/>
              </a:prstGeom>
              <a:blipFill>
                <a:blip r:embed="rId3"/>
                <a:stretch>
                  <a:fillRect l="-662" t="-501" b="-90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1" name="Tableau 10"/>
              <p:cNvGraphicFramePr>
                <a:graphicFrameLocks noGrp="1"/>
              </p:cNvGraphicFramePr>
              <p:nvPr>
                <p:extLst>
                  <p:ext uri="{D42A27DB-BD31-4B8C-83A1-F6EECF244321}">
                    <p14:modId xmlns:p14="http://schemas.microsoft.com/office/powerpoint/2010/main" val="78874412"/>
                  </p:ext>
                </p:extLst>
              </p:nvPr>
            </p:nvGraphicFramePr>
            <p:xfrm>
              <a:off x="1678849" y="2450613"/>
              <a:ext cx="6693848" cy="1262134"/>
            </p:xfrm>
            <a:graphic>
              <a:graphicData uri="http://schemas.openxmlformats.org/drawingml/2006/table">
                <a:tbl>
                  <a:tblPr firstRow="1" bandRow="1">
                    <a:tableStyleId>{5C22544A-7EE6-4342-B048-85BDC9FD1C3A}</a:tableStyleId>
                  </a:tblPr>
                  <a:tblGrid>
                    <a:gridCol w="4192562">
                      <a:extLst>
                        <a:ext uri="{9D8B030D-6E8A-4147-A177-3AD203B41FA5}">
                          <a16:colId xmlns:a16="http://schemas.microsoft.com/office/drawing/2014/main" val="20000"/>
                        </a:ext>
                      </a:extLst>
                    </a:gridCol>
                    <a:gridCol w="2501286">
                      <a:extLst>
                        <a:ext uri="{9D8B030D-6E8A-4147-A177-3AD203B41FA5}">
                          <a16:colId xmlns:a16="http://schemas.microsoft.com/office/drawing/2014/main" val="20001"/>
                        </a:ext>
                      </a:extLst>
                    </a:gridCol>
                  </a:tblGrid>
                  <a:tr h="1262134">
                    <a:tc>
                      <a:txBody>
                        <a:bodyPr/>
                        <a:lstStyle/>
                        <a:p>
                          <a:pPr marL="0" lvl="0" indent="-514350" eaLnBrk="1" hangingPunct="1">
                            <a:buClr>
                              <a:schemeClr val="tx1"/>
                            </a:buClr>
                            <a:buNone/>
                            <a:defRPr/>
                          </a:pPr>
                          <a14:m>
                            <m:oMathPara xmlns:m="http://schemas.openxmlformats.org/officeDocument/2006/math">
                              <m:oMathParaPr>
                                <m:jc m:val="left"/>
                              </m:oMathParaPr>
                              <m:oMath xmlns:m="http://schemas.openxmlformats.org/officeDocument/2006/math">
                                <m:r>
                                  <a:rPr lang="fr-CA" sz="2000" b="0" i="1" dirty="0" smtClean="0">
                                    <a:solidFill>
                                      <a:schemeClr val="tx1"/>
                                    </a:solidFill>
                                    <a:latin typeface="Cambria Math" panose="02040503050406030204" pitchFamily="18" charset="0"/>
                                    <a:ea typeface="Cambria Math" panose="02040503050406030204" pitchFamily="18" charset="0"/>
                                  </a:rPr>
                                  <m:t>𝑚</m:t>
                                </m:r>
                                <m:r>
                                  <a:rPr lang="fr-CA" sz="2000" b="0" i="1" dirty="0" smtClean="0">
                                    <a:solidFill>
                                      <a:schemeClr val="tx1"/>
                                    </a:solidFill>
                                    <a:latin typeface="Cambria Math" panose="02040503050406030204" pitchFamily="18" charset="0"/>
                                    <a:ea typeface="Cambria Math" panose="02040503050406030204" pitchFamily="18" charset="0"/>
                                  </a:rPr>
                                  <m:t>=1,25+0,4</m:t>
                                </m:r>
                                <m:f>
                                  <m:fPr>
                                    <m:ctrlPr>
                                      <a:rPr lang="fr-CA" sz="2000" b="0" i="1" dirty="0">
                                        <a:solidFill>
                                          <a:schemeClr val="tx1"/>
                                        </a:solidFill>
                                        <a:latin typeface="Cambria Math" panose="02040503050406030204" pitchFamily="18" charset="0"/>
                                        <a:ea typeface="Cambria Math" panose="02040503050406030204" pitchFamily="18" charset="0"/>
                                      </a:rPr>
                                    </m:ctrlPr>
                                  </m:fPr>
                                  <m:num>
                                    <m:d>
                                      <m:dPr>
                                        <m:ctrlPr>
                                          <a:rPr lang="fr-CA" sz="2000" b="0" i="1" dirty="0">
                                            <a:solidFill>
                                              <a:schemeClr val="tx1"/>
                                            </a:solidFill>
                                            <a:latin typeface="Cambria Math" panose="02040503050406030204" pitchFamily="18" charset="0"/>
                                            <a:ea typeface="Cambria Math" panose="02040503050406030204" pitchFamily="18" charset="0"/>
                                          </a:rPr>
                                        </m:ctrlPr>
                                      </m:dPr>
                                      <m:e>
                                        <m:f>
                                          <m:fPr>
                                            <m:type m:val="lin"/>
                                            <m:ctrlPr>
                                              <a:rPr lang="fr-FR" sz="2000" b="0" i="1" dirty="0">
                                                <a:solidFill>
                                                  <a:schemeClr val="tx1"/>
                                                </a:solidFill>
                                                <a:latin typeface="Cambria Math" panose="02040503050406030204" pitchFamily="18" charset="0"/>
                                                <a:ea typeface="Cambria Math" panose="02040503050406030204" pitchFamily="18" charset="0"/>
                                              </a:rPr>
                                            </m:ctrlPr>
                                          </m:fPr>
                                          <m:num>
                                            <m:r>
                                              <a:rPr lang="fr-CA" sz="2000" b="0" i="1" dirty="0">
                                                <a:solidFill>
                                                  <a:schemeClr val="tx1"/>
                                                </a:solidFill>
                                                <a:latin typeface="Cambria Math" panose="02040503050406030204" pitchFamily="18" charset="0"/>
                                                <a:ea typeface="Cambria Math" panose="02040503050406030204" pitchFamily="18" charset="0"/>
                                              </a:rPr>
                                              <m:t>𝑎</m:t>
                                            </m:r>
                                          </m:num>
                                          <m:den>
                                            <m:sSub>
                                              <m:sSubPr>
                                                <m:ctrlPr>
                                                  <a:rPr lang="fr-FR" sz="2000" b="0" i="1" dirty="0">
                                                    <a:solidFill>
                                                      <a:schemeClr val="tx1"/>
                                                    </a:solidFill>
                                                    <a:latin typeface="Cambria Math" panose="02040503050406030204" pitchFamily="18" charset="0"/>
                                                    <a:ea typeface="Cambria Math" panose="02040503050406030204" pitchFamily="18" charset="0"/>
                                                  </a:rPr>
                                                </m:ctrlPr>
                                              </m:sSubPr>
                                              <m:e>
                                                <m:r>
                                                  <a:rPr lang="fr-CA" sz="2000" b="0" i="1" dirty="0">
                                                    <a:solidFill>
                                                      <a:schemeClr val="tx1"/>
                                                    </a:solidFill>
                                                    <a:latin typeface="Cambria Math" panose="02040503050406030204" pitchFamily="18" charset="0"/>
                                                    <a:ea typeface="Cambria Math" panose="02040503050406030204" pitchFamily="18" charset="0"/>
                                                  </a:rPr>
                                                  <m:t>𝑡</m:t>
                                                </m:r>
                                              </m:e>
                                              <m:sub>
                                                <m:r>
                                                  <a:rPr lang="fr-CA" sz="2000" b="0" i="1" dirty="0">
                                                    <a:solidFill>
                                                      <a:schemeClr val="tx1"/>
                                                    </a:solidFill>
                                                    <a:latin typeface="Cambria Math" panose="02040503050406030204" pitchFamily="18" charset="0"/>
                                                    <a:ea typeface="Cambria Math" panose="02040503050406030204" pitchFamily="18" charset="0"/>
                                                  </a:rPr>
                                                  <m:t>1</m:t>
                                                </m:r>
                                              </m:sub>
                                            </m:sSub>
                                          </m:den>
                                        </m:f>
                                      </m:e>
                                    </m:d>
                                  </m:num>
                                  <m:den>
                                    <m:d>
                                      <m:dPr>
                                        <m:ctrlPr>
                                          <a:rPr lang="fr-CA" sz="2000" b="0" i="1" dirty="0">
                                            <a:solidFill>
                                              <a:schemeClr val="tx1"/>
                                            </a:solidFill>
                                            <a:latin typeface="Cambria Math" panose="02040503050406030204" pitchFamily="18" charset="0"/>
                                            <a:ea typeface="Cambria Math" panose="02040503050406030204" pitchFamily="18" charset="0"/>
                                          </a:rPr>
                                        </m:ctrlPr>
                                      </m:dPr>
                                      <m:e>
                                        <m:f>
                                          <m:fPr>
                                            <m:type m:val="lin"/>
                                            <m:ctrlPr>
                                              <a:rPr lang="fr-FR" sz="2000" b="0" i="1" dirty="0">
                                                <a:solidFill>
                                                  <a:schemeClr val="tx1"/>
                                                </a:solidFill>
                                                <a:latin typeface="Cambria Math" panose="02040503050406030204" pitchFamily="18" charset="0"/>
                                                <a:ea typeface="Cambria Math" panose="02040503050406030204" pitchFamily="18" charset="0"/>
                                              </a:rPr>
                                            </m:ctrlPr>
                                          </m:fPr>
                                          <m:num>
                                            <m:r>
                                              <a:rPr lang="fr-CA" sz="2000" b="0" i="1" dirty="0">
                                                <a:solidFill>
                                                  <a:schemeClr val="tx1"/>
                                                </a:solidFill>
                                                <a:latin typeface="Cambria Math" panose="02040503050406030204" pitchFamily="18" charset="0"/>
                                                <a:ea typeface="Cambria Math" panose="02040503050406030204" pitchFamily="18" charset="0"/>
                                              </a:rPr>
                                              <m:t>𝑏</m:t>
                                            </m:r>
                                          </m:num>
                                          <m:den>
                                            <m:sSub>
                                              <m:sSubPr>
                                                <m:ctrlPr>
                                                  <a:rPr lang="fr-FR" sz="2000" b="0" i="1" dirty="0">
                                                    <a:solidFill>
                                                      <a:schemeClr val="tx1"/>
                                                    </a:solidFill>
                                                    <a:latin typeface="Cambria Math" panose="02040503050406030204" pitchFamily="18" charset="0"/>
                                                    <a:ea typeface="Cambria Math" panose="02040503050406030204" pitchFamily="18" charset="0"/>
                                                  </a:rPr>
                                                </m:ctrlPr>
                                              </m:sSubPr>
                                              <m:e>
                                                <m:r>
                                                  <a:rPr lang="fr-CA" sz="2000" b="0" i="1" dirty="0">
                                                    <a:solidFill>
                                                      <a:schemeClr val="tx1"/>
                                                    </a:solidFill>
                                                    <a:latin typeface="Cambria Math" panose="02040503050406030204" pitchFamily="18" charset="0"/>
                                                    <a:ea typeface="Cambria Math" panose="02040503050406030204" pitchFamily="18" charset="0"/>
                                                  </a:rPr>
                                                  <m:t>𝑡</m:t>
                                                </m:r>
                                              </m:e>
                                              <m:sub>
                                                <m:r>
                                                  <a:rPr lang="fr-CA" sz="2000" b="0" i="1" dirty="0">
                                                    <a:solidFill>
                                                      <a:schemeClr val="tx1"/>
                                                    </a:solidFill>
                                                    <a:latin typeface="Cambria Math" panose="02040503050406030204" pitchFamily="18" charset="0"/>
                                                    <a:ea typeface="Cambria Math" panose="02040503050406030204" pitchFamily="18" charset="0"/>
                                                  </a:rPr>
                                                  <m:t>1</m:t>
                                                </m:r>
                                              </m:sub>
                                            </m:sSub>
                                          </m:den>
                                        </m:f>
                                      </m:e>
                                    </m:d>
                                  </m:den>
                                </m:f>
                                <m:r>
                                  <a:rPr lang="fr-CA" sz="2000" b="0" i="1" dirty="0">
                                    <a:solidFill>
                                      <a:schemeClr val="tx1"/>
                                    </a:solidFill>
                                    <a:latin typeface="Cambria Math" panose="02040503050406030204" pitchFamily="18" charset="0"/>
                                    <a:ea typeface="Cambria Math"/>
                                  </a:rPr>
                                  <m:t>≤1,65</m:t>
                                </m:r>
                              </m:oMath>
                            </m:oMathPara>
                          </a14:m>
                          <a:endParaRPr lang="fr-FR" sz="2000" b="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2000" b="0" baseline="0" dirty="0">
                              <a:solidFill>
                                <a:schemeClr val="tx1"/>
                              </a:solidFill>
                              <a:latin typeface="Univers Condensed"/>
                            </a:rPr>
                            <a:t>pour un tube sans raidisseurs lorsque </a:t>
                          </a:r>
                          <a14:m>
                            <m:oMath xmlns:m="http://schemas.openxmlformats.org/officeDocument/2006/math">
                              <m:f>
                                <m:fPr>
                                  <m:type m:val="lin"/>
                                  <m:ctrlPr>
                                    <a:rPr lang="fr-FR" sz="2000" b="0" i="1" dirty="0" smtClean="0">
                                      <a:solidFill>
                                        <a:schemeClr val="tx1"/>
                                      </a:solidFill>
                                      <a:latin typeface="Cambria Math" panose="02040503050406030204" pitchFamily="18" charset="0"/>
                                      <a:ea typeface="Cambria Math" panose="02040503050406030204" pitchFamily="18" charset="0"/>
                                    </a:rPr>
                                  </m:ctrlPr>
                                </m:fPr>
                                <m:num>
                                  <m:r>
                                    <a:rPr lang="fr-CA" sz="2000" b="0" i="1" dirty="0" smtClean="0">
                                      <a:solidFill>
                                        <a:schemeClr val="tx1"/>
                                      </a:solidFill>
                                      <a:latin typeface="Cambria Math" panose="02040503050406030204" pitchFamily="18" charset="0"/>
                                      <a:ea typeface="Cambria Math" panose="02040503050406030204" pitchFamily="18" charset="0"/>
                                    </a:rPr>
                                    <m:t>𝑏</m:t>
                                  </m:r>
                                </m:num>
                                <m:den>
                                  <m:r>
                                    <a:rPr lang="fr-CA" sz="2000" b="0" i="1" dirty="0" smtClean="0">
                                      <a:solidFill>
                                        <a:schemeClr val="tx1"/>
                                      </a:solidFill>
                                      <a:latin typeface="Cambria Math" panose="02040503050406030204" pitchFamily="18" charset="0"/>
                                      <a:ea typeface="Cambria Math" panose="02040503050406030204" pitchFamily="18" charset="0"/>
                                    </a:rPr>
                                    <m:t>𝑡</m:t>
                                  </m:r>
                                </m:den>
                              </m:f>
                              <m:r>
                                <a:rPr lang="fr-FR" sz="2000" b="0" i="1" dirty="0" smtClean="0">
                                  <a:solidFill>
                                    <a:schemeClr val="tx1"/>
                                  </a:solidFill>
                                  <a:latin typeface="Cambria Math" panose="02040503050406030204" pitchFamily="18" charset="0"/>
                                  <a:ea typeface="Cambria Math" panose="02040503050406030204" pitchFamily="18" charset="0"/>
                                </a:rPr>
                                <m:t>&gt;</m:t>
                              </m:r>
                              <m:f>
                                <m:fPr>
                                  <m:type m:val="lin"/>
                                  <m:ctrlPr>
                                    <a:rPr lang="fr-FR" sz="2000" b="0" i="1" dirty="0" smtClean="0">
                                      <a:solidFill>
                                        <a:schemeClr val="tx1"/>
                                      </a:solidFill>
                                      <a:latin typeface="Cambria Math" panose="02040503050406030204" pitchFamily="18" charset="0"/>
                                      <a:ea typeface="Cambria Math" panose="02040503050406030204" pitchFamily="18" charset="0"/>
                                    </a:rPr>
                                  </m:ctrlPr>
                                </m:fPr>
                                <m:num>
                                  <m:r>
                                    <a:rPr lang="fr-CA" sz="2000" b="0" i="1" dirty="0" smtClean="0">
                                      <a:solidFill>
                                        <a:schemeClr val="tx1"/>
                                      </a:solidFill>
                                      <a:latin typeface="Cambria Math" panose="02040503050406030204" pitchFamily="18" charset="0"/>
                                      <a:ea typeface="Cambria Math" panose="02040503050406030204" pitchFamily="18" charset="0"/>
                                    </a:rPr>
                                    <m:t>𝑎</m:t>
                                  </m:r>
                                </m:num>
                                <m:den>
                                  <m:sSub>
                                    <m:sSubPr>
                                      <m:ctrlPr>
                                        <a:rPr lang="fr-FR" sz="2000" b="0" i="1" dirty="0" smtClean="0">
                                          <a:solidFill>
                                            <a:schemeClr val="tx1"/>
                                          </a:solidFill>
                                          <a:latin typeface="Cambria Math" panose="02040503050406030204" pitchFamily="18" charset="0"/>
                                          <a:ea typeface="Cambria Math" panose="02040503050406030204" pitchFamily="18" charset="0"/>
                                        </a:rPr>
                                      </m:ctrlPr>
                                    </m:sSubPr>
                                    <m:e>
                                      <m:r>
                                        <a:rPr lang="fr-CA" sz="2000" b="0" i="1" dirty="0">
                                          <a:solidFill>
                                            <a:schemeClr val="tx1"/>
                                          </a:solidFill>
                                          <a:latin typeface="Cambria Math" panose="02040503050406030204" pitchFamily="18" charset="0"/>
                                          <a:ea typeface="Cambria Math" panose="02040503050406030204" pitchFamily="18" charset="0"/>
                                        </a:rPr>
                                        <m:t>𝑡</m:t>
                                      </m:r>
                                    </m:e>
                                    <m:sub>
                                      <m:r>
                                        <a:rPr lang="fr-CA" sz="2000" b="0" i="1" dirty="0">
                                          <a:solidFill>
                                            <a:schemeClr val="tx1"/>
                                          </a:solidFill>
                                          <a:latin typeface="Cambria Math" panose="02040503050406030204" pitchFamily="18" charset="0"/>
                                          <a:ea typeface="Cambria Math" panose="02040503050406030204" pitchFamily="18" charset="0"/>
                                        </a:rPr>
                                        <m:t>1</m:t>
                                      </m:r>
                                    </m:sub>
                                  </m:sSub>
                                </m:den>
                              </m:f>
                            </m:oMath>
                          </a14:m>
                          <a:endParaRPr lang="fr-FR" sz="20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11" name="Tableau 10"/>
              <p:cNvGraphicFramePr>
                <a:graphicFrameLocks noGrp="1"/>
              </p:cNvGraphicFramePr>
              <p:nvPr>
                <p:extLst>
                  <p:ext uri="{D42A27DB-BD31-4B8C-83A1-F6EECF244321}">
                    <p14:modId xmlns:p14="http://schemas.microsoft.com/office/powerpoint/2010/main" val="78874412"/>
                  </p:ext>
                </p:extLst>
              </p:nvPr>
            </p:nvGraphicFramePr>
            <p:xfrm>
              <a:off x="1678849" y="2450613"/>
              <a:ext cx="6693848" cy="1262134"/>
            </p:xfrm>
            <a:graphic>
              <a:graphicData uri="http://schemas.openxmlformats.org/drawingml/2006/table">
                <a:tbl>
                  <a:tblPr firstRow="1" bandRow="1">
                    <a:tableStyleId>{5C22544A-7EE6-4342-B048-85BDC9FD1C3A}</a:tableStyleId>
                  </a:tblPr>
                  <a:tblGrid>
                    <a:gridCol w="4192562">
                      <a:extLst>
                        <a:ext uri="{9D8B030D-6E8A-4147-A177-3AD203B41FA5}">
                          <a16:colId xmlns:a16="http://schemas.microsoft.com/office/drawing/2014/main" val="20000"/>
                        </a:ext>
                      </a:extLst>
                    </a:gridCol>
                    <a:gridCol w="2501286">
                      <a:extLst>
                        <a:ext uri="{9D8B030D-6E8A-4147-A177-3AD203B41FA5}">
                          <a16:colId xmlns:a16="http://schemas.microsoft.com/office/drawing/2014/main" val="20001"/>
                        </a:ext>
                      </a:extLst>
                    </a:gridCol>
                  </a:tblGrid>
                  <a:tr h="1262134">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r="-59738" b="-47115"/>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167397" b="-47115"/>
                          </a:stretch>
                        </a:blipFill>
                      </a:tcPr>
                    </a:tc>
                    <a:extLst>
                      <a:ext uri="{0D108BD9-81ED-4DB2-BD59-A6C34878D82A}">
                        <a16:rowId xmlns:a16="http://schemas.microsoft.com/office/drawing/2014/main" val="10000"/>
                      </a:ext>
                    </a:extLst>
                  </a:tr>
                </a:tbl>
              </a:graphicData>
            </a:graphic>
          </p:graphicFrame>
        </mc:Fallback>
      </mc:AlternateContent>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2697" y="2137684"/>
            <a:ext cx="1802130"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13" name="Tableau 12"/>
              <p:cNvGraphicFramePr>
                <a:graphicFrameLocks noGrp="1"/>
              </p:cNvGraphicFramePr>
              <p:nvPr>
                <p:extLst>
                  <p:ext uri="{D42A27DB-BD31-4B8C-83A1-F6EECF244321}">
                    <p14:modId xmlns:p14="http://schemas.microsoft.com/office/powerpoint/2010/main" val="379371348"/>
                  </p:ext>
                </p:extLst>
              </p:nvPr>
            </p:nvGraphicFramePr>
            <p:xfrm>
              <a:off x="1678849" y="3712747"/>
              <a:ext cx="6459169" cy="1005840"/>
            </p:xfrm>
            <a:graphic>
              <a:graphicData uri="http://schemas.openxmlformats.org/drawingml/2006/table">
                <a:tbl>
                  <a:tblPr firstRow="1" bandRow="1">
                    <a:tableStyleId>{5C22544A-7EE6-4342-B048-85BDC9FD1C3A}</a:tableStyleId>
                  </a:tblPr>
                  <a:tblGrid>
                    <a:gridCol w="4465598">
                      <a:extLst>
                        <a:ext uri="{9D8B030D-6E8A-4147-A177-3AD203B41FA5}">
                          <a16:colId xmlns:a16="http://schemas.microsoft.com/office/drawing/2014/main" val="20000"/>
                        </a:ext>
                      </a:extLst>
                    </a:gridCol>
                    <a:gridCol w="1993571">
                      <a:extLst>
                        <a:ext uri="{9D8B030D-6E8A-4147-A177-3AD203B41FA5}">
                          <a16:colId xmlns:a16="http://schemas.microsoft.com/office/drawing/2014/main" val="20001"/>
                        </a:ext>
                      </a:extLst>
                    </a:gridCol>
                  </a:tblGrid>
                  <a:tr h="370840">
                    <a:tc>
                      <a:txBody>
                        <a:bodyPr/>
                        <a:lstStyle/>
                        <a:p>
                          <a:pPr marL="0" lvl="0" indent="-514350" eaLnBrk="1" hangingPunct="1">
                            <a:buClr>
                              <a:schemeClr val="tx1"/>
                            </a:buClr>
                            <a:buNone/>
                            <a:defRPr/>
                          </a:pPr>
                          <a14:m>
                            <m:oMathPara xmlns:m="http://schemas.openxmlformats.org/officeDocument/2006/math">
                              <m:oMathParaPr>
                                <m:jc m:val="left"/>
                              </m:oMathParaPr>
                              <m:oMath xmlns:m="http://schemas.openxmlformats.org/officeDocument/2006/math">
                                <m:r>
                                  <a:rPr lang="fr-CA" sz="2000" i="1" dirty="0" smtClean="0">
                                    <a:solidFill>
                                      <a:schemeClr val="tx1"/>
                                    </a:solidFill>
                                    <a:latin typeface="Cambria Math" panose="02040503050406030204" pitchFamily="18" charset="0"/>
                                    <a:ea typeface="Cambria Math" panose="02040503050406030204" pitchFamily="18" charset="0"/>
                                  </a:rPr>
                                  <m:t>𝑚</m:t>
                                </m:r>
                                <m:r>
                                  <a:rPr lang="fr-CA" sz="2000" i="1" dirty="0" smtClean="0">
                                    <a:solidFill>
                                      <a:schemeClr val="tx1"/>
                                    </a:solidFill>
                                    <a:latin typeface="Cambria Math" panose="02040503050406030204" pitchFamily="18" charset="0"/>
                                    <a:ea typeface="Cambria Math" panose="02040503050406030204" pitchFamily="18" charset="0"/>
                                  </a:rPr>
                                  <m:t>=4,62 </m:t>
                                </m:r>
                                <m:rad>
                                  <m:radPr>
                                    <m:degHide m:val="on"/>
                                    <m:ctrlPr>
                                      <a:rPr lang="fr-CA" sz="2000" b="0" i="1" dirty="0" smtClean="0">
                                        <a:solidFill>
                                          <a:schemeClr val="tx1"/>
                                        </a:solidFill>
                                        <a:latin typeface="Cambria Math" panose="02040503050406030204" pitchFamily="18" charset="0"/>
                                        <a:ea typeface="Cambria Math" panose="02040503050406030204" pitchFamily="18" charset="0"/>
                                      </a:rPr>
                                    </m:ctrlPr>
                                  </m:radPr>
                                  <m:deg/>
                                  <m:e>
                                    <m:f>
                                      <m:fPr>
                                        <m:ctrlPr>
                                          <a:rPr lang="fr-CA" sz="2000" b="0" i="1" dirty="0" smtClean="0">
                                            <a:solidFill>
                                              <a:schemeClr val="tx1"/>
                                            </a:solidFill>
                                            <a:latin typeface="Cambria Math" panose="02040503050406030204" pitchFamily="18" charset="0"/>
                                            <a:ea typeface="Cambria Math" panose="02040503050406030204" pitchFamily="18" charset="0"/>
                                          </a:rPr>
                                        </m:ctrlPr>
                                      </m:fPr>
                                      <m:num>
                                        <m:r>
                                          <a:rPr lang="fr-CA" sz="2000" b="0" i="1" dirty="0" smtClean="0">
                                            <a:solidFill>
                                              <a:schemeClr val="tx1"/>
                                            </a:solidFill>
                                            <a:latin typeface="Cambria Math" panose="02040503050406030204" pitchFamily="18" charset="0"/>
                                            <a:ea typeface="Cambria Math" panose="02040503050406030204" pitchFamily="18" charset="0"/>
                                          </a:rPr>
                                          <m:t>1+</m:t>
                                        </m:r>
                                        <m:f>
                                          <m:fPr>
                                            <m:type m:val="lin"/>
                                            <m:ctrlPr>
                                              <a:rPr lang="fr-FR" sz="2000" i="1" dirty="0">
                                                <a:solidFill>
                                                  <a:schemeClr val="tx1"/>
                                                </a:solidFill>
                                                <a:latin typeface="Cambria Math" panose="02040503050406030204" pitchFamily="18" charset="0"/>
                                                <a:ea typeface="Cambria Math" panose="02040503050406030204" pitchFamily="18" charset="0"/>
                                              </a:rPr>
                                            </m:ctrlPr>
                                          </m:fPr>
                                          <m:num>
                                            <m:sSub>
                                              <m:sSubPr>
                                                <m:ctrlPr>
                                                  <a:rPr lang="fr-FR" sz="2000" i="1" dirty="0" smtClean="0">
                                                    <a:solidFill>
                                                      <a:schemeClr val="tx1"/>
                                                    </a:solidFill>
                                                    <a:latin typeface="Cambria Math" panose="02040503050406030204" pitchFamily="18" charset="0"/>
                                                    <a:ea typeface="Cambria Math" panose="02040503050406030204" pitchFamily="18" charset="0"/>
                                                  </a:rPr>
                                                </m:ctrlPr>
                                              </m:sSubPr>
                                              <m:e>
                                                <m:r>
                                                  <a:rPr lang="fr-CA" sz="2000" b="0" i="1" dirty="0" smtClean="0">
                                                    <a:solidFill>
                                                      <a:schemeClr val="tx1"/>
                                                    </a:solidFill>
                                                    <a:latin typeface="Cambria Math" panose="02040503050406030204" pitchFamily="18" charset="0"/>
                                                    <a:ea typeface="Cambria Math" panose="02040503050406030204" pitchFamily="18" charset="0"/>
                                                  </a:rPr>
                                                  <m:t>𝐴</m:t>
                                                </m:r>
                                              </m:e>
                                              <m:sub>
                                                <m:r>
                                                  <a:rPr lang="fr-CA" sz="2000" b="0" i="1" dirty="0" smtClean="0">
                                                    <a:solidFill>
                                                      <a:schemeClr val="tx1"/>
                                                    </a:solidFill>
                                                    <a:latin typeface="Cambria Math" panose="02040503050406030204" pitchFamily="18" charset="0"/>
                                                    <a:ea typeface="Cambria Math" panose="02040503050406030204" pitchFamily="18" charset="0"/>
                                                  </a:rPr>
                                                  <m:t>𝑠</m:t>
                                                </m:r>
                                              </m:sub>
                                            </m:sSub>
                                          </m:num>
                                          <m:den>
                                            <m:r>
                                              <a:rPr lang="fr-CA" sz="2000" b="0" i="1" dirty="0" smtClean="0">
                                                <a:solidFill>
                                                  <a:schemeClr val="tx1"/>
                                                </a:solidFill>
                                                <a:latin typeface="Cambria Math" panose="02040503050406030204" pitchFamily="18" charset="0"/>
                                                <a:ea typeface="Cambria Math" panose="02040503050406030204" pitchFamily="18" charset="0"/>
                                              </a:rPr>
                                              <m:t>𝑏𝑡</m:t>
                                            </m:r>
                                          </m:den>
                                        </m:f>
                                      </m:num>
                                      <m:den>
                                        <m:r>
                                          <a:rPr lang="fr-CA" sz="2000" b="0" i="1" dirty="0" smtClean="0">
                                            <a:solidFill>
                                              <a:schemeClr val="tx1"/>
                                            </a:solidFill>
                                            <a:latin typeface="Cambria Math" panose="02040503050406030204" pitchFamily="18" charset="0"/>
                                            <a:ea typeface="Cambria Math" panose="02040503050406030204" pitchFamily="18" charset="0"/>
                                          </a:rPr>
                                          <m:t>1+</m:t>
                                        </m:r>
                                        <m:rad>
                                          <m:radPr>
                                            <m:degHide m:val="on"/>
                                            <m:ctrlPr>
                                              <a:rPr lang="fr-CA" sz="2000" b="0" i="1" dirty="0" smtClean="0">
                                                <a:solidFill>
                                                  <a:schemeClr val="tx1"/>
                                                </a:solidFill>
                                                <a:latin typeface="Cambria Math" panose="02040503050406030204" pitchFamily="18" charset="0"/>
                                                <a:ea typeface="Cambria Math" panose="02040503050406030204" pitchFamily="18" charset="0"/>
                                              </a:rPr>
                                            </m:ctrlPr>
                                          </m:radPr>
                                          <m:deg/>
                                          <m:e>
                                            <m:r>
                                              <a:rPr lang="fr-CA" sz="2000" b="0" i="1" dirty="0" smtClean="0">
                                                <a:solidFill>
                                                  <a:schemeClr val="tx1"/>
                                                </a:solidFill>
                                                <a:latin typeface="Cambria Math" panose="02040503050406030204" pitchFamily="18" charset="0"/>
                                                <a:ea typeface="Cambria Math" panose="02040503050406030204" pitchFamily="18" charset="0"/>
                                              </a:rPr>
                                              <m:t>1+10,67 </m:t>
                                            </m:r>
                                            <m:f>
                                              <m:fPr>
                                                <m:type m:val="lin"/>
                                                <m:ctrlPr>
                                                  <a:rPr lang="fr-CA" sz="2000" b="0" i="1" dirty="0" smtClean="0">
                                                    <a:solidFill>
                                                      <a:schemeClr val="tx1"/>
                                                    </a:solidFill>
                                                    <a:latin typeface="Cambria Math" panose="02040503050406030204" pitchFamily="18" charset="0"/>
                                                    <a:ea typeface="Cambria Math" panose="02040503050406030204" pitchFamily="18" charset="0"/>
                                                  </a:rPr>
                                                </m:ctrlPr>
                                              </m:fPr>
                                              <m:num>
                                                <m:sSub>
                                                  <m:sSubPr>
                                                    <m:ctrlPr>
                                                      <a:rPr lang="fr-CA" sz="2000" b="0" i="1" dirty="0" smtClean="0">
                                                        <a:solidFill>
                                                          <a:schemeClr val="tx1"/>
                                                        </a:solidFill>
                                                        <a:latin typeface="Cambria Math" panose="02040503050406030204" pitchFamily="18" charset="0"/>
                                                        <a:ea typeface="Cambria Math" panose="02040503050406030204" pitchFamily="18" charset="0"/>
                                                      </a:rPr>
                                                    </m:ctrlPr>
                                                  </m:sSubPr>
                                                  <m:e>
                                                    <m:r>
                                                      <a:rPr lang="fr-CA" sz="2000" b="0" i="1" dirty="0" smtClean="0">
                                                        <a:solidFill>
                                                          <a:schemeClr val="tx1"/>
                                                        </a:solidFill>
                                                        <a:latin typeface="Cambria Math" panose="02040503050406030204" pitchFamily="18" charset="0"/>
                                                        <a:ea typeface="Cambria Math" panose="02040503050406030204" pitchFamily="18" charset="0"/>
                                                      </a:rPr>
                                                      <m:t>𝐼</m:t>
                                                    </m:r>
                                                  </m:e>
                                                  <m:sub>
                                                    <m:r>
                                                      <a:rPr lang="fr-CA" sz="2000" b="0" i="1" dirty="0" smtClean="0">
                                                        <a:solidFill>
                                                          <a:schemeClr val="tx1"/>
                                                        </a:solidFill>
                                                        <a:latin typeface="Cambria Math" panose="02040503050406030204" pitchFamily="18" charset="0"/>
                                                        <a:ea typeface="Cambria Math" panose="02040503050406030204" pitchFamily="18" charset="0"/>
                                                      </a:rPr>
                                                      <m:t>𝑠</m:t>
                                                    </m:r>
                                                  </m:sub>
                                                </m:sSub>
                                              </m:num>
                                              <m:den>
                                                <m:r>
                                                  <a:rPr lang="fr-CA" sz="2000" b="0" i="1" dirty="0" smtClean="0">
                                                    <a:solidFill>
                                                      <a:schemeClr val="tx1"/>
                                                    </a:solidFill>
                                                    <a:latin typeface="Cambria Math" panose="02040503050406030204" pitchFamily="18" charset="0"/>
                                                    <a:ea typeface="Cambria Math" panose="02040503050406030204" pitchFamily="18" charset="0"/>
                                                  </a:rPr>
                                                  <m:t>𝑏</m:t>
                                                </m:r>
                                                <m:sSup>
                                                  <m:sSupPr>
                                                    <m:ctrlPr>
                                                      <a:rPr lang="fr-CA" sz="2000" b="0" i="1" dirty="0" smtClean="0">
                                                        <a:solidFill>
                                                          <a:schemeClr val="tx1"/>
                                                        </a:solidFill>
                                                        <a:latin typeface="Cambria Math" panose="02040503050406030204" pitchFamily="18" charset="0"/>
                                                        <a:ea typeface="Cambria Math" panose="02040503050406030204" pitchFamily="18" charset="0"/>
                                                      </a:rPr>
                                                    </m:ctrlPr>
                                                  </m:sSupPr>
                                                  <m:e>
                                                    <m:r>
                                                      <a:rPr lang="fr-CA" sz="2000" b="0" i="1" dirty="0" smtClean="0">
                                                        <a:solidFill>
                                                          <a:schemeClr val="tx1"/>
                                                        </a:solidFill>
                                                        <a:latin typeface="Cambria Math" panose="02040503050406030204" pitchFamily="18" charset="0"/>
                                                        <a:ea typeface="Cambria Math" panose="02040503050406030204" pitchFamily="18" charset="0"/>
                                                      </a:rPr>
                                                      <m:t>𝑡</m:t>
                                                    </m:r>
                                                  </m:e>
                                                  <m:sup>
                                                    <m:r>
                                                      <a:rPr lang="fr-CA" sz="2000" b="0" i="1" dirty="0" smtClean="0">
                                                        <a:solidFill>
                                                          <a:schemeClr val="tx1"/>
                                                        </a:solidFill>
                                                        <a:latin typeface="Cambria Math" panose="02040503050406030204" pitchFamily="18" charset="0"/>
                                                        <a:ea typeface="Cambria Math" panose="02040503050406030204" pitchFamily="18" charset="0"/>
                                                      </a:rPr>
                                                      <m:t>3</m:t>
                                                    </m:r>
                                                  </m:sup>
                                                </m:sSup>
                                              </m:den>
                                            </m:f>
                                          </m:e>
                                        </m:rad>
                                      </m:den>
                                    </m:f>
                                  </m:e>
                                </m:rad>
                              </m:oMath>
                            </m:oMathPara>
                          </a14:m>
                          <a:endParaRPr lang="fr-FR" sz="200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2000" b="0" baseline="0" dirty="0">
                              <a:solidFill>
                                <a:schemeClr val="tx1"/>
                              </a:solidFill>
                              <a:latin typeface="Univers Condensed"/>
                            </a:rPr>
                            <a:t>pour un tube avec raidisseur en son centre</a:t>
                          </a:r>
                          <a:endParaRPr lang="fr-FR" sz="20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13" name="Tableau 12"/>
              <p:cNvGraphicFramePr>
                <a:graphicFrameLocks noGrp="1"/>
              </p:cNvGraphicFramePr>
              <p:nvPr>
                <p:extLst>
                  <p:ext uri="{D42A27DB-BD31-4B8C-83A1-F6EECF244321}">
                    <p14:modId xmlns:p14="http://schemas.microsoft.com/office/powerpoint/2010/main" val="379371348"/>
                  </p:ext>
                </p:extLst>
              </p:nvPr>
            </p:nvGraphicFramePr>
            <p:xfrm>
              <a:off x="1678849" y="3712747"/>
              <a:ext cx="6459169" cy="1005840"/>
            </p:xfrm>
            <a:graphic>
              <a:graphicData uri="http://schemas.openxmlformats.org/drawingml/2006/table">
                <a:tbl>
                  <a:tblPr firstRow="1" bandRow="1">
                    <a:tableStyleId>{5C22544A-7EE6-4342-B048-85BDC9FD1C3A}</a:tableStyleId>
                  </a:tblPr>
                  <a:tblGrid>
                    <a:gridCol w="4465598">
                      <a:extLst>
                        <a:ext uri="{9D8B030D-6E8A-4147-A177-3AD203B41FA5}">
                          <a16:colId xmlns:a16="http://schemas.microsoft.com/office/drawing/2014/main" val="20000"/>
                        </a:ext>
                      </a:extLst>
                    </a:gridCol>
                    <a:gridCol w="1993571">
                      <a:extLst>
                        <a:ext uri="{9D8B030D-6E8A-4147-A177-3AD203B41FA5}">
                          <a16:colId xmlns:a16="http://schemas.microsoft.com/office/drawing/2014/main" val="20001"/>
                        </a:ext>
                      </a:extLst>
                    </a:gridCol>
                  </a:tblGrid>
                  <a:tr h="1005840">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6"/>
                          <a:stretch>
                            <a:fillRect t="-2410" r="-44611" b="-10843"/>
                          </a:stretch>
                        </a:blipFill>
                      </a:tcPr>
                    </a:tc>
                    <a:tc>
                      <a:txBody>
                        <a:bodyPr/>
                        <a:lstStyle/>
                        <a:p>
                          <a:r>
                            <a:rPr lang="fr-CA" sz="2000" b="0" baseline="0" dirty="0">
                              <a:solidFill>
                                <a:schemeClr val="tx1"/>
                              </a:solidFill>
                              <a:latin typeface="Univers Condensed"/>
                            </a:rPr>
                            <a:t>pour un tube avec raidisseur en son centre</a:t>
                          </a:r>
                          <a:endParaRPr lang="fr-FR" sz="20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Fallback>
      </mc:AlternateContent>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5085" y="3913217"/>
            <a:ext cx="1749743" cy="128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6FF5564A-9463-0745-9751-94CB5B112E75}"/>
              </a:ext>
            </a:extLst>
          </p:cNvPr>
          <p:cNvSpPr/>
          <p:nvPr/>
        </p:nvSpPr>
        <p:spPr>
          <a:xfrm>
            <a:off x="6545823"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5753326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556124"/>
                <a:ext cx="9965591" cy="59462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tx1"/>
                    </a:solidFill>
                    <a:latin typeface="Univers Condensed"/>
                    <a:ea typeface="Cambria Math" panose="02040503050406030204" pitchFamily="18" charset="0"/>
                  </a:rPr>
                  <a:t>Pour </a:t>
                </a:r>
                <a:r>
                  <a:rPr lang="fr-FR" sz="1600" u="sng" dirty="0">
                    <a:solidFill>
                      <a:schemeClr val="tx1"/>
                    </a:solidFill>
                    <a:latin typeface="Univers Condensed"/>
                    <a:ea typeface="Cambria Math" panose="02040503050406030204" pitchFamily="18" charset="0"/>
                  </a:rPr>
                  <a:t>éléments </a:t>
                </a:r>
                <a:r>
                  <a:rPr lang="fr-FR" sz="1600" b="1" u="sng" dirty="0">
                    <a:solidFill>
                      <a:schemeClr val="tx1"/>
                    </a:solidFill>
                    <a:latin typeface="Univers Condensed"/>
                    <a:ea typeface="Cambria Math" panose="02040503050406030204" pitchFamily="18" charset="0"/>
                  </a:rPr>
                  <a:t>fléchis</a:t>
                </a:r>
                <a:r>
                  <a:rPr lang="fr-FR" sz="1600" u="sng" dirty="0">
                    <a:solidFill>
                      <a:schemeClr val="tx1"/>
                    </a:solidFill>
                    <a:latin typeface="Univers Condensed"/>
                    <a:ea typeface="Cambria Math" panose="02040503050406030204" pitchFamily="18" charset="0"/>
                  </a:rPr>
                  <a:t> d’un profilé d’un tablier</a:t>
                </a:r>
                <a:r>
                  <a:rPr lang="fr-FR" sz="1600" dirty="0">
                    <a:solidFill>
                      <a:schemeClr val="tx1"/>
                    </a:solidFill>
                    <a:latin typeface="Univers Condensed"/>
                    <a:ea typeface="Cambria Math" panose="02040503050406030204" pitchFamily="18" charset="0"/>
                  </a:rPr>
                  <a:t>,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doit être :</a:t>
                </a:r>
              </a:p>
              <a:p>
                <a:pPr marL="342900" lvl="1" indent="-342900" eaLnBrk="1" hangingPunct="1">
                  <a:buClr>
                    <a:srgbClr val="FF0000"/>
                  </a:buClr>
                  <a:buFont typeface="Wingdings" panose="05000000000000000000" pitchFamily="2" charset="2"/>
                  <a:buChar char="§"/>
                  <a:defRPr/>
                </a:pPr>
                <a:endParaRPr lang="fr-FR" sz="1600" dirty="0">
                  <a:solidFill>
                    <a:schemeClr val="tx1"/>
                  </a:solidFill>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r>
                        <a:rPr lang="en-CA"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𝑚</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𝑏</m:t>
                          </m:r>
                        </m:num>
                        <m:den>
                          <m:r>
                            <a:rPr lang="en-CA" sz="1600" i="1" dirty="0">
                              <a:solidFill>
                                <a:schemeClr val="tx1"/>
                              </a:solidFill>
                              <a:latin typeface="Cambria Math" panose="02040503050406030204" pitchFamily="18" charset="0"/>
                              <a:ea typeface="Cambria Math"/>
                            </a:rPr>
                            <m:t>𝑡</m:t>
                          </m:r>
                        </m:den>
                      </m:f>
                    </m:oMath>
                  </m:oMathPara>
                </a14:m>
                <a:endParaRPr lang="en-CA" sz="1600" dirty="0">
                  <a:solidFill>
                    <a:schemeClr val="tx1"/>
                  </a:solidFill>
                  <a:latin typeface="Univers Condensed"/>
                  <a:ea typeface="Cambria Math"/>
                </a:endParaRPr>
              </a:p>
              <a:p>
                <a:pPr marL="400050" lvl="2" indent="0" eaLnBrk="1" hangingPunct="1">
                  <a:buNone/>
                  <a:defRPr/>
                </a:pPr>
                <a:endParaRPr lang="en-CA" sz="1600" dirty="0">
                  <a:solidFill>
                    <a:schemeClr val="tx1"/>
                  </a:solidFill>
                  <a:latin typeface="Univers Condensed"/>
                  <a:ea typeface="Cambria Math"/>
                </a:endParaRPr>
              </a:p>
              <a:p>
                <a:pPr marL="400050" lvl="2" indent="0" eaLnBrk="1" hangingPunct="1">
                  <a:buNone/>
                  <a:defRPr/>
                </a:pPr>
                <a:r>
                  <a:rPr lang="fr-FR" sz="1600" dirty="0">
                    <a:solidFill>
                      <a:schemeClr val="tx1"/>
                    </a:solidFill>
                    <a:latin typeface="Univers Condensed"/>
                    <a:ea typeface="Cambria Math"/>
                  </a:rPr>
                  <a:t>où le coefficient 𝑚 se calcule de la façon suivante:</a:t>
                </a:r>
              </a:p>
              <a:p>
                <a:pPr marL="400050" lvl="2" indent="0" eaLnBrk="1" hangingPunct="1">
                  <a:buNone/>
                  <a:defRPr/>
                </a:pPr>
                <a:endParaRPr lang="en-CA" sz="1600" dirty="0">
                  <a:solidFill>
                    <a:schemeClr val="tx1"/>
                  </a:solidFill>
                  <a:latin typeface="Univers Condensed"/>
                  <a:ea typeface="Cambria Math"/>
                </a:endParaRPr>
              </a:p>
              <a:p>
                <a:pPr marL="1200150" lvl="4" indent="-28575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a:t>
                </a:r>
                <a14:m>
                  <m:oMath xmlns:m="http://schemas.openxmlformats.org/officeDocument/2006/math">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𝑎</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den>
                    </m:f>
                    <m:r>
                      <a:rPr lang="fr-FR"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2,5</m:t>
                    </m:r>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𝑏</m:t>
                        </m:r>
                      </m:num>
                      <m:den>
                        <m:r>
                          <a:rPr lang="fr-CA" sz="1600" i="1" dirty="0">
                            <a:solidFill>
                              <a:schemeClr val="tx1"/>
                            </a:solidFill>
                            <a:latin typeface="Cambria Math" panose="02040503050406030204" pitchFamily="18" charset="0"/>
                            <a:ea typeface="Cambria Math" panose="02040503050406030204" pitchFamily="18" charset="0"/>
                          </a:rPr>
                          <m:t>𝑡</m:t>
                        </m:r>
                      </m:den>
                    </m:f>
                  </m:oMath>
                </a14:m>
                <a:endParaRPr lang="en-CA" sz="1600" dirty="0">
                  <a:solidFill>
                    <a:schemeClr val="tx1"/>
                  </a:solidFill>
                  <a:latin typeface="Univers Condensed"/>
                </a:endParaRPr>
              </a:p>
              <a:p>
                <a:pPr marL="728663" lvl="3" indent="-271463" eaLnBrk="1" hangingPunct="1">
                  <a:defRPr/>
                </a:pPr>
                <a:endParaRPr lang="en-CA" sz="1600" dirty="0">
                  <a:solidFill>
                    <a:schemeClr val="tx1"/>
                  </a:solidFill>
                  <a:latin typeface="Univers Condensed"/>
                </a:endParaRPr>
              </a:p>
              <a:p>
                <a:pPr marL="1828800" lvl="6" indent="0">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𝑚</m:t>
                      </m:r>
                      <m:r>
                        <a:rPr lang="fr-CA" sz="1600" i="1" dirty="0">
                          <a:solidFill>
                            <a:schemeClr val="tx1"/>
                          </a:solidFill>
                          <a:latin typeface="Cambria Math" panose="02040503050406030204" pitchFamily="18" charset="0"/>
                          <a:ea typeface="Cambria Math" panose="02040503050406030204" pitchFamily="18" charset="0"/>
                        </a:rPr>
                        <m:t>=1,25+0,2</m:t>
                      </m:r>
                      <m:f>
                        <m:fPr>
                          <m:ctrlPr>
                            <a:rPr lang="fr-CA" sz="1600" i="1" dirty="0">
                              <a:solidFill>
                                <a:schemeClr val="tx1"/>
                              </a:solidFill>
                              <a:latin typeface="Cambria Math" panose="02040503050406030204" pitchFamily="18" charset="0"/>
                              <a:ea typeface="Cambria Math" panose="02040503050406030204" pitchFamily="18" charset="0"/>
                            </a:rPr>
                          </m:ctrlPr>
                        </m:fPr>
                        <m:num>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𝑎</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den>
                              </m:f>
                            </m:e>
                          </m:d>
                        </m:num>
                        <m:den>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𝑏</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den>
                              </m:f>
                            </m:e>
                          </m:d>
                        </m:den>
                      </m:f>
                      <m:r>
                        <a:rPr lang="fr-CA" sz="1600" i="1" dirty="0">
                          <a:solidFill>
                            <a:schemeClr val="tx1"/>
                          </a:solidFill>
                          <a:latin typeface="Cambria Math" panose="02040503050406030204" pitchFamily="18" charset="0"/>
                          <a:ea typeface="Cambria Math"/>
                        </a:rPr>
                        <m:t>≤1,65</m:t>
                      </m:r>
                    </m:oMath>
                  </m:oMathPara>
                </a14:m>
                <a:endParaRPr lang="fr-FR" sz="1600" dirty="0">
                  <a:solidFill>
                    <a:schemeClr val="tx1"/>
                  </a:solidFill>
                  <a:latin typeface="Univers Condensed"/>
                  <a:ea typeface="Cambria Math" panose="02040503050406030204" pitchFamily="18" charset="0"/>
                </a:endParaRPr>
              </a:p>
              <a:p>
                <a:pPr marL="728663" lvl="3" indent="-271463" eaLnBrk="1" hangingPunct="1">
                  <a:defRPr/>
                </a:pPr>
                <a:endParaRPr lang="en-CA" sz="1600" dirty="0">
                  <a:solidFill>
                    <a:schemeClr val="tx1"/>
                  </a:solidFill>
                  <a:latin typeface="Univers Condensed"/>
                </a:endParaRPr>
              </a:p>
              <a:p>
                <a:pPr marL="1200150" lvl="4" indent="-28575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Pour </a:t>
                </a:r>
                <a14:m>
                  <m:oMath xmlns:m="http://schemas.openxmlformats.org/officeDocument/2006/math">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dirty="0">
                            <a:solidFill>
                              <a:schemeClr val="tx1"/>
                            </a:solidFill>
                            <a:latin typeface="Cambria Math" panose="02040503050406030204" pitchFamily="18" charset="0"/>
                            <a:ea typeface="Cambria Math" panose="02040503050406030204" pitchFamily="18" charset="0"/>
                          </a:rPr>
                          <m:t>𝑎</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dirty="0">
                                <a:solidFill>
                                  <a:schemeClr val="tx1"/>
                                </a:solidFill>
                                <a:latin typeface="Cambria Math" panose="02040503050406030204" pitchFamily="18" charset="0"/>
                                <a:ea typeface="Cambria Math" panose="02040503050406030204" pitchFamily="18" charset="0"/>
                              </a:rPr>
                              <m:t>𝑡</m:t>
                            </m:r>
                          </m:e>
                          <m:sub>
                            <m:r>
                              <a:rPr lang="fr-CA" sz="1600" dirty="0">
                                <a:solidFill>
                                  <a:schemeClr val="tx1"/>
                                </a:solidFill>
                                <a:latin typeface="Cambria Math" panose="02040503050406030204" pitchFamily="18" charset="0"/>
                                <a:ea typeface="Cambria Math" panose="02040503050406030204" pitchFamily="18" charset="0"/>
                              </a:rPr>
                              <m:t>1</m:t>
                            </m:r>
                          </m:sub>
                        </m:sSub>
                      </m:den>
                    </m:f>
                    <m:r>
                      <a:rPr lang="fr-FR" sz="1600" dirty="0">
                        <a:solidFill>
                          <a:schemeClr val="tx1"/>
                        </a:solidFill>
                        <a:latin typeface="Cambria Math" panose="02040503050406030204" pitchFamily="18" charset="0"/>
                        <a:ea typeface="Cambria Math" panose="02040503050406030204" pitchFamily="18" charset="0"/>
                      </a:rPr>
                      <m:t>&gt;</m:t>
                    </m:r>
                    <m:r>
                      <a:rPr lang="fr-CA" sz="1600" dirty="0">
                        <a:solidFill>
                          <a:schemeClr val="tx1"/>
                        </a:solidFill>
                        <a:latin typeface="Cambria Math" panose="02040503050406030204" pitchFamily="18" charset="0"/>
                        <a:ea typeface="Cambria Math" panose="02040503050406030204" pitchFamily="18" charset="0"/>
                      </a:rPr>
                      <m:t>2,5</m:t>
                    </m:r>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dirty="0">
                            <a:solidFill>
                              <a:schemeClr val="tx1"/>
                            </a:solidFill>
                            <a:latin typeface="Cambria Math" panose="02040503050406030204" pitchFamily="18" charset="0"/>
                            <a:ea typeface="Cambria Math" panose="02040503050406030204" pitchFamily="18" charset="0"/>
                          </a:rPr>
                          <m:t>𝑏</m:t>
                        </m:r>
                      </m:num>
                      <m:den>
                        <m:r>
                          <a:rPr lang="fr-CA" sz="1600" dirty="0">
                            <a:solidFill>
                              <a:schemeClr val="tx1"/>
                            </a:solidFill>
                            <a:latin typeface="Cambria Math" panose="02040503050406030204" pitchFamily="18" charset="0"/>
                            <a:ea typeface="Cambria Math" panose="02040503050406030204" pitchFamily="18" charset="0"/>
                          </a:rPr>
                          <m:t>𝑡</m:t>
                        </m:r>
                      </m:den>
                    </m:f>
                  </m:oMath>
                </a14:m>
                <a:r>
                  <a:rPr lang="fr-CA" sz="1600" dirty="0">
                    <a:solidFill>
                      <a:schemeClr val="tx1"/>
                    </a:solidFill>
                    <a:latin typeface="Univers Condensed"/>
                    <a:ea typeface="Cambria Math" panose="02040503050406030204" pitchFamily="18" charset="0"/>
                  </a:rPr>
                  <a:t>, le coefficient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𝑚</m:t>
                    </m:r>
                  </m:oMath>
                </a14:m>
                <a:r>
                  <a:rPr lang="fr-CA" sz="1600" dirty="0">
                    <a:solidFill>
                      <a:schemeClr val="tx1"/>
                    </a:solidFill>
                    <a:latin typeface="Univers Condensed"/>
                    <a:ea typeface="Cambria Math" panose="02040503050406030204" pitchFamily="18" charset="0"/>
                  </a:rPr>
                  <a:t> se calcule comme la page 39:</a:t>
                </a:r>
              </a:p>
              <a:p>
                <a:pPr marL="1257300" lvl="4"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257300" lvl="4"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257300" lvl="4"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257300" lvl="4" indent="-342900" eaLnBrk="1" hangingPunct="1">
                  <a:buFont typeface="Calibri" panose="020F0502020204030204" pitchFamily="34" charset="0"/>
                  <a:buChar char="−"/>
                  <a:defRPr/>
                </a:pPr>
                <a:endParaRPr lang="fr-CA" sz="1600" dirty="0">
                  <a:solidFill>
                    <a:schemeClr val="tx1"/>
                  </a:solidFill>
                  <a:latin typeface="Univers Condensed"/>
                  <a:ea typeface="Cambria Math" panose="02040503050406030204" pitchFamily="18" charset="0"/>
                </a:endParaRPr>
              </a:p>
              <a:p>
                <a:pPr marL="1371600" lvl="5" indent="0">
                  <a:buNone/>
                  <a:defRPr/>
                </a:pPr>
                <a:endParaRPr lang="fr-FR" sz="1600" i="1" dirty="0">
                  <a:solidFill>
                    <a:schemeClr val="tx1"/>
                  </a:solidFill>
                  <a:latin typeface="Univers Condensed"/>
                  <a:ea typeface="Cambria Math"/>
                </a:endParaRPr>
              </a:p>
              <a:p>
                <a:pPr marL="1771650" lvl="5" indent="0">
                  <a:buNone/>
                  <a:defRPr/>
                </a:pPr>
                <a14:m>
                  <m:oMath xmlns:m="http://schemas.openxmlformats.org/officeDocument/2006/math">
                    <m:r>
                      <a:rPr lang="fr-FR" sz="1600" i="1">
                        <a:solidFill>
                          <a:schemeClr val="tx1"/>
                        </a:solidFill>
                        <a:latin typeface="Cambria Math" panose="02040503050406030204" pitchFamily="18" charset="0"/>
                        <a:ea typeface="Cambria Math"/>
                      </a:rPr>
                      <m:t>𝜅</m:t>
                    </m:r>
                    <m:r>
                      <a:rPr lang="fr-CA" sz="1600" i="1">
                        <a:solidFill>
                          <a:schemeClr val="tx1"/>
                        </a:solidFill>
                        <a:latin typeface="Cambria Math" panose="02040503050406030204" pitchFamily="18" charset="0"/>
                        <a:ea typeface="Cambria Math"/>
                      </a:rPr>
                      <m:t>=</m:t>
                    </m:r>
                    <m:f>
                      <m:fPr>
                        <m:type m:val="lin"/>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𝑓</m:t>
                            </m:r>
                          </m:e>
                          <m:sub>
                            <m:r>
                              <a:rPr lang="fr-CA" sz="1600" i="1" dirty="0">
                                <a:solidFill>
                                  <a:schemeClr val="tx1"/>
                                </a:solidFill>
                                <a:latin typeface="Cambria Math" panose="02040503050406030204" pitchFamily="18" charset="0"/>
                                <a:ea typeface="Cambria Math" panose="02040503050406030204" pitchFamily="18" charset="0"/>
                              </a:rPr>
                              <m:t>2</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𝑓</m:t>
                            </m:r>
                          </m:e>
                          <m:sub>
                            <m:r>
                              <a:rPr lang="fr-CA" sz="1600" i="1" dirty="0">
                                <a:solidFill>
                                  <a:schemeClr val="tx1"/>
                                </a:solidFill>
                                <a:latin typeface="Cambria Math" panose="02040503050406030204" pitchFamily="18" charset="0"/>
                                <a:ea typeface="Cambria Math" panose="02040503050406030204" pitchFamily="18" charset="0"/>
                              </a:rPr>
                              <m:t>1</m:t>
                            </m:r>
                          </m:sub>
                        </m:sSub>
                      </m:den>
                    </m:f>
                  </m:oMath>
                </a14:m>
                <a:r>
                  <a:rPr lang="fr-CA" sz="1600" dirty="0">
                    <a:solidFill>
                      <a:schemeClr val="tx1"/>
                    </a:solidFill>
                    <a:latin typeface="Univers Condensed"/>
                    <a:ea typeface="Cambria Math" panose="02040503050406030204" pitchFamily="18" charset="0"/>
                  </a:rPr>
                  <a:t> étant le rapport entre la </a:t>
                </a:r>
                <a:r>
                  <a:rPr lang="fr-FR" sz="1600" dirty="0">
                    <a:solidFill>
                      <a:schemeClr val="tx1"/>
                    </a:solidFill>
                    <a:latin typeface="Univers Condensed"/>
                    <a:ea typeface="Cambria Math" panose="02040503050406030204" pitchFamily="18" charset="0"/>
                  </a:rPr>
                  <a:t>contrainte de compression maximale et la contrainte à l’autre rive</a:t>
                </a:r>
              </a:p>
              <a:p>
                <a:pPr marL="1371600" lvl="5" indent="0">
                  <a:buNone/>
                  <a:defRPr/>
                </a:pPr>
                <a:endParaRPr lang="fr-CA" sz="1600" dirty="0">
                  <a:solidFill>
                    <a:schemeClr val="tx1"/>
                  </a:solidFill>
                  <a:latin typeface="Univers Condensed"/>
                  <a:ea typeface="Cambria Math" panose="02040503050406030204" pitchFamily="18" charset="0"/>
                </a:endParaRPr>
              </a:p>
              <a:p>
                <a:pPr marL="1371600" lvl="5" indent="0">
                  <a:buNone/>
                  <a:defRPr/>
                </a:pPr>
                <a:endParaRPr lang="fr-CA" sz="1600" dirty="0">
                  <a:solidFill>
                    <a:schemeClr val="tx1"/>
                  </a:solidFill>
                  <a:latin typeface="Univers Condensed"/>
                  <a:ea typeface="Cambria Math" panose="02040503050406030204" pitchFamily="18" charset="0"/>
                </a:endParaRPr>
              </a:p>
              <a:p>
                <a:pPr marL="728663" lvl="3" indent="-271463" eaLnBrk="1" hangingPunct="1">
                  <a:defRPr/>
                </a:pPr>
                <a:endParaRPr lang="en-CA" sz="1600" dirty="0">
                  <a:solidFill>
                    <a:schemeClr val="tx1"/>
                  </a:solidFill>
                  <a:latin typeface="Univers Condensed"/>
                </a:endParaRP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556124"/>
                <a:ext cx="9965591" cy="5946276"/>
              </a:xfrm>
              <a:prstGeom prst="rect">
                <a:avLst/>
              </a:prstGeom>
              <a:blipFill>
                <a:blip r:embed="rId3"/>
                <a:stretch>
                  <a:fillRect l="-367" t="-307" r="-61" b="-5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083" y="2050208"/>
            <a:ext cx="2413982"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21" name="Tableau 20"/>
              <p:cNvGraphicFramePr>
                <a:graphicFrameLocks noGrp="1"/>
              </p:cNvGraphicFramePr>
              <p:nvPr>
                <p:extLst>
                  <p:ext uri="{D42A27DB-BD31-4B8C-83A1-F6EECF244321}">
                    <p14:modId xmlns:p14="http://schemas.microsoft.com/office/powerpoint/2010/main" val="3691324244"/>
                  </p:ext>
                </p:extLst>
              </p:nvPr>
            </p:nvGraphicFramePr>
            <p:xfrm>
              <a:off x="2820838" y="4210449"/>
              <a:ext cx="4968552" cy="1255713"/>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70840">
                    <a:tc>
                      <a:txBody>
                        <a:bodyPr/>
                        <a:lstStyle/>
                        <a:p>
                          <a:pPr marL="0" marR="0" lvl="2" indent="-9144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600" b="0" i="1" dirty="0" smtClean="0">
                                    <a:solidFill>
                                      <a:schemeClr val="tx1"/>
                                    </a:solidFill>
                                    <a:latin typeface="Cambria Math" panose="02040503050406030204" pitchFamily="18" charset="0"/>
                                    <a:ea typeface="Cambria Math" panose="02040503050406030204" pitchFamily="18" charset="0"/>
                                  </a:rPr>
                                  <m:t>𝑚</m:t>
                                </m:r>
                                <m:r>
                                  <a:rPr lang="fr-CA" sz="1600" b="0" i="1" dirty="0" smtClean="0">
                                    <a:solidFill>
                                      <a:schemeClr val="tx1"/>
                                    </a:solidFill>
                                    <a:latin typeface="Cambria Math" panose="02040503050406030204" pitchFamily="18" charset="0"/>
                                    <a:ea typeface="Cambria Math" panose="02040503050406030204" pitchFamily="18" charset="0"/>
                                  </a:rPr>
                                  <m:t>=1,15+0,5</m:t>
                                </m:r>
                                <m:r>
                                  <a:rPr lang="fr-CA" sz="1600" b="1" i="1" dirty="0" smtClean="0">
                                    <a:solidFill>
                                      <a:schemeClr val="tx1"/>
                                    </a:solidFill>
                                    <a:latin typeface="Cambria Math" panose="02040503050406030204" pitchFamily="18" charset="0"/>
                                    <a:ea typeface="Cambria Math" panose="02040503050406030204" pitchFamily="18" charset="0"/>
                                  </a:rPr>
                                  <m:t> </m:t>
                                </m:r>
                                <m:r>
                                  <a:rPr lang="fr-FR" sz="1600" i="1" smtClean="0">
                                    <a:solidFill>
                                      <a:schemeClr val="tx1"/>
                                    </a:solidFill>
                                    <a:latin typeface="Cambria Math" panose="02040503050406030204" pitchFamily="18" charset="0"/>
                                    <a:ea typeface="Cambria Math"/>
                                  </a:rPr>
                                  <m:t>𝜅</m:t>
                                </m:r>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baseline="0" dirty="0">
                              <a:solidFill>
                                <a:schemeClr val="tx1"/>
                              </a:solidFill>
                              <a:latin typeface="Univers Condensed"/>
                            </a:rPr>
                            <a:t>l</a:t>
                          </a:r>
                          <a:r>
                            <a:rPr lang="fr-CA" sz="1600" b="0" dirty="0">
                              <a:solidFill>
                                <a:schemeClr val="tx1"/>
                              </a:solidFill>
                              <a:latin typeface="Univers Condensed"/>
                            </a:rPr>
                            <a:t>orsque</a:t>
                          </a:r>
                          <a:r>
                            <a:rPr lang="fr-CA" sz="1600" b="0" baseline="0" dirty="0">
                              <a:solidFill>
                                <a:schemeClr val="tx1"/>
                              </a:solidFill>
                              <a:latin typeface="Univers Condensed"/>
                            </a:rPr>
                            <a:t> </a:t>
                          </a:r>
                          <a:r>
                            <a:rPr lang="fr-CA" sz="1600" b="0" dirty="0">
                              <a:solidFill>
                                <a:schemeClr val="tx1"/>
                              </a:solidFill>
                              <a:latin typeface="Univers Condensed"/>
                            </a:rPr>
                            <a:t>  </a:t>
                          </a:r>
                          <a14:m>
                            <m:oMath xmlns:m="http://schemas.openxmlformats.org/officeDocument/2006/math">
                              <m:r>
                                <a:rPr lang="fr-CA" sz="1600" b="0" i="0" smtClean="0">
                                  <a:solidFill>
                                    <a:schemeClr val="tx1"/>
                                  </a:solidFill>
                                  <a:latin typeface="Cambria Math" panose="02040503050406030204" pitchFamily="18" charset="0"/>
                                  <a:ea typeface="Cambria Math"/>
                                </a:rPr>
                                <m:t>−1</m:t>
                              </m:r>
                              <m:r>
                                <a:rPr lang="fr-FR" sz="1600" i="1" smtClean="0">
                                  <a:solidFill>
                                    <a:schemeClr val="tx1"/>
                                  </a:solidFill>
                                  <a:latin typeface="Cambria Math" panose="02040503050406030204" pitchFamily="18" charset="0"/>
                                  <a:ea typeface="Cambria Math"/>
                                </a:rPr>
                                <m:t>&lt;</m:t>
                              </m:r>
                              <m:r>
                                <a:rPr lang="fr-FR" sz="1600" i="1" smtClean="0">
                                  <a:solidFill>
                                    <a:schemeClr val="tx1"/>
                                  </a:solidFill>
                                  <a:latin typeface="Cambria Math" panose="02040503050406030204" pitchFamily="18" charset="0"/>
                                  <a:ea typeface="Cambria Math"/>
                                </a:rPr>
                                <m:t>𝜅</m:t>
                              </m:r>
                              <m:r>
                                <a:rPr lang="fr-CA" sz="1600" b="0" i="1" dirty="0" smtClean="0">
                                  <a:solidFill>
                                    <a:schemeClr val="tx1"/>
                                  </a:solidFill>
                                  <a:latin typeface="Cambria Math" panose="02040503050406030204" pitchFamily="18" charset="0"/>
                                  <a:ea typeface="Cambria Math"/>
                                </a:rPr>
                                <m:t>&lt;1</m:t>
                              </m:r>
                            </m:oMath>
                          </a14:m>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16">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600" b="0" i="1" dirty="0" smtClean="0">
                                    <a:solidFill>
                                      <a:schemeClr val="tx1"/>
                                    </a:solidFill>
                                    <a:latin typeface="Cambria Math" panose="02040503050406030204" pitchFamily="18" charset="0"/>
                                    <a:ea typeface="Cambria Math" panose="02040503050406030204" pitchFamily="18" charset="0"/>
                                  </a:rPr>
                                  <m:t>𝑚</m:t>
                                </m:r>
                                <m:r>
                                  <a:rPr lang="fr-CA" sz="1600" b="0" i="1" dirty="0" smtClean="0">
                                    <a:solidFill>
                                      <a:schemeClr val="tx1"/>
                                    </a:solidFill>
                                    <a:latin typeface="Cambria Math" panose="02040503050406030204" pitchFamily="18" charset="0"/>
                                    <a:ea typeface="Cambria Math" panose="02040503050406030204" pitchFamily="18" charset="0"/>
                                  </a:rPr>
                                  <m:t>=</m:t>
                                </m:r>
                                <m:f>
                                  <m:fPr>
                                    <m:ctrlPr>
                                      <a:rPr lang="fr-CA" sz="1600" b="0" i="1" dirty="0" smtClean="0">
                                        <a:solidFill>
                                          <a:schemeClr val="tx1"/>
                                        </a:solidFill>
                                        <a:latin typeface="Cambria Math" panose="02040503050406030204" pitchFamily="18" charset="0"/>
                                        <a:ea typeface="Cambria Math" panose="02040503050406030204" pitchFamily="18" charset="0"/>
                                      </a:rPr>
                                    </m:ctrlPr>
                                  </m:fPr>
                                  <m:num>
                                    <m:r>
                                      <a:rPr lang="fr-CA" sz="1600" b="0" i="1" dirty="0" smtClean="0">
                                        <a:solidFill>
                                          <a:schemeClr val="tx1"/>
                                        </a:solidFill>
                                        <a:latin typeface="Cambria Math" panose="02040503050406030204" pitchFamily="18" charset="0"/>
                                        <a:ea typeface="Cambria Math" panose="02040503050406030204" pitchFamily="18" charset="0"/>
                                      </a:rPr>
                                      <m:t>1,3</m:t>
                                    </m:r>
                                  </m:num>
                                  <m:den>
                                    <m:r>
                                      <a:rPr lang="fr-CA" sz="1600" b="0" i="1" dirty="0" smtClean="0">
                                        <a:solidFill>
                                          <a:schemeClr val="tx1"/>
                                        </a:solidFill>
                                        <a:latin typeface="Cambria Math" panose="02040503050406030204" pitchFamily="18" charset="0"/>
                                        <a:ea typeface="Cambria Math" panose="02040503050406030204" pitchFamily="18" charset="0"/>
                                      </a:rPr>
                                      <m:t>1−</m:t>
                                    </m:r>
                                    <m:r>
                                      <a:rPr lang="fr-FR" sz="1600" i="1" smtClean="0">
                                        <a:solidFill>
                                          <a:schemeClr val="tx1"/>
                                        </a:solidFill>
                                        <a:latin typeface="Cambria Math" panose="02040503050406030204" pitchFamily="18" charset="0"/>
                                        <a:ea typeface="Cambria Math"/>
                                      </a:rPr>
                                      <m:t>𝜅</m:t>
                                    </m:r>
                                    <m:r>
                                      <m:rPr>
                                        <m:nor/>
                                      </m:rPr>
                                      <a:rPr lang="fr-FR" sz="1600" dirty="0" smtClean="0">
                                        <a:solidFill>
                                          <a:schemeClr val="tx1"/>
                                        </a:solidFill>
                                        <a:latin typeface="Univers Condensed"/>
                                        <a:ea typeface="Cambria Math" panose="02040503050406030204" pitchFamily="18" charset="0"/>
                                      </a:rPr>
                                      <m:t> </m:t>
                                    </m:r>
                                  </m:den>
                                </m:f>
                              </m:oMath>
                            </m:oMathPara>
                          </a14:m>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ea typeface="Cambria Math"/>
                            </a:rPr>
                            <a:t>lorsque   </a:t>
                          </a:r>
                          <a14:m>
                            <m:oMath xmlns:m="http://schemas.openxmlformats.org/officeDocument/2006/math">
                              <m:r>
                                <a:rPr lang="fr-FR" sz="1600" i="1" smtClean="0">
                                  <a:solidFill>
                                    <a:schemeClr val="tx1"/>
                                  </a:solidFill>
                                  <a:latin typeface="Cambria Math" panose="02040503050406030204" pitchFamily="18" charset="0"/>
                                  <a:ea typeface="Cambria Math"/>
                                </a:rPr>
                                <m:t>𝜅</m:t>
                              </m:r>
                              <m:r>
                                <a:rPr lang="fr-CA" sz="1600" b="0" i="1" dirty="0" smtClean="0">
                                  <a:solidFill>
                                    <a:schemeClr val="tx1"/>
                                  </a:solidFill>
                                  <a:latin typeface="Cambria Math" panose="02040503050406030204" pitchFamily="18" charset="0"/>
                                  <a:ea typeface="Cambria Math"/>
                                </a:rPr>
                                <m:t>&lt;−1</m:t>
                              </m:r>
                            </m:oMath>
                          </a14:m>
                          <a:endParaRPr lang="fr-FR"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21" name="Tableau 20"/>
              <p:cNvGraphicFramePr>
                <a:graphicFrameLocks noGrp="1"/>
              </p:cNvGraphicFramePr>
              <p:nvPr>
                <p:extLst>
                  <p:ext uri="{D42A27DB-BD31-4B8C-83A1-F6EECF244321}">
                    <p14:modId xmlns:p14="http://schemas.microsoft.com/office/powerpoint/2010/main" val="3691324244"/>
                  </p:ext>
                </p:extLst>
              </p:nvPr>
            </p:nvGraphicFramePr>
            <p:xfrm>
              <a:off x="2820838" y="4210449"/>
              <a:ext cx="4968552" cy="1255713"/>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70840">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r="-122343" b="-239344"/>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81737" b="-239344"/>
                          </a:stretch>
                        </a:blipFill>
                      </a:tcPr>
                    </a:tc>
                    <a:extLst>
                      <a:ext uri="{0D108BD9-81ED-4DB2-BD59-A6C34878D82A}">
                        <a16:rowId xmlns:a16="http://schemas.microsoft.com/office/drawing/2014/main" val="10000"/>
                      </a:ext>
                    </a:extLst>
                  </a:tr>
                  <a:tr h="33528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9593">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t="-127473" r="-122343"/>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81737" t="-127473"/>
                          </a:stretch>
                        </a:blipFill>
                      </a:tcPr>
                    </a:tc>
                    <a:extLst>
                      <a:ext uri="{0D108BD9-81ED-4DB2-BD59-A6C34878D82A}">
                        <a16:rowId xmlns:a16="http://schemas.microsoft.com/office/drawing/2014/main" val="10002"/>
                      </a:ext>
                    </a:extLst>
                  </a:tr>
                </a:tbl>
              </a:graphicData>
            </a:graphic>
          </p:graphicFrame>
        </mc:Fallback>
      </mc:AlternateContent>
      <p:cxnSp>
        <p:nvCxnSpPr>
          <p:cNvPr id="22" name="Connecteur droit 21">
            <a:extLst>
              <a:ext uri="{FF2B5EF4-FFF2-40B4-BE49-F238E27FC236}">
                <a16:creationId xmlns:a16="http://schemas.microsoft.com/office/drawing/2014/main" id="{F46EBCB0-1134-4112-BB4E-36D9B8493BB6}"/>
              </a:ext>
            </a:extLst>
          </p:cNvPr>
          <p:cNvCxnSpPr>
            <a:cxnSpLocks/>
          </p:cNvCxnSpPr>
          <p:nvPr/>
        </p:nvCxnSpPr>
        <p:spPr>
          <a:xfrm flipH="1">
            <a:off x="6935435" y="2698280"/>
            <a:ext cx="2484000" cy="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24D7CE8-A6C4-D141-90E6-74298AF29AD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2863153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p:sp>
        <p:nvSpPr>
          <p:cNvPr id="10" name="Rectangle 1027"/>
          <p:cNvSpPr txBox="1">
            <a:spLocks noChangeArrowheads="1"/>
          </p:cNvSpPr>
          <p:nvPr/>
        </p:nvSpPr>
        <p:spPr bwMode="auto">
          <a:xfrm>
            <a:off x="838200" y="764055"/>
            <a:ext cx="9049562" cy="277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Élancement d’un élément plat </a:t>
            </a:r>
            <a:r>
              <a:rPr lang="fr-FR" sz="2000" u="sng" dirty="0">
                <a:solidFill>
                  <a:schemeClr val="accent1"/>
                </a:solidFill>
                <a:latin typeface="Univers Condensed"/>
                <a:ea typeface="Cambria Math" panose="02040503050406030204" pitchFamily="18" charset="0"/>
              </a:rPr>
              <a:t>reposant sur une seule rive longitudinale</a:t>
            </a:r>
          </a:p>
          <a:p>
            <a:pPr marL="266700" lvl="1" indent="-266700" eaLnBrk="1" hangingPunct="1">
              <a:buClr>
                <a:srgbClr val="FF0000"/>
              </a:buClr>
              <a:buFont typeface="Arial" panose="020B0604020202020204" pitchFamily="34" charset="0"/>
              <a:buChar char="•"/>
              <a:defRPr/>
            </a:pPr>
            <a:endParaRPr lang="fr-CA" sz="20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On distingue les deux cas suivants:</a:t>
            </a:r>
          </a:p>
          <a:p>
            <a:pPr marL="342900" lvl="1" indent="-342900"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buClr>
                <a:srgbClr val="000099"/>
              </a:buClr>
              <a:buFont typeface="+mj-lt"/>
              <a:buAutoNum type="arabicPeriod"/>
              <a:defRPr/>
            </a:pPr>
            <a:r>
              <a:rPr lang="fr-FR" sz="2000" dirty="0">
                <a:latin typeface="Univers Condensed"/>
                <a:ea typeface="Cambria Math" panose="02040503050406030204" pitchFamily="18" charset="0"/>
              </a:rPr>
              <a:t>Éléments </a:t>
            </a:r>
            <a:r>
              <a:rPr lang="fr-FR" sz="2000" b="1" dirty="0">
                <a:latin typeface="Univers Condensed"/>
                <a:ea typeface="Cambria Math" panose="02040503050406030204" pitchFamily="18" charset="0"/>
              </a:rPr>
              <a:t>fléchis</a:t>
            </a:r>
            <a:r>
              <a:rPr lang="fr-FR" sz="2000" dirty="0">
                <a:latin typeface="Univers Condensed"/>
                <a:ea typeface="Cambria Math" panose="02040503050406030204" pitchFamily="18" charset="0"/>
              </a:rPr>
              <a:t> dans leur propre plan </a:t>
            </a:r>
          </a:p>
          <a:p>
            <a:pPr marL="742950" lvl="2" indent="-342900" eaLnBrk="1" hangingPunct="1">
              <a:buClr>
                <a:srgbClr val="000099"/>
              </a:buClr>
              <a:buFont typeface="+mj-lt"/>
              <a:buAutoNum type="arabicPeriod"/>
              <a:defRPr/>
            </a:pPr>
            <a:r>
              <a:rPr lang="fr-CA" sz="2000" dirty="0">
                <a:latin typeface="Univers Condensed"/>
                <a:ea typeface="Cambria Math" panose="02040503050406030204" pitchFamily="18" charset="0"/>
              </a:rPr>
              <a:t>Éléments en </a:t>
            </a:r>
            <a:r>
              <a:rPr lang="fr-CA" sz="2000" b="1" dirty="0">
                <a:latin typeface="Univers Condensed"/>
                <a:ea typeface="Cambria Math" panose="02040503050406030204" pitchFamily="18" charset="0"/>
              </a:rPr>
              <a:t>compression</a:t>
            </a:r>
            <a:r>
              <a:rPr lang="fr-CA" sz="2000" dirty="0">
                <a:latin typeface="Univers Condensed"/>
                <a:ea typeface="Cambria Math" panose="02040503050406030204" pitchFamily="18" charset="0"/>
              </a:rPr>
              <a:t> uniforme (</a:t>
            </a:r>
            <a:r>
              <a:rPr lang="fr-CA" sz="2000" u="sng" dirty="0">
                <a:latin typeface="Univers Condensed"/>
                <a:ea typeface="Cambria Math" panose="02040503050406030204" pitchFamily="18" charset="0"/>
              </a:rPr>
              <a:t>ailes des profilés</a:t>
            </a:r>
            <a:r>
              <a:rPr lang="fr-CA" sz="2000" dirty="0">
                <a:latin typeface="Univers Condensed"/>
                <a:ea typeface="Cambria Math" panose="02040503050406030204" pitchFamily="18" charset="0"/>
              </a:rPr>
              <a:t>)</a:t>
            </a:r>
            <a:endParaRPr lang="fr-FR" sz="2000" dirty="0">
              <a:latin typeface="Univers Condensed"/>
              <a:ea typeface="Cambria Math" panose="02040503050406030204" pitchFamily="18" charset="0"/>
            </a:endParaRPr>
          </a:p>
        </p:txBody>
      </p:sp>
      <p:grpSp>
        <p:nvGrpSpPr>
          <p:cNvPr id="11" name="Groupe 10"/>
          <p:cNvGrpSpPr/>
          <p:nvPr/>
        </p:nvGrpSpPr>
        <p:grpSpPr>
          <a:xfrm>
            <a:off x="2536884" y="3799833"/>
            <a:ext cx="7058820" cy="2545934"/>
            <a:chOff x="1545628" y="2824163"/>
            <a:chExt cx="7058820" cy="2545934"/>
          </a:xfrm>
        </p:grpSpPr>
        <p:sp>
          <p:nvSpPr>
            <p:cNvPr id="12" name="Rectangle 11"/>
            <p:cNvSpPr/>
            <p:nvPr/>
          </p:nvSpPr>
          <p:spPr>
            <a:xfrm>
              <a:off x="2924549" y="5062320"/>
              <a:ext cx="3666237" cy="307777"/>
            </a:xfrm>
            <a:prstGeom prst="rect">
              <a:avLst/>
            </a:prstGeom>
          </p:spPr>
          <p:txBody>
            <a:bodyPr wrap="square">
              <a:spAutoFit/>
            </a:bodyPr>
            <a:lstStyle/>
            <a:p>
              <a:r>
                <a:rPr lang="fr-FR" sz="1400" dirty="0">
                  <a:latin typeface="Univers Condensed" panose="020B0506020202050204"/>
                </a:rPr>
                <a:t>Parois planes retenues sur un seul bords</a:t>
              </a:r>
            </a:p>
          </p:txBody>
        </p:sp>
        <p:sp>
          <p:nvSpPr>
            <p:cNvPr id="13" name="ZoneTexte 12"/>
            <p:cNvSpPr txBox="1"/>
            <p:nvPr/>
          </p:nvSpPr>
          <p:spPr>
            <a:xfrm>
              <a:off x="1545628" y="4149080"/>
              <a:ext cx="1082156" cy="400110"/>
            </a:xfrm>
            <a:prstGeom prst="rect">
              <a:avLst/>
            </a:prstGeom>
            <a:noFill/>
          </p:spPr>
          <p:txBody>
            <a:bodyPr wrap="none" rtlCol="0">
              <a:spAutoFit/>
            </a:bodyPr>
            <a:lstStyle/>
            <a:p>
              <a:r>
                <a:rPr lang="fr-CA" sz="2000" dirty="0">
                  <a:latin typeface="+mj-lt"/>
                </a:rPr>
                <a:t>Cornière</a:t>
              </a:r>
            </a:p>
          </p:txBody>
        </p:sp>
        <mc:AlternateContent xmlns:mc="http://schemas.openxmlformats.org/markup-compatibility/2006" xmlns:a14="http://schemas.microsoft.com/office/drawing/2010/main">
          <mc:Choice Requires="a14">
            <p:sp>
              <p:nvSpPr>
                <p:cNvPr id="14" name="ZoneTexte 13"/>
                <p:cNvSpPr txBox="1"/>
                <p:nvPr/>
              </p:nvSpPr>
              <p:spPr>
                <a:xfrm>
                  <a:off x="3802742" y="4149080"/>
                  <a:ext cx="1387624" cy="400110"/>
                </a:xfrm>
                <a:prstGeom prst="rect">
                  <a:avLst/>
                </a:prstGeom>
                <a:noFill/>
              </p:spPr>
              <p:txBody>
                <a:bodyPr wrap="none" rtlCol="0">
                  <a:spAutoFit/>
                </a:bodyPr>
                <a:lstStyle/>
                <a:p>
                  <a:r>
                    <a:rPr lang="fr-CA" sz="2000" dirty="0">
                      <a:latin typeface="+mj-lt"/>
                    </a:rPr>
                    <a:t>profile en </a:t>
                  </a:r>
                  <a14:m>
                    <m:oMath xmlns:m="http://schemas.openxmlformats.org/officeDocument/2006/math">
                      <m:r>
                        <m:rPr>
                          <m:sty m:val="p"/>
                        </m:rPr>
                        <a:rPr lang="fr-CA" sz="2000" dirty="0">
                          <a:latin typeface="Cambria Math"/>
                        </a:rPr>
                        <m:t>C</m:t>
                      </m:r>
                    </m:oMath>
                  </a14:m>
                  <a:endParaRPr lang="fr-CA" sz="2000" dirty="0">
                    <a:latin typeface="+mj-lt"/>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3802742" y="4149080"/>
                  <a:ext cx="1387624" cy="400110"/>
                </a:xfrm>
                <a:prstGeom prst="rect">
                  <a:avLst/>
                </a:prstGeom>
                <a:blipFill rotWithShape="1">
                  <a:blip r:embed="rId3"/>
                  <a:stretch>
                    <a:fillRect l="-4386" t="-7576" b="-2575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ZoneTexte 14"/>
                <p:cNvSpPr txBox="1"/>
                <p:nvPr/>
              </p:nvSpPr>
              <p:spPr>
                <a:xfrm>
                  <a:off x="5724128" y="4149080"/>
                  <a:ext cx="2880320" cy="400110"/>
                </a:xfrm>
                <a:prstGeom prst="rect">
                  <a:avLst/>
                </a:prstGeom>
                <a:noFill/>
              </p:spPr>
              <p:txBody>
                <a:bodyPr wrap="square" rtlCol="0">
                  <a:spAutoFit/>
                </a:bodyPr>
                <a:lstStyle/>
                <a:p>
                  <a:r>
                    <a:rPr lang="fr-CA" sz="2000" dirty="0">
                      <a:latin typeface="+mj-lt"/>
                    </a:rPr>
                    <a:t>profile </a:t>
                  </a:r>
                  <a14:m>
                    <m:oMath xmlns:m="http://schemas.openxmlformats.org/officeDocument/2006/math">
                      <m:r>
                        <m:rPr>
                          <m:sty m:val="p"/>
                        </m:rPr>
                        <a:rPr lang="fr-CA" sz="2000" dirty="0">
                          <a:latin typeface="Cambria Math"/>
                        </a:rPr>
                        <m:t>C</m:t>
                      </m:r>
                    </m:oMath>
                  </a14:m>
                  <a:r>
                    <a:rPr lang="fr-CA" sz="2000" dirty="0">
                      <a:latin typeface="+mj-lt"/>
                    </a:rPr>
                    <a:t> avec raidisseurs</a:t>
                  </a:r>
                </a:p>
              </p:txBody>
            </p:sp>
          </mc:Choice>
          <mc:Fallback xmlns="">
            <p:sp>
              <p:nvSpPr>
                <p:cNvPr id="18" name="ZoneTexte 17"/>
                <p:cNvSpPr txBox="1">
                  <a:spLocks noRot="1" noChangeAspect="1" noMove="1" noResize="1" noEditPoints="1" noAdjustHandles="1" noChangeArrowheads="1" noChangeShapeType="1" noTextEdit="1"/>
                </p:cNvSpPr>
                <p:nvPr/>
              </p:nvSpPr>
              <p:spPr>
                <a:xfrm>
                  <a:off x="5724128" y="4149080"/>
                  <a:ext cx="2880320" cy="400110"/>
                </a:xfrm>
                <a:prstGeom prst="rect">
                  <a:avLst/>
                </a:prstGeom>
                <a:blipFill rotWithShape="1">
                  <a:blip r:embed="rId4"/>
                  <a:stretch>
                    <a:fillRect l="-2114" t="-7576" b="-25758"/>
                  </a:stretch>
                </a:blipFill>
              </p:spPr>
              <p:txBody>
                <a:bodyPr/>
                <a:lstStyle/>
                <a:p>
                  <a:r>
                    <a:rPr lang="fr-FR">
                      <a:noFill/>
                    </a:rPr>
                    <a:t> </a:t>
                  </a:r>
                </a:p>
              </p:txBody>
            </p:sp>
          </mc:Fallback>
        </mc:AlternateContent>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24163"/>
              <a:ext cx="563880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ectangle 16">
            <a:extLst>
              <a:ext uri="{FF2B5EF4-FFF2-40B4-BE49-F238E27FC236}">
                <a16:creationId xmlns:a16="http://schemas.microsoft.com/office/drawing/2014/main" id="{CABB047B-1456-9D47-B1F8-D5BCA6A9D93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504852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7" name="Rectangle 1027"/>
              <p:cNvSpPr txBox="1">
                <a:spLocks noChangeArrowheads="1"/>
              </p:cNvSpPr>
              <p:nvPr/>
            </p:nvSpPr>
            <p:spPr bwMode="auto">
              <a:xfrm>
                <a:off x="838200" y="618835"/>
                <a:ext cx="7706072" cy="28904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mj-lt"/>
                  <a:buAutoNum type="arabicPeriod"/>
                  <a:defRPr/>
                </a:pPr>
                <a:r>
                  <a:rPr lang="fr-FR" sz="1600" dirty="0">
                    <a:solidFill>
                      <a:schemeClr val="accent1"/>
                    </a:solidFill>
                    <a:latin typeface="Univers Condensed" panose="020B0506020202050204"/>
                    <a:ea typeface="Cambria Math" panose="02040503050406030204" pitchFamily="18" charset="0"/>
                  </a:rPr>
                  <a:t>Éléments </a:t>
                </a:r>
                <a:r>
                  <a:rPr lang="fr-FR" sz="1600" b="1" dirty="0">
                    <a:solidFill>
                      <a:schemeClr val="accent1"/>
                    </a:solidFill>
                    <a:latin typeface="Univers Condensed" panose="020B0506020202050204"/>
                    <a:ea typeface="Cambria Math" panose="02040503050406030204" pitchFamily="18" charset="0"/>
                  </a:rPr>
                  <a:t>fléchis</a:t>
                </a:r>
                <a:r>
                  <a:rPr lang="fr-FR" sz="1600" dirty="0">
                    <a:solidFill>
                      <a:schemeClr val="accent1"/>
                    </a:solidFill>
                    <a:latin typeface="Univers Condensed" panose="020B0506020202050204"/>
                    <a:ea typeface="Cambria Math" panose="02040503050406030204" pitchFamily="18" charset="0"/>
                  </a:rPr>
                  <a:t> dans leur propre plan</a:t>
                </a:r>
              </a:p>
              <a:p>
                <a:pPr marL="342900" lvl="1" indent="-342900" eaLnBrk="1" hangingPunct="1">
                  <a:buClr>
                    <a:srgbClr val="000099"/>
                  </a:buClr>
                  <a:buFont typeface="+mj-lt"/>
                  <a:buAutoNum type="arabicPeriod"/>
                  <a:defRPr/>
                </a:pPr>
                <a:endParaRPr lang="en-CA" sz="1600" dirty="0">
                  <a:latin typeface="Univers Condensed" panose="020B0506020202050204"/>
                  <a:ea typeface="Cambria Math" panose="02040503050406030204" pitchFamily="18" charset="0"/>
                </a:endParaRPr>
              </a:p>
              <a:p>
                <a:pPr marL="0" lvl="1" indent="0" eaLnBrk="1" hangingPunct="1">
                  <a:buNone/>
                  <a:defRPr/>
                </a:pPr>
                <a:r>
                  <a:rPr lang="fr-FR" sz="1600" dirty="0">
                    <a:latin typeface="Univers Condensed" panose="020B0506020202050204"/>
                    <a:ea typeface="Cambria Math" panose="02040503050406030204" pitchFamily="18" charset="0"/>
                  </a:rPr>
                  <a:t>Pour un élément reposant sur une seule rive longitudinale et dont la rive est simplement appuyée, l’élancement (</a:t>
                </a:r>
                <a14:m>
                  <m:oMath xmlns:m="http://schemas.openxmlformats.org/officeDocument/2006/math">
                    <m:r>
                      <a:rPr lang="en-CA" sz="1600" i="1" dirty="0">
                        <a:latin typeface="Cambria Math"/>
                        <a:ea typeface="Cambria Math"/>
                      </a:rPr>
                      <m:t>𝜆</m:t>
                    </m:r>
                  </m:oMath>
                </a14:m>
                <a:r>
                  <a:rPr lang="fr-FR" sz="1600" dirty="0">
                    <a:latin typeface="Univers Condensed" panose="020B0506020202050204"/>
                    <a:ea typeface="Cambria Math" panose="02040503050406030204" pitchFamily="18" charset="0"/>
                  </a:rPr>
                  <a:t>) se calcule de la façon suivante (S157, art. 7.5.3.1) :</a:t>
                </a:r>
              </a:p>
              <a:p>
                <a:pPr marL="742950" lvl="2" indent="-342900" eaLnBrk="1" hangingPunct="1">
                  <a:defRPr/>
                </a:pPr>
                <a:endParaRPr lang="fr-FR" sz="1600" dirty="0">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dirty="0" smtClean="0">
                          <a:solidFill>
                            <a:schemeClr val="tx1"/>
                          </a:solidFill>
                          <a:latin typeface="Cambria Math"/>
                          <a:ea typeface="Cambria Math"/>
                        </a:rPr>
                        <m:t>𝜆</m:t>
                      </m:r>
                      <m:r>
                        <a:rPr lang="en-CA" sz="1600" i="1" dirty="0" smtClean="0">
                          <a:solidFill>
                            <a:schemeClr val="tx1"/>
                          </a:solidFill>
                          <a:latin typeface="Cambria Math"/>
                          <a:ea typeface="Cambria Math"/>
                        </a:rPr>
                        <m:t>=</m:t>
                      </m:r>
                      <m:r>
                        <a:rPr lang="en-CA" sz="1600" i="1" dirty="0" smtClean="0">
                          <a:solidFill>
                            <a:schemeClr val="tx1"/>
                          </a:solidFill>
                          <a:latin typeface="Cambria Math"/>
                          <a:ea typeface="Cambria Math"/>
                        </a:rPr>
                        <m:t>𝑚</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a:ea typeface="Cambria Math"/>
                            </a:rPr>
                            <m:t>𝑏</m:t>
                          </m:r>
                        </m:num>
                        <m:den>
                          <m:r>
                            <a:rPr lang="en-CA" sz="1600" i="1" dirty="0">
                              <a:solidFill>
                                <a:schemeClr val="tx1"/>
                              </a:solidFill>
                              <a:latin typeface="Cambria Math"/>
                              <a:ea typeface="Cambria Math"/>
                            </a:rPr>
                            <m:t>𝑡</m:t>
                          </m:r>
                        </m:den>
                      </m:f>
                    </m:oMath>
                  </m:oMathPara>
                </a14:m>
                <a:endParaRPr lang="fr-FR" sz="1600" dirty="0">
                  <a:latin typeface="Univers Condensed" panose="020B0506020202050204"/>
                  <a:ea typeface="Cambria Math" panose="02040503050406030204" pitchFamily="18" charset="0"/>
                </a:endParaRPr>
              </a:p>
              <a:p>
                <a:pPr marL="857250" lvl="3" indent="0" eaLnBrk="1" hangingPunct="1">
                  <a:buNone/>
                  <a:defRPr/>
                </a:pPr>
                <a:r>
                  <a:rPr lang="fr-FR" sz="1600" dirty="0">
                    <a:latin typeface="Univers Condensed" panose="020B0506020202050204"/>
                    <a:ea typeface="Cambria Math" panose="02040503050406030204" pitchFamily="18" charset="0"/>
                  </a:rPr>
                  <a:t>o</a:t>
                </a:r>
                <a:r>
                  <a:rPr lang="fr-CA" sz="1600" dirty="0">
                    <a:latin typeface="Univers Condensed" panose="020B0506020202050204"/>
                    <a:ea typeface="Cambria Math" panose="02040503050406030204" pitchFamily="18" charset="0"/>
                  </a:rPr>
                  <a:t>ù </a:t>
                </a:r>
                <a:r>
                  <a:rPr lang="fr-FR" sz="1600" dirty="0">
                    <a:latin typeface="Univers Condensed" panose="020B0506020202050204"/>
                    <a:ea typeface="Cambria Math" panose="02040503050406030204" pitchFamily="18" charset="0"/>
                  </a:rPr>
                  <a:t>le coefficient de voilement (</a:t>
                </a:r>
                <a14:m>
                  <m:oMath xmlns:m="http://schemas.openxmlformats.org/officeDocument/2006/math">
                    <m:r>
                      <a:rPr lang="en-CA" sz="1600" i="1" dirty="0">
                        <a:latin typeface="Cambria Math"/>
                        <a:ea typeface="Cambria Math"/>
                      </a:rPr>
                      <m:t>𝑚</m:t>
                    </m:r>
                  </m:oMath>
                </a14:m>
                <a:r>
                  <a:rPr lang="fr-FR" sz="1600" dirty="0">
                    <a:latin typeface="Univers Condensed" panose="020B0506020202050204"/>
                    <a:ea typeface="Cambria Math" panose="02040503050406030204" pitchFamily="18" charset="0"/>
                  </a:rPr>
                  <a:t>) prend la valeur suivante: </a:t>
                </a:r>
                <a:endParaRPr lang="fr-CA" sz="1600" dirty="0">
                  <a:latin typeface="Univers Condensed" panose="020B0506020202050204"/>
                  <a:ea typeface="Cambria Math" panose="02040503050406030204" pitchFamily="18" charset="0"/>
                </a:endParaRPr>
              </a:p>
            </p:txBody>
          </p:sp>
        </mc:Choice>
        <mc:Fallback xmlns="">
          <p:sp>
            <p:nvSpPr>
              <p:cNvPr id="17" name="Rectangle 1027"/>
              <p:cNvSpPr txBox="1">
                <a:spLocks noRot="1" noChangeAspect="1" noMove="1" noResize="1" noEditPoints="1" noAdjustHandles="1" noChangeArrowheads="1" noChangeShapeType="1" noTextEdit="1"/>
              </p:cNvSpPr>
              <p:nvPr/>
            </p:nvSpPr>
            <p:spPr bwMode="auto">
              <a:xfrm>
                <a:off x="838200" y="618835"/>
                <a:ext cx="7706072" cy="2890413"/>
              </a:xfrm>
              <a:prstGeom prst="rect">
                <a:avLst/>
              </a:prstGeom>
              <a:blipFill>
                <a:blip r:embed="rId3"/>
                <a:stretch>
                  <a:fillRect l="-475" t="-6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8" name="Rectangle 17"/>
          <p:cNvSpPr/>
          <p:nvPr/>
        </p:nvSpPr>
        <p:spPr>
          <a:xfrm>
            <a:off x="8162624" y="4881718"/>
            <a:ext cx="2497025" cy="523220"/>
          </a:xfrm>
          <a:prstGeom prst="rect">
            <a:avLst/>
          </a:prstGeom>
        </p:spPr>
        <p:txBody>
          <a:bodyPr wrap="square">
            <a:spAutoFit/>
          </a:bodyPr>
          <a:lstStyle/>
          <a:p>
            <a:r>
              <a:rPr lang="fr-FR" sz="1400" dirty="0">
                <a:latin typeface="Univers Condensed" panose="020B0506020202050204"/>
              </a:rPr>
              <a:t>Éléments fléchis dans leur propre plan</a:t>
            </a: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272" y="1486296"/>
            <a:ext cx="1614789" cy="3395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graphicFrame>
            <p:nvGraphicFramePr>
              <p:cNvPr id="20" name="Tableau 19"/>
              <p:cNvGraphicFramePr>
                <a:graphicFrameLocks noGrp="1"/>
              </p:cNvGraphicFramePr>
              <p:nvPr>
                <p:extLst>
                  <p:ext uri="{D42A27DB-BD31-4B8C-83A1-F6EECF244321}">
                    <p14:modId xmlns:p14="http://schemas.microsoft.com/office/powerpoint/2010/main" val="2002631531"/>
                  </p:ext>
                </p:extLst>
              </p:nvPr>
            </p:nvGraphicFramePr>
            <p:xfrm>
              <a:off x="1738908" y="3203045"/>
              <a:ext cx="5904656" cy="173736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370840">
                    <a:tc>
                      <a:txBody>
                        <a:bodyPr/>
                        <a:lstStyle/>
                        <a:p>
                          <a:pPr marL="0" marR="0" lvl="2" indent="-9144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600" b="0" i="1" dirty="0" smtClean="0">
                                    <a:solidFill>
                                      <a:schemeClr val="tx1"/>
                                    </a:solidFill>
                                    <a:latin typeface="Cambria Math"/>
                                    <a:ea typeface="Cambria Math" panose="02040503050406030204" pitchFamily="18" charset="0"/>
                                  </a:rPr>
                                  <m:t>𝑚</m:t>
                                </m:r>
                                <m:r>
                                  <a:rPr lang="fr-CA" sz="1600" b="0" i="1" dirty="0" smtClean="0">
                                    <a:solidFill>
                                      <a:schemeClr val="tx1"/>
                                    </a:solidFill>
                                    <a:latin typeface="Cambria Math"/>
                                    <a:ea typeface="Cambria Math" panose="02040503050406030204" pitchFamily="18" charset="0"/>
                                  </a:rPr>
                                  <m:t>=2,5</m:t>
                                </m:r>
                                <m:rad>
                                  <m:radPr>
                                    <m:degHide m:val="on"/>
                                    <m:ctrlPr>
                                      <a:rPr lang="en-CA" sz="1600" b="0" i="1" dirty="0" smtClean="0">
                                        <a:solidFill>
                                          <a:schemeClr val="tx1"/>
                                        </a:solidFill>
                                        <a:latin typeface="Cambria Math" panose="02040503050406030204" pitchFamily="18" charset="0"/>
                                        <a:ea typeface="Cambria Math" panose="02040503050406030204" pitchFamily="18" charset="0"/>
                                      </a:rPr>
                                    </m:ctrlPr>
                                  </m:radPr>
                                  <m:deg/>
                                  <m:e>
                                    <m:r>
                                      <a:rPr lang="en-CA" sz="1600" b="0" i="1" dirty="0" smtClean="0">
                                        <a:solidFill>
                                          <a:schemeClr val="tx1"/>
                                        </a:solidFill>
                                        <a:latin typeface="Cambria Math"/>
                                        <a:ea typeface="Cambria Math" panose="02040503050406030204" pitchFamily="18" charset="0"/>
                                      </a:rPr>
                                      <m:t>3+</m:t>
                                    </m:r>
                                    <m:r>
                                      <a:rPr lang="fr-FR" sz="1600" b="0" i="1" smtClean="0">
                                        <a:solidFill>
                                          <a:schemeClr val="tx1"/>
                                        </a:solidFill>
                                        <a:latin typeface="Cambria Math"/>
                                        <a:ea typeface="Cambria Math"/>
                                      </a:rPr>
                                      <m:t>𝜅</m:t>
                                    </m:r>
                                  </m:e>
                                </m:rad>
                              </m:oMath>
                            </m:oMathPara>
                          </a14:m>
                          <a:endParaRPr lang="fr-FR" sz="16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panose="020B0506020202050204"/>
                            </a:rPr>
                            <a:t>lorsque la </a:t>
                          </a:r>
                          <a:r>
                            <a:rPr lang="fr-CA" sz="1600" b="0" u="sng" dirty="0">
                              <a:solidFill>
                                <a:schemeClr val="tx1"/>
                              </a:solidFill>
                              <a:latin typeface="Univers Condensed" panose="020B0506020202050204"/>
                            </a:rPr>
                            <a:t>contrainte de </a:t>
                          </a:r>
                          <a:r>
                            <a:rPr lang="fr-CA" sz="1600" b="0" i="1" u="sng" dirty="0">
                              <a:solidFill>
                                <a:schemeClr val="tx1"/>
                              </a:solidFill>
                              <a:latin typeface="Univers Condensed" panose="020B0506020202050204"/>
                            </a:rPr>
                            <a:t>compression</a:t>
                          </a:r>
                          <a:r>
                            <a:rPr lang="fr-CA" sz="1600" b="0" u="sng" dirty="0">
                              <a:solidFill>
                                <a:schemeClr val="tx1"/>
                              </a:solidFill>
                              <a:latin typeface="Univers Condensed" panose="020B0506020202050204"/>
                            </a:rPr>
                            <a:t> maximale</a:t>
                          </a:r>
                          <a:r>
                            <a:rPr lang="fr-CA" sz="1600" b="0" u="sng" baseline="0" dirty="0">
                              <a:solidFill>
                                <a:schemeClr val="tx1"/>
                              </a:solidFill>
                              <a:latin typeface="Univers Condensed" panose="020B0506020202050204"/>
                            </a:rPr>
                            <a:t> </a:t>
                          </a:r>
                          <a14:m>
                            <m:oMath xmlns:m="http://schemas.openxmlformats.org/officeDocument/2006/math">
                              <m:sSub>
                                <m:sSubPr>
                                  <m:ctrlPr>
                                    <a:rPr lang="fr-CA" sz="1600" i="1" u="sng" dirty="0" smtClean="0">
                                      <a:solidFill>
                                        <a:schemeClr val="tx1"/>
                                      </a:solidFill>
                                      <a:latin typeface="Cambria Math" panose="02040503050406030204" pitchFamily="18" charset="0"/>
                                      <a:ea typeface="Cambria Math" panose="02040503050406030204" pitchFamily="18" charset="0"/>
                                    </a:rPr>
                                  </m:ctrlPr>
                                </m:sSubPr>
                                <m:e>
                                  <m:r>
                                    <a:rPr lang="fr-CA" sz="1600" i="1" u="sng" dirty="0">
                                      <a:solidFill>
                                        <a:schemeClr val="tx1"/>
                                      </a:solidFill>
                                      <a:latin typeface="Cambria Math"/>
                                      <a:ea typeface="Cambria Math" panose="02040503050406030204" pitchFamily="18" charset="0"/>
                                    </a:rPr>
                                    <m:t>𝑓</m:t>
                                  </m:r>
                                </m:e>
                                <m:sub>
                                  <m:r>
                                    <a:rPr lang="fr-CA" sz="1600" i="1" u="sng" dirty="0">
                                      <a:solidFill>
                                        <a:schemeClr val="tx1"/>
                                      </a:solidFill>
                                      <a:latin typeface="Cambria Math"/>
                                      <a:ea typeface="Cambria Math" panose="02040503050406030204" pitchFamily="18" charset="0"/>
                                    </a:rPr>
                                    <m:t>1</m:t>
                                  </m:r>
                                </m:sub>
                              </m:sSub>
                            </m:oMath>
                          </a14:m>
                          <a:r>
                            <a:rPr lang="fr-CA" sz="1600" b="0" u="sng" dirty="0">
                              <a:solidFill>
                                <a:schemeClr val="tx1"/>
                              </a:solidFill>
                              <a:latin typeface="Univers Condensed" panose="020B0506020202050204"/>
                            </a:rPr>
                            <a:t>agit sur la </a:t>
                          </a:r>
                          <a:r>
                            <a:rPr lang="fr-CA" sz="1600" b="1" u="sng" dirty="0">
                              <a:solidFill>
                                <a:schemeClr val="tx1"/>
                              </a:solidFill>
                              <a:latin typeface="Univers Condensed" panose="020B0506020202050204"/>
                            </a:rPr>
                            <a:t>rive libre</a:t>
                          </a:r>
                          <a:endParaRPr lang="fr-FR" sz="1600" b="1" u="sng"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16">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lang="fr-CA" sz="1600" b="0" i="1" dirty="0" smtClean="0">
                                    <a:solidFill>
                                      <a:schemeClr val="tx1"/>
                                    </a:solidFill>
                                    <a:latin typeface="Cambria Math"/>
                                    <a:ea typeface="Cambria Math" panose="02040503050406030204" pitchFamily="18" charset="0"/>
                                  </a:rPr>
                                  <m:t>𝑚</m:t>
                                </m:r>
                                <m:r>
                                  <a:rPr lang="fr-CA" sz="1600" b="0" i="1" dirty="0" smtClean="0">
                                    <a:solidFill>
                                      <a:schemeClr val="tx1"/>
                                    </a:solidFill>
                                    <a:latin typeface="Cambria Math"/>
                                    <a:ea typeface="Cambria Math" panose="02040503050406030204" pitchFamily="18" charset="0"/>
                                  </a:rPr>
                                  <m:t>=2,5</m:t>
                                </m:r>
                                <m:rad>
                                  <m:radPr>
                                    <m:degHide m:val="on"/>
                                    <m:ctrlPr>
                                      <a:rPr lang="en-CA" sz="1600" b="0" i="1" dirty="0" smtClean="0">
                                        <a:solidFill>
                                          <a:schemeClr val="tx1"/>
                                        </a:solidFill>
                                        <a:latin typeface="Cambria Math" panose="02040503050406030204" pitchFamily="18" charset="0"/>
                                        <a:ea typeface="Cambria Math" panose="02040503050406030204" pitchFamily="18" charset="0"/>
                                      </a:rPr>
                                    </m:ctrlPr>
                                  </m:radPr>
                                  <m:deg/>
                                  <m:e>
                                    <m:r>
                                      <a:rPr lang="en-CA" sz="1600" b="0" i="1" dirty="0" smtClean="0">
                                        <a:solidFill>
                                          <a:schemeClr val="tx1"/>
                                        </a:solidFill>
                                        <a:latin typeface="Cambria Math"/>
                                        <a:ea typeface="Cambria Math" panose="02040503050406030204" pitchFamily="18" charset="0"/>
                                      </a:rPr>
                                      <m:t>1+</m:t>
                                    </m:r>
                                    <m:r>
                                      <a:rPr lang="fr-CA" sz="1600" b="0" i="1" dirty="0" smtClean="0">
                                        <a:solidFill>
                                          <a:schemeClr val="tx1"/>
                                        </a:solidFill>
                                        <a:latin typeface="Cambria Math"/>
                                        <a:ea typeface="Cambria Math" panose="02040503050406030204" pitchFamily="18" charset="0"/>
                                      </a:rPr>
                                      <m:t>3</m:t>
                                    </m:r>
                                    <m:r>
                                      <a:rPr lang="fr-FR" sz="1600" b="0" i="1" smtClean="0">
                                        <a:solidFill>
                                          <a:schemeClr val="tx1"/>
                                        </a:solidFill>
                                        <a:latin typeface="Cambria Math"/>
                                        <a:ea typeface="Cambria Math"/>
                                      </a:rPr>
                                      <m:t>𝜅</m:t>
                                    </m:r>
                                  </m:e>
                                </m:rad>
                              </m:oMath>
                            </m:oMathPara>
                          </a14:m>
                          <a:endParaRPr lang="fr-FR" sz="1600" b="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dirty="0">
                              <a:solidFill>
                                <a:schemeClr val="tx1"/>
                              </a:solidFill>
                              <a:latin typeface="Univers Condensed" panose="020B0506020202050204"/>
                            </a:rPr>
                            <a:t>Lorsque la </a:t>
                          </a:r>
                          <a:r>
                            <a:rPr lang="fr-CA" sz="1600" u="sng" dirty="0">
                              <a:solidFill>
                                <a:schemeClr val="tx1"/>
                              </a:solidFill>
                              <a:latin typeface="Univers Condensed" panose="020B0506020202050204"/>
                            </a:rPr>
                            <a:t>contrainte de </a:t>
                          </a:r>
                          <a:r>
                            <a:rPr lang="fr-CA" sz="1600" i="1" u="sng" dirty="0">
                              <a:solidFill>
                                <a:schemeClr val="tx1"/>
                              </a:solidFill>
                              <a:latin typeface="Univers Condensed" panose="020B0506020202050204"/>
                            </a:rPr>
                            <a:t>compression</a:t>
                          </a:r>
                          <a:r>
                            <a:rPr lang="fr-CA" sz="1600" u="sng" dirty="0">
                              <a:solidFill>
                                <a:schemeClr val="tx1"/>
                              </a:solidFill>
                              <a:latin typeface="Univers Condensed" panose="020B0506020202050204"/>
                            </a:rPr>
                            <a:t> maximale </a:t>
                          </a:r>
                          <a14:m>
                            <m:oMath xmlns:m="http://schemas.openxmlformats.org/officeDocument/2006/math">
                              <m:sSub>
                                <m:sSubPr>
                                  <m:ctrlPr>
                                    <a:rPr lang="fr-CA" sz="1600" i="1" u="sng" dirty="0" smtClean="0">
                                      <a:solidFill>
                                        <a:schemeClr val="tx1"/>
                                      </a:solidFill>
                                      <a:latin typeface="Cambria Math" panose="02040503050406030204" pitchFamily="18" charset="0"/>
                                      <a:ea typeface="Cambria Math" panose="02040503050406030204" pitchFamily="18" charset="0"/>
                                    </a:rPr>
                                  </m:ctrlPr>
                                </m:sSubPr>
                                <m:e>
                                  <m:r>
                                    <a:rPr lang="fr-CA" sz="1600" i="1" u="sng" dirty="0">
                                      <a:solidFill>
                                        <a:schemeClr val="tx1"/>
                                      </a:solidFill>
                                      <a:latin typeface="Cambria Math"/>
                                      <a:ea typeface="Cambria Math" panose="02040503050406030204" pitchFamily="18" charset="0"/>
                                    </a:rPr>
                                    <m:t>𝑓</m:t>
                                  </m:r>
                                </m:e>
                                <m:sub>
                                  <m:r>
                                    <a:rPr lang="fr-CA" sz="1600" i="1" u="sng" dirty="0">
                                      <a:solidFill>
                                        <a:schemeClr val="tx1"/>
                                      </a:solidFill>
                                      <a:latin typeface="Cambria Math"/>
                                      <a:ea typeface="Cambria Math" panose="02040503050406030204" pitchFamily="18" charset="0"/>
                                    </a:rPr>
                                    <m:t>1</m:t>
                                  </m:r>
                                </m:sub>
                              </m:sSub>
                            </m:oMath>
                          </a14:m>
                          <a:r>
                            <a:rPr lang="fr-CA" sz="1600" u="sng" dirty="0">
                              <a:solidFill>
                                <a:schemeClr val="tx1"/>
                              </a:solidFill>
                              <a:latin typeface="Univers Condensed" panose="020B0506020202050204"/>
                            </a:rPr>
                            <a:t> agit sur la </a:t>
                          </a:r>
                          <a:r>
                            <a:rPr lang="fr-CA" sz="1600" b="1" u="sng" dirty="0">
                              <a:solidFill>
                                <a:schemeClr val="tx1"/>
                              </a:solidFill>
                              <a:latin typeface="Univers Condensed" panose="020B0506020202050204"/>
                            </a:rPr>
                            <a:t>rive supportée</a:t>
                          </a:r>
                          <a:r>
                            <a:rPr lang="fr-CA" sz="1600" b="0" u="none" dirty="0">
                              <a:solidFill>
                                <a:schemeClr val="tx1"/>
                              </a:solidFill>
                              <a:latin typeface="Univers Condensed" panose="020B0506020202050204"/>
                            </a:rPr>
                            <a:t> et</a:t>
                          </a:r>
                          <a:r>
                            <a:rPr lang="fr-CA" sz="1600" b="0" u="none" baseline="0" dirty="0">
                              <a:solidFill>
                                <a:schemeClr val="tx1"/>
                              </a:solidFill>
                              <a:latin typeface="Univers Condensed" panose="020B0506020202050204"/>
                            </a:rPr>
                            <a:t> </a:t>
                          </a:r>
                          <a:r>
                            <a:rPr lang="fr-FR" sz="1600" dirty="0">
                              <a:solidFill>
                                <a:schemeClr val="tx1"/>
                              </a:solidFill>
                              <a:latin typeface="Univers Condensed" panose="020B0506020202050204"/>
                            </a:rPr>
                            <a:t>si  </a:t>
                          </a:r>
                          <a14:m>
                            <m:oMath xmlns:m="http://schemas.openxmlformats.org/officeDocument/2006/math">
                              <m:r>
                                <a:rPr lang="fr-FR" sz="1600" i="1">
                                  <a:solidFill>
                                    <a:schemeClr val="tx1"/>
                                  </a:solidFill>
                                  <a:latin typeface="Cambria Math"/>
                                  <a:ea typeface="Cambria Math"/>
                                </a:rPr>
                                <m:t>𝜅</m:t>
                              </m:r>
                              <m:r>
                                <a:rPr lang="fr-FR" sz="1600" i="1">
                                  <a:solidFill>
                                    <a:schemeClr val="tx1"/>
                                  </a:solidFill>
                                  <a:latin typeface="Cambria Math"/>
                                  <a:ea typeface="Cambria Math"/>
                                </a:rPr>
                                <m:t> &gt;−0,28</m:t>
                              </m:r>
                            </m:oMath>
                          </a14:m>
                          <a:endParaRPr lang="fr-FR" sz="1600" b="0" u="none"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20" name="Tableau 19"/>
              <p:cNvGraphicFramePr>
                <a:graphicFrameLocks noGrp="1"/>
              </p:cNvGraphicFramePr>
              <p:nvPr>
                <p:extLst>
                  <p:ext uri="{D42A27DB-BD31-4B8C-83A1-F6EECF244321}">
                    <p14:modId xmlns:p14="http://schemas.microsoft.com/office/powerpoint/2010/main" val="2002631531"/>
                  </p:ext>
                </p:extLst>
              </p:nvPr>
            </p:nvGraphicFramePr>
            <p:xfrm>
              <a:off x="1738908" y="3203045"/>
              <a:ext cx="5904656" cy="173736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tblGrid>
                  <a:tr h="579120">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t="-3158" r="-192749" b="-213684"/>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5"/>
                          <a:stretch>
                            <a:fillRect l="-51881" t="-3158" b="-213684"/>
                          </a:stretch>
                        </a:blipFill>
                      </a:tcPr>
                    </a:tc>
                    <a:extLst>
                      <a:ext uri="{0D108BD9-81ED-4DB2-BD59-A6C34878D82A}">
                        <a16:rowId xmlns:a16="http://schemas.microsoft.com/office/drawing/2014/main" val="10000"/>
                      </a:ext>
                    </a:extLst>
                  </a:tr>
                  <a:tr h="335280">
                    <a:tc>
                      <a:txBody>
                        <a:bodyPr/>
                        <a:lstStyle/>
                        <a:p>
                          <a:pPr marL="0" marR="0" lvl="3" indent="-457200" algn="l" defTabSz="914400" rtl="0" eaLnBrk="1" fontAlgn="auto" latinLnBrk="0" hangingPunct="1">
                            <a:lnSpc>
                              <a:spcPct val="100000"/>
                            </a:lnSpc>
                            <a:spcBef>
                              <a:spcPts val="0"/>
                            </a:spcBef>
                            <a:spcAft>
                              <a:spcPts val="0"/>
                            </a:spcAft>
                            <a:buClrTx/>
                            <a:buSzTx/>
                            <a:buFontTx/>
                            <a:buNone/>
                            <a:tabLst/>
                            <a:defRPr/>
                          </a:pPr>
                          <a:endParaRPr lang="fr-FR" sz="16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fr-FR" sz="1600" b="0" dirty="0">
                            <a:solidFill>
                              <a:schemeClr val="tx1"/>
                            </a:solidFill>
                            <a:latin typeface="Univers Condensed" panose="020B0506020202050204"/>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22960">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t="-114074" r="-192749" b="-8889"/>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5"/>
                          <a:stretch>
                            <a:fillRect l="-51881" t="-114074" b="-8889"/>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21" name="Rectangle 1027"/>
              <p:cNvSpPr txBox="1">
                <a:spLocks noChangeArrowheads="1"/>
              </p:cNvSpPr>
              <p:nvPr/>
            </p:nvSpPr>
            <p:spPr bwMode="auto">
              <a:xfrm>
                <a:off x="1297009" y="5137984"/>
                <a:ext cx="6830991" cy="7229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a:buNone/>
                  <a:defRPr/>
                </a:pPr>
                <a14:m>
                  <m:oMath xmlns:m="http://schemas.openxmlformats.org/officeDocument/2006/math">
                    <m:r>
                      <a:rPr lang="fr-FR" sz="1600" i="1">
                        <a:latin typeface="Cambria Math"/>
                        <a:ea typeface="Cambria Math"/>
                      </a:rPr>
                      <m:t>𝜅</m:t>
                    </m:r>
                    <m:r>
                      <a:rPr lang="fr-CA" sz="1600" i="1">
                        <a:latin typeface="Cambria Math"/>
                        <a:ea typeface="Cambria Math"/>
                      </a:rPr>
                      <m:t>=</m:t>
                    </m:r>
                    <m:f>
                      <m:fPr>
                        <m:type m:val="lin"/>
                        <m:ctrlPr>
                          <a:rPr lang="fr-CA" sz="1600" i="1">
                            <a:latin typeface="Cambria Math" panose="02040503050406030204" pitchFamily="18" charset="0"/>
                            <a:ea typeface="Cambria Math" panose="02040503050406030204" pitchFamily="18" charset="0"/>
                          </a:rPr>
                        </m:ctrlPr>
                      </m:fPr>
                      <m:num>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a:ea typeface="Cambria Math" panose="02040503050406030204" pitchFamily="18" charset="0"/>
                              </a:rPr>
                              <m:t>𝑓</m:t>
                            </m:r>
                          </m:e>
                          <m:sub>
                            <m:r>
                              <a:rPr lang="fr-CA" sz="1600" i="1" dirty="0">
                                <a:latin typeface="Cambria Math"/>
                                <a:ea typeface="Cambria Math" panose="02040503050406030204" pitchFamily="18" charset="0"/>
                              </a:rPr>
                              <m:t>2</m:t>
                            </m:r>
                          </m:sub>
                        </m:sSub>
                      </m:num>
                      <m:den>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a:ea typeface="Cambria Math" panose="02040503050406030204" pitchFamily="18" charset="0"/>
                              </a:rPr>
                              <m:t>𝑓</m:t>
                            </m:r>
                          </m:e>
                          <m:sub>
                            <m:r>
                              <a:rPr lang="fr-CA" sz="1600" i="1" dirty="0">
                                <a:latin typeface="Cambria Math"/>
                                <a:ea typeface="Cambria Math" panose="02040503050406030204" pitchFamily="18" charset="0"/>
                              </a:rPr>
                              <m:t>1</m:t>
                            </m:r>
                          </m:sub>
                        </m:sSub>
                      </m:den>
                    </m:f>
                  </m:oMath>
                </a14:m>
                <a:r>
                  <a:rPr lang="fr-CA" sz="1600" dirty="0">
                    <a:latin typeface="Univers Condensed" panose="020B0506020202050204"/>
                    <a:ea typeface="Cambria Math" panose="02040503050406030204" pitchFamily="18" charset="0"/>
                  </a:rPr>
                  <a:t> étant le rapport entre la </a:t>
                </a:r>
                <a:r>
                  <a:rPr lang="fr-FR" sz="1600" dirty="0">
                    <a:latin typeface="Univers Condensed" panose="020B0506020202050204"/>
                    <a:ea typeface="Cambria Math" panose="02040503050406030204" pitchFamily="18" charset="0"/>
                  </a:rPr>
                  <a:t>contrainte de compression maximale et la contrainte à l’autre rive</a:t>
                </a:r>
              </a:p>
              <a:p>
                <a:pPr marL="1314450" lvl="4" indent="0" eaLnBrk="1" hangingPunct="1">
                  <a:buNone/>
                  <a:defRPr/>
                </a:pPr>
                <a:endParaRPr lang="fr-FR" sz="1600" dirty="0">
                  <a:solidFill>
                    <a:srgbClr val="000099"/>
                  </a:solidFill>
                  <a:latin typeface="Univers Condensed" panose="020B0506020202050204"/>
                  <a:ea typeface="Cambria Math" panose="02040503050406030204" pitchFamily="18" charset="0"/>
                </a:endParaRPr>
              </a:p>
            </p:txBody>
          </p:sp>
        </mc:Choice>
        <mc:Fallback xmlns="">
          <p:sp>
            <p:nvSpPr>
              <p:cNvPr id="21" name="Rectangle 1027"/>
              <p:cNvSpPr txBox="1">
                <a:spLocks noRot="1" noChangeAspect="1" noMove="1" noResize="1" noEditPoints="1" noAdjustHandles="1" noChangeArrowheads="1" noChangeShapeType="1" noTextEdit="1"/>
              </p:cNvSpPr>
              <p:nvPr/>
            </p:nvSpPr>
            <p:spPr bwMode="auto">
              <a:xfrm>
                <a:off x="1297009" y="5137984"/>
                <a:ext cx="6830991" cy="722998"/>
              </a:xfrm>
              <a:prstGeom prst="rect">
                <a:avLst/>
              </a:prstGeom>
              <a:blipFill>
                <a:blip r:embed="rId6"/>
                <a:stretch>
                  <a:fillRect t="-47458" b="-254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22" name="Rectangle 1027"/>
              <p:cNvSpPr txBox="1">
                <a:spLocks noChangeArrowheads="1"/>
              </p:cNvSpPr>
              <p:nvPr/>
            </p:nvSpPr>
            <p:spPr bwMode="auto">
              <a:xfrm>
                <a:off x="838200" y="6035213"/>
                <a:ext cx="9702042" cy="83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a:ea typeface="Cambria Math"/>
                      </a:rPr>
                      <m:t>⨀</m:t>
                    </m:r>
                  </m:oMath>
                </a14:m>
                <a:r>
                  <a:rPr lang="fr-FR" sz="1600" dirty="0">
                    <a:latin typeface="Univers Condensed" panose="020B0506020202050204"/>
                  </a:rPr>
                  <a:t> Lorsque la contrainte de compression maximale </a:t>
                </a:r>
                <a14:m>
                  <m:oMath xmlns:m="http://schemas.openxmlformats.org/officeDocument/2006/math">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a:ea typeface="Cambria Math" panose="02040503050406030204" pitchFamily="18" charset="0"/>
                          </a:rPr>
                          <m:t>𝑓</m:t>
                        </m:r>
                      </m:e>
                      <m:sub>
                        <m:r>
                          <a:rPr lang="fr-CA" sz="1600" i="1" dirty="0">
                            <a:latin typeface="Cambria Math"/>
                            <a:ea typeface="Cambria Math" panose="02040503050406030204" pitchFamily="18" charset="0"/>
                          </a:rPr>
                          <m:t>1</m:t>
                        </m:r>
                      </m:sub>
                    </m:sSub>
                  </m:oMath>
                </a14:m>
                <a:r>
                  <a:rPr lang="fr-FR" sz="1600" dirty="0">
                    <a:latin typeface="Univers Condensed" panose="020B0506020202050204"/>
                  </a:rPr>
                  <a:t> s’exerce sur la </a:t>
                </a:r>
                <a:r>
                  <a:rPr lang="fr-FR" sz="1600" b="1" dirty="0">
                    <a:latin typeface="Univers Condensed" panose="020B0506020202050204"/>
                  </a:rPr>
                  <a:t>rive supportée </a:t>
                </a:r>
                <a:r>
                  <a:rPr lang="fr-FR" sz="1600" dirty="0">
                    <a:latin typeface="Univers Condensed" panose="020B0506020202050204"/>
                  </a:rPr>
                  <a:t>et si  </a:t>
                </a:r>
                <a14:m>
                  <m:oMath xmlns:m="http://schemas.openxmlformats.org/officeDocument/2006/math">
                    <m:r>
                      <a:rPr lang="fr-FR" sz="1600" i="1">
                        <a:latin typeface="Cambria Math"/>
                        <a:ea typeface="Cambria Math"/>
                      </a:rPr>
                      <m:t>𝜅</m:t>
                    </m:r>
                    <m:r>
                      <a:rPr lang="fr-FR" sz="1600" i="1">
                        <a:latin typeface="Cambria Math"/>
                        <a:ea typeface="Cambria Math"/>
                      </a:rPr>
                      <m:t> &lt;−0,28</m:t>
                    </m:r>
                  </m:oMath>
                </a14:m>
                <a:r>
                  <a:rPr lang="fr-FR" sz="1600" dirty="0">
                    <a:latin typeface="Univers Condensed" panose="020B0506020202050204"/>
                  </a:rPr>
                  <a:t>, </a:t>
                </a:r>
                <a:r>
                  <a:rPr lang="fr-FR" sz="1600" u="sng" dirty="0">
                    <a:latin typeface="Univers Condensed" panose="020B0506020202050204"/>
                  </a:rPr>
                  <a:t>il faut utiliser les équation de la page 39</a:t>
                </a:r>
                <a:r>
                  <a:rPr lang="fr-FR" sz="1600" dirty="0">
                    <a:latin typeface="Univers Condensed" panose="020B0506020202050204"/>
                  </a:rPr>
                  <a:t> ( élément </a:t>
                </a:r>
                <a:r>
                  <a:rPr lang="fr-CA" sz="1600" dirty="0">
                    <a:latin typeface="Univers Condensed" panose="020B0506020202050204"/>
                    <a:ea typeface="Cambria Math" panose="02040503050406030204" pitchFamily="18" charset="0"/>
                  </a:rPr>
                  <a:t>plat reposant sur les deux rives longitudinales et dont les rives sont simplement appuyées</a:t>
                </a:r>
              </a:p>
              <a:p>
                <a:pPr marL="0" lvl="1" indent="0" eaLnBrk="1" hangingPunct="1">
                  <a:buNone/>
                  <a:defRPr/>
                </a:pPr>
                <a:endParaRPr lang="fr-FR" sz="1600" u="sng" dirty="0">
                  <a:latin typeface="Univers Condensed" panose="020B0506020202050204"/>
                </a:endParaRPr>
              </a:p>
            </p:txBody>
          </p:sp>
        </mc:Choice>
        <mc:Fallback xmlns="">
          <p:sp>
            <p:nvSpPr>
              <p:cNvPr id="22" name="Rectangle 1027"/>
              <p:cNvSpPr txBox="1">
                <a:spLocks noRot="1" noChangeAspect="1" noMove="1" noResize="1" noEditPoints="1" noAdjustHandles="1" noChangeArrowheads="1" noChangeShapeType="1" noTextEdit="1"/>
              </p:cNvSpPr>
              <p:nvPr/>
            </p:nvSpPr>
            <p:spPr bwMode="auto">
              <a:xfrm>
                <a:off x="838200" y="6035213"/>
                <a:ext cx="9702042" cy="836712"/>
              </a:xfrm>
              <a:prstGeom prst="rect">
                <a:avLst/>
              </a:prstGeom>
              <a:blipFill>
                <a:blip r:embed="rId7"/>
                <a:stretch>
                  <a:fillRect l="-377" t="-2190" r="-629" b="-80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2FED0D31-9653-44CB-8F0E-DA9ED9607DD6}"/>
              </a:ext>
            </a:extLst>
          </p:cNvPr>
          <p:cNvSpPr/>
          <p:nvPr/>
        </p:nvSpPr>
        <p:spPr>
          <a:xfrm>
            <a:off x="6494638" y="5508667"/>
            <a:ext cx="5832995" cy="461665"/>
          </a:xfrm>
          <a:prstGeom prst="rect">
            <a:avLst/>
          </a:prstGeom>
        </p:spPr>
        <p:txBody>
          <a:bodyPr wrap="square">
            <a:spAutoFit/>
          </a:bodyPr>
          <a:lstStyle/>
          <a:p>
            <a:r>
              <a:rPr lang="fr-CA" sz="1200" dirty="0">
                <a:latin typeface="+mj-lt"/>
              </a:rPr>
              <a:t>Source : CSA  S157 : Calcul de la résistance mécanique des  éléments en aluminium</a:t>
            </a:r>
          </a:p>
          <a:p>
            <a:r>
              <a:rPr lang="fr-CA" sz="1200" dirty="0">
                <a:latin typeface="+mj-lt"/>
              </a:rPr>
              <a:t>© 2005 Canadian Standards Association</a:t>
            </a:r>
          </a:p>
        </p:txBody>
      </p:sp>
    </p:spTree>
    <p:extLst>
      <p:ext uri="{BB962C8B-B14F-4D97-AF65-F5344CB8AC3E}">
        <p14:creationId xmlns:p14="http://schemas.microsoft.com/office/powerpoint/2010/main" val="346841113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p:sp>
        <p:nvSpPr>
          <p:cNvPr id="10" name="Rectangle 9"/>
          <p:cNvSpPr/>
          <p:nvPr/>
        </p:nvSpPr>
        <p:spPr>
          <a:xfrm>
            <a:off x="3314183" y="5633697"/>
            <a:ext cx="5628876" cy="307777"/>
          </a:xfrm>
          <a:prstGeom prst="rect">
            <a:avLst/>
          </a:prstGeom>
        </p:spPr>
        <p:txBody>
          <a:bodyPr wrap="square">
            <a:spAutoFit/>
          </a:bodyPr>
          <a:lstStyle/>
          <a:p>
            <a:r>
              <a:rPr lang="fr-FR" sz="1400" dirty="0">
                <a:latin typeface="Univers Condensed"/>
              </a:rPr>
              <a:t>Valeurs de m pour une paroi simplement supportée sur un seul bord</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605" y="1558960"/>
            <a:ext cx="8822033"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4BBE45E6-C19E-8741-9E5B-ABC06D7F8DB8}"/>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96510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p:sp>
        <p:nvSpPr>
          <p:cNvPr id="7" name="Rectangle 1027"/>
          <p:cNvSpPr txBox="1">
            <a:spLocks noChangeArrowheads="1"/>
          </p:cNvSpPr>
          <p:nvPr/>
        </p:nvSpPr>
        <p:spPr bwMode="auto">
          <a:xfrm>
            <a:off x="838200" y="983284"/>
            <a:ext cx="5376333" cy="241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000099"/>
              </a:buClr>
              <a:buNone/>
              <a:defRPr/>
            </a:pPr>
            <a:r>
              <a:rPr lang="fr-FR" sz="2000" dirty="0">
                <a:solidFill>
                  <a:schemeClr val="accent1"/>
                </a:solidFill>
                <a:latin typeface="Univers Condensed"/>
                <a:ea typeface="Cambria Math" panose="02040503050406030204" pitchFamily="18" charset="0"/>
              </a:rPr>
              <a:t>2. Éléments en </a:t>
            </a:r>
            <a:r>
              <a:rPr lang="fr-FR" sz="2000" b="1" dirty="0">
                <a:solidFill>
                  <a:schemeClr val="accent1"/>
                </a:solidFill>
                <a:latin typeface="Univers Condensed"/>
                <a:ea typeface="Cambria Math" panose="02040503050406030204" pitchFamily="18" charset="0"/>
              </a:rPr>
              <a:t>compression</a:t>
            </a:r>
            <a:r>
              <a:rPr lang="fr-FR" sz="2000" dirty="0">
                <a:solidFill>
                  <a:schemeClr val="accent1"/>
                </a:solidFill>
                <a:latin typeface="Univers Condensed"/>
                <a:ea typeface="Cambria Math" panose="02040503050406030204" pitchFamily="18" charset="0"/>
              </a:rPr>
              <a:t> uniforme (</a:t>
            </a:r>
            <a:r>
              <a:rPr lang="fr-FR" sz="2000" u="sng" dirty="0">
                <a:solidFill>
                  <a:schemeClr val="accent1"/>
                </a:solidFill>
                <a:latin typeface="Univers Condensed"/>
                <a:ea typeface="Cambria Math" panose="02040503050406030204" pitchFamily="18" charset="0"/>
              </a:rPr>
              <a:t>ailes des profilés</a:t>
            </a:r>
            <a:r>
              <a:rPr lang="fr-FR" sz="2000" dirty="0">
                <a:solidFill>
                  <a:schemeClr val="accent1"/>
                </a:solidFill>
                <a:latin typeface="Univers Condensed"/>
                <a:ea typeface="Cambria Math" panose="02040503050406030204" pitchFamily="18" charset="0"/>
              </a:rPr>
              <a:t>)</a:t>
            </a:r>
            <a:endParaRPr lang="en-CA" sz="2000" dirty="0">
              <a:latin typeface="Univers Condensed"/>
              <a:ea typeface="Cambria Math" panose="02040503050406030204" pitchFamily="18" charset="0"/>
            </a:endParaRPr>
          </a:p>
          <a:p>
            <a:pPr marL="457200" lvl="1" indent="-457200" eaLnBrk="1" hangingPunct="1">
              <a:buFont typeface="Arial" panose="020B0604020202020204" pitchFamily="34" charset="0"/>
              <a:buChar char="•"/>
              <a:defRPr/>
            </a:pPr>
            <a:r>
              <a:rPr lang="fr-FR" sz="2000" dirty="0">
                <a:latin typeface="Univers Condensed"/>
                <a:ea typeface="Cambria Math" panose="02040503050406030204" pitchFamily="18" charset="0"/>
              </a:rPr>
              <a:t>La norme S157 contient une clause spécifique pour le cas des semelles des sections (qui sont des éléments reposant sur une seule rive longitudinale)</a:t>
            </a:r>
          </a:p>
        </p:txBody>
      </p:sp>
      <p:sp>
        <p:nvSpPr>
          <p:cNvPr id="8" name="Rectangle 7"/>
          <p:cNvSpPr/>
          <p:nvPr/>
        </p:nvSpPr>
        <p:spPr>
          <a:xfrm>
            <a:off x="6956370" y="3593766"/>
            <a:ext cx="2580565" cy="307777"/>
          </a:xfrm>
          <a:prstGeom prst="rect">
            <a:avLst/>
          </a:prstGeom>
        </p:spPr>
        <p:txBody>
          <a:bodyPr wrap="square">
            <a:spAutoFit/>
          </a:bodyPr>
          <a:lstStyle/>
          <a:p>
            <a:r>
              <a:rPr lang="fr-FR" sz="1400" dirty="0">
                <a:latin typeface="Univers Condensed"/>
              </a:rPr>
              <a:t>Ailes avec bord non raidi</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729" y="1830341"/>
            <a:ext cx="3581508" cy="1620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91" y="4249209"/>
            <a:ext cx="8186886" cy="210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4637552" y="6344945"/>
            <a:ext cx="2746125" cy="307777"/>
          </a:xfrm>
          <a:prstGeom prst="rect">
            <a:avLst/>
          </a:prstGeom>
        </p:spPr>
        <p:txBody>
          <a:bodyPr wrap="square">
            <a:spAutoFit/>
          </a:bodyPr>
          <a:lstStyle/>
          <a:p>
            <a:r>
              <a:rPr lang="fr-FR" sz="1400" dirty="0">
                <a:latin typeface="Univers Condensed"/>
              </a:rPr>
              <a:t>Ailes avec bord libre raidi</a:t>
            </a:r>
          </a:p>
        </p:txBody>
      </p:sp>
      <p:cxnSp>
        <p:nvCxnSpPr>
          <p:cNvPr id="16" name="Connecteur droit 15">
            <a:extLst>
              <a:ext uri="{FF2B5EF4-FFF2-40B4-BE49-F238E27FC236}">
                <a16:creationId xmlns:a16="http://schemas.microsoft.com/office/drawing/2014/main" id="{6611C26B-7E3F-4102-9489-8DE74224A873}"/>
              </a:ext>
            </a:extLst>
          </p:cNvPr>
          <p:cNvCxnSpPr>
            <a:cxnSpLocks/>
          </p:cNvCxnSpPr>
          <p:nvPr/>
        </p:nvCxnSpPr>
        <p:spPr>
          <a:xfrm flipH="1">
            <a:off x="8576237" y="5473344"/>
            <a:ext cx="1440000" cy="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2D3650B-B2E5-1F47-89F6-9FA1CF5B48DC}"/>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7272634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654653"/>
                <a:ext cx="9812433" cy="2381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Pour les ailes avec </a:t>
                </a:r>
                <a:r>
                  <a:rPr lang="fr-FR" sz="1600" u="sng" dirty="0">
                    <a:solidFill>
                      <a:schemeClr val="tx1"/>
                    </a:solidFill>
                    <a:latin typeface="Univers Condensed" panose="020B0506020202050204"/>
                    <a:ea typeface="Cambria Math" panose="02040503050406030204" pitchFamily="18" charset="0"/>
                  </a:rPr>
                  <a:t>bord non raidi</a:t>
                </a:r>
                <a:r>
                  <a:rPr lang="fr-FR" sz="1600" dirty="0">
                    <a:solidFill>
                      <a:schemeClr val="tx1"/>
                    </a:solidFill>
                    <a:latin typeface="Univers Condensed" panose="020B0506020202050204"/>
                    <a:ea typeface="Cambria Math" panose="02040503050406030204" pitchFamily="18" charset="0"/>
                  </a:rPr>
                  <a:t>, l’article 7.5.3.2 de la norme S157 indique de calculer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panose="020B0506020202050204"/>
                    <a:ea typeface="Cambria Math" panose="02040503050406030204" pitchFamily="18" charset="0"/>
                  </a:rPr>
                  <a:t>) et le coefficient de voilement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𝑚</m:t>
                    </m:r>
                  </m:oMath>
                </a14:m>
                <a:r>
                  <a:rPr lang="fr-FR" sz="1600" dirty="0">
                    <a:solidFill>
                      <a:schemeClr val="tx1"/>
                    </a:solidFill>
                    <a:latin typeface="Univers Condensed" panose="020B0506020202050204"/>
                    <a:ea typeface="Cambria Math" panose="02040503050406030204" pitchFamily="18" charset="0"/>
                  </a:rPr>
                  <a:t>) de la façon suivante :</a:t>
                </a:r>
              </a:p>
              <a:p>
                <a:pPr marL="742950" lvl="2" indent="-342900" eaLnBrk="1" hangingPunct="1">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𝑚</m:t>
                      </m:r>
                      <m:f>
                        <m:fPr>
                          <m:ctrlPr>
                            <a:rPr lang="en-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𝑤</m:t>
                          </m:r>
                        </m:num>
                        <m:den>
                          <m:r>
                            <a:rPr lang="en-CA" sz="1600" i="1" dirty="0">
                              <a:solidFill>
                                <a:schemeClr val="tx1"/>
                              </a:solidFill>
                              <a:latin typeface="Cambria Math" panose="02040503050406030204" pitchFamily="18" charset="0"/>
                              <a:ea typeface="Cambria Math"/>
                            </a:rPr>
                            <m:t>𝑡</m:t>
                          </m:r>
                        </m:den>
                      </m:f>
                    </m:oMath>
                  </m:oMathPara>
                </a14:m>
                <a:endParaRPr lang="en-CA" sz="1600" dirty="0">
                  <a:solidFill>
                    <a:schemeClr val="tx1"/>
                  </a:solidFill>
                  <a:latin typeface="Univers Condensed" panose="020B0506020202050204"/>
                  <a:ea typeface="Cambria Math"/>
                </a:endParaRP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r>
                  <a:rPr lang="fr-FR" sz="1600" dirty="0">
                    <a:solidFill>
                      <a:schemeClr val="tx1"/>
                    </a:solidFill>
                    <a:latin typeface="Univers Condensed" panose="020B0506020202050204"/>
                    <a:ea typeface="Cambria Math" panose="02040503050406030204" pitchFamily="18" charset="0"/>
                  </a:rPr>
                  <a:t>avec</a:t>
                </a: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𝑚</m:t>
                      </m:r>
                      <m:r>
                        <a:rPr lang="fr-CA" sz="1600" i="1" dirty="0">
                          <a:solidFill>
                            <a:schemeClr val="tx1"/>
                          </a:solidFill>
                          <a:latin typeface="Cambria Math" panose="02040503050406030204" pitchFamily="18" charset="0"/>
                          <a:ea typeface="Cambria Math" panose="02040503050406030204" pitchFamily="18" charset="0"/>
                        </a:rPr>
                        <m:t>=3+0,6</m:t>
                      </m:r>
                      <m:f>
                        <m:fPr>
                          <m:ctrlPr>
                            <a:rPr lang="fr-CA" sz="1600" i="1" dirty="0">
                              <a:solidFill>
                                <a:schemeClr val="tx1"/>
                              </a:solidFill>
                              <a:latin typeface="Cambria Math" panose="02040503050406030204" pitchFamily="18" charset="0"/>
                              <a:ea typeface="Cambria Math" panose="02040503050406030204" pitchFamily="18" charset="0"/>
                            </a:rPr>
                          </m:ctrlPr>
                        </m:fPr>
                        <m:num>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𝑎</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den>
                              </m:f>
                            </m:e>
                          </m:d>
                        </m:num>
                        <m:den>
                          <m:d>
                            <m:dPr>
                              <m:ctrlPr>
                                <a:rPr lang="fr-CA" sz="1600" i="1" dirty="0">
                                  <a:solidFill>
                                    <a:schemeClr val="tx1"/>
                                  </a:solidFill>
                                  <a:latin typeface="Cambria Math" panose="02040503050406030204" pitchFamily="18" charset="0"/>
                                  <a:ea typeface="Cambria Math" panose="02040503050406030204" pitchFamily="18" charset="0"/>
                                </a:rPr>
                              </m:ctrlPr>
                            </m:dPr>
                            <m:e>
                              <m:f>
                                <m:fPr>
                                  <m:type m:val="lin"/>
                                  <m:ctrlPr>
                                    <a:rPr lang="fr-FR"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𝑤</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1</m:t>
                                      </m:r>
                                    </m:sub>
                                  </m:sSub>
                                </m:den>
                              </m:f>
                            </m:e>
                          </m:d>
                        </m:den>
                      </m:f>
                      <m:r>
                        <a:rPr lang="fr-CA" sz="1600" i="1" dirty="0">
                          <a:solidFill>
                            <a:schemeClr val="tx1"/>
                          </a:solidFill>
                          <a:latin typeface="Cambria Math" panose="02040503050406030204" pitchFamily="18" charset="0"/>
                          <a:ea typeface="Cambria Math"/>
                        </a:rPr>
                        <m:t>≤5</m:t>
                      </m:r>
                    </m:oMath>
                  </m:oMathPara>
                </a14:m>
                <a:endParaRPr lang="fr-FR" sz="1600" dirty="0">
                  <a:solidFill>
                    <a:schemeClr val="tx1"/>
                  </a:solidFill>
                  <a:latin typeface="Univers Condensed" panose="020B0506020202050204"/>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654653"/>
                <a:ext cx="9812433" cy="2381309"/>
              </a:xfrm>
              <a:prstGeom prst="rect">
                <a:avLst/>
              </a:prstGeom>
              <a:blipFill>
                <a:blip r:embed="rId3"/>
                <a:stretch>
                  <a:fillRect l="-249" t="-767" r="-8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5476285"/>
                <a:ext cx="8930604" cy="3600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panose="020B0506020202050204"/>
                  </a:rPr>
                  <a:t> La paroi de longueur </a:t>
                </a:r>
                <a14:m>
                  <m:oMath xmlns:m="http://schemas.openxmlformats.org/officeDocument/2006/math">
                    <m:r>
                      <a:rPr lang="fr-FR" sz="1600" i="1" dirty="0">
                        <a:latin typeface="Cambria Math" panose="02040503050406030204" pitchFamily="18" charset="0"/>
                      </a:rPr>
                      <m:t>𝑎</m:t>
                    </m:r>
                    <m:r>
                      <a:rPr lang="fr-FR" sz="1600" i="1" dirty="0">
                        <a:latin typeface="Cambria Math" panose="02040503050406030204" pitchFamily="18" charset="0"/>
                      </a:rPr>
                      <m:t> </m:t>
                    </m:r>
                  </m:oMath>
                </a14:m>
                <a:r>
                  <a:rPr lang="fr-FR" sz="1600" dirty="0">
                    <a:latin typeface="Univers Condensed" panose="020B0506020202050204"/>
                  </a:rPr>
                  <a:t>doit être retenue sur ses deux bord</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5476285"/>
                <a:ext cx="8930604" cy="360040"/>
              </a:xfrm>
              <a:prstGeom prst="rect">
                <a:avLst/>
              </a:prstGeom>
              <a:blipFill>
                <a:blip r:embed="rId4"/>
                <a:stretch>
                  <a:fillRect t="-5085" b="-152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8" name="Rectangle 1027"/>
              <p:cNvSpPr txBox="1">
                <a:spLocks noChangeArrowheads="1"/>
              </p:cNvSpPr>
              <p:nvPr/>
            </p:nvSpPr>
            <p:spPr bwMode="auto">
              <a:xfrm>
                <a:off x="838200" y="3600391"/>
                <a:ext cx="6807199" cy="13114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None/>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𝑎</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largeur de l’élément de l’âme auquel la semelle est jointe</a:t>
                </a:r>
              </a:p>
              <a:p>
                <a:pPr marL="400050" lvl="2" indent="0" eaLnBrk="1" hangingPunct="1">
                  <a:buNone/>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épaisseur de la semelle</a:t>
                </a:r>
              </a:p>
              <a:p>
                <a:pPr marL="400050" lvl="2" indent="0" eaLnBrk="1" hangingPunct="1">
                  <a:buNone/>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𝑤</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largeur de la semelle</a:t>
                </a:r>
              </a:p>
              <a:p>
                <a:pPr marL="400050" lvl="2" indent="0" eaLnBrk="1" hangingPunct="1">
                  <a:buNone/>
                  <a:defRPr/>
                </a:pP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𝑡</m:t>
                        </m:r>
                      </m:e>
                      <m:sub>
                        <m:r>
                          <a:rPr lang="fr-CA" sz="1600" i="1" dirty="0">
                            <a:latin typeface="Cambria Math" panose="02040503050406030204" pitchFamily="18" charset="0"/>
                            <a:ea typeface="Cambria Math" panose="02040503050406030204" pitchFamily="18" charset="0"/>
                          </a:rPr>
                          <m:t>1</m:t>
                        </m:r>
                      </m:sub>
                    </m:sSub>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épaisseur de l’élément de l’âme</a:t>
                </a:r>
              </a:p>
            </p:txBody>
          </p:sp>
        </mc:Choice>
        <mc:Fallback xmlns="">
          <p:sp>
            <p:nvSpPr>
              <p:cNvPr id="18" name="Rectangle 1027"/>
              <p:cNvSpPr txBox="1">
                <a:spLocks noRot="1" noChangeAspect="1" noMove="1" noResize="1" noEditPoints="1" noAdjustHandles="1" noChangeArrowheads="1" noChangeShapeType="1" noTextEdit="1"/>
              </p:cNvSpPr>
              <p:nvPr/>
            </p:nvSpPr>
            <p:spPr bwMode="auto">
              <a:xfrm>
                <a:off x="838200" y="3600391"/>
                <a:ext cx="6807199" cy="1311465"/>
              </a:xfrm>
              <a:prstGeom prst="rect">
                <a:avLst/>
              </a:prstGeom>
              <a:blipFill>
                <a:blip r:embed="rId5"/>
                <a:stretch>
                  <a:fillRect t="-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9" name="Rectangle 18"/>
          <p:cNvSpPr/>
          <p:nvPr/>
        </p:nvSpPr>
        <p:spPr>
          <a:xfrm>
            <a:off x="7645399" y="5745190"/>
            <a:ext cx="3005233" cy="307777"/>
          </a:xfrm>
          <a:prstGeom prst="rect">
            <a:avLst/>
          </a:prstGeom>
        </p:spPr>
        <p:txBody>
          <a:bodyPr wrap="square">
            <a:spAutoFit/>
          </a:bodyPr>
          <a:lstStyle/>
          <a:p>
            <a:r>
              <a:rPr lang="fr-FR" sz="1400" dirty="0">
                <a:latin typeface="Univers Condensed" panose="020B0506020202050204"/>
              </a:rPr>
              <a:t>Ailes retenues sur un seul bord</a:t>
            </a:r>
          </a:p>
        </p:txBody>
      </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812" y="1294810"/>
            <a:ext cx="187642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extLst>
              <a:ext uri="{FF2B5EF4-FFF2-40B4-BE49-F238E27FC236}">
                <a16:creationId xmlns:a16="http://schemas.microsoft.com/office/drawing/2014/main" id="{0FDC69A5-046F-447F-8696-1AEB6618575F}"/>
              </a:ext>
            </a:extLst>
          </p:cNvPr>
          <p:cNvSpPr/>
          <p:nvPr/>
        </p:nvSpPr>
        <p:spPr>
          <a:xfrm>
            <a:off x="8285935" y="1299715"/>
            <a:ext cx="1702553" cy="427821"/>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303D9586-AB0F-4A0A-9DAE-A5903CBC2B27}"/>
              </a:ext>
            </a:extLst>
          </p:cNvPr>
          <p:cNvSpPr/>
          <p:nvPr/>
        </p:nvSpPr>
        <p:spPr>
          <a:xfrm>
            <a:off x="8126624" y="3455050"/>
            <a:ext cx="1717849" cy="489531"/>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B2A6481E-9FD2-3A45-8E88-7DF64BD3B46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291925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199" y="694932"/>
                <a:ext cx="10066868" cy="24583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panose="020B0506020202050204"/>
                    <a:ea typeface="Cambria Math" panose="02040503050406030204" pitchFamily="18" charset="0"/>
                  </a:rPr>
                  <a:t>Pour les ailes avec </a:t>
                </a:r>
                <a:r>
                  <a:rPr lang="fr-FR" sz="2000" u="sng" dirty="0">
                    <a:latin typeface="Univers Condensed" panose="020B0506020202050204"/>
                    <a:ea typeface="Cambria Math" panose="02040503050406030204" pitchFamily="18" charset="0"/>
                  </a:rPr>
                  <a:t>bord raidi</a:t>
                </a:r>
                <a:r>
                  <a:rPr lang="fr-FR" sz="2000" dirty="0">
                    <a:latin typeface="Univers Condensed" panose="020B0506020202050204"/>
                    <a:ea typeface="Cambria Math" panose="02040503050406030204" pitchFamily="18" charset="0"/>
                  </a:rPr>
                  <a:t>, L’article 7.5.4 de la norme S157 indique la façon de calculer </a:t>
                </a:r>
                <a:r>
                  <a:rPr lang="fr-FR" sz="2000" u="sng" dirty="0">
                    <a:latin typeface="Univers Condensed" panose="020B0506020202050204"/>
                    <a:ea typeface="Cambria Math" panose="02040503050406030204" pitchFamily="18" charset="0"/>
                  </a:rPr>
                  <a:t>l’élancement (</a:t>
                </a:r>
                <a14:m>
                  <m:oMath xmlns:m="http://schemas.openxmlformats.org/officeDocument/2006/math">
                    <m:r>
                      <a:rPr lang="en-CA" sz="2000" i="1" u="sng" dirty="0">
                        <a:latin typeface="Cambria Math" panose="02040503050406030204" pitchFamily="18" charset="0"/>
                        <a:ea typeface="Cambria Math"/>
                      </a:rPr>
                      <m:t>𝜆</m:t>
                    </m:r>
                  </m:oMath>
                </a14:m>
                <a:r>
                  <a:rPr lang="fr-FR" sz="2000" u="sng" dirty="0">
                    <a:latin typeface="Univers Condensed" panose="020B0506020202050204"/>
                    <a:ea typeface="Cambria Math" panose="02040503050406030204" pitchFamily="18" charset="0"/>
                  </a:rPr>
                  <a:t>)</a:t>
                </a:r>
                <a:r>
                  <a:rPr lang="fr-FR" sz="2000" dirty="0">
                    <a:latin typeface="Univers Condensed" panose="020B0506020202050204"/>
                    <a:ea typeface="Cambria Math" panose="02040503050406030204" pitchFamily="18" charset="0"/>
                  </a:rPr>
                  <a:t> selon la forme du raidisseur :</a:t>
                </a:r>
              </a:p>
              <a:p>
                <a:pPr marL="342900" lvl="1" indent="-342900" eaLnBrk="1" hangingPunct="1">
                  <a:buClr>
                    <a:srgbClr val="FF0000"/>
                  </a:buClr>
                  <a:buFont typeface="Wingdings" panose="05000000000000000000" pitchFamily="2" charset="2"/>
                  <a:buChar char="§"/>
                  <a:defRPr/>
                </a:pPr>
                <a:endParaRPr lang="fr-FR" sz="2000" dirty="0">
                  <a:latin typeface="Univers Condensed" panose="020B0506020202050204"/>
                  <a:ea typeface="Cambria Math" panose="02040503050406030204" pitchFamily="18" charset="0"/>
                </a:endParaRPr>
              </a:p>
              <a:p>
                <a:pPr marL="742950" lvl="2" indent="-342900" eaLnBrk="1" hangingPunct="1">
                  <a:buFont typeface="+mj-lt"/>
                  <a:buAutoNum type="arabicPeriod"/>
                  <a:defRPr/>
                </a:pPr>
                <a:r>
                  <a:rPr lang="fr-CA" sz="2000" dirty="0">
                    <a:latin typeface="Univers Condensed" panose="020B0506020202050204"/>
                    <a:ea typeface="Cambria Math" panose="02040503050406030204" pitchFamily="18" charset="0"/>
                  </a:rPr>
                  <a:t>Profilés courants</a:t>
                </a:r>
              </a:p>
              <a:p>
                <a:pPr marL="742950" lvl="2" indent="-342900" eaLnBrk="1" hangingPunct="1">
                  <a:buFont typeface="+mj-lt"/>
                  <a:buAutoNum type="arabicPeriod"/>
                  <a:defRPr/>
                </a:pPr>
                <a:r>
                  <a:rPr lang="fr-CA" sz="2000" dirty="0">
                    <a:latin typeface="Univers Condensed" panose="020B0506020202050204"/>
                    <a:ea typeface="Cambria Math" panose="02040503050406030204" pitchFamily="18" charset="0"/>
                  </a:rPr>
                  <a:t>Profilé d’épaisseur uniforme avec un raidisseur formé à </a:t>
                </a:r>
                <a14:m>
                  <m:oMath xmlns:m="http://schemas.openxmlformats.org/officeDocument/2006/math">
                    <m:r>
                      <a:rPr lang="fr-CA" sz="2000" dirty="0">
                        <a:latin typeface="Cambria Math" panose="02040503050406030204" pitchFamily="18" charset="0"/>
                        <a:ea typeface="Cambria Math"/>
                      </a:rPr>
                      <m:t>90</m:t>
                    </m:r>
                    <m:r>
                      <a:rPr lang="fr-CA" sz="2000" i="1" dirty="0">
                        <a:latin typeface="Cambria Math" panose="02040503050406030204" pitchFamily="18" charset="0"/>
                        <a:ea typeface="Cambria Math"/>
                      </a:rPr>
                      <m:t>°</m:t>
                    </m:r>
                  </m:oMath>
                </a14:m>
                <a:endParaRPr lang="fr-CA" sz="2000" dirty="0">
                  <a:latin typeface="Univers Condensed" panose="020B0506020202050204"/>
                  <a:ea typeface="Cambria Math" panose="02040503050406030204" pitchFamily="18" charset="0"/>
                </a:endParaRPr>
              </a:p>
              <a:p>
                <a:pPr marL="742950" lvl="2" indent="-342900" eaLnBrk="1" hangingPunct="1">
                  <a:buFont typeface="+mj-lt"/>
                  <a:buAutoNum type="arabicPeriod"/>
                  <a:defRPr/>
                </a:pPr>
                <a:r>
                  <a:rPr lang="fr-CA" sz="2000" dirty="0">
                    <a:latin typeface="Univers Condensed" panose="020B0506020202050204"/>
                    <a:ea typeface="Cambria Math" panose="02040503050406030204" pitchFamily="18" charset="0"/>
                  </a:rPr>
                  <a:t>Profilé d’épaisseur uniforme avec un raidisseur formé à </a:t>
                </a:r>
                <a14:m>
                  <m:oMath xmlns:m="http://schemas.openxmlformats.org/officeDocument/2006/math">
                    <m:r>
                      <a:rPr lang="fr-CA" sz="2000" dirty="0">
                        <a:latin typeface="Cambria Math" panose="02040503050406030204" pitchFamily="18" charset="0"/>
                        <a:ea typeface="Cambria Math"/>
                      </a:rPr>
                      <m:t>4</m:t>
                    </m:r>
                    <m:r>
                      <a:rPr lang="fr-CA" sz="2000" i="1" dirty="0">
                        <a:latin typeface="Cambria Math" panose="02040503050406030204" pitchFamily="18" charset="0"/>
                        <a:ea typeface="Cambria Math"/>
                      </a:rPr>
                      <m:t>5°</m:t>
                    </m:r>
                  </m:oMath>
                </a14:m>
                <a:endParaRPr lang="fr-CA" sz="2000" dirty="0">
                  <a:latin typeface="Univers Condensed" panose="020B0506020202050204"/>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199" y="694932"/>
                <a:ext cx="10066868" cy="2458365"/>
              </a:xfrm>
              <a:prstGeom prst="rect">
                <a:avLst/>
              </a:prstGeom>
              <a:blipFill>
                <a:blip r:embed="rId3"/>
                <a:stretch>
                  <a:fillRect l="-484" t="-12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4" name="Rectangle 13"/>
          <p:cNvSpPr/>
          <p:nvPr/>
        </p:nvSpPr>
        <p:spPr>
          <a:xfrm>
            <a:off x="5111523" y="5794965"/>
            <a:ext cx="2187822" cy="307777"/>
          </a:xfrm>
          <a:prstGeom prst="rect">
            <a:avLst/>
          </a:prstGeom>
        </p:spPr>
        <p:txBody>
          <a:bodyPr wrap="square">
            <a:spAutoFit/>
          </a:bodyPr>
          <a:lstStyle/>
          <a:p>
            <a:r>
              <a:rPr lang="fr-FR" sz="1400" dirty="0">
                <a:latin typeface="Univers Condensed" panose="020B0506020202050204"/>
              </a:rPr>
              <a:t>Ailes avec bord libre raidi</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577" y="3153297"/>
            <a:ext cx="7738660" cy="254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B6DADBA8-256C-8241-8DC1-4CF4135914DF}"/>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001579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p:sp>
        <p:nvSpPr>
          <p:cNvPr id="5" name="Rectangle 1027"/>
          <p:cNvSpPr txBox="1">
            <a:spLocks noChangeArrowheads="1"/>
          </p:cNvSpPr>
          <p:nvPr/>
        </p:nvSpPr>
        <p:spPr bwMode="auto">
          <a:xfrm>
            <a:off x="838199" y="631653"/>
            <a:ext cx="9821449" cy="86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rPr>
              <a:t>Ceci est rarement le cas en pratique puisque sous l’effort de compression, l’élément subira un </a:t>
            </a:r>
            <a:r>
              <a:rPr lang="fr-CA" sz="2000" u="sng" dirty="0">
                <a:latin typeface="Univers Condensed"/>
              </a:rPr>
              <a:t>déplacement latéral</a:t>
            </a:r>
            <a:r>
              <a:rPr lang="fr-CA" sz="2000" dirty="0">
                <a:latin typeface="Univers Condensed"/>
              </a:rPr>
              <a:t> appelé </a:t>
            </a:r>
            <a:r>
              <a:rPr lang="fr-CA" sz="2000" b="1" dirty="0">
                <a:latin typeface="Univers Condensed"/>
              </a:rPr>
              <a:t>flambage</a:t>
            </a:r>
          </a:p>
        </p:txBody>
      </p:sp>
      <p:pic>
        <p:nvPicPr>
          <p:cNvPr id="7" name="Picture 2"/>
          <p:cNvPicPr>
            <a:picLocks noChangeAspect="1" noChangeArrowheads="1"/>
          </p:cNvPicPr>
          <p:nvPr/>
        </p:nvPicPr>
        <p:blipFill>
          <a:blip r:embed="rId3" cstate="print"/>
          <a:srcRect/>
          <a:stretch>
            <a:fillRect/>
          </a:stretch>
        </p:blipFill>
        <p:spPr bwMode="auto">
          <a:xfrm>
            <a:off x="4668333" y="1495751"/>
            <a:ext cx="3264292" cy="4527021"/>
          </a:xfrm>
          <a:prstGeom prst="rect">
            <a:avLst/>
          </a:prstGeom>
          <a:noFill/>
          <a:ln w="9525">
            <a:noFill/>
            <a:miter lim="800000"/>
            <a:headEnd/>
            <a:tailEnd/>
          </a:ln>
        </p:spPr>
      </p:pic>
      <p:sp>
        <p:nvSpPr>
          <p:cNvPr id="8" name="Rectangle 7"/>
          <p:cNvSpPr/>
          <p:nvPr/>
        </p:nvSpPr>
        <p:spPr>
          <a:xfrm>
            <a:off x="1531372" y="6546870"/>
            <a:ext cx="2638223" cy="276999"/>
          </a:xfrm>
          <a:prstGeom prst="rect">
            <a:avLst/>
          </a:prstGeom>
        </p:spPr>
        <p:txBody>
          <a:bodyPr wrap="none">
            <a:spAutoFit/>
          </a:bodyPr>
          <a:lstStyle/>
          <a:p>
            <a:r>
              <a:rPr lang="fr-CA" sz="1200" dirty="0">
                <a:latin typeface="+mj-lt"/>
              </a:rPr>
              <a:t>Source: isambardkingdom.com/?p=962</a:t>
            </a:r>
          </a:p>
        </p:txBody>
      </p:sp>
      <p:sp>
        <p:nvSpPr>
          <p:cNvPr id="10" name="Rectangle 9"/>
          <p:cNvSpPr/>
          <p:nvPr/>
        </p:nvSpPr>
        <p:spPr>
          <a:xfrm>
            <a:off x="4370388" y="6135885"/>
            <a:ext cx="3860182" cy="307777"/>
          </a:xfrm>
          <a:prstGeom prst="rect">
            <a:avLst/>
          </a:prstGeom>
        </p:spPr>
        <p:txBody>
          <a:bodyPr wrap="square">
            <a:spAutoFit/>
          </a:bodyPr>
          <a:lstStyle/>
          <a:p>
            <a:r>
              <a:rPr lang="fr-FR" sz="1400" dirty="0">
                <a:latin typeface="Univers Condensed"/>
              </a:rPr>
              <a:t>Flambement d’une structure tubulaire en acier</a:t>
            </a:r>
          </a:p>
        </p:txBody>
      </p:sp>
    </p:spTree>
    <p:extLst>
      <p:ext uri="{BB962C8B-B14F-4D97-AF65-F5344CB8AC3E}">
        <p14:creationId xmlns:p14="http://schemas.microsoft.com/office/powerpoint/2010/main" val="246584893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652352"/>
                <a:ext cx="9948333" cy="19215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a:defRPr/>
                </a:pPr>
                <a:r>
                  <a:rPr lang="fr-FR" sz="1600" dirty="0">
                    <a:solidFill>
                      <a:schemeClr val="tx1"/>
                    </a:solidFill>
                    <a:latin typeface="Univers Condensed" panose="020B0506020202050204"/>
                    <a:ea typeface="Cambria Math" panose="02040503050406030204" pitchFamily="18" charset="0"/>
                  </a:rPr>
                  <a:t>Dans le cas général d’un élément de semelle qui est fixé par l’une des rives longitudinales à un élément d’âme dont la rive comporte une lève et qui est soumis à une contrainte de compression,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panose="020B0506020202050204"/>
                    <a:ea typeface="Cambria Math" panose="02040503050406030204" pitchFamily="18" charset="0"/>
                  </a:rPr>
                  <a:t>) doit être (art. 7.5.4.1):</a:t>
                </a:r>
              </a:p>
              <a:p>
                <a:pPr marL="457200" lvl="1" indent="-457200" eaLnBrk="1" hangingPunct="1">
                  <a:buFont typeface="+mj-lt"/>
                  <a:buAutoNum type="arabicPeriod"/>
                  <a:defRPr/>
                </a:pPr>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=5</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𝐼</m:t>
                                  </m:r>
                                </m:e>
                                <m:sub>
                                  <m:r>
                                    <a:rPr lang="fr-CA" sz="1600" i="1" dirty="0">
                                      <a:solidFill>
                                        <a:schemeClr val="tx1"/>
                                      </a:solidFill>
                                      <a:latin typeface="Cambria Math" panose="02040503050406030204" pitchFamily="18" charset="0"/>
                                      <a:ea typeface="Cambria Math"/>
                                    </a:rPr>
                                    <m:t>𝑝</m:t>
                                  </m:r>
                                </m:sub>
                              </m:sSub>
                            </m:num>
                            <m:den>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𝐽</m:t>
                              </m:r>
                              <m:r>
                                <a:rPr lang="fr-CA" sz="1600" i="1" dirty="0">
                                  <a:solidFill>
                                    <a:schemeClr val="tx1"/>
                                  </a:solidFill>
                                  <a:latin typeface="Cambria Math" panose="02040503050406030204" pitchFamily="18" charset="0"/>
                                  <a:ea typeface="Cambria Math"/>
                                </a:rPr>
                                <m:t>+5,3</m:t>
                              </m:r>
                              <m:rad>
                                <m:radPr>
                                  <m:degHide m:val="on"/>
                                  <m:ctrlPr>
                                    <a:rPr lang="fr-CA" sz="1600" i="1" dirty="0">
                                      <a:solidFill>
                                        <a:schemeClr val="tx1"/>
                                      </a:solidFill>
                                      <a:latin typeface="Cambria Math" panose="02040503050406030204" pitchFamily="18" charset="0"/>
                                      <a:ea typeface="Cambria Math"/>
                                    </a:rPr>
                                  </m:ctrlPr>
                                </m:radPr>
                                <m:deg/>
                                <m:e>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𝐶</m:t>
                                      </m:r>
                                    </m:e>
                                    <m:sub>
                                      <m:r>
                                        <a:rPr lang="fr-CA" sz="1600" i="1" dirty="0">
                                          <a:solidFill>
                                            <a:schemeClr val="tx1"/>
                                          </a:solidFill>
                                          <a:latin typeface="Cambria Math" panose="02040503050406030204" pitchFamily="18" charset="0"/>
                                          <a:ea typeface="Cambria Math"/>
                                        </a:rPr>
                                        <m:t>𝑤</m:t>
                                      </m:r>
                                    </m:sub>
                                  </m:sSub>
                                  <m:r>
                                    <a:rPr lang="fr-CA" sz="1600" i="1" dirty="0">
                                      <a:solidFill>
                                        <a:schemeClr val="tx1"/>
                                      </a:solidFill>
                                      <a:latin typeface="Cambria Math" panose="02040503050406030204" pitchFamily="18" charset="0"/>
                                      <a:ea typeface="Cambria Math"/>
                                    </a:rPr>
                                    <m:t> </m:t>
                                  </m:r>
                                  <m:r>
                                    <a:rPr lang="fr-CA" sz="1600" i="1" dirty="0">
                                      <a:solidFill>
                                        <a:schemeClr val="tx1"/>
                                      </a:solidFill>
                                      <a:latin typeface="Cambria Math" panose="02040503050406030204" pitchFamily="18" charset="0"/>
                                      <a:ea typeface="Cambria Math"/>
                                    </a:rPr>
                                    <m:t>𝑘</m:t>
                                  </m:r>
                                </m:e>
                              </m:rad>
                            </m:den>
                          </m:f>
                        </m:e>
                      </m:rad>
                    </m:oMath>
                  </m:oMathPara>
                </a14:m>
                <a:endParaRPr lang="fr-CA" sz="1600" dirty="0">
                  <a:solidFill>
                    <a:schemeClr val="tx1"/>
                  </a:solidFill>
                  <a:latin typeface="Univers Condensed" panose="020B0506020202050204"/>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652352"/>
                <a:ext cx="9948333" cy="1921516"/>
              </a:xfrm>
              <a:prstGeom prst="rect">
                <a:avLst/>
              </a:prstGeom>
              <a:blipFill>
                <a:blip r:embed="rId3"/>
                <a:stretch>
                  <a:fillRect l="-184" t="-9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0" name="Tableau 9"/>
              <p:cNvGraphicFramePr>
                <a:graphicFrameLocks noGrp="1"/>
              </p:cNvGraphicFramePr>
              <p:nvPr>
                <p:extLst>
                  <p:ext uri="{D42A27DB-BD31-4B8C-83A1-F6EECF244321}">
                    <p14:modId xmlns:p14="http://schemas.microsoft.com/office/powerpoint/2010/main" val="2053984715"/>
                  </p:ext>
                </p:extLst>
              </p:nvPr>
            </p:nvGraphicFramePr>
            <p:xfrm>
              <a:off x="1723125" y="4555067"/>
              <a:ext cx="5832648" cy="1574166"/>
            </p:xfrm>
            <a:graphic>
              <a:graphicData uri="http://schemas.openxmlformats.org/drawingml/2006/table">
                <a:tbl>
                  <a:tblPr firstRow="1" bandRow="1">
                    <a:tableStyleId>{5C22544A-7EE6-4342-B048-85BDC9FD1C3A}</a:tableStyleId>
                  </a:tblPr>
                  <a:tblGrid>
                    <a:gridCol w="2284254">
                      <a:extLst>
                        <a:ext uri="{9D8B030D-6E8A-4147-A177-3AD203B41FA5}">
                          <a16:colId xmlns:a16="http://schemas.microsoft.com/office/drawing/2014/main" val="20000"/>
                        </a:ext>
                      </a:extLst>
                    </a:gridCol>
                    <a:gridCol w="3548394">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r>
                                  <a:rPr lang="fr-CA" sz="1600" i="1" dirty="0" smtClean="0">
                                    <a:solidFill>
                                      <a:schemeClr val="tx1"/>
                                    </a:solidFill>
                                    <a:latin typeface="Cambria Math" panose="02040503050406030204" pitchFamily="18" charset="0"/>
                                    <a:ea typeface="Cambria Math" panose="02040503050406030204" pitchFamily="18" charset="0"/>
                                  </a:rPr>
                                  <m:t>𝑘</m:t>
                                </m:r>
                                <m:r>
                                  <a:rPr lang="fr-CA" sz="1600" i="1" dirty="0" smtClean="0">
                                    <a:solidFill>
                                      <a:schemeClr val="tx1"/>
                                    </a:solidFill>
                                    <a:latin typeface="Cambria Math" panose="02040503050406030204" pitchFamily="18" charset="0"/>
                                    <a:ea typeface="Cambria Math" panose="02040503050406030204" pitchFamily="18" charset="0"/>
                                  </a:rPr>
                                  <m:t>=</m:t>
                                </m:r>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3</m:t>
                                    </m:r>
                                    <m:r>
                                      <a:rPr lang="fr-CA" sz="1600" b="1" i="1" dirty="0" smtClean="0">
                                        <a:solidFill>
                                          <a:schemeClr val="tx1"/>
                                        </a:solidFill>
                                        <a:latin typeface="Cambria Math" panose="02040503050406030204" pitchFamily="18" charset="0"/>
                                        <a:ea typeface="Cambria Math" panose="02040503050406030204" pitchFamily="18" charset="0"/>
                                      </a:rPr>
                                      <m:t> </m:t>
                                    </m:r>
                                    <m:sSubSup>
                                      <m:sSubSupPr>
                                        <m:ctrlPr>
                                          <a:rPr lang="fr-FR" sz="1600" i="1" smtClean="0">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1</m:t>
                                        </m:r>
                                      </m:sub>
                                      <m:sup>
                                        <m:r>
                                          <a:rPr lang="fr-FR" sz="1600" i="1">
                                            <a:solidFill>
                                              <a:schemeClr val="tx1"/>
                                            </a:solidFill>
                                            <a:latin typeface="Cambria Math" panose="02040503050406030204" pitchFamily="18" charset="0"/>
                                          </a:rPr>
                                          <m:t>3</m:t>
                                        </m:r>
                                      </m:sup>
                                    </m:sSubSup>
                                  </m:num>
                                  <m:den>
                                    <m:r>
                                      <a:rPr lang="fr-CA" sz="1600" i="1" dirty="0">
                                        <a:solidFill>
                                          <a:schemeClr val="tx1"/>
                                        </a:solidFill>
                                        <a:latin typeface="Cambria Math" panose="02040503050406030204" pitchFamily="18" charset="0"/>
                                        <a:ea typeface="Cambria Math" panose="02040503050406030204" pitchFamily="18" charset="0"/>
                                      </a:rPr>
                                      <m:t>16</m:t>
                                    </m:r>
                                    <m:d>
                                      <m:dPr>
                                        <m:ctrlPr>
                                          <a:rPr lang="fr-CA" sz="1600" i="1" dirty="0">
                                            <a:solidFill>
                                              <a:schemeClr val="tx1"/>
                                            </a:solidFill>
                                            <a:latin typeface="Cambria Math" panose="02040503050406030204" pitchFamily="18" charset="0"/>
                                            <a:ea typeface="Cambria Math" panose="02040503050406030204" pitchFamily="18" charset="0"/>
                                          </a:rPr>
                                        </m:ctrlPr>
                                      </m:dPr>
                                      <m:e>
                                        <m:r>
                                          <a:rPr lang="fr-CA" sz="1600" i="1" dirty="0">
                                            <a:solidFill>
                                              <a:schemeClr val="tx1"/>
                                            </a:solidFill>
                                            <a:latin typeface="Cambria Math" panose="02040503050406030204" pitchFamily="18" charset="0"/>
                                            <a:ea typeface="Cambria Math" panose="02040503050406030204" pitchFamily="18" charset="0"/>
                                          </a:rPr>
                                          <m:t>𝑎</m:t>
                                        </m:r>
                                        <m:r>
                                          <a:rPr lang="fr-CA" sz="1600" i="1" dirty="0">
                                            <a:solidFill>
                                              <a:schemeClr val="tx1"/>
                                            </a:solidFill>
                                            <a:latin typeface="Cambria Math" panose="02040503050406030204" pitchFamily="18" charset="0"/>
                                            <a:ea typeface="Cambria Math" panose="02040503050406030204" pitchFamily="18" charset="0"/>
                                          </a:rPr>
                                          <m:t>+0,5 </m:t>
                                        </m:r>
                                        <m:r>
                                          <a:rPr lang="fr-CA" sz="1600" i="1" dirty="0">
                                            <a:solidFill>
                                              <a:schemeClr val="tx1"/>
                                            </a:solidFill>
                                            <a:latin typeface="Cambria Math" panose="02040503050406030204" pitchFamily="18" charset="0"/>
                                            <a:ea typeface="Cambria Math" panose="02040503050406030204" pitchFamily="18" charset="0"/>
                                          </a:rPr>
                                          <m:t>𝑤</m:t>
                                        </m:r>
                                      </m:e>
                                    </m:d>
                                  </m:den>
                                </m:f>
                              </m:oMath>
                            </m:oMathPara>
                          </a14:m>
                          <a:endParaRPr lang="fr-FR" sz="1600" b="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baseline="0" dirty="0">
                              <a:solidFill>
                                <a:schemeClr val="tx1"/>
                              </a:solidFill>
                              <a:latin typeface="Univers Condensed" panose="020B0506020202050204"/>
                            </a:rPr>
                            <a:t>pour les sections en </a:t>
                          </a:r>
                          <a14:m>
                            <m:oMath xmlns:m="http://schemas.openxmlformats.org/officeDocument/2006/math">
                              <m:r>
                                <a:rPr lang="fr-FR" sz="1600" b="0" i="1" baseline="0" dirty="0" smtClean="0">
                                  <a:solidFill>
                                    <a:schemeClr val="tx1"/>
                                  </a:solidFill>
                                  <a:latin typeface="Cambria Math" panose="02040503050406030204" pitchFamily="18" charset="0"/>
                                </a:rPr>
                                <m:t>𝐶</m:t>
                              </m:r>
                            </m:oMath>
                          </a14:m>
                          <a:r>
                            <a:rPr lang="fr-FR" sz="1600" b="0" baseline="0" dirty="0">
                              <a:solidFill>
                                <a:schemeClr val="tx1"/>
                              </a:solidFill>
                              <a:latin typeface="Univers Condensed" panose="020B0506020202050204"/>
                            </a:rPr>
                            <a:t> et en </a:t>
                          </a:r>
                          <a14:m>
                            <m:oMath xmlns:m="http://schemas.openxmlformats.org/officeDocument/2006/math">
                              <m:r>
                                <a:rPr lang="fr-FR" sz="1600" b="0" i="1" baseline="0" dirty="0" smtClean="0">
                                  <a:solidFill>
                                    <a:schemeClr val="tx1"/>
                                  </a:solidFill>
                                  <a:latin typeface="Cambria Math" panose="02040503050406030204" pitchFamily="18" charset="0"/>
                                </a:rPr>
                                <m:t>𝑍</m:t>
                              </m:r>
                            </m:oMath>
                          </a14:m>
                          <a:endParaRPr lang="fr-FR" sz="1600" b="0" baseline="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265113" marR="0" lvl="0" indent="-265113"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endParaRPr lang="fr-FR" sz="1600" b="0" baseline="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14:m>
                            <m:oMathPara xmlns:m="http://schemas.openxmlformats.org/officeDocument/2006/math">
                              <m:oMathParaPr>
                                <m:jc m:val="left"/>
                              </m:oMathParaPr>
                              <m:oMath xmlns:m="http://schemas.openxmlformats.org/officeDocument/2006/math">
                                <m:r>
                                  <a:rPr lang="fr-CA" sz="1600" i="1" dirty="0" smtClean="0">
                                    <a:solidFill>
                                      <a:schemeClr val="tx1"/>
                                    </a:solidFill>
                                    <a:latin typeface="Cambria Math" panose="02040503050406030204" pitchFamily="18" charset="0"/>
                                    <a:ea typeface="Cambria Math" panose="02040503050406030204" pitchFamily="18" charset="0"/>
                                  </a:rPr>
                                  <m:t>𝑘</m:t>
                                </m:r>
                                <m:r>
                                  <a:rPr lang="fr-CA" sz="1600" i="1" dirty="0" smtClean="0">
                                    <a:solidFill>
                                      <a:schemeClr val="tx1"/>
                                    </a:solidFill>
                                    <a:latin typeface="Cambria Math" panose="02040503050406030204" pitchFamily="18" charset="0"/>
                                    <a:ea typeface="Cambria Math" panose="02040503050406030204" pitchFamily="18" charset="0"/>
                                  </a:rPr>
                                  <m:t>=</m:t>
                                </m:r>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1,5</m:t>
                                    </m:r>
                                    <m:r>
                                      <a:rPr lang="fr-CA" sz="1600" b="0" i="1" dirty="0" smtClean="0">
                                        <a:solidFill>
                                          <a:schemeClr val="tx1"/>
                                        </a:solidFill>
                                        <a:latin typeface="Cambria Math" panose="02040503050406030204" pitchFamily="18" charset="0"/>
                                        <a:ea typeface="Cambria Math" panose="02040503050406030204" pitchFamily="18" charset="0"/>
                                      </a:rPr>
                                      <m:t> </m:t>
                                    </m:r>
                                    <m:sSubSup>
                                      <m:sSubSupPr>
                                        <m:ctrlPr>
                                          <a:rPr lang="fr-FR" sz="1600" i="1" smtClean="0">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𝑡</m:t>
                                        </m:r>
                                      </m:e>
                                      <m:sub>
                                        <m:r>
                                          <a:rPr lang="fr-FR" sz="1600" i="1">
                                            <a:solidFill>
                                              <a:schemeClr val="tx1"/>
                                            </a:solidFill>
                                            <a:latin typeface="Cambria Math" panose="02040503050406030204" pitchFamily="18" charset="0"/>
                                          </a:rPr>
                                          <m:t>1</m:t>
                                        </m:r>
                                      </m:sub>
                                      <m:sup>
                                        <m:r>
                                          <a:rPr lang="fr-FR" sz="1600" i="1">
                                            <a:solidFill>
                                              <a:schemeClr val="tx1"/>
                                            </a:solidFill>
                                            <a:latin typeface="Cambria Math" panose="02040503050406030204" pitchFamily="18" charset="0"/>
                                          </a:rPr>
                                          <m:t>3</m:t>
                                        </m:r>
                                      </m:sup>
                                    </m:sSubSup>
                                  </m:num>
                                  <m:den>
                                    <m:r>
                                      <a:rPr lang="fr-CA" sz="1600" i="1" dirty="0">
                                        <a:solidFill>
                                          <a:schemeClr val="tx1"/>
                                        </a:solidFill>
                                        <a:latin typeface="Cambria Math" panose="02040503050406030204" pitchFamily="18" charset="0"/>
                                        <a:ea typeface="Cambria Math" panose="02040503050406030204" pitchFamily="18" charset="0"/>
                                      </a:rPr>
                                      <m:t>16</m:t>
                                    </m:r>
                                    <m:d>
                                      <m:dPr>
                                        <m:ctrlPr>
                                          <a:rPr lang="fr-CA" sz="1600" i="1" dirty="0">
                                            <a:solidFill>
                                              <a:schemeClr val="tx1"/>
                                            </a:solidFill>
                                            <a:latin typeface="Cambria Math" panose="02040503050406030204" pitchFamily="18" charset="0"/>
                                            <a:ea typeface="Cambria Math" panose="02040503050406030204" pitchFamily="18" charset="0"/>
                                          </a:rPr>
                                        </m:ctrlPr>
                                      </m:dPr>
                                      <m:e>
                                        <m:r>
                                          <a:rPr lang="fr-CA" sz="1600" i="1" dirty="0">
                                            <a:solidFill>
                                              <a:schemeClr val="tx1"/>
                                            </a:solidFill>
                                            <a:latin typeface="Cambria Math" panose="02040503050406030204" pitchFamily="18" charset="0"/>
                                            <a:ea typeface="Cambria Math" panose="02040503050406030204" pitchFamily="18" charset="0"/>
                                          </a:rPr>
                                          <m:t>𝑎</m:t>
                                        </m:r>
                                        <m:r>
                                          <a:rPr lang="fr-CA" sz="1600" i="1" dirty="0">
                                            <a:solidFill>
                                              <a:schemeClr val="tx1"/>
                                            </a:solidFill>
                                            <a:latin typeface="Cambria Math" panose="02040503050406030204" pitchFamily="18" charset="0"/>
                                            <a:ea typeface="Cambria Math" panose="02040503050406030204" pitchFamily="18" charset="0"/>
                                          </a:rPr>
                                          <m:t>+0,5 </m:t>
                                        </m:r>
                                        <m:r>
                                          <a:rPr lang="fr-CA" sz="1600" i="1" dirty="0">
                                            <a:solidFill>
                                              <a:schemeClr val="tx1"/>
                                            </a:solidFill>
                                            <a:latin typeface="Cambria Math" panose="02040503050406030204" pitchFamily="18" charset="0"/>
                                            <a:ea typeface="Cambria Math" panose="02040503050406030204" pitchFamily="18" charset="0"/>
                                          </a:rPr>
                                          <m:t>𝑤</m:t>
                                        </m:r>
                                      </m:e>
                                    </m:d>
                                  </m:den>
                                </m:f>
                              </m:oMath>
                            </m:oMathPara>
                          </a14:m>
                          <a:endParaRPr lang="fr-FR" sz="16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5"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Univers Condensed" panose="020B0506020202050204"/>
                              <a:ea typeface="Cambria Math" panose="02040503050406030204" pitchFamily="18" charset="0"/>
                            </a:rPr>
                            <a:t>pour les sections en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I</m:t>
                              </m:r>
                            </m:oMath>
                          </a14:m>
                          <a:endParaRPr lang="fr-FR" sz="1600" dirty="0">
                            <a:solidFill>
                              <a:schemeClr val="tx1"/>
                            </a:solidFill>
                            <a:latin typeface="Univers Condensed" panose="020B0506020202050204"/>
                            <a:ea typeface="Cambria Math"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mc:Choice>
        <mc:Fallback xmlns="">
          <p:graphicFrame>
            <p:nvGraphicFramePr>
              <p:cNvPr id="10" name="Tableau 9"/>
              <p:cNvGraphicFramePr>
                <a:graphicFrameLocks noGrp="1"/>
              </p:cNvGraphicFramePr>
              <p:nvPr>
                <p:extLst>
                  <p:ext uri="{D42A27DB-BD31-4B8C-83A1-F6EECF244321}">
                    <p14:modId xmlns:p14="http://schemas.microsoft.com/office/powerpoint/2010/main" val="2053984715"/>
                  </p:ext>
                </p:extLst>
              </p:nvPr>
            </p:nvGraphicFramePr>
            <p:xfrm>
              <a:off x="1723125" y="4555067"/>
              <a:ext cx="5832648" cy="1593216"/>
            </p:xfrm>
            <a:graphic>
              <a:graphicData uri="http://schemas.openxmlformats.org/drawingml/2006/table">
                <a:tbl>
                  <a:tblPr firstRow="1" bandRow="1">
                    <a:tableStyleId>{5C22544A-7EE6-4342-B048-85BDC9FD1C3A}</a:tableStyleId>
                  </a:tblPr>
                  <a:tblGrid>
                    <a:gridCol w="2284254">
                      <a:extLst>
                        <a:ext uri="{9D8B030D-6E8A-4147-A177-3AD203B41FA5}">
                          <a16:colId xmlns:a16="http://schemas.microsoft.com/office/drawing/2014/main" val="20000"/>
                        </a:ext>
                      </a:extLst>
                    </a:gridCol>
                    <a:gridCol w="3548394">
                      <a:extLst>
                        <a:ext uri="{9D8B030D-6E8A-4147-A177-3AD203B41FA5}">
                          <a16:colId xmlns:a16="http://schemas.microsoft.com/office/drawing/2014/main" val="20001"/>
                        </a:ext>
                      </a:extLst>
                    </a:gridCol>
                  </a:tblGrid>
                  <a:tr h="628968">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r="-155467" b="-154369"/>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64322" b="-154369"/>
                          </a:stretch>
                        </a:blipFill>
                      </a:tcPr>
                    </a:tc>
                    <a:extLst>
                      <a:ext uri="{0D108BD9-81ED-4DB2-BD59-A6C34878D82A}">
                        <a16:rowId xmlns:a16="http://schemas.microsoft.com/office/drawing/2014/main" val="10000"/>
                      </a:ext>
                    </a:extLst>
                  </a:tr>
                  <a:tr h="335280">
                    <a:tc>
                      <a:txBody>
                        <a:bodyPr/>
                        <a:lstStyle/>
                        <a:p>
                          <a:pPr marL="265113" marR="0" lvl="0" indent="-265113"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endParaRPr lang="fr-FR" sz="1600" b="0" baseline="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endParaRPr lang="fr-FR" sz="1600" b="0" dirty="0">
                            <a:solidFill>
                              <a:schemeClr val="tx1"/>
                            </a:solidFill>
                            <a:latin typeface="Univers Condensed" panose="020B0506020202050204"/>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8968">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t="-154369" r="-155467"/>
                          </a:stretch>
                        </a:blipFill>
                      </a:tcPr>
                    </a:tc>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l="-64322" t="-154369"/>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2860824"/>
                <a:ext cx="6961895" cy="15757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14:m>
                  <m:oMath xmlns:m="http://schemas.openxmlformats.org/officeDocument/2006/math">
                    <m:sSub>
                      <m:sSubPr>
                        <m:ctrlPr>
                          <a:rPr lang="fr-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𝐼</m:t>
                        </m:r>
                      </m:e>
                      <m:sub>
                        <m:r>
                          <a:rPr lang="fr-CA" sz="1600" i="1" dirty="0">
                            <a:latin typeface="Cambria Math" panose="02040503050406030204" pitchFamily="18" charset="0"/>
                            <a:ea typeface="Cambria Math"/>
                          </a:rPr>
                          <m:t>𝑝</m:t>
                        </m:r>
                      </m:sub>
                    </m:sSub>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moment d’inertie de la semelle et le raidisseur</a:t>
                </a:r>
              </a:p>
              <a:p>
                <a:pPr marL="857250" lvl="3" indent="0" eaLnBrk="1" hangingPunct="1">
                  <a:buNone/>
                  <a:defRPr/>
                </a:pPr>
                <a14:m>
                  <m:oMath xmlns:m="http://schemas.openxmlformats.org/officeDocument/2006/math">
                    <m:r>
                      <a:rPr lang="fr-CA" sz="1600" i="1" dirty="0">
                        <a:latin typeface="Cambria Math" panose="02040503050406030204" pitchFamily="18" charset="0"/>
                        <a:ea typeface="Cambria Math" panose="02040503050406030204" pitchFamily="18" charset="0"/>
                      </a:rPr>
                      <m:t>𝐽</m:t>
                    </m:r>
                  </m:oMath>
                </a14:m>
                <a:r>
                  <a:rPr lang="fr-FR" sz="1600" dirty="0">
                    <a:latin typeface="Univers Condensed" panose="020B0506020202050204"/>
                    <a:ea typeface="Cambria Math" panose="02040503050406030204" pitchFamily="18" charset="0"/>
                  </a:rPr>
                  <a:t>: Constante de Saint-Venant pour la semelle et le raidisseur de la semelle</a:t>
                </a:r>
              </a:p>
              <a:p>
                <a:pPr marL="857250" lvl="3" indent="0" eaLnBrk="1" hangingPunct="1">
                  <a:buNone/>
                  <a:defRPr/>
                </a:pPr>
                <a14:m>
                  <m:oMath xmlns:m="http://schemas.openxmlformats.org/officeDocument/2006/math">
                    <m:sSub>
                      <m:sSubPr>
                        <m:ctrlPr>
                          <a:rPr lang="fr-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𝐶</m:t>
                        </m:r>
                      </m:e>
                      <m:sub>
                        <m:r>
                          <a:rPr lang="fr-CA" sz="1600" i="1" dirty="0">
                            <a:latin typeface="Cambria Math" panose="02040503050406030204" pitchFamily="18" charset="0"/>
                            <a:ea typeface="Cambria Math"/>
                          </a:rPr>
                          <m:t>𝑤</m:t>
                        </m:r>
                      </m:sub>
                    </m:sSub>
                  </m:oMath>
                </a14:m>
                <a:r>
                  <a:rPr lang="fr-FR" sz="1600" dirty="0">
                    <a:latin typeface="Univers Condensed" panose="020B0506020202050204"/>
                    <a:ea typeface="Cambria Math" panose="02040503050406030204" pitchFamily="18" charset="0"/>
                  </a:rPr>
                  <a:t>: constante de gauchissement</a:t>
                </a:r>
              </a:p>
              <a:p>
                <a:pPr marL="857250" lvl="3" indent="0" eaLnBrk="1" hangingPunct="1">
                  <a:buNone/>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𝑘</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panose="020B0506020202050204"/>
                    <a:ea typeface="Cambria Math" panose="02040503050406030204" pitchFamily="18" charset="0"/>
                  </a:rPr>
                  <a:t>: constante d’élasticité de l’élément de l’âme</a:t>
                </a:r>
                <a:endParaRPr lang="fr-CA" sz="1600" dirty="0">
                  <a:latin typeface="Univers Condensed" panose="020B0506020202050204"/>
                  <a:ea typeface="Cambria Math" panose="02040503050406030204" pitchFamily="18" charset="0"/>
                </a:endParaRPr>
              </a:p>
              <a:p>
                <a:pPr marL="1314450" lvl="4" indent="0" eaLnBrk="1" hangingPunct="1">
                  <a:buClr>
                    <a:schemeClr val="tx1"/>
                  </a:buClr>
                  <a:buNone/>
                  <a:defRPr/>
                </a:pPr>
                <a:endParaRPr lang="fr-CA" sz="1600" dirty="0">
                  <a:solidFill>
                    <a:srgbClr val="000099"/>
                  </a:solidFill>
                  <a:latin typeface="Univers Condensed" panose="020B0506020202050204"/>
                  <a:ea typeface="Cambria Math" panose="02040503050406030204" pitchFamily="18" charset="0"/>
                </a:endParaRPr>
              </a:p>
              <a:p>
                <a:pPr marL="1314450" lvl="4" indent="0" eaLnBrk="1" hangingPunct="1">
                  <a:buClr>
                    <a:schemeClr val="tx1"/>
                  </a:buClr>
                  <a:buNone/>
                  <a:defRPr/>
                </a:pPr>
                <a:endParaRPr lang="fr-FR" sz="1600" dirty="0">
                  <a:solidFill>
                    <a:srgbClr val="000099"/>
                  </a:solidFill>
                  <a:latin typeface="Univers Condensed" panose="020B0506020202050204"/>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2860824"/>
                <a:ext cx="6961895" cy="1575709"/>
              </a:xfrm>
              <a:prstGeom prst="rect">
                <a:avLst/>
              </a:prstGeom>
              <a:blipFill>
                <a:blip r:embed="rId5"/>
                <a:stretch>
                  <a:fillRect t="-11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211" y="2233960"/>
            <a:ext cx="156417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45C4D8BF-908B-4CEE-9B3C-EF6CB42903EF}"/>
              </a:ext>
            </a:extLst>
          </p:cNvPr>
          <p:cNvSpPr/>
          <p:nvPr/>
        </p:nvSpPr>
        <p:spPr>
          <a:xfrm>
            <a:off x="8235066" y="2233961"/>
            <a:ext cx="1090464" cy="427821"/>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7C8C1201-902E-4C5B-8CC3-5018FB6A24D0}"/>
              </a:ext>
            </a:extLst>
          </p:cNvPr>
          <p:cNvSpPr/>
          <p:nvPr/>
        </p:nvSpPr>
        <p:spPr>
          <a:xfrm>
            <a:off x="7998211" y="3930375"/>
            <a:ext cx="1636182" cy="506628"/>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36AB3337-AC7B-3241-A68A-1A5976BF0D02}"/>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028314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des éléments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661066"/>
                <a:ext cx="10033000" cy="60604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457200" eaLnBrk="1" hangingPunct="1">
                  <a:buFont typeface="+mj-lt"/>
                  <a:buAutoNum type="arabicPeriod" startAt="2"/>
                  <a:defRPr/>
                </a:pPr>
                <a:r>
                  <a:rPr lang="fr-FR" sz="1600" dirty="0">
                    <a:solidFill>
                      <a:schemeClr val="tx1"/>
                    </a:solidFill>
                    <a:latin typeface="Univers Condensed" panose="020B0506020202050204"/>
                    <a:ea typeface="Cambria Math" panose="02040503050406030204" pitchFamily="18" charset="0"/>
                  </a:rPr>
                  <a:t>Pour les profilés d’épaisseur uniforme qui comportent un raidisseur formé à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90°</m:t>
                    </m:r>
                  </m:oMath>
                </a14:m>
                <a:r>
                  <a:rPr lang="fr-FR" sz="1600" dirty="0">
                    <a:solidFill>
                      <a:schemeClr val="tx1"/>
                    </a:solidFill>
                    <a:latin typeface="Univers Condensed" panose="020B0506020202050204"/>
                    <a:ea typeface="Cambria Math" panose="02040503050406030204" pitchFamily="18" charset="0"/>
                  </a:rPr>
                  <a:t>,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panose="020B0506020202050204"/>
                    <a:ea typeface="Cambria Math" panose="02040503050406030204" pitchFamily="18" charset="0"/>
                  </a:rPr>
                  <a:t>) doit être :</a:t>
                </a:r>
              </a:p>
              <a:p>
                <a:pPr marL="457200" lvl="1" indent="-457200" eaLnBrk="1" hangingPunct="1">
                  <a:buClr>
                    <a:srgbClr val="FF0000"/>
                  </a:buClr>
                  <a:buFont typeface="+mj-lt"/>
                  <a:buAutoNum type="arabicPeriod" startAt="2"/>
                  <a:defRPr/>
                </a:pPr>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5 </m:t>
                          </m:r>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 1+3 </m:t>
                              </m:r>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1+</m:t>
                              </m:r>
                              <m:r>
                                <a:rPr lang="fr-CA" sz="1600" i="1" dirty="0">
                                  <a:solidFill>
                                    <a:schemeClr val="tx1"/>
                                  </a:solidFill>
                                  <a:latin typeface="Cambria Math" panose="02040503050406030204" pitchFamily="18" charset="0"/>
                                  <a:ea typeface="Cambria Math"/>
                                </a:rPr>
                                <m:t>𝛽</m:t>
                              </m:r>
                              <m:r>
                                <a:rPr lang="fr-CA" sz="1600" i="1" dirty="0">
                                  <a:solidFill>
                                    <a:schemeClr val="tx1"/>
                                  </a:solidFill>
                                  <a:latin typeface="Cambria Math" panose="02040503050406030204" pitchFamily="18" charset="0"/>
                                  <a:ea typeface="Cambria Math"/>
                                </a:rPr>
                                <m:t>+3,7</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𝛽</m:t>
                                          </m:r>
                                        </m:e>
                                        <m:sup>
                                          <m:r>
                                            <a:rPr lang="fr-CA" sz="1600" i="1" dirty="0">
                                              <a:solidFill>
                                                <a:schemeClr val="tx1"/>
                                              </a:solidFill>
                                              <a:latin typeface="Cambria Math" panose="02040503050406030204" pitchFamily="18" charset="0"/>
                                              <a:ea typeface="Cambria Math"/>
                                            </a:rPr>
                                            <m:t>3</m:t>
                                          </m:r>
                                        </m:sup>
                                      </m:sSup>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f>
                                                <m:fPr>
                                                  <m:type m:val="lin"/>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e>
                                          </m:d>
                                        </m:e>
                                        <m:sup>
                                          <m:r>
                                            <a:rPr lang="fr-CA" sz="1600" i="1" dirty="0">
                                              <a:solidFill>
                                                <a:schemeClr val="tx1"/>
                                              </a:solidFill>
                                              <a:latin typeface="Cambria Math" panose="02040503050406030204" pitchFamily="18" charset="0"/>
                                              <a:ea typeface="Cambria Math"/>
                                            </a:rPr>
                                            <m:t>2</m:t>
                                          </m:r>
                                        </m:sup>
                                      </m:sSup>
                                      <m:r>
                                        <a:rPr lang="fr-CA" sz="1600" i="1" dirty="0">
                                          <a:solidFill>
                                            <a:schemeClr val="tx1"/>
                                          </a:solidFill>
                                          <a:latin typeface="Cambria Math" panose="02040503050406030204" pitchFamily="18" charset="0"/>
                                          <a:ea typeface="Cambria Math"/>
                                        </a:rPr>
                                        <m:t>+0,1</m:t>
                                      </m:r>
                                    </m:num>
                                    <m:den>
                                      <m:f>
                                        <m:fPr>
                                          <m:type m:val="lin"/>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𝑎</m:t>
                                          </m:r>
                                        </m:num>
                                        <m:den>
                                          <m:r>
                                            <a:rPr lang="fr-CA" sz="1600" i="1" dirty="0">
                                              <a:solidFill>
                                                <a:schemeClr val="tx1"/>
                                              </a:solidFill>
                                              <a:latin typeface="Cambria Math" panose="02040503050406030204" pitchFamily="18" charset="0"/>
                                              <a:ea typeface="Cambria Math"/>
                                            </a:rPr>
                                            <m:t>𝑡</m:t>
                                          </m:r>
                                        </m:den>
                                      </m:f>
                                      <m:r>
                                        <a:rPr lang="fr-CA" sz="1600" i="1" dirty="0">
                                          <a:solidFill>
                                            <a:schemeClr val="tx1"/>
                                          </a:solidFill>
                                          <a:latin typeface="Cambria Math" panose="02040503050406030204" pitchFamily="18" charset="0"/>
                                          <a:ea typeface="Cambria Math"/>
                                        </a:rPr>
                                        <m:t>+0,5</m:t>
                                      </m:r>
                                    </m:den>
                                  </m:f>
                                </m:e>
                              </m:rad>
                            </m:den>
                          </m:f>
                        </m:e>
                      </m:rad>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1,6 </m:t>
                          </m:r>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
                        <a:rPr lang="fr-CA" sz="1600" i="1" dirty="0">
                          <a:solidFill>
                            <a:schemeClr val="tx1"/>
                          </a:solidFill>
                          <a:latin typeface="Cambria Math" panose="02040503050406030204" pitchFamily="18" charset="0"/>
                          <a:ea typeface="Cambria Math"/>
                        </a:rPr>
                        <m:t>  </m:t>
                      </m:r>
                      <m:r>
                        <m:rPr>
                          <m:sty m:val="p"/>
                        </m:rPr>
                        <a:rPr lang="fr-CA" sz="1600" dirty="0">
                          <a:solidFill>
                            <a:schemeClr val="tx1"/>
                          </a:solidFill>
                          <a:latin typeface="Cambria Math" panose="02040503050406030204" pitchFamily="18" charset="0"/>
                          <a:ea typeface="Cambria Math"/>
                        </a:rPr>
                        <m:t>ou</m:t>
                      </m:r>
                      <m:r>
                        <a:rPr lang="fr-CA" sz="1600" dirty="0">
                          <a:solidFill>
                            <a:schemeClr val="tx1"/>
                          </a:solidFill>
                          <a:latin typeface="Cambria Math" panose="02040503050406030204" pitchFamily="18" charset="0"/>
                          <a:ea typeface="Cambria Math"/>
                        </a:rPr>
                        <m:t>  </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5 </m:t>
                          </m:r>
                          <m:r>
                            <a:rPr lang="fr-CA" sz="1600" i="1" dirty="0">
                              <a:solidFill>
                                <a:schemeClr val="tx1"/>
                              </a:solidFill>
                              <a:latin typeface="Cambria Math" panose="02040503050406030204" pitchFamily="18" charset="0"/>
                              <a:ea typeface="Cambria Math"/>
                            </a:rPr>
                            <m:t>𝑐</m:t>
                          </m:r>
                        </m:num>
                        <m:den>
                          <m:r>
                            <a:rPr lang="fr-CA" sz="1600" i="1" dirty="0">
                              <a:solidFill>
                                <a:schemeClr val="tx1"/>
                              </a:solidFill>
                              <a:latin typeface="Cambria Math" panose="02040503050406030204" pitchFamily="18" charset="0"/>
                              <a:ea typeface="Cambria Math"/>
                            </a:rPr>
                            <m:t>𝑡</m:t>
                          </m:r>
                        </m:den>
                      </m:f>
                    </m:oMath>
                  </m:oMathPara>
                </a14:m>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r>
                  <a:rPr lang="fr-CA" sz="1600" dirty="0">
                    <a:solidFill>
                      <a:schemeClr val="tx1"/>
                    </a:solidFill>
                    <a:latin typeface="Univers Condensed" panose="020B0506020202050204"/>
                    <a:ea typeface="Cambria Math" panose="02040503050406030204" pitchFamily="18" charset="0"/>
                  </a:rPr>
                  <a:t>avec</a:t>
                </a:r>
              </a:p>
              <a:p>
                <a:pPr marL="1257300" lvl="3" indent="-400050">
                  <a:buClr>
                    <a:schemeClr val="tx1"/>
                  </a:buClr>
                  <a:buNone/>
                  <a:defRPr/>
                </a:pPr>
                <a14:m>
                  <m:oMathPara xmlns:m="http://schemas.openxmlformats.org/officeDocument/2006/math">
                    <m:oMathParaPr>
                      <m:jc m:val="left"/>
                    </m:oMathParaPr>
                    <m:oMath xmlns:m="http://schemas.openxmlformats.org/officeDocument/2006/math">
                      <m:r>
                        <a:rPr lang="fr-FR" sz="1600" i="1">
                          <a:solidFill>
                            <a:schemeClr val="tx1"/>
                          </a:solidFill>
                          <a:latin typeface="Cambria Math" panose="02040503050406030204" pitchFamily="18" charset="0"/>
                          <a:ea typeface="Cambria Math"/>
                        </a:rPr>
                        <m:t>𝛽</m:t>
                      </m:r>
                      <m:r>
                        <a:rPr lang="fr-CA" sz="1600" i="1">
                          <a:solidFill>
                            <a:schemeClr val="tx1"/>
                          </a:solidFill>
                          <a:latin typeface="Cambria Math" panose="02040503050406030204" pitchFamily="18" charset="0"/>
                          <a:ea typeface="Cambria Math"/>
                        </a:rPr>
                        <m:t>=</m:t>
                      </m:r>
                      <m:f>
                        <m:fPr>
                          <m:type m:val="lin"/>
                          <m:ctrlPr>
                            <a:rPr lang="fr-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𝑐</m:t>
                          </m:r>
                        </m:num>
                        <m:den>
                          <m:r>
                            <a:rPr lang="fr-CA" sz="1600" i="1">
                              <a:solidFill>
                                <a:schemeClr val="tx1"/>
                              </a:solidFill>
                              <a:latin typeface="Cambria Math" panose="02040503050406030204" pitchFamily="18" charset="0"/>
                              <a:ea typeface="Cambria Math"/>
                            </a:rPr>
                            <m:t>𝑤</m:t>
                          </m:r>
                        </m:den>
                      </m:f>
                    </m:oMath>
                  </m:oMathPara>
                </a14:m>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endParaRPr lang="fr-CA" sz="1600" dirty="0">
                  <a:solidFill>
                    <a:schemeClr val="tx1"/>
                  </a:solidFill>
                  <a:latin typeface="Univers Condensed" panose="020B0506020202050204"/>
                  <a:ea typeface="Cambria Math" panose="02040503050406030204" pitchFamily="18" charset="0"/>
                </a:endParaRPr>
              </a:p>
              <a:p>
                <a:pPr marL="457200" lvl="1" indent="-457200" eaLnBrk="1" hangingPunct="1">
                  <a:buFont typeface="+mj-lt"/>
                  <a:buAutoNum type="arabicPeriod" startAt="2"/>
                  <a:defRPr/>
                </a:pPr>
                <a:r>
                  <a:rPr lang="fr-FR" sz="1600" dirty="0">
                    <a:solidFill>
                      <a:schemeClr val="tx1"/>
                    </a:solidFill>
                    <a:latin typeface="Univers Condensed" panose="020B0506020202050204"/>
                    <a:ea typeface="Cambria Math" panose="02040503050406030204" pitchFamily="18" charset="0"/>
                  </a:rPr>
                  <a:t>Pour les profilés d’épaisseur uniforme qui comportent un raidisseur formé à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45°</m:t>
                    </m:r>
                  </m:oMath>
                </a14:m>
                <a:r>
                  <a:rPr lang="fr-FR" sz="1600" dirty="0">
                    <a:solidFill>
                      <a:schemeClr val="tx1"/>
                    </a:solidFill>
                    <a:latin typeface="Univers Condensed" panose="020B0506020202050204"/>
                    <a:ea typeface="Cambria Math" panose="02040503050406030204" pitchFamily="18" charset="0"/>
                  </a:rPr>
                  <a:t>,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panose="020B0506020202050204"/>
                    <a:ea typeface="Cambria Math" panose="02040503050406030204" pitchFamily="18" charset="0"/>
                  </a:rPr>
                  <a:t>) doit être :</a:t>
                </a:r>
              </a:p>
              <a:p>
                <a:pPr marL="457200" lvl="1" indent="-457200" eaLnBrk="1" hangingPunct="1">
                  <a:buClr>
                    <a:srgbClr val="FF0000"/>
                  </a:buClr>
                  <a:buFont typeface="+mj-lt"/>
                  <a:buAutoNum type="arabicPeriod" startAt="2"/>
                  <a:defRPr/>
                </a:pPr>
                <a:endParaRPr lang="fr-FR" sz="1600" dirty="0">
                  <a:solidFill>
                    <a:schemeClr val="tx1"/>
                  </a:solidFill>
                  <a:latin typeface="Univers Condensed" panose="020B0506020202050204"/>
                  <a:ea typeface="Cambria Math" panose="02040503050406030204" pitchFamily="18" charset="0"/>
                </a:endParaRPr>
              </a:p>
              <a:p>
                <a:pPr marL="457200" lvl="1" indent="-457200" eaLnBrk="1" hangingPunct="1">
                  <a:buClr>
                    <a:srgbClr val="FF0000"/>
                  </a:buClr>
                  <a:buFont typeface="+mj-lt"/>
                  <a:buAutoNum type="arabicPeriod" startAt="2"/>
                  <a:defRPr/>
                </a:pPr>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a:rPr>
                        <m:t>𝜆</m:t>
                      </m:r>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5 </m:t>
                          </m:r>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 1+3 </m:t>
                              </m:r>
                              <m:r>
                                <a:rPr lang="fr-CA" sz="1600" i="1" dirty="0">
                                  <a:solidFill>
                                    <a:schemeClr val="tx1"/>
                                  </a:solidFill>
                                  <a:latin typeface="Cambria Math" panose="02040503050406030204" pitchFamily="18" charset="0"/>
                                  <a:ea typeface="Cambria Math"/>
                                </a:rPr>
                                <m:t>𝛽</m:t>
                              </m:r>
                            </m:num>
                            <m:den>
                              <m:r>
                                <a:rPr lang="fr-CA" sz="1600" i="1" dirty="0">
                                  <a:solidFill>
                                    <a:schemeClr val="tx1"/>
                                  </a:solidFill>
                                  <a:latin typeface="Cambria Math" panose="02040503050406030204" pitchFamily="18" charset="0"/>
                                  <a:ea typeface="Cambria Math"/>
                                </a:rPr>
                                <m:t>1+</m:t>
                              </m:r>
                              <m:r>
                                <a:rPr lang="fr-CA" sz="1600" i="1" dirty="0">
                                  <a:solidFill>
                                    <a:schemeClr val="tx1"/>
                                  </a:solidFill>
                                  <a:latin typeface="Cambria Math" panose="02040503050406030204" pitchFamily="18" charset="0"/>
                                  <a:ea typeface="Cambria Math"/>
                                </a:rPr>
                                <m:t>𝛽</m:t>
                              </m:r>
                              <m:r>
                                <a:rPr lang="fr-CA" sz="1600" i="1" dirty="0">
                                  <a:solidFill>
                                    <a:schemeClr val="tx1"/>
                                  </a:solidFill>
                                  <a:latin typeface="Cambria Math" panose="02040503050406030204" pitchFamily="18" charset="0"/>
                                  <a:ea typeface="Cambria Math"/>
                                </a:rPr>
                                <m:t>+3,7</m:t>
                              </m:r>
                              <m:rad>
                                <m:radPr>
                                  <m:degHide m:val="on"/>
                                  <m:ctrlPr>
                                    <a:rPr lang="fr-CA" sz="1600" i="1" dirty="0">
                                      <a:solidFill>
                                        <a:schemeClr val="tx1"/>
                                      </a:solidFill>
                                      <a:latin typeface="Cambria Math" panose="02040503050406030204" pitchFamily="18" charset="0"/>
                                      <a:ea typeface="Cambria Math"/>
                                    </a:rPr>
                                  </m:ctrlPr>
                                </m:radPr>
                                <m:deg/>
                                <m:e>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0,5 </m:t>
                                      </m:r>
                                      <m:sSup>
                                        <m:sSupPr>
                                          <m:ctrlPr>
                                            <a:rPr lang="fr-CA" sz="1600" i="1" dirty="0">
                                              <a:solidFill>
                                                <a:schemeClr val="tx1"/>
                                              </a:solidFill>
                                              <a:latin typeface="Cambria Math" panose="02040503050406030204" pitchFamily="18" charset="0"/>
                                              <a:ea typeface="Cambria Math"/>
                                            </a:rPr>
                                          </m:ctrlPr>
                                        </m:sSupPr>
                                        <m:e>
                                          <m:r>
                                            <a:rPr lang="fr-CA" sz="1600" i="1" dirty="0">
                                              <a:solidFill>
                                                <a:schemeClr val="tx1"/>
                                              </a:solidFill>
                                              <a:latin typeface="Cambria Math" panose="02040503050406030204" pitchFamily="18" charset="0"/>
                                              <a:ea typeface="Cambria Math"/>
                                            </a:rPr>
                                            <m:t>𝛽</m:t>
                                          </m:r>
                                        </m:e>
                                        <m:sup>
                                          <m:r>
                                            <a:rPr lang="fr-CA" sz="1600" i="1" dirty="0">
                                              <a:solidFill>
                                                <a:schemeClr val="tx1"/>
                                              </a:solidFill>
                                              <a:latin typeface="Cambria Math" panose="02040503050406030204" pitchFamily="18" charset="0"/>
                                              <a:ea typeface="Cambria Math"/>
                                            </a:rPr>
                                            <m:t>3</m:t>
                                          </m:r>
                                        </m:sup>
                                      </m:sSup>
                                      <m:sSup>
                                        <m:sSupPr>
                                          <m:ctrlPr>
                                            <a:rPr lang="fr-CA" sz="1600" i="1" dirty="0">
                                              <a:solidFill>
                                                <a:schemeClr val="tx1"/>
                                              </a:solidFill>
                                              <a:latin typeface="Cambria Math" panose="02040503050406030204" pitchFamily="18" charset="0"/>
                                              <a:ea typeface="Cambria Math"/>
                                            </a:rPr>
                                          </m:ctrlPr>
                                        </m:sSupPr>
                                        <m:e>
                                          <m:d>
                                            <m:dPr>
                                              <m:ctrlPr>
                                                <a:rPr lang="fr-CA" sz="1600" i="1" dirty="0">
                                                  <a:solidFill>
                                                    <a:schemeClr val="tx1"/>
                                                  </a:solidFill>
                                                  <a:latin typeface="Cambria Math" panose="02040503050406030204" pitchFamily="18" charset="0"/>
                                                  <a:ea typeface="Cambria Math"/>
                                                </a:rPr>
                                              </m:ctrlPr>
                                            </m:dPr>
                                            <m:e>
                                              <m:f>
                                                <m:fPr>
                                                  <m:type m:val="lin"/>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e>
                                          </m:d>
                                        </m:e>
                                        <m:sup>
                                          <m:r>
                                            <a:rPr lang="fr-CA" sz="1600" i="1" dirty="0">
                                              <a:solidFill>
                                                <a:schemeClr val="tx1"/>
                                              </a:solidFill>
                                              <a:latin typeface="Cambria Math" panose="02040503050406030204" pitchFamily="18" charset="0"/>
                                              <a:ea typeface="Cambria Math"/>
                                            </a:rPr>
                                            <m:t>2</m:t>
                                          </m:r>
                                        </m:sup>
                                      </m:sSup>
                                      <m:r>
                                        <a:rPr lang="fr-CA" sz="1600" i="1" dirty="0">
                                          <a:solidFill>
                                            <a:schemeClr val="tx1"/>
                                          </a:solidFill>
                                          <a:latin typeface="Cambria Math" panose="02040503050406030204" pitchFamily="18" charset="0"/>
                                          <a:ea typeface="Cambria Math"/>
                                        </a:rPr>
                                        <m:t>+0,1</m:t>
                                      </m:r>
                                    </m:num>
                                    <m:den>
                                      <m:f>
                                        <m:fPr>
                                          <m:type m:val="lin"/>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𝑎</m:t>
                                          </m:r>
                                        </m:num>
                                        <m:den>
                                          <m:r>
                                            <a:rPr lang="fr-CA" sz="1600" i="1" dirty="0">
                                              <a:solidFill>
                                                <a:schemeClr val="tx1"/>
                                              </a:solidFill>
                                              <a:latin typeface="Cambria Math" panose="02040503050406030204" pitchFamily="18" charset="0"/>
                                              <a:ea typeface="Cambria Math"/>
                                            </a:rPr>
                                            <m:t>𝑡</m:t>
                                          </m:r>
                                        </m:den>
                                      </m:f>
                                      <m:r>
                                        <a:rPr lang="fr-CA" sz="1600" i="1" dirty="0">
                                          <a:solidFill>
                                            <a:schemeClr val="tx1"/>
                                          </a:solidFill>
                                          <a:latin typeface="Cambria Math" panose="02040503050406030204" pitchFamily="18" charset="0"/>
                                          <a:ea typeface="Cambria Math"/>
                                        </a:rPr>
                                        <m:t>+0,5</m:t>
                                      </m:r>
                                    </m:den>
                                  </m:f>
                                </m:e>
                              </m:rad>
                            </m:den>
                          </m:f>
                        </m:e>
                      </m:rad>
                      <m:r>
                        <a:rPr lang="fr-CA" sz="1600" i="1"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1,6 </m:t>
                          </m:r>
                          <m:r>
                            <a:rPr lang="fr-CA" sz="1600" i="1" dirty="0">
                              <a:solidFill>
                                <a:schemeClr val="tx1"/>
                              </a:solidFill>
                              <a:latin typeface="Cambria Math" panose="02040503050406030204" pitchFamily="18" charset="0"/>
                              <a:ea typeface="Cambria Math"/>
                            </a:rPr>
                            <m:t>𝑤</m:t>
                          </m:r>
                        </m:num>
                        <m:den>
                          <m:r>
                            <a:rPr lang="fr-CA" sz="1600" i="1" dirty="0">
                              <a:solidFill>
                                <a:schemeClr val="tx1"/>
                              </a:solidFill>
                              <a:latin typeface="Cambria Math" panose="02040503050406030204" pitchFamily="18" charset="0"/>
                              <a:ea typeface="Cambria Math"/>
                            </a:rPr>
                            <m:t>𝑡</m:t>
                          </m:r>
                        </m:den>
                      </m:f>
                      <m:r>
                        <a:rPr lang="fr-CA" sz="1600" i="1" dirty="0">
                          <a:solidFill>
                            <a:schemeClr val="tx1"/>
                          </a:solidFill>
                          <a:latin typeface="Cambria Math" panose="02040503050406030204" pitchFamily="18" charset="0"/>
                          <a:ea typeface="Cambria Math"/>
                        </a:rPr>
                        <m:t>  </m:t>
                      </m:r>
                      <m:r>
                        <m:rPr>
                          <m:sty m:val="p"/>
                        </m:rPr>
                        <a:rPr lang="fr-CA" sz="1600" dirty="0">
                          <a:solidFill>
                            <a:schemeClr val="tx1"/>
                          </a:solidFill>
                          <a:latin typeface="Cambria Math" panose="02040503050406030204" pitchFamily="18" charset="0"/>
                          <a:ea typeface="Cambria Math"/>
                        </a:rPr>
                        <m:t>ou</m:t>
                      </m:r>
                      <m:r>
                        <a:rPr lang="fr-CA" sz="1600" dirty="0">
                          <a:solidFill>
                            <a:schemeClr val="tx1"/>
                          </a:solidFill>
                          <a:latin typeface="Cambria Math" panose="02040503050406030204" pitchFamily="18" charset="0"/>
                          <a:ea typeface="Cambria Math"/>
                        </a:rPr>
                        <m:t>  </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5 </m:t>
                          </m:r>
                          <m:r>
                            <a:rPr lang="fr-CA" sz="1600" i="1" dirty="0">
                              <a:solidFill>
                                <a:schemeClr val="tx1"/>
                              </a:solidFill>
                              <a:latin typeface="Cambria Math" panose="02040503050406030204" pitchFamily="18" charset="0"/>
                              <a:ea typeface="Cambria Math"/>
                            </a:rPr>
                            <m:t>𝑐</m:t>
                          </m:r>
                        </m:num>
                        <m:den>
                          <m:r>
                            <a:rPr lang="fr-CA" sz="1600" i="1" dirty="0">
                              <a:solidFill>
                                <a:schemeClr val="tx1"/>
                              </a:solidFill>
                              <a:latin typeface="Cambria Math" panose="02040503050406030204" pitchFamily="18" charset="0"/>
                              <a:ea typeface="Cambria Math"/>
                            </a:rPr>
                            <m:t>𝑡</m:t>
                          </m:r>
                        </m:den>
                      </m:f>
                    </m:oMath>
                  </m:oMathPara>
                </a14:m>
                <a:endParaRPr lang="fr-CA" sz="1600" dirty="0">
                  <a:solidFill>
                    <a:schemeClr val="tx1"/>
                  </a:solidFill>
                  <a:latin typeface="Univers Condensed" panose="020B0506020202050204"/>
                  <a:ea typeface="Cambria Math" panose="02040503050406030204" pitchFamily="18" charset="0"/>
                </a:endParaRPr>
              </a:p>
              <a:p>
                <a:pPr marL="857250" lvl="3" indent="0">
                  <a:buClr>
                    <a:schemeClr val="tx1"/>
                  </a:buClr>
                  <a:buNone/>
                  <a:defRPr/>
                </a:pPr>
                <a:r>
                  <a:rPr lang="fr-CA" sz="1600" dirty="0">
                    <a:solidFill>
                      <a:schemeClr val="tx1"/>
                    </a:solidFill>
                    <a:latin typeface="Univers Condensed" panose="020B0506020202050204"/>
                    <a:ea typeface="Cambria Math" panose="02040503050406030204" pitchFamily="18" charset="0"/>
                  </a:rPr>
                  <a:t>avec</a:t>
                </a:r>
              </a:p>
              <a:p>
                <a:pPr marL="1257300" lvl="3" indent="-400050">
                  <a:buClr>
                    <a:schemeClr val="tx1"/>
                  </a:buClr>
                  <a:buNone/>
                  <a:defRPr/>
                </a:pPr>
                <a14:m>
                  <m:oMathPara xmlns:m="http://schemas.openxmlformats.org/officeDocument/2006/math">
                    <m:oMathParaPr>
                      <m:jc m:val="left"/>
                    </m:oMathParaPr>
                    <m:oMath xmlns:m="http://schemas.openxmlformats.org/officeDocument/2006/math">
                      <m:r>
                        <a:rPr lang="fr-FR" sz="1600" i="1">
                          <a:solidFill>
                            <a:schemeClr val="tx1"/>
                          </a:solidFill>
                          <a:latin typeface="Cambria Math" panose="02040503050406030204" pitchFamily="18" charset="0"/>
                          <a:ea typeface="Cambria Math"/>
                        </a:rPr>
                        <m:t>𝛽</m:t>
                      </m:r>
                      <m:r>
                        <a:rPr lang="fr-CA" sz="1600" i="1">
                          <a:solidFill>
                            <a:schemeClr val="tx1"/>
                          </a:solidFill>
                          <a:latin typeface="Cambria Math" panose="02040503050406030204" pitchFamily="18" charset="0"/>
                          <a:ea typeface="Cambria Math"/>
                        </a:rPr>
                        <m:t>=</m:t>
                      </m:r>
                      <m:f>
                        <m:fPr>
                          <m:type m:val="lin"/>
                          <m:ctrlPr>
                            <a:rPr lang="fr-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𝑐</m:t>
                          </m:r>
                        </m:num>
                        <m:den>
                          <m:r>
                            <a:rPr lang="fr-CA" sz="1600" i="1">
                              <a:solidFill>
                                <a:schemeClr val="tx1"/>
                              </a:solidFill>
                              <a:latin typeface="Cambria Math" panose="02040503050406030204" pitchFamily="18" charset="0"/>
                              <a:ea typeface="Cambria Math"/>
                            </a:rPr>
                            <m:t>𝑤</m:t>
                          </m:r>
                        </m:den>
                      </m:f>
                    </m:oMath>
                  </m:oMathPara>
                </a14:m>
                <a:endParaRPr lang="fr-CA" sz="1600" dirty="0">
                  <a:solidFill>
                    <a:schemeClr val="tx1"/>
                  </a:solidFill>
                  <a:latin typeface="Univers Condensed" panose="020B0506020202050204"/>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661066"/>
                <a:ext cx="10033000" cy="6060409"/>
              </a:xfrm>
              <a:prstGeom prst="rect">
                <a:avLst/>
              </a:prstGeom>
              <a:blipFill>
                <a:blip r:embed="rId3"/>
                <a:stretch>
                  <a:fillRect l="-243" t="-302" b="-36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521" y="1268761"/>
            <a:ext cx="1273299" cy="225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23B1516C-A5BE-4A3D-8344-F5C92DF6FDAD}"/>
              </a:ext>
            </a:extLst>
          </p:cNvPr>
          <p:cNvSpPr/>
          <p:nvPr/>
        </p:nvSpPr>
        <p:spPr>
          <a:xfrm>
            <a:off x="8163520" y="1180133"/>
            <a:ext cx="1273299" cy="743025"/>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133" y="4155080"/>
            <a:ext cx="2123378" cy="2189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A1C644C5-3B5A-4900-9974-956050BA13E4}"/>
              </a:ext>
            </a:extLst>
          </p:cNvPr>
          <p:cNvSpPr/>
          <p:nvPr/>
        </p:nvSpPr>
        <p:spPr>
          <a:xfrm>
            <a:off x="8726054" y="4128018"/>
            <a:ext cx="1273299" cy="58767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83A9BE29-CE4F-BD44-A0EE-7DF0B157063E}"/>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1183490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031295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K – Élancement normalisé des éléments plats (parois)</a:t>
            </a:r>
          </a:p>
          <a:p>
            <a:r>
              <a:rPr lang="fr-FR" sz="2700" dirty="0"/>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7477235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Élancement normalisé des éléments plats (parois)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84</a:t>
            </a:fld>
            <a:endParaRPr lang="fr-FR"/>
          </a:p>
        </p:txBody>
      </p:sp>
    </p:spTree>
    <p:extLst>
      <p:ext uri="{BB962C8B-B14F-4D97-AF65-F5344CB8AC3E}">
        <p14:creationId xmlns:p14="http://schemas.microsoft.com/office/powerpoint/2010/main" val="194814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normalisé des éléments plats (parois)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683049"/>
                <a:ext cx="10202333" cy="56733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La </a:t>
                </a:r>
                <a:r>
                  <a:rPr lang="fr-FR" sz="1600" b="1" u="sng" dirty="0">
                    <a:solidFill>
                      <a:schemeClr val="tx1"/>
                    </a:solidFill>
                    <a:latin typeface="Univers Condensed"/>
                    <a:ea typeface="Cambria Math" panose="02040503050406030204" pitchFamily="18" charset="0"/>
                  </a:rPr>
                  <a:t>contrainte</a:t>
                </a:r>
                <a:r>
                  <a:rPr lang="fr-FR" sz="1600" b="1" dirty="0">
                    <a:solidFill>
                      <a:schemeClr val="tx1"/>
                    </a:solidFill>
                    <a:latin typeface="Univers Condensed"/>
                    <a:ea typeface="Cambria Math" panose="02040503050406030204" pitchFamily="18" charset="0"/>
                  </a:rPr>
                  <a:t> maximale de </a:t>
                </a:r>
                <a:r>
                  <a:rPr lang="fr-FR" sz="1600" b="1" u="sng" dirty="0">
                    <a:solidFill>
                      <a:schemeClr val="tx1"/>
                    </a:solidFill>
                    <a:latin typeface="Univers Condensed"/>
                    <a:ea typeface="Cambria Math" panose="02040503050406030204" pitchFamily="18" charset="0"/>
                  </a:rPr>
                  <a:t>voilement</a:t>
                </a:r>
                <a:r>
                  <a:rPr lang="fr-FR" sz="1600" b="1" dirty="0">
                    <a:solidFill>
                      <a:schemeClr val="tx1"/>
                    </a:solidFill>
                    <a:latin typeface="Univers Condensed"/>
                    <a:ea typeface="Cambria Math" panose="02040503050406030204" pitchFamily="18" charset="0"/>
                  </a:rPr>
                  <a:t> (ou flambage) </a:t>
                </a:r>
                <a:r>
                  <a:rPr lang="fr-FR" sz="1600" b="1" u="sng" dirty="0">
                    <a:solidFill>
                      <a:schemeClr val="tx1"/>
                    </a:solidFill>
                    <a:latin typeface="Univers Condensed"/>
                    <a:ea typeface="Cambria Math" panose="02040503050406030204" pitchFamily="18" charset="0"/>
                  </a:rPr>
                  <a:t>élastique</a:t>
                </a:r>
                <a:r>
                  <a:rPr lang="fr-FR" sz="1600" b="1"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𝑒</m:t>
                        </m:r>
                      </m:sub>
                    </m:sSub>
                  </m:oMath>
                </a14:m>
                <a:r>
                  <a:rPr lang="fr-FR" sz="1600" dirty="0">
                    <a:solidFill>
                      <a:schemeClr val="tx1"/>
                    </a:solidFill>
                    <a:latin typeface="Univers Condensed"/>
                    <a:ea typeface="Cambria Math" panose="02040503050406030204" pitchFamily="18" charset="0"/>
                  </a:rPr>
                  <a:t>) représente la </a:t>
                </a:r>
                <a:r>
                  <a:rPr lang="fr-FR" sz="1600" u="sng" dirty="0">
                    <a:solidFill>
                      <a:schemeClr val="tx1"/>
                    </a:solidFill>
                    <a:latin typeface="Univers Condensed"/>
                    <a:ea typeface="Cambria Math" panose="02040503050406030204" pitchFamily="18" charset="0"/>
                  </a:rPr>
                  <a:t>contrainte maximale</a:t>
                </a:r>
                <a:r>
                  <a:rPr lang="fr-FR" sz="1600" dirty="0">
                    <a:solidFill>
                      <a:schemeClr val="tx1"/>
                    </a:solidFill>
                    <a:latin typeface="Univers Condensed"/>
                    <a:ea typeface="Cambria Math" panose="02040503050406030204" pitchFamily="18" charset="0"/>
                  </a:rPr>
                  <a:t> que peut supporter un élément plat en compression avant que la flambage ne se produise </a:t>
                </a:r>
                <a:r>
                  <a:rPr lang="fr-FR" sz="1600" u="sng" dirty="0">
                    <a:solidFill>
                      <a:schemeClr val="tx1"/>
                    </a:solidFill>
                    <a:latin typeface="Univers Condensed"/>
                    <a:ea typeface="Cambria Math" panose="02040503050406030204" pitchFamily="18" charset="0"/>
                  </a:rPr>
                  <a:t>sans qu’il n’y ait plastification de la section </a:t>
                </a:r>
                <a:r>
                  <a:rPr lang="fr-FR" sz="16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𝐶</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𝐴</m:t>
                              </m:r>
                            </m:e>
                            <m:sub>
                              <m:r>
                                <a:rPr lang="fr-CA" sz="1600" i="1" dirty="0">
                                  <a:solidFill>
                                    <a:schemeClr val="tx1"/>
                                  </a:solidFill>
                                  <a:latin typeface="Cambria Math" panose="02040503050406030204" pitchFamily="18" charset="0"/>
                                  <a:ea typeface="Cambria Math" panose="02040503050406030204" pitchFamily="18" charset="0"/>
                                </a:rPr>
                                <m:t>𝑔</m:t>
                              </m:r>
                            </m:sub>
                          </m:sSub>
                        </m:num>
                        <m:den>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𝜆</m:t>
                              </m:r>
                            </m:e>
                            <m:sub>
                              <m:r>
                                <a:rPr lang="fr-CA" sz="1600" i="1">
                                  <a:solidFill>
                                    <a:schemeClr val="tx1"/>
                                  </a:solidFill>
                                  <a:latin typeface="Cambria Math" panose="02040503050406030204" pitchFamily="18" charset="0"/>
                                </a:rPr>
                                <m:t>𝑒</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den>
                      </m:f>
                      <m:r>
                        <a:rPr lang="fr-FR" sz="1600" i="1">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𝜆</m:t>
                              </m:r>
                            </m:e>
                            <m:sub>
                              <m:r>
                                <a:rPr lang="fr-CA" sz="1600" i="1">
                                  <a:solidFill>
                                    <a:schemeClr val="tx1"/>
                                  </a:solidFill>
                                  <a:latin typeface="Cambria Math" panose="02040503050406030204" pitchFamily="18" charset="0"/>
                                </a:rPr>
                                <m:t>𝑒</m:t>
                              </m:r>
                            </m:sub>
                            <m:sup>
                              <m:r>
                                <a:rPr lang="fr-FR" sz="1600" i="1">
                                  <a:solidFill>
                                    <a:schemeClr val="tx1"/>
                                  </a:solidFill>
                                  <a:latin typeface="Cambria Math" panose="02040503050406030204" pitchFamily="18" charset="0"/>
                                </a:rPr>
                                <m:t>2</m:t>
                              </m:r>
                            </m:sup>
                          </m:sSubSup>
                          <m:r>
                            <m:rPr>
                              <m:nor/>
                            </m:rPr>
                            <a:rPr lang="fr-FR" sz="1600">
                              <a:solidFill>
                                <a:schemeClr val="tx1"/>
                              </a:solidFill>
                              <a:latin typeface="Univers Condensed"/>
                            </a:rPr>
                            <m:t> </m:t>
                          </m:r>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𝑒</m:t>
                        </m:r>
                      </m:sub>
                    </m:sSub>
                    <m:r>
                      <a:rPr lang="en-CA" sz="1600" i="1" dirty="0">
                        <a:solidFill>
                          <a:schemeClr val="tx1"/>
                        </a:solidFill>
                        <a:latin typeface="Cambria Math" panose="02040503050406030204" pitchFamily="18" charset="0"/>
                        <a:ea typeface="Cambria Math"/>
                      </a:rPr>
                      <m:t> </m:t>
                    </m:r>
                  </m:oMath>
                </a14:m>
                <a:r>
                  <a:rPr lang="fr-FR" sz="1600" dirty="0">
                    <a:solidFill>
                      <a:schemeClr val="tx1"/>
                    </a:solidFill>
                    <a:latin typeface="Univers Condensed"/>
                    <a:ea typeface="Cambria Math" panose="02040503050406030204" pitchFamily="18" charset="0"/>
                  </a:rPr>
                  <a:t>: </a:t>
                </a:r>
                <a:r>
                  <a:rPr lang="fr-FR" sz="1600" b="1" u="sng" dirty="0">
                    <a:solidFill>
                      <a:schemeClr val="tx1"/>
                    </a:solidFill>
                    <a:latin typeface="Univers Condensed"/>
                    <a:ea typeface="Cambria Math" panose="02040503050406030204" pitchFamily="18" charset="0"/>
                  </a:rPr>
                  <a:t>élancement</a:t>
                </a:r>
                <a:r>
                  <a:rPr lang="fr-FR" sz="1600" b="1" dirty="0">
                    <a:solidFill>
                      <a:schemeClr val="tx1"/>
                    </a:solidFill>
                    <a:latin typeface="Univers Condensed"/>
                    <a:ea typeface="Cambria Math" panose="02040503050406030204" pitchFamily="18" charset="0"/>
                  </a:rPr>
                  <a:t> produisant le flambage </a:t>
                </a:r>
                <a:r>
                  <a:rPr lang="fr-FR" sz="1600" b="1" u="sng" dirty="0">
                    <a:solidFill>
                      <a:schemeClr val="tx1"/>
                    </a:solidFill>
                    <a:latin typeface="Univers Condensed"/>
                    <a:ea typeface="Cambria Math" panose="02040503050406030204" pitchFamily="18" charset="0"/>
                  </a:rPr>
                  <a:t>élastique</a:t>
                </a: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𝐸</m:t>
                    </m:r>
                  </m:oMath>
                </a14:m>
                <a:r>
                  <a:rPr lang="fr-FR" sz="1600" dirty="0">
                    <a:solidFill>
                      <a:schemeClr val="tx1"/>
                    </a:solidFill>
                    <a:latin typeface="Univers Condensed"/>
                    <a:ea typeface="Cambria Math" panose="02040503050406030204" pitchFamily="18" charset="0"/>
                  </a:rPr>
                  <a:t> : module d’élasticité de l’aluminium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70 000 </m:t>
                    </m:r>
                    <m:r>
                      <m:rPr>
                        <m:sty m:val="p"/>
                      </m:rPr>
                      <a:rPr lang="fr-FR" sz="1600" dirty="0" err="1">
                        <a:solidFill>
                          <a:schemeClr val="tx1"/>
                        </a:solidFill>
                        <a:latin typeface="Cambria Math" panose="02040503050406030204" pitchFamily="18" charset="0"/>
                        <a:ea typeface="Cambria Math" panose="02040503050406030204" pitchFamily="18" charset="0"/>
                      </a:rPr>
                      <m:t>M</m:t>
                    </m:r>
                    <m:r>
                      <m:rPr>
                        <m:sty m:val="p"/>
                      </m:rPr>
                      <a:rPr lang="fr-FR" sz="1600" dirty="0">
                        <a:solidFill>
                          <a:schemeClr val="tx1"/>
                        </a:solidFill>
                        <a:latin typeface="Cambria Math" panose="02040503050406030204" pitchFamily="18" charset="0"/>
                        <a:ea typeface="Cambria Math" panose="02040503050406030204" pitchFamily="18" charset="0"/>
                      </a:rPr>
                      <m:t>P</m:t>
                    </m:r>
                    <m:r>
                      <m:rPr>
                        <m:sty m:val="p"/>
                      </m:rPr>
                      <a:rPr lang="fr-FR" sz="1600" dirty="0" err="1">
                        <a:solidFill>
                          <a:schemeClr val="tx1"/>
                        </a:solidFill>
                        <a:latin typeface="Cambria Math" panose="02040503050406030204" pitchFamily="18" charset="0"/>
                        <a:ea typeface="Cambria Math" panose="02040503050406030204" pitchFamily="18" charset="0"/>
                      </a:rPr>
                      <m:t>a</m:t>
                    </m:r>
                  </m:oMath>
                </a14:m>
                <a:r>
                  <a:rPr lang="fr-FR" sz="16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En réaménageant cette équation et </a:t>
                </a:r>
                <a:r>
                  <a:rPr lang="fr-FR" sz="1600" u="sng" dirty="0">
                    <a:solidFill>
                      <a:schemeClr val="tx1"/>
                    </a:solidFill>
                    <a:latin typeface="Univers Condensed"/>
                    <a:ea typeface="Cambria Math" panose="02040503050406030204" pitchFamily="18" charset="0"/>
                  </a:rPr>
                  <a:t>en considérant comme contrainte maximale, la limite élastique</a:t>
                </a:r>
                <a:r>
                  <a:rPr lang="fr-FR" sz="1600" dirty="0">
                    <a:solidFill>
                      <a:schemeClr val="tx1"/>
                    </a:solidFill>
                    <a:latin typeface="Univers Condensed"/>
                    <a:ea typeface="Cambria Math" panose="02040503050406030204" pitchFamily="18" charset="0"/>
                  </a:rPr>
                  <a:t> de l’alliage d’aluminium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𝑒</m:t>
                        </m:r>
                      </m:sub>
                    </m:sSub>
                    <m:r>
                      <a:rPr lang="fr-CA" sz="1600" dirty="0">
                        <a:solidFill>
                          <a:schemeClr val="tx1"/>
                        </a:solidFill>
                        <a:latin typeface="Cambria Math" panose="02040503050406030204" pitchFamily="18" charset="0"/>
                        <a:ea typeface="Cambria Math" panose="02040503050406030204" pitchFamily="18" charset="0"/>
                      </a:rPr>
                      <m:t>=</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𝑦</m:t>
                        </m:r>
                      </m:sub>
                    </m:sSub>
                  </m:oMath>
                </a14:m>
                <a:r>
                  <a:rPr lang="fr-FR" sz="1600" dirty="0">
                    <a:solidFill>
                      <a:schemeClr val="tx1"/>
                    </a:solidFill>
                    <a:latin typeface="Univers Condensed"/>
                    <a:ea typeface="Cambria Math" panose="02040503050406030204" pitchFamily="18" charset="0"/>
                  </a:rPr>
                  <a:t>), on peut calculer l’élancement qui produira la contrainte de flambage élastique maximale dans un élément plat :</a:t>
                </a:r>
              </a:p>
              <a:p>
                <a:pPr marL="342900" lvl="1" indent="-3429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𝑒</m:t>
                          </m:r>
                        </m:sub>
                      </m:sSub>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𝑦</m:t>
                                  </m:r>
                                </m:sub>
                              </m:sSub>
                            </m:den>
                          </m:f>
                        </m:e>
                      </m:rad>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683049"/>
                <a:ext cx="10202333" cy="5673301"/>
              </a:xfrm>
              <a:prstGeom prst="rect">
                <a:avLst/>
              </a:prstGeom>
              <a:blipFill>
                <a:blip r:embed="rId3"/>
                <a:stretch>
                  <a:fillRect l="-2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Image 5">
            <a:extLst>
              <a:ext uri="{FF2B5EF4-FFF2-40B4-BE49-F238E27FC236}">
                <a16:creationId xmlns:a16="http://schemas.microsoft.com/office/drawing/2014/main" id="{1387AE4D-4710-49F6-9580-060C305139B4}"/>
              </a:ext>
            </a:extLst>
          </p:cNvPr>
          <p:cNvPicPr>
            <a:picLocks noChangeAspect="1"/>
          </p:cNvPicPr>
          <p:nvPr/>
        </p:nvPicPr>
        <p:blipFill>
          <a:blip r:embed="rId4"/>
          <a:stretch>
            <a:fillRect/>
          </a:stretch>
        </p:blipFill>
        <p:spPr>
          <a:xfrm>
            <a:off x="5939366" y="4514147"/>
            <a:ext cx="3724095" cy="2207328"/>
          </a:xfrm>
          <a:prstGeom prst="rect">
            <a:avLst/>
          </a:prstGeom>
        </p:spPr>
      </p:pic>
      <p:sp>
        <p:nvSpPr>
          <p:cNvPr id="7" name="Rectangle 6">
            <a:extLst>
              <a:ext uri="{FF2B5EF4-FFF2-40B4-BE49-F238E27FC236}">
                <a16:creationId xmlns:a16="http://schemas.microsoft.com/office/drawing/2014/main" id="{DB526929-3EAE-324E-BBED-DF2CBD311378}"/>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534960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Élancement normalisé des éléments plats (parois)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715678"/>
                <a:ext cx="9821449" cy="20952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(1</a:t>
                </a:r>
                <a:r>
                  <a:rPr lang="fr-FR" sz="1600" baseline="30000" dirty="0">
                    <a:solidFill>
                      <a:schemeClr val="tx1"/>
                    </a:solidFill>
                    <a:latin typeface="Univers Condensed"/>
                    <a:ea typeface="Cambria Math" panose="02040503050406030204" pitchFamily="18" charset="0"/>
                  </a:rPr>
                  <a:t>er</a:t>
                </a:r>
                <a:r>
                  <a:rPr lang="fr-FR" sz="1600" dirty="0">
                    <a:solidFill>
                      <a:schemeClr val="tx1"/>
                    </a:solidFill>
                    <a:latin typeface="Univers Condensed"/>
                    <a:ea typeface="Cambria Math" panose="02040503050406030204" pitchFamily="18" charset="0"/>
                  </a:rPr>
                  <a:t> Étape) L’approche utilisée dans la norme S157 est une fois l’élancement (</a:t>
                </a:r>
                <a14:m>
                  <m:oMath xmlns:m="http://schemas.openxmlformats.org/officeDocument/2006/math">
                    <m:r>
                      <a:rPr lang="en-CA"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de l’élément calculé, on calcule ensuite </a:t>
                </a:r>
                <a:r>
                  <a:rPr lang="fr-FR" sz="1600" b="1" dirty="0">
                    <a:solidFill>
                      <a:schemeClr val="tx1"/>
                    </a:solidFill>
                    <a:latin typeface="Univers Condensed"/>
                    <a:ea typeface="Cambria Math" panose="02040503050406030204" pitchFamily="18" charset="0"/>
                  </a:rPr>
                  <a:t>l’élancement normalisé </a:t>
                </a:r>
                <a:r>
                  <a:rPr lang="fr-FR" sz="1600" dirty="0">
                    <a:solidFill>
                      <a:schemeClr val="tx1"/>
                    </a:solidFill>
                    <a:latin typeface="Univers Condensed"/>
                    <a:ea typeface="Cambria Math" panose="02040503050406030204" pitchFamily="18" charset="0"/>
                  </a:rPr>
                  <a:t>(</a:t>
                </a:r>
                <a14:m>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oMath>
                </a14:m>
                <a:r>
                  <a:rPr lang="fr-FR" sz="1600" dirty="0">
                    <a:solidFill>
                      <a:schemeClr val="tx1"/>
                    </a:solidFill>
                    <a:latin typeface="Univers Condensed"/>
                    <a:ea typeface="Cambria Math" panose="02040503050406030204" pitchFamily="18" charset="0"/>
                  </a:rPr>
                  <a:t>) de la façon suivante :</a:t>
                </a:r>
              </a:p>
              <a:p>
                <a:pPr marL="342900" lvl="1" indent="-342900" eaLnBrk="1" hangingPunct="1">
                  <a:buClr>
                    <a:srgbClr val="FF0000"/>
                  </a:buClr>
                  <a:buFont typeface="Wingdings" panose="05000000000000000000" pitchFamily="2" charset="2"/>
                  <a:buChar char="Ø"/>
                  <a:defRPr/>
                </a:pPr>
                <a:endParaRPr lang="fr-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fr-FR"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a:rPr>
                            <m:t>𝜆</m:t>
                          </m:r>
                        </m:num>
                        <m:den>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𝜆</m:t>
                              </m:r>
                            </m:e>
                            <m:sub>
                              <m:r>
                                <a:rPr lang="fr-CA" sz="1600" i="1" dirty="0">
                                  <a:solidFill>
                                    <a:schemeClr val="tx1"/>
                                  </a:solidFill>
                                  <a:latin typeface="Cambria Math" panose="02040503050406030204" pitchFamily="18" charset="0"/>
                                  <a:ea typeface="Cambria Math"/>
                                </a:rPr>
                                <m:t>𝑒</m:t>
                              </m:r>
                            </m:sub>
                          </m:sSub>
                        </m:den>
                      </m:f>
                      <m:r>
                        <a:rPr lang="fr-CA" sz="1600" i="1" dirty="0">
                          <a:solidFill>
                            <a:schemeClr val="tx1"/>
                          </a:solidFill>
                          <a:latin typeface="Cambria Math" panose="02040503050406030204" pitchFamily="18" charset="0"/>
                          <a:ea typeface="Cambria Math" panose="02040503050406030204" pitchFamily="18" charset="0"/>
                        </a:rPr>
                        <m:t>=</m:t>
                      </m:r>
                      <m:f>
                        <m:fPr>
                          <m:ctrlPr>
                            <a:rPr lang="fr-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a:rPr>
                            <m:t>𝜆</m:t>
                          </m:r>
                        </m:num>
                        <m:den>
                          <m:rad>
                            <m:radPr>
                              <m:degHide m:val="on"/>
                              <m:ctrlPr>
                                <a:rPr lang="en-CA" sz="1600" i="1" dirty="0">
                                  <a:solidFill>
                                    <a:schemeClr val="tx1"/>
                                  </a:solidFill>
                                  <a:latin typeface="Cambria Math" panose="02040503050406030204" pitchFamily="18" charset="0"/>
                                  <a:ea typeface="Cambria Math"/>
                                </a:rPr>
                              </m:ctrlPr>
                            </m:radPr>
                            <m:deg/>
                            <m:e>
                              <m:f>
                                <m:fPr>
                                  <m:ctrlPr>
                                    <a:rPr lang="fr-FR" sz="1600" i="1" dirty="0">
                                      <a:solidFill>
                                        <a:schemeClr val="tx1"/>
                                      </a:solidFill>
                                      <a:latin typeface="Cambria Math" panose="02040503050406030204" pitchFamily="18" charset="0"/>
                                      <a:ea typeface="Cambria Math" panose="02040503050406030204" pitchFamily="18" charset="0"/>
                                    </a:rPr>
                                  </m:ctrlPr>
                                </m:fPr>
                                <m:num>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num>
                                <m:den>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𝑦</m:t>
                                      </m:r>
                                    </m:sub>
                                  </m:sSub>
                                </m:den>
                              </m:f>
                            </m:e>
                          </m:rad>
                        </m:den>
                      </m:f>
                      <m:r>
                        <a:rPr lang="fr-CA" sz="1600" i="1" dirty="0">
                          <a:solidFill>
                            <a:schemeClr val="tx1"/>
                          </a:solidFill>
                          <a:latin typeface="Cambria Math" panose="02040503050406030204" pitchFamily="18" charset="0"/>
                          <a:ea typeface="Cambria Math" panose="02040503050406030204" pitchFamily="18" charset="0"/>
                        </a:rPr>
                        <m:t>=</m:t>
                      </m:r>
                      <m:f>
                        <m:fPr>
                          <m:ctrlPr>
                            <a:rPr lang="fr-FR"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a:rPr>
                            <m:t>𝜆</m:t>
                          </m:r>
                        </m:num>
                        <m:den>
                          <m:r>
                            <a:rPr lang="fr-FR" sz="1600" i="1" dirty="0">
                              <a:solidFill>
                                <a:schemeClr val="tx1"/>
                              </a:solidFill>
                              <a:latin typeface="Cambria Math" panose="02040503050406030204" pitchFamily="18" charset="0"/>
                              <a:ea typeface="Cambria Math"/>
                            </a:rPr>
                            <m:t>𝜋</m:t>
                          </m:r>
                        </m:den>
                      </m:f>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r>
                                <a:rPr lang="en-CA" sz="1600" i="1" dirty="0">
                                  <a:solidFill>
                                    <a:schemeClr val="tx1"/>
                                  </a:solidFill>
                                  <a:latin typeface="Cambria Math" panose="02040503050406030204" pitchFamily="18" charset="0"/>
                                  <a:ea typeface="Cambria Math" panose="02040503050406030204" pitchFamily="18" charset="0"/>
                                </a:rPr>
                                <m:t>𝐸</m:t>
                              </m:r>
                            </m:den>
                          </m:f>
                        </m:e>
                      </m:rad>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715678"/>
                <a:ext cx="9821449" cy="2095256"/>
              </a:xfrm>
              <a:prstGeom prst="rect">
                <a:avLst/>
              </a:prstGeom>
              <a:blipFill>
                <a:blip r:embed="rId3"/>
                <a:stretch>
                  <a:fillRect l="-186" t="-872" r="-8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5627785"/>
                <a:ext cx="9762067" cy="9111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(2</a:t>
                </a:r>
                <a:r>
                  <a:rPr lang="fr-FR" sz="1600" baseline="30000" dirty="0">
                    <a:solidFill>
                      <a:schemeClr val="tx1"/>
                    </a:solidFill>
                    <a:latin typeface="Univers Condensed"/>
                    <a:ea typeface="Cambria Math" panose="02040503050406030204" pitchFamily="18" charset="0"/>
                  </a:rPr>
                  <a:t>e</a:t>
                </a:r>
                <a:r>
                  <a:rPr lang="fr-FR" sz="1600" dirty="0">
                    <a:solidFill>
                      <a:schemeClr val="tx1"/>
                    </a:solidFill>
                    <a:latin typeface="Univers Condensed"/>
                    <a:ea typeface="Cambria Math" panose="02040503050406030204" pitchFamily="18" charset="0"/>
                  </a:rPr>
                  <a:t> Étape) Une approche de normalisation sera aussi appliquée à la détermination de la </a:t>
                </a:r>
                <a:r>
                  <a:rPr lang="fr-FR" sz="1600" b="1" dirty="0">
                    <a:solidFill>
                      <a:schemeClr val="tx1"/>
                    </a:solidFill>
                    <a:latin typeface="Univers Condensed"/>
                    <a:ea typeface="Cambria Math" panose="02040503050406030204" pitchFamily="18" charset="0"/>
                  </a:rPr>
                  <a:t>contrainte de flambage</a:t>
                </a:r>
                <a:r>
                  <a:rPr lang="fr-FR" sz="1600" dirty="0">
                    <a:solidFill>
                      <a:schemeClr val="tx1"/>
                    </a:solidFill>
                    <a:latin typeface="Univers Condensed"/>
                    <a:ea typeface="Cambria Math" panose="02040503050406030204" pitchFamily="18" charset="0"/>
                  </a:rPr>
                  <a:t>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𝑐</m:t>
                        </m:r>
                      </m:sub>
                    </m:sSub>
                  </m:oMath>
                </a14:m>
                <a:r>
                  <a:rPr lang="fr-FR" sz="1600" dirty="0">
                    <a:solidFill>
                      <a:schemeClr val="tx1"/>
                    </a:solidFill>
                    <a:latin typeface="Univers Condensed"/>
                    <a:ea typeface="Cambria Math" panose="02040503050406030204" pitchFamily="18" charset="0"/>
                  </a:rPr>
                  <a:t>) par la détermination d’une </a:t>
                </a:r>
                <a:r>
                  <a:rPr lang="fr-FR" sz="1600" b="1" dirty="0">
                    <a:solidFill>
                      <a:schemeClr val="tx1"/>
                    </a:solidFill>
                    <a:latin typeface="Univers Condensed"/>
                    <a:ea typeface="Cambria Math" panose="02040503050406030204" pitchFamily="18" charset="0"/>
                  </a:rPr>
                  <a:t>contrainte de flambage normalisée</a:t>
                </a:r>
                <a:r>
                  <a:rPr lang="fr-FR" sz="1600" dirty="0">
                    <a:solidFill>
                      <a:schemeClr val="tx1"/>
                    </a:solidFill>
                    <a:latin typeface="Univers Condensed"/>
                    <a:ea typeface="Cambria Math" panose="02040503050406030204" pitchFamily="18" charset="0"/>
                  </a:rPr>
                  <a:t> (</a:t>
                </a:r>
                <a14:m>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oMath>
                </a14:m>
                <a:r>
                  <a:rPr lang="fr-FR" sz="1600" dirty="0">
                    <a:solidFill>
                      <a:schemeClr val="tx1"/>
                    </a:solidFill>
                    <a:latin typeface="Univers Condensed"/>
                    <a:ea typeface="Cambria Math" panose="02040503050406030204" pitchFamily="18" charset="0"/>
                  </a:rPr>
                  <a:t>)</a:t>
                </a: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5627785"/>
                <a:ext cx="9762067" cy="911127"/>
              </a:xfrm>
              <a:prstGeom prst="rect">
                <a:avLst/>
              </a:prstGeom>
              <a:blipFill>
                <a:blip r:embed="rId4"/>
                <a:stretch>
                  <a:fillRect l="-187" t="-2000" r="-6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840" y="2060849"/>
            <a:ext cx="5544616" cy="325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857841" y="3852857"/>
            <a:ext cx="2653983" cy="738664"/>
          </a:xfrm>
          <a:prstGeom prst="rect">
            <a:avLst/>
          </a:prstGeom>
        </p:spPr>
        <p:txBody>
          <a:bodyPr wrap="square">
            <a:spAutoFit/>
          </a:bodyPr>
          <a:lstStyle/>
          <a:p>
            <a:r>
              <a:rPr lang="fr-FR" sz="1400" dirty="0">
                <a:latin typeface="Univers Condensed"/>
              </a:rPr>
              <a:t>Courbe de résistance normalisée pour le calcul des pièces comprimées et fléchies</a:t>
            </a:r>
          </a:p>
        </p:txBody>
      </p:sp>
      <p:sp>
        <p:nvSpPr>
          <p:cNvPr id="13" name="Rectangle 12">
            <a:extLst>
              <a:ext uri="{FF2B5EF4-FFF2-40B4-BE49-F238E27FC236}">
                <a16:creationId xmlns:a16="http://schemas.microsoft.com/office/drawing/2014/main" id="{A817A8E6-DF23-4561-95BA-69E519373ABC}"/>
              </a:ext>
            </a:extLst>
          </p:cNvPr>
          <p:cNvSpPr/>
          <p:nvPr/>
        </p:nvSpPr>
        <p:spPr>
          <a:xfrm>
            <a:off x="5159898" y="2459559"/>
            <a:ext cx="720079" cy="2717527"/>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CE691984-969C-412E-98E4-85F33E43FA05}"/>
              </a:ext>
            </a:extLst>
          </p:cNvPr>
          <p:cNvSpPr/>
          <p:nvPr/>
        </p:nvSpPr>
        <p:spPr>
          <a:xfrm>
            <a:off x="7008706" y="2761097"/>
            <a:ext cx="2804352" cy="532333"/>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mc:AlternateContent xmlns:mc="http://schemas.openxmlformats.org/markup-compatibility/2006" xmlns:a14="http://schemas.microsoft.com/office/drawing/2010/main">
        <mc:Choice Requires="a14">
          <p:sp>
            <p:nvSpPr>
              <p:cNvPr id="16" name="Rectangle 15"/>
              <p:cNvSpPr/>
              <p:nvPr/>
            </p:nvSpPr>
            <p:spPr>
              <a:xfrm>
                <a:off x="7032104" y="2852937"/>
                <a:ext cx="2780954" cy="376321"/>
              </a:xfrm>
              <a:prstGeom prst="rect">
                <a:avLst/>
              </a:prstGeom>
            </p:spPr>
            <p:txBody>
              <a:bodyPr wrap="none">
                <a:spAutoFit/>
              </a:bodyPr>
              <a:lstStyle/>
              <a:p>
                <a:pPr marL="0" lvl="1" indent="-57150">
                  <a:buClr>
                    <a:srgbClr val="000099"/>
                  </a:buClr>
                  <a:defRPr/>
                </a:pPr>
                <a14:m>
                  <m:oMath xmlns:m="http://schemas.openxmlformats.org/officeDocument/2006/math">
                    <m:acc>
                      <m:accPr>
                        <m:chr m:val="̅"/>
                        <m:ctrlPr>
                          <a:rPr lang="fr-CA" b="1" i="1" dirty="0">
                            <a:solidFill>
                              <a:srgbClr val="000099"/>
                            </a:solidFill>
                            <a:latin typeface="Cambria Math" panose="02040503050406030204" pitchFamily="18" charset="0"/>
                            <a:ea typeface="Cambria Math"/>
                          </a:rPr>
                        </m:ctrlPr>
                      </m:accPr>
                      <m:e>
                        <m:r>
                          <a:rPr lang="fr-CA" b="1" i="1" dirty="0">
                            <a:solidFill>
                              <a:srgbClr val="000099"/>
                            </a:solidFill>
                            <a:latin typeface="Cambria Math"/>
                            <a:ea typeface="Cambria Math"/>
                          </a:rPr>
                          <m:t>𝝀</m:t>
                        </m:r>
                      </m:e>
                    </m:acc>
                    <m:r>
                      <a:rPr lang="fr-CA" b="1" i="1" dirty="0">
                        <a:solidFill>
                          <a:srgbClr val="000099"/>
                        </a:solidFill>
                        <a:latin typeface="Cambria Math"/>
                        <a:ea typeface="Cambria Math"/>
                      </a:rPr>
                      <m:t>&lt;</m:t>
                    </m:r>
                    <m:sSub>
                      <m:sSubPr>
                        <m:ctrlPr>
                          <a:rPr lang="fr-CA" b="1" i="1" dirty="0">
                            <a:solidFill>
                              <a:srgbClr val="000099"/>
                            </a:solidFill>
                            <a:latin typeface="Cambria Math" panose="02040503050406030204" pitchFamily="18" charset="0"/>
                            <a:ea typeface="Cambria Math"/>
                          </a:rPr>
                        </m:ctrlPr>
                      </m:sSubPr>
                      <m:e>
                        <m:acc>
                          <m:accPr>
                            <m:chr m:val="̅"/>
                            <m:ctrlPr>
                              <a:rPr lang="fr-CA" b="1" i="1" dirty="0">
                                <a:solidFill>
                                  <a:srgbClr val="000099"/>
                                </a:solidFill>
                                <a:latin typeface="Cambria Math" panose="02040503050406030204" pitchFamily="18" charset="0"/>
                                <a:ea typeface="Cambria Math"/>
                              </a:rPr>
                            </m:ctrlPr>
                          </m:accPr>
                          <m:e>
                            <m:r>
                              <a:rPr lang="fr-CA" b="1" i="1" dirty="0">
                                <a:solidFill>
                                  <a:srgbClr val="000099"/>
                                </a:solidFill>
                                <a:latin typeface="Cambria Math"/>
                                <a:ea typeface="Cambria Math"/>
                              </a:rPr>
                              <m:t>𝝀</m:t>
                            </m:r>
                          </m:e>
                        </m:acc>
                      </m:e>
                      <m:sub>
                        <m:r>
                          <a:rPr lang="fr-CA" b="1" i="1" dirty="0">
                            <a:solidFill>
                              <a:srgbClr val="000099"/>
                            </a:solidFill>
                            <a:latin typeface="Cambria Math"/>
                            <a:ea typeface="Cambria Math"/>
                          </a:rPr>
                          <m:t>𝟎</m:t>
                        </m:r>
                      </m:sub>
                    </m:sSub>
                  </m:oMath>
                </a14:m>
                <a:r>
                  <a:rPr lang="en-CA" b="1" dirty="0">
                    <a:latin typeface="+mj-lt"/>
                    <a:ea typeface="Cambria Math" panose="02040503050406030204" pitchFamily="18" charset="0"/>
                  </a:rPr>
                  <a:t>: </a:t>
                </a:r>
                <a:r>
                  <a:rPr lang="fr-FR" b="1" dirty="0">
                    <a:latin typeface="+mj-lt"/>
                    <a:ea typeface="Cambria Math" panose="02040503050406030204" pitchFamily="18" charset="0"/>
                  </a:rPr>
                  <a:t>aucun flambement</a:t>
                </a:r>
              </a:p>
            </p:txBody>
          </p:sp>
        </mc:Choice>
        <mc:Fallback xmlns="">
          <p:sp>
            <p:nvSpPr>
              <p:cNvPr id="16" name="Rectangle 15"/>
              <p:cNvSpPr>
                <a:spLocks noRot="1" noChangeAspect="1" noMove="1" noResize="1" noEditPoints="1" noAdjustHandles="1" noChangeArrowheads="1" noChangeShapeType="1" noTextEdit="1"/>
              </p:cNvSpPr>
              <p:nvPr/>
            </p:nvSpPr>
            <p:spPr>
              <a:xfrm>
                <a:off x="7032104" y="2852937"/>
                <a:ext cx="2780954" cy="376321"/>
              </a:xfrm>
              <a:prstGeom prst="rect">
                <a:avLst/>
              </a:prstGeom>
              <a:blipFill>
                <a:blip r:embed="rId6"/>
                <a:stretch>
                  <a:fillRect t="-4839" b="-25806"/>
                </a:stretch>
              </a:blipFill>
            </p:spPr>
            <p:txBody>
              <a:bodyPr/>
              <a:lstStyle/>
              <a:p>
                <a:r>
                  <a:rPr lang="fr-CA">
                    <a:noFill/>
                  </a:rPr>
                  <a:t> </a:t>
                </a:r>
              </a:p>
            </p:txBody>
          </p:sp>
        </mc:Fallback>
      </mc:AlternateContent>
      <p:sp>
        <p:nvSpPr>
          <p:cNvPr id="15" name="Rectangle 14">
            <a:extLst>
              <a:ext uri="{FF2B5EF4-FFF2-40B4-BE49-F238E27FC236}">
                <a16:creationId xmlns:a16="http://schemas.microsoft.com/office/drawing/2014/main" id="{903E60E8-994F-0046-979F-F831DA24B320}"/>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8101734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2104158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L – Contrainte de flambement normalisée des éléments plats (parois)</a:t>
            </a:r>
          </a:p>
          <a:p>
            <a:r>
              <a:rPr lang="fr-FR" sz="2700" dirty="0"/>
              <a:t>M – Contrainte de flambement (voilement) des éléments plats (parois)</a:t>
            </a:r>
            <a:endParaRPr lang="fr-CA" sz="2700" dirty="0"/>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811607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Contrainte de flambement normalisée des éléments plats (parois)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89</a:t>
            </a:fld>
            <a:endParaRPr lang="fr-FR"/>
          </a:p>
        </p:txBody>
      </p:sp>
    </p:spTree>
    <p:extLst>
      <p:ext uri="{BB962C8B-B14F-4D97-AF65-F5344CB8AC3E}">
        <p14:creationId xmlns:p14="http://schemas.microsoft.com/office/powerpoint/2010/main" val="44076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Pièces et parois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631855"/>
                <a:ext cx="9782939" cy="166733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eaLnBrk="1" hangingPunct="1">
                  <a:buFont typeface="Arial" panose="020B0604020202020204" pitchFamily="34" charset="0"/>
                  <a:buChar char="•"/>
                  <a:defRPr/>
                </a:pPr>
                <a:r>
                  <a:rPr lang="fr-CA" sz="2000" dirty="0">
                    <a:latin typeface="Univers Condensed"/>
                  </a:rPr>
                  <a:t>Le flambage fera en sorte qu’il y aura une excentricité entre le point d’application de la charge de compression et le centre de gravité de la pièce. L’élément sera alors soumis, </a:t>
                </a:r>
                <a:r>
                  <a:rPr lang="fr-CA" sz="2000" u="sng" dirty="0">
                    <a:latin typeface="Univers Condensed"/>
                  </a:rPr>
                  <a:t>en plus de l’effort de compression</a:t>
                </a:r>
                <a:r>
                  <a:rPr lang="fr-CA" sz="2000" dirty="0">
                    <a:latin typeface="Univers Condensed"/>
                  </a:rPr>
                  <a:t>, </a:t>
                </a:r>
                <a:endParaRPr lang="fr-CA" dirty="0">
                  <a:latin typeface="Univers Condensed"/>
                  <a:ea typeface="Cambria Math" panose="02040503050406030204" pitchFamily="18" charset="0"/>
                </a:endParaRPr>
              </a:p>
              <a:p>
                <a:pPr marL="627063" lvl="2" indent="-266700" eaLnBrk="1" hangingPunct="1">
                  <a:buFont typeface="Wingdings" panose="05000000000000000000" pitchFamily="2" charset="2"/>
                  <a:buChar char="Ø"/>
                  <a:defRPr/>
                </a:pPr>
                <a:r>
                  <a:rPr lang="fr-CA" sz="2000" dirty="0">
                    <a:latin typeface="Univers Condensed"/>
                  </a:rPr>
                  <a:t>à un effort de flexion </a:t>
                </a:r>
                <a14:m>
                  <m:oMath xmlns:m="http://schemas.openxmlformats.org/officeDocument/2006/math">
                    <m:r>
                      <a:rPr lang="fr-CA" sz="2000" i="1">
                        <a:latin typeface="Cambria Math" panose="02040503050406030204" pitchFamily="18" charset="0"/>
                        <a:ea typeface="Cambria Math"/>
                      </a:rPr>
                      <m:t>⟹</m:t>
                    </m:r>
                  </m:oMath>
                </a14:m>
                <a:r>
                  <a:rPr lang="fr-CA" sz="2000" b="1" dirty="0">
                    <a:latin typeface="Univers Condensed"/>
                  </a:rPr>
                  <a:t> flambement en flexion</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631855"/>
                <a:ext cx="9782939" cy="1667335"/>
              </a:xfrm>
              <a:prstGeom prst="rect">
                <a:avLst/>
              </a:prstGeom>
              <a:blipFill>
                <a:blip r:embed="rId3"/>
                <a:stretch>
                  <a:fillRect l="-498" t="-18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p:cNvSpPr/>
          <p:nvPr/>
        </p:nvSpPr>
        <p:spPr>
          <a:xfrm>
            <a:off x="5379722" y="6296094"/>
            <a:ext cx="2460412" cy="307777"/>
          </a:xfrm>
          <a:prstGeom prst="rect">
            <a:avLst/>
          </a:prstGeom>
        </p:spPr>
        <p:txBody>
          <a:bodyPr wrap="square">
            <a:spAutoFit/>
          </a:bodyPr>
          <a:lstStyle/>
          <a:p>
            <a:r>
              <a:rPr lang="fr-FR" sz="1400" dirty="0">
                <a:latin typeface="Univers Condensed"/>
              </a:rPr>
              <a:t>Flambement  en flexion</a:t>
            </a:r>
          </a:p>
        </p:txBody>
      </p:sp>
      <p:sp>
        <p:nvSpPr>
          <p:cNvPr id="13" name="Rectangle 12"/>
          <p:cNvSpPr/>
          <p:nvPr/>
        </p:nvSpPr>
        <p:spPr>
          <a:xfrm>
            <a:off x="1584938" y="6536378"/>
            <a:ext cx="2057679" cy="276999"/>
          </a:xfrm>
          <a:prstGeom prst="rect">
            <a:avLst/>
          </a:prstGeom>
        </p:spPr>
        <p:txBody>
          <a:bodyPr wrap="none">
            <a:spAutoFit/>
          </a:bodyPr>
          <a:lstStyle/>
          <a:p>
            <a:r>
              <a:rPr lang="fr-CA" sz="1200" dirty="0">
                <a:latin typeface="+mj-lt"/>
              </a:rPr>
              <a:t>Source : web.arch.virginia.edu</a:t>
            </a:r>
          </a:p>
        </p:txBody>
      </p:sp>
      <p:pic>
        <p:nvPicPr>
          <p:cNvPr id="14" name="Picture 2" descr="http://web.arch.virginia.edu/%7Ekm6e/arch324/content/lectures/lec-12/weak.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197" y="2386758"/>
            <a:ext cx="3078360" cy="3847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web.arch.virginia.edu/%7Ekm6e/arch324/content/lectures/lec-12/strong.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765" y="2382166"/>
            <a:ext cx="3078360" cy="38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82847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Contrainte de flambement normalisée des éléments plats (parois)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199" y="732610"/>
                <a:ext cx="9821450" cy="30943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a:ea typeface="Cambria Math" panose="02040503050406030204" pitchFamily="18" charset="0"/>
                  </a:rPr>
                  <a:t>L’article 10.1.3 de la norme S157 précise la façon de calculer la </a:t>
                </a:r>
                <a:r>
                  <a:rPr lang="fr-FR" sz="1600" b="1" u="sng" dirty="0">
                    <a:solidFill>
                      <a:schemeClr val="tx1"/>
                    </a:solidFill>
                    <a:latin typeface="Univers Condensed"/>
                    <a:ea typeface="Cambria Math" panose="02040503050406030204" pitchFamily="18" charset="0"/>
                  </a:rPr>
                  <a:t>contrainte</a:t>
                </a:r>
                <a:r>
                  <a:rPr lang="fr-FR" sz="1600" b="1" dirty="0">
                    <a:solidFill>
                      <a:schemeClr val="tx1"/>
                    </a:solidFill>
                    <a:latin typeface="Univers Condensed"/>
                    <a:ea typeface="Cambria Math" panose="02040503050406030204" pitchFamily="18" charset="0"/>
                  </a:rPr>
                  <a:t> de flambement normalisée</a:t>
                </a:r>
                <a:r>
                  <a:rPr lang="fr-FR" sz="1600" dirty="0">
                    <a:solidFill>
                      <a:schemeClr val="tx1"/>
                    </a:solidFill>
                    <a:latin typeface="Univers Condensed"/>
                    <a:ea typeface="Cambria Math" panose="02040503050406030204" pitchFamily="18" charset="0"/>
                  </a:rPr>
                  <a:t> (</a:t>
                </a:r>
                <a14:m>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oMath>
                </a14:m>
                <a:r>
                  <a:rPr lang="fr-FR" sz="1600" dirty="0">
                    <a:solidFill>
                      <a:schemeClr val="tx1"/>
                    </a:solidFill>
                    <a:latin typeface="Univers Condensed"/>
                    <a:ea typeface="Cambria Math" panose="02040503050406030204" pitchFamily="18" charset="0"/>
                  </a:rPr>
                  <a:t>) pour un élément plat. L’équation de calcul prend la forme suivante :</a:t>
                </a: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Clr>
                    <a:srgbClr val="000099"/>
                  </a:buClr>
                  <a:buNone/>
                  <a:defRPr/>
                </a:pPr>
                <a14:m>
                  <m:oMathPara xmlns:m="http://schemas.openxmlformats.org/officeDocument/2006/math">
                    <m:oMathParaPr>
                      <m:jc m:val="left"/>
                    </m:oMathParaPr>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a:rPr>
                        <m:t>𝛽</m:t>
                      </m:r>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𝛽</m:t>
                              </m:r>
                            </m:e>
                            <m:sup>
                              <m:r>
                                <a:rPr lang="en-CA" sz="1600" i="1" dirty="0">
                                  <a:solidFill>
                                    <a:schemeClr val="tx1"/>
                                  </a:solidFill>
                                  <a:latin typeface="Cambria Math" panose="02040503050406030204" pitchFamily="18" charset="0"/>
                                  <a:ea typeface="Cambria Math"/>
                                </a:rPr>
                                <m:t>2</m:t>
                              </m:r>
                            </m:sup>
                          </m:sSup>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1</m:t>
                              </m:r>
                            </m:num>
                            <m:den>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den>
                          </m:f>
                        </m:e>
                      </m:rad>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Clr>
                    <a:srgbClr val="000099"/>
                  </a:buClr>
                  <a:buNone/>
                  <a:defRPr/>
                </a:pPr>
                <a:r>
                  <a:rPr lang="en-CA" sz="1600" dirty="0">
                    <a:solidFill>
                      <a:schemeClr val="tx1"/>
                    </a:solidFill>
                    <a:latin typeface="Univers Condensed"/>
                    <a:ea typeface="Cambria Math" panose="02040503050406030204" pitchFamily="18" charset="0"/>
                  </a:rPr>
                  <a:t>o</a:t>
                </a:r>
                <a:r>
                  <a:rPr lang="fr-CA" sz="1600" dirty="0">
                    <a:solidFill>
                      <a:schemeClr val="tx1"/>
                    </a:solidFill>
                    <a:latin typeface="Univers Condensed"/>
                    <a:ea typeface="Cambria Math" panose="02040503050406030204" pitchFamily="18" charset="0"/>
                  </a:rPr>
                  <a:t>ù</a:t>
                </a:r>
              </a:p>
              <a:p>
                <a:pPr marL="857250" lvl="3" indent="0" eaLnBrk="1" hangingPunct="1">
                  <a:buClr>
                    <a:srgbClr val="000099"/>
                  </a:buClr>
                  <a:buNone/>
                  <a:defRPr/>
                </a:pPr>
                <a:endParaRPr lang="fr-CA" sz="1600" dirty="0">
                  <a:solidFill>
                    <a:schemeClr val="tx1"/>
                  </a:solidFill>
                  <a:latin typeface="Univers Condensed"/>
                  <a:ea typeface="Cambria Math" panose="02040503050406030204" pitchFamily="18" charset="0"/>
                </a:endParaRPr>
              </a:p>
              <a:p>
                <a:pPr marL="857250" lvl="3" indent="0" eaLnBrk="1" hangingPunct="1">
                  <a:buClr>
                    <a:srgbClr val="000099"/>
                  </a:buClr>
                  <a:buNone/>
                  <a:defRPr/>
                </a:pPr>
                <a14:m>
                  <m:oMathPara xmlns:m="http://schemas.openxmlformats.org/officeDocument/2006/math">
                    <m:oMathParaPr>
                      <m:jc m:val="left"/>
                    </m:oMathParaPr>
                    <m:oMath xmlns:m="http://schemas.openxmlformats.org/officeDocument/2006/math">
                      <m:r>
                        <a:rPr lang="en-CA" sz="1600" i="1" dirty="0">
                          <a:solidFill>
                            <a:schemeClr val="tx1"/>
                          </a:solidFill>
                          <a:latin typeface="Cambria Math" panose="02040503050406030204" pitchFamily="18" charset="0"/>
                          <a:ea typeface="Cambria Math"/>
                        </a:rPr>
                        <m:t>𝛽</m:t>
                      </m:r>
                      <m:r>
                        <a:rPr lang="fr-CA" sz="1600" dirty="0">
                          <a:solidFill>
                            <a:schemeClr val="tx1"/>
                          </a:solidFill>
                          <a:latin typeface="Cambria Math" panose="02040503050406030204" pitchFamily="18" charset="0"/>
                          <a:ea typeface="Cambria Math"/>
                        </a:rPr>
                        <m:t>=</m:t>
                      </m:r>
                      <m:f>
                        <m:fPr>
                          <m:ctrlPr>
                            <a:rPr lang="fr-CA" sz="1600" i="1" dirty="0">
                              <a:solidFill>
                                <a:schemeClr val="tx1"/>
                              </a:solidFill>
                              <a:latin typeface="Cambria Math" panose="02040503050406030204" pitchFamily="18" charset="0"/>
                              <a:ea typeface="Cambria Math"/>
                            </a:rPr>
                          </m:ctrlPr>
                        </m:fPr>
                        <m:num>
                          <m:r>
                            <a:rPr lang="fr-CA" sz="1600" i="1" dirty="0">
                              <a:solidFill>
                                <a:schemeClr val="tx1"/>
                              </a:solidFill>
                              <a:latin typeface="Cambria Math" panose="02040503050406030204" pitchFamily="18" charset="0"/>
                              <a:ea typeface="Cambria Math"/>
                            </a:rPr>
                            <m:t>1+</m:t>
                          </m:r>
                          <m:r>
                            <a:rPr lang="fr-CA" sz="1600" i="1" dirty="0">
                              <a:solidFill>
                                <a:schemeClr val="tx1"/>
                              </a:solidFill>
                              <a:latin typeface="Cambria Math" panose="02040503050406030204" pitchFamily="18" charset="0"/>
                              <a:ea typeface="Cambria Math"/>
                            </a:rPr>
                            <m:t>𝛼</m:t>
                          </m:r>
                          <m:d>
                            <m:dPr>
                              <m:ctrlPr>
                                <a:rPr lang="fr-CA" sz="1600" i="1" dirty="0">
                                  <a:solidFill>
                                    <a:schemeClr val="tx1"/>
                                  </a:solidFill>
                                  <a:latin typeface="Cambria Math" panose="02040503050406030204" pitchFamily="18" charset="0"/>
                                  <a:ea typeface="Cambria Math"/>
                                </a:rPr>
                              </m:ctrlPr>
                            </m:dPr>
                            <m:e>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e>
                                <m:sub>
                                  <m:r>
                                    <a:rPr lang="fr-CA" sz="1600" i="1" dirty="0">
                                      <a:solidFill>
                                        <a:schemeClr val="tx1"/>
                                      </a:solidFill>
                                      <a:latin typeface="Cambria Math" panose="02040503050406030204" pitchFamily="18" charset="0"/>
                                      <a:ea typeface="Cambria Math"/>
                                    </a:rPr>
                                    <m:t>0</m:t>
                                  </m:r>
                                </m:sub>
                              </m:sSub>
                            </m:e>
                          </m:d>
                          <m:r>
                            <a:rPr lang="fr-CA" sz="1600" i="1" dirty="0">
                              <a:solidFill>
                                <a:schemeClr val="tx1"/>
                              </a:solidFill>
                              <a:latin typeface="Cambria Math" panose="02040503050406030204" pitchFamily="18" charset="0"/>
                              <a:ea typeface="Cambria Math"/>
                            </a:rPr>
                            <m:t>+</m:t>
                          </m:r>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num>
                        <m:den>
                          <m:r>
                            <a:rPr lang="fr-CA" sz="1600" i="1" dirty="0">
                              <a:solidFill>
                                <a:schemeClr val="tx1"/>
                              </a:solidFill>
                              <a:latin typeface="Cambria Math" panose="02040503050406030204" pitchFamily="18" charset="0"/>
                              <a:ea typeface="Cambria Math"/>
                            </a:rPr>
                            <m:t>2</m:t>
                          </m:r>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den>
                      </m:f>
                    </m:oMath>
                  </m:oMathPara>
                </a14:m>
                <a:endParaRPr lang="en-CA" sz="1600" dirty="0">
                  <a:solidFill>
                    <a:schemeClr val="tx1"/>
                  </a:solidFill>
                  <a:latin typeface="Univers Condensed"/>
                  <a:ea typeface="Cambria Math"/>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199" y="732610"/>
                <a:ext cx="9821450" cy="3094323"/>
              </a:xfrm>
              <a:prstGeom prst="rect">
                <a:avLst/>
              </a:prstGeom>
              <a:blipFill>
                <a:blip r:embed="rId3"/>
                <a:stretch>
                  <a:fillRect l="-310" t="-5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17" name="Tableau 16"/>
              <p:cNvGraphicFramePr>
                <a:graphicFrameLocks noGrp="1"/>
              </p:cNvGraphicFramePr>
              <p:nvPr>
                <p:extLst>
                  <p:ext uri="{D42A27DB-BD31-4B8C-83A1-F6EECF244321}">
                    <p14:modId xmlns:p14="http://schemas.microsoft.com/office/powerpoint/2010/main" val="2930367002"/>
                  </p:ext>
                </p:extLst>
              </p:nvPr>
            </p:nvGraphicFramePr>
            <p:xfrm>
              <a:off x="4241971" y="3715145"/>
              <a:ext cx="6096000" cy="2641205"/>
            </p:xfrm>
            <a:graphic>
              <a:graphicData uri="http://schemas.openxmlformats.org/drawingml/2006/table">
                <a:tbl>
                  <a:tblPr firstRow="1" bandRow="1">
                    <a:tableStyleId>{5C22544A-7EE6-4342-B048-85BDC9FD1C3A}</a:tableStyleId>
                  </a:tblPr>
                  <a:tblGrid>
                    <a:gridCol w="3855720">
                      <a:extLst>
                        <a:ext uri="{9D8B030D-6E8A-4147-A177-3AD203B41FA5}">
                          <a16:colId xmlns:a16="http://schemas.microsoft.com/office/drawing/2014/main" val="20000"/>
                        </a:ext>
                      </a:extLst>
                    </a:gridCol>
                    <a:gridCol w="749479">
                      <a:extLst>
                        <a:ext uri="{9D8B030D-6E8A-4147-A177-3AD203B41FA5}">
                          <a16:colId xmlns:a16="http://schemas.microsoft.com/office/drawing/2014/main" val="20001"/>
                        </a:ext>
                      </a:extLst>
                    </a:gridCol>
                    <a:gridCol w="1490801">
                      <a:extLst>
                        <a:ext uri="{9D8B030D-6E8A-4147-A177-3AD203B41FA5}">
                          <a16:colId xmlns:a16="http://schemas.microsoft.com/office/drawing/2014/main" val="20002"/>
                        </a:ext>
                      </a:extLst>
                    </a:gridCol>
                  </a:tblGrid>
                  <a:tr h="377315">
                    <a:tc>
                      <a:txBody>
                        <a:bodyPr/>
                        <a:lstStyle/>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fr-CA" i="1" dirty="0" smtClean="0">
                                    <a:solidFill>
                                      <a:schemeClr val="tx1"/>
                                    </a:solidFill>
                                    <a:latin typeface="Cambria Math"/>
                                    <a:ea typeface="Cambria Math"/>
                                  </a:rPr>
                                  <m:t>𝛼</m:t>
                                </m:r>
                              </m:oMath>
                            </m:oMathPara>
                          </a14:m>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sSub>
                                  <m:sSubPr>
                                    <m:ctrlPr>
                                      <a:rPr lang="fr-CA" i="1" dirty="0" smtClean="0">
                                        <a:solidFill>
                                          <a:schemeClr val="tx1"/>
                                        </a:solidFill>
                                        <a:latin typeface="Cambria Math" panose="02040503050406030204" pitchFamily="18" charset="0"/>
                                        <a:ea typeface="Cambria Math"/>
                                      </a:rPr>
                                    </m:ctrlPr>
                                  </m:sSubPr>
                                  <m:e>
                                    <m:acc>
                                      <m:accPr>
                                        <m:chr m:val="̅"/>
                                        <m:ctrlPr>
                                          <a:rPr lang="fr-CA" i="1" dirty="0">
                                            <a:solidFill>
                                              <a:schemeClr val="tx1"/>
                                            </a:solidFill>
                                            <a:latin typeface="Cambria Math" panose="02040503050406030204" pitchFamily="18" charset="0"/>
                                            <a:ea typeface="Cambria Math"/>
                                          </a:rPr>
                                        </m:ctrlPr>
                                      </m:accPr>
                                      <m:e>
                                        <m:r>
                                          <a:rPr lang="fr-CA" i="1" dirty="0">
                                            <a:solidFill>
                                              <a:schemeClr val="tx1"/>
                                            </a:solidFill>
                                            <a:latin typeface="Cambria Math"/>
                                            <a:ea typeface="Cambria Math"/>
                                          </a:rPr>
                                          <m:t>𝜆</m:t>
                                        </m:r>
                                      </m:e>
                                    </m:acc>
                                  </m:e>
                                  <m:sub>
                                    <m:r>
                                      <a:rPr lang="fr-CA" i="1" dirty="0">
                                        <a:solidFill>
                                          <a:schemeClr val="tx1"/>
                                        </a:solidFill>
                                        <a:latin typeface="Cambria Math"/>
                                        <a:ea typeface="Cambria Math"/>
                                      </a:rPr>
                                      <m:t>0</m:t>
                                    </m:r>
                                  </m:sub>
                                </m:sSub>
                              </m:oMath>
                            </m:oMathPara>
                          </a14:m>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7315">
                    <a:tc>
                      <a:txBody>
                        <a:bodyPr/>
                        <a:lstStyle/>
                        <a:p>
                          <a:r>
                            <a:rPr lang="fr-CA" b="1" dirty="0"/>
                            <a:t>Alliages</a:t>
                          </a:r>
                          <a:r>
                            <a:rPr lang="fr-CA" b="1" baseline="0" dirty="0"/>
                            <a:t> </a:t>
                          </a:r>
                          <a:r>
                            <a:rPr lang="fr-CA" b="1" dirty="0"/>
                            <a:t>traités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dirty="0">
                              <a:solidFill>
                                <a:schemeClr val="bg1">
                                  <a:lumMod val="65000"/>
                                </a:schemeClr>
                              </a:solidFill>
                            </a:rPr>
                            <a:t>Poteaux</a:t>
                          </a:r>
                          <a:r>
                            <a:rPr lang="fr-CA" strike="sngStrike" baseline="0" dirty="0">
                              <a:solidFill>
                                <a:schemeClr val="bg1">
                                  <a:lumMod val="65000"/>
                                </a:schemeClr>
                              </a:solidFill>
                            </a:rPr>
                            <a:t> et</a:t>
                          </a:r>
                          <a:r>
                            <a:rPr lang="fr-CA" strike="sngStrike" dirty="0">
                              <a:solidFill>
                                <a:schemeClr val="bg1">
                                  <a:lumMod val="65000"/>
                                </a:schemeClr>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dirty="0" smtClean="0">
                                    <a:solidFill>
                                      <a:schemeClr val="bg1">
                                        <a:lumMod val="65000"/>
                                      </a:schemeClr>
                                    </a:solidFill>
                                    <a:latin typeface="Cambria Math"/>
                                  </a:rPr>
                                  <m:t>0,2</m:t>
                                </m:r>
                              </m:oMath>
                            </m:oMathPara>
                          </a14:m>
                          <a:endParaRPr lang="fr-FR" strike="sngStrike"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dirty="0" smtClean="0">
                                    <a:solidFill>
                                      <a:schemeClr val="bg1">
                                        <a:lumMod val="65000"/>
                                      </a:schemeClr>
                                    </a:solidFill>
                                    <a:latin typeface="Cambria Math"/>
                                  </a:rPr>
                                  <m:t>0,</m:t>
                                </m:r>
                                <m:r>
                                  <a:rPr lang="fr-CA" b="0" i="1" strike="sngStrike" dirty="0" smtClean="0">
                                    <a:solidFill>
                                      <a:schemeClr val="bg1">
                                        <a:lumMod val="65000"/>
                                      </a:schemeClr>
                                    </a:solidFill>
                                    <a:latin typeface="Cambria Math"/>
                                  </a:rPr>
                                  <m:t>3</m:t>
                                </m:r>
                              </m:oMath>
                            </m:oMathPara>
                          </a14:m>
                          <a:endParaRPr lang="fr-FR" strike="sngStrike"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Parois</a:t>
                          </a:r>
                          <a:endParaRPr lang="fr-FR" b="0" u="sn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99"/>
                                    </a:solidFill>
                                    <a:latin typeface="Cambria Math"/>
                                  </a:rPr>
                                  <m:t>0,2</m:t>
                                </m:r>
                              </m:oMath>
                            </m:oMathPara>
                          </a14:m>
                          <a:endParaRPr lang="fr-FR" dirty="0">
                            <a:solidFill>
                              <a:srgbClr val="0000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99"/>
                                    </a:solidFill>
                                    <a:latin typeface="Cambria Math"/>
                                  </a:rPr>
                                  <m:t>0,</m:t>
                                </m:r>
                                <m:r>
                                  <a:rPr lang="fr-CA" b="0" i="1" dirty="0" smtClean="0">
                                    <a:solidFill>
                                      <a:srgbClr val="000099"/>
                                    </a:solidFill>
                                    <a:latin typeface="Cambria Math"/>
                                  </a:rPr>
                                  <m:t>5</m:t>
                                </m:r>
                              </m:oMath>
                            </m:oMathPara>
                          </a14:m>
                          <a:endParaRPr lang="fr-FR" dirty="0">
                            <a:solidFill>
                              <a:srgbClr val="0000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r h="377315">
                    <a:tc>
                      <a:txBody>
                        <a:bodyPr/>
                        <a:lstStyle/>
                        <a:p>
                          <a:r>
                            <a:rPr lang="fr-CA" b="1" dirty="0"/>
                            <a:t>Alliages</a:t>
                          </a:r>
                          <a:r>
                            <a:rPr lang="fr-CA" b="1" baseline="0" dirty="0"/>
                            <a:t> non tr</a:t>
                          </a:r>
                          <a:r>
                            <a:rPr lang="fr-CA" b="1" dirty="0"/>
                            <a:t>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dirty="0">
                              <a:solidFill>
                                <a:schemeClr val="bg1">
                                  <a:lumMod val="65000"/>
                                </a:schemeClr>
                              </a:solidFill>
                            </a:rPr>
                            <a:t>Poteaux</a:t>
                          </a:r>
                          <a:r>
                            <a:rPr lang="fr-CA" strike="sngStrike" baseline="0" dirty="0">
                              <a:solidFill>
                                <a:schemeClr val="bg1">
                                  <a:lumMod val="65000"/>
                                </a:schemeClr>
                              </a:solidFill>
                            </a:rPr>
                            <a:t> et</a:t>
                          </a:r>
                          <a:r>
                            <a:rPr lang="fr-CA" strike="sngStrike" dirty="0">
                              <a:solidFill>
                                <a:schemeClr val="bg1">
                                  <a:lumMod val="65000"/>
                                </a:schemeClr>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dirty="0" smtClean="0">
                                    <a:solidFill>
                                      <a:schemeClr val="bg1">
                                        <a:lumMod val="65000"/>
                                      </a:schemeClr>
                                    </a:solidFill>
                                    <a:latin typeface="Cambria Math"/>
                                  </a:rPr>
                                  <m:t>0,</m:t>
                                </m:r>
                                <m:r>
                                  <a:rPr lang="fr-CA" b="0" i="1" strike="sngStrike" dirty="0" smtClean="0">
                                    <a:solidFill>
                                      <a:schemeClr val="bg1">
                                        <a:lumMod val="65000"/>
                                      </a:schemeClr>
                                    </a:solidFill>
                                    <a:latin typeface="Cambria Math"/>
                                  </a:rPr>
                                  <m:t>4</m:t>
                                </m:r>
                              </m:oMath>
                            </m:oMathPara>
                          </a14:m>
                          <a:endParaRPr lang="fr-FR" strike="sngStrike"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strike="sngStrike" dirty="0" smtClean="0">
                                    <a:solidFill>
                                      <a:schemeClr val="bg1">
                                        <a:lumMod val="65000"/>
                                      </a:schemeClr>
                                    </a:solidFill>
                                    <a:latin typeface="Cambria Math"/>
                                  </a:rPr>
                                  <m:t>0,</m:t>
                                </m:r>
                                <m:r>
                                  <a:rPr lang="fr-CA" b="0" i="1" strike="sngStrike" dirty="0" smtClean="0">
                                    <a:solidFill>
                                      <a:schemeClr val="bg1">
                                        <a:lumMod val="65000"/>
                                      </a:schemeClr>
                                    </a:solidFill>
                                    <a:latin typeface="Cambria Math"/>
                                  </a:rPr>
                                  <m:t>3</m:t>
                                </m:r>
                              </m:oMath>
                            </m:oMathPara>
                          </a14:m>
                          <a:endParaRPr lang="fr-FR" strike="sngStrike" dirty="0">
                            <a:solidFill>
                              <a:schemeClr val="bg1">
                                <a:lumMod val="6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Parois</a:t>
                          </a:r>
                          <a:endParaRPr lang="fr-FR" b="0" u="sn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99"/>
                                    </a:solidFill>
                                    <a:latin typeface="Cambria Math"/>
                                  </a:rPr>
                                  <m:t>0,</m:t>
                                </m:r>
                                <m:r>
                                  <a:rPr lang="fr-CA" b="0" i="1" dirty="0" smtClean="0">
                                    <a:solidFill>
                                      <a:srgbClr val="000099"/>
                                    </a:solidFill>
                                    <a:latin typeface="Cambria Math"/>
                                  </a:rPr>
                                  <m:t>4</m:t>
                                </m:r>
                              </m:oMath>
                            </m:oMathPara>
                          </a14:m>
                          <a:endParaRPr lang="fr-FR" dirty="0">
                            <a:solidFill>
                              <a:srgbClr val="0000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fr-CA" i="1" dirty="0" smtClean="0">
                                    <a:solidFill>
                                      <a:srgbClr val="000099"/>
                                    </a:solidFill>
                                    <a:latin typeface="Cambria Math"/>
                                  </a:rPr>
                                  <m:t>0,</m:t>
                                </m:r>
                                <m:r>
                                  <a:rPr lang="fr-CA" b="0" i="1" dirty="0" smtClean="0">
                                    <a:solidFill>
                                      <a:srgbClr val="000099"/>
                                    </a:solidFill>
                                    <a:latin typeface="Cambria Math"/>
                                  </a:rPr>
                                  <m:t>5</m:t>
                                </m:r>
                              </m:oMath>
                            </m:oMathPara>
                          </a14:m>
                          <a:endParaRPr lang="fr-FR" dirty="0">
                            <a:solidFill>
                              <a:srgbClr val="00009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bl>
              </a:graphicData>
            </a:graphic>
          </p:graphicFrame>
        </mc:Choice>
        <mc:Fallback xmlns="">
          <p:graphicFrame>
            <p:nvGraphicFramePr>
              <p:cNvPr id="17" name="Tableau 16"/>
              <p:cNvGraphicFramePr>
                <a:graphicFrameLocks noGrp="1"/>
              </p:cNvGraphicFramePr>
              <p:nvPr>
                <p:extLst>
                  <p:ext uri="{D42A27DB-BD31-4B8C-83A1-F6EECF244321}">
                    <p14:modId xmlns:p14="http://schemas.microsoft.com/office/powerpoint/2010/main" val="2930367002"/>
                  </p:ext>
                </p:extLst>
              </p:nvPr>
            </p:nvGraphicFramePr>
            <p:xfrm>
              <a:off x="4241971" y="3715145"/>
              <a:ext cx="6096000" cy="2641205"/>
            </p:xfrm>
            <a:graphic>
              <a:graphicData uri="http://schemas.openxmlformats.org/drawingml/2006/table">
                <a:tbl>
                  <a:tblPr firstRow="1" bandRow="1">
                    <a:tableStyleId>{5C22544A-7EE6-4342-B048-85BDC9FD1C3A}</a:tableStyleId>
                  </a:tblPr>
                  <a:tblGrid>
                    <a:gridCol w="3855720">
                      <a:extLst>
                        <a:ext uri="{9D8B030D-6E8A-4147-A177-3AD203B41FA5}">
                          <a16:colId xmlns:a16="http://schemas.microsoft.com/office/drawing/2014/main" val="20000"/>
                        </a:ext>
                      </a:extLst>
                    </a:gridCol>
                    <a:gridCol w="749479">
                      <a:extLst>
                        <a:ext uri="{9D8B030D-6E8A-4147-A177-3AD203B41FA5}">
                          <a16:colId xmlns:a16="http://schemas.microsoft.com/office/drawing/2014/main" val="20001"/>
                        </a:ext>
                      </a:extLst>
                    </a:gridCol>
                    <a:gridCol w="1490801">
                      <a:extLst>
                        <a:ext uri="{9D8B030D-6E8A-4147-A177-3AD203B41FA5}">
                          <a16:colId xmlns:a16="http://schemas.microsoft.com/office/drawing/2014/main" val="20002"/>
                        </a:ext>
                      </a:extLst>
                    </a:gridCol>
                  </a:tblGrid>
                  <a:tr h="377315">
                    <a:tc>
                      <a:txBody>
                        <a:bodyPr/>
                        <a:lstStyle/>
                        <a:p>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1613" r="-200813" b="-6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1613" r="-816" b="-622581"/>
                          </a:stretch>
                        </a:blipFill>
                      </a:tcPr>
                    </a:tc>
                    <a:extLst>
                      <a:ext uri="{0D108BD9-81ED-4DB2-BD59-A6C34878D82A}">
                        <a16:rowId xmlns:a16="http://schemas.microsoft.com/office/drawing/2014/main" val="10000"/>
                      </a:ext>
                    </a:extLst>
                  </a:tr>
                  <a:tr h="377315">
                    <a:tc>
                      <a:txBody>
                        <a:bodyPr/>
                        <a:lstStyle/>
                        <a:p>
                          <a:r>
                            <a:rPr lang="fr-CA" b="1" dirty="0"/>
                            <a:t>Alliages</a:t>
                          </a:r>
                          <a:r>
                            <a:rPr lang="fr-CA" b="1" baseline="0" dirty="0"/>
                            <a:t> </a:t>
                          </a:r>
                          <a:r>
                            <a:rPr lang="fr-CA" b="1" dirty="0"/>
                            <a:t>traités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dirty="0">
                              <a:solidFill>
                                <a:schemeClr val="bg1">
                                  <a:lumMod val="65000"/>
                                </a:schemeClr>
                              </a:solidFill>
                            </a:rPr>
                            <a:t>Poteaux</a:t>
                          </a:r>
                          <a:r>
                            <a:rPr lang="fr-CA" strike="sngStrike" baseline="0" dirty="0">
                              <a:solidFill>
                                <a:schemeClr val="bg1">
                                  <a:lumMod val="65000"/>
                                </a:schemeClr>
                              </a:solidFill>
                            </a:rPr>
                            <a:t> et</a:t>
                          </a:r>
                          <a:r>
                            <a:rPr lang="fr-CA" strike="sngStrike" dirty="0">
                              <a:solidFill>
                                <a:schemeClr val="bg1">
                                  <a:lumMod val="65000"/>
                                </a:schemeClr>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201613" r="-200813" b="-4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201613" r="-816" b="-422581"/>
                          </a:stretch>
                        </a:blipFill>
                      </a:tcPr>
                    </a:tc>
                    <a:extLst>
                      <a:ext uri="{0D108BD9-81ED-4DB2-BD59-A6C34878D82A}">
                        <a16:rowId xmlns:a16="http://schemas.microsoft.com/office/drawing/2014/main" val="10002"/>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Parois</a:t>
                          </a:r>
                          <a:endParaRPr lang="fr-FR" b="0" u="sn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301613" r="-200813" b="-3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301613" r="-816" b="-322581"/>
                          </a:stretch>
                        </a:blipFill>
                      </a:tcPr>
                    </a:tc>
                    <a:extLst>
                      <a:ext uri="{0D108BD9-81ED-4DB2-BD59-A6C34878D82A}">
                        <a16:rowId xmlns:a16="http://schemas.microsoft.com/office/drawing/2014/main" val="10003"/>
                      </a:ext>
                    </a:extLst>
                  </a:tr>
                  <a:tr h="377315">
                    <a:tc>
                      <a:txBody>
                        <a:bodyPr/>
                        <a:lstStyle/>
                        <a:p>
                          <a:r>
                            <a:rPr lang="fr-CA" b="1" dirty="0"/>
                            <a:t>Alliages</a:t>
                          </a:r>
                          <a:r>
                            <a:rPr lang="fr-CA" b="1" baseline="0" dirty="0"/>
                            <a:t> non tr</a:t>
                          </a:r>
                          <a:r>
                            <a:rPr lang="fr-CA" b="1" dirty="0"/>
                            <a:t>aités thermiquement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trike="sngStrike" dirty="0">
                              <a:solidFill>
                                <a:schemeClr val="bg1">
                                  <a:lumMod val="65000"/>
                                </a:schemeClr>
                              </a:solidFill>
                            </a:rPr>
                            <a:t>Poteaux</a:t>
                          </a:r>
                          <a:r>
                            <a:rPr lang="fr-CA" strike="sngStrike" baseline="0" dirty="0">
                              <a:solidFill>
                                <a:schemeClr val="bg1">
                                  <a:lumMod val="65000"/>
                                </a:schemeClr>
                              </a:solidFill>
                            </a:rPr>
                            <a:t> et</a:t>
                          </a:r>
                          <a:r>
                            <a:rPr lang="fr-CA" strike="sngStrike" dirty="0">
                              <a:solidFill>
                                <a:schemeClr val="bg1">
                                  <a:lumMod val="65000"/>
                                </a:schemeClr>
                              </a:solidFill>
                            </a:rPr>
                            <a:t> poutres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501613" r="-200813" b="-1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501613" r="-816" b="-122581"/>
                          </a:stretch>
                        </a:blipFill>
                      </a:tcPr>
                    </a:tc>
                    <a:extLst>
                      <a:ext uri="{0D108BD9-81ED-4DB2-BD59-A6C34878D82A}">
                        <a16:rowId xmlns:a16="http://schemas.microsoft.com/office/drawing/2014/main" val="10005"/>
                      </a:ext>
                    </a:extLst>
                  </a:tr>
                  <a:tr h="377315">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u="sng" dirty="0">
                              <a:solidFill>
                                <a:srgbClr val="FF0000"/>
                              </a:solidFill>
                            </a:rPr>
                            <a:t>Parois</a:t>
                          </a:r>
                          <a:endParaRPr lang="fr-FR" b="0" u="sng"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515447" t="-601613" r="-200813" b="-22581"/>
                          </a:stretch>
                        </a:blipFill>
                      </a:tcPr>
                    </a:tc>
                    <a:tc>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308980" t="-601613" r="-816" b="-22581"/>
                          </a:stretch>
                        </a:blipFill>
                      </a:tcPr>
                    </a:tc>
                    <a:extLst>
                      <a:ext uri="{0D108BD9-81ED-4DB2-BD59-A6C34878D82A}">
                        <a16:rowId xmlns:a16="http://schemas.microsoft.com/office/drawing/2014/main" val="10006"/>
                      </a:ext>
                    </a:extLst>
                  </a:tr>
                </a:tbl>
              </a:graphicData>
            </a:graphic>
          </p:graphicFrame>
        </mc:Fallback>
      </mc:AlternateContent>
      <mc:AlternateContent xmlns:mc="http://schemas.openxmlformats.org/markup-compatibility/2006" xmlns:a14="http://schemas.microsoft.com/office/drawing/2010/main">
        <mc:Choice Requires="a14">
          <p:sp>
            <p:nvSpPr>
              <p:cNvPr id="18" name="Rectangle 17"/>
              <p:cNvSpPr/>
              <p:nvPr/>
            </p:nvSpPr>
            <p:spPr>
              <a:xfrm>
                <a:off x="1846335" y="5241140"/>
                <a:ext cx="2073957" cy="743473"/>
              </a:xfrm>
              <a:prstGeom prst="rect">
                <a:avLst/>
              </a:prstGeom>
            </p:spPr>
            <p:txBody>
              <a:bodyPr wrap="square">
                <a:spAutoFit/>
              </a:bodyPr>
              <a:lstStyle/>
              <a:p>
                <a:r>
                  <a:rPr lang="fr-FR" sz="1400" dirty="0">
                    <a:solidFill>
                      <a:schemeClr val="tx1"/>
                    </a:solidFill>
                    <a:latin typeface="Univers Condensed"/>
                  </a:rPr>
                  <a:t>Paramètres </a:t>
                </a:r>
                <a14:m>
                  <m:oMath xmlns:m="http://schemas.openxmlformats.org/officeDocument/2006/math">
                    <m:r>
                      <a:rPr lang="fr-CA" sz="1400" i="1" dirty="0">
                        <a:solidFill>
                          <a:schemeClr val="tx1"/>
                        </a:solidFill>
                        <a:latin typeface="Cambria Math" panose="02040503050406030204" pitchFamily="18" charset="0"/>
                        <a:ea typeface="Cambria Math"/>
                      </a:rPr>
                      <m:t>𝛼</m:t>
                    </m:r>
                  </m:oMath>
                </a14:m>
                <a:r>
                  <a:rPr lang="fr-FR" sz="1400" dirty="0">
                    <a:solidFill>
                      <a:schemeClr val="tx1"/>
                    </a:solidFill>
                    <a:latin typeface="Univers Condensed"/>
                  </a:rPr>
                  <a:t> et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acc>
                          <m:accPr>
                            <m:chr m:val="̅"/>
                            <m:ctrlPr>
                              <a:rPr lang="fr-CA" sz="1400" i="1" dirty="0">
                                <a:solidFill>
                                  <a:schemeClr val="tx1"/>
                                </a:solidFill>
                                <a:latin typeface="Cambria Math" panose="02040503050406030204" pitchFamily="18" charset="0"/>
                                <a:ea typeface="Cambria Math"/>
                              </a:rPr>
                            </m:ctrlPr>
                          </m:accPr>
                          <m:e>
                            <m:r>
                              <a:rPr lang="fr-CA" sz="1400" i="1" dirty="0">
                                <a:solidFill>
                                  <a:schemeClr val="tx1"/>
                                </a:solidFill>
                                <a:latin typeface="Cambria Math" panose="02040503050406030204" pitchFamily="18" charset="0"/>
                                <a:ea typeface="Cambria Math"/>
                              </a:rPr>
                              <m:t>𝜆</m:t>
                            </m:r>
                          </m:e>
                        </m:acc>
                      </m:e>
                      <m:sub>
                        <m:r>
                          <a:rPr lang="fr-CA" sz="1400" i="1" dirty="0">
                            <a:solidFill>
                              <a:schemeClr val="tx1"/>
                            </a:solidFill>
                            <a:latin typeface="Cambria Math" panose="02040503050406030204" pitchFamily="18" charset="0"/>
                            <a:ea typeface="Cambria Math"/>
                          </a:rPr>
                          <m:t>0</m:t>
                        </m:r>
                      </m:sub>
                    </m:sSub>
                  </m:oMath>
                </a14:m>
                <a:r>
                  <a:rPr lang="fr-FR" sz="1400" dirty="0">
                    <a:solidFill>
                      <a:schemeClr val="tx1"/>
                    </a:solidFill>
                    <a:latin typeface="Univers Condensed"/>
                  </a:rPr>
                  <a:t>  pour le tracé des courbes normalisées</a:t>
                </a:r>
              </a:p>
            </p:txBody>
          </p:sp>
        </mc:Choice>
        <mc:Fallback xmlns="">
          <p:sp>
            <p:nvSpPr>
              <p:cNvPr id="18" name="Rectangle 17"/>
              <p:cNvSpPr>
                <a:spLocks noRot="1" noChangeAspect="1" noMove="1" noResize="1" noEditPoints="1" noAdjustHandles="1" noChangeArrowheads="1" noChangeShapeType="1" noTextEdit="1"/>
              </p:cNvSpPr>
              <p:nvPr/>
            </p:nvSpPr>
            <p:spPr>
              <a:xfrm>
                <a:off x="1846335" y="5241140"/>
                <a:ext cx="2073957" cy="743473"/>
              </a:xfrm>
              <a:prstGeom prst="rect">
                <a:avLst/>
              </a:prstGeom>
              <a:blipFill>
                <a:blip r:embed="rId5"/>
                <a:stretch>
                  <a:fillRect l="-882" t="-820" b="-7377"/>
                </a:stretch>
              </a:blipFill>
            </p:spPr>
            <p:txBody>
              <a:bodyPr/>
              <a:lstStyle/>
              <a:p>
                <a:r>
                  <a:rPr lang="fr-CA">
                    <a:noFill/>
                  </a:rPr>
                  <a:t> </a:t>
                </a:r>
              </a:p>
            </p:txBody>
          </p:sp>
        </mc:Fallback>
      </mc:AlternateContent>
      <p:sp>
        <p:nvSpPr>
          <p:cNvPr id="8" name="Rectangle 7">
            <a:extLst>
              <a:ext uri="{FF2B5EF4-FFF2-40B4-BE49-F238E27FC236}">
                <a16:creationId xmlns:a16="http://schemas.microsoft.com/office/drawing/2014/main" id="{E8C5E54C-6F75-4945-ADC8-BA22D5B0A1A4}"/>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0737819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Contrainte de flambement normalisée des éléments plats (parois)</a:t>
            </a:r>
            <a:endParaRPr lang="fr-CA"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8064" y="678849"/>
            <a:ext cx="6048672" cy="452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642533" y="2575042"/>
            <a:ext cx="2840504" cy="738664"/>
          </a:xfrm>
          <a:prstGeom prst="rect">
            <a:avLst/>
          </a:prstGeom>
        </p:spPr>
        <p:txBody>
          <a:bodyPr wrap="square">
            <a:spAutoFit/>
          </a:bodyPr>
          <a:lstStyle/>
          <a:p>
            <a:r>
              <a:rPr lang="fr-FR" sz="1400" dirty="0">
                <a:latin typeface="Univers Condensed"/>
              </a:rPr>
              <a:t>Courbes de voilement et de post-voilement normalisées pour les </a:t>
            </a:r>
            <a:r>
              <a:rPr lang="fr-FR" sz="1400" b="1" u="sng" dirty="0">
                <a:latin typeface="Univers Condensed"/>
              </a:rPr>
              <a:t>parois</a:t>
            </a:r>
            <a:r>
              <a:rPr lang="fr-FR" sz="1400" u="sng" dirty="0">
                <a:latin typeface="Univers Condensed"/>
              </a:rPr>
              <a:t> comprimées</a:t>
            </a:r>
          </a:p>
        </p:txBody>
      </p:sp>
      <p:sp>
        <p:nvSpPr>
          <p:cNvPr id="10" name="Rectangle 1027"/>
          <p:cNvSpPr txBox="1">
            <a:spLocks noChangeArrowheads="1"/>
          </p:cNvSpPr>
          <p:nvPr/>
        </p:nvSpPr>
        <p:spPr bwMode="auto">
          <a:xfrm>
            <a:off x="838200" y="5389085"/>
            <a:ext cx="9821450" cy="103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800" dirty="0">
                <a:latin typeface="Univers Condensed" panose="020B0506020202050204"/>
                <a:ea typeface="Cambria Math" panose="02040503050406030204" pitchFamily="18" charset="0"/>
              </a:rPr>
              <a:t>On peut aussi utiliser cette figure (qui montre graphiquement l’équation précédente et qu’on retrouve dans le commentaire sur la norme CSA S157) pour déterminer la contrainte de flambage normalisée connaissant l’élancement normalisé</a:t>
            </a:r>
          </a:p>
        </p:txBody>
      </p:sp>
      <p:sp>
        <p:nvSpPr>
          <p:cNvPr id="11" name="Rectangle 10">
            <a:extLst>
              <a:ext uri="{FF2B5EF4-FFF2-40B4-BE49-F238E27FC236}">
                <a16:creationId xmlns:a16="http://schemas.microsoft.com/office/drawing/2014/main" id="{64551870-99A9-4935-B2F0-8CDC23E37EC6}"/>
              </a:ext>
            </a:extLst>
          </p:cNvPr>
          <p:cNvSpPr/>
          <p:nvPr/>
        </p:nvSpPr>
        <p:spPr>
          <a:xfrm>
            <a:off x="9068544" y="3415152"/>
            <a:ext cx="1224136" cy="37566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CE1AAABB-C416-4509-9107-499535C62388}"/>
              </a:ext>
            </a:extLst>
          </p:cNvPr>
          <p:cNvSpPr/>
          <p:nvPr/>
        </p:nvSpPr>
        <p:spPr>
          <a:xfrm>
            <a:off x="5378134" y="4868679"/>
            <a:ext cx="1224136" cy="375669"/>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91BE03AD-1858-473A-8785-F77165347B39}"/>
              </a:ext>
            </a:extLst>
          </p:cNvPr>
          <p:cNvSpPr/>
          <p:nvPr/>
        </p:nvSpPr>
        <p:spPr>
          <a:xfrm>
            <a:off x="9140552" y="2437559"/>
            <a:ext cx="1476000" cy="360000"/>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B7B87862-E201-4992-A53B-7C568B44F308}"/>
              </a:ext>
            </a:extLst>
          </p:cNvPr>
          <p:cNvSpPr/>
          <p:nvPr/>
        </p:nvSpPr>
        <p:spPr>
          <a:xfrm>
            <a:off x="5972200" y="635837"/>
            <a:ext cx="3312368" cy="375669"/>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0000"/>
              </a:solidFill>
            </a:endParaRP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1F1CFDFB-2DCA-4672-8588-A886E0F31E8B}"/>
                  </a:ext>
                </a:extLst>
              </p:cNvPr>
              <p:cNvSpPr txBox="1"/>
              <p:nvPr/>
            </p:nvSpPr>
            <p:spPr>
              <a:xfrm>
                <a:off x="6920300" y="622042"/>
                <a:ext cx="2364269" cy="344838"/>
              </a:xfrm>
              <a:prstGeom prst="rect">
                <a:avLst/>
              </a:prstGeom>
              <a:noFill/>
            </p:spPr>
            <p:txBody>
              <a:bodyPr wrap="square">
                <a:spAutoFit/>
              </a:bodyPr>
              <a:lstStyle/>
              <a:p>
                <a:pPr marL="0" lvl="1" indent="-57150">
                  <a:buClr>
                    <a:srgbClr val="000099"/>
                  </a:buClr>
                  <a:defRPr/>
                </a:pPr>
                <a14:m>
                  <m:oMath xmlns:m="http://schemas.openxmlformats.org/officeDocument/2006/math">
                    <m:acc>
                      <m:accPr>
                        <m:chr m:val="̅"/>
                        <m:ctrlPr>
                          <a:rPr lang="fr-CA" sz="1600" b="1" i="1" dirty="0">
                            <a:solidFill>
                              <a:srgbClr val="000099"/>
                            </a:solidFill>
                            <a:latin typeface="Cambria Math" panose="02040503050406030204" pitchFamily="18" charset="0"/>
                            <a:ea typeface="Cambria Math"/>
                          </a:rPr>
                        </m:ctrlPr>
                      </m:accPr>
                      <m:e>
                        <m:r>
                          <a:rPr lang="fr-CA" sz="1600" b="1" i="1" dirty="0">
                            <a:solidFill>
                              <a:srgbClr val="000099"/>
                            </a:solidFill>
                            <a:latin typeface="Cambria Math"/>
                            <a:ea typeface="Cambria Math"/>
                          </a:rPr>
                          <m:t>𝝀</m:t>
                        </m:r>
                      </m:e>
                    </m:acc>
                    <m:r>
                      <a:rPr lang="fr-CA" sz="1600" b="1" i="1" dirty="0">
                        <a:solidFill>
                          <a:srgbClr val="000099"/>
                        </a:solidFill>
                        <a:latin typeface="Cambria Math"/>
                        <a:ea typeface="Cambria Math"/>
                      </a:rPr>
                      <m:t>&lt;</m:t>
                    </m:r>
                    <m:sSub>
                      <m:sSubPr>
                        <m:ctrlPr>
                          <a:rPr lang="fr-CA" sz="1600" b="1" i="1" dirty="0">
                            <a:solidFill>
                              <a:srgbClr val="000099"/>
                            </a:solidFill>
                            <a:latin typeface="Cambria Math" panose="02040503050406030204" pitchFamily="18" charset="0"/>
                            <a:ea typeface="Cambria Math"/>
                          </a:rPr>
                        </m:ctrlPr>
                      </m:sSubPr>
                      <m:e>
                        <m:acc>
                          <m:accPr>
                            <m:chr m:val="̅"/>
                            <m:ctrlPr>
                              <a:rPr lang="fr-CA" sz="1600" b="1" i="1" dirty="0">
                                <a:solidFill>
                                  <a:srgbClr val="000099"/>
                                </a:solidFill>
                                <a:latin typeface="Cambria Math" panose="02040503050406030204" pitchFamily="18" charset="0"/>
                                <a:ea typeface="Cambria Math"/>
                              </a:rPr>
                            </m:ctrlPr>
                          </m:accPr>
                          <m:e>
                            <m:r>
                              <a:rPr lang="fr-CA" sz="1600" b="1" i="1" dirty="0">
                                <a:solidFill>
                                  <a:srgbClr val="000099"/>
                                </a:solidFill>
                                <a:latin typeface="Cambria Math"/>
                                <a:ea typeface="Cambria Math"/>
                              </a:rPr>
                              <m:t>𝝀</m:t>
                            </m:r>
                          </m:e>
                        </m:acc>
                      </m:e>
                      <m:sub>
                        <m:r>
                          <a:rPr lang="fr-CA" sz="1600" b="1" i="1" dirty="0">
                            <a:solidFill>
                              <a:srgbClr val="000099"/>
                            </a:solidFill>
                            <a:latin typeface="Cambria Math"/>
                            <a:ea typeface="Cambria Math"/>
                          </a:rPr>
                          <m:t>𝟎</m:t>
                        </m:r>
                      </m:sub>
                    </m:sSub>
                  </m:oMath>
                </a14:m>
                <a:r>
                  <a:rPr lang="en-CA" sz="1600" b="1" dirty="0">
                    <a:latin typeface="+mj-lt"/>
                    <a:ea typeface="Cambria Math" panose="02040503050406030204" pitchFamily="18" charset="0"/>
                  </a:rPr>
                  <a:t>: </a:t>
                </a:r>
                <a:r>
                  <a:rPr lang="fr-FR" sz="1600" b="1" dirty="0">
                    <a:latin typeface="+mj-lt"/>
                    <a:ea typeface="Cambria Math" panose="02040503050406030204" pitchFamily="18" charset="0"/>
                  </a:rPr>
                  <a:t>aucun voilement</a:t>
                </a:r>
              </a:p>
            </p:txBody>
          </p:sp>
        </mc:Choice>
        <mc:Fallback xmlns="">
          <p:sp>
            <p:nvSpPr>
              <p:cNvPr id="16" name="ZoneTexte 15">
                <a:extLst>
                  <a:ext uri="{FF2B5EF4-FFF2-40B4-BE49-F238E27FC236}">
                    <a16:creationId xmlns:a16="http://schemas.microsoft.com/office/drawing/2014/main" id="{1F1CFDFB-2DCA-4672-8588-A886E0F31E8B}"/>
                  </a:ext>
                </a:extLst>
              </p:cNvPr>
              <p:cNvSpPr txBox="1">
                <a:spLocks noRot="1" noChangeAspect="1" noMove="1" noResize="1" noEditPoints="1" noAdjustHandles="1" noChangeArrowheads="1" noChangeShapeType="1" noTextEdit="1"/>
              </p:cNvSpPr>
              <p:nvPr/>
            </p:nvSpPr>
            <p:spPr>
              <a:xfrm>
                <a:off x="6920300" y="622042"/>
                <a:ext cx="2364269" cy="344838"/>
              </a:xfrm>
              <a:prstGeom prst="rect">
                <a:avLst/>
              </a:prstGeom>
              <a:blipFill>
                <a:blip r:embed="rId4"/>
                <a:stretch>
                  <a:fillRect t="-1754" b="-22807"/>
                </a:stretch>
              </a:blipFill>
            </p:spPr>
            <p:txBody>
              <a:bodyPr/>
              <a:lstStyle/>
              <a:p>
                <a:r>
                  <a:rPr lang="fr-CA">
                    <a:noFill/>
                  </a:rPr>
                  <a:t> </a:t>
                </a:r>
              </a:p>
            </p:txBody>
          </p:sp>
        </mc:Fallback>
      </mc:AlternateContent>
      <p:sp>
        <p:nvSpPr>
          <p:cNvPr id="15" name="Rectangle 14">
            <a:extLst>
              <a:ext uri="{FF2B5EF4-FFF2-40B4-BE49-F238E27FC236}">
                <a16:creationId xmlns:a16="http://schemas.microsoft.com/office/drawing/2014/main" id="{AF64D28D-5A60-D54D-AC1D-45B992841F8A}"/>
              </a:ext>
            </a:extLst>
          </p:cNvPr>
          <p:cNvSpPr/>
          <p:nvPr/>
        </p:nvSpPr>
        <p:spPr>
          <a:xfrm>
            <a:off x="86030"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6774285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30586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M – Contrainte de flambement (voilement) des éléments plats (parois)</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N – Flambement des pièces</a:t>
            </a:r>
            <a:endParaRPr lang="fr-CA" sz="2700" dirty="0"/>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162772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Contrainte de flambement (voilement) des éléments plats (parois)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94</a:t>
            </a:fld>
            <a:endParaRPr lang="fr-FR"/>
          </a:p>
        </p:txBody>
      </p:sp>
    </p:spTree>
    <p:extLst>
      <p:ext uri="{BB962C8B-B14F-4D97-AF65-F5344CB8AC3E}">
        <p14:creationId xmlns:p14="http://schemas.microsoft.com/office/powerpoint/2010/main" val="34955415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Contrainte de flambement (voilement) des éléments plats (parois)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709422"/>
                <a:ext cx="9829800" cy="518337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fr-FR" sz="18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u="sng" dirty="0">
                    <a:solidFill>
                      <a:schemeClr val="tx1"/>
                    </a:solidFill>
                    <a:latin typeface="Univers Condensed"/>
                    <a:ea typeface="Cambria Math" panose="02040503050406030204" pitchFamily="18" charset="0"/>
                  </a:rPr>
                  <a:t>La contrainte de flambement</a:t>
                </a:r>
                <a:r>
                  <a:rPr lang="fr-FR" sz="1800" dirty="0">
                    <a:solidFill>
                      <a:schemeClr val="tx1"/>
                    </a:solidFill>
                    <a:latin typeface="Univers Condensed"/>
                    <a:ea typeface="Cambria Math" panose="02040503050406030204" pitchFamily="18" charset="0"/>
                  </a:rPr>
                  <a:t> (</a:t>
                </a:r>
                <a14:m>
                  <m:oMath xmlns:m="http://schemas.openxmlformats.org/officeDocument/2006/math">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en-CA" sz="1800" i="1" dirty="0">
                            <a:solidFill>
                              <a:schemeClr val="tx1"/>
                            </a:solidFill>
                            <a:latin typeface="Cambria Math" panose="02040503050406030204" pitchFamily="18" charset="0"/>
                            <a:ea typeface="Cambria Math" panose="02040503050406030204" pitchFamily="18" charset="0"/>
                          </a:rPr>
                          <m:t>𝑐</m:t>
                        </m:r>
                      </m:sub>
                    </m:sSub>
                  </m:oMath>
                </a14:m>
                <a:r>
                  <a:rPr lang="fr-FR" sz="1800" dirty="0">
                    <a:solidFill>
                      <a:schemeClr val="tx1"/>
                    </a:solidFill>
                    <a:latin typeface="Univers Condensed"/>
                    <a:ea typeface="Cambria Math" panose="02040503050406030204" pitchFamily="18" charset="0"/>
                  </a:rPr>
                  <a:t>) d’un </a:t>
                </a:r>
                <a:r>
                  <a:rPr lang="fr-FR" sz="1800" u="sng" dirty="0">
                    <a:solidFill>
                      <a:schemeClr val="tx1"/>
                    </a:solidFill>
                    <a:latin typeface="Univers Condensed"/>
                    <a:ea typeface="Cambria Math" panose="02040503050406030204" pitchFamily="18" charset="0"/>
                  </a:rPr>
                  <a:t>élément</a:t>
                </a:r>
                <a:r>
                  <a:rPr lang="fr-FR" sz="1800" dirty="0">
                    <a:solidFill>
                      <a:schemeClr val="tx1"/>
                    </a:solidFill>
                    <a:latin typeface="Univers Condensed"/>
                    <a:ea typeface="Cambria Math" panose="02040503050406030204" pitchFamily="18" charset="0"/>
                  </a:rPr>
                  <a:t> plat est obtenue en multipliant la contrainte de flambement normalisée (</a:t>
                </a:r>
                <a14:m>
                  <m:oMath xmlns:m="http://schemas.openxmlformats.org/officeDocument/2006/math">
                    <m:acc>
                      <m:accPr>
                        <m:chr m:val="̅"/>
                        <m:ctrlPr>
                          <a:rPr lang="en-CA" sz="1800" i="1">
                            <a:solidFill>
                              <a:schemeClr val="tx1"/>
                            </a:solidFill>
                            <a:latin typeface="Cambria Math" panose="02040503050406030204" pitchFamily="18" charset="0"/>
                            <a:ea typeface="Cambria Math" panose="02040503050406030204" pitchFamily="18" charset="0"/>
                          </a:rPr>
                        </m:ctrlPr>
                      </m:accPr>
                      <m:e>
                        <m:r>
                          <a:rPr lang="en-CA" sz="1800" i="1">
                            <a:solidFill>
                              <a:schemeClr val="tx1"/>
                            </a:solidFill>
                            <a:latin typeface="Cambria Math" panose="02040503050406030204" pitchFamily="18" charset="0"/>
                            <a:ea typeface="Cambria Math" panose="02040503050406030204" pitchFamily="18" charset="0"/>
                          </a:rPr>
                          <m:t>𝐹</m:t>
                        </m:r>
                      </m:e>
                    </m:acc>
                  </m:oMath>
                </a14:m>
                <a:r>
                  <a:rPr lang="fr-FR" sz="1800" dirty="0">
                    <a:solidFill>
                      <a:schemeClr val="tx1"/>
                    </a:solidFill>
                    <a:latin typeface="Univers Condensed"/>
                    <a:ea typeface="Cambria Math" panose="02040503050406030204" pitchFamily="18" charset="0"/>
                  </a:rPr>
                  <a:t>) par la limite élastique (</a:t>
                </a:r>
                <a14:m>
                  <m:oMath xmlns:m="http://schemas.openxmlformats.org/officeDocument/2006/math">
                    <m:sSub>
                      <m:sSubPr>
                        <m:ctrlPr>
                          <a:rPr lang="en-CA"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𝑦</m:t>
                        </m:r>
                      </m:sub>
                    </m:sSub>
                  </m:oMath>
                </a14:m>
                <a:r>
                  <a:rPr lang="fr-FR" sz="1800" dirty="0">
                    <a:solidFill>
                      <a:schemeClr val="tx1"/>
                    </a:solidFill>
                    <a:latin typeface="Univers Condensed"/>
                    <a:ea typeface="Cambria Math" panose="02040503050406030204" pitchFamily="18" charset="0"/>
                  </a:rPr>
                  <a:t>) de l’élément (S157, art. 10.1.3) :</a:t>
                </a:r>
              </a:p>
              <a:p>
                <a:pPr marL="342900" lvl="1" indent="-342900" eaLnBrk="1" hangingPunct="1">
                  <a:buFont typeface="Arial" panose="020B0604020202020204" pitchFamily="34" charset="0"/>
                  <a:buChar char="•"/>
                  <a:defRPr/>
                </a:pPr>
                <a:endParaRPr lang="fr-CA" sz="18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𝑐</m:t>
                          </m:r>
                        </m:sub>
                      </m:sSub>
                      <m:r>
                        <a:rPr lang="fr-FR" sz="1800" i="1" dirty="0">
                          <a:solidFill>
                            <a:schemeClr val="tx1"/>
                          </a:solidFill>
                          <a:latin typeface="Cambria Math" panose="02040503050406030204" pitchFamily="18" charset="0"/>
                          <a:ea typeface="Cambria Math" panose="02040503050406030204" pitchFamily="18" charset="0"/>
                        </a:rPr>
                        <m:t>=</m:t>
                      </m:r>
                      <m:acc>
                        <m:accPr>
                          <m:chr m:val="̅"/>
                          <m:ctrlPr>
                            <a:rPr lang="fr-FR"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𝐹</m:t>
                          </m:r>
                        </m:e>
                      </m:acc>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𝑦</m:t>
                          </m:r>
                        </m:sub>
                      </m:sSub>
                    </m:oMath>
                  </m:oMathPara>
                </a14:m>
                <a:endParaRPr lang="fr-FR" sz="18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FR" sz="18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dirty="0">
                    <a:solidFill>
                      <a:schemeClr val="tx1"/>
                    </a:solidFill>
                    <a:latin typeface="Univers Condensed"/>
                    <a:ea typeface="Cambria Math" panose="02040503050406030204" pitchFamily="18" charset="0"/>
                  </a:rPr>
                  <a:t>Un  élément </a:t>
                </a:r>
                <a:r>
                  <a:rPr lang="fr-FR" sz="1800" u="sng" dirty="0">
                    <a:solidFill>
                      <a:schemeClr val="tx1"/>
                    </a:solidFill>
                    <a:latin typeface="Univers Condensed"/>
                    <a:ea typeface="Cambria Math" panose="02040503050406030204" pitchFamily="18" charset="0"/>
                  </a:rPr>
                  <a:t>plat supporté sur ses deux rives longitudinales</a:t>
                </a:r>
                <a:r>
                  <a:rPr lang="fr-FR" sz="1800" dirty="0">
                    <a:solidFill>
                      <a:schemeClr val="tx1"/>
                    </a:solidFill>
                    <a:latin typeface="Univers Condensed"/>
                    <a:ea typeface="Cambria Math" panose="02040503050406030204" pitchFamily="18" charset="0"/>
                  </a:rPr>
                  <a:t> possède cependant un surplus de résistance (résistance post voilement). Pour un tel élément, la contrainte de flambement (</a:t>
                </a: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𝑐</m:t>
                        </m:r>
                      </m:sub>
                    </m:sSub>
                  </m:oMath>
                </a14:m>
                <a:r>
                  <a:rPr lang="fr-FR" sz="1800" dirty="0">
                    <a:solidFill>
                      <a:schemeClr val="tx1"/>
                    </a:solidFill>
                    <a:latin typeface="Univers Condensed"/>
                    <a:ea typeface="Cambria Math" panose="02040503050406030204" pitchFamily="18" charset="0"/>
                  </a:rPr>
                  <a:t>) est calculée de la façon suivante (S157, art. 10.1.1) :</a:t>
                </a:r>
              </a:p>
              <a:p>
                <a:pPr marL="342900" lvl="1" indent="-342900" eaLnBrk="1" hangingPunct="1">
                  <a:buClr>
                    <a:srgbClr val="FF0000"/>
                  </a:buClr>
                  <a:buFont typeface="Wingdings" panose="05000000000000000000" pitchFamily="2" charset="2"/>
                  <a:buChar char="Ø"/>
                  <a:defRPr/>
                </a:pPr>
                <a:endParaRPr lang="fr-CA" sz="18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𝑐</m:t>
                          </m:r>
                        </m:sub>
                      </m:sSub>
                      <m:r>
                        <a:rPr lang="fr-FR" sz="1800" i="1" dirty="0">
                          <a:solidFill>
                            <a:schemeClr val="tx1"/>
                          </a:solidFill>
                          <a:latin typeface="Cambria Math" panose="02040503050406030204" pitchFamily="18" charset="0"/>
                          <a:ea typeface="Cambria Math" panose="02040503050406030204" pitchFamily="18" charset="0"/>
                        </a:rPr>
                        <m:t>=</m:t>
                      </m:r>
                      <m:rad>
                        <m:radPr>
                          <m:degHide m:val="on"/>
                          <m:ctrlPr>
                            <a:rPr lang="fr-FR" sz="1800" i="1" dirty="0">
                              <a:solidFill>
                                <a:schemeClr val="tx1"/>
                              </a:solidFill>
                              <a:latin typeface="Cambria Math" panose="02040503050406030204" pitchFamily="18" charset="0"/>
                              <a:ea typeface="Cambria Math" panose="02040503050406030204" pitchFamily="18" charset="0"/>
                            </a:rPr>
                          </m:ctrlPr>
                        </m:radPr>
                        <m:deg/>
                        <m:e>
                          <m:acc>
                            <m:accPr>
                              <m:chr m:val="̅"/>
                              <m:ctrlPr>
                                <a:rPr lang="fr-FR"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𝐹</m:t>
                              </m:r>
                            </m:e>
                          </m:acc>
                        </m:e>
                      </m:rad>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𝑦</m:t>
                          </m:r>
                        </m:sub>
                      </m:sSub>
                    </m:oMath>
                  </m:oMathPara>
                </a14:m>
                <a:endParaRPr lang="fr-FR" sz="18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CA" sz="18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r>
                  <a:rPr lang="fr-CA" sz="1800" dirty="0">
                    <a:solidFill>
                      <a:schemeClr val="tx1"/>
                    </a:solidFill>
                    <a:latin typeface="Univers Condensed"/>
                    <a:ea typeface="Cambria Math" panose="02040503050406030204" pitchFamily="18" charset="0"/>
                  </a:rPr>
                  <a:t>appelée aussi </a:t>
                </a:r>
                <a:r>
                  <a:rPr lang="fr-CA" sz="1800" b="1" dirty="0">
                    <a:solidFill>
                      <a:schemeClr val="tx1"/>
                    </a:solidFill>
                    <a:latin typeface="Univers Condensed"/>
                    <a:ea typeface="Cambria Math" panose="02040503050406030204" pitchFamily="18" charset="0"/>
                  </a:rPr>
                  <a:t>résistance effective de la paroi</a:t>
                </a:r>
                <a:r>
                  <a:rPr lang="fr-CA" sz="1800" dirty="0">
                    <a:solidFill>
                      <a:schemeClr val="tx1"/>
                    </a:solidFill>
                    <a:latin typeface="Univers Condensed"/>
                    <a:ea typeface="Cambria Math" panose="02040503050406030204" pitchFamily="18" charset="0"/>
                  </a:rPr>
                  <a:t> (</a:t>
                </a:r>
                <a14:m>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𝑚</m:t>
                        </m:r>
                      </m:sub>
                    </m:sSub>
                  </m:oMath>
                </a14:m>
                <a:r>
                  <a:rPr lang="fr-FR" sz="1800" dirty="0">
                    <a:solidFill>
                      <a:schemeClr val="tx1"/>
                    </a:solidFill>
                    <a:latin typeface="Univers Condensed"/>
                    <a:ea typeface="Cambria Math" panose="02040503050406030204" pitchFamily="18" charset="0"/>
                  </a:rPr>
                  <a:t>)</a:t>
                </a:r>
                <a:endParaRPr lang="fr-CA" sz="1800" dirty="0">
                  <a:solidFill>
                    <a:schemeClr val="tx1"/>
                  </a:solidFill>
                  <a:latin typeface="Univers Condensed"/>
                  <a:ea typeface="Cambria Math" panose="02040503050406030204" pitchFamily="18" charset="0"/>
                </a:endParaRPr>
              </a:p>
              <a:p>
                <a:pPr marL="1314450" lvl="4"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𝑚</m:t>
                          </m:r>
                        </m:sub>
                      </m:sSub>
                      <m:r>
                        <a:rPr lang="fr-CA" sz="1800" i="1" dirty="0">
                          <a:solidFill>
                            <a:schemeClr val="tx1"/>
                          </a:solidFill>
                          <a:latin typeface="Cambria Math" panose="02040503050406030204" pitchFamily="18" charset="0"/>
                          <a:ea typeface="Cambria Math" panose="02040503050406030204" pitchFamily="18" charset="0"/>
                        </a:rPr>
                        <m:t>=</m:t>
                      </m:r>
                      <m:rad>
                        <m:radPr>
                          <m:degHide m:val="on"/>
                          <m:ctrlPr>
                            <a:rPr lang="fr-FR" sz="1800" i="1" dirty="0">
                              <a:solidFill>
                                <a:schemeClr val="tx1"/>
                              </a:solidFill>
                              <a:latin typeface="Cambria Math" panose="02040503050406030204" pitchFamily="18" charset="0"/>
                              <a:ea typeface="Cambria Math" panose="02040503050406030204" pitchFamily="18" charset="0"/>
                            </a:rPr>
                          </m:ctrlPr>
                        </m:radPr>
                        <m:deg/>
                        <m:e>
                          <m:acc>
                            <m:accPr>
                              <m:chr m:val="̅"/>
                              <m:ctrlPr>
                                <a:rPr lang="fr-FR"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𝐹</m:t>
                              </m:r>
                            </m:e>
                          </m:acc>
                        </m:e>
                      </m:rad>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𝑦</m:t>
                          </m:r>
                        </m:sub>
                      </m:sSub>
                      <m:r>
                        <a:rPr lang="fr-CA" sz="1800" i="1" dirty="0">
                          <a:solidFill>
                            <a:schemeClr val="tx1"/>
                          </a:solidFill>
                          <a:latin typeface="Cambria Math" panose="02040503050406030204" pitchFamily="18" charset="0"/>
                          <a:ea typeface="Cambria Math" panose="02040503050406030204" pitchFamily="18" charset="0"/>
                        </a:rPr>
                        <m:t>=</m:t>
                      </m:r>
                      <m:sSub>
                        <m:sSubPr>
                          <m:ctrlPr>
                            <a:rPr lang="fr-CA" sz="1800" i="1" dirty="0">
                              <a:solidFill>
                                <a:schemeClr val="tx1"/>
                              </a:solidFill>
                              <a:latin typeface="Cambria Math" panose="02040503050406030204" pitchFamily="18" charset="0"/>
                              <a:ea typeface="Cambria Math" panose="02040503050406030204" pitchFamily="18" charset="0"/>
                            </a:rPr>
                          </m:ctrlPr>
                        </m:sSubPr>
                        <m:e>
                          <m:acc>
                            <m:accPr>
                              <m:chr m:val="̅"/>
                              <m:ctrlPr>
                                <a:rPr lang="fr-CA" sz="1800" i="1" dirty="0">
                                  <a:solidFill>
                                    <a:schemeClr val="tx1"/>
                                  </a:solidFill>
                                  <a:latin typeface="Cambria Math" panose="02040503050406030204" pitchFamily="18" charset="0"/>
                                  <a:ea typeface="Cambria Math" panose="02040503050406030204" pitchFamily="18" charset="0"/>
                                </a:rPr>
                              </m:ctrlPr>
                            </m:accPr>
                            <m:e>
                              <m:r>
                                <a:rPr lang="fr-CA" sz="1800" i="1" dirty="0">
                                  <a:solidFill>
                                    <a:schemeClr val="tx1"/>
                                  </a:solidFill>
                                  <a:latin typeface="Cambria Math" panose="02040503050406030204" pitchFamily="18" charset="0"/>
                                  <a:ea typeface="Cambria Math" panose="02040503050406030204" pitchFamily="18" charset="0"/>
                                </a:rPr>
                                <m:t>𝐹</m:t>
                              </m:r>
                            </m:e>
                          </m:acc>
                        </m:e>
                        <m:sub>
                          <m:r>
                            <a:rPr lang="fr-CA" sz="1800" i="1" dirty="0">
                              <a:solidFill>
                                <a:schemeClr val="tx1"/>
                              </a:solidFill>
                              <a:latin typeface="Cambria Math" panose="02040503050406030204" pitchFamily="18" charset="0"/>
                              <a:ea typeface="Cambria Math" panose="02040503050406030204" pitchFamily="18" charset="0"/>
                            </a:rPr>
                            <m:t>𝑚</m:t>
                          </m:r>
                        </m:sub>
                      </m:sSub>
                      <m:sSub>
                        <m:sSubPr>
                          <m:ctrlPr>
                            <a:rPr lang="fr-FR" sz="1800" i="1" dirty="0">
                              <a:solidFill>
                                <a:schemeClr val="tx1"/>
                              </a:solidFill>
                              <a:latin typeface="Cambria Math" panose="02040503050406030204" pitchFamily="18" charset="0"/>
                              <a:ea typeface="Cambria Math" panose="02040503050406030204" pitchFamily="18" charset="0"/>
                            </a:rPr>
                          </m:ctrlPr>
                        </m:sSubPr>
                        <m:e>
                          <m:r>
                            <a:rPr lang="en-CA" sz="1800" i="1" dirty="0">
                              <a:solidFill>
                                <a:schemeClr val="tx1"/>
                              </a:solidFill>
                              <a:latin typeface="Cambria Math" panose="02040503050406030204" pitchFamily="18" charset="0"/>
                              <a:ea typeface="Cambria Math" panose="02040503050406030204" pitchFamily="18" charset="0"/>
                            </a:rPr>
                            <m:t>𝐹</m:t>
                          </m:r>
                        </m:e>
                        <m:sub>
                          <m:r>
                            <a:rPr lang="fr-CA" sz="1800" i="1" dirty="0">
                              <a:solidFill>
                                <a:schemeClr val="tx1"/>
                              </a:solidFill>
                              <a:latin typeface="Cambria Math" panose="02040503050406030204" pitchFamily="18" charset="0"/>
                              <a:ea typeface="Cambria Math" panose="02040503050406030204" pitchFamily="18" charset="0"/>
                            </a:rPr>
                            <m:t>𝑦</m:t>
                          </m:r>
                        </m:sub>
                      </m:sSub>
                    </m:oMath>
                  </m:oMathPara>
                </a14:m>
                <a:endParaRPr lang="fr-FR" sz="18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709422"/>
                <a:ext cx="9829800" cy="5183378"/>
              </a:xfrm>
              <a:prstGeom prst="rect">
                <a:avLst/>
              </a:prstGeom>
              <a:blipFill>
                <a:blip r:embed="rId3"/>
                <a:stretch>
                  <a:fillRect l="-434" r="-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D5953DF0-7835-4FAE-9D81-7CC0908969BA}"/>
                  </a:ext>
                </a:extLst>
              </p:cNvPr>
              <p:cNvSpPr txBox="1">
                <a:spLocks noChangeArrowheads="1"/>
              </p:cNvSpPr>
              <p:nvPr/>
            </p:nvSpPr>
            <p:spPr bwMode="auto">
              <a:xfrm>
                <a:off x="838200" y="6140326"/>
                <a:ext cx="9110116" cy="4320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a:t>
                </a:r>
                <a:r>
                  <a:rPr lang="fr-CA" sz="1600" dirty="0">
                    <a:latin typeface="Univers Condensed"/>
                  </a:rPr>
                  <a:t>La norme canadienne </a:t>
                </a:r>
                <a:r>
                  <a:rPr lang="fr-CA" sz="1600" u="sng" dirty="0">
                    <a:latin typeface="Univers Condensed"/>
                  </a:rPr>
                  <a:t>ne reconnait pas le surplus de résistance des parois retenues sur une seule rive</a:t>
                </a:r>
                <a:endParaRPr lang="fr-CA" sz="1600" u="sng" dirty="0">
                  <a:latin typeface="Univers Condensed"/>
                  <a:ea typeface="Cambria Math" panose="02040503050406030204" pitchFamily="18" charset="0"/>
                </a:endParaRPr>
              </a:p>
              <a:p>
                <a:pPr marL="0" lvl="1" indent="0" eaLnBrk="1" hangingPunct="1">
                  <a:buNone/>
                  <a:defRPr/>
                </a:pPr>
                <a:endParaRPr lang="fr-FR" sz="1600" u="sng" dirty="0">
                  <a:latin typeface="Univers Condensed"/>
                </a:endParaRPr>
              </a:p>
            </p:txBody>
          </p:sp>
        </mc:Choice>
        <mc:Fallback xmlns="">
          <p:sp>
            <p:nvSpPr>
              <p:cNvPr id="8" name="Rectangle 1027">
                <a:extLst>
                  <a:ext uri="{FF2B5EF4-FFF2-40B4-BE49-F238E27FC236}">
                    <a16:creationId xmlns:a16="http://schemas.microsoft.com/office/drawing/2014/main" id="{D5953DF0-7835-4FAE-9D81-7CC0908969BA}"/>
                  </a:ext>
                </a:extLst>
              </p:cNvPr>
              <p:cNvSpPr txBox="1">
                <a:spLocks noRot="1" noChangeAspect="1" noMove="1" noResize="1" noEditPoints="1" noAdjustHandles="1" noChangeArrowheads="1" noChangeShapeType="1" noTextEdit="1"/>
              </p:cNvSpPr>
              <p:nvPr/>
            </p:nvSpPr>
            <p:spPr bwMode="auto">
              <a:xfrm>
                <a:off x="838200" y="6140326"/>
                <a:ext cx="9110116" cy="432048"/>
              </a:xfrm>
              <a:prstGeom prst="rect">
                <a:avLst/>
              </a:prstGeom>
              <a:blipFill>
                <a:blip r:embed="rId4"/>
                <a:stretch>
                  <a:fillRect t="-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29365625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Contrainte de flambement (voilement) des éléments plats (parois)</a:t>
            </a:r>
            <a:endParaRPr lang="fr-CA"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2528" y="1014344"/>
            <a:ext cx="6048672" cy="452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418329" y="2752367"/>
            <a:ext cx="3404199" cy="523220"/>
          </a:xfrm>
          <a:prstGeom prst="rect">
            <a:avLst/>
          </a:prstGeom>
        </p:spPr>
        <p:txBody>
          <a:bodyPr wrap="square">
            <a:spAutoFit/>
          </a:bodyPr>
          <a:lstStyle/>
          <a:p>
            <a:r>
              <a:rPr lang="fr-FR" sz="1400" dirty="0">
                <a:latin typeface="Univers Condensed"/>
              </a:rPr>
              <a:t>Courbes de voilement et de post-voilement normalisées pour les </a:t>
            </a:r>
            <a:r>
              <a:rPr lang="fr-FR" sz="1400" b="1" u="sng" dirty="0">
                <a:latin typeface="Univers Condensed"/>
              </a:rPr>
              <a:t>parois</a:t>
            </a:r>
            <a:r>
              <a:rPr lang="fr-FR" sz="1400" u="sng" dirty="0">
                <a:latin typeface="Univers Condensed"/>
              </a:rPr>
              <a:t> comprimées</a:t>
            </a:r>
          </a:p>
        </p:txBody>
      </p:sp>
      <p:sp>
        <p:nvSpPr>
          <p:cNvPr id="11" name="Rectangle 1027"/>
          <p:cNvSpPr txBox="1">
            <a:spLocks noChangeArrowheads="1"/>
          </p:cNvSpPr>
          <p:nvPr/>
        </p:nvSpPr>
        <p:spPr bwMode="auto">
          <a:xfrm>
            <a:off x="834603" y="5567891"/>
            <a:ext cx="10036597" cy="103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latin typeface="Univers Condensed"/>
                <a:ea typeface="Cambria Math" panose="02040503050406030204" pitchFamily="18" charset="0"/>
              </a:rPr>
              <a:t>On peut aussi utiliser cette figure (qui montre graphiquement l’équation précédente et qu’on retrouve dans le commentaire sur la norme CSA S157) pour déterminer la contrainte de flambage normalisée connaissant l’élancement normalisé</a:t>
            </a:r>
          </a:p>
        </p:txBody>
      </p:sp>
      <p:sp>
        <p:nvSpPr>
          <p:cNvPr id="12" name="Rectangle 11">
            <a:extLst>
              <a:ext uri="{FF2B5EF4-FFF2-40B4-BE49-F238E27FC236}">
                <a16:creationId xmlns:a16="http://schemas.microsoft.com/office/drawing/2014/main" id="{64551870-99A9-4935-B2F0-8CDC23E37EC6}"/>
              </a:ext>
            </a:extLst>
          </p:cNvPr>
          <p:cNvSpPr/>
          <p:nvPr/>
        </p:nvSpPr>
        <p:spPr>
          <a:xfrm>
            <a:off x="9225381" y="2752367"/>
            <a:ext cx="1581711" cy="432048"/>
          </a:xfrm>
          <a:prstGeom prst="rect">
            <a:avLst/>
          </a:prstGeom>
          <a:solidFill>
            <a:schemeClr val="accent6">
              <a:lumMod val="75000"/>
              <a:alpha val="2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A3E1E6E0-2A49-8448-BECB-D9B99E65697F}"/>
              </a:ext>
            </a:extLst>
          </p:cNvPr>
          <p:cNvSpPr/>
          <p:nvPr/>
        </p:nvSpPr>
        <p:spPr>
          <a:xfrm>
            <a:off x="6370077" y="6546870"/>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7013579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A – Introduction</a:t>
            </a:r>
          </a:p>
          <a:p>
            <a:r>
              <a:rPr lang="fr-FR" sz="2700" dirty="0">
                <a:effectLst/>
              </a:rPr>
              <a:t>B – </a:t>
            </a:r>
            <a:r>
              <a:rPr lang="fr-CA" sz="2700" dirty="0">
                <a:effectLst/>
              </a:rPr>
              <a:t>Classification et utilisation des pièces en compression</a:t>
            </a:r>
            <a:endParaRPr lang="fr-FR" sz="2700" dirty="0">
              <a:effectLst/>
            </a:endParaRPr>
          </a:p>
          <a:p>
            <a:r>
              <a:rPr lang="fr-FR" sz="2700" dirty="0">
                <a:effectLst/>
              </a:rPr>
              <a:t>C – Élancement limite des membrures comprimées</a:t>
            </a:r>
          </a:p>
          <a:p>
            <a:r>
              <a:rPr lang="fr-FR" sz="2700" dirty="0">
                <a:effectLst/>
              </a:rPr>
              <a:t>D – Modes de rupture d’une pièce comprimée</a:t>
            </a:r>
          </a:p>
          <a:p>
            <a:r>
              <a:rPr lang="fr-FR" sz="2700" dirty="0">
                <a:effectLst/>
              </a:rPr>
              <a:t>E – Approches à la normalisation</a:t>
            </a:r>
            <a:endParaRPr lang="fr-CA" sz="2700" dirty="0">
              <a:effectLst/>
            </a:endParaRPr>
          </a:p>
          <a:p>
            <a:r>
              <a:rPr lang="fr-FR" sz="2700" dirty="0">
                <a:effectLst/>
              </a:rPr>
              <a:t>F – Variables influençant la résistance</a:t>
            </a:r>
            <a:endParaRPr lang="fr-CA" sz="2700" dirty="0">
              <a:effectLst/>
            </a:endParaRPr>
          </a:p>
          <a:p>
            <a:r>
              <a:rPr lang="fr-FR" sz="2700" dirty="0">
                <a:effectLst/>
              </a:rPr>
              <a:t>G – Voilement des parois minces</a:t>
            </a:r>
            <a:endParaRPr lang="fr-CA" sz="2700" dirty="0">
              <a:effectLst/>
            </a:endParaRPr>
          </a:p>
          <a:p>
            <a:r>
              <a:rPr lang="fr-FR" sz="2700" dirty="0">
                <a:effectLst/>
              </a:rPr>
              <a:t>H – Voilement des éléments plats</a:t>
            </a:r>
          </a:p>
          <a:p>
            <a:r>
              <a:rPr lang="fr-FR" sz="2700" dirty="0">
                <a:effectLst/>
              </a:rPr>
              <a:t>I – Modes de rupture des éléments plats</a:t>
            </a:r>
          </a:p>
          <a:p>
            <a:r>
              <a:rPr lang="fr-FR" sz="2700" dirty="0">
                <a:effectLst/>
              </a:rPr>
              <a:t>J – Élancement des éléments plats</a:t>
            </a:r>
          </a:p>
          <a:p>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3384782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838200" y="1734148"/>
            <a:ext cx="10513982" cy="4340900"/>
          </a:xfrm>
          <a:effectLst/>
        </p:spPr>
        <p:txBody>
          <a:bodyPr>
            <a:normAutofit fontScale="92500" lnSpcReduction="10000"/>
          </a:bodyPr>
          <a:lstStyle/>
          <a:p>
            <a:r>
              <a:rPr lang="fr-FR" sz="2700" dirty="0">
                <a:effectLst/>
              </a:rPr>
              <a:t>K – Élancement normalisé des éléments plats (parois)</a:t>
            </a:r>
          </a:p>
          <a:p>
            <a:r>
              <a:rPr lang="fr-FR" sz="2700" dirty="0">
                <a:effectLst/>
              </a:rPr>
              <a:t>L – Contrainte de flambement normalisée des éléments plats (parois)</a:t>
            </a:r>
          </a:p>
          <a:p>
            <a:r>
              <a:rPr lang="fr-FR" sz="2700" dirty="0">
                <a:effectLst/>
              </a:rPr>
              <a:t>M – Contrainte de flambement (voilement) des éléments plats (parois)</a:t>
            </a:r>
            <a:endParaRPr lang="fr-CA" sz="2700" dirty="0">
              <a:effectLst/>
            </a:endParaRPr>
          </a:p>
          <a:p>
            <a:r>
              <a:rPr lang="fr-FR"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N – Flambement des pièces</a:t>
            </a:r>
            <a:endParaRPr lang="fr-CA" sz="27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700" dirty="0"/>
              <a:t>O – Calcul des pièces à section composée</a:t>
            </a:r>
            <a:endParaRPr lang="fr-CA" sz="2700" dirty="0"/>
          </a:p>
          <a:p>
            <a:r>
              <a:rPr lang="fr-FR" sz="2700" dirty="0"/>
              <a:t>P – Flambement des panneaux plats raidis</a:t>
            </a:r>
          </a:p>
          <a:p>
            <a:r>
              <a:rPr lang="fr-FR" sz="2700" dirty="0"/>
              <a:t>Q – Flambement des parois courbes et des tubes</a:t>
            </a:r>
          </a:p>
          <a:p>
            <a:r>
              <a:rPr lang="fr-FR" sz="2700" dirty="0"/>
              <a:t>R – Flambement des panneaux sandwich</a:t>
            </a:r>
          </a:p>
          <a:p>
            <a:r>
              <a:rPr lang="fr-FR" sz="2700" dirty="0"/>
              <a:t>S – Pièces en torsion</a:t>
            </a:r>
          </a:p>
          <a:p>
            <a:r>
              <a:rPr lang="fr-FR" sz="2700" dirty="0"/>
              <a:t>T – Exemples pratiques</a:t>
            </a:r>
            <a:endParaRPr lang="fr-CA" sz="2700" dirty="0"/>
          </a:p>
          <a:p>
            <a:endParaRPr lang="en-US" sz="27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p:txBody>
          <a:bodyPr>
            <a:noAutofit/>
          </a:bodyPr>
          <a:lstStyle/>
          <a:p>
            <a:r>
              <a:rPr lang="en-US" sz="7200" dirty="0"/>
              <a:t>Plan</a:t>
            </a:r>
          </a:p>
        </p:txBody>
      </p:sp>
    </p:spTree>
    <p:extLst>
      <p:ext uri="{BB962C8B-B14F-4D97-AF65-F5344CB8AC3E}">
        <p14:creationId xmlns:p14="http://schemas.microsoft.com/office/powerpoint/2010/main" val="762517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Flambement des pièces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99</a:t>
            </a:fld>
            <a:endParaRPr lang="fr-FR"/>
          </a:p>
        </p:txBody>
      </p:sp>
    </p:spTree>
    <p:extLst>
      <p:ext uri="{BB962C8B-B14F-4D97-AF65-F5344CB8AC3E}">
        <p14:creationId xmlns:p14="http://schemas.microsoft.com/office/powerpoint/2010/main" val="59853301"/>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2287</TotalTime>
  <Words>12651</Words>
  <Application>Microsoft Office PowerPoint</Application>
  <PresentationFormat>Grand écran</PresentationFormat>
  <Paragraphs>2130</Paragraphs>
  <Slides>192</Slides>
  <Notes>128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192</vt:i4>
      </vt:variant>
    </vt:vector>
  </HeadingPairs>
  <TitlesOfParts>
    <vt:vector size="199" baseType="lpstr">
      <vt:lpstr>Arial</vt:lpstr>
      <vt:lpstr>Calibri</vt:lpstr>
      <vt:lpstr>Cambria Math</vt:lpstr>
      <vt:lpstr>Univers Condensed</vt:lpstr>
      <vt:lpstr>Univers Condensed Light</vt:lpstr>
      <vt:lpstr>Wingdings</vt:lpstr>
      <vt:lpstr>Thème Office</vt:lpstr>
      <vt:lpstr>Conception des  charpentes d’aluminium  Pièces et parois  en compression </vt:lpstr>
      <vt:lpstr>Note</vt:lpstr>
      <vt:lpstr>Avis</vt:lpstr>
      <vt:lpstr>Plan</vt:lpstr>
      <vt:lpstr>Plan</vt:lpstr>
      <vt:lpstr>Introduction</vt:lpstr>
      <vt:lpstr>Pièces et parois en compression</vt:lpstr>
      <vt:lpstr>Pièces et parois en compression</vt:lpstr>
      <vt:lpstr>Pièces et parois en compression</vt:lpstr>
      <vt:lpstr>Pièces et parois en compression</vt:lpstr>
      <vt:lpstr>Pièces et parois en compression</vt:lpstr>
      <vt:lpstr>Pièces et parois en compression</vt:lpstr>
      <vt:lpstr>Plan</vt:lpstr>
      <vt:lpstr>Plan</vt:lpstr>
      <vt:lpstr>Classification et utilisation des pièces en compression</vt:lpstr>
      <vt:lpstr>Classification et utilisation des pièces en compression</vt:lpstr>
      <vt:lpstr>Plan</vt:lpstr>
      <vt:lpstr>Plan</vt:lpstr>
      <vt:lpstr>Élancement des membrures comprimées</vt:lpstr>
      <vt:lpstr>Élancement des membrures comprimées</vt:lpstr>
      <vt:lpstr>Plan</vt:lpstr>
      <vt:lpstr>Plan</vt:lpstr>
      <vt:lpstr>Modes de rupture d’une pièce comprimée</vt:lpstr>
      <vt:lpstr>Modes de rupture d’une pièce comprimée</vt:lpstr>
      <vt:lpstr>Modes de rupture d’une pièce comprimée</vt:lpstr>
      <vt:lpstr>Plan</vt:lpstr>
      <vt:lpstr>Plan</vt:lpstr>
      <vt:lpstr>Approches à la normalisation</vt:lpstr>
      <vt:lpstr>Approches à la normalisation</vt:lpstr>
      <vt:lpstr>Approches à la normalisation</vt:lpstr>
      <vt:lpstr>Approches à la normalisation</vt:lpstr>
      <vt:lpstr>Plan</vt:lpstr>
      <vt:lpstr>Plan</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Variables influençant la résistance</vt:lpstr>
      <vt:lpstr>Plan</vt:lpstr>
      <vt:lpstr>Plan</vt:lpstr>
      <vt:lpstr>Voilement des parois minces</vt:lpstr>
      <vt:lpstr>Voilement des parois minces</vt:lpstr>
      <vt:lpstr>Voilement des parois minces</vt:lpstr>
      <vt:lpstr>Voilement des parois minces</vt:lpstr>
      <vt:lpstr>Voilement des parois minces</vt:lpstr>
      <vt:lpstr>Plan</vt:lpstr>
      <vt:lpstr>Plan</vt:lpstr>
      <vt:lpstr>Voilement des éléments plats</vt:lpstr>
      <vt:lpstr>Voilement des éléments plats</vt:lpstr>
      <vt:lpstr>Plan</vt:lpstr>
      <vt:lpstr>Plan</vt:lpstr>
      <vt:lpstr>Modes de rupture des éléments plats</vt:lpstr>
      <vt:lpstr>Modes de rupture des éléments plats</vt:lpstr>
      <vt:lpstr>Modes de rupture des éléments plats</vt:lpstr>
      <vt:lpstr>Plan</vt:lpstr>
      <vt:lpstr>Plan</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Élancement des éléments plats</vt:lpstr>
      <vt:lpstr>Plan</vt:lpstr>
      <vt:lpstr>Plan</vt:lpstr>
      <vt:lpstr>Élancement normalisé des éléments plats (parois)</vt:lpstr>
      <vt:lpstr>Élancement normalisé des éléments plats (parois)</vt:lpstr>
      <vt:lpstr>Élancement normalisé des éléments plats (parois)</vt:lpstr>
      <vt:lpstr>Plan</vt:lpstr>
      <vt:lpstr>Plan</vt:lpstr>
      <vt:lpstr>Contrainte de flambement normalisée des éléments plats (parois)</vt:lpstr>
      <vt:lpstr>Contrainte de flambement normalisée des éléments plats (parois)</vt:lpstr>
      <vt:lpstr>Contrainte de flambement normalisée des éléments plats (parois)</vt:lpstr>
      <vt:lpstr>Plan</vt:lpstr>
      <vt:lpstr>Plan</vt:lpstr>
      <vt:lpstr>Contrainte de flambement (voilement) des éléments plats (parois)</vt:lpstr>
      <vt:lpstr>Contrainte de flambement (voilement) des éléments plats (parois)</vt:lpstr>
      <vt:lpstr>Contrainte de flambement (voilement) des éléments plats (parois)</vt:lpstr>
      <vt:lpstr>Plan</vt:lpstr>
      <vt:lpstr>Plan</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Flambement des pièces</vt:lpstr>
      <vt:lpstr>Plan</vt:lpstr>
      <vt:lpstr>Plan</vt:lpstr>
      <vt:lpstr>Calcul des pièces à section composées</vt:lpstr>
      <vt:lpstr>Calcul des pièces à section composée</vt:lpstr>
      <vt:lpstr>Calcul des pièces à section composée</vt:lpstr>
      <vt:lpstr>Calcul des pièces à section composée</vt:lpstr>
      <vt:lpstr>Calcul des pièces à section composée</vt:lpstr>
      <vt:lpstr>Calcul des pièces à section composée</vt:lpstr>
      <vt:lpstr>Calcul des pièces à section composée</vt:lpstr>
      <vt:lpstr>Calcul des pièces à section composée</vt:lpstr>
      <vt:lpstr>Calcul des pièces à section composée</vt:lpstr>
      <vt:lpstr>Calcul des pièces à section composée</vt:lpstr>
      <vt:lpstr>Plan</vt:lpstr>
      <vt:lpstr>Plan</vt:lpstr>
      <vt:lpstr>Flambement des panneaux plats raidis</vt:lpstr>
      <vt:lpstr>Flambement des panneaux plats raidis</vt:lpstr>
      <vt:lpstr>Flambement des panneaux plats raidis</vt:lpstr>
      <vt:lpstr>Flambement des panneaux plats raidis</vt:lpstr>
      <vt:lpstr>Flambement des panneaux plats raidis</vt:lpstr>
      <vt:lpstr>Flambement des panneaux plats raidis</vt:lpstr>
      <vt:lpstr>Flambement des panneaux plats raidis</vt:lpstr>
      <vt:lpstr>Flambement des panneaux plats raidis</vt:lpstr>
      <vt:lpstr>Flambement des panneaux plats raidis</vt:lpstr>
      <vt:lpstr>Plan</vt:lpstr>
      <vt:lpstr>Plan</vt:lpstr>
      <vt:lpstr>Flambement des parois courbes et des tubes</vt:lpstr>
      <vt:lpstr>Flambement des parois courbes et des tubes</vt:lpstr>
      <vt:lpstr>Flambement des parois courbes et des tubes</vt:lpstr>
      <vt:lpstr>Flambement des parois courbes et des tubes</vt:lpstr>
      <vt:lpstr>Flambement des parois courbes et des tubes</vt:lpstr>
      <vt:lpstr>Flambement des parois courbes et des tubes</vt:lpstr>
      <vt:lpstr>Flambement des parois courbes et des tubes</vt:lpstr>
      <vt:lpstr>Flambement des parois courbes et des tubes</vt:lpstr>
      <vt:lpstr>Plan</vt:lpstr>
      <vt:lpstr>Plan</vt:lpstr>
      <vt:lpstr>Flambement des panneaux sandwich</vt:lpstr>
      <vt:lpstr>Flambement des panneaux sandwich</vt:lpstr>
      <vt:lpstr>Flambement des panneaux sandwich</vt:lpstr>
      <vt:lpstr>Flambement des panneaux sandwich</vt:lpstr>
      <vt:lpstr>Flambement des panneaux sandwich</vt:lpstr>
      <vt:lpstr>Plan</vt:lpstr>
      <vt:lpstr>Plan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Pièces en torsion</vt:lpstr>
      <vt:lpstr>Plan</vt:lpstr>
      <vt:lpstr>Plan</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211</cp:revision>
  <dcterms:created xsi:type="dcterms:W3CDTF">2021-07-15T17:10:38Z</dcterms:created>
  <dcterms:modified xsi:type="dcterms:W3CDTF">2024-08-12T18:42:18Z</dcterms:modified>
</cp:coreProperties>
</file>